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53FF0D3-F3B8-4769-AAB0-3AFED181F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44FB16-F025-454C-816A-BEC563D30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B5EE-90F7-4FF3-A742-D309CE082FF2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7CA656-E481-4BE3-BE9F-B5D9F90D1B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521508-AC71-44C2-A058-24BB0ABEC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73C4-A479-4992-9DB4-332B61CF85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53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88CD9-70E9-4EF6-A9F7-9BEBF5065C1B}" type="datetimeFigureOut">
              <a:rPr lang="it-IT" smtClean="0"/>
              <a:t>24/01/2020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DDB7-4C4C-4AD1-A0C2-00BF5C6F49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0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D45BF9C-42E1-477E-8067-22C650674A34}"/>
              </a:ext>
            </a:extLst>
          </p:cNvPr>
          <p:cNvSpPr/>
          <p:nvPr userDrawn="1"/>
        </p:nvSpPr>
        <p:spPr>
          <a:xfrm>
            <a:off x="0" y="6526931"/>
            <a:ext cx="78749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Balice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davide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barile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roberto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caputo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sergio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de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marinis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pasquale, del vescovo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samuele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lopopolo</a:t>
            </a:r>
            <a:r>
              <a:rPr lang="it-IT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9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antonio</a:t>
            </a:r>
            <a:endParaRPr lang="it-IT" sz="900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4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8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 algn="ctr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402336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35643"/>
            <a:ext cx="6001789" cy="365125"/>
          </a:xfrm>
        </p:spPr>
        <p:txBody>
          <a:bodyPr/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47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DB18F282-90E6-4A0D-82A0-5BC9EE6EF99E}"/>
              </a:ext>
            </a:extLst>
          </p:cNvPr>
          <p:cNvSpPr/>
          <p:nvPr userDrawn="1"/>
        </p:nvSpPr>
        <p:spPr>
          <a:xfrm>
            <a:off x="0" y="6306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6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00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0EF37C6-BAC2-43CD-955F-5D2C753BECF1}"/>
              </a:ext>
            </a:extLst>
          </p:cNvPr>
          <p:cNvSpPr/>
          <p:nvPr userDrawn="1"/>
        </p:nvSpPr>
        <p:spPr>
          <a:xfrm>
            <a:off x="121920" y="6136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2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5763E9-86FE-490C-A300-EE8D7A60FB5B}"/>
              </a:ext>
            </a:extLst>
          </p:cNvPr>
          <p:cNvSpPr/>
          <p:nvPr userDrawn="1"/>
        </p:nvSpPr>
        <p:spPr>
          <a:xfrm>
            <a:off x="80356" y="6178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54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76EB1CC-8C52-4BC7-8A5A-CFCDBC799595}"/>
              </a:ext>
            </a:extLst>
          </p:cNvPr>
          <p:cNvSpPr/>
          <p:nvPr userDrawn="1"/>
        </p:nvSpPr>
        <p:spPr>
          <a:xfrm>
            <a:off x="8035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Balice</a:t>
            </a:r>
            <a:r>
              <a:rPr lang="it-IT" dirty="0"/>
              <a:t> </a:t>
            </a:r>
            <a:r>
              <a:rPr lang="it-IT" dirty="0" err="1"/>
              <a:t>davide</a:t>
            </a:r>
            <a:r>
              <a:rPr lang="it-IT" dirty="0"/>
              <a:t>, barile </a:t>
            </a:r>
            <a:r>
              <a:rPr lang="it-IT" dirty="0" err="1"/>
              <a:t>roberto</a:t>
            </a:r>
            <a:r>
              <a:rPr lang="it-IT" dirty="0"/>
              <a:t>, </a:t>
            </a:r>
            <a:r>
              <a:rPr lang="it-IT" dirty="0" err="1"/>
              <a:t>caputo</a:t>
            </a:r>
            <a:r>
              <a:rPr lang="it-IT" dirty="0"/>
              <a:t> </a:t>
            </a:r>
            <a:r>
              <a:rPr lang="it-IT" dirty="0" err="1"/>
              <a:t>sergio</a:t>
            </a:r>
            <a:r>
              <a:rPr lang="it-IT" dirty="0"/>
              <a:t>, de </a:t>
            </a:r>
            <a:r>
              <a:rPr lang="it-IT" dirty="0" err="1"/>
              <a:t>marinis</a:t>
            </a:r>
            <a:r>
              <a:rPr lang="it-IT" dirty="0"/>
              <a:t> pasquale, del vescovo </a:t>
            </a:r>
            <a:r>
              <a:rPr lang="it-IT" dirty="0" err="1"/>
              <a:t>samuele</a:t>
            </a:r>
            <a:r>
              <a:rPr lang="it-IT" dirty="0"/>
              <a:t>, </a:t>
            </a:r>
            <a:r>
              <a:rPr lang="it-IT" dirty="0" err="1"/>
              <a:t>lopopolo</a:t>
            </a:r>
            <a:r>
              <a:rPr lang="it-IT" dirty="0"/>
              <a:t> </a:t>
            </a:r>
            <a:r>
              <a:rPr lang="it-IT" dirty="0" err="1"/>
              <a:t>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73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5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60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974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99974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66502" y="6655002"/>
            <a:ext cx="5923731" cy="6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908AD8-9893-444C-8A32-A2EDB04917A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0C9347-2C69-405A-8A86-0DD793E5CF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492" y="217226"/>
            <a:ext cx="993444" cy="7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4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sers.dimi.uniud.it/~giorgio.brajnik/dida/psw/euristich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4DB74B-E0C9-40EE-A3A8-59CD129B86A2}"/>
              </a:ext>
            </a:extLst>
          </p:cNvPr>
          <p:cNvSpPr txBox="1"/>
          <p:nvPr/>
        </p:nvSpPr>
        <p:spPr>
          <a:xfrm>
            <a:off x="956904" y="1510018"/>
            <a:ext cx="10278192" cy="4110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19880D-0510-4BD3-8874-4EB1B9F5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857" y="1560352"/>
            <a:ext cx="10024285" cy="37268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chemeClr val="tx1"/>
                </a:solidFill>
              </a:rPr>
              <a:t>Caso di studio 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sz="6600" b="1" dirty="0">
                <a:solidFill>
                  <a:schemeClr val="tx1"/>
                </a:solidFill>
              </a:rPr>
              <a:t>Interazione Uomo - Macchina 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sz="6600" b="1" dirty="0">
                <a:solidFill>
                  <a:schemeClr val="tx1"/>
                </a:solidFill>
              </a:rPr>
              <a:t>A.A.  19/20</a:t>
            </a:r>
            <a:br>
              <a:rPr lang="it-IT" sz="6600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Gruppo n.1</a:t>
            </a:r>
            <a:endParaRPr lang="it-IT" sz="6600" b="1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2DF48-0136-4DEF-962C-0B13008B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8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87F10E0-B3F8-4478-81F1-00EE9A4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14226"/>
            <a:ext cx="9997440" cy="18728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>
                <a:solidFill>
                  <a:schemeClr val="tx1"/>
                </a:solidFill>
              </a:rPr>
              <a:t>2 membri del gruppo ne sono cittadini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tx1"/>
                </a:solidFill>
              </a:rPr>
              <a:t> Popolosità sopra i 5000 abitanti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tx1"/>
                </a:solidFill>
              </a:rPr>
              <a:t> Primo impatto del sito negativo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FCA5F2-BD09-4374-B78D-19F4D49C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chemeClr val="tx1"/>
                </a:solidFill>
              </a:rPr>
              <a:t>Comune scelto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D9A9A1-4EC6-400B-A494-E08C1318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D195E3-9009-4E16-98ED-75354AEF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21" y="2204809"/>
            <a:ext cx="3845135" cy="108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896F2-D12B-4B1B-A7A4-6A8EDD6F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Scelta dei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37215-2D0D-4521-B86F-844DB3E5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3600" b="1" dirty="0">
                <a:solidFill>
                  <a:srgbClr val="629DD1"/>
                </a:solidFill>
              </a:rPr>
              <a:t>Procedimento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Analisi di altri siti comunali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Breve indagine sui task più frequenti (utenti non partecipanti al Thinking </a:t>
            </a:r>
            <a:r>
              <a:rPr lang="it-IT" dirty="0" err="1"/>
              <a:t>Aloud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Lista dei possibili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Filtraggio e scelta di 5 task in base ai criteri</a:t>
            </a:r>
          </a:p>
          <a:p>
            <a:pPr marL="0" indent="0">
              <a:buNone/>
            </a:pPr>
            <a:r>
              <a:rPr lang="it-IT" sz="3600" b="1" dirty="0">
                <a:solidFill>
                  <a:srgbClr val="629DD1"/>
                </a:solidFill>
              </a:rPr>
              <a:t>Criteri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Diversificazione dei task (ricerca informazione, download file, compilazione 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Copertura delle varie aree del sito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Bilanciamento difficoltà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A19091-51FB-4258-B932-15522983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3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095D0-3CEC-4F19-B9DE-D463BB5A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euristica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860BD-0BB0-4A15-91F3-DD728B6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4023360"/>
          </a:xfrm>
        </p:spPr>
        <p:txBody>
          <a:bodyPr/>
          <a:lstStyle/>
          <a:p>
            <a:r>
              <a:rPr lang="it-IT" dirty="0"/>
              <a:t>Utilizzo, come linea guida, delle 10 euristiche di J. Nielsen accompagnate dalle domande proposte da </a:t>
            </a:r>
            <a:r>
              <a:rPr lang="it-IT" dirty="0">
                <a:hlinkClick r:id="rId2"/>
              </a:rPr>
              <a:t>Giorgio </a:t>
            </a:r>
            <a:r>
              <a:rPr lang="it-IT" dirty="0" err="1">
                <a:hlinkClick r:id="rId2"/>
              </a:rPr>
              <a:t>Brajnik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DC6C-E6E0-448D-AD7C-ACF761F4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4AA673-F137-4D31-A974-1AE0C8A2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77" y="2799831"/>
            <a:ext cx="7443624" cy="33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33997-EDD8-4231-8B8C-5F573780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D831B-D492-41D2-B8BA-FBC255ED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3789"/>
            <a:ext cx="9997440" cy="1450757"/>
          </a:xfrm>
        </p:spPr>
        <p:txBody>
          <a:bodyPr/>
          <a:lstStyle/>
          <a:p>
            <a:pPr algn="ctr"/>
            <a:r>
              <a:rPr lang="it-IT" dirty="0"/>
              <a:t>Ogni componente, eseguendo i task scelti, ha effettuato una sua valutazione delle pagine incontrate nel percorso producendo una tabella individuale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5B4268-E265-4E11-BC25-E840BBCD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108D2E9E-8D94-49B3-9E67-C4642072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9586"/>
              </p:ext>
            </p:extLst>
          </p:nvPr>
        </p:nvGraphicFramePr>
        <p:xfrm>
          <a:off x="1641445" y="3312549"/>
          <a:ext cx="890910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37">
                  <a:extLst>
                    <a:ext uri="{9D8B030D-6E8A-4147-A177-3AD203B41FA5}">
                      <a16:colId xmlns:a16="http://schemas.microsoft.com/office/drawing/2014/main" val="1511286104"/>
                    </a:ext>
                  </a:extLst>
                </a:gridCol>
                <a:gridCol w="1230021">
                  <a:extLst>
                    <a:ext uri="{9D8B030D-6E8A-4147-A177-3AD203B41FA5}">
                      <a16:colId xmlns:a16="http://schemas.microsoft.com/office/drawing/2014/main" val="3863823622"/>
                    </a:ext>
                  </a:extLst>
                </a:gridCol>
                <a:gridCol w="1144602">
                  <a:extLst>
                    <a:ext uri="{9D8B030D-6E8A-4147-A177-3AD203B41FA5}">
                      <a16:colId xmlns:a16="http://schemas.microsoft.com/office/drawing/2014/main" val="3030039417"/>
                    </a:ext>
                  </a:extLst>
                </a:gridCol>
                <a:gridCol w="1716904">
                  <a:extLst>
                    <a:ext uri="{9D8B030D-6E8A-4147-A177-3AD203B41FA5}">
                      <a16:colId xmlns:a16="http://schemas.microsoft.com/office/drawing/2014/main" val="627598996"/>
                    </a:ext>
                  </a:extLst>
                </a:gridCol>
                <a:gridCol w="2002349">
                  <a:extLst>
                    <a:ext uri="{9D8B030D-6E8A-4147-A177-3AD203B41FA5}">
                      <a16:colId xmlns:a16="http://schemas.microsoft.com/office/drawing/2014/main" val="3344264077"/>
                    </a:ext>
                  </a:extLst>
                </a:gridCol>
                <a:gridCol w="1602296">
                  <a:extLst>
                    <a:ext uri="{9D8B030D-6E8A-4147-A177-3AD203B41FA5}">
                      <a16:colId xmlns:a16="http://schemas.microsoft.com/office/drawing/2014/main" val="3279027047"/>
                    </a:ext>
                  </a:extLst>
                </a:gridCol>
              </a:tblGrid>
              <a:tr h="882631">
                <a:tc>
                  <a:txBody>
                    <a:bodyPr/>
                    <a:lstStyle/>
                    <a:p>
                      <a:r>
                        <a:rPr lang="it-IT" dirty="0"/>
                        <a:t>N.ro </a:t>
                      </a:r>
                    </a:p>
                    <a:p>
                      <a:r>
                        <a:rPr lang="it-IT" dirty="0"/>
                        <a:t>problema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Locazione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Problema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Euristica violata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Possibile soluzione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Grado di </a:t>
                      </a:r>
                    </a:p>
                    <a:p>
                      <a:r>
                        <a:rPr lang="it-IT" dirty="0"/>
                        <a:t>severità </a:t>
                      </a:r>
                    </a:p>
                    <a:p>
                      <a:r>
                        <a:rPr lang="it-IT" sz="1200" dirty="0"/>
                        <a:t>1=problema lieve</a:t>
                      </a:r>
                    </a:p>
                    <a:p>
                      <a:r>
                        <a:rPr lang="it-IT" sz="1200" dirty="0"/>
                        <a:t>5=problema grave</a:t>
                      </a:r>
                    </a:p>
                  </a:txBody>
                  <a:tcPr>
                    <a:solidFill>
                      <a:srgbClr val="629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6928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902C90-FCB2-4804-AF87-7C6AE96FE549}"/>
              </a:ext>
            </a:extLst>
          </p:cNvPr>
          <p:cNvSpPr txBox="1"/>
          <p:nvPr/>
        </p:nvSpPr>
        <p:spPr>
          <a:xfrm>
            <a:off x="1427525" y="4552707"/>
            <a:ext cx="93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Le tabelle ottenute sono input della fase di peer review</a:t>
            </a:r>
          </a:p>
        </p:txBody>
      </p:sp>
    </p:spTree>
    <p:extLst>
      <p:ext uri="{BB962C8B-B14F-4D97-AF65-F5344CB8AC3E}">
        <p14:creationId xmlns:p14="http://schemas.microsoft.com/office/powerpoint/2010/main" val="27116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3C61D-6867-417C-B742-8404AE13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Peer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EB861E-0592-4BB0-A4F9-1D06281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25641" cy="402336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È stata effettuata una conference call tramite </a:t>
            </a:r>
            <a:r>
              <a:rPr lang="it-IT" dirty="0" err="1"/>
              <a:t>Discord</a:t>
            </a:r>
            <a:r>
              <a:rPr lang="it-IT" dirty="0"/>
              <a:t>, sfruttando la funzionalità di "condivisione schermo".</a:t>
            </a:r>
          </a:p>
          <a:p>
            <a:r>
              <a:rPr lang="it-IT" dirty="0"/>
              <a:t>Per ogni task e per ogni pagina, ogni componente esponeva i problemi da lui trovati e in gruppo si discuteva il loro inserimento (con eventuale modifica) nella tabella complessiva e la relativa gravità.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412B15-337E-4691-A189-7ECE9E25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6" name="Immagine 5" descr="Immagine che contiene screenshot, monitor, telefono, cellulare&#10;&#10;Descrizione generata automaticamente">
            <a:extLst>
              <a:ext uri="{FF2B5EF4-FFF2-40B4-BE49-F238E27FC236}">
                <a16:creationId xmlns:a16="http://schemas.microsoft.com/office/drawing/2014/main" id="{8A7223BB-0473-464A-9984-5C8AAB378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1963024"/>
            <a:ext cx="381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45FBA-210D-4E5D-BBC5-2950B7B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97440" cy="1450757"/>
          </a:xfrm>
        </p:spPr>
        <p:txBody>
          <a:bodyPr/>
          <a:lstStyle/>
          <a:p>
            <a:r>
              <a:rPr lang="it-IT"/>
              <a:t>Analisi dei 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213EF-6455-4108-AB87-5908DC0A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b="1" dirty="0">
                <a:solidFill>
                  <a:srgbClr val="629DD1"/>
                </a:solidFill>
              </a:rPr>
              <a:t>Individuale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Digitalizzazione degli appunti cartacei presi durante </a:t>
            </a:r>
            <a:r>
              <a:rPr lang="it-IT" dirty="0" err="1">
                <a:solidFill>
                  <a:schemeClr val="bg1"/>
                </a:solidFill>
              </a:rPr>
              <a:t>a</a:t>
            </a:r>
            <a:r>
              <a:rPr lang="it-IT" dirty="0" err="1"/>
              <a:t>l’esecuzione</a:t>
            </a:r>
            <a:r>
              <a:rPr lang="it-IT" dirty="0"/>
              <a:t> del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Analisi delle registrazioni audio e degli schermi con </a:t>
            </a:r>
            <a:r>
              <a:rPr lang="it-IT" dirty="0" err="1">
                <a:solidFill>
                  <a:schemeClr val="bg1"/>
                </a:solidFill>
              </a:rPr>
              <a:t>a</a:t>
            </a:r>
            <a:r>
              <a:rPr lang="it-IT" dirty="0" err="1"/>
              <a:t>annotazione</a:t>
            </a:r>
            <a:r>
              <a:rPr lang="it-IT" dirty="0"/>
              <a:t> di ulteriori problemi e osservazioni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4004D-E90D-4C75-B7C9-9A83C82F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35643"/>
            <a:ext cx="6001789" cy="365125"/>
          </a:xfrm>
        </p:spPr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8DE106-5375-4B33-9A1C-3FB685BF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94" y="4562539"/>
            <a:ext cx="6756772" cy="15898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85525D-4360-499D-A217-EAA7044726D7}"/>
              </a:ext>
            </a:extLst>
          </p:cNvPr>
          <p:cNvSpPr txBox="1"/>
          <p:nvPr/>
        </p:nvSpPr>
        <p:spPr>
          <a:xfrm>
            <a:off x="1223115" y="5690703"/>
            <a:ext cx="214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Esempio documento annotazioni e osservazioni</a:t>
            </a:r>
          </a:p>
        </p:txBody>
      </p:sp>
    </p:spTree>
    <p:extLst>
      <p:ext uri="{BB962C8B-B14F-4D97-AF65-F5344CB8AC3E}">
        <p14:creationId xmlns:p14="http://schemas.microsoft.com/office/powerpoint/2010/main" val="379029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27F2B-83B3-4D8D-8B1F-F8E5BEB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9C6EE-EE46-440A-B60E-01AF526A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b="1" dirty="0">
                <a:solidFill>
                  <a:srgbClr val="629DD1"/>
                </a:solidFill>
              </a:rPr>
              <a:t>Collettivo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solidFill>
                  <a:srgbClr val="629DD1"/>
                </a:solidFill>
              </a:rPr>
              <a:t> </a:t>
            </a:r>
            <a:r>
              <a:rPr lang="it-IT" dirty="0"/>
              <a:t>Analisi tra pari (con utilizzo di </a:t>
            </a:r>
            <a:r>
              <a:rPr lang="it-IT" dirty="0" err="1"/>
              <a:t>Discord</a:t>
            </a:r>
            <a:r>
              <a:rPr lang="it-IT" dirty="0"/>
              <a:t>) dei problemi e osservazioni annotate per la redazione della tabella delle criticità riscontrate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 Per ogni task e per ogni utente osservato, ogni osservatore esponeva i </a:t>
            </a:r>
            <a:r>
              <a:rPr lang="it-IT" sz="2400" dirty="0" err="1">
                <a:solidFill>
                  <a:schemeClr val="bg1"/>
                </a:solidFill>
              </a:rPr>
              <a:t>a</a:t>
            </a:r>
            <a:r>
              <a:rPr lang="it-IT" sz="2400" dirty="0" err="1"/>
              <a:t>problemi</a:t>
            </a:r>
            <a:r>
              <a:rPr lang="it-IT" sz="2400" dirty="0"/>
              <a:t> sorti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 Discussione e inserimento del problema nella tabella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/>
              <a:t> Individuazione della severità in base a impatto, frequenza e effetto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D6CE8E-59E7-440E-B9EE-F6D896E6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Balice davide, barile roberto, caputo sergio, de marinis pasquale, del vescovo samuele, lopopolo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682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472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Retrospettivo</vt:lpstr>
      <vt:lpstr>Caso di studio  Interazione Uomo - Macchina  A.A.  19/20 Gruppo n.1</vt:lpstr>
      <vt:lpstr>Comune scelto</vt:lpstr>
      <vt:lpstr>Scelta dei task</vt:lpstr>
      <vt:lpstr>Valutazione euristica</vt:lpstr>
      <vt:lpstr>Esecuzione</vt:lpstr>
      <vt:lpstr>Peer review</vt:lpstr>
      <vt:lpstr>Analisi dei dati</vt:lpstr>
      <vt:lpstr>Analisi dei 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De Marinis</dc:creator>
  <cp:lastModifiedBy>Pasquale De Marinis</cp:lastModifiedBy>
  <cp:revision>15</cp:revision>
  <dcterms:created xsi:type="dcterms:W3CDTF">2020-01-24T09:34:48Z</dcterms:created>
  <dcterms:modified xsi:type="dcterms:W3CDTF">2020-01-24T11:49:03Z</dcterms:modified>
</cp:coreProperties>
</file>