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0080625" cy="567055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72a31f44b_2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g372a31f44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3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4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3"/>
          <p:cNvSpPr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subTitle" idx="1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2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3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3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intro.as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html.it/pag/16026/introduzione22/" TargetMode="External"/><Relationship Id="rId4" Type="http://schemas.openxmlformats.org/officeDocument/2006/relationships/hyperlink" Target="https://developer.mozilla.org/en-US/docs/Web/HTML/Element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634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60000" y="1440000"/>
            <a:ext cx="9360000" cy="28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7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ALL’HTML</a:t>
            </a: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Obiettivi di Sezione</a:t>
            </a: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2;p14"/>
          <p:cNvCxnSpPr/>
          <p:nvPr/>
        </p:nvCxnSpPr>
        <p:spPr>
          <a:xfrm rot="10800000">
            <a:off x="360000" y="144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14"/>
          <p:cNvCxnSpPr/>
          <p:nvPr/>
        </p:nvCxnSpPr>
        <p:spPr>
          <a:xfrm rot="10800000">
            <a:off x="360000" y="144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" name="Google Shape;64;p14"/>
          <p:cNvCxnSpPr/>
          <p:nvPr/>
        </p:nvCxnSpPr>
        <p:spPr>
          <a:xfrm>
            <a:off x="9720000" y="360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" name="Google Shape;65;p14"/>
          <p:cNvCxnSpPr/>
          <p:nvPr/>
        </p:nvCxnSpPr>
        <p:spPr>
          <a:xfrm rot="10800000">
            <a:off x="360000" y="432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" name="Google Shape;66;p14"/>
          <p:cNvCxnSpPr/>
          <p:nvPr/>
        </p:nvCxnSpPr>
        <p:spPr>
          <a:xfrm rot="10800000">
            <a:off x="9000000" y="144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" name="Google Shape;67;p14"/>
          <p:cNvCxnSpPr/>
          <p:nvPr/>
        </p:nvCxnSpPr>
        <p:spPr>
          <a:xfrm rot="10800000">
            <a:off x="9000000" y="432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" name="Google Shape;68;p14"/>
          <p:cNvCxnSpPr/>
          <p:nvPr/>
        </p:nvCxnSpPr>
        <p:spPr>
          <a:xfrm rot="10800000">
            <a:off x="9720000" y="144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Google Shape;69;p14"/>
          <p:cNvCxnSpPr/>
          <p:nvPr/>
        </p:nvCxnSpPr>
        <p:spPr>
          <a:xfrm rot="10800000">
            <a:off x="360000" y="360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634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/>
        </p:nvSpPr>
        <p:spPr>
          <a:xfrm>
            <a:off x="432000" y="144000"/>
            <a:ext cx="9216000" cy="142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5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all’HTML - Introduzione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"/>
          <p:cNvSpPr/>
          <p:nvPr/>
        </p:nvSpPr>
        <p:spPr>
          <a:xfrm rot="10800000">
            <a:off x="7776000" y="7200"/>
            <a:ext cx="2304000" cy="78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23"/>
          <p:cNvSpPr/>
          <p:nvPr/>
        </p:nvSpPr>
        <p:spPr>
          <a:xfrm rot="10800000">
            <a:off x="8784000" y="7200"/>
            <a:ext cx="1296000" cy="42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23"/>
          <p:cNvSpPr/>
          <p:nvPr/>
        </p:nvSpPr>
        <p:spPr>
          <a:xfrm>
            <a:off x="0" y="4593600"/>
            <a:ext cx="3168000" cy="10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23"/>
          <p:cNvSpPr/>
          <p:nvPr/>
        </p:nvSpPr>
        <p:spPr>
          <a:xfrm>
            <a:off x="0" y="4953600"/>
            <a:ext cx="2088000" cy="72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23"/>
          <p:cNvSpPr txBox="1"/>
          <p:nvPr/>
        </p:nvSpPr>
        <p:spPr>
          <a:xfrm>
            <a:off x="504000" y="1152000"/>
            <a:ext cx="8856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Struttura di un Tag HTML – La Regola Fondamentale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●"/>
            </a:pPr>
            <a:r>
              <a:rPr lang="it-IT" sz="4000" b="0" strike="noStrike">
                <a:solidFill>
                  <a:srgbClr val="FFFFFF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&lt;</a:t>
            </a:r>
            <a:r>
              <a:rPr lang="it-IT" sz="4000" b="0" strike="noStrike">
                <a:solidFill>
                  <a:srgbClr val="CE181E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nometag</a:t>
            </a:r>
            <a:r>
              <a:rPr lang="it-IT" sz="4000" b="0" strike="noStrike">
                <a:solidFill>
                  <a:srgbClr val="FFFFFF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&gt; … contenuto … &lt;/</a:t>
            </a:r>
            <a:r>
              <a:rPr lang="it-IT" sz="4000" b="0" strike="noStrike">
                <a:solidFill>
                  <a:srgbClr val="DC143C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nometag</a:t>
            </a:r>
            <a:r>
              <a:rPr lang="it-IT" sz="4000" b="0" strike="noStrike">
                <a:solidFill>
                  <a:srgbClr val="FFFFFF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&gt;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7848000" y="5328720"/>
            <a:ext cx="2232000" cy="56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strike="noStrike">
                <a:solidFill>
                  <a:srgbClr val="FFFFFF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programmareinpython.it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634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/>
        </p:nvSpPr>
        <p:spPr>
          <a:xfrm>
            <a:off x="432000" y="144000"/>
            <a:ext cx="9216000" cy="142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5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all’HTML - Introduzione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4"/>
          <p:cNvSpPr/>
          <p:nvPr/>
        </p:nvSpPr>
        <p:spPr>
          <a:xfrm rot="10800000">
            <a:off x="7776000" y="7200"/>
            <a:ext cx="2304000" cy="78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24"/>
          <p:cNvSpPr/>
          <p:nvPr/>
        </p:nvSpPr>
        <p:spPr>
          <a:xfrm rot="10800000">
            <a:off x="8784000" y="7200"/>
            <a:ext cx="1296000" cy="42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24"/>
          <p:cNvSpPr/>
          <p:nvPr/>
        </p:nvSpPr>
        <p:spPr>
          <a:xfrm>
            <a:off x="0" y="4593600"/>
            <a:ext cx="3168000" cy="10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24"/>
          <p:cNvSpPr/>
          <p:nvPr/>
        </p:nvSpPr>
        <p:spPr>
          <a:xfrm>
            <a:off x="0" y="4953600"/>
            <a:ext cx="2088000" cy="72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24"/>
          <p:cNvSpPr txBox="1"/>
          <p:nvPr/>
        </p:nvSpPr>
        <p:spPr>
          <a:xfrm>
            <a:off x="504000" y="1296000"/>
            <a:ext cx="88560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Facciamo degli esempi!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7848000" y="5328720"/>
            <a:ext cx="2232000" cy="56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strike="noStrike">
                <a:solidFill>
                  <a:srgbClr val="FFFFFF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programmareinpython.it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634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/>
        </p:nvSpPr>
        <p:spPr>
          <a:xfrm>
            <a:off x="360000" y="1440000"/>
            <a:ext cx="9360000" cy="28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7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RISORSE DI RIFERIMENTO</a:t>
            </a:r>
            <a:endParaRPr sz="32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all’HTML</a:t>
            </a:r>
            <a:endParaRPr sz="32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25"/>
          <p:cNvCxnSpPr/>
          <p:nvPr/>
        </p:nvCxnSpPr>
        <p:spPr>
          <a:xfrm rot="10800000">
            <a:off x="360000" y="144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8" name="Google Shape;188;p25"/>
          <p:cNvCxnSpPr/>
          <p:nvPr/>
        </p:nvCxnSpPr>
        <p:spPr>
          <a:xfrm rot="10800000">
            <a:off x="360000" y="144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9720000" y="360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0" name="Google Shape;190;p25"/>
          <p:cNvCxnSpPr/>
          <p:nvPr/>
        </p:nvCxnSpPr>
        <p:spPr>
          <a:xfrm rot="10800000">
            <a:off x="360000" y="432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1" name="Google Shape;191;p25"/>
          <p:cNvCxnSpPr/>
          <p:nvPr/>
        </p:nvCxnSpPr>
        <p:spPr>
          <a:xfrm rot="10800000">
            <a:off x="9000000" y="144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" name="Google Shape;192;p25"/>
          <p:cNvCxnSpPr/>
          <p:nvPr/>
        </p:nvCxnSpPr>
        <p:spPr>
          <a:xfrm rot="10800000">
            <a:off x="9000000" y="432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3" name="Google Shape;193;p25"/>
          <p:cNvCxnSpPr/>
          <p:nvPr/>
        </p:nvCxnSpPr>
        <p:spPr>
          <a:xfrm rot="10800000">
            <a:off x="9720000" y="144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" name="Google Shape;194;p25"/>
          <p:cNvCxnSpPr/>
          <p:nvPr/>
        </p:nvCxnSpPr>
        <p:spPr>
          <a:xfrm rot="10800000">
            <a:off x="360000" y="360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634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/>
        </p:nvSpPr>
        <p:spPr>
          <a:xfrm>
            <a:off x="432000" y="144000"/>
            <a:ext cx="9216000" cy="81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5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all’HTML - Risorse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6"/>
          <p:cNvSpPr/>
          <p:nvPr/>
        </p:nvSpPr>
        <p:spPr>
          <a:xfrm rot="10800000">
            <a:off x="7776000" y="7200"/>
            <a:ext cx="2304000" cy="78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26"/>
          <p:cNvSpPr/>
          <p:nvPr/>
        </p:nvSpPr>
        <p:spPr>
          <a:xfrm rot="10800000">
            <a:off x="8784000" y="7200"/>
            <a:ext cx="1296000" cy="42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26"/>
          <p:cNvSpPr/>
          <p:nvPr/>
        </p:nvSpPr>
        <p:spPr>
          <a:xfrm>
            <a:off x="0" y="4593600"/>
            <a:ext cx="3168000" cy="10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26"/>
          <p:cNvSpPr/>
          <p:nvPr/>
        </p:nvSpPr>
        <p:spPr>
          <a:xfrm>
            <a:off x="0" y="4953600"/>
            <a:ext cx="2088000" cy="72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26"/>
          <p:cNvSpPr txBox="1"/>
          <p:nvPr/>
        </p:nvSpPr>
        <p:spPr>
          <a:xfrm>
            <a:off x="504000" y="1080000"/>
            <a:ext cx="88560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60"/>
              <a:buFont typeface="Noto Sans Symbols"/>
              <a:buChar char="●"/>
            </a:pPr>
            <a:r>
              <a:rPr lang="it-IT" sz="28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Ricordare tutti gli elementi che compongono il linguaggio HTML non è sempre particolarmente utile 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60"/>
              <a:buFont typeface="Noto Sans Symbols"/>
              <a:buChar char="●"/>
            </a:pPr>
            <a:r>
              <a:rPr lang="it-IT" sz="28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Nella gran parte dei casi si lavora con una porzione di elementi fondamentali, facendo affidamento su risorse e manuali come supporti di riferimento al resto  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60"/>
              <a:buFont typeface="Noto Sans Symbols"/>
              <a:buChar char="●"/>
            </a:pPr>
            <a:r>
              <a:rPr lang="it-IT" sz="28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 questa lezione vedremo quindi alcuni Siti Web di riferimento per il linguaggio HTML, da usare come referenza in fase di sviluppo!</a:t>
            </a:r>
            <a:r>
              <a:rPr lang="it-IT" sz="2800" b="0" strike="noStrike">
                <a:solidFill>
                  <a:srgbClr val="363C32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 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7848000" y="5328720"/>
            <a:ext cx="2232000" cy="56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strike="noStrike">
                <a:solidFill>
                  <a:srgbClr val="FFFFFF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programmareinpython.it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634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/>
        </p:nvSpPr>
        <p:spPr>
          <a:xfrm>
            <a:off x="432000" y="144000"/>
            <a:ext cx="9216000" cy="81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5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all’HTML - Risorse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7"/>
          <p:cNvSpPr/>
          <p:nvPr/>
        </p:nvSpPr>
        <p:spPr>
          <a:xfrm rot="10800000">
            <a:off x="7776000" y="7200"/>
            <a:ext cx="2304000" cy="78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27"/>
          <p:cNvSpPr/>
          <p:nvPr/>
        </p:nvSpPr>
        <p:spPr>
          <a:xfrm rot="10800000">
            <a:off x="8784000" y="7200"/>
            <a:ext cx="1296000" cy="42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27"/>
          <p:cNvSpPr/>
          <p:nvPr/>
        </p:nvSpPr>
        <p:spPr>
          <a:xfrm>
            <a:off x="0" y="4593600"/>
            <a:ext cx="3168000" cy="10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27"/>
          <p:cNvSpPr/>
          <p:nvPr/>
        </p:nvSpPr>
        <p:spPr>
          <a:xfrm>
            <a:off x="0" y="4953600"/>
            <a:ext cx="2088000" cy="72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27"/>
          <p:cNvSpPr txBox="1"/>
          <p:nvPr/>
        </p:nvSpPr>
        <p:spPr>
          <a:xfrm>
            <a:off x="504000" y="1080000"/>
            <a:ext cx="8856000" cy="23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Link alle Risorse: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20"/>
              <a:buFont typeface="Noto Sans Symbols"/>
              <a:buChar char="●"/>
            </a:pPr>
            <a:r>
              <a:rPr lang="it-IT" sz="3600" b="0" u="sng" strike="noStrike">
                <a:solidFill>
                  <a:srgbClr val="D9D9D9"/>
                </a:solidFill>
                <a:latin typeface="Dosis"/>
                <a:ea typeface="Dosis"/>
                <a:cs typeface="Dosis"/>
                <a:sym typeface="Dosis"/>
                <a:hlinkClick r:id="rId3"/>
              </a:rPr>
              <a:t>w3school.com</a:t>
            </a:r>
            <a:endParaRPr sz="1800" b="0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20"/>
              <a:buFont typeface="Noto Sans Symbols"/>
              <a:buChar char="●"/>
            </a:pPr>
            <a:r>
              <a:rPr lang="it-IT" sz="3600" b="0" u="sng" strike="noStrike">
                <a:solidFill>
                  <a:srgbClr val="D9D9D9"/>
                </a:solidFill>
                <a:latin typeface="Dosis"/>
                <a:ea typeface="Dosis"/>
                <a:cs typeface="Dosis"/>
                <a:sym typeface="Dosis"/>
                <a:hlinkClick r:id="rId4"/>
              </a:rPr>
              <a:t>Mozilla Developer Network</a:t>
            </a:r>
            <a:endParaRPr sz="1800" b="0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20"/>
              <a:buFont typeface="Noto Sans Symbols"/>
              <a:buChar char="●"/>
            </a:pPr>
            <a:r>
              <a:rPr lang="it-IT" sz="3600" b="0" u="sng" strike="noStrike">
                <a:solidFill>
                  <a:srgbClr val="D9D9D9"/>
                </a:solidFill>
                <a:latin typeface="Dosis"/>
                <a:ea typeface="Dosis"/>
                <a:cs typeface="Dosis"/>
                <a:sym typeface="Dosis"/>
                <a:hlinkClick r:id="rId5"/>
              </a:rPr>
              <a:t>html.it</a:t>
            </a:r>
            <a:endParaRPr sz="1800" b="0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7848000" y="5328720"/>
            <a:ext cx="2232000" cy="56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strike="noStrike">
                <a:solidFill>
                  <a:srgbClr val="FFFFFF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programmareinpython.it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634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/>
        </p:nvSpPr>
        <p:spPr>
          <a:xfrm>
            <a:off x="720000" y="1440000"/>
            <a:ext cx="8640000" cy="28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TAG FONDAMENTALI</a:t>
            </a:r>
            <a:endParaRPr sz="32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all’HTML</a:t>
            </a:r>
            <a:endParaRPr sz="32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" name="Google Shape;222;p28"/>
          <p:cNvCxnSpPr/>
          <p:nvPr/>
        </p:nvCxnSpPr>
        <p:spPr>
          <a:xfrm rot="10800000">
            <a:off x="720000" y="144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3" name="Google Shape;223;p28"/>
          <p:cNvCxnSpPr/>
          <p:nvPr/>
        </p:nvCxnSpPr>
        <p:spPr>
          <a:xfrm rot="10800000">
            <a:off x="720000" y="144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4" name="Google Shape;224;p28"/>
          <p:cNvCxnSpPr/>
          <p:nvPr/>
        </p:nvCxnSpPr>
        <p:spPr>
          <a:xfrm>
            <a:off x="9360000" y="360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28"/>
          <p:cNvCxnSpPr/>
          <p:nvPr/>
        </p:nvCxnSpPr>
        <p:spPr>
          <a:xfrm rot="10800000">
            <a:off x="720000" y="432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6" name="Google Shape;226;p28"/>
          <p:cNvCxnSpPr/>
          <p:nvPr/>
        </p:nvCxnSpPr>
        <p:spPr>
          <a:xfrm rot="10800000">
            <a:off x="8640000" y="144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7" name="Google Shape;227;p28"/>
          <p:cNvCxnSpPr/>
          <p:nvPr/>
        </p:nvCxnSpPr>
        <p:spPr>
          <a:xfrm rot="10800000">
            <a:off x="8640000" y="432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8" name="Google Shape;228;p28"/>
          <p:cNvCxnSpPr/>
          <p:nvPr/>
        </p:nvCxnSpPr>
        <p:spPr>
          <a:xfrm rot="10800000">
            <a:off x="9360000" y="144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9" name="Google Shape;229;p28"/>
          <p:cNvCxnSpPr/>
          <p:nvPr/>
        </p:nvCxnSpPr>
        <p:spPr>
          <a:xfrm rot="10800000">
            <a:off x="720000" y="360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634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/>
        </p:nvSpPr>
        <p:spPr>
          <a:xfrm>
            <a:off x="432000" y="144000"/>
            <a:ext cx="9216000" cy="127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all’HTML – Tag Fondamentali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9"/>
          <p:cNvSpPr/>
          <p:nvPr/>
        </p:nvSpPr>
        <p:spPr>
          <a:xfrm rot="10800000">
            <a:off x="7776000" y="7200"/>
            <a:ext cx="2304000" cy="78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29"/>
          <p:cNvSpPr/>
          <p:nvPr/>
        </p:nvSpPr>
        <p:spPr>
          <a:xfrm rot="10800000">
            <a:off x="8784000" y="7200"/>
            <a:ext cx="1296000" cy="42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29"/>
          <p:cNvSpPr/>
          <p:nvPr/>
        </p:nvSpPr>
        <p:spPr>
          <a:xfrm>
            <a:off x="0" y="4593600"/>
            <a:ext cx="3168000" cy="10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29"/>
          <p:cNvSpPr/>
          <p:nvPr/>
        </p:nvSpPr>
        <p:spPr>
          <a:xfrm>
            <a:off x="0" y="4953600"/>
            <a:ext cx="2088000" cy="72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29"/>
          <p:cNvSpPr txBox="1"/>
          <p:nvPr/>
        </p:nvSpPr>
        <p:spPr>
          <a:xfrm>
            <a:off x="504000" y="1080000"/>
            <a:ext cx="88560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60"/>
              <a:buFont typeface="Noto Sans Symbols"/>
              <a:buChar char="●"/>
            </a:pPr>
            <a:r>
              <a:rPr lang="it-IT" sz="28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 questa lezione analizzeremo assieme alcuni tra i Tag più comuni di HTML, con cui ogni Web Developer dovrebbe avere gran familiarità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60"/>
              <a:buFont typeface="Noto Sans Symbols"/>
              <a:buChar char="●"/>
            </a:pPr>
            <a:r>
              <a:rPr lang="it-IT" sz="28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 Tag (etichette) ci permettono di assegnare un ruolo e una disposizione ai contenuti delle nostre pagine    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60"/>
              <a:buFont typeface="Noto Sans Symbols"/>
              <a:buChar char="●"/>
            </a:pPr>
            <a:r>
              <a:rPr lang="it-IT" sz="28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Possiamo ad esempio distinguere il titolo dai paragrafi di un articolo di giornale (e molto, molto di più…)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60"/>
              <a:buFont typeface="Noto Sans Symbols"/>
              <a:buChar char="●"/>
            </a:pPr>
            <a:r>
              <a:rPr lang="it-IT" sz="28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Vengono interpretati dal browser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9"/>
          <p:cNvSpPr txBox="1"/>
          <p:nvPr/>
        </p:nvSpPr>
        <p:spPr>
          <a:xfrm>
            <a:off x="7848000" y="5328720"/>
            <a:ext cx="2232000" cy="56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strike="noStrike">
                <a:solidFill>
                  <a:srgbClr val="FFFFFF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programmareinpython.it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634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/>
        </p:nvSpPr>
        <p:spPr>
          <a:xfrm>
            <a:off x="432000" y="144000"/>
            <a:ext cx="9216000" cy="127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all’HTML – Tag Fondamentali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0"/>
          <p:cNvSpPr/>
          <p:nvPr/>
        </p:nvSpPr>
        <p:spPr>
          <a:xfrm rot="10800000">
            <a:off x="7776000" y="7200"/>
            <a:ext cx="2304000" cy="78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30"/>
          <p:cNvSpPr/>
          <p:nvPr/>
        </p:nvSpPr>
        <p:spPr>
          <a:xfrm rot="10800000">
            <a:off x="8784000" y="7200"/>
            <a:ext cx="1296000" cy="42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30"/>
          <p:cNvSpPr/>
          <p:nvPr/>
        </p:nvSpPr>
        <p:spPr>
          <a:xfrm>
            <a:off x="0" y="4593600"/>
            <a:ext cx="3168000" cy="10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30"/>
          <p:cNvSpPr/>
          <p:nvPr/>
        </p:nvSpPr>
        <p:spPr>
          <a:xfrm>
            <a:off x="0" y="4953600"/>
            <a:ext cx="2088000" cy="72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30"/>
          <p:cNvSpPr txBox="1"/>
          <p:nvPr/>
        </p:nvSpPr>
        <p:spPr>
          <a:xfrm>
            <a:off x="504000" y="864000"/>
            <a:ext cx="8856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Tra questi abbiamo, ad esempio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0"/>
          <p:cNvSpPr txBox="1"/>
          <p:nvPr/>
        </p:nvSpPr>
        <p:spPr>
          <a:xfrm>
            <a:off x="7848000" y="5328720"/>
            <a:ext cx="2232000" cy="56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strike="noStrike">
                <a:solidFill>
                  <a:srgbClr val="FFFFFF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programmareinpython.it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6000" y="1440000"/>
            <a:ext cx="6172560" cy="3516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634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/>
        </p:nvSpPr>
        <p:spPr>
          <a:xfrm>
            <a:off x="432000" y="144000"/>
            <a:ext cx="9216000" cy="127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all’HTML – Tag Fondamentali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1"/>
          <p:cNvSpPr/>
          <p:nvPr/>
        </p:nvSpPr>
        <p:spPr>
          <a:xfrm rot="10800000">
            <a:off x="7776000" y="7200"/>
            <a:ext cx="2304000" cy="78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31"/>
          <p:cNvSpPr/>
          <p:nvPr/>
        </p:nvSpPr>
        <p:spPr>
          <a:xfrm rot="10800000">
            <a:off x="8784000" y="7200"/>
            <a:ext cx="1296000" cy="42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31"/>
          <p:cNvSpPr/>
          <p:nvPr/>
        </p:nvSpPr>
        <p:spPr>
          <a:xfrm>
            <a:off x="0" y="4593600"/>
            <a:ext cx="3168000" cy="10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31"/>
          <p:cNvSpPr/>
          <p:nvPr/>
        </p:nvSpPr>
        <p:spPr>
          <a:xfrm>
            <a:off x="0" y="4953600"/>
            <a:ext cx="2088000" cy="72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31"/>
          <p:cNvSpPr txBox="1"/>
          <p:nvPr/>
        </p:nvSpPr>
        <p:spPr>
          <a:xfrm>
            <a:off x="288000" y="956876"/>
            <a:ext cx="92160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32000" marR="0" lvl="1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Noto Sans Symbols"/>
              <a:buChar char="●"/>
            </a:pPr>
            <a:r>
              <a:rPr lang="it-IT" sz="3200" b="0" i="0" u="none" strike="noStrike" cap="none">
                <a:solidFill>
                  <a:srgbClr val="FFFFFF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I</a:t>
            </a:r>
            <a:r>
              <a:rPr lang="it-IT" sz="3200" b="0" i="0" u="none" strike="noStrike" cap="none">
                <a:solidFill>
                  <a:srgbClr val="363C32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 </a:t>
            </a:r>
            <a:r>
              <a:rPr lang="it-IT" sz="3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Tag sono costituiti da un tag di apertura e un tag di chiusura:</a:t>
            </a:r>
            <a:r>
              <a:rPr lang="it-IT" sz="3200" b="0" i="0" u="none" strike="noStrike" cap="none">
                <a:solidFill>
                  <a:srgbClr val="363C32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it-IT" sz="3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&lt;</a:t>
            </a:r>
            <a:r>
              <a:rPr lang="it-IT" sz="3200" b="0" i="0" u="none" strike="noStrike" cap="none">
                <a:solidFill>
                  <a:srgbClr val="CE181E"/>
                </a:solidFill>
                <a:latin typeface="Dosis"/>
                <a:ea typeface="Dosis"/>
                <a:cs typeface="Dosis"/>
                <a:sym typeface="Dosis"/>
              </a:rPr>
              <a:t>nometag</a:t>
            </a:r>
            <a:r>
              <a:rPr lang="it-IT" sz="3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&gt; … contenuto … &lt;/</a:t>
            </a:r>
            <a:r>
              <a:rPr lang="it-IT" sz="3200" b="0" i="0" u="none" strike="noStrike" cap="none">
                <a:solidFill>
                  <a:srgbClr val="DC143C"/>
                </a:solidFill>
                <a:latin typeface="Dosis"/>
                <a:ea typeface="Dosis"/>
                <a:cs typeface="Dosis"/>
                <a:sym typeface="Dosis"/>
              </a:rPr>
              <a:t>nometag</a:t>
            </a:r>
            <a:r>
              <a:rPr lang="it-IT" sz="3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&gt;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1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Noto Sans Symbols"/>
              <a:buChar char="●"/>
            </a:pPr>
            <a:r>
              <a:rPr lang="it-IT" sz="3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Ci sono alcune eccezioni a questa regola, come ad esempio per i </a:t>
            </a:r>
            <a:r>
              <a:rPr lang="it-IT" sz="3200" b="0" i="0" u="none" strike="noStrike" cap="none">
                <a:solidFill>
                  <a:srgbClr val="C0C0C0"/>
                </a:solidFill>
                <a:latin typeface="Dosis"/>
                <a:ea typeface="Dosis"/>
                <a:cs typeface="Dosis"/>
                <a:sym typeface="Dosis"/>
              </a:rPr>
              <a:t>&lt;!-- commenti --&gt;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1"/>
          <p:cNvSpPr txBox="1"/>
          <p:nvPr/>
        </p:nvSpPr>
        <p:spPr>
          <a:xfrm>
            <a:off x="7848000" y="5328720"/>
            <a:ext cx="2232000" cy="56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strike="noStrike">
                <a:solidFill>
                  <a:srgbClr val="FFFFFF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programmareinpython.it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634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/>
        </p:nvSpPr>
        <p:spPr>
          <a:xfrm>
            <a:off x="432000" y="144000"/>
            <a:ext cx="9216000" cy="127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all’HTML – Tag Fondamentali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2"/>
          <p:cNvSpPr/>
          <p:nvPr/>
        </p:nvSpPr>
        <p:spPr>
          <a:xfrm rot="10800000">
            <a:off x="7776000" y="7200"/>
            <a:ext cx="2304000" cy="78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32"/>
          <p:cNvSpPr/>
          <p:nvPr/>
        </p:nvSpPr>
        <p:spPr>
          <a:xfrm rot="10800000">
            <a:off x="8784000" y="7200"/>
            <a:ext cx="1296000" cy="42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32"/>
          <p:cNvSpPr/>
          <p:nvPr/>
        </p:nvSpPr>
        <p:spPr>
          <a:xfrm>
            <a:off x="0" y="4593600"/>
            <a:ext cx="3168000" cy="10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32"/>
          <p:cNvSpPr/>
          <p:nvPr/>
        </p:nvSpPr>
        <p:spPr>
          <a:xfrm>
            <a:off x="0" y="4953600"/>
            <a:ext cx="2088000" cy="72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32"/>
          <p:cNvSpPr txBox="1"/>
          <p:nvPr/>
        </p:nvSpPr>
        <p:spPr>
          <a:xfrm>
            <a:off x="7848000" y="5328720"/>
            <a:ext cx="2232000" cy="56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strike="noStrike">
                <a:solidFill>
                  <a:srgbClr val="FFFFFF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programmareinpython.it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2"/>
          <p:cNvSpPr txBox="1"/>
          <p:nvPr/>
        </p:nvSpPr>
        <p:spPr>
          <a:xfrm>
            <a:off x="2592000" y="1514520"/>
            <a:ext cx="4968000" cy="8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8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INIZIAMO!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634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432000" y="144000"/>
            <a:ext cx="9216000" cy="81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5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all’HTML - Obiettivi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 rot="10800000">
            <a:off x="7776000" y="7200"/>
            <a:ext cx="2304000" cy="78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5"/>
          <p:cNvSpPr/>
          <p:nvPr/>
        </p:nvSpPr>
        <p:spPr>
          <a:xfrm rot="10800000">
            <a:off x="8784000" y="7200"/>
            <a:ext cx="1296000" cy="42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5"/>
          <p:cNvSpPr/>
          <p:nvPr/>
        </p:nvSpPr>
        <p:spPr>
          <a:xfrm>
            <a:off x="0" y="4593600"/>
            <a:ext cx="3168000" cy="10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15"/>
          <p:cNvSpPr/>
          <p:nvPr/>
        </p:nvSpPr>
        <p:spPr>
          <a:xfrm>
            <a:off x="0" y="4953600"/>
            <a:ext cx="2088000" cy="72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15"/>
          <p:cNvSpPr txBox="1"/>
          <p:nvPr/>
        </p:nvSpPr>
        <p:spPr>
          <a:xfrm>
            <a:off x="504000" y="1080000"/>
            <a:ext cx="8856000" cy="232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 questa sezione concentreremo la nostra attenzione sulle basi di HTML, uno dei mattoni fondamentali del web, indispensabile per la creazione di ogni Sito Internet!</a:t>
            </a:r>
            <a:br>
              <a:rPr lang="it-IT" sz="30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</a:b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7848000" y="5328360"/>
            <a:ext cx="2232000" cy="56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strike="noStrike">
                <a:solidFill>
                  <a:srgbClr val="FFFFFF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programmareinpython.it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634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"/>
          <p:cNvSpPr txBox="1"/>
          <p:nvPr/>
        </p:nvSpPr>
        <p:spPr>
          <a:xfrm>
            <a:off x="1440000" y="1440000"/>
            <a:ext cx="7200000" cy="28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8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DIV e SPAN</a:t>
            </a:r>
            <a:endParaRPr sz="32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all’HTML</a:t>
            </a:r>
            <a:endParaRPr sz="32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p33"/>
          <p:cNvCxnSpPr/>
          <p:nvPr/>
        </p:nvCxnSpPr>
        <p:spPr>
          <a:xfrm rot="10800000">
            <a:off x="1440000" y="144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1" name="Google Shape;281;p33"/>
          <p:cNvCxnSpPr/>
          <p:nvPr/>
        </p:nvCxnSpPr>
        <p:spPr>
          <a:xfrm rot="10800000">
            <a:off x="1440000" y="144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8640000" y="360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3" name="Google Shape;283;p33"/>
          <p:cNvCxnSpPr/>
          <p:nvPr/>
        </p:nvCxnSpPr>
        <p:spPr>
          <a:xfrm rot="10800000">
            <a:off x="1440000" y="432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4" name="Google Shape;284;p33"/>
          <p:cNvCxnSpPr/>
          <p:nvPr/>
        </p:nvCxnSpPr>
        <p:spPr>
          <a:xfrm rot="10800000">
            <a:off x="7920000" y="144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5" name="Google Shape;285;p33"/>
          <p:cNvCxnSpPr/>
          <p:nvPr/>
        </p:nvCxnSpPr>
        <p:spPr>
          <a:xfrm rot="10800000">
            <a:off x="7920000" y="432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6" name="Google Shape;286;p33"/>
          <p:cNvCxnSpPr/>
          <p:nvPr/>
        </p:nvCxnSpPr>
        <p:spPr>
          <a:xfrm rot="10800000">
            <a:off x="8640000" y="144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7" name="Google Shape;287;p33"/>
          <p:cNvCxnSpPr/>
          <p:nvPr/>
        </p:nvCxnSpPr>
        <p:spPr>
          <a:xfrm rot="10800000">
            <a:off x="1440000" y="360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634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/>
          <p:nvPr/>
        </p:nvSpPr>
        <p:spPr>
          <a:xfrm>
            <a:off x="432000" y="144000"/>
            <a:ext cx="9216000" cy="81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all’HTML – DIV e SPAN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4"/>
          <p:cNvSpPr/>
          <p:nvPr/>
        </p:nvSpPr>
        <p:spPr>
          <a:xfrm rot="10800000">
            <a:off x="7776000" y="7200"/>
            <a:ext cx="2304000" cy="78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34"/>
          <p:cNvSpPr/>
          <p:nvPr/>
        </p:nvSpPr>
        <p:spPr>
          <a:xfrm rot="10800000">
            <a:off x="8784000" y="7200"/>
            <a:ext cx="1296000" cy="42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34"/>
          <p:cNvSpPr/>
          <p:nvPr/>
        </p:nvSpPr>
        <p:spPr>
          <a:xfrm>
            <a:off x="0" y="4593600"/>
            <a:ext cx="3168000" cy="10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34"/>
          <p:cNvSpPr/>
          <p:nvPr/>
        </p:nvSpPr>
        <p:spPr>
          <a:xfrm>
            <a:off x="0" y="4953600"/>
            <a:ext cx="2088000" cy="72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34"/>
          <p:cNvSpPr txBox="1"/>
          <p:nvPr/>
        </p:nvSpPr>
        <p:spPr>
          <a:xfrm>
            <a:off x="504000" y="1080000"/>
            <a:ext cx="8856000" cy="438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Noto Sans Symbols"/>
              <a:buChar char="●"/>
            </a:pPr>
            <a:r>
              <a:rPr lang="it-IT" sz="3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Possono essere visti come “contenitori generici” per altri elementi (testi, immagini, ecc...)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Noto Sans Symbols"/>
              <a:buChar char="●"/>
            </a:pPr>
            <a:r>
              <a:rPr lang="it-IT" sz="3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&lt;div&gt; produce un ritorno a capo (block-level element)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Noto Sans Symbols"/>
              <a:buChar char="●"/>
            </a:pPr>
            <a:r>
              <a:rPr lang="it-IT" sz="3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&lt;span&gt; non produce ritorno a capo (inline element)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Noto Sans Symbols"/>
              <a:buChar char="●"/>
            </a:pPr>
            <a:r>
              <a:rPr lang="it-IT" sz="3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Diventeranno </a:t>
            </a:r>
            <a:r>
              <a:rPr lang="it-IT" sz="3200" b="0" u="sng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estremamente</a:t>
            </a:r>
            <a:r>
              <a:rPr lang="it-IT" sz="3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utili una volta iniziata la parte sul CSS!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4"/>
          <p:cNvSpPr txBox="1"/>
          <p:nvPr/>
        </p:nvSpPr>
        <p:spPr>
          <a:xfrm>
            <a:off x="7848000" y="5328720"/>
            <a:ext cx="2232000" cy="56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strike="noStrike">
                <a:solidFill>
                  <a:srgbClr val="FFFFFF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programmareinpython.it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634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 txBox="1"/>
          <p:nvPr/>
        </p:nvSpPr>
        <p:spPr>
          <a:xfrm>
            <a:off x="1440000" y="1440000"/>
            <a:ext cx="7200000" cy="28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8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ATTRIBUTI</a:t>
            </a:r>
            <a:endParaRPr sz="32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all’HTML</a:t>
            </a:r>
            <a:endParaRPr sz="32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4" name="Google Shape;304;p35"/>
          <p:cNvCxnSpPr/>
          <p:nvPr/>
        </p:nvCxnSpPr>
        <p:spPr>
          <a:xfrm rot="10800000">
            <a:off x="1440000" y="144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5" name="Google Shape;305;p35"/>
          <p:cNvCxnSpPr/>
          <p:nvPr/>
        </p:nvCxnSpPr>
        <p:spPr>
          <a:xfrm rot="10800000">
            <a:off x="1440000" y="144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6" name="Google Shape;306;p35"/>
          <p:cNvCxnSpPr/>
          <p:nvPr/>
        </p:nvCxnSpPr>
        <p:spPr>
          <a:xfrm>
            <a:off x="8640000" y="360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7" name="Google Shape;307;p35"/>
          <p:cNvCxnSpPr/>
          <p:nvPr/>
        </p:nvCxnSpPr>
        <p:spPr>
          <a:xfrm rot="10800000">
            <a:off x="1440000" y="432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8" name="Google Shape;308;p35"/>
          <p:cNvCxnSpPr/>
          <p:nvPr/>
        </p:nvCxnSpPr>
        <p:spPr>
          <a:xfrm rot="10800000">
            <a:off x="7920000" y="144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9" name="Google Shape;309;p35"/>
          <p:cNvCxnSpPr/>
          <p:nvPr/>
        </p:nvCxnSpPr>
        <p:spPr>
          <a:xfrm rot="10800000">
            <a:off x="7920000" y="432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0" name="Google Shape;310;p35"/>
          <p:cNvCxnSpPr/>
          <p:nvPr/>
        </p:nvCxnSpPr>
        <p:spPr>
          <a:xfrm rot="10800000">
            <a:off x="8640000" y="144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1" name="Google Shape;311;p35"/>
          <p:cNvCxnSpPr/>
          <p:nvPr/>
        </p:nvCxnSpPr>
        <p:spPr>
          <a:xfrm rot="10800000">
            <a:off x="1440000" y="360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634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/>
          <p:nvPr/>
        </p:nvSpPr>
        <p:spPr>
          <a:xfrm>
            <a:off x="432000" y="144000"/>
            <a:ext cx="9216000" cy="81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all’HTML – Attributi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6"/>
          <p:cNvSpPr/>
          <p:nvPr/>
        </p:nvSpPr>
        <p:spPr>
          <a:xfrm rot="10800000">
            <a:off x="7776000" y="7200"/>
            <a:ext cx="2304000" cy="78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36"/>
          <p:cNvSpPr/>
          <p:nvPr/>
        </p:nvSpPr>
        <p:spPr>
          <a:xfrm rot="10800000">
            <a:off x="8784000" y="7200"/>
            <a:ext cx="1296000" cy="42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36"/>
          <p:cNvSpPr/>
          <p:nvPr/>
        </p:nvSpPr>
        <p:spPr>
          <a:xfrm>
            <a:off x="0" y="4593600"/>
            <a:ext cx="3168000" cy="10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36"/>
          <p:cNvSpPr/>
          <p:nvPr/>
        </p:nvSpPr>
        <p:spPr>
          <a:xfrm>
            <a:off x="0" y="4953600"/>
            <a:ext cx="2088000" cy="72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36"/>
          <p:cNvSpPr txBox="1"/>
          <p:nvPr/>
        </p:nvSpPr>
        <p:spPr>
          <a:xfrm>
            <a:off x="504000" y="1080000"/>
            <a:ext cx="8856000" cy="133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60"/>
              <a:buFont typeface="Noto Sans Symbols"/>
              <a:buChar char="●"/>
            </a:pPr>
            <a:r>
              <a:rPr lang="it-IT" sz="28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Ci permettono di attribuire informazioni extra ai Tag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60"/>
              <a:buFont typeface="Noto Sans Symbols"/>
              <a:buChar char="●"/>
            </a:pPr>
            <a:r>
              <a:rPr lang="it-IT" sz="28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Sono formati da coppie chiave-valore: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6"/>
          <p:cNvSpPr txBox="1"/>
          <p:nvPr/>
        </p:nvSpPr>
        <p:spPr>
          <a:xfrm>
            <a:off x="7848000" y="5328720"/>
            <a:ext cx="2232000" cy="56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strike="noStrike">
                <a:solidFill>
                  <a:srgbClr val="FFFFFF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programmareinpython.it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9155" y="2367225"/>
            <a:ext cx="7323120" cy="18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634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/>
          <p:nvPr/>
        </p:nvSpPr>
        <p:spPr>
          <a:xfrm>
            <a:off x="1440000" y="1440000"/>
            <a:ext cx="7200000" cy="28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8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LE LISTE</a:t>
            </a:r>
            <a:endParaRPr sz="32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all’HTML</a:t>
            </a:r>
            <a:endParaRPr sz="32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9" name="Google Shape;329;p37"/>
          <p:cNvCxnSpPr/>
          <p:nvPr/>
        </p:nvCxnSpPr>
        <p:spPr>
          <a:xfrm rot="10800000">
            <a:off x="1440000" y="144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0" name="Google Shape;330;p37"/>
          <p:cNvCxnSpPr/>
          <p:nvPr/>
        </p:nvCxnSpPr>
        <p:spPr>
          <a:xfrm rot="10800000">
            <a:off x="1440000" y="144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1" name="Google Shape;331;p37"/>
          <p:cNvCxnSpPr/>
          <p:nvPr/>
        </p:nvCxnSpPr>
        <p:spPr>
          <a:xfrm>
            <a:off x="8640000" y="360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2" name="Google Shape;332;p37"/>
          <p:cNvCxnSpPr/>
          <p:nvPr/>
        </p:nvCxnSpPr>
        <p:spPr>
          <a:xfrm rot="10800000">
            <a:off x="1440000" y="432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3" name="Google Shape;333;p37"/>
          <p:cNvCxnSpPr/>
          <p:nvPr/>
        </p:nvCxnSpPr>
        <p:spPr>
          <a:xfrm rot="10800000">
            <a:off x="7920000" y="144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4" name="Google Shape;334;p37"/>
          <p:cNvCxnSpPr/>
          <p:nvPr/>
        </p:nvCxnSpPr>
        <p:spPr>
          <a:xfrm rot="10800000">
            <a:off x="7920000" y="432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5" name="Google Shape;335;p37"/>
          <p:cNvCxnSpPr/>
          <p:nvPr/>
        </p:nvCxnSpPr>
        <p:spPr>
          <a:xfrm rot="10800000">
            <a:off x="8640000" y="144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6" name="Google Shape;336;p37"/>
          <p:cNvCxnSpPr/>
          <p:nvPr/>
        </p:nvCxnSpPr>
        <p:spPr>
          <a:xfrm rot="10800000">
            <a:off x="1440000" y="360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634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 txBox="1"/>
          <p:nvPr/>
        </p:nvSpPr>
        <p:spPr>
          <a:xfrm>
            <a:off x="432000" y="144000"/>
            <a:ext cx="9216000" cy="81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all’HTML – Le Liste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8"/>
          <p:cNvSpPr/>
          <p:nvPr/>
        </p:nvSpPr>
        <p:spPr>
          <a:xfrm rot="10800000">
            <a:off x="7776000" y="7200"/>
            <a:ext cx="2304000" cy="78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38"/>
          <p:cNvSpPr/>
          <p:nvPr/>
        </p:nvSpPr>
        <p:spPr>
          <a:xfrm rot="10800000">
            <a:off x="8784000" y="7200"/>
            <a:ext cx="1296000" cy="42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38"/>
          <p:cNvSpPr/>
          <p:nvPr/>
        </p:nvSpPr>
        <p:spPr>
          <a:xfrm>
            <a:off x="0" y="4593600"/>
            <a:ext cx="3168000" cy="10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38"/>
          <p:cNvSpPr/>
          <p:nvPr/>
        </p:nvSpPr>
        <p:spPr>
          <a:xfrm>
            <a:off x="0" y="4953600"/>
            <a:ext cx="2088000" cy="72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38"/>
          <p:cNvSpPr txBox="1"/>
          <p:nvPr/>
        </p:nvSpPr>
        <p:spPr>
          <a:xfrm>
            <a:off x="504000" y="1080000"/>
            <a:ext cx="8856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Noto Sans Symbols"/>
              <a:buChar char="●"/>
            </a:pPr>
            <a:r>
              <a:rPr lang="it-IT" sz="3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 HTML, possiamo organizzare le informazioni in Liste 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Noto Sans Symbols"/>
              <a:buChar char="●"/>
            </a:pPr>
            <a:r>
              <a:rPr lang="it-IT" sz="3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Le Liste possono essere Ordinate o Non Ordinate</a:t>
            </a:r>
            <a:endParaRPr sz="3200" b="0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Noto Sans Symbols"/>
              <a:buChar char="●"/>
            </a:pPr>
            <a:r>
              <a:rPr lang="it-IT" sz="3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Le Liste Ordinate formano elenchi numerati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Noto Sans Symbols"/>
              <a:buChar char="●"/>
            </a:pPr>
            <a:r>
              <a:rPr lang="it-IT" sz="3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Le Liste Non Ordinate formano elenchi puntati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8"/>
          <p:cNvSpPr txBox="1"/>
          <p:nvPr/>
        </p:nvSpPr>
        <p:spPr>
          <a:xfrm>
            <a:off x="7848000" y="5328720"/>
            <a:ext cx="2232000" cy="56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strike="noStrike">
                <a:solidFill>
                  <a:srgbClr val="FFFFFF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programmareinpython.it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634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9"/>
          <p:cNvSpPr txBox="1"/>
          <p:nvPr/>
        </p:nvSpPr>
        <p:spPr>
          <a:xfrm>
            <a:off x="432000" y="144000"/>
            <a:ext cx="9216000" cy="81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all’HTML – Le Liste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9"/>
          <p:cNvSpPr/>
          <p:nvPr/>
        </p:nvSpPr>
        <p:spPr>
          <a:xfrm rot="10800000">
            <a:off x="7776000" y="7200"/>
            <a:ext cx="2304000" cy="78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p39"/>
          <p:cNvSpPr/>
          <p:nvPr/>
        </p:nvSpPr>
        <p:spPr>
          <a:xfrm rot="10800000">
            <a:off x="8784000" y="7200"/>
            <a:ext cx="1296000" cy="42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39"/>
          <p:cNvSpPr/>
          <p:nvPr/>
        </p:nvSpPr>
        <p:spPr>
          <a:xfrm>
            <a:off x="0" y="4593600"/>
            <a:ext cx="3168000" cy="10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39"/>
          <p:cNvSpPr/>
          <p:nvPr/>
        </p:nvSpPr>
        <p:spPr>
          <a:xfrm>
            <a:off x="0" y="4953600"/>
            <a:ext cx="2088000" cy="72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39"/>
          <p:cNvSpPr txBox="1"/>
          <p:nvPr/>
        </p:nvSpPr>
        <p:spPr>
          <a:xfrm>
            <a:off x="504000" y="1080000"/>
            <a:ext cx="8856000" cy="25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Noto Sans Symbols"/>
              <a:buChar char="●"/>
            </a:pPr>
            <a:r>
              <a:rPr lang="it-IT" sz="3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Formiamo Liste Ordinate col Tag &lt;ol&gt;&lt;/ol&gt;</a:t>
            </a:r>
            <a:endParaRPr sz="3200" b="0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Noto Sans Symbols"/>
              <a:buChar char="●"/>
            </a:pPr>
            <a:r>
              <a:rPr lang="it-IT" sz="3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Formiamo Liste Non ordinate col Tag &lt;ul&gt;&lt;/ul&gt;</a:t>
            </a:r>
            <a:endParaRPr sz="3200" b="0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Noto Sans Symbols"/>
              <a:buChar char="●"/>
            </a:pPr>
            <a:r>
              <a:rPr lang="it-IT" sz="3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Gli oggetti di una Lista sono creati col tag &lt;li&gt;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9"/>
          <p:cNvSpPr txBox="1"/>
          <p:nvPr/>
        </p:nvSpPr>
        <p:spPr>
          <a:xfrm>
            <a:off x="7848000" y="5328720"/>
            <a:ext cx="2232000" cy="56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strike="noStrike">
                <a:solidFill>
                  <a:srgbClr val="FFFFFF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programmareinpython.it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634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"/>
          <p:cNvSpPr txBox="1"/>
          <p:nvPr/>
        </p:nvSpPr>
        <p:spPr>
          <a:xfrm>
            <a:off x="432000" y="144000"/>
            <a:ext cx="9216000" cy="81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all’HTML – Le Liste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0"/>
          <p:cNvSpPr/>
          <p:nvPr/>
        </p:nvSpPr>
        <p:spPr>
          <a:xfrm rot="10800000">
            <a:off x="7776000" y="7200"/>
            <a:ext cx="2304000" cy="78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p40"/>
          <p:cNvSpPr/>
          <p:nvPr/>
        </p:nvSpPr>
        <p:spPr>
          <a:xfrm rot="10800000">
            <a:off x="8784000" y="7200"/>
            <a:ext cx="1296000" cy="42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40"/>
          <p:cNvSpPr/>
          <p:nvPr/>
        </p:nvSpPr>
        <p:spPr>
          <a:xfrm>
            <a:off x="0" y="4593600"/>
            <a:ext cx="3168000" cy="10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p40"/>
          <p:cNvSpPr/>
          <p:nvPr/>
        </p:nvSpPr>
        <p:spPr>
          <a:xfrm>
            <a:off x="0" y="4953600"/>
            <a:ext cx="2088000" cy="72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8" name="Google Shape;368;p40"/>
          <p:cNvSpPr txBox="1"/>
          <p:nvPr/>
        </p:nvSpPr>
        <p:spPr>
          <a:xfrm>
            <a:off x="576000" y="1296000"/>
            <a:ext cx="8856000" cy="19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8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Facciamo alcuni Esempi!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0"/>
          <p:cNvSpPr txBox="1"/>
          <p:nvPr/>
        </p:nvSpPr>
        <p:spPr>
          <a:xfrm>
            <a:off x="7848000" y="5328720"/>
            <a:ext cx="2232000" cy="56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strike="noStrike">
                <a:solidFill>
                  <a:srgbClr val="FFFFFF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programmareinpython.it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634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1"/>
          <p:cNvSpPr txBox="1"/>
          <p:nvPr/>
        </p:nvSpPr>
        <p:spPr>
          <a:xfrm>
            <a:off x="1440000" y="1440000"/>
            <a:ext cx="7200000" cy="28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8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LE TABELLE</a:t>
            </a:r>
            <a:endParaRPr sz="32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all’HTML</a:t>
            </a:r>
            <a:endParaRPr sz="32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5" name="Google Shape;375;p41"/>
          <p:cNvCxnSpPr/>
          <p:nvPr/>
        </p:nvCxnSpPr>
        <p:spPr>
          <a:xfrm rot="10800000">
            <a:off x="1440000" y="144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6" name="Google Shape;376;p41"/>
          <p:cNvCxnSpPr/>
          <p:nvPr/>
        </p:nvCxnSpPr>
        <p:spPr>
          <a:xfrm rot="10800000">
            <a:off x="1440000" y="144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7" name="Google Shape;377;p41"/>
          <p:cNvCxnSpPr/>
          <p:nvPr/>
        </p:nvCxnSpPr>
        <p:spPr>
          <a:xfrm>
            <a:off x="8640000" y="360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8" name="Google Shape;378;p41"/>
          <p:cNvCxnSpPr/>
          <p:nvPr/>
        </p:nvCxnSpPr>
        <p:spPr>
          <a:xfrm rot="10800000">
            <a:off x="1440000" y="432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9" name="Google Shape;379;p41"/>
          <p:cNvCxnSpPr/>
          <p:nvPr/>
        </p:nvCxnSpPr>
        <p:spPr>
          <a:xfrm rot="10800000">
            <a:off x="7920000" y="144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0" name="Google Shape;380;p41"/>
          <p:cNvCxnSpPr/>
          <p:nvPr/>
        </p:nvCxnSpPr>
        <p:spPr>
          <a:xfrm rot="10800000">
            <a:off x="7920000" y="432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1" name="Google Shape;381;p41"/>
          <p:cNvCxnSpPr/>
          <p:nvPr/>
        </p:nvCxnSpPr>
        <p:spPr>
          <a:xfrm rot="10800000">
            <a:off x="8640000" y="144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2" name="Google Shape;382;p41"/>
          <p:cNvCxnSpPr/>
          <p:nvPr/>
        </p:nvCxnSpPr>
        <p:spPr>
          <a:xfrm rot="10800000">
            <a:off x="1440000" y="360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634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2"/>
          <p:cNvSpPr txBox="1"/>
          <p:nvPr/>
        </p:nvSpPr>
        <p:spPr>
          <a:xfrm>
            <a:off x="432000" y="144000"/>
            <a:ext cx="9216000" cy="81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all’HTML – Le Tabelle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2"/>
          <p:cNvSpPr/>
          <p:nvPr/>
        </p:nvSpPr>
        <p:spPr>
          <a:xfrm rot="10800000">
            <a:off x="7776000" y="7200"/>
            <a:ext cx="2304000" cy="78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p42"/>
          <p:cNvSpPr/>
          <p:nvPr/>
        </p:nvSpPr>
        <p:spPr>
          <a:xfrm rot="10800000">
            <a:off x="8784000" y="7200"/>
            <a:ext cx="1296000" cy="42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Google Shape;390;p42"/>
          <p:cNvSpPr/>
          <p:nvPr/>
        </p:nvSpPr>
        <p:spPr>
          <a:xfrm>
            <a:off x="0" y="4593600"/>
            <a:ext cx="3168000" cy="10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p42"/>
          <p:cNvSpPr/>
          <p:nvPr/>
        </p:nvSpPr>
        <p:spPr>
          <a:xfrm>
            <a:off x="0" y="4953600"/>
            <a:ext cx="2088000" cy="72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2" name="Google Shape;392;p42"/>
          <p:cNvSpPr txBox="1"/>
          <p:nvPr/>
        </p:nvSpPr>
        <p:spPr>
          <a:xfrm>
            <a:off x="504000" y="1080000"/>
            <a:ext cx="8856000" cy="31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Noto Sans Symbols"/>
              <a:buChar char="●"/>
            </a:pPr>
            <a:r>
              <a:rPr lang="it-IT" sz="3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 modo analogo a quanto visto con le Liste, in HTML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  </a:t>
            </a:r>
            <a:r>
              <a:rPr lang="it-IT" sz="3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possiamo raggruppare le informazioni in Tabelle</a:t>
            </a:r>
            <a:endParaRPr sz="3200" b="0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Noto Sans Symbols"/>
              <a:buChar char="●"/>
            </a:pPr>
            <a:r>
              <a:rPr lang="it-IT" sz="3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Le Tabelle sono formate da più Tag complementari, con cui oltre alla tabella in se, definiamo intestazione, righe, e celle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2"/>
          <p:cNvSpPr txBox="1"/>
          <p:nvPr/>
        </p:nvSpPr>
        <p:spPr>
          <a:xfrm>
            <a:off x="7848000" y="5328720"/>
            <a:ext cx="2232000" cy="56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strike="noStrike">
                <a:solidFill>
                  <a:srgbClr val="FFFFFF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programmareinpython.it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634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432000" y="144000"/>
            <a:ext cx="9216000" cy="81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5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all’HTML - Obiettivi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/>
          <p:nvPr/>
        </p:nvSpPr>
        <p:spPr>
          <a:xfrm rot="10800000">
            <a:off x="7776000" y="7200"/>
            <a:ext cx="2304000" cy="78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6"/>
          <p:cNvSpPr/>
          <p:nvPr/>
        </p:nvSpPr>
        <p:spPr>
          <a:xfrm rot="10800000">
            <a:off x="8784000" y="7200"/>
            <a:ext cx="1296000" cy="42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6"/>
          <p:cNvSpPr/>
          <p:nvPr/>
        </p:nvSpPr>
        <p:spPr>
          <a:xfrm>
            <a:off x="0" y="4593600"/>
            <a:ext cx="3168000" cy="10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6"/>
          <p:cNvSpPr/>
          <p:nvPr/>
        </p:nvSpPr>
        <p:spPr>
          <a:xfrm>
            <a:off x="0" y="4953600"/>
            <a:ext cx="2088000" cy="72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16"/>
          <p:cNvSpPr txBox="1"/>
          <p:nvPr/>
        </p:nvSpPr>
        <p:spPr>
          <a:xfrm>
            <a:off x="504000" y="1080000"/>
            <a:ext cx="8856000" cy="45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it-IT" sz="30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Creazione di documenti HTML propriamente strutturati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it-IT" sz="30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Comprensione componenti HTML in Bootstrap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it-IT" sz="30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Familiarità con tutti i fondamenti del linguaggio HTML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it-IT" sz="30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Presentazione delle Risorse Web fondamentali per HTML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it-IT" sz="30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Superamento Esercitazione Pratica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7848000" y="5328720"/>
            <a:ext cx="2232000" cy="56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strike="noStrike">
                <a:solidFill>
                  <a:srgbClr val="FFFFFF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programmareinpython.it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634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3"/>
          <p:cNvSpPr txBox="1"/>
          <p:nvPr/>
        </p:nvSpPr>
        <p:spPr>
          <a:xfrm>
            <a:off x="432000" y="144000"/>
            <a:ext cx="9216000" cy="81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all’HTML – Le Tabelle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3"/>
          <p:cNvSpPr/>
          <p:nvPr/>
        </p:nvSpPr>
        <p:spPr>
          <a:xfrm rot="10800000">
            <a:off x="7776000" y="7200"/>
            <a:ext cx="2304000" cy="78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p43"/>
          <p:cNvSpPr/>
          <p:nvPr/>
        </p:nvSpPr>
        <p:spPr>
          <a:xfrm rot="10800000">
            <a:off x="8784000" y="7200"/>
            <a:ext cx="1296000" cy="42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" name="Google Shape;401;p43"/>
          <p:cNvSpPr/>
          <p:nvPr/>
        </p:nvSpPr>
        <p:spPr>
          <a:xfrm>
            <a:off x="0" y="4593600"/>
            <a:ext cx="3168000" cy="10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p43"/>
          <p:cNvSpPr/>
          <p:nvPr/>
        </p:nvSpPr>
        <p:spPr>
          <a:xfrm>
            <a:off x="0" y="4953600"/>
            <a:ext cx="2088000" cy="72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p43"/>
          <p:cNvSpPr txBox="1"/>
          <p:nvPr/>
        </p:nvSpPr>
        <p:spPr>
          <a:xfrm>
            <a:off x="576000" y="1296000"/>
            <a:ext cx="8856000" cy="19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8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Facciamo subito degli esempi pratici!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3"/>
          <p:cNvSpPr txBox="1"/>
          <p:nvPr/>
        </p:nvSpPr>
        <p:spPr>
          <a:xfrm>
            <a:off x="7848000" y="5328720"/>
            <a:ext cx="2232000" cy="56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strike="noStrike">
                <a:solidFill>
                  <a:srgbClr val="FFFFFF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programmareinpython.it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634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4"/>
          <p:cNvSpPr txBox="1"/>
          <p:nvPr/>
        </p:nvSpPr>
        <p:spPr>
          <a:xfrm>
            <a:off x="720000" y="1440000"/>
            <a:ext cx="8640000" cy="28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75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 FORM – PRIMA PARTE</a:t>
            </a:r>
            <a:endParaRPr sz="32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all’HTML</a:t>
            </a:r>
            <a:endParaRPr sz="32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p44"/>
          <p:cNvCxnSpPr/>
          <p:nvPr/>
        </p:nvCxnSpPr>
        <p:spPr>
          <a:xfrm rot="10800000">
            <a:off x="720000" y="144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1" name="Google Shape;411;p44"/>
          <p:cNvCxnSpPr/>
          <p:nvPr/>
        </p:nvCxnSpPr>
        <p:spPr>
          <a:xfrm rot="10800000">
            <a:off x="720000" y="144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2" name="Google Shape;412;p44"/>
          <p:cNvCxnSpPr/>
          <p:nvPr/>
        </p:nvCxnSpPr>
        <p:spPr>
          <a:xfrm>
            <a:off x="9360000" y="360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3" name="Google Shape;413;p44"/>
          <p:cNvCxnSpPr/>
          <p:nvPr/>
        </p:nvCxnSpPr>
        <p:spPr>
          <a:xfrm rot="10800000">
            <a:off x="720000" y="432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4" name="Google Shape;414;p44"/>
          <p:cNvCxnSpPr/>
          <p:nvPr/>
        </p:nvCxnSpPr>
        <p:spPr>
          <a:xfrm rot="10800000">
            <a:off x="8640000" y="144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5" name="Google Shape;415;p44"/>
          <p:cNvCxnSpPr/>
          <p:nvPr/>
        </p:nvCxnSpPr>
        <p:spPr>
          <a:xfrm rot="10800000">
            <a:off x="8640000" y="432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6" name="Google Shape;416;p44"/>
          <p:cNvCxnSpPr/>
          <p:nvPr/>
        </p:nvCxnSpPr>
        <p:spPr>
          <a:xfrm rot="10800000">
            <a:off x="9360000" y="144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7" name="Google Shape;417;p44"/>
          <p:cNvCxnSpPr/>
          <p:nvPr/>
        </p:nvCxnSpPr>
        <p:spPr>
          <a:xfrm rot="10800000">
            <a:off x="720000" y="360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634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5"/>
          <p:cNvSpPr txBox="1"/>
          <p:nvPr/>
        </p:nvSpPr>
        <p:spPr>
          <a:xfrm>
            <a:off x="432000" y="144000"/>
            <a:ext cx="9216000" cy="81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all’HTML – I Form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5"/>
          <p:cNvSpPr/>
          <p:nvPr/>
        </p:nvSpPr>
        <p:spPr>
          <a:xfrm rot="10800000">
            <a:off x="7776000" y="7200"/>
            <a:ext cx="2304000" cy="78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4" name="Google Shape;424;p45"/>
          <p:cNvSpPr/>
          <p:nvPr/>
        </p:nvSpPr>
        <p:spPr>
          <a:xfrm rot="10800000">
            <a:off x="8784000" y="7200"/>
            <a:ext cx="1296000" cy="42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45"/>
          <p:cNvSpPr/>
          <p:nvPr/>
        </p:nvSpPr>
        <p:spPr>
          <a:xfrm>
            <a:off x="0" y="4593600"/>
            <a:ext cx="3168000" cy="10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" name="Google Shape;426;p45"/>
          <p:cNvSpPr/>
          <p:nvPr/>
        </p:nvSpPr>
        <p:spPr>
          <a:xfrm>
            <a:off x="0" y="4953600"/>
            <a:ext cx="2088000" cy="72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7" name="Google Shape;427;p45"/>
          <p:cNvSpPr txBox="1"/>
          <p:nvPr/>
        </p:nvSpPr>
        <p:spPr>
          <a:xfrm>
            <a:off x="504000" y="1080000"/>
            <a:ext cx="8856000" cy="548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Noto Sans Symbols"/>
              <a:buChar char="●"/>
            </a:pPr>
            <a:r>
              <a:rPr lang="it-IT" sz="3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 Form servono per raccogliere input dell’Utente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Noto Sans Symbols"/>
              <a:buChar char="●"/>
            </a:pPr>
            <a:r>
              <a:rPr lang="it-IT" sz="3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Per utilizzare a pieno i Form, ovvero per poter operare con l’input utente, è necessaria una struttura backend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Noto Sans Symbols"/>
              <a:buChar char="●"/>
            </a:pPr>
            <a:r>
              <a:rPr lang="it-IT" sz="3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Analizzeremo nel dettaglio l’implementazione di questa con Django: in questa sezione ci concentreremo sulla struttura dei Form in HTML, necessaria per poter comprendere a pieno il funzionamento lato server!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45"/>
          <p:cNvSpPr txBox="1"/>
          <p:nvPr/>
        </p:nvSpPr>
        <p:spPr>
          <a:xfrm>
            <a:off x="7848000" y="5328720"/>
            <a:ext cx="2232000" cy="56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strike="noStrike">
                <a:solidFill>
                  <a:srgbClr val="FFFFFF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programmareinpython.it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634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6"/>
          <p:cNvSpPr txBox="1"/>
          <p:nvPr/>
        </p:nvSpPr>
        <p:spPr>
          <a:xfrm>
            <a:off x="432000" y="144000"/>
            <a:ext cx="9216000" cy="81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all’HTML – I Form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46"/>
          <p:cNvSpPr/>
          <p:nvPr/>
        </p:nvSpPr>
        <p:spPr>
          <a:xfrm rot="10800000">
            <a:off x="7776000" y="7200"/>
            <a:ext cx="2304000" cy="78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5" name="Google Shape;435;p46"/>
          <p:cNvSpPr/>
          <p:nvPr/>
        </p:nvSpPr>
        <p:spPr>
          <a:xfrm rot="10800000">
            <a:off x="8784000" y="7200"/>
            <a:ext cx="1296000" cy="42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6" name="Google Shape;436;p46"/>
          <p:cNvSpPr/>
          <p:nvPr/>
        </p:nvSpPr>
        <p:spPr>
          <a:xfrm>
            <a:off x="0" y="4593600"/>
            <a:ext cx="3168000" cy="10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46"/>
          <p:cNvSpPr/>
          <p:nvPr/>
        </p:nvSpPr>
        <p:spPr>
          <a:xfrm>
            <a:off x="0" y="4953600"/>
            <a:ext cx="2088000" cy="72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p46"/>
          <p:cNvSpPr txBox="1"/>
          <p:nvPr/>
        </p:nvSpPr>
        <p:spPr>
          <a:xfrm>
            <a:off x="7848000" y="5328720"/>
            <a:ext cx="2232000" cy="56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strike="noStrike">
                <a:solidFill>
                  <a:srgbClr val="FFFFFF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programmareinpython.it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Google Shape;43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00" y="1008000"/>
            <a:ext cx="3685680" cy="3657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16000" y="884880"/>
            <a:ext cx="3455280" cy="4227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634"/>
        </a:solid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7"/>
          <p:cNvSpPr txBox="1"/>
          <p:nvPr/>
        </p:nvSpPr>
        <p:spPr>
          <a:xfrm>
            <a:off x="432000" y="144000"/>
            <a:ext cx="9216000" cy="81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all’HTML – I Form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7"/>
          <p:cNvSpPr/>
          <p:nvPr/>
        </p:nvSpPr>
        <p:spPr>
          <a:xfrm rot="10800000">
            <a:off x="7776000" y="7200"/>
            <a:ext cx="2304000" cy="78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p47"/>
          <p:cNvSpPr/>
          <p:nvPr/>
        </p:nvSpPr>
        <p:spPr>
          <a:xfrm rot="10800000">
            <a:off x="8784000" y="7200"/>
            <a:ext cx="1296000" cy="42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8" name="Google Shape;448;p47"/>
          <p:cNvSpPr/>
          <p:nvPr/>
        </p:nvSpPr>
        <p:spPr>
          <a:xfrm>
            <a:off x="0" y="4593600"/>
            <a:ext cx="3168000" cy="10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9" name="Google Shape;449;p47"/>
          <p:cNvSpPr/>
          <p:nvPr/>
        </p:nvSpPr>
        <p:spPr>
          <a:xfrm>
            <a:off x="0" y="4953600"/>
            <a:ext cx="2088000" cy="72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0" name="Google Shape;450;p47"/>
          <p:cNvSpPr txBox="1"/>
          <p:nvPr/>
        </p:nvSpPr>
        <p:spPr>
          <a:xfrm>
            <a:off x="504000" y="1080000"/>
            <a:ext cx="8856000" cy="199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Noto Sans Symbols"/>
              <a:buChar char="●"/>
            </a:pPr>
            <a:r>
              <a:rPr lang="it-IT" sz="3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Per definire un Form utilizziamo l’apposito Tag &lt;</a:t>
            </a:r>
            <a:r>
              <a:rPr lang="it-IT" sz="3200" b="0" strike="noStrike">
                <a:solidFill>
                  <a:srgbClr val="CE181E"/>
                </a:solidFill>
                <a:latin typeface="Dosis"/>
                <a:ea typeface="Dosis"/>
                <a:cs typeface="Dosis"/>
                <a:sym typeface="Dosis"/>
              </a:rPr>
              <a:t>form</a:t>
            </a:r>
            <a:r>
              <a:rPr lang="it-IT" sz="3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&gt;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Noto Sans Symbols"/>
              <a:buChar char="●"/>
            </a:pPr>
            <a:r>
              <a:rPr lang="it-IT" sz="3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Un Form HTML contiene al suo interno vari elementi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47"/>
          <p:cNvSpPr txBox="1"/>
          <p:nvPr/>
        </p:nvSpPr>
        <p:spPr>
          <a:xfrm>
            <a:off x="7848000" y="5328720"/>
            <a:ext cx="2232000" cy="56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strike="noStrike">
                <a:solidFill>
                  <a:srgbClr val="FFFFFF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programmareinpython.it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2" name="Google Shape;452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3880" y="2783520"/>
            <a:ext cx="4152600" cy="161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634"/>
        </a:solid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"/>
          <p:cNvSpPr txBox="1"/>
          <p:nvPr/>
        </p:nvSpPr>
        <p:spPr>
          <a:xfrm>
            <a:off x="432000" y="144000"/>
            <a:ext cx="9216000" cy="81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all’HTML – I Form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48"/>
          <p:cNvSpPr/>
          <p:nvPr/>
        </p:nvSpPr>
        <p:spPr>
          <a:xfrm rot="10800000">
            <a:off x="7776000" y="7200"/>
            <a:ext cx="2304000" cy="78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p48"/>
          <p:cNvSpPr/>
          <p:nvPr/>
        </p:nvSpPr>
        <p:spPr>
          <a:xfrm rot="10800000">
            <a:off x="8784000" y="7200"/>
            <a:ext cx="1296000" cy="42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" name="Google Shape;460;p48"/>
          <p:cNvSpPr/>
          <p:nvPr/>
        </p:nvSpPr>
        <p:spPr>
          <a:xfrm>
            <a:off x="0" y="4593600"/>
            <a:ext cx="3168000" cy="10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1" name="Google Shape;461;p48"/>
          <p:cNvSpPr/>
          <p:nvPr/>
        </p:nvSpPr>
        <p:spPr>
          <a:xfrm>
            <a:off x="0" y="4953600"/>
            <a:ext cx="2088000" cy="72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2" name="Google Shape;462;p48"/>
          <p:cNvSpPr txBox="1"/>
          <p:nvPr/>
        </p:nvSpPr>
        <p:spPr>
          <a:xfrm>
            <a:off x="504000" y="1080000"/>
            <a:ext cx="8856000" cy="3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60"/>
              <a:buFont typeface="Noto Sans Symbols"/>
              <a:buChar char="●"/>
            </a:pPr>
            <a:r>
              <a:rPr lang="it-IT" sz="28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L’elemento più importante di un Form è &lt;</a:t>
            </a:r>
            <a:r>
              <a:rPr lang="it-IT" sz="2800" b="0" strike="noStrike">
                <a:solidFill>
                  <a:srgbClr val="CE181E"/>
                </a:solidFill>
                <a:latin typeface="Dosis"/>
                <a:ea typeface="Dosis"/>
                <a:cs typeface="Dosis"/>
                <a:sym typeface="Dosis"/>
              </a:rPr>
              <a:t>input</a:t>
            </a:r>
            <a:r>
              <a:rPr lang="it-IT" sz="28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&gt;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60"/>
              <a:buFont typeface="Noto Sans Symbols"/>
              <a:buChar char="●"/>
            </a:pPr>
            <a:r>
              <a:rPr lang="it-IT" sz="28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&lt;input&gt; può essere di tipi diversi, definiti con l’attributo “</a:t>
            </a:r>
            <a:r>
              <a:rPr lang="it-IT" sz="2800" b="0" strike="noStrike">
                <a:solidFill>
                  <a:srgbClr val="32CD32"/>
                </a:solidFill>
                <a:latin typeface="Dosis"/>
                <a:ea typeface="Dosis"/>
                <a:cs typeface="Dosis"/>
                <a:sym typeface="Dosis"/>
              </a:rPr>
              <a:t>type</a:t>
            </a:r>
            <a:r>
              <a:rPr lang="it-IT" sz="28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”: 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70"/>
              <a:buFont typeface="Noto Sans Symbols"/>
              <a:buChar char="●"/>
            </a:pPr>
            <a:r>
              <a:rPr lang="it-IT" sz="26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&lt;</a:t>
            </a:r>
            <a:r>
              <a:rPr lang="it-IT" sz="2600" b="0" i="0" u="none" strike="noStrike" cap="none">
                <a:solidFill>
                  <a:srgbClr val="CE181E"/>
                </a:solidFill>
                <a:latin typeface="Dosis"/>
                <a:ea typeface="Dosis"/>
                <a:cs typeface="Dosis"/>
                <a:sym typeface="Dosis"/>
              </a:rPr>
              <a:t>input</a:t>
            </a:r>
            <a:r>
              <a:rPr lang="it-IT" sz="26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it-IT" sz="2600" b="0" i="0" u="none" strike="noStrike" cap="none">
                <a:solidFill>
                  <a:srgbClr val="32CD32"/>
                </a:solidFill>
                <a:latin typeface="Dosis"/>
                <a:ea typeface="Dosis"/>
                <a:cs typeface="Dosis"/>
                <a:sym typeface="Dosis"/>
              </a:rPr>
              <a:t>type</a:t>
            </a:r>
            <a:r>
              <a:rPr lang="it-IT" sz="26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=”</a:t>
            </a:r>
            <a:r>
              <a:rPr lang="it-IT" sz="2600" b="0" i="0" u="none" strike="noStrike" cap="none">
                <a:solidFill>
                  <a:srgbClr val="FFD700"/>
                </a:solidFill>
                <a:latin typeface="Dosis"/>
                <a:ea typeface="Dosis"/>
                <a:cs typeface="Dosis"/>
                <a:sym typeface="Dosis"/>
              </a:rPr>
              <a:t>text</a:t>
            </a:r>
            <a:r>
              <a:rPr lang="it-IT" sz="26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”&gt;    		==&gt; definisce un campo testuale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70"/>
              <a:buFont typeface="Noto Sans Symbols"/>
              <a:buChar char="●"/>
            </a:pPr>
            <a:r>
              <a:rPr lang="it-IT" sz="26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&lt;</a:t>
            </a:r>
            <a:r>
              <a:rPr lang="it-IT" sz="2600" b="0" i="0" u="none" strike="noStrike" cap="none">
                <a:solidFill>
                  <a:srgbClr val="CE181E"/>
                </a:solidFill>
                <a:latin typeface="Dosis"/>
                <a:ea typeface="Dosis"/>
                <a:cs typeface="Dosis"/>
                <a:sym typeface="Dosis"/>
              </a:rPr>
              <a:t>input</a:t>
            </a:r>
            <a:r>
              <a:rPr lang="it-IT" sz="26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it-IT" sz="2600" b="0" i="0" u="none" strike="noStrike" cap="none">
                <a:solidFill>
                  <a:srgbClr val="32CD32"/>
                </a:solidFill>
                <a:latin typeface="Dosis"/>
                <a:ea typeface="Dosis"/>
                <a:cs typeface="Dosis"/>
                <a:sym typeface="Dosis"/>
              </a:rPr>
              <a:t>type</a:t>
            </a:r>
            <a:r>
              <a:rPr lang="it-IT" sz="26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=”</a:t>
            </a:r>
            <a:r>
              <a:rPr lang="it-IT" sz="2600" b="0" i="0" u="none" strike="noStrike" cap="none">
                <a:solidFill>
                  <a:srgbClr val="FFD700"/>
                </a:solidFill>
                <a:latin typeface="Dosis"/>
                <a:ea typeface="Dosis"/>
                <a:cs typeface="Dosis"/>
                <a:sym typeface="Dosis"/>
              </a:rPr>
              <a:t>password</a:t>
            </a:r>
            <a:r>
              <a:rPr lang="it-IT" sz="26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”&gt;	==&gt; definisce un campo password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47999" marR="0" lvl="2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70"/>
              <a:buFont typeface="Noto Sans Symbols"/>
              <a:buChar char="●"/>
            </a:pPr>
            <a:r>
              <a:rPr lang="it-IT" sz="26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&lt;</a:t>
            </a:r>
            <a:r>
              <a:rPr lang="it-IT" sz="2600" b="0" i="0" u="none" strike="noStrike" cap="none">
                <a:solidFill>
                  <a:srgbClr val="CE181E"/>
                </a:solidFill>
                <a:latin typeface="Dosis"/>
                <a:ea typeface="Dosis"/>
                <a:cs typeface="Dosis"/>
                <a:sym typeface="Dosis"/>
              </a:rPr>
              <a:t>input</a:t>
            </a:r>
            <a:r>
              <a:rPr lang="it-IT" sz="26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it-IT" sz="2600" b="0" i="0" u="none" strike="noStrike" cap="none">
                <a:solidFill>
                  <a:srgbClr val="32CD32"/>
                </a:solidFill>
                <a:latin typeface="Dosis"/>
                <a:ea typeface="Dosis"/>
                <a:cs typeface="Dosis"/>
                <a:sym typeface="Dosis"/>
              </a:rPr>
              <a:t>type</a:t>
            </a:r>
            <a:r>
              <a:rPr lang="it-IT" sz="26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=”</a:t>
            </a:r>
            <a:r>
              <a:rPr lang="it-IT" sz="2600" b="0" i="0" u="none" strike="noStrike" cap="none">
                <a:solidFill>
                  <a:srgbClr val="FFD700"/>
                </a:solidFill>
                <a:latin typeface="Dosis"/>
                <a:ea typeface="Dosis"/>
                <a:cs typeface="Dosis"/>
                <a:sym typeface="Dosis"/>
              </a:rPr>
              <a:t>submit</a:t>
            </a:r>
            <a:r>
              <a:rPr lang="it-IT" sz="26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”&gt;		==&gt; definisce un tasto submit</a:t>
            </a:r>
            <a:endParaRPr sz="26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marL="648000" marR="0" lvl="2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70"/>
              <a:buFont typeface="Noto Sans Symbols"/>
              <a:buChar char="●"/>
            </a:pPr>
            <a:r>
              <a:rPr lang="it-IT" sz="26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(… tanti altri ...)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8"/>
          <p:cNvSpPr txBox="1"/>
          <p:nvPr/>
        </p:nvSpPr>
        <p:spPr>
          <a:xfrm>
            <a:off x="7848000" y="5328720"/>
            <a:ext cx="2232000" cy="56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strike="noStrike">
                <a:solidFill>
                  <a:srgbClr val="FFFFFF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programmareinpython.it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634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9"/>
          <p:cNvSpPr txBox="1"/>
          <p:nvPr/>
        </p:nvSpPr>
        <p:spPr>
          <a:xfrm>
            <a:off x="720000" y="1440000"/>
            <a:ext cx="8640000" cy="28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6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 FORM – SECONDA PARTE</a:t>
            </a:r>
            <a:endParaRPr sz="32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all’HTML</a:t>
            </a:r>
            <a:endParaRPr sz="32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9" name="Google Shape;469;p49"/>
          <p:cNvCxnSpPr/>
          <p:nvPr/>
        </p:nvCxnSpPr>
        <p:spPr>
          <a:xfrm rot="10800000">
            <a:off x="720000" y="144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0" name="Google Shape;470;p49"/>
          <p:cNvCxnSpPr/>
          <p:nvPr/>
        </p:nvCxnSpPr>
        <p:spPr>
          <a:xfrm rot="10800000">
            <a:off x="720000" y="144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1" name="Google Shape;471;p49"/>
          <p:cNvCxnSpPr/>
          <p:nvPr/>
        </p:nvCxnSpPr>
        <p:spPr>
          <a:xfrm>
            <a:off x="9360000" y="360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2" name="Google Shape;472;p49"/>
          <p:cNvCxnSpPr/>
          <p:nvPr/>
        </p:nvCxnSpPr>
        <p:spPr>
          <a:xfrm rot="10800000">
            <a:off x="720000" y="432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3" name="Google Shape;473;p49"/>
          <p:cNvCxnSpPr/>
          <p:nvPr/>
        </p:nvCxnSpPr>
        <p:spPr>
          <a:xfrm rot="10800000">
            <a:off x="8640000" y="144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4" name="Google Shape;474;p49"/>
          <p:cNvCxnSpPr/>
          <p:nvPr/>
        </p:nvCxnSpPr>
        <p:spPr>
          <a:xfrm rot="10800000">
            <a:off x="8640000" y="432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5" name="Google Shape;475;p49"/>
          <p:cNvCxnSpPr/>
          <p:nvPr/>
        </p:nvCxnSpPr>
        <p:spPr>
          <a:xfrm rot="10800000">
            <a:off x="9360000" y="144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6" name="Google Shape;476;p49"/>
          <p:cNvCxnSpPr/>
          <p:nvPr/>
        </p:nvCxnSpPr>
        <p:spPr>
          <a:xfrm rot="10800000">
            <a:off x="720000" y="360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634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0"/>
          <p:cNvSpPr txBox="1"/>
          <p:nvPr/>
        </p:nvSpPr>
        <p:spPr>
          <a:xfrm>
            <a:off x="432000" y="144000"/>
            <a:ext cx="9216000" cy="81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all’HTML – I Form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50"/>
          <p:cNvSpPr/>
          <p:nvPr/>
        </p:nvSpPr>
        <p:spPr>
          <a:xfrm rot="10800000">
            <a:off x="7776000" y="7200"/>
            <a:ext cx="2304000" cy="78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p50"/>
          <p:cNvSpPr/>
          <p:nvPr/>
        </p:nvSpPr>
        <p:spPr>
          <a:xfrm rot="10800000">
            <a:off x="8784000" y="7200"/>
            <a:ext cx="1296000" cy="42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4" name="Google Shape;484;p50"/>
          <p:cNvSpPr/>
          <p:nvPr/>
        </p:nvSpPr>
        <p:spPr>
          <a:xfrm>
            <a:off x="0" y="4593600"/>
            <a:ext cx="3168000" cy="10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p50"/>
          <p:cNvSpPr/>
          <p:nvPr/>
        </p:nvSpPr>
        <p:spPr>
          <a:xfrm>
            <a:off x="0" y="4953600"/>
            <a:ext cx="2088000" cy="72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6" name="Google Shape;486;p50"/>
          <p:cNvSpPr txBox="1"/>
          <p:nvPr/>
        </p:nvSpPr>
        <p:spPr>
          <a:xfrm>
            <a:off x="504000" y="1080000"/>
            <a:ext cx="8856000" cy="3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 questa lezione studieremo gli attributi più importanti dei tag &lt;</a:t>
            </a:r>
            <a:r>
              <a:rPr lang="it-IT" sz="3200" b="0" strike="noStrike">
                <a:solidFill>
                  <a:srgbClr val="CE181E"/>
                </a:solidFill>
                <a:latin typeface="Dosis"/>
                <a:ea typeface="Dosis"/>
                <a:cs typeface="Dosis"/>
                <a:sym typeface="Dosis"/>
              </a:rPr>
              <a:t>form</a:t>
            </a:r>
            <a:r>
              <a:rPr lang="it-IT" sz="3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&gt; e &lt;</a:t>
            </a:r>
            <a:r>
              <a:rPr lang="it-IT" sz="3200" b="0" strike="noStrike">
                <a:solidFill>
                  <a:srgbClr val="CE181E"/>
                </a:solidFill>
                <a:latin typeface="Dosis"/>
                <a:ea typeface="Dosis"/>
                <a:cs typeface="Dosis"/>
                <a:sym typeface="Dosis"/>
              </a:rPr>
              <a:t>input</a:t>
            </a:r>
            <a:r>
              <a:rPr lang="it-IT" sz="3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&gt;, e vedremo come sia possibile associare un etichetta a ciascun input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50"/>
          <p:cNvSpPr txBox="1"/>
          <p:nvPr/>
        </p:nvSpPr>
        <p:spPr>
          <a:xfrm>
            <a:off x="7848000" y="5328720"/>
            <a:ext cx="2232000" cy="56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strike="noStrike">
                <a:solidFill>
                  <a:srgbClr val="FFFFFF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programmareinpython.it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634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1"/>
          <p:cNvSpPr txBox="1"/>
          <p:nvPr/>
        </p:nvSpPr>
        <p:spPr>
          <a:xfrm>
            <a:off x="432000" y="144000"/>
            <a:ext cx="9216000" cy="81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all’HTML – I Form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51"/>
          <p:cNvSpPr/>
          <p:nvPr/>
        </p:nvSpPr>
        <p:spPr>
          <a:xfrm rot="10800000">
            <a:off x="7776000" y="7200"/>
            <a:ext cx="2304000" cy="78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" name="Google Shape;494;p51"/>
          <p:cNvSpPr/>
          <p:nvPr/>
        </p:nvSpPr>
        <p:spPr>
          <a:xfrm rot="10800000">
            <a:off x="8784000" y="7200"/>
            <a:ext cx="1296000" cy="42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5" name="Google Shape;495;p51"/>
          <p:cNvSpPr/>
          <p:nvPr/>
        </p:nvSpPr>
        <p:spPr>
          <a:xfrm>
            <a:off x="0" y="4593600"/>
            <a:ext cx="3168000" cy="10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p51"/>
          <p:cNvSpPr/>
          <p:nvPr/>
        </p:nvSpPr>
        <p:spPr>
          <a:xfrm>
            <a:off x="0" y="4953600"/>
            <a:ext cx="2088000" cy="72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p51"/>
          <p:cNvSpPr txBox="1"/>
          <p:nvPr/>
        </p:nvSpPr>
        <p:spPr>
          <a:xfrm>
            <a:off x="504000" y="956876"/>
            <a:ext cx="8856000" cy="3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60"/>
              <a:buFont typeface="Noto Sans Symbols"/>
              <a:buChar char="●"/>
            </a:pPr>
            <a:r>
              <a:rPr lang="it-IT" sz="28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Tra gli attributi di &lt;</a:t>
            </a:r>
            <a:r>
              <a:rPr lang="it-IT" sz="2800" b="0" strike="noStrike">
                <a:solidFill>
                  <a:srgbClr val="CE181E"/>
                </a:solidFill>
                <a:latin typeface="Dosis"/>
                <a:ea typeface="Dosis"/>
                <a:cs typeface="Dosis"/>
                <a:sym typeface="Dosis"/>
              </a:rPr>
              <a:t>form</a:t>
            </a:r>
            <a:r>
              <a:rPr lang="it-IT" sz="28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&gt;, </a:t>
            </a:r>
            <a:r>
              <a:rPr lang="it-IT" sz="2800" b="0" strike="noStrike">
                <a:solidFill>
                  <a:srgbClr val="32CD32"/>
                </a:solidFill>
                <a:latin typeface="Dosis"/>
                <a:ea typeface="Dosis"/>
                <a:cs typeface="Dosis"/>
                <a:sym typeface="Dosis"/>
              </a:rPr>
              <a:t>action</a:t>
            </a:r>
            <a:r>
              <a:rPr lang="it-IT" sz="28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e </a:t>
            </a:r>
            <a:r>
              <a:rPr lang="it-IT" sz="2800" b="0" strike="noStrike">
                <a:solidFill>
                  <a:srgbClr val="32CD32"/>
                </a:solidFill>
                <a:latin typeface="Dosis"/>
                <a:ea typeface="Dosis"/>
                <a:cs typeface="Dosis"/>
                <a:sym typeface="Dosis"/>
              </a:rPr>
              <a:t>method</a:t>
            </a:r>
            <a:r>
              <a:rPr lang="it-IT" sz="28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ricoprono un ruolo fondamentale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60"/>
              <a:buFont typeface="Noto Sans Symbols"/>
              <a:buChar char="●"/>
            </a:pPr>
            <a:r>
              <a:rPr lang="it-IT" sz="28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Ad </a:t>
            </a:r>
            <a:r>
              <a:rPr lang="it-IT" sz="2800" b="0" strike="noStrike">
                <a:solidFill>
                  <a:srgbClr val="32CD32"/>
                </a:solidFill>
                <a:latin typeface="Dosis"/>
                <a:ea typeface="Dosis"/>
                <a:cs typeface="Dosis"/>
                <a:sym typeface="Dosis"/>
              </a:rPr>
              <a:t>action</a:t>
            </a:r>
            <a:r>
              <a:rPr lang="it-IT" sz="28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associamo l’url dove vogliamo inviare i dati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60"/>
              <a:buFont typeface="Noto Sans Symbols"/>
              <a:buChar char="●"/>
            </a:pPr>
            <a:r>
              <a:rPr lang="it-IT" sz="28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A </a:t>
            </a:r>
            <a:r>
              <a:rPr lang="it-IT" sz="2800" b="0" strike="noStrike">
                <a:solidFill>
                  <a:srgbClr val="32CD32"/>
                </a:solidFill>
                <a:latin typeface="Dosis"/>
                <a:ea typeface="Dosis"/>
                <a:cs typeface="Dosis"/>
                <a:sym typeface="Dosis"/>
              </a:rPr>
              <a:t>method</a:t>
            </a:r>
            <a:r>
              <a:rPr lang="it-IT" sz="28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associamo la tipologia di richiesta HTTP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51"/>
          <p:cNvSpPr txBox="1"/>
          <p:nvPr/>
        </p:nvSpPr>
        <p:spPr>
          <a:xfrm>
            <a:off x="7848000" y="5328720"/>
            <a:ext cx="2232000" cy="56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strike="noStrike">
                <a:solidFill>
                  <a:srgbClr val="FFFFFF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programmareinpython.it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9" name="Google Shape;49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8360" y="2160000"/>
            <a:ext cx="4981320" cy="13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634"/>
        </a:solidFill>
        <a:effectLst/>
      </p:bgPr>
    </p:bg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2"/>
          <p:cNvSpPr txBox="1"/>
          <p:nvPr/>
        </p:nvSpPr>
        <p:spPr>
          <a:xfrm>
            <a:off x="432000" y="144000"/>
            <a:ext cx="9216000" cy="81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all’HTML – I Form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2"/>
          <p:cNvSpPr/>
          <p:nvPr/>
        </p:nvSpPr>
        <p:spPr>
          <a:xfrm rot="10800000">
            <a:off x="7776000" y="7200"/>
            <a:ext cx="2304000" cy="78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6" name="Google Shape;506;p52"/>
          <p:cNvSpPr/>
          <p:nvPr/>
        </p:nvSpPr>
        <p:spPr>
          <a:xfrm rot="10800000">
            <a:off x="8784000" y="7200"/>
            <a:ext cx="1296000" cy="42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7" name="Google Shape;507;p52"/>
          <p:cNvSpPr/>
          <p:nvPr/>
        </p:nvSpPr>
        <p:spPr>
          <a:xfrm>
            <a:off x="0" y="4593600"/>
            <a:ext cx="3168000" cy="10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8" name="Google Shape;508;p52"/>
          <p:cNvSpPr/>
          <p:nvPr/>
        </p:nvSpPr>
        <p:spPr>
          <a:xfrm>
            <a:off x="0" y="4953600"/>
            <a:ext cx="2088000" cy="72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9" name="Google Shape;509;p52"/>
          <p:cNvSpPr txBox="1"/>
          <p:nvPr/>
        </p:nvSpPr>
        <p:spPr>
          <a:xfrm>
            <a:off x="504000" y="1065600"/>
            <a:ext cx="8856000" cy="31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Noto Sans Symbols"/>
              <a:buChar char="●"/>
            </a:pPr>
            <a:r>
              <a:rPr lang="it-IT" sz="3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A method possiamo associare GET o POST</a:t>
            </a:r>
            <a:endParaRPr sz="3200" b="0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Noto Sans Symbols"/>
              <a:buChar char="●"/>
            </a:pPr>
            <a:r>
              <a:rPr lang="it-IT" sz="3200" b="0" u="sng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GET</a:t>
            </a:r>
            <a:r>
              <a:rPr lang="it-IT" sz="3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viene usato per l’invio di dati non sensibili (come ad esempio una query Google - visibile nell’url -)</a:t>
            </a:r>
            <a:endParaRPr sz="3200" b="0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Noto Sans Symbols"/>
              <a:buChar char="●"/>
            </a:pPr>
            <a:r>
              <a:rPr lang="it-IT" sz="3200" b="0" u="sng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POST</a:t>
            </a:r>
            <a:r>
              <a:rPr lang="it-IT" sz="3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viene usato per l’invio di dati sensibili e riservati  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52"/>
          <p:cNvSpPr txBox="1"/>
          <p:nvPr/>
        </p:nvSpPr>
        <p:spPr>
          <a:xfrm>
            <a:off x="7848000" y="5328720"/>
            <a:ext cx="2232000" cy="56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strike="noStrike">
                <a:solidFill>
                  <a:srgbClr val="FFFFFF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programmareinpython.it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634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432000" y="144000"/>
            <a:ext cx="9216000" cy="81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5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all’HTML - Lezioni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7"/>
          <p:cNvSpPr/>
          <p:nvPr/>
        </p:nvSpPr>
        <p:spPr>
          <a:xfrm rot="10800000">
            <a:off x="7776000" y="7200"/>
            <a:ext cx="2304000" cy="78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7"/>
          <p:cNvSpPr/>
          <p:nvPr/>
        </p:nvSpPr>
        <p:spPr>
          <a:xfrm rot="10800000">
            <a:off x="8784000" y="7200"/>
            <a:ext cx="1296000" cy="42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7"/>
          <p:cNvSpPr/>
          <p:nvPr/>
        </p:nvSpPr>
        <p:spPr>
          <a:xfrm>
            <a:off x="0" y="4593600"/>
            <a:ext cx="3168000" cy="10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7"/>
          <p:cNvSpPr/>
          <p:nvPr/>
        </p:nvSpPr>
        <p:spPr>
          <a:xfrm>
            <a:off x="0" y="4953600"/>
            <a:ext cx="2088000" cy="72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17"/>
          <p:cNvSpPr txBox="1"/>
          <p:nvPr/>
        </p:nvSpPr>
        <p:spPr>
          <a:xfrm>
            <a:off x="504000" y="880200"/>
            <a:ext cx="8856000" cy="4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it-IT" sz="30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al linguaggio HTML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it-IT" sz="30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Tag Fondamentali 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it-IT" sz="30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Attributi dei Tag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it-IT" sz="30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Divs e Spans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it-IT" sz="30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Le Liste HTML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it-IT" sz="30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Le Tabelle HTML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it-IT" sz="30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Forms e Metodi HTTP GET &amp; POST 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it-IT" sz="30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Esercitazione Pratica di Fine Sezione e Soluzione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7848000" y="5328720"/>
            <a:ext cx="2232000" cy="56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strike="noStrike">
                <a:solidFill>
                  <a:srgbClr val="FFFFFF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programmareinpython.it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634"/>
        </a:solidFill>
        <a:effectLst/>
      </p:bgPr>
    </p:bg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3"/>
          <p:cNvSpPr txBox="1"/>
          <p:nvPr/>
        </p:nvSpPr>
        <p:spPr>
          <a:xfrm>
            <a:off x="432000" y="144000"/>
            <a:ext cx="9216000" cy="81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all’HTML – I Form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53"/>
          <p:cNvSpPr/>
          <p:nvPr/>
        </p:nvSpPr>
        <p:spPr>
          <a:xfrm rot="10800000">
            <a:off x="7776000" y="7200"/>
            <a:ext cx="2304000" cy="78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7" name="Google Shape;517;p53"/>
          <p:cNvSpPr/>
          <p:nvPr/>
        </p:nvSpPr>
        <p:spPr>
          <a:xfrm rot="10800000">
            <a:off x="8784000" y="7200"/>
            <a:ext cx="1296000" cy="42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8" name="Google Shape;518;p53"/>
          <p:cNvSpPr/>
          <p:nvPr/>
        </p:nvSpPr>
        <p:spPr>
          <a:xfrm>
            <a:off x="0" y="4593600"/>
            <a:ext cx="3168000" cy="10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9" name="Google Shape;519;p53"/>
          <p:cNvSpPr/>
          <p:nvPr/>
        </p:nvSpPr>
        <p:spPr>
          <a:xfrm>
            <a:off x="0" y="4953600"/>
            <a:ext cx="2088000" cy="72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0" name="Google Shape;520;p53"/>
          <p:cNvSpPr txBox="1"/>
          <p:nvPr/>
        </p:nvSpPr>
        <p:spPr>
          <a:xfrm>
            <a:off x="504000" y="956880"/>
            <a:ext cx="8856000" cy="199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Noto Sans Symbols"/>
              <a:buChar char="●"/>
            </a:pPr>
            <a:r>
              <a:rPr lang="it-IT" sz="3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Tra gli attributi di &lt;</a:t>
            </a:r>
            <a:r>
              <a:rPr lang="it-IT" sz="3200" b="0" strike="noStrike">
                <a:solidFill>
                  <a:srgbClr val="CE181E"/>
                </a:solidFill>
                <a:latin typeface="Dosis"/>
                <a:ea typeface="Dosis"/>
                <a:cs typeface="Dosis"/>
                <a:sym typeface="Dosis"/>
              </a:rPr>
              <a:t>input</a:t>
            </a:r>
            <a:r>
              <a:rPr lang="it-IT" sz="3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&gt; ha gran importanza name 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Noto Sans Symbols"/>
              <a:buChar char="●"/>
            </a:pPr>
            <a:r>
              <a:rPr lang="it-IT" sz="3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A name vengono associati i dati inseriti dall’utente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53"/>
          <p:cNvSpPr txBox="1"/>
          <p:nvPr/>
        </p:nvSpPr>
        <p:spPr>
          <a:xfrm>
            <a:off x="7848000" y="5328720"/>
            <a:ext cx="2232000" cy="56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strike="noStrike">
                <a:solidFill>
                  <a:srgbClr val="FFFFFF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programmareinpython.it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4000" y="2304000"/>
            <a:ext cx="5585040" cy="107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6000" y="3816000"/>
            <a:ext cx="8323560" cy="62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634"/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4"/>
          <p:cNvSpPr txBox="1"/>
          <p:nvPr/>
        </p:nvSpPr>
        <p:spPr>
          <a:xfrm>
            <a:off x="720000" y="1440000"/>
            <a:ext cx="8640000" cy="28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8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 FORM – TERZA PARTE</a:t>
            </a:r>
            <a:endParaRPr sz="32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all’HTML</a:t>
            </a:r>
            <a:endParaRPr sz="32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9" name="Google Shape;529;p54"/>
          <p:cNvCxnSpPr/>
          <p:nvPr/>
        </p:nvCxnSpPr>
        <p:spPr>
          <a:xfrm rot="10800000">
            <a:off x="720000" y="144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0" name="Google Shape;530;p54"/>
          <p:cNvCxnSpPr/>
          <p:nvPr/>
        </p:nvCxnSpPr>
        <p:spPr>
          <a:xfrm rot="10800000">
            <a:off x="720000" y="144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1" name="Google Shape;531;p54"/>
          <p:cNvCxnSpPr/>
          <p:nvPr/>
        </p:nvCxnSpPr>
        <p:spPr>
          <a:xfrm>
            <a:off x="9360000" y="360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2" name="Google Shape;532;p54"/>
          <p:cNvCxnSpPr/>
          <p:nvPr/>
        </p:nvCxnSpPr>
        <p:spPr>
          <a:xfrm rot="10800000">
            <a:off x="720000" y="432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3" name="Google Shape;533;p54"/>
          <p:cNvCxnSpPr/>
          <p:nvPr/>
        </p:nvCxnSpPr>
        <p:spPr>
          <a:xfrm rot="10800000">
            <a:off x="8640000" y="144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4" name="Google Shape;534;p54"/>
          <p:cNvCxnSpPr/>
          <p:nvPr/>
        </p:nvCxnSpPr>
        <p:spPr>
          <a:xfrm rot="10800000">
            <a:off x="8640000" y="432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5" name="Google Shape;535;p54"/>
          <p:cNvCxnSpPr/>
          <p:nvPr/>
        </p:nvCxnSpPr>
        <p:spPr>
          <a:xfrm rot="10800000">
            <a:off x="9360000" y="144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6" name="Google Shape;536;p54"/>
          <p:cNvCxnSpPr/>
          <p:nvPr/>
        </p:nvCxnSpPr>
        <p:spPr>
          <a:xfrm rot="10800000">
            <a:off x="720000" y="360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634"/>
        </a:solidFill>
        <a:effectLst/>
      </p:bgPr>
    </p:bg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5"/>
          <p:cNvSpPr txBox="1"/>
          <p:nvPr/>
        </p:nvSpPr>
        <p:spPr>
          <a:xfrm>
            <a:off x="432000" y="144000"/>
            <a:ext cx="9216000" cy="81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all’HTML – I Form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55"/>
          <p:cNvSpPr/>
          <p:nvPr/>
        </p:nvSpPr>
        <p:spPr>
          <a:xfrm rot="10800000">
            <a:off x="7776000" y="7200"/>
            <a:ext cx="2304000" cy="78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3" name="Google Shape;543;p55"/>
          <p:cNvSpPr/>
          <p:nvPr/>
        </p:nvSpPr>
        <p:spPr>
          <a:xfrm rot="10800000">
            <a:off x="8784000" y="7200"/>
            <a:ext cx="1296000" cy="42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4" name="Google Shape;544;p55"/>
          <p:cNvSpPr/>
          <p:nvPr/>
        </p:nvSpPr>
        <p:spPr>
          <a:xfrm>
            <a:off x="0" y="4593600"/>
            <a:ext cx="3168000" cy="10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5" name="Google Shape;545;p55"/>
          <p:cNvSpPr/>
          <p:nvPr/>
        </p:nvSpPr>
        <p:spPr>
          <a:xfrm>
            <a:off x="0" y="4953600"/>
            <a:ext cx="2088000" cy="72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6" name="Google Shape;546;p55"/>
          <p:cNvSpPr txBox="1"/>
          <p:nvPr/>
        </p:nvSpPr>
        <p:spPr>
          <a:xfrm>
            <a:off x="504000" y="1065600"/>
            <a:ext cx="8856000" cy="22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 questa lezione studieremo altri elementi dei Form, come menù a tendina, textarea e radio buttons.</a:t>
            </a:r>
            <a:endParaRPr sz="3200" b="0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Iniziamo!</a:t>
            </a:r>
            <a:r>
              <a:rPr lang="it-IT" sz="3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55"/>
          <p:cNvSpPr txBox="1"/>
          <p:nvPr/>
        </p:nvSpPr>
        <p:spPr>
          <a:xfrm>
            <a:off x="7848000" y="5328720"/>
            <a:ext cx="2232000" cy="56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strike="noStrike">
                <a:solidFill>
                  <a:srgbClr val="FFFFFF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programmareinpython.it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634"/>
        </a:solidFill>
        <a:effectLst/>
      </p:bgPr>
    </p:bg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6"/>
          <p:cNvSpPr txBox="1"/>
          <p:nvPr/>
        </p:nvSpPr>
        <p:spPr>
          <a:xfrm>
            <a:off x="1440000" y="1406880"/>
            <a:ext cx="7200000" cy="294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8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PROVA PRATICA</a:t>
            </a:r>
            <a:endParaRPr sz="32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all’HTML</a:t>
            </a:r>
            <a:endParaRPr sz="32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3" name="Google Shape;553;p56"/>
          <p:cNvCxnSpPr/>
          <p:nvPr/>
        </p:nvCxnSpPr>
        <p:spPr>
          <a:xfrm rot="10800000">
            <a:off x="1440000" y="144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4" name="Google Shape;554;p56"/>
          <p:cNvCxnSpPr/>
          <p:nvPr/>
        </p:nvCxnSpPr>
        <p:spPr>
          <a:xfrm rot="10800000">
            <a:off x="1440000" y="144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5" name="Google Shape;555;p56"/>
          <p:cNvCxnSpPr/>
          <p:nvPr/>
        </p:nvCxnSpPr>
        <p:spPr>
          <a:xfrm>
            <a:off x="8640000" y="360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6" name="Google Shape;556;p56"/>
          <p:cNvCxnSpPr/>
          <p:nvPr/>
        </p:nvCxnSpPr>
        <p:spPr>
          <a:xfrm rot="10800000">
            <a:off x="1440000" y="432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7" name="Google Shape;557;p56"/>
          <p:cNvCxnSpPr/>
          <p:nvPr/>
        </p:nvCxnSpPr>
        <p:spPr>
          <a:xfrm rot="10800000">
            <a:off x="7920000" y="144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8" name="Google Shape;558;p56"/>
          <p:cNvCxnSpPr/>
          <p:nvPr/>
        </p:nvCxnSpPr>
        <p:spPr>
          <a:xfrm rot="10800000">
            <a:off x="7920000" y="432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9" name="Google Shape;559;p56"/>
          <p:cNvCxnSpPr/>
          <p:nvPr/>
        </p:nvCxnSpPr>
        <p:spPr>
          <a:xfrm rot="10800000">
            <a:off x="8640000" y="144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0" name="Google Shape;560;p56"/>
          <p:cNvCxnSpPr/>
          <p:nvPr/>
        </p:nvCxnSpPr>
        <p:spPr>
          <a:xfrm rot="10800000">
            <a:off x="1440000" y="360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634"/>
        </a:solidFill>
        <a:effectLst/>
      </p:bgPr>
    </p:bg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7"/>
          <p:cNvSpPr txBox="1"/>
          <p:nvPr/>
        </p:nvSpPr>
        <p:spPr>
          <a:xfrm>
            <a:off x="432000" y="144000"/>
            <a:ext cx="92160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all’HTML – </a:t>
            </a:r>
            <a:r>
              <a:rPr lang="it-IT" sz="4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Prova Pratica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57"/>
          <p:cNvSpPr/>
          <p:nvPr/>
        </p:nvSpPr>
        <p:spPr>
          <a:xfrm rot="10800000">
            <a:off x="7776000" y="7200"/>
            <a:ext cx="2304000" cy="78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0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7" name="Google Shape;567;p57"/>
          <p:cNvSpPr/>
          <p:nvPr/>
        </p:nvSpPr>
        <p:spPr>
          <a:xfrm rot="10800000">
            <a:off x="8784000" y="7200"/>
            <a:ext cx="1296000" cy="42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8" name="Google Shape;568;p57"/>
          <p:cNvSpPr/>
          <p:nvPr/>
        </p:nvSpPr>
        <p:spPr>
          <a:xfrm>
            <a:off x="0" y="4593600"/>
            <a:ext cx="3168000" cy="10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0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9" name="Google Shape;569;p57"/>
          <p:cNvSpPr/>
          <p:nvPr/>
        </p:nvSpPr>
        <p:spPr>
          <a:xfrm>
            <a:off x="0" y="4953600"/>
            <a:ext cx="2088000" cy="72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0" name="Google Shape;570;p57"/>
          <p:cNvSpPr txBox="1"/>
          <p:nvPr/>
        </p:nvSpPr>
        <p:spPr>
          <a:xfrm>
            <a:off x="7848000" y="5328720"/>
            <a:ext cx="22320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strike="noStrike">
                <a:solidFill>
                  <a:srgbClr val="FFFFFF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programmareinpython.it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1" name="Google Shape;57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375" y="890100"/>
            <a:ext cx="5634500" cy="38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634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432000" y="144000"/>
            <a:ext cx="9216000" cy="81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5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all’HTML - Lezioni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8"/>
          <p:cNvSpPr/>
          <p:nvPr/>
        </p:nvSpPr>
        <p:spPr>
          <a:xfrm rot="10800000">
            <a:off x="7776000" y="7200"/>
            <a:ext cx="2304000" cy="78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8"/>
          <p:cNvSpPr/>
          <p:nvPr/>
        </p:nvSpPr>
        <p:spPr>
          <a:xfrm rot="10800000">
            <a:off x="8784000" y="7200"/>
            <a:ext cx="1296000" cy="42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18"/>
          <p:cNvSpPr/>
          <p:nvPr/>
        </p:nvSpPr>
        <p:spPr>
          <a:xfrm>
            <a:off x="0" y="4593600"/>
            <a:ext cx="3168000" cy="10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18"/>
          <p:cNvSpPr/>
          <p:nvPr/>
        </p:nvSpPr>
        <p:spPr>
          <a:xfrm>
            <a:off x="0" y="4953600"/>
            <a:ext cx="2088000" cy="72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18"/>
          <p:cNvSpPr txBox="1"/>
          <p:nvPr/>
        </p:nvSpPr>
        <p:spPr>
          <a:xfrm>
            <a:off x="504000" y="1080000"/>
            <a:ext cx="8856000" cy="372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Nella sezione successiva vedremo come sia possibile stilizzare le nostre Pagine HTML tramite l’impiego di CSS e Bootstrap e creare contenuto in maniera dinamica con Python e Django!</a:t>
            </a:r>
            <a:br>
              <a:rPr lang="it-IT" sz="30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</a:br>
            <a:br>
              <a:rPr lang="it-IT" sz="30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lang="it-IT" sz="3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Ogni Viaggio inizia sempre con un passo:</a:t>
            </a:r>
            <a:r>
              <a:rPr lang="it-IT" sz="30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it-IT" sz="3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INIZIAMO!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848000" y="5328720"/>
            <a:ext cx="2232000" cy="56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strike="noStrike">
                <a:solidFill>
                  <a:srgbClr val="FFFFFF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programmareinpython.it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634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/>
        </p:nvSpPr>
        <p:spPr>
          <a:xfrm>
            <a:off x="360000" y="1440000"/>
            <a:ext cx="9360000" cy="28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0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E STRUTTURA</a:t>
            </a:r>
            <a:endParaRPr sz="32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all’HTML</a:t>
            </a:r>
            <a:endParaRPr sz="32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19"/>
          <p:cNvCxnSpPr/>
          <p:nvPr/>
        </p:nvCxnSpPr>
        <p:spPr>
          <a:xfrm rot="10800000">
            <a:off x="360000" y="144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" name="Google Shape;120;p19"/>
          <p:cNvCxnSpPr/>
          <p:nvPr/>
        </p:nvCxnSpPr>
        <p:spPr>
          <a:xfrm rot="10800000">
            <a:off x="360000" y="144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9720000" y="360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" name="Google Shape;122;p19"/>
          <p:cNvCxnSpPr/>
          <p:nvPr/>
        </p:nvCxnSpPr>
        <p:spPr>
          <a:xfrm rot="10800000">
            <a:off x="360000" y="432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" name="Google Shape;123;p19"/>
          <p:cNvCxnSpPr/>
          <p:nvPr/>
        </p:nvCxnSpPr>
        <p:spPr>
          <a:xfrm rot="10800000">
            <a:off x="9000000" y="144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" name="Google Shape;124;p19"/>
          <p:cNvCxnSpPr/>
          <p:nvPr/>
        </p:nvCxnSpPr>
        <p:spPr>
          <a:xfrm rot="10800000">
            <a:off x="9000000" y="4320000"/>
            <a:ext cx="720000" cy="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5" name="Google Shape;125;p19"/>
          <p:cNvCxnSpPr/>
          <p:nvPr/>
        </p:nvCxnSpPr>
        <p:spPr>
          <a:xfrm rot="10800000">
            <a:off x="9720000" y="144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" name="Google Shape;126;p19"/>
          <p:cNvCxnSpPr/>
          <p:nvPr/>
        </p:nvCxnSpPr>
        <p:spPr>
          <a:xfrm rot="10800000">
            <a:off x="360000" y="3600000"/>
            <a:ext cx="0" cy="720000"/>
          </a:xfrm>
          <a:prstGeom prst="straightConnector1">
            <a:avLst/>
          </a:prstGeom>
          <a:noFill/>
          <a:ln w="38150" cap="flat" cmpd="sng">
            <a:solidFill>
              <a:srgbClr val="03656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634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/>
        </p:nvSpPr>
        <p:spPr>
          <a:xfrm>
            <a:off x="432000" y="144000"/>
            <a:ext cx="9216000" cy="142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5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all’HTML - Introduzione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0"/>
          <p:cNvSpPr/>
          <p:nvPr/>
        </p:nvSpPr>
        <p:spPr>
          <a:xfrm rot="10800000">
            <a:off x="7776000" y="7200"/>
            <a:ext cx="2304000" cy="78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20"/>
          <p:cNvSpPr/>
          <p:nvPr/>
        </p:nvSpPr>
        <p:spPr>
          <a:xfrm rot="10800000">
            <a:off x="8784000" y="7200"/>
            <a:ext cx="1296000" cy="42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20"/>
          <p:cNvSpPr/>
          <p:nvPr/>
        </p:nvSpPr>
        <p:spPr>
          <a:xfrm>
            <a:off x="0" y="4593600"/>
            <a:ext cx="3168000" cy="10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20"/>
          <p:cNvSpPr/>
          <p:nvPr/>
        </p:nvSpPr>
        <p:spPr>
          <a:xfrm>
            <a:off x="0" y="4953600"/>
            <a:ext cx="2088000" cy="72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20"/>
          <p:cNvSpPr txBox="1"/>
          <p:nvPr/>
        </p:nvSpPr>
        <p:spPr>
          <a:xfrm>
            <a:off x="504000" y="1080000"/>
            <a:ext cx="8856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20"/>
              <a:buFont typeface="Noto Sans Symbols"/>
              <a:buChar char="●"/>
            </a:pPr>
            <a:r>
              <a:rPr lang="it-IT" sz="36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Breve Introduzione ad HTML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20"/>
              <a:buFont typeface="Noto Sans Symbols"/>
              <a:buChar char="●"/>
            </a:pPr>
            <a:r>
              <a:rPr lang="it-IT" sz="36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Struttura di un Documento HTML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20"/>
              <a:buFont typeface="Noto Sans Symbols"/>
              <a:buChar char="●"/>
            </a:pPr>
            <a:r>
              <a:rPr lang="it-IT" sz="36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Esempi di codice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20"/>
              <a:buFont typeface="Noto Sans Symbols"/>
              <a:buChar char="●"/>
            </a:pPr>
            <a:r>
              <a:rPr lang="it-IT" sz="36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Creazione della nostra prima Pagina Web HTML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7848000" y="5328720"/>
            <a:ext cx="2232000" cy="56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strike="noStrike">
                <a:solidFill>
                  <a:srgbClr val="FFFFFF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programmareinpython.it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634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432000" y="144000"/>
            <a:ext cx="9216000" cy="142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5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all’HTML - Introduzione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/>
          <p:nvPr/>
        </p:nvSpPr>
        <p:spPr>
          <a:xfrm rot="10800000">
            <a:off x="7776000" y="7200"/>
            <a:ext cx="2304000" cy="78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21"/>
          <p:cNvSpPr/>
          <p:nvPr/>
        </p:nvSpPr>
        <p:spPr>
          <a:xfrm rot="10800000">
            <a:off x="8784000" y="7200"/>
            <a:ext cx="1296000" cy="42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21"/>
          <p:cNvSpPr/>
          <p:nvPr/>
        </p:nvSpPr>
        <p:spPr>
          <a:xfrm>
            <a:off x="0" y="4593600"/>
            <a:ext cx="3168000" cy="10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21"/>
          <p:cNvSpPr/>
          <p:nvPr/>
        </p:nvSpPr>
        <p:spPr>
          <a:xfrm>
            <a:off x="0" y="4953600"/>
            <a:ext cx="2088000" cy="72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21"/>
          <p:cNvSpPr txBox="1"/>
          <p:nvPr/>
        </p:nvSpPr>
        <p:spPr>
          <a:xfrm>
            <a:off x="504000" y="1080000"/>
            <a:ext cx="8856000" cy="26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Noto Sans Symbols"/>
              <a:buChar char="●"/>
            </a:pPr>
            <a:r>
              <a:rPr lang="it-IT" sz="3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HTML è l’acronimo di HyperText Markup Language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Noto Sans Symbols"/>
              <a:buChar char="●"/>
            </a:pPr>
            <a:r>
              <a:rPr lang="it-IT" sz="3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Non è un linguaggio di programmazione, e non possiede quindi i costrutti logici della programmazione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Noto Sans Symbols"/>
              <a:buChar char="●"/>
            </a:pPr>
            <a:r>
              <a:rPr lang="it-IT" sz="3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È un Linguaggio di Markup per Ipertesti 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Noto Sans Symbols"/>
              <a:buChar char="●"/>
            </a:pPr>
            <a:r>
              <a:rPr lang="it-IT" sz="32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Lo standard utilizzato per la creazione di Pagine Web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7848000" y="5328720"/>
            <a:ext cx="2232000" cy="56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strike="noStrike">
                <a:solidFill>
                  <a:srgbClr val="FFFFFF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programmareinpython.it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634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/>
        </p:nvSpPr>
        <p:spPr>
          <a:xfrm>
            <a:off x="432000" y="144000"/>
            <a:ext cx="9216000" cy="142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5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Introduzione all’HTML - Introduzione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2"/>
          <p:cNvSpPr/>
          <p:nvPr/>
        </p:nvSpPr>
        <p:spPr>
          <a:xfrm rot="10800000">
            <a:off x="7776000" y="7200"/>
            <a:ext cx="2304000" cy="78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22"/>
          <p:cNvSpPr/>
          <p:nvPr/>
        </p:nvSpPr>
        <p:spPr>
          <a:xfrm rot="10800000">
            <a:off x="8784000" y="7200"/>
            <a:ext cx="1296000" cy="42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22"/>
          <p:cNvSpPr/>
          <p:nvPr/>
        </p:nvSpPr>
        <p:spPr>
          <a:xfrm>
            <a:off x="0" y="4593600"/>
            <a:ext cx="3168000" cy="10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6564">
              <a:alpha val="69803"/>
            </a:srgbClr>
          </a:solidFill>
          <a:ln w="9525" cap="flat" cmpd="sng">
            <a:solidFill>
              <a:srgbClr val="0B486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2"/>
          <p:cNvSpPr/>
          <p:nvPr/>
        </p:nvSpPr>
        <p:spPr>
          <a:xfrm>
            <a:off x="0" y="4953600"/>
            <a:ext cx="2088000" cy="72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31634"/>
          </a:solidFill>
          <a:ln w="9525" cap="flat" cmpd="sng">
            <a:solidFill>
              <a:srgbClr val="03163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22"/>
          <p:cNvSpPr txBox="1"/>
          <p:nvPr/>
        </p:nvSpPr>
        <p:spPr>
          <a:xfrm>
            <a:off x="504000" y="1080000"/>
            <a:ext cx="88560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60"/>
              <a:buFont typeface="Noto Sans Symbols"/>
              <a:buChar char="●"/>
            </a:pPr>
            <a:r>
              <a:rPr lang="it-IT" sz="28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Ci permette di indicare al Browser quali elementi mostrare e come disporli nelle Pagine Web attraverso l’uso dei </a:t>
            </a:r>
            <a:r>
              <a:rPr lang="it-IT" sz="2800" b="0" strike="noStrike">
                <a:solidFill>
                  <a:srgbClr val="CE181E"/>
                </a:solidFill>
                <a:latin typeface="Dosis"/>
                <a:ea typeface="Dosis"/>
                <a:cs typeface="Dosis"/>
                <a:sym typeface="Dosis"/>
              </a:rPr>
              <a:t>&lt;tag&gt; 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60"/>
              <a:buFont typeface="Noto Sans Symbols"/>
              <a:buChar char="●"/>
            </a:pPr>
            <a:r>
              <a:rPr lang="it-IT" sz="28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Possiamo ad esempio scegliere il peso da dare a ciascun elemento nella pagina, definire titoli e sott</a:t>
            </a:r>
            <a:r>
              <a:rPr lang="it-IT" sz="2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o</a:t>
            </a:r>
            <a:r>
              <a:rPr lang="it-IT" sz="28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t</a:t>
            </a:r>
            <a:r>
              <a:rPr lang="it-IT" sz="2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it</a:t>
            </a:r>
            <a:r>
              <a:rPr lang="it-IT" sz="28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oli, paragrafi e tabelle, creare collegamenti tra pagine e inserire immagini 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60"/>
              <a:buFont typeface="Noto Sans Symbols"/>
              <a:buChar char="●"/>
            </a:pPr>
            <a:r>
              <a:rPr lang="it-IT" sz="28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Sviluppato da Tim Berners-Lee al CERN di Ginevra 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60"/>
              <a:buFont typeface="Noto Sans Symbols"/>
              <a:buChar char="●"/>
            </a:pPr>
            <a:r>
              <a:rPr lang="it-IT" sz="2800" b="0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La versione attuale è HTML5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7848000" y="5328720"/>
            <a:ext cx="2232000" cy="56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strike="noStrike">
                <a:solidFill>
                  <a:srgbClr val="FFFFFF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programmareinpython.it</a:t>
            </a: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1242</Words>
  <Application>Microsoft Office PowerPoint</Application>
  <PresentationFormat>Personalizzato</PresentationFormat>
  <Paragraphs>190</Paragraphs>
  <Slides>44</Slides>
  <Notes>44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44</vt:i4>
      </vt:variant>
    </vt:vector>
  </HeadingPairs>
  <TitlesOfParts>
    <vt:vector size="50" baseType="lpstr">
      <vt:lpstr>Arial</vt:lpstr>
      <vt:lpstr>Dosis</vt:lpstr>
      <vt:lpstr>Noto Sans Symbols</vt:lpstr>
      <vt:lpstr>Times New Roman</vt:lpstr>
      <vt:lpstr>Ubuntu Condensed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Pasquale Giorgio</dc:creator>
  <cp:lastModifiedBy>Pasquale Giorgio</cp:lastModifiedBy>
  <cp:revision>1</cp:revision>
  <dcterms:modified xsi:type="dcterms:W3CDTF">2020-01-11T21:50:46Z</dcterms:modified>
</cp:coreProperties>
</file>