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666" r:id="rId4"/>
    <p:sldId id="667" r:id="rId5"/>
    <p:sldId id="668" r:id="rId6"/>
    <p:sldId id="678" r:id="rId7"/>
    <p:sldId id="679" r:id="rId8"/>
    <p:sldId id="676" r:id="rId9"/>
    <p:sldId id="677" r:id="rId10"/>
    <p:sldId id="675" r:id="rId11"/>
    <p:sldId id="669" r:id="rId12"/>
    <p:sldId id="670" r:id="rId13"/>
    <p:sldId id="671" r:id="rId14"/>
    <p:sldId id="674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EF27"/>
    <a:srgbClr val="DDD94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86735" autoAdjust="0"/>
  </p:normalViewPr>
  <p:slideViewPr>
    <p:cSldViewPr snapToGrid="0" showGuides="1">
      <p:cViewPr varScale="1">
        <p:scale>
          <a:sx n="110" d="100"/>
          <a:sy n="110" d="100"/>
        </p:scale>
        <p:origin x="1256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  <a:r>
              <a:rPr lang="it-IT" baseline="0"/>
              <a:t> 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Left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64</c:v>
                </c:pt>
                <c:pt idx="4">
                  <c:v>64</c:v>
                </c:pt>
                <c:pt idx="5">
                  <c:v>54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47</c:v>
                </c:pt>
                <c:pt idx="11">
                  <c:v>47</c:v>
                </c:pt>
                <c:pt idx="12">
                  <c:v>32</c:v>
                </c:pt>
                <c:pt idx="13">
                  <c:v>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C-4C34-8B3E-D6993C95AAB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Completed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6</c:v>
                </c:pt>
                <c:pt idx="5">
                  <c:v>16</c:v>
                </c:pt>
                <c:pt idx="6">
                  <c:v>23</c:v>
                </c:pt>
                <c:pt idx="7">
                  <c:v>23</c:v>
                </c:pt>
                <c:pt idx="8">
                  <c:v>23</c:v>
                </c:pt>
                <c:pt idx="9">
                  <c:v>23</c:v>
                </c:pt>
                <c:pt idx="10">
                  <c:v>23</c:v>
                </c:pt>
                <c:pt idx="11">
                  <c:v>23</c:v>
                </c:pt>
                <c:pt idx="12">
                  <c:v>38</c:v>
                </c:pt>
                <c:pt idx="13">
                  <c:v>48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4C-4C34-8B3E-D6993C95AAB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Foglio1!$D$2:$D$26</c:f>
              <c:numCache>
                <c:formatCode>General</c:formatCode>
                <c:ptCount val="25"/>
                <c:pt idx="0">
                  <c:v>70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4C-4C34-8B3E-D6993C95A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8529184"/>
        <c:axId val="1808530016"/>
      </c:lineChart>
      <c:catAx>
        <c:axId val="180852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8530016"/>
        <c:crosses val="autoZero"/>
        <c:auto val="1"/>
        <c:lblAlgn val="ctr"/>
        <c:lblOffset val="100"/>
        <c:noMultiLvlLbl val="1"/>
      </c:catAx>
      <c:valAx>
        <c:axId val="180853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852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Sp each Sprint  </a:t>
            </a:r>
            <a:endParaRPr lang="it-IT"/>
          </a:p>
        </c:rich>
      </c:tx>
      <c:layout>
        <c:manualLayout>
          <c:xMode val="edge"/>
          <c:yMode val="edge"/>
          <c:x val="0.27099459453297081"/>
          <c:y val="5.8841614457695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 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Sprint 22-28</c:v>
                </c:pt>
                <c:pt idx="1">
                  <c:v>Sprint 29-5</c:v>
                </c:pt>
                <c:pt idx="2">
                  <c:v>Sprint 6-12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23</c:v>
                </c:pt>
                <c:pt idx="1">
                  <c:v>47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A-4339-9EFD-3166448FF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04896"/>
        <c:axId val="150092832"/>
      </c:barChart>
      <c:catAx>
        <c:axId val="1501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92832"/>
        <c:crosses val="autoZero"/>
        <c:auto val="1"/>
        <c:lblAlgn val="ctr"/>
        <c:lblOffset val="100"/>
        <c:noMultiLvlLbl val="0"/>
      </c:catAx>
      <c:valAx>
        <c:axId val="150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1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SP per </a:t>
            </a:r>
            <a:r>
              <a:rPr lang="it-IT" dirty="0" err="1"/>
              <a:t>day</a:t>
            </a:r>
            <a:endParaRPr lang="it-IT" dirty="0"/>
          </a:p>
        </c:rich>
      </c:tx>
      <c:layout>
        <c:manualLayout>
          <c:xMode val="edge"/>
          <c:yMode val="edge"/>
          <c:x val="0.38269874702111745"/>
          <c:y val="2.0758657344359309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5592163133195578"/>
          <c:y val="0.13855032216131841"/>
          <c:w val="0.86392778051181107"/>
          <c:h val="0.7110692540340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Sprint 6-12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6-4BC1-B847-8E6C9BB2493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Sprint 29-5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10</c:v>
                </c:pt>
                <c:pt idx="4">
                  <c:v>22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6-4BC1-B847-8E6C9BB2493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Sprint 22-28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6-4BC1-B847-8E6C9BB24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364032"/>
        <c:axId val="147369024"/>
      </c:barChart>
      <c:catAx>
        <c:axId val="14736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9024"/>
        <c:crosses val="autoZero"/>
        <c:auto val="1"/>
        <c:lblAlgn val="ctr"/>
        <c:lblOffset val="100"/>
        <c:noMultiLvlLbl val="0"/>
      </c:catAx>
      <c:valAx>
        <c:axId val="14736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00275353219108"/>
          <c:y val="0.92018316609134276"/>
          <c:w val="0.88999720558050421"/>
          <c:h val="7.9816857920606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Commit each Sprint  </a:t>
            </a:r>
            <a:endParaRPr lang="it-IT"/>
          </a:p>
        </c:rich>
      </c:tx>
      <c:layout>
        <c:manualLayout>
          <c:xMode val="edge"/>
          <c:yMode val="edge"/>
          <c:x val="0.27099459453297081"/>
          <c:y val="5.8841614457695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Sprint 22-28</c:v>
                </c:pt>
                <c:pt idx="1">
                  <c:v>Sprint 29-5</c:v>
                </c:pt>
                <c:pt idx="2">
                  <c:v>Sprint 6-12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11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A-4339-9EFD-3166448FF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04896"/>
        <c:axId val="150092832"/>
      </c:barChart>
      <c:catAx>
        <c:axId val="1501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92832"/>
        <c:crosses val="autoZero"/>
        <c:auto val="1"/>
        <c:lblAlgn val="ctr"/>
        <c:lblOffset val="100"/>
        <c:noMultiLvlLbl val="0"/>
      </c:catAx>
      <c:valAx>
        <c:axId val="150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1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Commit per day</a:t>
            </a:r>
          </a:p>
        </c:rich>
      </c:tx>
      <c:layout>
        <c:manualLayout>
          <c:xMode val="edge"/>
          <c:yMode val="edge"/>
          <c:x val="0.2521972840864216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5592163133195578"/>
          <c:y val="0.11237340594445203"/>
          <c:w val="0.86392778051181107"/>
          <c:h val="0.73724613962517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Sprint 6-12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7-4CEA-98B4-99D4993009C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Sprint 29-5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7-4CEA-98B4-99D4993009C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Sprint 22-28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7-4CEA-98B4-99D499300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364032"/>
        <c:axId val="147369024"/>
      </c:barChart>
      <c:catAx>
        <c:axId val="14736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9024"/>
        <c:crosses val="autoZero"/>
        <c:auto val="1"/>
        <c:lblAlgn val="ctr"/>
        <c:lblOffset val="100"/>
        <c:noMultiLvlLbl val="0"/>
      </c:catAx>
      <c:valAx>
        <c:axId val="14736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00275353219108"/>
          <c:y val="0.92018316609134276"/>
          <c:w val="0.88999720558050421"/>
          <c:h val="7.9816857920606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B-455A-AB08-178CB300D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45312"/>
        <c:axId val="147357792"/>
      </c:barChart>
      <c:catAx>
        <c:axId val="1473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57792"/>
        <c:crosses val="autoZero"/>
        <c:auto val="1"/>
        <c:lblAlgn val="ctr"/>
        <c:lblOffset val="100"/>
        <c:noMultiLvlLbl val="1"/>
      </c:catAx>
      <c:valAx>
        <c:axId val="14735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0.05399</cdr:x>
      <cdr:y>0.1918</cdr:y>
    </cdr:from>
    <cdr:to>
      <cdr:x>0.98497</cdr:x>
      <cdr:y>0.76459</cdr:y>
    </cdr:to>
    <cdr:cxnSp macro="">
      <cdr:nvCxnSpPr>
        <cdr:cNvPr id="3" name="Connettore diritto 2">
          <a:extLst xmlns:a="http://schemas.openxmlformats.org/drawingml/2006/main">
            <a:ext uri="{FF2B5EF4-FFF2-40B4-BE49-F238E27FC236}">
              <a16:creationId xmlns:a16="http://schemas.microsoft.com/office/drawing/2014/main" id="{0E177CDA-05D9-4397-BA40-8AE8B3789510}"/>
            </a:ext>
          </a:extLst>
        </cdr:cNvPr>
        <cdr:cNvCxnSpPr/>
      </cdr:nvCxnSpPr>
      <cdr:spPr>
        <a:xfrm xmlns:a="http://schemas.openxmlformats.org/drawingml/2006/main">
          <a:off x="412670" y="1026918"/>
          <a:ext cx="7115889" cy="306677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>
              <a:alpha val="98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13/12/21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13/12/21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8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7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7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4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9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83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13/12/21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413D8A04-1EA1-445B-B40C-79F6E4BF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654"/>
            <a:ext cx="9144000" cy="1261969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SE PROJECT </a:t>
            </a:r>
            <a:br>
              <a:rPr lang="it-IT" sz="4800" dirty="0">
                <a:solidFill>
                  <a:schemeClr val="bg1"/>
                </a:solidFill>
              </a:rPr>
            </a:br>
            <a:r>
              <a:rPr lang="it-IT" sz="3200" dirty="0" err="1">
                <a:solidFill>
                  <a:schemeClr val="bg1"/>
                </a:solidFill>
              </a:rPr>
              <a:t>Final</a:t>
            </a:r>
            <a:r>
              <a:rPr lang="it-IT" sz="3200" dirty="0">
                <a:solidFill>
                  <a:schemeClr val="bg1"/>
                </a:solidFill>
              </a:rPr>
              <a:t> Presentation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3A8139-6B73-470C-A88A-9E3757641F4B}"/>
              </a:ext>
            </a:extLst>
          </p:cNvPr>
          <p:cNvSpPr txBox="1"/>
          <p:nvPr/>
        </p:nvSpPr>
        <p:spPr>
          <a:xfrm>
            <a:off x="1199322" y="5857461"/>
            <a:ext cx="979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Group 1: Nardiello Pasquale, Petruzziello Riccardo, Longobardi Domenico, Noviello Nevio Giuseppe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8B2A1E-F0BA-4F34-AB13-AA4994F84377}"/>
              </a:ext>
            </a:extLst>
          </p:cNvPr>
          <p:cNvSpPr txBox="1"/>
          <p:nvPr/>
        </p:nvSpPr>
        <p:spPr>
          <a:xfrm>
            <a:off x="416266" y="976363"/>
            <a:ext cx="1097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Having finished during the second sprint all user stories provided, we decided to add some additional features to our product: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416267" y="1788209"/>
            <a:ext cx="408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solidFill>
                <a:schemeClr val="accent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Dialogs</a:t>
            </a:r>
            <a:r>
              <a:rPr lang="it-IT" sz="2000" dirty="0">
                <a:solidFill>
                  <a:schemeClr val="accent1"/>
                </a:solidFill>
              </a:rPr>
              <a:t> Alerts </a:t>
            </a:r>
            <a:r>
              <a:rPr lang="it-IT" sz="2000" dirty="0">
                <a:solidFill>
                  <a:schemeClr val="bg1"/>
                </a:solidFill>
              </a:rPr>
              <a:t>– to </a:t>
            </a:r>
            <a:r>
              <a:rPr lang="it-IT" sz="2000" dirty="0" err="1">
                <a:solidFill>
                  <a:schemeClr val="bg1"/>
                </a:solidFill>
              </a:rPr>
              <a:t>handle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exceptions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notify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user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them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example,it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appears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when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 err="1">
                <a:solidFill>
                  <a:schemeClr val="bg1"/>
                </a:solidFill>
              </a:rPr>
              <a:t>Wrong</a:t>
            </a:r>
            <a:r>
              <a:rPr lang="it-IT" sz="2000" dirty="0">
                <a:solidFill>
                  <a:schemeClr val="bg1"/>
                </a:solidFill>
              </a:rPr>
              <a:t> input format(</a:t>
            </a:r>
            <a:r>
              <a:rPr lang="it-IT" sz="2000" dirty="0" err="1">
                <a:solidFill>
                  <a:schemeClr val="bg1"/>
                </a:solidFill>
              </a:rPr>
              <a:t>operand,variable,function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 err="1">
                <a:solidFill>
                  <a:schemeClr val="bg1"/>
                </a:solidFill>
              </a:rPr>
              <a:t>Make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wrong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operands</a:t>
            </a:r>
            <a:r>
              <a:rPr lang="it-IT" sz="2000" dirty="0">
                <a:solidFill>
                  <a:schemeClr val="bg1"/>
                </a:solidFill>
              </a:rPr>
              <a:t>(</a:t>
            </a:r>
            <a:r>
              <a:rPr lang="it-IT" sz="2000" dirty="0" err="1">
                <a:solidFill>
                  <a:schemeClr val="bg1"/>
                </a:solidFill>
              </a:rPr>
              <a:t>e.g</a:t>
            </a:r>
            <a:r>
              <a:rPr lang="it-IT" sz="2000" dirty="0">
                <a:solidFill>
                  <a:schemeClr val="bg1"/>
                </a:solidFill>
              </a:rPr>
              <a:t>: plus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one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operand</a:t>
            </a:r>
            <a:r>
              <a:rPr lang="it-IT" sz="2000" dirty="0">
                <a:solidFill>
                  <a:schemeClr val="bg1"/>
                </a:solidFill>
              </a:rPr>
              <a:t> or ‘&gt;x’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empty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stack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5" name="20211210_190955">
            <a:hlinkClick r:id="" action="ppaction://media"/>
            <a:extLst>
              <a:ext uri="{FF2B5EF4-FFF2-40B4-BE49-F238E27FC236}">
                <a16:creationId xmlns:a16="http://schemas.microsoft.com/office/drawing/2014/main" id="{936E3DE2-326B-4B41-A8A3-C1CFE26569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0" b="-31"/>
          <a:stretch/>
        </p:blipFill>
        <p:spPr>
          <a:xfrm>
            <a:off x="4664765" y="2223207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34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43437" y="1516168"/>
            <a:ext cx="4093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Calculator’s Chronology </a:t>
            </a:r>
            <a:r>
              <a:rPr lang="en-US" sz="2000" dirty="0">
                <a:solidFill>
                  <a:schemeClr val="bg1"/>
                </a:solidFill>
              </a:rPr>
              <a:t>– to display and re-use previous operands and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use it: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click on ‘chronology’ bar above the Stack elements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Choose which elements re-store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20211210_191412">
            <a:hlinkClick r:id="" action="ppaction://media"/>
            <a:extLst>
              <a:ext uri="{FF2B5EF4-FFF2-40B4-BE49-F238E27FC236}">
                <a16:creationId xmlns:a16="http://schemas.microsoft.com/office/drawing/2014/main" id="{7D326F0D-AB8F-4410-B16C-89E79111DA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2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16460" y="874272"/>
            <a:ext cx="41087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Double logic operations and save/restore files </a:t>
            </a:r>
            <a:r>
              <a:rPr lang="en-US" dirty="0">
                <a:solidFill>
                  <a:schemeClr val="bg1"/>
                </a:solidFill>
              </a:rPr>
              <a:t>– to allow the </a:t>
            </a:r>
            <a:r>
              <a:rPr lang="en-US" u="sng"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to perform calculations on the entire stack and choose pre-defined/custom location when saving/restoring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use it: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Left click on an operation/save/restore button to perform the binary logic operation or save/restore in/from a pre-defined file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Right click on an operation/save/restore button to perform the sequential logic operation or save/restore in/from a</a:t>
            </a:r>
          </a:p>
          <a:p>
            <a:r>
              <a:rPr lang="en-US" dirty="0">
                <a:solidFill>
                  <a:schemeClr val="bg1"/>
                </a:solidFill>
              </a:rPr>
              <a:t>      custom file pre-defined 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20211211_122749">
            <a:hlinkClick r:id="" action="ppaction://media"/>
            <a:extLst>
              <a:ext uri="{FF2B5EF4-FFF2-40B4-BE49-F238E27FC236}">
                <a16:creationId xmlns:a16="http://schemas.microsoft.com/office/drawing/2014/main" id="{0139E08A-06E7-4196-A81F-DB694CA42A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" r="1"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49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17944" y="1585168"/>
            <a:ext cx="40847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Plot 2D/3D - </a:t>
            </a:r>
            <a:r>
              <a:rPr lang="en-US" sz="2000" dirty="0">
                <a:solidFill>
                  <a:schemeClr val="bg1"/>
                </a:solidFill>
              </a:rPr>
              <a:t>to allow the visualization of the space allocation of the complex numbers  inserted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To use it: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Right click on Stack elements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Choose “Scatter Plot” 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“3D plot”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20211211_171204">
            <a:hlinkClick r:id="" action="ppaction://media"/>
            <a:extLst>
              <a:ext uri="{FF2B5EF4-FFF2-40B4-BE49-F238E27FC236}">
                <a16:creationId xmlns:a16="http://schemas.microsoft.com/office/drawing/2014/main" id="{C0665A29-0C73-4DBD-8AD2-694D6F104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33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Extended b</a:t>
            </a: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urndown chart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A2E9F079-B28D-40C2-B5E5-6573E382E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481201"/>
              </p:ext>
            </p:extLst>
          </p:nvPr>
        </p:nvGraphicFramePr>
        <p:xfrm>
          <a:off x="487681" y="1026943"/>
          <a:ext cx="7643445" cy="535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8F8413A-149F-4B51-85B8-98B7FA073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015871"/>
              </p:ext>
            </p:extLst>
          </p:nvPr>
        </p:nvGraphicFramePr>
        <p:xfrm>
          <a:off x="8630807" y="694155"/>
          <a:ext cx="3242880" cy="273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Grafico 57">
            <a:extLst>
              <a:ext uri="{FF2B5EF4-FFF2-40B4-BE49-F238E27FC236}">
                <a16:creationId xmlns:a16="http://schemas.microsoft.com/office/drawing/2014/main" id="{B4BF1401-1ECF-4317-93B9-9FE98C1CE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462292"/>
              </p:ext>
            </p:extLst>
          </p:nvPr>
        </p:nvGraphicFramePr>
        <p:xfrm>
          <a:off x="8370276" y="3429000"/>
          <a:ext cx="3503411" cy="335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5032DC9-55AA-4323-9F92-760137C937B2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2088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922171F-2FFA-402A-9E80-180761093E75}"/>
              </a:ext>
            </a:extLst>
          </p:cNvPr>
          <p:cNvCxnSpPr>
            <a:cxnSpLocks/>
          </p:cNvCxnSpPr>
          <p:nvPr/>
        </p:nvCxnSpPr>
        <p:spPr>
          <a:xfrm>
            <a:off x="9509760" y="468597"/>
            <a:ext cx="188507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D8939F-7462-45EB-AC4B-BA68F503AEA9}"/>
              </a:ext>
            </a:extLst>
          </p:cNvPr>
          <p:cNvSpPr txBox="1"/>
          <p:nvPr/>
        </p:nvSpPr>
        <p:spPr>
          <a:xfrm>
            <a:off x="487681" y="6097015"/>
            <a:ext cx="221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</a:rPr>
              <a:t>(1 SP = 1 h)</a:t>
            </a:r>
          </a:p>
          <a:p>
            <a:r>
              <a:rPr lang="it-IT" sz="1600">
                <a:solidFill>
                  <a:schemeClr val="bg1"/>
                </a:solidFill>
              </a:rPr>
              <a:t>(Extra SP not counted)</a:t>
            </a:r>
          </a:p>
        </p:txBody>
      </p:sp>
    </p:spTree>
    <p:extLst>
      <p:ext uri="{BB962C8B-B14F-4D97-AF65-F5344CB8AC3E}">
        <p14:creationId xmlns:p14="http://schemas.microsoft.com/office/powerpoint/2010/main" val="3777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8F8413A-149F-4B51-85B8-98B7FA073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061380"/>
              </p:ext>
            </p:extLst>
          </p:nvPr>
        </p:nvGraphicFramePr>
        <p:xfrm>
          <a:off x="8630807" y="602248"/>
          <a:ext cx="3214746" cy="310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8BA45D1E-E96F-4136-89E0-D4FFF061D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798894"/>
              </p:ext>
            </p:extLst>
          </p:nvPr>
        </p:nvGraphicFramePr>
        <p:xfrm>
          <a:off x="8863202" y="3703996"/>
          <a:ext cx="2982351" cy="307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1FB4486-EEB4-41A6-A777-5F3BB8FE2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374299"/>
              </p:ext>
            </p:extLst>
          </p:nvPr>
        </p:nvGraphicFramePr>
        <p:xfrm>
          <a:off x="502807" y="9946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Commit chart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94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Charts analysis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9DFF116-AAE6-48B4-84A9-B20F4A860AE0}"/>
              </a:ext>
            </a:extLst>
          </p:cNvPr>
          <p:cNvSpPr/>
          <p:nvPr/>
        </p:nvSpPr>
        <p:spPr>
          <a:xfrm>
            <a:off x="1069145" y="1758462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Non-Ideal implementation of story points after the first sprint</a:t>
            </a:r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8A8C3C9-C249-4565-8112-77AD88CE694A}"/>
              </a:ext>
            </a:extLst>
          </p:cNvPr>
          <p:cNvSpPr/>
          <p:nvPr/>
        </p:nvSpPr>
        <p:spPr>
          <a:xfrm>
            <a:off x="1069145" y="3101927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of commits not constant and not enough frequent</a:t>
            </a:r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6551EE1-7497-4FB2-996D-171E6CFA1E86}"/>
              </a:ext>
            </a:extLst>
          </p:cNvPr>
          <p:cNvSpPr/>
          <p:nvPr/>
        </p:nvSpPr>
        <p:spPr>
          <a:xfrm>
            <a:off x="1069145" y="4590758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non-optimal distribution of work over the week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2DD9BF-0966-4673-949E-8DE3012DCEC5}"/>
              </a:ext>
            </a:extLst>
          </p:cNvPr>
          <p:cNvSpPr txBox="1"/>
          <p:nvPr/>
        </p:nvSpPr>
        <p:spPr>
          <a:xfrm>
            <a:off x="1540166" y="1092765"/>
            <a:ext cx="265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>
                <a:solidFill>
                  <a:schemeClr val="bg1"/>
                </a:solidFill>
              </a:rPr>
              <a:t>Issues encontoured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9E3B57-D501-4391-9763-1CAB6BF1AB0F}"/>
              </a:ext>
            </a:extLst>
          </p:cNvPr>
          <p:cNvSpPr txBox="1"/>
          <p:nvPr/>
        </p:nvSpPr>
        <p:spPr>
          <a:xfrm>
            <a:off x="8314006" y="1060686"/>
            <a:ext cx="265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>
                <a:solidFill>
                  <a:schemeClr val="bg1"/>
                </a:solidFill>
              </a:rPr>
              <a:t>Possible Solution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58D7520-9A3D-42A4-87DA-0A17CBA61369}"/>
              </a:ext>
            </a:extLst>
          </p:cNvPr>
          <p:cNvSpPr/>
          <p:nvPr/>
        </p:nvSpPr>
        <p:spPr>
          <a:xfrm>
            <a:off x="7901353" y="1722025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redistribute work to reach the ideal SP implementation for each sprint</a:t>
            </a:r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2014CDD-4F54-4A3C-9D49-5CD78CFDDB0F}"/>
              </a:ext>
            </a:extLst>
          </p:cNvPr>
          <p:cNvCxnSpPr/>
          <p:nvPr/>
        </p:nvCxnSpPr>
        <p:spPr>
          <a:xfrm>
            <a:off x="4442584" y="2270665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C97E953-A7F1-4920-8E69-EA1B95007B4C}"/>
              </a:ext>
            </a:extLst>
          </p:cNvPr>
          <p:cNvCxnSpPr/>
          <p:nvPr/>
        </p:nvCxnSpPr>
        <p:spPr>
          <a:xfrm>
            <a:off x="4442584" y="3601235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38E3DBC-D454-480C-870E-98CDBA9587AE}"/>
              </a:ext>
            </a:extLst>
          </p:cNvPr>
          <p:cNvCxnSpPr/>
          <p:nvPr/>
        </p:nvCxnSpPr>
        <p:spPr>
          <a:xfrm>
            <a:off x="4442584" y="5025588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D48EC064-FDF5-4829-93F8-325DBBC2D982}"/>
              </a:ext>
            </a:extLst>
          </p:cNvPr>
          <p:cNvSpPr/>
          <p:nvPr/>
        </p:nvSpPr>
        <p:spPr>
          <a:xfrm>
            <a:off x="7901352" y="3138364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Commit every single change and not only after some lines of code</a:t>
            </a:r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62C3D1E-EF1A-4B72-9D98-4ED6E890548D}"/>
              </a:ext>
            </a:extLst>
          </p:cNvPr>
          <p:cNvSpPr/>
          <p:nvPr/>
        </p:nvSpPr>
        <p:spPr>
          <a:xfrm>
            <a:off x="7901352" y="4554703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Planning better on every single day what to do</a:t>
            </a:r>
          </a:p>
        </p:txBody>
      </p:sp>
    </p:spTree>
    <p:extLst>
      <p:ext uri="{BB962C8B-B14F-4D97-AF65-F5344CB8AC3E}">
        <p14:creationId xmlns:p14="http://schemas.microsoft.com/office/powerpoint/2010/main" val="9383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498441" y="243038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</a:t>
            </a:r>
            <a:r>
              <a:rPr lang="en-GB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B9C9953C-25A3-7F42-B7AC-03B25B43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63089"/>
              </p:ext>
            </p:extLst>
          </p:nvPr>
        </p:nvGraphicFramePr>
        <p:xfrm>
          <a:off x="768000" y="963207"/>
          <a:ext cx="10656000" cy="556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00">
                  <a:extLst>
                    <a:ext uri="{9D8B030D-6E8A-4147-A177-3AD203B41FA5}">
                      <a16:colId xmlns:a16="http://schemas.microsoft.com/office/drawing/2014/main" val="3157493240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2593829528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1776518094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2006493453"/>
                    </a:ext>
                  </a:extLst>
                </a:gridCol>
              </a:tblGrid>
              <a:tr h="355507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Nardiello Pasquale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Petruzziello Riccardo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Longobardi Domenico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Noviello Nevio Giuseppe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69035"/>
                  </a:ext>
                </a:extLst>
              </a:tr>
              <a:tr h="5194606">
                <a:tc>
                  <a:txBody>
                    <a:bodyPr/>
                    <a:lstStyle/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3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4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5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6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7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8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9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User Story 23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User Story 24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Story 25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Story 26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30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31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</a:t>
                      </a:r>
                      <a:r>
                        <a:rPr lang="it-IT" sz="17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Story 32</a:t>
                      </a:r>
                    </a:p>
                    <a:p>
                      <a:pPr algn="l"/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1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User Story 2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User Story 15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User Story 16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User Story 17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User Story 18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User Story 19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33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34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</a:t>
                      </a:r>
                      <a:r>
                        <a:rPr lang="it-IT" sz="17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Story 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700">
                        <a:solidFill>
                          <a:srgbClr val="700000"/>
                        </a:solidFill>
                      </a:endParaRPr>
                    </a:p>
                    <a:p>
                      <a:pPr algn="l"/>
                      <a:endParaRPr lang="it-IT" sz="17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10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11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12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13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14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User Story 20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User Story 21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User Story 22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27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28</a:t>
                      </a:r>
                    </a:p>
                    <a:p>
                      <a:pPr algn="l"/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</a:t>
                      </a:r>
                      <a:r>
                        <a:rPr lang="it-IT" sz="17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Story 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>
                          <a:solidFill>
                            <a:srgbClr val="700000"/>
                          </a:solidFill>
                        </a:rPr>
                        <a:t>Extra Feature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700">
                        <a:solidFill>
                          <a:srgbClr val="700000"/>
                        </a:solidFill>
                      </a:endParaRPr>
                    </a:p>
                    <a:p>
                      <a:pPr algn="l"/>
                      <a:endParaRPr lang="it-IT" sz="17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700" dirty="0" err="1">
                          <a:solidFill>
                            <a:srgbClr val="00B050"/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rgbClr val="00B050"/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rgbClr val="00B050"/>
                          </a:solidFill>
                        </a:rPr>
                        <a:t> 1</a:t>
                      </a:r>
                    </a:p>
                    <a:p>
                      <a:pPr algn="l"/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pPr algn="l"/>
                      <a:r>
                        <a:rPr lang="it-IT" sz="1700" dirty="0" err="1">
                          <a:solidFill>
                            <a:schemeClr val="accent5"/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5"/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chemeClr val="accent5"/>
                          </a:solidFill>
                        </a:rPr>
                        <a:t> 3</a:t>
                      </a:r>
                    </a:p>
                    <a:p>
                      <a:pPr algn="l"/>
                      <a:r>
                        <a:rPr lang="it-IT" sz="1700" dirty="0" err="1">
                          <a:solidFill>
                            <a:srgbClr val="7030A0"/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rgbClr val="7030A0"/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rgbClr val="7030A0"/>
                          </a:solidFill>
                        </a:rPr>
                        <a:t> 4</a:t>
                      </a:r>
                    </a:p>
                    <a:p>
                      <a:pPr algn="l"/>
                      <a:r>
                        <a:rPr lang="it-IT" sz="17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5</a:t>
                      </a:r>
                    </a:p>
                    <a:p>
                      <a:pPr algn="l"/>
                      <a:r>
                        <a:rPr lang="it-IT" sz="17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it-IT" sz="17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Epic</a:t>
                      </a:r>
                      <a:r>
                        <a:rPr lang="it-IT" sz="17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dirty="0" err="1">
                          <a:solidFill>
                            <a:srgbClr val="700000"/>
                          </a:solidFill>
                        </a:rPr>
                        <a:t>Testing</a:t>
                      </a:r>
                      <a:r>
                        <a:rPr lang="it-IT" sz="1700" dirty="0">
                          <a:solidFill>
                            <a:srgbClr val="700000"/>
                          </a:solidFill>
                        </a:rPr>
                        <a:t> Extra </a:t>
                      </a:r>
                      <a:r>
                        <a:rPr lang="it-IT" sz="1700" dirty="0" err="1">
                          <a:solidFill>
                            <a:srgbClr val="700000"/>
                          </a:solidFill>
                        </a:rPr>
                        <a:t>Features</a:t>
                      </a:r>
                      <a:endParaRPr lang="it-IT" sz="1700" dirty="0">
                        <a:solidFill>
                          <a:srgbClr val="700000"/>
                        </a:solidFill>
                      </a:endParaRPr>
                    </a:p>
                    <a:p>
                      <a:pPr algn="l"/>
                      <a:endParaRPr lang="it-IT" sz="17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4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83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Defin</a:t>
            </a:r>
            <a:r>
              <a:rPr lang="en-GB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itions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3490A271-3400-A241-B333-B0C72F0FF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87464"/>
              </p:ext>
            </p:extLst>
          </p:nvPr>
        </p:nvGraphicFramePr>
        <p:xfrm>
          <a:off x="573858" y="1211188"/>
          <a:ext cx="11044283" cy="518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582">
                  <a:extLst>
                    <a:ext uri="{9D8B030D-6E8A-4147-A177-3AD203B41FA5}">
                      <a16:colId xmlns:a16="http://schemas.microsoft.com/office/drawing/2014/main" val="220308082"/>
                    </a:ext>
                  </a:extLst>
                </a:gridCol>
                <a:gridCol w="5542701">
                  <a:extLst>
                    <a:ext uri="{9D8B030D-6E8A-4147-A177-3AD203B41FA5}">
                      <a16:colId xmlns:a16="http://schemas.microsoft.com/office/drawing/2014/main" val="347752961"/>
                    </a:ext>
                  </a:extLst>
                </a:gridCol>
              </a:tblGrid>
              <a:tr h="35029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60580"/>
                  </a:ext>
                </a:extLst>
              </a:tr>
              <a:tr h="481652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 task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considered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done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specs</a:t>
                      </a:r>
                      <a:r>
                        <a:rPr lang="it-IT" dirty="0"/>
                        <a:t> and the </a:t>
                      </a:r>
                      <a:r>
                        <a:rPr lang="it-IT" dirty="0" err="1"/>
                        <a:t>acceptance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criteria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described</a:t>
                      </a:r>
                      <a:r>
                        <a:rPr lang="it-IT" dirty="0"/>
                        <a:t> in a single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storie </a:t>
                      </a:r>
                      <a:r>
                        <a:rPr lang="it-IT" dirty="0" err="1"/>
                        <a:t>have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implemented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testing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completed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successfully</a:t>
                      </a:r>
                      <a:r>
                        <a:rPr lang="it-IT" dirty="0"/>
                        <a:t> and the </a:t>
                      </a:r>
                      <a:r>
                        <a:rPr lang="it-IT" dirty="0" err="1"/>
                        <a:t>represented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s</a:t>
                      </a:r>
                      <a:r>
                        <a:rPr lang="it-IT" dirty="0"/>
                        <a:t>) are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 in a demo.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method</a:t>
                      </a:r>
                      <a:r>
                        <a:rPr lang="it-IT" dirty="0"/>
                        <a:t> must be in the </a:t>
                      </a:r>
                      <a:r>
                        <a:rPr lang="it-IT" dirty="0" err="1"/>
                        <a:t>following</a:t>
                      </a:r>
                      <a:r>
                        <a:rPr lang="it-IT" dirty="0"/>
                        <a:t> format: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line/</a:t>
                      </a:r>
                      <a:r>
                        <a:rPr lang="it-IT" dirty="0" err="1"/>
                        <a:t>Javadoc</a:t>
                      </a:r>
                      <a:endParaRPr lang="it-IT" dirty="0"/>
                    </a:p>
                    <a:p>
                      <a:r>
                        <a:rPr lang="it-IT" dirty="0"/>
                        <a:t>.. </a:t>
                      </a:r>
                      <a:r>
                        <a:rPr lang="it-IT" dirty="0" err="1"/>
                        <a:t>nameMethod</a:t>
                      </a:r>
                      <a:r>
                        <a:rPr lang="it-IT" dirty="0"/>
                        <a:t>(){</a:t>
                      </a:r>
                    </a:p>
                    <a:p>
                      <a:r>
                        <a:rPr lang="it-IT" dirty="0"/>
                        <a:t>    ...</a:t>
                      </a:r>
                    </a:p>
                    <a:p>
                      <a:r>
                        <a:rPr lang="it-IT" dirty="0"/>
                        <a:t>}</a:t>
                      </a:r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class</a:t>
                      </a:r>
                      <a:r>
                        <a:rPr lang="it-IT" dirty="0"/>
                        <a:t> must be in the </a:t>
                      </a:r>
                      <a:r>
                        <a:rPr lang="it-IT" dirty="0" err="1"/>
                        <a:t>following</a:t>
                      </a:r>
                      <a:r>
                        <a:rPr lang="it-IT" dirty="0"/>
                        <a:t> format: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line/</a:t>
                      </a:r>
                      <a:r>
                        <a:rPr lang="it-IT" dirty="0" err="1"/>
                        <a:t>Javadoc</a:t>
                      </a:r>
                      <a:endParaRPr lang="it-IT" dirty="0"/>
                    </a:p>
                    <a:p>
                      <a:r>
                        <a:rPr lang="it-IT" dirty="0"/>
                        <a:t>.. </a:t>
                      </a:r>
                      <a:r>
                        <a:rPr lang="it-IT" dirty="0" err="1"/>
                        <a:t>ClassName</a:t>
                      </a:r>
                      <a:r>
                        <a:rPr lang="it-IT" dirty="0"/>
                        <a:t>(){</a:t>
                      </a:r>
                    </a:p>
                    <a:p>
                      <a:r>
                        <a:rPr lang="it-IT" dirty="0"/>
                        <a:t>    ...</a:t>
                      </a:r>
                    </a:p>
                    <a:p>
                      <a:r>
                        <a:rPr lang="it-IT" dirty="0"/>
                        <a:t>}</a:t>
                      </a:r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7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E6B532-B70C-4E4D-B31F-DA495B56723E}"/>
              </a:ext>
            </a:extLst>
          </p:cNvPr>
          <p:cNvSpPr txBox="1"/>
          <p:nvPr/>
        </p:nvSpPr>
        <p:spPr>
          <a:xfrm>
            <a:off x="468000" y="1374401"/>
            <a:ext cx="114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The software </a:t>
            </a:r>
            <a:r>
              <a:rPr lang="it-IT" dirty="0" err="1">
                <a:solidFill>
                  <a:schemeClr val="bg1"/>
                </a:solidFill>
              </a:rPr>
              <a:t>architecture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defined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following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>
                <a:solidFill>
                  <a:schemeClr val="accent1"/>
                </a:solidFill>
              </a:rPr>
              <a:t>MVC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paradigm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the Model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following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0F44A1-D1C6-AC46-A797-E970BEE4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49" y="2075921"/>
            <a:ext cx="6364501" cy="431348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UML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EE1644-3DF9-674E-869D-90B6A487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53" y="1086571"/>
            <a:ext cx="5359730" cy="548558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6CA90-10D8-1C43-9A68-F6178FB1B77C}"/>
              </a:ext>
            </a:extLst>
          </p:cNvPr>
          <p:cNvSpPr txBox="1"/>
          <p:nvPr/>
        </p:nvSpPr>
        <p:spPr>
          <a:xfrm>
            <a:off x="467999" y="1086571"/>
            <a:ext cx="53597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solidFill>
                <a:schemeClr val="accent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Calculator</a:t>
            </a:r>
            <a:r>
              <a:rPr lang="it-IT" sz="2000" dirty="0">
                <a:solidFill>
                  <a:schemeClr val="accent1"/>
                </a:solidFill>
              </a:rPr>
              <a:t> :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main</a:t>
            </a:r>
            <a:r>
              <a:rPr lang="it-IT" sz="2000" dirty="0">
                <a:solidFill>
                  <a:schemeClr val="bg1"/>
                </a:solidFill>
              </a:rPr>
              <a:t> Model </a:t>
            </a:r>
            <a:r>
              <a:rPr lang="it-IT" sz="2000" dirty="0" err="1">
                <a:solidFill>
                  <a:schemeClr val="bg1"/>
                </a:solidFill>
              </a:rPr>
              <a:t>class</a:t>
            </a:r>
            <a:r>
              <a:rPr lang="it-IT" sz="2000" dirty="0">
                <a:solidFill>
                  <a:schemeClr val="bg1"/>
                </a:solidFill>
              </a:rPr>
              <a:t> in </a:t>
            </a:r>
            <a:r>
              <a:rPr lang="it-IT" sz="2000" dirty="0" err="1">
                <a:solidFill>
                  <a:schemeClr val="bg1"/>
                </a:solidFill>
              </a:rPr>
              <a:t>which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find</a:t>
            </a:r>
            <a:r>
              <a:rPr lang="it-IT" sz="2000" dirty="0">
                <a:solidFill>
                  <a:schemeClr val="bg1"/>
                </a:solidFill>
              </a:rPr>
              <a:t> an </a:t>
            </a:r>
            <a:r>
              <a:rPr lang="it-IT" sz="2000" dirty="0" err="1">
                <a:solidFill>
                  <a:schemeClr val="bg1"/>
                </a:solidFill>
              </a:rPr>
              <a:t>instance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Advanced_Stack</a:t>
            </a:r>
            <a:r>
              <a:rPr lang="it-IT" sz="2000" dirty="0">
                <a:solidFill>
                  <a:schemeClr val="bg1"/>
                </a:solidFill>
              </a:rPr>
              <a:t> and the </a:t>
            </a:r>
            <a:r>
              <a:rPr lang="it-IT" sz="2000" dirty="0" err="1">
                <a:solidFill>
                  <a:schemeClr val="bg1"/>
                </a:solidFill>
              </a:rPr>
              <a:t>definition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OPT_Complex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inner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Advanced_Stack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generalization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Stack</a:t>
            </a:r>
            <a:r>
              <a:rPr lang="it-IT" sz="2000" dirty="0">
                <a:solidFill>
                  <a:schemeClr val="bg1"/>
                </a:solidFill>
              </a:rPr>
              <a:t> Class with </a:t>
            </a:r>
            <a:r>
              <a:rPr lang="it-IT" sz="2000" dirty="0" err="1">
                <a:solidFill>
                  <a:schemeClr val="bg1"/>
                </a:solidFill>
              </a:rPr>
              <a:t>advanced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features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OPT_Complex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wrapped</a:t>
            </a:r>
            <a:r>
              <a:rPr lang="it-IT" sz="2000" dirty="0">
                <a:solidFill>
                  <a:schemeClr val="bg1"/>
                </a:solidFill>
              </a:rPr>
              <a:t> Apache </a:t>
            </a:r>
            <a:r>
              <a:rPr lang="it-IT" sz="2000" dirty="0" err="1">
                <a:solidFill>
                  <a:schemeClr val="bg1"/>
                </a:solidFill>
              </a:rPr>
              <a:t>Complex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1"/>
                </a:solidFill>
              </a:rPr>
              <a:t>Plotter : </a:t>
            </a:r>
            <a:r>
              <a:rPr lang="it-IT" sz="2000" dirty="0">
                <a:solidFill>
                  <a:schemeClr val="bg1"/>
                </a:solidFill>
              </a:rPr>
              <a:t>Class for </a:t>
            </a:r>
            <a:r>
              <a:rPr lang="it-IT" sz="2000" dirty="0" err="1">
                <a:solidFill>
                  <a:schemeClr val="bg1"/>
                </a:solidFill>
              </a:rPr>
              <a:t>graphical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plotting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Calc_javafxController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>
                <a:solidFill>
                  <a:schemeClr val="bg1"/>
                </a:solidFill>
              </a:rPr>
              <a:t>MVC Controller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App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launch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809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Patterns 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5B7389-339E-49E1-94BC-4AFF5776B17B}"/>
              </a:ext>
            </a:extLst>
          </p:cNvPr>
          <p:cNvSpPr txBox="1"/>
          <p:nvPr/>
        </p:nvSpPr>
        <p:spPr>
          <a:xfrm>
            <a:off x="468001" y="1364974"/>
            <a:ext cx="1149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dirty="0">
                <a:solidFill>
                  <a:schemeClr val="accent1"/>
                </a:solidFill>
              </a:rPr>
              <a:t>Decorator -&gt;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String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r>
              <a:rPr lang="it-IT" dirty="0">
                <a:solidFill>
                  <a:schemeClr val="bg1"/>
                </a:solidFill>
              </a:rPr>
              <a:t> are </a:t>
            </a:r>
            <a:r>
              <a:rPr lang="it-IT" dirty="0" err="1">
                <a:solidFill>
                  <a:schemeClr val="bg1"/>
                </a:solidFill>
              </a:rPr>
              <a:t>binded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 err="1">
                <a:solidFill>
                  <a:schemeClr val="bg1"/>
                </a:solidFill>
              </a:rPr>
              <a:t>controller’s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listeners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graphically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reflecting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internal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accent1"/>
                </a:solidFill>
              </a:rPr>
              <a:t>Observer</a:t>
            </a:r>
            <a:r>
              <a:rPr lang="it-IT" dirty="0">
                <a:solidFill>
                  <a:schemeClr val="accent1"/>
                </a:solidFill>
              </a:rPr>
              <a:t> -&gt;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changes</a:t>
            </a:r>
            <a:r>
              <a:rPr lang="it-IT" dirty="0">
                <a:solidFill>
                  <a:schemeClr val="bg1"/>
                </a:solidFill>
              </a:rPr>
              <a:t> are </a:t>
            </a:r>
            <a:r>
              <a:rPr lang="it-IT" dirty="0" err="1">
                <a:solidFill>
                  <a:schemeClr val="bg1"/>
                </a:solidFill>
              </a:rPr>
              <a:t>monitored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registered</a:t>
            </a:r>
            <a:r>
              <a:rPr lang="it-IT" dirty="0">
                <a:solidFill>
                  <a:schemeClr val="bg1"/>
                </a:solidFill>
              </a:rPr>
              <a:t> in an </a:t>
            </a:r>
            <a:r>
              <a:rPr lang="it-IT" dirty="0" err="1">
                <a:solidFill>
                  <a:schemeClr val="bg1"/>
                </a:solidFill>
              </a:rPr>
              <a:t>Observable</a:t>
            </a:r>
            <a:r>
              <a:rPr lang="it-IT" dirty="0">
                <a:solidFill>
                  <a:schemeClr val="bg1"/>
                </a:solidFill>
              </a:rPr>
              <a:t> list of </a:t>
            </a:r>
            <a:r>
              <a:rPr lang="it-IT" dirty="0" err="1">
                <a:solidFill>
                  <a:schemeClr val="bg1"/>
                </a:solidFill>
              </a:rPr>
              <a:t>Strings</a:t>
            </a:r>
            <a:r>
              <a:rPr lang="it-IT" dirty="0">
                <a:solidFill>
                  <a:schemeClr val="bg1"/>
                </a:solidFill>
              </a:rPr>
              <a:t>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be re-</a:t>
            </a:r>
            <a:r>
              <a:rPr lang="it-IT" dirty="0" err="1">
                <a:solidFill>
                  <a:schemeClr val="bg1"/>
                </a:solidFill>
              </a:rPr>
              <a:t>parsed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Chronology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accent1"/>
                </a:solidFill>
              </a:rPr>
              <a:t>Iterator -&gt; </a:t>
            </a:r>
            <a:r>
              <a:rPr lang="it-IT" dirty="0">
                <a:solidFill>
                  <a:schemeClr val="bg1"/>
                </a:solidFill>
              </a:rPr>
              <a:t>The iterator </a:t>
            </a:r>
            <a:r>
              <a:rPr lang="it-IT" dirty="0" err="1">
                <a:solidFill>
                  <a:schemeClr val="bg1"/>
                </a:solidFill>
              </a:rPr>
              <a:t>construct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used</a:t>
            </a:r>
            <a:r>
              <a:rPr lang="it-IT" dirty="0">
                <a:solidFill>
                  <a:schemeClr val="bg1"/>
                </a:solidFill>
              </a:rPr>
              <a:t> to iterate in the </a:t>
            </a:r>
            <a:r>
              <a:rPr lang="it-IT" dirty="0" err="1">
                <a:solidFill>
                  <a:schemeClr val="bg1"/>
                </a:solidFill>
              </a:rPr>
              <a:t>auxiliary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Stream</a:t>
            </a:r>
            <a:r>
              <a:rPr lang="it-IT" dirty="0">
                <a:solidFill>
                  <a:schemeClr val="bg1"/>
                </a:solidFill>
              </a:rPr>
              <a:t> flow,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find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root</a:t>
            </a:r>
            <a:r>
              <a:rPr lang="it-IT" dirty="0">
                <a:solidFill>
                  <a:schemeClr val="bg1"/>
                </a:solidFill>
              </a:rPr>
              <a:t> cause of </a:t>
            </a:r>
            <a:r>
              <a:rPr lang="it-IT" dirty="0" err="1">
                <a:solidFill>
                  <a:schemeClr val="bg1"/>
                </a:solidFill>
              </a:rPr>
              <a:t>Exceptions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accent1"/>
                </a:solidFill>
              </a:rPr>
              <a:t>Adaptee</a:t>
            </a:r>
            <a:r>
              <a:rPr lang="it-IT" dirty="0">
                <a:solidFill>
                  <a:schemeClr val="accent1"/>
                </a:solidFill>
              </a:rPr>
              <a:t> -&gt; </a:t>
            </a:r>
            <a:r>
              <a:rPr lang="it-IT" dirty="0">
                <a:solidFill>
                  <a:schemeClr val="bg1"/>
                </a:solidFill>
              </a:rPr>
              <a:t>Apache </a:t>
            </a:r>
            <a:r>
              <a:rPr lang="it-IT" dirty="0" err="1">
                <a:solidFill>
                  <a:schemeClr val="bg1"/>
                </a:solidFill>
              </a:rPr>
              <a:t>Complex</a:t>
            </a:r>
            <a:r>
              <a:rPr lang="it-IT" dirty="0">
                <a:solidFill>
                  <a:schemeClr val="bg1"/>
                </a:solidFill>
              </a:rPr>
              <a:t> Class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wrapped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 an </a:t>
            </a:r>
            <a:r>
              <a:rPr lang="it-IT" dirty="0" err="1">
                <a:solidFill>
                  <a:schemeClr val="bg1"/>
                </a:solidFill>
              </a:rPr>
              <a:t>artificial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OPT_Complex</a:t>
            </a:r>
            <a:r>
              <a:rPr lang="it-IT" dirty="0">
                <a:solidFill>
                  <a:schemeClr val="bg1"/>
                </a:solidFill>
              </a:rPr>
              <a:t> Class,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obtain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better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print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numbers</a:t>
            </a:r>
            <a:r>
              <a:rPr lang="it-IT" dirty="0">
                <a:solidFill>
                  <a:schemeClr val="bg1"/>
                </a:solidFill>
              </a:rPr>
              <a:t> with the aggregate </a:t>
            </a:r>
            <a:r>
              <a:rPr lang="it-IT" dirty="0" err="1">
                <a:solidFill>
                  <a:schemeClr val="bg1"/>
                </a:solidFill>
              </a:rPr>
              <a:t>Complex_Formatter</a:t>
            </a:r>
            <a:r>
              <a:rPr lang="it-IT" dirty="0">
                <a:solidFill>
                  <a:schemeClr val="bg1"/>
                </a:solidFill>
              </a:rPr>
              <a:t> Class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2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589</TotalTime>
  <Words>800</Words>
  <Application>Microsoft Macintosh PowerPoint</Application>
  <PresentationFormat>Widescreen</PresentationFormat>
  <Paragraphs>170</Paragraphs>
  <Slides>13</Slides>
  <Notes>1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Noto Sans</vt:lpstr>
      <vt:lpstr>Segoe UI Light</vt:lpstr>
      <vt:lpstr>Wingdings</vt:lpstr>
      <vt:lpstr>Tema di Office</vt:lpstr>
      <vt:lpstr>Office Theme</vt:lpstr>
      <vt:lpstr>SE PROJECT  Final Presentation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  Final Presentation</dc:title>
  <dc:creator>DOMENICO LONGOBARDI</dc:creator>
  <cp:lastModifiedBy>PASQUALE NARDIELLO</cp:lastModifiedBy>
  <cp:revision>27</cp:revision>
  <dcterms:created xsi:type="dcterms:W3CDTF">2021-12-09T11:27:48Z</dcterms:created>
  <dcterms:modified xsi:type="dcterms:W3CDTF">2021-12-13T00:31:57Z</dcterms:modified>
</cp:coreProperties>
</file>