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666" r:id="rId4"/>
    <p:sldId id="667" r:id="rId5"/>
    <p:sldId id="678" r:id="rId6"/>
    <p:sldId id="679" r:id="rId7"/>
    <p:sldId id="668" r:id="rId8"/>
    <p:sldId id="676" r:id="rId9"/>
    <p:sldId id="677" r:id="rId10"/>
    <p:sldId id="675" r:id="rId11"/>
    <p:sldId id="669" r:id="rId12"/>
    <p:sldId id="670" r:id="rId13"/>
    <p:sldId id="671" r:id="rId14"/>
    <p:sldId id="674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27"/>
    <a:srgbClr val="DDD941"/>
    <a:srgbClr val="7000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4" autoAdjust="0"/>
    <p:restoredTop sz="96928" autoAdjust="0"/>
  </p:normalViewPr>
  <p:slideViewPr>
    <p:cSldViewPr snapToGrid="0" showGuides="1">
      <p:cViewPr varScale="1">
        <p:scale>
          <a:sx n="136" d="100"/>
          <a:sy n="136" d="100"/>
        </p:scale>
        <p:origin x="296" y="20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Burndown chart</a:t>
            </a:r>
            <a:r>
              <a:rPr lang="it-IT" baseline="0"/>
              <a:t> 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Left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Foglio1!$A$2:$A$26</c:f>
              <c:strCache>
                <c:ptCount val="25"/>
                <c:pt idx="0">
                  <c:v>21-nov</c:v>
                </c:pt>
                <c:pt idx="1">
                  <c:v>Start Sprint 1</c:v>
                </c:pt>
                <c:pt idx="2">
                  <c:v>22-nov</c:v>
                </c:pt>
                <c:pt idx="3">
                  <c:v>23-nov</c:v>
                </c:pt>
                <c:pt idx="4">
                  <c:v>24-nov</c:v>
                </c:pt>
                <c:pt idx="5">
                  <c:v>25-nov</c:v>
                </c:pt>
                <c:pt idx="6">
                  <c:v>26-nov</c:v>
                </c:pt>
                <c:pt idx="7">
                  <c:v>27-nov</c:v>
                </c:pt>
                <c:pt idx="8">
                  <c:v>28-nov</c:v>
                </c:pt>
                <c:pt idx="9">
                  <c:v>Start Sprint 2</c:v>
                </c:pt>
                <c:pt idx="10">
                  <c:v>29-nov</c:v>
                </c:pt>
                <c:pt idx="11">
                  <c:v>30-nov</c:v>
                </c:pt>
                <c:pt idx="12">
                  <c:v>01-dic</c:v>
                </c:pt>
                <c:pt idx="13">
                  <c:v>02-dic</c:v>
                </c:pt>
                <c:pt idx="14">
                  <c:v>03-dic</c:v>
                </c:pt>
                <c:pt idx="15">
                  <c:v>04-dic</c:v>
                </c:pt>
                <c:pt idx="16">
                  <c:v>05-dic</c:v>
                </c:pt>
                <c:pt idx="17">
                  <c:v>Start Sprint 3</c:v>
                </c:pt>
                <c:pt idx="18">
                  <c:v>06-dic</c:v>
                </c:pt>
                <c:pt idx="19">
                  <c:v>07-dic</c:v>
                </c:pt>
                <c:pt idx="20">
                  <c:v>08-dic</c:v>
                </c:pt>
                <c:pt idx="21">
                  <c:v>09-dic</c:v>
                </c:pt>
                <c:pt idx="22">
                  <c:v>10-dic</c:v>
                </c:pt>
                <c:pt idx="23">
                  <c:v>11-dic</c:v>
                </c:pt>
                <c:pt idx="24">
                  <c:v>12-dic</c:v>
                </c:pt>
              </c:strCache>
            </c:strRef>
          </c:cat>
          <c:val>
            <c:numRef>
              <c:f>Foglio1!$B$2:$B$26</c:f>
              <c:numCache>
                <c:formatCode>General</c:formatCode>
                <c:ptCount val="25"/>
                <c:pt idx="0">
                  <c:v>70</c:v>
                </c:pt>
                <c:pt idx="1">
                  <c:v>70</c:v>
                </c:pt>
                <c:pt idx="2">
                  <c:v>70</c:v>
                </c:pt>
                <c:pt idx="3">
                  <c:v>64</c:v>
                </c:pt>
                <c:pt idx="4">
                  <c:v>64</c:v>
                </c:pt>
                <c:pt idx="5">
                  <c:v>54</c:v>
                </c:pt>
                <c:pt idx="6">
                  <c:v>47</c:v>
                </c:pt>
                <c:pt idx="7">
                  <c:v>47</c:v>
                </c:pt>
                <c:pt idx="8">
                  <c:v>47</c:v>
                </c:pt>
                <c:pt idx="9">
                  <c:v>47</c:v>
                </c:pt>
                <c:pt idx="10">
                  <c:v>47</c:v>
                </c:pt>
                <c:pt idx="11">
                  <c:v>47</c:v>
                </c:pt>
                <c:pt idx="12">
                  <c:v>32</c:v>
                </c:pt>
                <c:pt idx="13">
                  <c:v>22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4C-4C34-8B3E-D6993C95AAB6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Completed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Foglio1!$A$2:$A$26</c:f>
              <c:strCache>
                <c:ptCount val="25"/>
                <c:pt idx="0">
                  <c:v>21-nov</c:v>
                </c:pt>
                <c:pt idx="1">
                  <c:v>Start Sprint 1</c:v>
                </c:pt>
                <c:pt idx="2">
                  <c:v>22-nov</c:v>
                </c:pt>
                <c:pt idx="3">
                  <c:v>23-nov</c:v>
                </c:pt>
                <c:pt idx="4">
                  <c:v>24-nov</c:v>
                </c:pt>
                <c:pt idx="5">
                  <c:v>25-nov</c:v>
                </c:pt>
                <c:pt idx="6">
                  <c:v>26-nov</c:v>
                </c:pt>
                <c:pt idx="7">
                  <c:v>27-nov</c:v>
                </c:pt>
                <c:pt idx="8">
                  <c:v>28-nov</c:v>
                </c:pt>
                <c:pt idx="9">
                  <c:v>Start Sprint 2</c:v>
                </c:pt>
                <c:pt idx="10">
                  <c:v>29-nov</c:v>
                </c:pt>
                <c:pt idx="11">
                  <c:v>30-nov</c:v>
                </c:pt>
                <c:pt idx="12">
                  <c:v>01-dic</c:v>
                </c:pt>
                <c:pt idx="13">
                  <c:v>02-dic</c:v>
                </c:pt>
                <c:pt idx="14">
                  <c:v>03-dic</c:v>
                </c:pt>
                <c:pt idx="15">
                  <c:v>04-dic</c:v>
                </c:pt>
                <c:pt idx="16">
                  <c:v>05-dic</c:v>
                </c:pt>
                <c:pt idx="17">
                  <c:v>Start Sprint 3</c:v>
                </c:pt>
                <c:pt idx="18">
                  <c:v>06-dic</c:v>
                </c:pt>
                <c:pt idx="19">
                  <c:v>07-dic</c:v>
                </c:pt>
                <c:pt idx="20">
                  <c:v>08-dic</c:v>
                </c:pt>
                <c:pt idx="21">
                  <c:v>09-dic</c:v>
                </c:pt>
                <c:pt idx="22">
                  <c:v>10-dic</c:v>
                </c:pt>
                <c:pt idx="23">
                  <c:v>11-dic</c:v>
                </c:pt>
                <c:pt idx="24">
                  <c:v>12-dic</c:v>
                </c:pt>
              </c:strCache>
            </c:strRef>
          </c:cat>
          <c:val>
            <c:numRef>
              <c:f>Foglio1!$C$2:$C$26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</c:v>
                </c:pt>
                <c:pt idx="4">
                  <c:v>6</c:v>
                </c:pt>
                <c:pt idx="5">
                  <c:v>16</c:v>
                </c:pt>
                <c:pt idx="6">
                  <c:v>23</c:v>
                </c:pt>
                <c:pt idx="7">
                  <c:v>23</c:v>
                </c:pt>
                <c:pt idx="8">
                  <c:v>23</c:v>
                </c:pt>
                <c:pt idx="9">
                  <c:v>23</c:v>
                </c:pt>
                <c:pt idx="10">
                  <c:v>23</c:v>
                </c:pt>
                <c:pt idx="11">
                  <c:v>23</c:v>
                </c:pt>
                <c:pt idx="12">
                  <c:v>38</c:v>
                </c:pt>
                <c:pt idx="13">
                  <c:v>48</c:v>
                </c:pt>
                <c:pt idx="14">
                  <c:v>70</c:v>
                </c:pt>
                <c:pt idx="15">
                  <c:v>70</c:v>
                </c:pt>
                <c:pt idx="16">
                  <c:v>70</c:v>
                </c:pt>
                <c:pt idx="17">
                  <c:v>70</c:v>
                </c:pt>
                <c:pt idx="18">
                  <c:v>70</c:v>
                </c:pt>
                <c:pt idx="19">
                  <c:v>70</c:v>
                </c:pt>
                <c:pt idx="20">
                  <c:v>70</c:v>
                </c:pt>
                <c:pt idx="21">
                  <c:v>70</c:v>
                </c:pt>
                <c:pt idx="22">
                  <c:v>70</c:v>
                </c:pt>
                <c:pt idx="23">
                  <c:v>70</c:v>
                </c:pt>
                <c:pt idx="24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4C-4C34-8B3E-D6993C95AAB6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Ideal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Foglio1!$A$2:$A$26</c:f>
              <c:strCache>
                <c:ptCount val="25"/>
                <c:pt idx="0">
                  <c:v>21-nov</c:v>
                </c:pt>
                <c:pt idx="1">
                  <c:v>Start Sprint 1</c:v>
                </c:pt>
                <c:pt idx="2">
                  <c:v>22-nov</c:v>
                </c:pt>
                <c:pt idx="3">
                  <c:v>23-nov</c:v>
                </c:pt>
                <c:pt idx="4">
                  <c:v>24-nov</c:v>
                </c:pt>
                <c:pt idx="5">
                  <c:v>25-nov</c:v>
                </c:pt>
                <c:pt idx="6">
                  <c:v>26-nov</c:v>
                </c:pt>
                <c:pt idx="7">
                  <c:v>27-nov</c:v>
                </c:pt>
                <c:pt idx="8">
                  <c:v>28-nov</c:v>
                </c:pt>
                <c:pt idx="9">
                  <c:v>Start Sprint 2</c:v>
                </c:pt>
                <c:pt idx="10">
                  <c:v>29-nov</c:v>
                </c:pt>
                <c:pt idx="11">
                  <c:v>30-nov</c:v>
                </c:pt>
                <c:pt idx="12">
                  <c:v>01-dic</c:v>
                </c:pt>
                <c:pt idx="13">
                  <c:v>02-dic</c:v>
                </c:pt>
                <c:pt idx="14">
                  <c:v>03-dic</c:v>
                </c:pt>
                <c:pt idx="15">
                  <c:v>04-dic</c:v>
                </c:pt>
                <c:pt idx="16">
                  <c:v>05-dic</c:v>
                </c:pt>
                <c:pt idx="17">
                  <c:v>Start Sprint 3</c:v>
                </c:pt>
                <c:pt idx="18">
                  <c:v>06-dic</c:v>
                </c:pt>
                <c:pt idx="19">
                  <c:v>07-dic</c:v>
                </c:pt>
                <c:pt idx="20">
                  <c:v>08-dic</c:v>
                </c:pt>
                <c:pt idx="21">
                  <c:v>09-dic</c:v>
                </c:pt>
                <c:pt idx="22">
                  <c:v>10-dic</c:v>
                </c:pt>
                <c:pt idx="23">
                  <c:v>11-dic</c:v>
                </c:pt>
                <c:pt idx="24">
                  <c:v>12-dic</c:v>
                </c:pt>
              </c:strCache>
            </c:strRef>
          </c:cat>
          <c:val>
            <c:numRef>
              <c:f>Foglio1!$D$2:$D$26</c:f>
              <c:numCache>
                <c:formatCode>General</c:formatCode>
                <c:ptCount val="25"/>
                <c:pt idx="0">
                  <c:v>70</c:v>
                </c:pt>
                <c:pt idx="2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4C-4C34-8B3E-D6993C95A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8529184"/>
        <c:axId val="1808530016"/>
      </c:lineChart>
      <c:catAx>
        <c:axId val="180852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08530016"/>
        <c:crosses val="autoZero"/>
        <c:auto val="1"/>
        <c:lblAlgn val="ctr"/>
        <c:lblOffset val="100"/>
        <c:noMultiLvlLbl val="1"/>
      </c:catAx>
      <c:valAx>
        <c:axId val="180853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0852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aseline="0"/>
              <a:t>Sp each Sprint  </a:t>
            </a:r>
            <a:endParaRPr lang="it-IT"/>
          </a:p>
        </c:rich>
      </c:tx>
      <c:layout>
        <c:manualLayout>
          <c:xMode val="edge"/>
          <c:yMode val="edge"/>
          <c:x val="0.27099459453297081"/>
          <c:y val="5.88416144576957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Sp completed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Foglio1!$A$2:$A$4</c:f>
              <c:strCache>
                <c:ptCount val="3"/>
                <c:pt idx="0">
                  <c:v>Sprint 22-28</c:v>
                </c:pt>
                <c:pt idx="1">
                  <c:v>Sprint 29-5</c:v>
                </c:pt>
                <c:pt idx="2">
                  <c:v>Sprint 6-12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23</c:v>
                </c:pt>
                <c:pt idx="1">
                  <c:v>47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4A-4339-9EFD-3166448FF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104896"/>
        <c:axId val="150092832"/>
      </c:barChart>
      <c:catAx>
        <c:axId val="15010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092832"/>
        <c:crosses val="autoZero"/>
        <c:auto val="1"/>
        <c:lblAlgn val="ctr"/>
        <c:lblOffset val="100"/>
        <c:noMultiLvlLbl val="0"/>
      </c:catAx>
      <c:valAx>
        <c:axId val="15009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104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SP per </a:t>
            </a:r>
            <a:r>
              <a:rPr lang="it-IT" dirty="0" err="1"/>
              <a:t>day</a:t>
            </a:r>
            <a:endParaRPr lang="it-IT" dirty="0"/>
          </a:p>
        </c:rich>
      </c:tx>
      <c:layout>
        <c:manualLayout>
          <c:xMode val="edge"/>
          <c:yMode val="edge"/>
          <c:x val="0.38269874702111745"/>
          <c:y val="2.0758657344359309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25592163133195578"/>
          <c:y val="0.13855032216131841"/>
          <c:w val="0.86392778051181107"/>
          <c:h val="0.7110692540340588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Sprint 6-12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Foglio1!$A$2:$A$8</c:f>
              <c:strCache>
                <c:ptCount val="7"/>
                <c:pt idx="0">
                  <c:v>Lunedi </c:v>
                </c:pt>
                <c:pt idx="1">
                  <c:v>Martedi</c:v>
                </c:pt>
                <c:pt idx="2">
                  <c:v>Mercoledi</c:v>
                </c:pt>
                <c:pt idx="3">
                  <c:v>Giovedi</c:v>
                </c:pt>
                <c:pt idx="4">
                  <c:v>Venerdi</c:v>
                </c:pt>
                <c:pt idx="5">
                  <c:v>Sabato</c:v>
                </c:pt>
                <c:pt idx="6">
                  <c:v>Domenica</c:v>
                </c:pt>
              </c:strCache>
            </c:strRef>
          </c:cat>
          <c:val>
            <c:numRef>
              <c:f>Foglio1!$B$2:$B$8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D6-4BC1-B847-8E6C9BB2493D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Sprint 29-5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Foglio1!$A$2:$A$8</c:f>
              <c:strCache>
                <c:ptCount val="7"/>
                <c:pt idx="0">
                  <c:v>Lunedi </c:v>
                </c:pt>
                <c:pt idx="1">
                  <c:v>Martedi</c:v>
                </c:pt>
                <c:pt idx="2">
                  <c:v>Mercoledi</c:v>
                </c:pt>
                <c:pt idx="3">
                  <c:v>Giovedi</c:v>
                </c:pt>
                <c:pt idx="4">
                  <c:v>Venerdi</c:v>
                </c:pt>
                <c:pt idx="5">
                  <c:v>Sabato</c:v>
                </c:pt>
                <c:pt idx="6">
                  <c:v>Domenica</c:v>
                </c:pt>
              </c:strCache>
            </c:strRef>
          </c:cat>
          <c:val>
            <c:numRef>
              <c:f>Foglio1!$C$2:$C$8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15</c:v>
                </c:pt>
                <c:pt idx="3">
                  <c:v>10</c:v>
                </c:pt>
                <c:pt idx="4">
                  <c:v>22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D6-4BC1-B847-8E6C9BB2493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Sprint 22-28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Foglio1!$A$2:$A$8</c:f>
              <c:strCache>
                <c:ptCount val="7"/>
                <c:pt idx="0">
                  <c:v>Lunedi </c:v>
                </c:pt>
                <c:pt idx="1">
                  <c:v>Martedi</c:v>
                </c:pt>
                <c:pt idx="2">
                  <c:v>Mercoledi</c:v>
                </c:pt>
                <c:pt idx="3">
                  <c:v>Giovedi</c:v>
                </c:pt>
                <c:pt idx="4">
                  <c:v>Venerdi</c:v>
                </c:pt>
                <c:pt idx="5">
                  <c:v>Sabato</c:v>
                </c:pt>
                <c:pt idx="6">
                  <c:v>Domenica</c:v>
                </c:pt>
              </c:strCache>
            </c:strRef>
          </c:cat>
          <c:val>
            <c:numRef>
              <c:f>Foglio1!$D$2:$D$8</c:f>
              <c:numCache>
                <c:formatCode>General</c:formatCode>
                <c:ptCount val="7"/>
                <c:pt idx="0">
                  <c:v>6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D6-4BC1-B847-8E6C9BB24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7364032"/>
        <c:axId val="147369024"/>
      </c:barChart>
      <c:catAx>
        <c:axId val="147364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4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369024"/>
        <c:crosses val="autoZero"/>
        <c:auto val="1"/>
        <c:lblAlgn val="ctr"/>
        <c:lblOffset val="100"/>
        <c:noMultiLvlLbl val="0"/>
      </c:catAx>
      <c:valAx>
        <c:axId val="147369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36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000275353219108"/>
          <c:y val="0.92018316609134276"/>
          <c:w val="0.88999720558050421"/>
          <c:h val="7.98168579206063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aseline="0"/>
              <a:t>Commit each Sprint  </a:t>
            </a:r>
            <a:endParaRPr lang="it-IT"/>
          </a:p>
        </c:rich>
      </c:tx>
      <c:layout>
        <c:manualLayout>
          <c:xMode val="edge"/>
          <c:yMode val="edge"/>
          <c:x val="0.27099459453297081"/>
          <c:y val="5.88416144576957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Commit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Foglio1!$A$2:$A$4</c:f>
              <c:strCache>
                <c:ptCount val="3"/>
                <c:pt idx="0">
                  <c:v>Sprint 22-28</c:v>
                </c:pt>
                <c:pt idx="1">
                  <c:v>Sprint 29-5</c:v>
                </c:pt>
                <c:pt idx="2">
                  <c:v>Sprint 6-12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11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4A-4339-9EFD-3166448FF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104896"/>
        <c:axId val="150092832"/>
      </c:barChart>
      <c:catAx>
        <c:axId val="15010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092832"/>
        <c:crosses val="autoZero"/>
        <c:auto val="1"/>
        <c:lblAlgn val="ctr"/>
        <c:lblOffset val="100"/>
        <c:noMultiLvlLbl val="0"/>
      </c:catAx>
      <c:valAx>
        <c:axId val="15009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0104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Commit per day</a:t>
            </a:r>
          </a:p>
        </c:rich>
      </c:tx>
      <c:layout>
        <c:manualLayout>
          <c:xMode val="edge"/>
          <c:yMode val="edge"/>
          <c:x val="0.2521972840864216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25592163133195578"/>
          <c:y val="0.11237340594445203"/>
          <c:w val="0.86392778051181107"/>
          <c:h val="0.737246139625172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Sprint 6-12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Foglio1!$A$2:$A$8</c:f>
              <c:strCache>
                <c:ptCount val="7"/>
                <c:pt idx="0">
                  <c:v>Lunedi </c:v>
                </c:pt>
                <c:pt idx="1">
                  <c:v>Martedi</c:v>
                </c:pt>
                <c:pt idx="2">
                  <c:v>Mercoledi</c:v>
                </c:pt>
                <c:pt idx="3">
                  <c:v>Giovedi</c:v>
                </c:pt>
                <c:pt idx="4">
                  <c:v>Venerdi</c:v>
                </c:pt>
                <c:pt idx="5">
                  <c:v>Sabato</c:v>
                </c:pt>
                <c:pt idx="6">
                  <c:v>Domenica</c:v>
                </c:pt>
              </c:strCache>
            </c:strRef>
          </c:cat>
          <c:val>
            <c:numRef>
              <c:f>Foglio1!$B$2:$B$8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B7-4CEA-98B4-99D4993009CE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Sprint 29-5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Foglio1!$A$2:$A$8</c:f>
              <c:strCache>
                <c:ptCount val="7"/>
                <c:pt idx="0">
                  <c:v>Lunedi </c:v>
                </c:pt>
                <c:pt idx="1">
                  <c:v>Martedi</c:v>
                </c:pt>
                <c:pt idx="2">
                  <c:v>Mercoledi</c:v>
                </c:pt>
                <c:pt idx="3">
                  <c:v>Giovedi</c:v>
                </c:pt>
                <c:pt idx="4">
                  <c:v>Venerdi</c:v>
                </c:pt>
                <c:pt idx="5">
                  <c:v>Sabato</c:v>
                </c:pt>
                <c:pt idx="6">
                  <c:v>Domenica</c:v>
                </c:pt>
              </c:strCache>
            </c:strRef>
          </c:cat>
          <c:val>
            <c:numRef>
              <c:f>Foglio1!$C$2:$C$8</c:f>
              <c:numCache>
                <c:formatCode>General</c:formatCode>
                <c:ptCount val="7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B7-4CEA-98B4-99D4993009CE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Sprint 22-28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Foglio1!$A$2:$A$8</c:f>
              <c:strCache>
                <c:ptCount val="7"/>
                <c:pt idx="0">
                  <c:v>Lunedi </c:v>
                </c:pt>
                <c:pt idx="1">
                  <c:v>Martedi</c:v>
                </c:pt>
                <c:pt idx="2">
                  <c:v>Mercoledi</c:v>
                </c:pt>
                <c:pt idx="3">
                  <c:v>Giovedi</c:v>
                </c:pt>
                <c:pt idx="4">
                  <c:v>Venerdi</c:v>
                </c:pt>
                <c:pt idx="5">
                  <c:v>Sabato</c:v>
                </c:pt>
                <c:pt idx="6">
                  <c:v>Domenica</c:v>
                </c:pt>
              </c:strCache>
            </c:strRef>
          </c:cat>
          <c:val>
            <c:numRef>
              <c:f>Foglio1!$D$2:$D$8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B7-4CEA-98B4-99D499300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7364032"/>
        <c:axId val="147369024"/>
      </c:barChart>
      <c:catAx>
        <c:axId val="147364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4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369024"/>
        <c:crosses val="autoZero"/>
        <c:auto val="1"/>
        <c:lblAlgn val="ctr"/>
        <c:lblOffset val="100"/>
        <c:noMultiLvlLbl val="0"/>
      </c:catAx>
      <c:valAx>
        <c:axId val="147369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36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000275353219108"/>
          <c:y val="0.92018316609134276"/>
          <c:w val="0.88999720558050421"/>
          <c:h val="7.98168579206063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Commit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Foglio1!$A$2:$A$26</c:f>
              <c:strCache>
                <c:ptCount val="25"/>
                <c:pt idx="0">
                  <c:v>21-nov</c:v>
                </c:pt>
                <c:pt idx="1">
                  <c:v>Start Sprint 1</c:v>
                </c:pt>
                <c:pt idx="2">
                  <c:v>22-nov</c:v>
                </c:pt>
                <c:pt idx="3">
                  <c:v>23-nov</c:v>
                </c:pt>
                <c:pt idx="4">
                  <c:v>24-nov</c:v>
                </c:pt>
                <c:pt idx="5">
                  <c:v>25-nov</c:v>
                </c:pt>
                <c:pt idx="6">
                  <c:v>26-nov</c:v>
                </c:pt>
                <c:pt idx="7">
                  <c:v>27-nov</c:v>
                </c:pt>
                <c:pt idx="8">
                  <c:v>28-nov</c:v>
                </c:pt>
                <c:pt idx="9">
                  <c:v>Start Sprint 2</c:v>
                </c:pt>
                <c:pt idx="10">
                  <c:v>29-nov</c:v>
                </c:pt>
                <c:pt idx="11">
                  <c:v>30-nov</c:v>
                </c:pt>
                <c:pt idx="12">
                  <c:v>01-dic</c:v>
                </c:pt>
                <c:pt idx="13">
                  <c:v>02-dic</c:v>
                </c:pt>
                <c:pt idx="14">
                  <c:v>03-dic</c:v>
                </c:pt>
                <c:pt idx="15">
                  <c:v>04-dic</c:v>
                </c:pt>
                <c:pt idx="16">
                  <c:v>05-dic</c:v>
                </c:pt>
                <c:pt idx="17">
                  <c:v>Start Sprint 3</c:v>
                </c:pt>
                <c:pt idx="18">
                  <c:v>06-dic</c:v>
                </c:pt>
                <c:pt idx="19">
                  <c:v>07-dic</c:v>
                </c:pt>
                <c:pt idx="20">
                  <c:v>08-dic</c:v>
                </c:pt>
                <c:pt idx="21">
                  <c:v>09-dic</c:v>
                </c:pt>
                <c:pt idx="22">
                  <c:v>10-dic</c:v>
                </c:pt>
                <c:pt idx="23">
                  <c:v>11-dic</c:v>
                </c:pt>
                <c:pt idx="24">
                  <c:v>12-dic</c:v>
                </c:pt>
              </c:strCache>
            </c:strRef>
          </c:cat>
          <c:val>
            <c:numRef>
              <c:f>Foglio1!$B$2:$B$26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5</c:v>
                </c:pt>
                <c:pt idx="13">
                  <c:v>3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5B-455A-AB08-178CB300D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345312"/>
        <c:axId val="147357792"/>
      </c:barChart>
      <c:catAx>
        <c:axId val="1473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357792"/>
        <c:crosses val="autoZero"/>
        <c:auto val="1"/>
        <c:lblAlgn val="ctr"/>
        <c:lblOffset val="100"/>
        <c:noMultiLvlLbl val="1"/>
      </c:catAx>
      <c:valAx>
        <c:axId val="14735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734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0.05399</cdr:x>
      <cdr:y>0.1918</cdr:y>
    </cdr:from>
    <cdr:to>
      <cdr:x>0.95951</cdr:x>
      <cdr:y>0.82502</cdr:y>
    </cdr:to>
    <cdr:cxnSp macro="">
      <cdr:nvCxnSpPr>
        <cdr:cNvPr id="3" name="Connettore diritto 2">
          <a:extLst xmlns:a="http://schemas.openxmlformats.org/drawingml/2006/main">
            <a:ext uri="{FF2B5EF4-FFF2-40B4-BE49-F238E27FC236}">
              <a16:creationId xmlns:a16="http://schemas.microsoft.com/office/drawing/2014/main" id="{0E177CDA-05D9-4397-BA40-8AE8B3789510}"/>
            </a:ext>
          </a:extLst>
        </cdr:cNvPr>
        <cdr:cNvCxnSpPr/>
      </cdr:nvCxnSpPr>
      <cdr:spPr>
        <a:xfrm xmlns:a="http://schemas.openxmlformats.org/drawingml/2006/main">
          <a:off x="412651" y="1026940"/>
          <a:ext cx="6921305" cy="3390314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>
              <a:alpha val="98000"/>
            </a:srgb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12/12/21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12/12/21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53276-A596-464E-8131-16FDC4642D35}" type="datetime1">
              <a:rPr lang="it-IT" noProof="0" smtClean="0"/>
              <a:t>12/12/21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F66E3F-D06F-47DA-A95C-C846DE23F8C0}" type="datetime1">
              <a:rPr lang="it-IT" noProof="0" smtClean="0"/>
              <a:t>12/12/21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E6513-E3C7-4048-AC2F-41B0D1F6D895}" type="datetime1">
              <a:rPr lang="it-IT" noProof="0" smtClean="0"/>
              <a:t>12/12/21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987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379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00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70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472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42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341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2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1E7DF-6F8F-47CE-8C70-53A994FBF180}" type="datetime1">
              <a:rPr lang="it-IT" noProof="0" smtClean="0"/>
              <a:t>12/12/21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29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83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91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FB8710-ABAB-4285-AF31-02779743E1F4}" type="datetime1">
              <a:rPr lang="it-IT" noProof="0" smtClean="0"/>
              <a:t>12/12/21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1FD3F1-0F70-4F3C-841E-3B4B1A9982AD}" type="datetime1">
              <a:rPr lang="it-IT" noProof="0" smtClean="0"/>
              <a:t>12/12/21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5CD94-E959-4436-A899-6BFB5CD81E9E}" type="datetime1">
              <a:rPr lang="it-IT" noProof="0" smtClean="0"/>
              <a:t>12/12/21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B0C7F-749B-466A-A38A-03B1C8A2F06C}" type="datetime1">
              <a:rPr lang="it-IT" noProof="0" smtClean="0"/>
              <a:t>12/12/21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309BE-2E90-45F2-A626-98CE1308C9C4}" type="datetime1">
              <a:rPr lang="it-IT" noProof="0" smtClean="0"/>
              <a:t>12/12/21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791A9-9A19-4C7D-9EDF-F6B9F670B73C}" type="datetime1">
              <a:rPr lang="it-IT" noProof="0" smtClean="0"/>
              <a:t>12/12/21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87147A-BE07-4D89-850F-642EAF1AAEA9}" type="datetime1">
              <a:rPr lang="it-IT" noProof="0" smtClean="0"/>
              <a:t>12/12/21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12/12/21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413D8A04-1EA1-445B-B40C-79F6E4BF6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9654"/>
            <a:ext cx="9144000" cy="1261969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SE PROJECT </a:t>
            </a:r>
            <a:br>
              <a:rPr lang="it-IT" sz="4800" dirty="0">
                <a:solidFill>
                  <a:schemeClr val="bg1"/>
                </a:solidFill>
              </a:rPr>
            </a:br>
            <a:r>
              <a:rPr lang="it-IT" sz="3200" dirty="0" err="1">
                <a:solidFill>
                  <a:schemeClr val="bg1"/>
                </a:solidFill>
              </a:rPr>
              <a:t>Final</a:t>
            </a:r>
            <a:r>
              <a:rPr lang="it-IT" sz="3200" dirty="0">
                <a:solidFill>
                  <a:schemeClr val="bg1"/>
                </a:solidFill>
              </a:rPr>
              <a:t> Presentation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13A8139-6B73-470C-A88A-9E3757641F4B}"/>
              </a:ext>
            </a:extLst>
          </p:cNvPr>
          <p:cNvSpPr txBox="1"/>
          <p:nvPr/>
        </p:nvSpPr>
        <p:spPr>
          <a:xfrm>
            <a:off x="1199322" y="5857461"/>
            <a:ext cx="979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Group 1: Nardiello Pasquale, Petruzziello Riccardo, Longobardi Domenico, Noviello Nevio Giuseppe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3F087A-A575-4C6B-8FE4-F0F467616DB7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34990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7BFF25A-A4D6-466F-818C-9DD822D9AA9A}"/>
              </a:ext>
            </a:extLst>
          </p:cNvPr>
          <p:cNvCxnSpPr>
            <a:cxnSpLocks/>
          </p:cNvCxnSpPr>
          <p:nvPr/>
        </p:nvCxnSpPr>
        <p:spPr>
          <a:xfrm>
            <a:off x="8314006" y="468597"/>
            <a:ext cx="3080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4FC1029-2D96-401E-B43B-BA1A2FF58DB1}"/>
              </a:ext>
            </a:extLst>
          </p:cNvPr>
          <p:cNvSpPr txBox="1"/>
          <p:nvPr/>
        </p:nvSpPr>
        <p:spPr>
          <a:xfrm>
            <a:off x="1978609" y="62923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Extra features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98B2A1E-F0BA-4F34-AB13-AA4994F84377}"/>
              </a:ext>
            </a:extLst>
          </p:cNvPr>
          <p:cNvSpPr txBox="1"/>
          <p:nvPr/>
        </p:nvSpPr>
        <p:spPr>
          <a:xfrm>
            <a:off x="416266" y="976363"/>
            <a:ext cx="10978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Having finished during the second sprint all user stories provided, we decided to add some additional features to our product: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99EE7B9-468D-4FF8-A640-9962D0151E23}"/>
              </a:ext>
            </a:extLst>
          </p:cNvPr>
          <p:cNvSpPr txBox="1"/>
          <p:nvPr/>
        </p:nvSpPr>
        <p:spPr>
          <a:xfrm>
            <a:off x="416267" y="1788209"/>
            <a:ext cx="4088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000" dirty="0">
              <a:solidFill>
                <a:schemeClr val="accent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 err="1">
                <a:solidFill>
                  <a:schemeClr val="accent1"/>
                </a:solidFill>
              </a:rPr>
              <a:t>Dialogs</a:t>
            </a:r>
            <a:r>
              <a:rPr lang="it-IT" sz="2000" dirty="0">
                <a:solidFill>
                  <a:schemeClr val="accent1"/>
                </a:solidFill>
              </a:rPr>
              <a:t> Alerts </a:t>
            </a:r>
            <a:r>
              <a:rPr lang="it-IT" sz="2000" dirty="0">
                <a:solidFill>
                  <a:schemeClr val="bg1"/>
                </a:solidFill>
              </a:rPr>
              <a:t>– to </a:t>
            </a:r>
            <a:r>
              <a:rPr lang="it-IT" sz="2000" dirty="0" err="1">
                <a:solidFill>
                  <a:schemeClr val="bg1"/>
                </a:solidFill>
              </a:rPr>
              <a:t>handle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exceptions</a:t>
            </a:r>
            <a:r>
              <a:rPr lang="it-IT" sz="2000" dirty="0">
                <a:solidFill>
                  <a:schemeClr val="bg1"/>
                </a:solidFill>
              </a:rPr>
              <a:t> and </a:t>
            </a:r>
            <a:r>
              <a:rPr lang="it-IT" sz="2000" dirty="0" err="1">
                <a:solidFill>
                  <a:schemeClr val="bg1"/>
                </a:solidFill>
              </a:rPr>
              <a:t>notify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user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about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them</a:t>
            </a: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For </a:t>
            </a:r>
            <a:r>
              <a:rPr lang="it-IT" sz="2000" dirty="0" err="1">
                <a:solidFill>
                  <a:schemeClr val="bg1"/>
                </a:solidFill>
              </a:rPr>
              <a:t>example,it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appears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when</a:t>
            </a:r>
            <a:r>
              <a:rPr lang="it-IT" sz="20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000" dirty="0" err="1">
                <a:solidFill>
                  <a:schemeClr val="bg1"/>
                </a:solidFill>
              </a:rPr>
              <a:t>Wrong</a:t>
            </a:r>
            <a:r>
              <a:rPr lang="it-IT" sz="2000" dirty="0">
                <a:solidFill>
                  <a:schemeClr val="bg1"/>
                </a:solidFill>
              </a:rPr>
              <a:t> input format(</a:t>
            </a:r>
            <a:r>
              <a:rPr lang="it-IT" sz="2000" dirty="0" err="1">
                <a:solidFill>
                  <a:schemeClr val="bg1"/>
                </a:solidFill>
              </a:rPr>
              <a:t>operand,variable,function</a:t>
            </a:r>
            <a:r>
              <a:rPr lang="it-IT" sz="2000" dirty="0">
                <a:solidFill>
                  <a:schemeClr val="bg1"/>
                </a:solidFill>
              </a:rPr>
              <a:t>)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it-IT" sz="2000" dirty="0" err="1">
                <a:solidFill>
                  <a:schemeClr val="bg1"/>
                </a:solidFill>
              </a:rPr>
              <a:t>Make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operation</a:t>
            </a:r>
            <a:r>
              <a:rPr lang="it-IT" sz="2000" dirty="0">
                <a:solidFill>
                  <a:schemeClr val="bg1"/>
                </a:solidFill>
              </a:rPr>
              <a:t> on </a:t>
            </a:r>
            <a:r>
              <a:rPr lang="it-IT" sz="2000" dirty="0" err="1">
                <a:solidFill>
                  <a:schemeClr val="bg1"/>
                </a:solidFill>
              </a:rPr>
              <a:t>wrong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operands</a:t>
            </a:r>
            <a:r>
              <a:rPr lang="it-IT" sz="2000" dirty="0">
                <a:solidFill>
                  <a:schemeClr val="bg1"/>
                </a:solidFill>
              </a:rPr>
              <a:t>(</a:t>
            </a:r>
            <a:r>
              <a:rPr lang="it-IT" sz="2000" dirty="0" err="1">
                <a:solidFill>
                  <a:schemeClr val="bg1"/>
                </a:solidFill>
              </a:rPr>
              <a:t>e.g</a:t>
            </a:r>
            <a:r>
              <a:rPr lang="it-IT" sz="2000" dirty="0">
                <a:solidFill>
                  <a:schemeClr val="bg1"/>
                </a:solidFill>
              </a:rPr>
              <a:t>: plus </a:t>
            </a:r>
            <a:r>
              <a:rPr lang="it-IT" sz="2000" dirty="0" err="1">
                <a:solidFill>
                  <a:schemeClr val="bg1"/>
                </a:solidFill>
              </a:rPr>
              <a:t>operation</a:t>
            </a:r>
            <a:r>
              <a:rPr lang="it-IT" sz="2000" dirty="0">
                <a:solidFill>
                  <a:schemeClr val="bg1"/>
                </a:solidFill>
              </a:rPr>
              <a:t> on </a:t>
            </a:r>
            <a:r>
              <a:rPr lang="it-IT" sz="2000" dirty="0" err="1">
                <a:solidFill>
                  <a:schemeClr val="bg1"/>
                </a:solidFill>
              </a:rPr>
              <a:t>one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operand</a:t>
            </a:r>
            <a:r>
              <a:rPr lang="it-IT" sz="2000" dirty="0">
                <a:solidFill>
                  <a:schemeClr val="bg1"/>
                </a:solidFill>
              </a:rPr>
              <a:t> or ‘&gt;x’ </a:t>
            </a:r>
            <a:r>
              <a:rPr lang="it-IT" sz="2000" dirty="0" err="1">
                <a:solidFill>
                  <a:schemeClr val="bg1"/>
                </a:solidFill>
              </a:rPr>
              <a:t>operation</a:t>
            </a:r>
            <a:r>
              <a:rPr lang="it-IT" sz="2000" dirty="0">
                <a:solidFill>
                  <a:schemeClr val="bg1"/>
                </a:solidFill>
              </a:rPr>
              <a:t> on </a:t>
            </a:r>
            <a:r>
              <a:rPr lang="it-IT" sz="2000" dirty="0" err="1">
                <a:solidFill>
                  <a:schemeClr val="bg1"/>
                </a:solidFill>
              </a:rPr>
              <a:t>empty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stack</a:t>
            </a:r>
            <a:r>
              <a:rPr lang="it-IT" sz="20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5" name="20211210_190955">
            <a:hlinkClick r:id="" action="ppaction://media"/>
            <a:extLst>
              <a:ext uri="{FF2B5EF4-FFF2-40B4-BE49-F238E27FC236}">
                <a16:creationId xmlns:a16="http://schemas.microsoft.com/office/drawing/2014/main" id="{936E3DE2-326B-4B41-A8A3-C1CFE265695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20" b="-31"/>
          <a:stretch/>
        </p:blipFill>
        <p:spPr>
          <a:xfrm>
            <a:off x="4664765" y="2223207"/>
            <a:ext cx="7297200" cy="37368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343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0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3F087A-A575-4C6B-8FE4-F0F467616DB7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34990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7BFF25A-A4D6-466F-818C-9DD822D9AA9A}"/>
              </a:ext>
            </a:extLst>
          </p:cNvPr>
          <p:cNvCxnSpPr>
            <a:cxnSpLocks/>
          </p:cNvCxnSpPr>
          <p:nvPr/>
        </p:nvCxnSpPr>
        <p:spPr>
          <a:xfrm>
            <a:off x="8314006" y="468597"/>
            <a:ext cx="3080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4FC1029-2D96-401E-B43B-BA1A2FF58DB1}"/>
              </a:ext>
            </a:extLst>
          </p:cNvPr>
          <p:cNvSpPr txBox="1"/>
          <p:nvPr/>
        </p:nvSpPr>
        <p:spPr>
          <a:xfrm>
            <a:off x="1978609" y="62923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Extra features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99EE7B9-468D-4FF8-A640-9962D0151E23}"/>
              </a:ext>
            </a:extLst>
          </p:cNvPr>
          <p:cNvSpPr txBox="1"/>
          <p:nvPr/>
        </p:nvSpPr>
        <p:spPr>
          <a:xfrm>
            <a:off x="343437" y="1516168"/>
            <a:ext cx="40930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1"/>
                </a:solidFill>
              </a:rPr>
              <a:t>Calculator’s Chronology </a:t>
            </a:r>
            <a:r>
              <a:rPr lang="en-US" sz="2000" dirty="0">
                <a:solidFill>
                  <a:schemeClr val="bg1"/>
                </a:solidFill>
              </a:rPr>
              <a:t>– to display and re-use previous operands and results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To use it: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click on ‘chronology’ bar above the Stack elements area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Choose which elements re-store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20211210_191412">
            <a:hlinkClick r:id="" action="ppaction://media"/>
            <a:extLst>
              <a:ext uri="{FF2B5EF4-FFF2-40B4-BE49-F238E27FC236}">
                <a16:creationId xmlns:a16="http://schemas.microsoft.com/office/drawing/2014/main" id="{7D326F0D-AB8F-4410-B16C-89E79111DA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/>
          <a:stretch/>
        </p:blipFill>
        <p:spPr>
          <a:xfrm>
            <a:off x="4665600" y="2224800"/>
            <a:ext cx="7297200" cy="37368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5524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8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3F087A-A575-4C6B-8FE4-F0F467616DB7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34990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7BFF25A-A4D6-466F-818C-9DD822D9AA9A}"/>
              </a:ext>
            </a:extLst>
          </p:cNvPr>
          <p:cNvCxnSpPr>
            <a:cxnSpLocks/>
          </p:cNvCxnSpPr>
          <p:nvPr/>
        </p:nvCxnSpPr>
        <p:spPr>
          <a:xfrm>
            <a:off x="8314006" y="468597"/>
            <a:ext cx="3080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4FC1029-2D96-401E-B43B-BA1A2FF58DB1}"/>
              </a:ext>
            </a:extLst>
          </p:cNvPr>
          <p:cNvSpPr txBox="1"/>
          <p:nvPr/>
        </p:nvSpPr>
        <p:spPr>
          <a:xfrm>
            <a:off x="1978609" y="62923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Extra features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99EE7B9-468D-4FF8-A640-9962D0151E23}"/>
              </a:ext>
            </a:extLst>
          </p:cNvPr>
          <p:cNvSpPr txBox="1"/>
          <p:nvPr/>
        </p:nvSpPr>
        <p:spPr>
          <a:xfrm>
            <a:off x="316460" y="874272"/>
            <a:ext cx="410878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Double logic operations and save/restore files </a:t>
            </a:r>
            <a:r>
              <a:rPr lang="en-US" dirty="0">
                <a:solidFill>
                  <a:schemeClr val="bg1"/>
                </a:solidFill>
              </a:rPr>
              <a:t>– to allow the </a:t>
            </a:r>
            <a:r>
              <a:rPr lang="en-US" u="sng" dirty="0">
                <a:solidFill>
                  <a:schemeClr val="bg1"/>
                </a:solidFill>
              </a:rPr>
              <a:t>user</a:t>
            </a:r>
            <a:r>
              <a:rPr lang="en-US" dirty="0">
                <a:solidFill>
                  <a:schemeClr val="bg1"/>
                </a:solidFill>
              </a:rPr>
              <a:t> to perform calculations on the entire stack and choose pre-defined/custom location when saving/restoring files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 use it: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Left click on an operation/save/restore button to perform the binary logic operation or save/restore in/from a pre-defined file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Right click on an operation/save/restore button to perform the sequential logic operation or save/restore in/from a</a:t>
            </a:r>
          </a:p>
          <a:p>
            <a:r>
              <a:rPr lang="en-US" dirty="0">
                <a:solidFill>
                  <a:schemeClr val="bg1"/>
                </a:solidFill>
              </a:rPr>
              <a:t>      custom file pre-defined file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" name="20211211_122749">
            <a:hlinkClick r:id="" action="ppaction://media"/>
            <a:extLst>
              <a:ext uri="{FF2B5EF4-FFF2-40B4-BE49-F238E27FC236}">
                <a16:creationId xmlns:a16="http://schemas.microsoft.com/office/drawing/2014/main" id="{0139E08A-06E7-4196-A81F-DB694CA42AA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1" r="1"/>
          <a:stretch/>
        </p:blipFill>
        <p:spPr>
          <a:xfrm>
            <a:off x="4665600" y="2224800"/>
            <a:ext cx="7297200" cy="37368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496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17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3F087A-A575-4C6B-8FE4-F0F467616DB7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34990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7BFF25A-A4D6-466F-818C-9DD822D9AA9A}"/>
              </a:ext>
            </a:extLst>
          </p:cNvPr>
          <p:cNvCxnSpPr>
            <a:cxnSpLocks/>
          </p:cNvCxnSpPr>
          <p:nvPr/>
        </p:nvCxnSpPr>
        <p:spPr>
          <a:xfrm>
            <a:off x="8314006" y="468597"/>
            <a:ext cx="3080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4FC1029-2D96-401E-B43B-BA1A2FF58DB1}"/>
              </a:ext>
            </a:extLst>
          </p:cNvPr>
          <p:cNvSpPr txBox="1"/>
          <p:nvPr/>
        </p:nvSpPr>
        <p:spPr>
          <a:xfrm>
            <a:off x="1978609" y="62923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Extra features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99EE7B9-468D-4FF8-A640-9962D0151E23}"/>
              </a:ext>
            </a:extLst>
          </p:cNvPr>
          <p:cNvSpPr txBox="1"/>
          <p:nvPr/>
        </p:nvSpPr>
        <p:spPr>
          <a:xfrm>
            <a:off x="317944" y="1585168"/>
            <a:ext cx="40847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accent1"/>
                </a:solidFill>
              </a:rPr>
              <a:t>Plot 2D/3D - </a:t>
            </a:r>
            <a:r>
              <a:rPr lang="en-US" sz="2000" dirty="0">
                <a:solidFill>
                  <a:schemeClr val="bg1"/>
                </a:solidFill>
              </a:rPr>
              <a:t>to allow the visualization of the space allocation of the complex numbers  inserted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To use it: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Right click on Stack elements Area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Choose “Scatter Plot” or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“3D plot”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2" name="20211211_171204">
            <a:hlinkClick r:id="" action="ppaction://media"/>
            <a:extLst>
              <a:ext uri="{FF2B5EF4-FFF2-40B4-BE49-F238E27FC236}">
                <a16:creationId xmlns:a16="http://schemas.microsoft.com/office/drawing/2014/main" id="{C0665A29-0C73-4DBD-8AD2-694D6F10436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/>
          <a:stretch/>
        </p:blipFill>
        <p:spPr>
          <a:xfrm>
            <a:off x="4665600" y="2224800"/>
            <a:ext cx="7297200" cy="37368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333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4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934061" y="76182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50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Extended b</a:t>
            </a:r>
            <a:r>
              <a:rPr kumimoji="0" lang="en-GB" sz="4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urndown chart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A2E9F079-B28D-40C2-B5E5-6573E382EE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818808"/>
              </p:ext>
            </p:extLst>
          </p:nvPr>
        </p:nvGraphicFramePr>
        <p:xfrm>
          <a:off x="487681" y="1026943"/>
          <a:ext cx="7643445" cy="5354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08F8413A-149F-4B51-85B8-98B7FA0734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9015871"/>
              </p:ext>
            </p:extLst>
          </p:nvPr>
        </p:nvGraphicFramePr>
        <p:xfrm>
          <a:off x="8630807" y="694155"/>
          <a:ext cx="3242880" cy="2734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8" name="Grafico 57">
            <a:extLst>
              <a:ext uri="{FF2B5EF4-FFF2-40B4-BE49-F238E27FC236}">
                <a16:creationId xmlns:a16="http://schemas.microsoft.com/office/drawing/2014/main" id="{B4BF1401-1ECF-4317-93B9-9FE98C1CE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462292"/>
              </p:ext>
            </p:extLst>
          </p:nvPr>
        </p:nvGraphicFramePr>
        <p:xfrm>
          <a:off x="8370276" y="3429000"/>
          <a:ext cx="3503411" cy="3352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5032DC9-55AA-4323-9F92-760137C937B2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20880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F922171F-2FFA-402A-9E80-180761093E75}"/>
              </a:ext>
            </a:extLst>
          </p:cNvPr>
          <p:cNvCxnSpPr>
            <a:cxnSpLocks/>
          </p:cNvCxnSpPr>
          <p:nvPr/>
        </p:nvCxnSpPr>
        <p:spPr>
          <a:xfrm>
            <a:off x="9509760" y="468597"/>
            <a:ext cx="1885071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D8939F-7462-45EB-AC4B-BA68F503AEA9}"/>
              </a:ext>
            </a:extLst>
          </p:cNvPr>
          <p:cNvSpPr txBox="1"/>
          <p:nvPr/>
        </p:nvSpPr>
        <p:spPr>
          <a:xfrm>
            <a:off x="487681" y="6097015"/>
            <a:ext cx="2213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chemeClr val="bg1"/>
                </a:solidFill>
              </a:rPr>
              <a:t>(1 SP = 1 h)</a:t>
            </a:r>
          </a:p>
          <a:p>
            <a:r>
              <a:rPr lang="it-IT" sz="1600">
                <a:solidFill>
                  <a:schemeClr val="bg1"/>
                </a:solidFill>
              </a:rPr>
              <a:t>(Extra SP not counted)</a:t>
            </a:r>
          </a:p>
        </p:txBody>
      </p:sp>
    </p:spTree>
    <p:extLst>
      <p:ext uri="{BB962C8B-B14F-4D97-AF65-F5344CB8AC3E}">
        <p14:creationId xmlns:p14="http://schemas.microsoft.com/office/powerpoint/2010/main" val="377773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08F8413A-149F-4B51-85B8-98B7FA0734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8061380"/>
              </p:ext>
            </p:extLst>
          </p:nvPr>
        </p:nvGraphicFramePr>
        <p:xfrm>
          <a:off x="8630807" y="602248"/>
          <a:ext cx="3214746" cy="3101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8BA45D1E-E96F-4136-89E0-D4FFF061D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798894"/>
              </p:ext>
            </p:extLst>
          </p:nvPr>
        </p:nvGraphicFramePr>
        <p:xfrm>
          <a:off x="8863202" y="3703996"/>
          <a:ext cx="2982351" cy="3077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91FB4486-EEB4-41A6-A777-5F3BB8FE2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9374299"/>
              </p:ext>
            </p:extLst>
          </p:nvPr>
        </p:nvGraphicFramePr>
        <p:xfrm>
          <a:off x="502807" y="99466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3F087A-A575-4C6B-8FE4-F0F467616DB7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34990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7BFF25A-A4D6-466F-818C-9DD822D9AA9A}"/>
              </a:ext>
            </a:extLst>
          </p:cNvPr>
          <p:cNvCxnSpPr>
            <a:cxnSpLocks/>
          </p:cNvCxnSpPr>
          <p:nvPr/>
        </p:nvCxnSpPr>
        <p:spPr>
          <a:xfrm>
            <a:off x="8314006" y="468597"/>
            <a:ext cx="3080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4FC1029-2D96-401E-B43B-BA1A2FF58DB1}"/>
              </a:ext>
            </a:extLst>
          </p:cNvPr>
          <p:cNvSpPr txBox="1"/>
          <p:nvPr/>
        </p:nvSpPr>
        <p:spPr>
          <a:xfrm>
            <a:off x="1934061" y="76182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50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Commit chart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3942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3F087A-A575-4C6B-8FE4-F0F467616DB7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34990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7BFF25A-A4D6-466F-818C-9DD822D9AA9A}"/>
              </a:ext>
            </a:extLst>
          </p:cNvPr>
          <p:cNvCxnSpPr>
            <a:cxnSpLocks/>
          </p:cNvCxnSpPr>
          <p:nvPr/>
        </p:nvCxnSpPr>
        <p:spPr>
          <a:xfrm>
            <a:off x="8314006" y="468597"/>
            <a:ext cx="3080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4FC1029-2D96-401E-B43B-BA1A2FF58DB1}"/>
              </a:ext>
            </a:extLst>
          </p:cNvPr>
          <p:cNvSpPr txBox="1"/>
          <p:nvPr/>
        </p:nvSpPr>
        <p:spPr>
          <a:xfrm>
            <a:off x="1934061" y="76182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Work</a:t>
            </a:r>
            <a:r>
              <a:rPr lang="en-GB" sz="4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flow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B9C9953C-25A3-7F42-B7AC-03B25B43E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32492"/>
              </p:ext>
            </p:extLst>
          </p:nvPr>
        </p:nvGraphicFramePr>
        <p:xfrm>
          <a:off x="632584" y="1253427"/>
          <a:ext cx="10926832" cy="4773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708">
                  <a:extLst>
                    <a:ext uri="{9D8B030D-6E8A-4147-A177-3AD203B41FA5}">
                      <a16:colId xmlns:a16="http://schemas.microsoft.com/office/drawing/2014/main" val="3157493240"/>
                    </a:ext>
                  </a:extLst>
                </a:gridCol>
                <a:gridCol w="2731708">
                  <a:extLst>
                    <a:ext uri="{9D8B030D-6E8A-4147-A177-3AD203B41FA5}">
                      <a16:colId xmlns:a16="http://schemas.microsoft.com/office/drawing/2014/main" val="2593829528"/>
                    </a:ext>
                  </a:extLst>
                </a:gridCol>
                <a:gridCol w="2731708">
                  <a:extLst>
                    <a:ext uri="{9D8B030D-6E8A-4147-A177-3AD203B41FA5}">
                      <a16:colId xmlns:a16="http://schemas.microsoft.com/office/drawing/2014/main" val="1776518094"/>
                    </a:ext>
                  </a:extLst>
                </a:gridCol>
                <a:gridCol w="2731708">
                  <a:extLst>
                    <a:ext uri="{9D8B030D-6E8A-4147-A177-3AD203B41FA5}">
                      <a16:colId xmlns:a16="http://schemas.microsoft.com/office/drawing/2014/main" val="2006493453"/>
                    </a:ext>
                  </a:extLst>
                </a:gridCol>
              </a:tblGrid>
              <a:tr h="411431">
                <a:tc>
                  <a:txBody>
                    <a:bodyPr/>
                    <a:lstStyle/>
                    <a:p>
                      <a:r>
                        <a:rPr lang="it-IT" dirty="0"/>
                        <a:t>Nardiello Pasquale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Petruzziello Riccardo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Longobardi Domenico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Noviello Nevio Giuseppe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269035"/>
                  </a:ext>
                </a:extLst>
              </a:tr>
              <a:tr h="4362294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User Story 3</a:t>
                      </a:r>
                    </a:p>
                    <a:p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User Story 4</a:t>
                      </a:r>
                    </a:p>
                    <a:p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User Story 5</a:t>
                      </a:r>
                    </a:p>
                    <a:p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User Story 6</a:t>
                      </a:r>
                    </a:p>
                    <a:p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User Story 7</a:t>
                      </a:r>
                    </a:p>
                    <a:p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User Story 8</a:t>
                      </a:r>
                    </a:p>
                    <a:p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User Story 9</a:t>
                      </a:r>
                    </a:p>
                    <a:p>
                      <a:r>
                        <a:rPr lang="it-IT" dirty="0">
                          <a:solidFill>
                            <a:srgbClr val="7030A0"/>
                          </a:solidFill>
                        </a:rPr>
                        <a:t>User Story 23</a:t>
                      </a:r>
                    </a:p>
                    <a:p>
                      <a:r>
                        <a:rPr lang="it-IT" dirty="0">
                          <a:solidFill>
                            <a:srgbClr val="7030A0"/>
                          </a:solidFill>
                        </a:rPr>
                        <a:t>User Story 24</a:t>
                      </a:r>
                    </a:p>
                    <a:p>
                      <a:r>
                        <a:rPr lang="it-IT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User Story 25</a:t>
                      </a:r>
                    </a:p>
                    <a:p>
                      <a:r>
                        <a:rPr lang="it-IT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User Story 26</a:t>
                      </a:r>
                    </a:p>
                    <a:p>
                      <a:r>
                        <a:rPr lang="it-IT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User Story 30</a:t>
                      </a:r>
                    </a:p>
                    <a:p>
                      <a:r>
                        <a:rPr lang="it-IT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User Story 31</a:t>
                      </a:r>
                    </a:p>
                    <a:p>
                      <a:r>
                        <a:rPr lang="it-IT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User Story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User Story 1</a:t>
                      </a:r>
                    </a:p>
                    <a:p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User Story 2</a:t>
                      </a:r>
                    </a:p>
                    <a:p>
                      <a:r>
                        <a:rPr lang="it-IT" dirty="0">
                          <a:solidFill>
                            <a:schemeClr val="accent5"/>
                          </a:solidFill>
                        </a:rPr>
                        <a:t>User Story 15</a:t>
                      </a:r>
                    </a:p>
                    <a:p>
                      <a:r>
                        <a:rPr lang="it-IT" dirty="0">
                          <a:solidFill>
                            <a:schemeClr val="accent5"/>
                          </a:solidFill>
                        </a:rPr>
                        <a:t>User Story 16</a:t>
                      </a:r>
                    </a:p>
                    <a:p>
                      <a:r>
                        <a:rPr lang="it-IT" dirty="0">
                          <a:solidFill>
                            <a:schemeClr val="accent5"/>
                          </a:solidFill>
                        </a:rPr>
                        <a:t>User Story 17</a:t>
                      </a:r>
                    </a:p>
                    <a:p>
                      <a:r>
                        <a:rPr lang="it-IT" dirty="0">
                          <a:solidFill>
                            <a:schemeClr val="accent5"/>
                          </a:solidFill>
                        </a:rPr>
                        <a:t>User Story 18</a:t>
                      </a:r>
                    </a:p>
                    <a:p>
                      <a:r>
                        <a:rPr lang="it-IT" dirty="0">
                          <a:solidFill>
                            <a:schemeClr val="accent5"/>
                          </a:solidFill>
                        </a:rPr>
                        <a:t>User Story 19</a:t>
                      </a:r>
                    </a:p>
                    <a:p>
                      <a:r>
                        <a:rPr lang="it-IT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User Story 33</a:t>
                      </a:r>
                    </a:p>
                    <a:p>
                      <a:r>
                        <a:rPr lang="it-IT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User Story 34</a:t>
                      </a:r>
                    </a:p>
                    <a:p>
                      <a:r>
                        <a:rPr lang="it-IT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User Story 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User Story 10</a:t>
                      </a:r>
                    </a:p>
                    <a:p>
                      <a:r>
                        <a:rPr lang="it-IT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User Story 11</a:t>
                      </a:r>
                    </a:p>
                    <a:p>
                      <a:r>
                        <a:rPr lang="it-IT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User Story 12</a:t>
                      </a:r>
                    </a:p>
                    <a:p>
                      <a:r>
                        <a:rPr lang="it-IT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User Story 13</a:t>
                      </a:r>
                    </a:p>
                    <a:p>
                      <a:r>
                        <a:rPr lang="it-IT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User Story 14</a:t>
                      </a:r>
                    </a:p>
                    <a:p>
                      <a:r>
                        <a:rPr lang="it-IT" dirty="0">
                          <a:solidFill>
                            <a:srgbClr val="7030A0"/>
                          </a:solidFill>
                        </a:rPr>
                        <a:t>User Story 20</a:t>
                      </a:r>
                    </a:p>
                    <a:p>
                      <a:r>
                        <a:rPr lang="it-IT" dirty="0">
                          <a:solidFill>
                            <a:srgbClr val="7030A0"/>
                          </a:solidFill>
                        </a:rPr>
                        <a:t>User Story 21</a:t>
                      </a:r>
                    </a:p>
                    <a:p>
                      <a:r>
                        <a:rPr lang="it-IT" dirty="0">
                          <a:solidFill>
                            <a:srgbClr val="7030A0"/>
                          </a:solidFill>
                        </a:rPr>
                        <a:t>User Story 22</a:t>
                      </a:r>
                    </a:p>
                    <a:p>
                      <a:r>
                        <a:rPr lang="it-IT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User Story 27</a:t>
                      </a:r>
                    </a:p>
                    <a:p>
                      <a:r>
                        <a:rPr lang="it-IT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User Story 28</a:t>
                      </a:r>
                    </a:p>
                    <a:p>
                      <a:r>
                        <a:rPr lang="it-IT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User Story 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rgbClr val="00B050"/>
                          </a:solidFill>
                        </a:rPr>
                        <a:t>Testing</a:t>
                      </a:r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it-IT" dirty="0" err="1">
                          <a:solidFill>
                            <a:srgbClr val="00B050"/>
                          </a:solidFill>
                        </a:rPr>
                        <a:t>Epic</a:t>
                      </a:r>
                      <a:r>
                        <a:rPr lang="it-IT" dirty="0">
                          <a:solidFill>
                            <a:srgbClr val="00B050"/>
                          </a:solidFill>
                        </a:rPr>
                        <a:t> 1</a:t>
                      </a:r>
                    </a:p>
                    <a:p>
                      <a:r>
                        <a:rPr lang="it-IT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Testing</a:t>
                      </a:r>
                      <a:r>
                        <a:rPr lang="it-IT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it-IT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Epic</a:t>
                      </a:r>
                      <a:r>
                        <a:rPr lang="it-IT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2</a:t>
                      </a:r>
                    </a:p>
                    <a:p>
                      <a:r>
                        <a:rPr lang="it-IT" dirty="0" err="1">
                          <a:solidFill>
                            <a:schemeClr val="accent5"/>
                          </a:solidFill>
                        </a:rPr>
                        <a:t>Testing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it-IT" dirty="0" err="1">
                          <a:solidFill>
                            <a:schemeClr val="accent5"/>
                          </a:solidFill>
                        </a:rPr>
                        <a:t>Epic</a:t>
                      </a:r>
                      <a:r>
                        <a:rPr lang="it-IT" dirty="0">
                          <a:solidFill>
                            <a:schemeClr val="accent5"/>
                          </a:solidFill>
                        </a:rPr>
                        <a:t> 3</a:t>
                      </a:r>
                    </a:p>
                    <a:p>
                      <a:r>
                        <a:rPr lang="it-IT" dirty="0" err="1">
                          <a:solidFill>
                            <a:srgbClr val="7030A0"/>
                          </a:solidFill>
                        </a:rPr>
                        <a:t>Testing</a:t>
                      </a:r>
                      <a:r>
                        <a:rPr lang="it-IT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it-IT" dirty="0" err="1">
                          <a:solidFill>
                            <a:srgbClr val="7030A0"/>
                          </a:solidFill>
                        </a:rPr>
                        <a:t>Epic</a:t>
                      </a:r>
                      <a:r>
                        <a:rPr lang="it-IT" dirty="0">
                          <a:solidFill>
                            <a:srgbClr val="7030A0"/>
                          </a:solidFill>
                        </a:rPr>
                        <a:t> 4</a:t>
                      </a:r>
                    </a:p>
                    <a:p>
                      <a:r>
                        <a:rPr lang="it-IT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Testing</a:t>
                      </a:r>
                      <a:r>
                        <a:rPr lang="it-IT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it-IT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Epic</a:t>
                      </a:r>
                      <a:r>
                        <a:rPr lang="it-IT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 5</a:t>
                      </a:r>
                    </a:p>
                    <a:p>
                      <a:r>
                        <a:rPr lang="it-IT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Testing</a:t>
                      </a:r>
                      <a:r>
                        <a:rPr lang="it-IT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it-IT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Epic</a:t>
                      </a:r>
                      <a:r>
                        <a:rPr lang="it-IT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45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83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3F087A-A575-4C6B-8FE4-F0F467616DB7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34990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7BFF25A-A4D6-466F-818C-9DD822D9AA9A}"/>
              </a:ext>
            </a:extLst>
          </p:cNvPr>
          <p:cNvCxnSpPr>
            <a:cxnSpLocks/>
          </p:cNvCxnSpPr>
          <p:nvPr/>
        </p:nvCxnSpPr>
        <p:spPr>
          <a:xfrm>
            <a:off x="8314006" y="468597"/>
            <a:ext cx="3080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4FC1029-2D96-401E-B43B-BA1A2FF58DB1}"/>
              </a:ext>
            </a:extLst>
          </p:cNvPr>
          <p:cNvSpPr txBox="1"/>
          <p:nvPr/>
        </p:nvSpPr>
        <p:spPr>
          <a:xfrm>
            <a:off x="1934061" y="76182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Defin</a:t>
            </a:r>
            <a:r>
              <a:rPr lang="en-GB" sz="45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itions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3490A271-3400-A241-B333-B0C72F0FF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87464"/>
              </p:ext>
            </p:extLst>
          </p:nvPr>
        </p:nvGraphicFramePr>
        <p:xfrm>
          <a:off x="573858" y="1211188"/>
          <a:ext cx="11044283" cy="518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582">
                  <a:extLst>
                    <a:ext uri="{9D8B030D-6E8A-4147-A177-3AD203B41FA5}">
                      <a16:colId xmlns:a16="http://schemas.microsoft.com/office/drawing/2014/main" val="220308082"/>
                    </a:ext>
                  </a:extLst>
                </a:gridCol>
                <a:gridCol w="5542701">
                  <a:extLst>
                    <a:ext uri="{9D8B030D-6E8A-4147-A177-3AD203B41FA5}">
                      <a16:colId xmlns:a16="http://schemas.microsoft.com/office/drawing/2014/main" val="347752961"/>
                    </a:ext>
                  </a:extLst>
                </a:gridCol>
              </a:tblGrid>
              <a:tr h="35029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60580"/>
                  </a:ext>
                </a:extLst>
              </a:tr>
              <a:tr h="481652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 task </a:t>
                      </a:r>
                      <a:r>
                        <a:rPr lang="it-IT" dirty="0" err="1"/>
                        <a:t>is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considered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done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when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all</a:t>
                      </a:r>
                      <a:r>
                        <a:rPr lang="it-IT" dirty="0"/>
                        <a:t> the </a:t>
                      </a:r>
                      <a:r>
                        <a:rPr lang="it-IT" dirty="0" err="1"/>
                        <a:t>specs</a:t>
                      </a:r>
                      <a:r>
                        <a:rPr lang="it-IT" dirty="0"/>
                        <a:t> and the </a:t>
                      </a:r>
                      <a:r>
                        <a:rPr lang="it-IT" dirty="0" err="1"/>
                        <a:t>acceptance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criteria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described</a:t>
                      </a:r>
                      <a:r>
                        <a:rPr lang="it-IT" dirty="0"/>
                        <a:t> in a single </a:t>
                      </a:r>
                      <a:r>
                        <a:rPr lang="it-IT" dirty="0" err="1"/>
                        <a:t>user</a:t>
                      </a:r>
                      <a:r>
                        <a:rPr lang="it-IT" dirty="0"/>
                        <a:t> storie </a:t>
                      </a:r>
                      <a:r>
                        <a:rPr lang="it-IT" dirty="0" err="1"/>
                        <a:t>have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been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implemented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when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all</a:t>
                      </a:r>
                      <a:r>
                        <a:rPr lang="it-IT" dirty="0"/>
                        <a:t> the </a:t>
                      </a:r>
                      <a:r>
                        <a:rPr lang="it-IT" dirty="0" err="1"/>
                        <a:t>testing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has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been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completed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successfully</a:t>
                      </a:r>
                      <a:r>
                        <a:rPr lang="it-IT" dirty="0"/>
                        <a:t> and the </a:t>
                      </a:r>
                      <a:r>
                        <a:rPr lang="it-IT" dirty="0" err="1"/>
                        <a:t>represented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function</a:t>
                      </a:r>
                      <a:r>
                        <a:rPr lang="it-IT" dirty="0"/>
                        <a:t>(</a:t>
                      </a:r>
                      <a:r>
                        <a:rPr lang="it-IT" dirty="0" err="1"/>
                        <a:t>s</a:t>
                      </a:r>
                      <a:r>
                        <a:rPr lang="it-IT" dirty="0"/>
                        <a:t>) are </a:t>
                      </a:r>
                      <a:r>
                        <a:rPr lang="it-IT" dirty="0" err="1"/>
                        <a:t>present</a:t>
                      </a:r>
                      <a:r>
                        <a:rPr lang="it-IT" dirty="0"/>
                        <a:t> in a demo.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Every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method</a:t>
                      </a:r>
                      <a:r>
                        <a:rPr lang="it-IT" dirty="0"/>
                        <a:t> must be in the </a:t>
                      </a:r>
                      <a:r>
                        <a:rPr lang="it-IT" dirty="0" err="1"/>
                        <a:t>following</a:t>
                      </a:r>
                      <a:r>
                        <a:rPr lang="it-IT" dirty="0"/>
                        <a:t> format:</a:t>
                      </a:r>
                    </a:p>
                    <a:p>
                      <a:endParaRPr lang="it-IT" dirty="0"/>
                    </a:p>
                    <a:p>
                      <a:r>
                        <a:rPr lang="it-IT" dirty="0" err="1"/>
                        <a:t>blank</a:t>
                      </a:r>
                      <a:r>
                        <a:rPr lang="it-IT" dirty="0"/>
                        <a:t> line/</a:t>
                      </a:r>
                      <a:r>
                        <a:rPr lang="it-IT" dirty="0" err="1"/>
                        <a:t>Javadoc</a:t>
                      </a:r>
                      <a:endParaRPr lang="it-IT" dirty="0"/>
                    </a:p>
                    <a:p>
                      <a:r>
                        <a:rPr lang="it-IT" dirty="0"/>
                        <a:t>.. </a:t>
                      </a:r>
                      <a:r>
                        <a:rPr lang="it-IT" dirty="0" err="1"/>
                        <a:t>nameMethod</a:t>
                      </a:r>
                      <a:r>
                        <a:rPr lang="it-IT" dirty="0"/>
                        <a:t>(){</a:t>
                      </a:r>
                    </a:p>
                    <a:p>
                      <a:r>
                        <a:rPr lang="it-IT" dirty="0"/>
                        <a:t>    ...</a:t>
                      </a:r>
                    </a:p>
                    <a:p>
                      <a:r>
                        <a:rPr lang="it-IT" dirty="0"/>
                        <a:t>}</a:t>
                      </a:r>
                    </a:p>
                    <a:p>
                      <a:r>
                        <a:rPr lang="it-IT" dirty="0" err="1"/>
                        <a:t>blank</a:t>
                      </a:r>
                      <a:r>
                        <a:rPr lang="it-IT" dirty="0"/>
                        <a:t> line</a:t>
                      </a:r>
                    </a:p>
                    <a:p>
                      <a:endParaRPr lang="it-IT" dirty="0"/>
                    </a:p>
                    <a:p>
                      <a:r>
                        <a:rPr lang="it-IT" dirty="0" err="1"/>
                        <a:t>Every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class</a:t>
                      </a:r>
                      <a:r>
                        <a:rPr lang="it-IT" dirty="0"/>
                        <a:t> must be in the </a:t>
                      </a:r>
                      <a:r>
                        <a:rPr lang="it-IT" dirty="0" err="1"/>
                        <a:t>following</a:t>
                      </a:r>
                      <a:r>
                        <a:rPr lang="it-IT" dirty="0"/>
                        <a:t> format:</a:t>
                      </a:r>
                    </a:p>
                    <a:p>
                      <a:endParaRPr lang="it-IT" dirty="0"/>
                    </a:p>
                    <a:p>
                      <a:r>
                        <a:rPr lang="it-IT" dirty="0" err="1"/>
                        <a:t>blank</a:t>
                      </a:r>
                      <a:r>
                        <a:rPr lang="it-IT" dirty="0"/>
                        <a:t> line/</a:t>
                      </a:r>
                      <a:r>
                        <a:rPr lang="it-IT" dirty="0" err="1"/>
                        <a:t>Javadoc</a:t>
                      </a:r>
                      <a:endParaRPr lang="it-IT" dirty="0"/>
                    </a:p>
                    <a:p>
                      <a:r>
                        <a:rPr lang="it-IT" dirty="0"/>
                        <a:t>.. </a:t>
                      </a:r>
                      <a:r>
                        <a:rPr lang="it-IT" dirty="0" err="1"/>
                        <a:t>ClassName</a:t>
                      </a:r>
                      <a:r>
                        <a:rPr lang="it-IT" dirty="0"/>
                        <a:t>(){</a:t>
                      </a:r>
                    </a:p>
                    <a:p>
                      <a:r>
                        <a:rPr lang="it-IT" dirty="0"/>
                        <a:t>    ...</a:t>
                      </a:r>
                    </a:p>
                    <a:p>
                      <a:r>
                        <a:rPr lang="it-IT" dirty="0"/>
                        <a:t>}</a:t>
                      </a:r>
                    </a:p>
                    <a:p>
                      <a:r>
                        <a:rPr lang="it-IT" dirty="0" err="1"/>
                        <a:t>blank</a:t>
                      </a:r>
                      <a:r>
                        <a:rPr lang="it-IT" dirty="0"/>
                        <a:t> line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7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99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3F087A-A575-4C6B-8FE4-F0F467616DB7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34990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7BFF25A-A4D6-466F-818C-9DD822D9AA9A}"/>
              </a:ext>
            </a:extLst>
          </p:cNvPr>
          <p:cNvCxnSpPr>
            <a:cxnSpLocks/>
          </p:cNvCxnSpPr>
          <p:nvPr/>
        </p:nvCxnSpPr>
        <p:spPr>
          <a:xfrm>
            <a:off x="8314006" y="468597"/>
            <a:ext cx="3080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4FC1029-2D96-401E-B43B-BA1A2FF58DB1}"/>
              </a:ext>
            </a:extLst>
          </p:cNvPr>
          <p:cNvSpPr txBox="1"/>
          <p:nvPr/>
        </p:nvSpPr>
        <p:spPr>
          <a:xfrm>
            <a:off x="1934061" y="76182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50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Charts analysis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19DFF116-AAE6-48B4-84A9-B20F4A860AE0}"/>
              </a:ext>
            </a:extLst>
          </p:cNvPr>
          <p:cNvSpPr/>
          <p:nvPr/>
        </p:nvSpPr>
        <p:spPr>
          <a:xfrm>
            <a:off x="1069145" y="1758462"/>
            <a:ext cx="3221502" cy="998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Non-Ideal implementation of story points after the first sprint</a:t>
            </a:r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38A8C3C9-C249-4565-8112-77AD88CE694A}"/>
              </a:ext>
            </a:extLst>
          </p:cNvPr>
          <p:cNvSpPr/>
          <p:nvPr/>
        </p:nvSpPr>
        <p:spPr>
          <a:xfrm>
            <a:off x="1069145" y="3101927"/>
            <a:ext cx="3221502" cy="998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 of commits not constant and not enough frequent</a:t>
            </a:r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C6551EE1-7497-4FB2-996D-171E6CFA1E86}"/>
              </a:ext>
            </a:extLst>
          </p:cNvPr>
          <p:cNvSpPr/>
          <p:nvPr/>
        </p:nvSpPr>
        <p:spPr>
          <a:xfrm>
            <a:off x="1069145" y="4590758"/>
            <a:ext cx="3221502" cy="998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non-optimal distribution of work over the week</a:t>
            </a:r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02DD9BF-0966-4673-949E-8DE3012DCEC5}"/>
              </a:ext>
            </a:extLst>
          </p:cNvPr>
          <p:cNvSpPr txBox="1"/>
          <p:nvPr/>
        </p:nvSpPr>
        <p:spPr>
          <a:xfrm>
            <a:off x="1540166" y="1092765"/>
            <a:ext cx="265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>
                <a:solidFill>
                  <a:schemeClr val="bg1"/>
                </a:solidFill>
              </a:rPr>
              <a:t>Issues encontoured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A9E3B57-D501-4391-9763-1CAB6BF1AB0F}"/>
              </a:ext>
            </a:extLst>
          </p:cNvPr>
          <p:cNvSpPr txBox="1"/>
          <p:nvPr/>
        </p:nvSpPr>
        <p:spPr>
          <a:xfrm>
            <a:off x="8314006" y="1060686"/>
            <a:ext cx="265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>
                <a:solidFill>
                  <a:schemeClr val="bg1"/>
                </a:solidFill>
              </a:rPr>
              <a:t>Possible Solution</a:t>
            </a: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458D7520-9A3D-42A4-87DA-0A17CBA61369}"/>
              </a:ext>
            </a:extLst>
          </p:cNvPr>
          <p:cNvSpPr/>
          <p:nvPr/>
        </p:nvSpPr>
        <p:spPr>
          <a:xfrm>
            <a:off x="7901353" y="1722025"/>
            <a:ext cx="3221502" cy="998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redistribute work to reach the ideal SP implementation for each sprint</a:t>
            </a:r>
            <a:endParaRPr lang="it-IT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2014CDD-4F54-4A3C-9D49-5CD78CFDDB0F}"/>
              </a:ext>
            </a:extLst>
          </p:cNvPr>
          <p:cNvCxnSpPr/>
          <p:nvPr/>
        </p:nvCxnSpPr>
        <p:spPr>
          <a:xfrm>
            <a:off x="4442584" y="2270665"/>
            <a:ext cx="330683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AC97E953-A7F1-4920-8E69-EA1B95007B4C}"/>
              </a:ext>
            </a:extLst>
          </p:cNvPr>
          <p:cNvCxnSpPr/>
          <p:nvPr/>
        </p:nvCxnSpPr>
        <p:spPr>
          <a:xfrm>
            <a:off x="4442584" y="3601235"/>
            <a:ext cx="330683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38E3DBC-D454-480C-870E-98CDBA9587AE}"/>
              </a:ext>
            </a:extLst>
          </p:cNvPr>
          <p:cNvCxnSpPr/>
          <p:nvPr/>
        </p:nvCxnSpPr>
        <p:spPr>
          <a:xfrm>
            <a:off x="4442584" y="5025588"/>
            <a:ext cx="330683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D48EC064-FDF5-4829-93F8-325DBBC2D982}"/>
              </a:ext>
            </a:extLst>
          </p:cNvPr>
          <p:cNvSpPr/>
          <p:nvPr/>
        </p:nvSpPr>
        <p:spPr>
          <a:xfrm>
            <a:off x="7901352" y="3138364"/>
            <a:ext cx="3221502" cy="998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Commit every single change and not only after some lines of code</a:t>
            </a:r>
            <a:endParaRPr lang="it-IT"/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262C3D1E-EF1A-4B72-9D98-4ED6E890548D}"/>
              </a:ext>
            </a:extLst>
          </p:cNvPr>
          <p:cNvSpPr/>
          <p:nvPr/>
        </p:nvSpPr>
        <p:spPr>
          <a:xfrm>
            <a:off x="7901352" y="4554703"/>
            <a:ext cx="3221502" cy="998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Planning better on every single day what to do</a:t>
            </a:r>
          </a:p>
        </p:txBody>
      </p:sp>
    </p:spTree>
    <p:extLst>
      <p:ext uri="{BB962C8B-B14F-4D97-AF65-F5344CB8AC3E}">
        <p14:creationId xmlns:p14="http://schemas.microsoft.com/office/powerpoint/2010/main" val="93830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3F087A-A575-4C6B-8FE4-F0F467616DB7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34990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7BFF25A-A4D6-466F-818C-9DD822D9AA9A}"/>
              </a:ext>
            </a:extLst>
          </p:cNvPr>
          <p:cNvCxnSpPr>
            <a:cxnSpLocks/>
          </p:cNvCxnSpPr>
          <p:nvPr/>
        </p:nvCxnSpPr>
        <p:spPr>
          <a:xfrm>
            <a:off x="8314006" y="468597"/>
            <a:ext cx="3080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4FC1029-2D96-401E-B43B-BA1A2FF58DB1}"/>
              </a:ext>
            </a:extLst>
          </p:cNvPr>
          <p:cNvSpPr txBox="1"/>
          <p:nvPr/>
        </p:nvSpPr>
        <p:spPr>
          <a:xfrm>
            <a:off x="1934061" y="76182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Architecture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CE6B532-B70C-4E4D-B31F-DA495B56723E}"/>
              </a:ext>
            </a:extLst>
          </p:cNvPr>
          <p:cNvSpPr txBox="1"/>
          <p:nvPr/>
        </p:nvSpPr>
        <p:spPr>
          <a:xfrm>
            <a:off x="468000" y="1374401"/>
            <a:ext cx="114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The software </a:t>
            </a:r>
            <a:r>
              <a:rPr lang="it-IT" dirty="0" err="1">
                <a:solidFill>
                  <a:schemeClr val="bg1"/>
                </a:solidFill>
              </a:rPr>
              <a:t>architecture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been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defined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following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>
                <a:solidFill>
                  <a:schemeClr val="accent1"/>
                </a:solidFill>
              </a:rPr>
              <a:t>MVC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paradigm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where</a:t>
            </a:r>
            <a:r>
              <a:rPr lang="it-IT" dirty="0">
                <a:solidFill>
                  <a:schemeClr val="bg1"/>
                </a:solidFill>
              </a:rPr>
              <a:t> the Model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following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0F44A1-D1C6-AC46-A797-E970BEE44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49" y="2075921"/>
            <a:ext cx="6364501" cy="4313482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59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3F087A-A575-4C6B-8FE4-F0F467616DB7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34990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7BFF25A-A4D6-466F-818C-9DD822D9AA9A}"/>
              </a:ext>
            </a:extLst>
          </p:cNvPr>
          <p:cNvCxnSpPr>
            <a:cxnSpLocks/>
          </p:cNvCxnSpPr>
          <p:nvPr/>
        </p:nvCxnSpPr>
        <p:spPr>
          <a:xfrm>
            <a:off x="8314006" y="468597"/>
            <a:ext cx="3080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4FC1029-2D96-401E-B43B-BA1A2FF58DB1}"/>
              </a:ext>
            </a:extLst>
          </p:cNvPr>
          <p:cNvSpPr txBox="1"/>
          <p:nvPr/>
        </p:nvSpPr>
        <p:spPr>
          <a:xfrm>
            <a:off x="1934061" y="76182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UML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9EE1644-3DF9-674E-869D-90B6A4875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553" y="1086571"/>
            <a:ext cx="5359730" cy="548558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CA6CA90-10D8-1C43-9A68-F6178FB1B77C}"/>
              </a:ext>
            </a:extLst>
          </p:cNvPr>
          <p:cNvSpPr txBox="1"/>
          <p:nvPr/>
        </p:nvSpPr>
        <p:spPr>
          <a:xfrm>
            <a:off x="467999" y="1086571"/>
            <a:ext cx="53597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000" dirty="0">
              <a:solidFill>
                <a:schemeClr val="accent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 err="1">
                <a:solidFill>
                  <a:schemeClr val="accent1"/>
                </a:solidFill>
              </a:rPr>
              <a:t>Calculator</a:t>
            </a:r>
            <a:r>
              <a:rPr lang="it-IT" sz="2000" dirty="0">
                <a:solidFill>
                  <a:schemeClr val="accent1"/>
                </a:solidFill>
              </a:rPr>
              <a:t> :</a:t>
            </a:r>
            <a:r>
              <a:rPr lang="it-IT" sz="2000" dirty="0">
                <a:solidFill>
                  <a:schemeClr val="bg1"/>
                </a:solidFill>
              </a:rPr>
              <a:t> the </a:t>
            </a:r>
            <a:r>
              <a:rPr lang="it-IT" sz="2000" dirty="0" err="1">
                <a:solidFill>
                  <a:schemeClr val="bg1"/>
                </a:solidFill>
              </a:rPr>
              <a:t>main</a:t>
            </a:r>
            <a:r>
              <a:rPr lang="it-IT" sz="2000" dirty="0">
                <a:solidFill>
                  <a:schemeClr val="bg1"/>
                </a:solidFill>
              </a:rPr>
              <a:t> Model </a:t>
            </a:r>
            <a:r>
              <a:rPr lang="it-IT" sz="2000" dirty="0" err="1">
                <a:solidFill>
                  <a:schemeClr val="bg1"/>
                </a:solidFill>
              </a:rPr>
              <a:t>class</a:t>
            </a:r>
            <a:r>
              <a:rPr lang="it-IT" sz="2000" dirty="0">
                <a:solidFill>
                  <a:schemeClr val="bg1"/>
                </a:solidFill>
              </a:rPr>
              <a:t> in </a:t>
            </a:r>
            <a:r>
              <a:rPr lang="it-IT" sz="2000" dirty="0" err="1">
                <a:solidFill>
                  <a:schemeClr val="bg1"/>
                </a:solidFill>
              </a:rPr>
              <a:t>which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we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find</a:t>
            </a:r>
            <a:r>
              <a:rPr lang="it-IT" sz="2000" dirty="0">
                <a:solidFill>
                  <a:schemeClr val="bg1"/>
                </a:solidFill>
              </a:rPr>
              <a:t> an </a:t>
            </a:r>
            <a:r>
              <a:rPr lang="it-IT" sz="2000" dirty="0" err="1">
                <a:solidFill>
                  <a:schemeClr val="bg1"/>
                </a:solidFill>
              </a:rPr>
              <a:t>instance</a:t>
            </a:r>
            <a:r>
              <a:rPr lang="it-IT" sz="2000" dirty="0">
                <a:solidFill>
                  <a:schemeClr val="bg1"/>
                </a:solidFill>
              </a:rPr>
              <a:t> of </a:t>
            </a:r>
            <a:r>
              <a:rPr lang="it-IT" sz="2000" dirty="0" err="1">
                <a:solidFill>
                  <a:schemeClr val="bg1"/>
                </a:solidFill>
              </a:rPr>
              <a:t>Advanced_Stack</a:t>
            </a:r>
            <a:r>
              <a:rPr lang="it-IT" sz="2000" dirty="0">
                <a:solidFill>
                  <a:schemeClr val="bg1"/>
                </a:solidFill>
              </a:rPr>
              <a:t> and the </a:t>
            </a:r>
            <a:r>
              <a:rPr lang="it-IT" sz="2000" dirty="0" err="1">
                <a:solidFill>
                  <a:schemeClr val="bg1"/>
                </a:solidFill>
              </a:rPr>
              <a:t>definition</a:t>
            </a:r>
            <a:r>
              <a:rPr lang="it-IT" sz="2000" dirty="0">
                <a:solidFill>
                  <a:schemeClr val="bg1"/>
                </a:solidFill>
              </a:rPr>
              <a:t> of </a:t>
            </a:r>
            <a:r>
              <a:rPr lang="it-IT" sz="2000" dirty="0" err="1">
                <a:solidFill>
                  <a:schemeClr val="bg1"/>
                </a:solidFill>
              </a:rPr>
              <a:t>OPT_Complex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inner</a:t>
            </a:r>
            <a:r>
              <a:rPr lang="it-IT" sz="2000" dirty="0">
                <a:solidFill>
                  <a:schemeClr val="bg1"/>
                </a:solidFill>
              </a:rPr>
              <a:t> Class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 err="1">
                <a:solidFill>
                  <a:schemeClr val="accent1"/>
                </a:solidFill>
              </a:rPr>
              <a:t>Advanced_Stack</a:t>
            </a:r>
            <a:r>
              <a:rPr lang="it-IT" sz="2000" dirty="0">
                <a:solidFill>
                  <a:schemeClr val="accent1"/>
                </a:solidFill>
              </a:rPr>
              <a:t> : </a:t>
            </a:r>
            <a:r>
              <a:rPr lang="it-IT" sz="2000" dirty="0" err="1">
                <a:solidFill>
                  <a:schemeClr val="bg1"/>
                </a:solidFill>
              </a:rPr>
              <a:t>generalization</a:t>
            </a:r>
            <a:r>
              <a:rPr lang="it-IT" sz="2000" dirty="0">
                <a:solidFill>
                  <a:schemeClr val="bg1"/>
                </a:solidFill>
              </a:rPr>
              <a:t> of </a:t>
            </a:r>
            <a:r>
              <a:rPr lang="it-IT" sz="2000" dirty="0" err="1">
                <a:solidFill>
                  <a:schemeClr val="bg1"/>
                </a:solidFill>
              </a:rPr>
              <a:t>Stack</a:t>
            </a:r>
            <a:r>
              <a:rPr lang="it-IT" sz="2000" dirty="0">
                <a:solidFill>
                  <a:schemeClr val="bg1"/>
                </a:solidFill>
              </a:rPr>
              <a:t> Class with </a:t>
            </a:r>
            <a:r>
              <a:rPr lang="it-IT" sz="2000" dirty="0" err="1">
                <a:solidFill>
                  <a:schemeClr val="bg1"/>
                </a:solidFill>
              </a:rPr>
              <a:t>advanced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features</a:t>
            </a: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 err="1">
                <a:solidFill>
                  <a:schemeClr val="accent1"/>
                </a:solidFill>
              </a:rPr>
              <a:t>OPT_Complex</a:t>
            </a:r>
            <a:r>
              <a:rPr lang="it-IT" sz="2000" dirty="0">
                <a:solidFill>
                  <a:schemeClr val="accent1"/>
                </a:solidFill>
              </a:rPr>
              <a:t> : </a:t>
            </a:r>
            <a:r>
              <a:rPr lang="it-IT" sz="2000" dirty="0" err="1">
                <a:solidFill>
                  <a:schemeClr val="bg1"/>
                </a:solidFill>
              </a:rPr>
              <a:t>wrapped</a:t>
            </a:r>
            <a:r>
              <a:rPr lang="it-IT" sz="2000" dirty="0">
                <a:solidFill>
                  <a:schemeClr val="bg1"/>
                </a:solidFill>
              </a:rPr>
              <a:t> Apache </a:t>
            </a:r>
            <a:r>
              <a:rPr lang="it-IT" sz="2000" dirty="0" err="1">
                <a:solidFill>
                  <a:schemeClr val="bg1"/>
                </a:solidFill>
              </a:rPr>
              <a:t>Complex</a:t>
            </a:r>
            <a:r>
              <a:rPr lang="it-IT" sz="2000" dirty="0">
                <a:solidFill>
                  <a:schemeClr val="bg1"/>
                </a:solidFill>
              </a:rPr>
              <a:t> Class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>
                <a:solidFill>
                  <a:schemeClr val="accent1"/>
                </a:solidFill>
              </a:rPr>
              <a:t>Plotter : </a:t>
            </a:r>
            <a:r>
              <a:rPr lang="it-IT" sz="2000" dirty="0">
                <a:solidFill>
                  <a:schemeClr val="bg1"/>
                </a:solidFill>
              </a:rPr>
              <a:t>Class for </a:t>
            </a:r>
            <a:r>
              <a:rPr lang="it-IT" sz="2000" dirty="0" err="1">
                <a:solidFill>
                  <a:schemeClr val="bg1"/>
                </a:solidFill>
              </a:rPr>
              <a:t>graphical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plotting</a:t>
            </a: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 err="1">
                <a:solidFill>
                  <a:schemeClr val="accent1"/>
                </a:solidFill>
              </a:rPr>
              <a:t>Calc_javafxController</a:t>
            </a:r>
            <a:r>
              <a:rPr lang="it-IT" sz="2000" dirty="0">
                <a:solidFill>
                  <a:schemeClr val="accent1"/>
                </a:solidFill>
              </a:rPr>
              <a:t> : </a:t>
            </a:r>
            <a:r>
              <a:rPr lang="it-IT" sz="2000" dirty="0">
                <a:solidFill>
                  <a:schemeClr val="bg1"/>
                </a:solidFill>
              </a:rPr>
              <a:t>MVC Controller Class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 err="1">
                <a:solidFill>
                  <a:schemeClr val="accent1"/>
                </a:solidFill>
              </a:rPr>
              <a:t>App</a:t>
            </a:r>
            <a:r>
              <a:rPr lang="it-IT" sz="2000" dirty="0">
                <a:solidFill>
                  <a:schemeClr val="accent1"/>
                </a:solidFill>
              </a:rPr>
              <a:t> : </a:t>
            </a:r>
            <a:r>
              <a:rPr lang="it-IT" sz="2000" dirty="0" err="1">
                <a:solidFill>
                  <a:schemeClr val="bg1"/>
                </a:solidFill>
              </a:rPr>
              <a:t>launch</a:t>
            </a:r>
            <a:r>
              <a:rPr lang="it-IT" sz="2000" dirty="0">
                <a:solidFill>
                  <a:schemeClr val="bg1"/>
                </a:solidFill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98094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5E461120-239A-4244-A740-050B1DBC9D0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E3F087A-A575-4C6B-8FE4-F0F467616DB7}"/>
              </a:ext>
            </a:extLst>
          </p:cNvPr>
          <p:cNvCxnSpPr>
            <a:cxnSpLocks/>
          </p:cNvCxnSpPr>
          <p:nvPr/>
        </p:nvCxnSpPr>
        <p:spPr>
          <a:xfrm>
            <a:off x="468000" y="468597"/>
            <a:ext cx="34990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7BFF25A-A4D6-466F-818C-9DD822D9AA9A}"/>
              </a:ext>
            </a:extLst>
          </p:cNvPr>
          <p:cNvCxnSpPr>
            <a:cxnSpLocks/>
          </p:cNvCxnSpPr>
          <p:nvPr/>
        </p:nvCxnSpPr>
        <p:spPr>
          <a:xfrm>
            <a:off x="8314006" y="468597"/>
            <a:ext cx="308082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">
            <a:extLst>
              <a:ext uri="{FF2B5EF4-FFF2-40B4-BE49-F238E27FC236}">
                <a16:creationId xmlns:a16="http://schemas.microsoft.com/office/drawing/2014/main" id="{C4FC1029-2D96-401E-B43B-BA1A2FF58DB1}"/>
              </a:ext>
            </a:extLst>
          </p:cNvPr>
          <p:cNvSpPr txBox="1"/>
          <p:nvPr/>
        </p:nvSpPr>
        <p:spPr>
          <a:xfrm>
            <a:off x="1978609" y="62923"/>
            <a:ext cx="832387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Patterns 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5B7389-339E-49E1-94BC-4AFF5776B17B}"/>
              </a:ext>
            </a:extLst>
          </p:cNvPr>
          <p:cNvSpPr txBox="1"/>
          <p:nvPr/>
        </p:nvSpPr>
        <p:spPr>
          <a:xfrm>
            <a:off x="468001" y="1364974"/>
            <a:ext cx="11495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accent1"/>
              </a:solidFill>
            </a:endParaRPr>
          </a:p>
          <a:p>
            <a:endParaRPr lang="it-IT" dirty="0">
              <a:solidFill>
                <a:schemeClr val="accent1"/>
              </a:solidFill>
            </a:endParaRPr>
          </a:p>
          <a:p>
            <a:r>
              <a:rPr lang="it-IT" dirty="0">
                <a:solidFill>
                  <a:schemeClr val="accent1"/>
                </a:solidFill>
              </a:rPr>
              <a:t>Decorator -&gt; </a:t>
            </a:r>
            <a:r>
              <a:rPr lang="it-IT" dirty="0" err="1">
                <a:solidFill>
                  <a:schemeClr val="bg1"/>
                </a:solidFill>
              </a:rPr>
              <a:t>Calculator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String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properties</a:t>
            </a:r>
            <a:r>
              <a:rPr lang="it-IT" dirty="0">
                <a:solidFill>
                  <a:schemeClr val="bg1"/>
                </a:solidFill>
              </a:rPr>
              <a:t> are </a:t>
            </a:r>
            <a:r>
              <a:rPr lang="it-IT" dirty="0" err="1">
                <a:solidFill>
                  <a:schemeClr val="bg1"/>
                </a:solidFill>
              </a:rPr>
              <a:t>binded</a:t>
            </a:r>
            <a:r>
              <a:rPr lang="it-IT" dirty="0">
                <a:solidFill>
                  <a:schemeClr val="bg1"/>
                </a:solidFill>
              </a:rPr>
              <a:t> to the </a:t>
            </a:r>
            <a:r>
              <a:rPr lang="it-IT" dirty="0" err="1">
                <a:solidFill>
                  <a:schemeClr val="bg1"/>
                </a:solidFill>
              </a:rPr>
              <a:t>controller’s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listeners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graphically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reflecting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Calculator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internal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changes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 err="1">
                <a:solidFill>
                  <a:schemeClr val="accent1"/>
                </a:solidFill>
              </a:rPr>
              <a:t>Observer</a:t>
            </a:r>
            <a:r>
              <a:rPr lang="it-IT" dirty="0">
                <a:solidFill>
                  <a:schemeClr val="accent1"/>
                </a:solidFill>
              </a:rPr>
              <a:t> -&gt; </a:t>
            </a:r>
            <a:r>
              <a:rPr lang="it-IT" dirty="0" err="1">
                <a:solidFill>
                  <a:schemeClr val="bg1"/>
                </a:solidFill>
              </a:rPr>
              <a:t>Calculator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properties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changes</a:t>
            </a:r>
            <a:r>
              <a:rPr lang="it-IT" dirty="0">
                <a:solidFill>
                  <a:schemeClr val="bg1"/>
                </a:solidFill>
              </a:rPr>
              <a:t> are </a:t>
            </a:r>
            <a:r>
              <a:rPr lang="it-IT" dirty="0" err="1">
                <a:solidFill>
                  <a:schemeClr val="bg1"/>
                </a:solidFill>
              </a:rPr>
              <a:t>monitored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dirty="0" err="1">
                <a:solidFill>
                  <a:schemeClr val="bg1"/>
                </a:solidFill>
              </a:rPr>
              <a:t>registered</a:t>
            </a:r>
            <a:r>
              <a:rPr lang="it-IT" dirty="0">
                <a:solidFill>
                  <a:schemeClr val="bg1"/>
                </a:solidFill>
              </a:rPr>
              <a:t> in an </a:t>
            </a:r>
            <a:r>
              <a:rPr lang="it-IT" dirty="0" err="1">
                <a:solidFill>
                  <a:schemeClr val="bg1"/>
                </a:solidFill>
              </a:rPr>
              <a:t>Observable</a:t>
            </a:r>
            <a:r>
              <a:rPr lang="it-IT" dirty="0">
                <a:solidFill>
                  <a:schemeClr val="bg1"/>
                </a:solidFill>
              </a:rPr>
              <a:t> list of </a:t>
            </a:r>
            <a:r>
              <a:rPr lang="it-IT" dirty="0" err="1">
                <a:solidFill>
                  <a:schemeClr val="bg1"/>
                </a:solidFill>
              </a:rPr>
              <a:t>Strings</a:t>
            </a:r>
            <a:r>
              <a:rPr lang="it-IT" dirty="0">
                <a:solidFill>
                  <a:schemeClr val="bg1"/>
                </a:solidFill>
              </a:rPr>
              <a:t>, in </a:t>
            </a:r>
            <a:r>
              <a:rPr lang="it-IT" dirty="0" err="1">
                <a:solidFill>
                  <a:schemeClr val="bg1"/>
                </a:solidFill>
              </a:rPr>
              <a:t>order</a:t>
            </a:r>
            <a:r>
              <a:rPr lang="it-IT" dirty="0">
                <a:solidFill>
                  <a:schemeClr val="bg1"/>
                </a:solidFill>
              </a:rPr>
              <a:t> to be re-</a:t>
            </a:r>
            <a:r>
              <a:rPr lang="it-IT" dirty="0" err="1">
                <a:solidFill>
                  <a:schemeClr val="bg1"/>
                </a:solidFill>
              </a:rPr>
              <a:t>parsed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Chronology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accent1"/>
                </a:solidFill>
              </a:rPr>
              <a:t>Iterator -&gt; </a:t>
            </a:r>
            <a:r>
              <a:rPr lang="it-IT" dirty="0">
                <a:solidFill>
                  <a:schemeClr val="bg1"/>
                </a:solidFill>
              </a:rPr>
              <a:t>The iterator </a:t>
            </a:r>
            <a:r>
              <a:rPr lang="it-IT" dirty="0" err="1">
                <a:solidFill>
                  <a:schemeClr val="bg1"/>
                </a:solidFill>
              </a:rPr>
              <a:t>construct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used</a:t>
            </a:r>
            <a:r>
              <a:rPr lang="it-IT" dirty="0">
                <a:solidFill>
                  <a:schemeClr val="bg1"/>
                </a:solidFill>
              </a:rPr>
              <a:t> to iterate in the </a:t>
            </a:r>
            <a:r>
              <a:rPr lang="it-IT" dirty="0" err="1">
                <a:solidFill>
                  <a:schemeClr val="bg1"/>
                </a:solidFill>
              </a:rPr>
              <a:t>auxiliary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Stream</a:t>
            </a:r>
            <a:r>
              <a:rPr lang="it-IT" dirty="0">
                <a:solidFill>
                  <a:schemeClr val="bg1"/>
                </a:solidFill>
              </a:rPr>
              <a:t> flow, in </a:t>
            </a:r>
            <a:r>
              <a:rPr lang="it-IT" dirty="0" err="1">
                <a:solidFill>
                  <a:schemeClr val="bg1"/>
                </a:solidFill>
              </a:rPr>
              <a:t>order</a:t>
            </a:r>
            <a:r>
              <a:rPr lang="it-IT" dirty="0">
                <a:solidFill>
                  <a:schemeClr val="bg1"/>
                </a:solidFill>
              </a:rPr>
              <a:t> to </a:t>
            </a:r>
            <a:r>
              <a:rPr lang="it-IT" dirty="0" err="1">
                <a:solidFill>
                  <a:schemeClr val="bg1"/>
                </a:solidFill>
              </a:rPr>
              <a:t>find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root</a:t>
            </a:r>
            <a:r>
              <a:rPr lang="it-IT" dirty="0">
                <a:solidFill>
                  <a:schemeClr val="bg1"/>
                </a:solidFill>
              </a:rPr>
              <a:t> cause of </a:t>
            </a:r>
            <a:r>
              <a:rPr lang="it-IT" dirty="0" err="1">
                <a:solidFill>
                  <a:schemeClr val="bg1"/>
                </a:solidFill>
              </a:rPr>
              <a:t>Exceptions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 err="1">
                <a:solidFill>
                  <a:schemeClr val="accent1"/>
                </a:solidFill>
              </a:rPr>
              <a:t>Adaptee</a:t>
            </a:r>
            <a:r>
              <a:rPr lang="it-IT" dirty="0">
                <a:solidFill>
                  <a:schemeClr val="accent1"/>
                </a:solidFill>
              </a:rPr>
              <a:t> -&gt; </a:t>
            </a:r>
            <a:r>
              <a:rPr lang="it-IT" dirty="0">
                <a:solidFill>
                  <a:schemeClr val="bg1"/>
                </a:solidFill>
              </a:rPr>
              <a:t>Apache </a:t>
            </a:r>
            <a:r>
              <a:rPr lang="it-IT" dirty="0" err="1">
                <a:solidFill>
                  <a:schemeClr val="bg1"/>
                </a:solidFill>
              </a:rPr>
              <a:t>Complex</a:t>
            </a:r>
            <a:r>
              <a:rPr lang="it-IT" dirty="0">
                <a:solidFill>
                  <a:schemeClr val="bg1"/>
                </a:solidFill>
              </a:rPr>
              <a:t> Class </a:t>
            </a:r>
            <a:r>
              <a:rPr lang="it-IT" dirty="0" err="1">
                <a:solidFill>
                  <a:schemeClr val="bg1"/>
                </a:solidFill>
              </a:rPr>
              <a:t>has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been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wrapped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into</a:t>
            </a:r>
            <a:r>
              <a:rPr lang="it-IT" dirty="0">
                <a:solidFill>
                  <a:schemeClr val="bg1"/>
                </a:solidFill>
              </a:rPr>
              <a:t> an </a:t>
            </a:r>
            <a:r>
              <a:rPr lang="it-IT" dirty="0" err="1">
                <a:solidFill>
                  <a:schemeClr val="bg1"/>
                </a:solidFill>
              </a:rPr>
              <a:t>artificial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OPT_Complex</a:t>
            </a:r>
            <a:r>
              <a:rPr lang="it-IT" dirty="0">
                <a:solidFill>
                  <a:schemeClr val="bg1"/>
                </a:solidFill>
              </a:rPr>
              <a:t> Class, in </a:t>
            </a:r>
            <a:r>
              <a:rPr lang="it-IT" dirty="0" err="1">
                <a:solidFill>
                  <a:schemeClr val="bg1"/>
                </a:solidFill>
              </a:rPr>
              <a:t>order</a:t>
            </a:r>
            <a:r>
              <a:rPr lang="it-IT" dirty="0">
                <a:solidFill>
                  <a:schemeClr val="bg1"/>
                </a:solidFill>
              </a:rPr>
              <a:t> to </a:t>
            </a:r>
            <a:r>
              <a:rPr lang="it-IT" dirty="0" err="1">
                <a:solidFill>
                  <a:schemeClr val="bg1"/>
                </a:solidFill>
              </a:rPr>
              <a:t>obtain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better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print</a:t>
            </a:r>
            <a:r>
              <a:rPr lang="it-IT" dirty="0">
                <a:solidFill>
                  <a:schemeClr val="bg1"/>
                </a:solidFill>
              </a:rPr>
              <a:t> of </a:t>
            </a:r>
            <a:r>
              <a:rPr lang="it-IT" dirty="0" err="1">
                <a:solidFill>
                  <a:schemeClr val="bg1"/>
                </a:solidFill>
              </a:rPr>
              <a:t>numbers</a:t>
            </a:r>
            <a:r>
              <a:rPr lang="it-IT" dirty="0">
                <a:solidFill>
                  <a:schemeClr val="bg1"/>
                </a:solidFill>
              </a:rPr>
              <a:t> with the aggregate </a:t>
            </a:r>
            <a:r>
              <a:rPr lang="it-IT" dirty="0" err="1">
                <a:solidFill>
                  <a:schemeClr val="bg1"/>
                </a:solidFill>
              </a:rPr>
              <a:t>Complex_Formatter</a:t>
            </a:r>
            <a:r>
              <a:rPr lang="it-IT" dirty="0">
                <a:solidFill>
                  <a:schemeClr val="bg1"/>
                </a:solidFill>
              </a:rPr>
              <a:t> Class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27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42_TF78455520.potx" id="{18B1944C-1E7D-43C4-975E-E50ACFFDB4A4}" vid="{83F0D432-2B92-4580-B168-71CC71A93FAD}"/>
    </a:ext>
  </a:extLst>
</a:theme>
</file>

<file path=ppt/theme/theme2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Analisi di progetto, da 24Slides</Template>
  <TotalTime>560</TotalTime>
  <Words>770</Words>
  <Application>Microsoft Macintosh PowerPoint</Application>
  <PresentationFormat>Widescreen</PresentationFormat>
  <Paragraphs>160</Paragraphs>
  <Slides>13</Slides>
  <Notes>1</Notes>
  <HiddenSlides>0</HiddenSlides>
  <MMClips>4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Courier New</vt:lpstr>
      <vt:lpstr>Noto Sans</vt:lpstr>
      <vt:lpstr>Segoe UI Light</vt:lpstr>
      <vt:lpstr>Wingdings</vt:lpstr>
      <vt:lpstr>Tema di Office</vt:lpstr>
      <vt:lpstr>Office Theme</vt:lpstr>
      <vt:lpstr>SE PROJECT  Final Presentation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PROJECT  Final Presentation</dc:title>
  <dc:creator>DOMENICO LONGOBARDI</dc:creator>
  <cp:lastModifiedBy>PASQUALE NARDIELLO</cp:lastModifiedBy>
  <cp:revision>23</cp:revision>
  <dcterms:created xsi:type="dcterms:W3CDTF">2021-12-09T11:27:48Z</dcterms:created>
  <dcterms:modified xsi:type="dcterms:W3CDTF">2021-12-12T18:39:02Z</dcterms:modified>
</cp:coreProperties>
</file>