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4"/>
  </p:notesMasterIdLst>
  <p:handoutMasterIdLst>
    <p:handoutMasterId r:id="rId15"/>
  </p:handoutMasterIdLst>
  <p:sldIdLst>
    <p:sldId id="401" r:id="rId5"/>
    <p:sldId id="402" r:id="rId6"/>
    <p:sldId id="406" r:id="rId7"/>
    <p:sldId id="394" r:id="rId8"/>
    <p:sldId id="413" r:id="rId9"/>
    <p:sldId id="412" r:id="rId10"/>
    <p:sldId id="411" r:id="rId11"/>
    <p:sldId id="414" r:id="rId12"/>
    <p:sldId id="409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0E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08" autoAdjust="0"/>
  </p:normalViewPr>
  <p:slideViewPr>
    <p:cSldViewPr snapToGrid="0">
      <p:cViewPr varScale="1">
        <p:scale>
          <a:sx n="159" d="100"/>
          <a:sy n="159" d="100"/>
        </p:scale>
        <p:origin x="330" y="138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C8D07-10E9-4F48-8326-E2804C7777DD}" type="datetime1">
              <a:rPr lang="it-IT" smtClean="0"/>
              <a:t>12/02/2024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FE4B4-C36C-4147-9AB7-0B9E5B04D9E8}" type="datetime1">
              <a:rPr lang="it-IT" smtClean="0"/>
              <a:pPr/>
              <a:t>12/02/2024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70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Non sono disponibili ID dei progettatori, perché sono stati basati sulle diapositive predefinite master già presenti nella presentazione.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08366-4A90-47F3-7AB4-90B980FE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8BE8908-51A6-046F-0782-EA1FAC805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CE405-A961-5C6D-6459-C853388B9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Non sono disponibili ID dei progettatori, perché sono stati basati sulle diapositive predefinite master già presenti nella presentazione.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10D78C-AD14-C9B4-6F82-4AAE5EF35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38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B5B3C-6787-3D82-37B7-E75626115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A06A24-799B-67E2-88E0-4354342E8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E3AE6E1-65F8-C709-1EF0-E7E70EDC8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Non sono disponibili ID dei progettatori, perché sono stati basati sulle diapositive predefinite master già presenti nella presentazione.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683644-5DA4-4A63-0ACC-54987E006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68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F878-02F0-8C0E-7B11-F8FADF661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D1E0DD2-A5BF-B89A-AAE5-233192B35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5253E0C-D912-5C9A-50A1-A4AE8E9CE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Non sono disponibili ID dei progettatori, perché sono stati basati sulle diapositive predefinite master già presenti nella presentazione.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CF1FFF-D6D7-A464-7C70-4AA6E0132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332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5C2CF-E9E8-ED97-630D-41809F2A3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BD836D-AA4C-28CC-A20F-BFDC8A3E4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0AB82E9-B73F-7B5A-22FF-CB452F387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Non sono disponibili ID dei progettatori, perché sono stati basati sulle diapositive predefinite master già presenti nella presentazione.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EA7A9F-04F2-9295-AF1F-0765CDD3D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9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8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emento gra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emento gra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Titolo della presentazione</a:t>
            </a:r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immagin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5" name="Segnaposto contenut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emento gra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immagin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5" name="Segnaposto immagin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2" name="Segnaposto tes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3" name="Segnaposto tes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5" name="Segnaposto tes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7" name="Segnaposto tes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9" name="Segnaposto tes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70" name="Segnaposto tes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AF29B4EE-7504-74AC-E909-3F06A8A5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03" y="636105"/>
            <a:ext cx="4396091" cy="1295551"/>
          </a:xfrm>
          <a:prstGeom prst="rect">
            <a:avLst/>
          </a:prstGeom>
          <a:noFill/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665" y="2323173"/>
            <a:ext cx="3401568" cy="2211654"/>
          </a:xfrm>
        </p:spPr>
        <p:txBody>
          <a:bodyPr rtlCol="0"/>
          <a:lstStyle/>
          <a:p>
            <a:pPr rtl="0"/>
            <a:r>
              <a:rPr lang="it-IT" dirty="0"/>
              <a:t>Progetto Laboratorio di Sistemi Operativi</a:t>
            </a:r>
          </a:p>
        </p:txBody>
      </p:sp>
      <p:pic>
        <p:nvPicPr>
          <p:cNvPr id="7" name="Immagine 6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17F78C9E-294E-E370-A7DF-B4F24397C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77" y="2633205"/>
            <a:ext cx="4461711" cy="1198853"/>
          </a:xfrm>
          <a:prstGeom prst="rect">
            <a:avLst/>
          </a:prstGeom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B2578E1E-283B-E127-CEB5-E948A5838517}"/>
              </a:ext>
            </a:extLst>
          </p:cNvPr>
          <p:cNvSpPr txBox="1">
            <a:spLocks/>
          </p:cNvSpPr>
          <p:nvPr/>
        </p:nvSpPr>
        <p:spPr>
          <a:xfrm>
            <a:off x="8572500" y="5865394"/>
            <a:ext cx="3619500" cy="99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600" dirty="0"/>
              <a:t>Pasquale Orlando – N86003266</a:t>
            </a:r>
          </a:p>
          <a:p>
            <a:pPr algn="r"/>
            <a:r>
              <a:rPr lang="it-IT" sz="1600" dirty="0"/>
              <a:t>Alessia Verrazzo – N86003326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smtClean="0"/>
              <a:t>2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1768642"/>
            <a:ext cx="4618037" cy="389530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Il sistema è progettato per aiutare gli utenti ad ottenere le informazioni necessarie per godersi a pieno la loro visita in un museo e offre, quindi, una serie di funzionalità per soddisfarne le esigenze, tra cui: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I visitatori possono registrarsi al museo con e-mail e password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I visitatori possono effettuare il login in qualsiasi momento con le loro credenziali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Ogni visitatore appartiene ad una o più categorie, specificate in fase di accesso e modificabili in ogni momento, in modo da personalizzare a pieno la sua esperienza</a:t>
            </a:r>
            <a:endParaRPr lang="it-IT" sz="1800" dirty="0"/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7A6FE452-1930-FB70-821C-AEF54B2F9EDA}"/>
              </a:ext>
            </a:extLst>
          </p:cNvPr>
          <p:cNvSpPr txBox="1">
            <a:spLocks/>
          </p:cNvSpPr>
          <p:nvPr/>
        </p:nvSpPr>
        <p:spPr>
          <a:xfrm>
            <a:off x="6735763" y="712787"/>
            <a:ext cx="3617494" cy="824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tx1"/>
                </a:solidFill>
              </a:rPr>
              <a:t>Introduzione</a:t>
            </a:r>
          </a:p>
        </p:txBody>
      </p:sp>
      <p:pic>
        <p:nvPicPr>
          <p:cNvPr id="6" name="Immagine 5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4E60BC23-B02C-70A2-C74A-65221470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50" y="2921985"/>
            <a:ext cx="3140700" cy="8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numero diapositiva 31">
            <a:extLst>
              <a:ext uri="{FF2B5EF4-FFF2-40B4-BE49-F238E27FC236}">
                <a16:creationId xmlns:a16="http://schemas.microsoft.com/office/drawing/2014/main" id="{89BE6787-F451-403C-864D-CA5BF63B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smtClean="0"/>
              <a:t>3</a:t>
            </a:fld>
            <a:endParaRPr lang="it-IT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D729CCBC-5442-4C93-B800-2D4D325D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Tecnologie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088A138-11AC-4A09-ABC8-8DA1BF3A3C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it-IT" sz="2000" dirty="0">
                <a:latin typeface="+mj-lt"/>
              </a:rPr>
              <a:t>Client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B4E687A-B817-41CB-B281-3E191D03FA7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it-IT" sz="2000" dirty="0"/>
              <a:t>Java - Android</a:t>
            </a:r>
            <a:endParaRPr lang="it-IT" dirty="0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E8B7117-A519-4B56-9893-9D8BE5520B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it-IT" sz="2000" dirty="0">
                <a:latin typeface="+mj-lt"/>
              </a:rPr>
              <a:t>Server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15C2B3A-7767-4BAD-843D-060598064B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it-IT" sz="2000" dirty="0"/>
              <a:t>C</a:t>
            </a:r>
            <a:endParaRPr lang="it-IT" dirty="0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414389E-EAD9-4B6E-9B85-1F6843AC6C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it-IT" sz="2000" dirty="0">
                <a:latin typeface="+mj-lt"/>
              </a:rPr>
              <a:t>Database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0049D3B-4850-4D95-B946-4AFE0126F2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it-IT" sz="2000" dirty="0"/>
              <a:t>MySQL</a:t>
            </a:r>
            <a:endParaRPr lang="it-IT" dirty="0"/>
          </a:p>
        </p:txBody>
      </p:sp>
      <p:pic>
        <p:nvPicPr>
          <p:cNvPr id="34" name="Immagine 33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082F4CD2-7648-8E35-089D-24DF51EB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892" y="0"/>
            <a:ext cx="2378108" cy="638993"/>
          </a:xfrm>
          <a:prstGeom prst="rect">
            <a:avLst/>
          </a:prstGeom>
        </p:spPr>
      </p:pic>
      <p:pic>
        <p:nvPicPr>
          <p:cNvPr id="46" name="Immagine 45" descr="Immagine che contiene cartone animato, clipart, Arte bambini, arte&#10;&#10;Descrizione generata automaticamente">
            <a:extLst>
              <a:ext uri="{FF2B5EF4-FFF2-40B4-BE49-F238E27FC236}">
                <a16:creationId xmlns:a16="http://schemas.microsoft.com/office/drawing/2014/main" id="{897EB076-3CBD-FF4D-C05A-94B1E3F9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275" y="2773628"/>
            <a:ext cx="1160610" cy="1132093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DDD373E3-7E13-45C3-4F3D-654ADC8B5F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68145" y="2737498"/>
            <a:ext cx="1251545" cy="13830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Immagine 49" descr="Immagine che contiene testo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E450960D-3653-F883-9B4C-188F56CEC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546" y="2656226"/>
            <a:ext cx="1800000" cy="13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it-IT" smtClean="0"/>
              <a:pPr rtl="0"/>
              <a:t>4</a:t>
            </a:fld>
            <a:endParaRPr lang="it-IT"/>
          </a:p>
        </p:txBody>
      </p:sp>
      <p:pic>
        <p:nvPicPr>
          <p:cNvPr id="11" name="Immagine 10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D60AB37B-2E00-1788-0A7D-A7DD8B9D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400" y="0"/>
            <a:ext cx="2379600" cy="63939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C21194-E47B-C542-9233-71AC8D6098F6}"/>
              </a:ext>
            </a:extLst>
          </p:cNvPr>
          <p:cNvSpPr txBox="1"/>
          <p:nvPr/>
        </p:nvSpPr>
        <p:spPr>
          <a:xfrm>
            <a:off x="1011447" y="2055813"/>
            <a:ext cx="10169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+mj-lt"/>
              </a:rPr>
              <a:t>Socket</a:t>
            </a:r>
            <a:endParaRPr lang="it-IT" dirty="0">
              <a:latin typeface="+mj-lt"/>
            </a:endParaRPr>
          </a:p>
          <a:p>
            <a:r>
              <a:rPr lang="it-IT" dirty="0"/>
              <a:t>La creazione della </a:t>
            </a:r>
            <a:r>
              <a:rPr lang="it-IT" dirty="0" err="1"/>
              <a:t>socket</a:t>
            </a:r>
            <a:r>
              <a:rPr lang="it-IT" dirty="0"/>
              <a:t> con supporto per qualsiasi indirizzo (AF_INET e INADDR_ANY) agevola le connessioni da diverse fonti. È stato scelto di utilizzare </a:t>
            </a:r>
            <a:r>
              <a:rPr lang="it-IT" b="1" dirty="0"/>
              <a:t>TCP</a:t>
            </a:r>
            <a:r>
              <a:rPr lang="it-IT" dirty="0"/>
              <a:t> come protocollo per vari motivi, tra cui: affidabilità, connessione orientata ai flussi e gestione avanzata degli errori, adatto per applicazioni che richiedono sicurezza nella trasmissione dei dati. Il </a:t>
            </a:r>
            <a:r>
              <a:rPr lang="it-IT" b="1" dirty="0"/>
              <a:t>formato</a:t>
            </a:r>
            <a:r>
              <a:rPr lang="it-IT" dirty="0"/>
              <a:t> standard dei messaggi inviati dal client è del tipo: operazione [val[:val]*]. </a:t>
            </a:r>
          </a:p>
          <a:p>
            <a:r>
              <a:rPr lang="it-IT" dirty="0"/>
              <a:t>Il server risponde con messaggi nel formato: </a:t>
            </a:r>
          </a:p>
          <a:p>
            <a:r>
              <a:rPr lang="it-IT" dirty="0"/>
              <a:t>START</a:t>
            </a:r>
          </a:p>
          <a:p>
            <a:r>
              <a:rPr lang="it-IT" dirty="0"/>
              <a:t>Record1</a:t>
            </a:r>
          </a:p>
          <a:p>
            <a:r>
              <a:rPr lang="it-IT" dirty="0"/>
              <a:t>Record2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END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97884B48-751E-7F12-B472-C57A142E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22" y="365125"/>
            <a:ext cx="10515600" cy="1325563"/>
          </a:xfrm>
        </p:spPr>
        <p:txBody>
          <a:bodyPr/>
          <a:lstStyle/>
          <a:p>
            <a:r>
              <a:rPr lang="it-IT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17C3-D335-9DEE-EDEF-D75A94CB8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8970C-5D90-83C5-93C4-CBC90061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9360"/>
            <a:ext cx="10515600" cy="1325563"/>
          </a:xfrm>
        </p:spPr>
        <p:txBody>
          <a:bodyPr rtlCol="0"/>
          <a:lstStyle/>
          <a:p>
            <a:pPr rtl="0"/>
            <a:r>
              <a:rPr lang="it-IT" dirty="0"/>
              <a:t>Server</a:t>
            </a:r>
          </a:p>
        </p:txBody>
      </p:sp>
      <p:sp>
        <p:nvSpPr>
          <p:cNvPr id="9" name="Segnaposto numero diapositiva 7">
            <a:extLst>
              <a:ext uri="{FF2B5EF4-FFF2-40B4-BE49-F238E27FC236}">
                <a16:creationId xmlns:a16="http://schemas.microsoft.com/office/drawing/2014/main" id="{5402FD4F-7A31-E116-0F0E-932A6654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it-IT" smtClean="0"/>
              <a:pPr rtl="0"/>
              <a:t>5</a:t>
            </a:fld>
            <a:endParaRPr lang="it-IT"/>
          </a:p>
        </p:txBody>
      </p:sp>
      <p:pic>
        <p:nvPicPr>
          <p:cNvPr id="11" name="Immagine 10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D6B0AD77-4EA5-2D7E-72C4-757F8784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400" y="0"/>
            <a:ext cx="2379600" cy="63939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8ED654-3009-C584-694F-A18F34E9EB31}"/>
              </a:ext>
            </a:extLst>
          </p:cNvPr>
          <p:cNvSpPr txBox="1"/>
          <p:nvPr/>
        </p:nvSpPr>
        <p:spPr>
          <a:xfrm>
            <a:off x="1432552" y="2023947"/>
            <a:ext cx="9326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Concorrenza multi-client con </a:t>
            </a:r>
            <a:r>
              <a:rPr lang="it-IT" dirty="0" err="1">
                <a:latin typeface="+mj-lt"/>
              </a:rPr>
              <a:t>select</a:t>
            </a:r>
            <a:r>
              <a:rPr lang="it-IT" dirty="0">
                <a:latin typeface="+mj-lt"/>
              </a:rPr>
              <a:t>()</a:t>
            </a:r>
          </a:p>
          <a:p>
            <a:r>
              <a:rPr lang="it-IT" dirty="0"/>
              <a:t>L'adozione della funzione </a:t>
            </a:r>
            <a:r>
              <a:rPr lang="it-IT" dirty="0" err="1"/>
              <a:t>select</a:t>
            </a:r>
            <a:r>
              <a:rPr lang="it-IT" dirty="0"/>
              <a:t>() dimostra una scelta strategica per una gestione efficiente di più </a:t>
            </a:r>
            <a:r>
              <a:rPr lang="it-IT" dirty="0" err="1"/>
              <a:t>socket</a:t>
            </a:r>
            <a:r>
              <a:rPr lang="it-IT" dirty="0"/>
              <a:t> in ambienti </a:t>
            </a:r>
            <a:r>
              <a:rPr lang="it-IT" dirty="0" err="1"/>
              <a:t>multiclient</a:t>
            </a:r>
            <a:r>
              <a:rPr lang="it-IT" dirty="0"/>
              <a:t>.</a:t>
            </a:r>
          </a:p>
          <a:p>
            <a:r>
              <a:rPr lang="it-IT" dirty="0"/>
              <a:t>Vantaggi di </a:t>
            </a:r>
            <a:r>
              <a:rPr lang="it-IT" dirty="0" err="1"/>
              <a:t>select</a:t>
            </a:r>
            <a:r>
              <a:rPr lang="it-IT" dirty="0"/>
              <a:t>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Efficienza</a:t>
            </a:r>
            <a:r>
              <a:rPr lang="it-IT" dirty="0"/>
              <a:t>: consentendo al server di attendere su più </a:t>
            </a:r>
            <a:r>
              <a:rPr lang="it-IT" dirty="0" err="1"/>
              <a:t>socket</a:t>
            </a:r>
            <a:r>
              <a:rPr lang="it-IT" dirty="0"/>
              <a:t> in modo non bloccante.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I/O non bloccante</a:t>
            </a:r>
            <a:r>
              <a:rPr lang="it-IT" dirty="0"/>
              <a:t>: permettendo operazioni su più </a:t>
            </a:r>
            <a:r>
              <a:rPr lang="it-IT" dirty="0" err="1"/>
              <a:t>socket</a:t>
            </a:r>
            <a:r>
              <a:rPr lang="it-IT" dirty="0"/>
              <a:t> senza bloccare l'esecuzione.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Rilevamento di eventi</a:t>
            </a:r>
            <a:r>
              <a:rPr lang="it-IT" dirty="0"/>
              <a:t>: concentrando le risorse solo su </a:t>
            </a:r>
            <a:r>
              <a:rPr lang="it-IT" dirty="0" err="1"/>
              <a:t>socket</a:t>
            </a:r>
            <a:r>
              <a:rPr lang="it-IT" dirty="0"/>
              <a:t> che richiedono azioni.</a:t>
            </a:r>
          </a:p>
          <a:p>
            <a:r>
              <a:rPr lang="it-IT" dirty="0"/>
              <a:t>Inoltre l’uso di </a:t>
            </a:r>
            <a:r>
              <a:rPr lang="it-IT" dirty="0" err="1"/>
              <a:t>select</a:t>
            </a:r>
            <a:r>
              <a:rPr lang="it-IT" dirty="0"/>
              <a:t> evita la complessità aggiuntiva associata alla sincronizzazione e alla gestione dei </a:t>
            </a:r>
            <a:r>
              <a:rPr lang="it-IT" dirty="0" err="1"/>
              <a:t>thread</a:t>
            </a:r>
            <a:r>
              <a:rPr lang="it-IT" dirty="0"/>
              <a:t> o processi e ne mitiga alcune problematiche relative alla sicurezza (overhead di memoria e complessità del codice).</a:t>
            </a:r>
          </a:p>
        </p:txBody>
      </p:sp>
    </p:spTree>
    <p:extLst>
      <p:ext uri="{BB962C8B-B14F-4D97-AF65-F5344CB8AC3E}">
        <p14:creationId xmlns:p14="http://schemas.microsoft.com/office/powerpoint/2010/main" val="14902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5862-8BD2-7354-FEB1-E3D75A574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19E93-2763-AF5F-B934-1670BA7D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9160"/>
            <a:ext cx="10515600" cy="1325563"/>
          </a:xfrm>
        </p:spPr>
        <p:txBody>
          <a:bodyPr rtlCol="0"/>
          <a:lstStyle/>
          <a:p>
            <a:pPr rtl="0"/>
            <a:r>
              <a:rPr lang="it-IT" dirty="0"/>
              <a:t>Server</a:t>
            </a:r>
          </a:p>
        </p:txBody>
      </p:sp>
      <p:sp>
        <p:nvSpPr>
          <p:cNvPr id="9" name="Segnaposto numero diapositiva 7">
            <a:extLst>
              <a:ext uri="{FF2B5EF4-FFF2-40B4-BE49-F238E27FC236}">
                <a16:creationId xmlns:a16="http://schemas.microsoft.com/office/drawing/2014/main" id="{E2393CC1-477E-FDCB-DB45-7E1FB35E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it-IT" smtClean="0"/>
              <a:pPr rtl="0"/>
              <a:t>6</a:t>
            </a:fld>
            <a:endParaRPr lang="it-IT"/>
          </a:p>
        </p:txBody>
      </p:sp>
      <p:pic>
        <p:nvPicPr>
          <p:cNvPr id="11" name="Immagine 10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42F792E4-D58C-EAC2-0815-FA597BA47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400" y="0"/>
            <a:ext cx="2379600" cy="63939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02B461-BCEC-B77B-9A3B-8B5C572D73A4}"/>
              </a:ext>
            </a:extLst>
          </p:cNvPr>
          <p:cNvSpPr txBox="1"/>
          <p:nvPr/>
        </p:nvSpPr>
        <p:spPr>
          <a:xfrm>
            <a:off x="839789" y="2171700"/>
            <a:ext cx="525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+mj-lt"/>
              </a:rPr>
              <a:t>Logging efficace del server</a:t>
            </a:r>
          </a:p>
          <a:p>
            <a:r>
              <a:rPr lang="it-IT"/>
              <a:t>Il server implementa un sistema di logging su standard error e su file di testo per tracciare operazioni significative.</a:t>
            </a:r>
          </a:p>
          <a:p>
            <a:r>
              <a:rPr lang="it-IT"/>
              <a:t>La funzione logger_log con cinque livelli di log (OFF, DEBUG, INFO, WARNING, ERROR) offre una flessibilità di monitoraggio.</a:t>
            </a:r>
          </a:p>
          <a:p>
            <a:endParaRPr lang="it-IT"/>
          </a:p>
          <a:p>
            <a:r>
              <a:rPr lang="it-IT"/>
              <a:t>L'automazione della creazione e rinominazione dei file di log, con la data odierna, semplifica il tracciamento delle attività.</a:t>
            </a:r>
          </a:p>
          <a:p>
            <a:r>
              <a:rPr lang="it-IT"/>
              <a:t>La generazione di nuovi file avviene solo al riavvio del server, garantendo una gestione ordinata dei log.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B3A4C6-310C-5CA7-A041-FF002EB582EE}"/>
              </a:ext>
            </a:extLst>
          </p:cNvPr>
          <p:cNvSpPr txBox="1"/>
          <p:nvPr/>
        </p:nvSpPr>
        <p:spPr>
          <a:xfrm>
            <a:off x="6096000" y="2171700"/>
            <a:ext cx="52562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+mj-lt"/>
              </a:rPr>
              <a:t>Integrazione con il database</a:t>
            </a:r>
          </a:p>
          <a:p>
            <a:r>
              <a:rPr lang="it-IT"/>
              <a:t>L'adozione del noto DBMS MySQL conferisce solidità alle operazioni di accesso ai dati.</a:t>
            </a:r>
          </a:p>
          <a:p>
            <a:r>
              <a:rPr lang="it-IT"/>
              <a:t>La strutturazione del codice in directory separate (Service e Repository) facilita la gestione e la manutenzione delle diverse funzionalità. Nei Service viene gestito il messaggio ricevuto da parte del client, nei Repository viene effettuato l’accesso effettivo al database con query e memorizzazione di informazioni.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269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52793-A58A-0876-5FAD-13BE8B684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888CA-AC80-5CCC-3C04-F6F0EDF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950"/>
            <a:ext cx="10515600" cy="1325563"/>
          </a:xfrm>
        </p:spPr>
        <p:txBody>
          <a:bodyPr rtlCol="0"/>
          <a:lstStyle/>
          <a:p>
            <a:pPr rtl="0"/>
            <a:r>
              <a:rPr lang="it-IT" dirty="0"/>
              <a:t>Client</a:t>
            </a:r>
          </a:p>
        </p:txBody>
      </p:sp>
      <p:sp>
        <p:nvSpPr>
          <p:cNvPr id="9" name="Segnaposto numero diapositiva 7">
            <a:extLst>
              <a:ext uri="{FF2B5EF4-FFF2-40B4-BE49-F238E27FC236}">
                <a16:creationId xmlns:a16="http://schemas.microsoft.com/office/drawing/2014/main" id="{CE0B1788-D277-17FD-8369-F80239C2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it-IT" smtClean="0"/>
              <a:pPr rtl="0"/>
              <a:t>7</a:t>
            </a:fld>
            <a:endParaRPr lang="it-IT"/>
          </a:p>
        </p:txBody>
      </p:sp>
      <p:pic>
        <p:nvPicPr>
          <p:cNvPr id="11" name="Immagine 10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4F52A967-284D-4C7C-CBA5-851E3117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400" y="0"/>
            <a:ext cx="2379600" cy="63939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A28855-0541-DB15-721E-7E9397D4CF44}"/>
              </a:ext>
            </a:extLst>
          </p:cNvPr>
          <p:cNvSpPr txBox="1"/>
          <p:nvPr/>
        </p:nvSpPr>
        <p:spPr>
          <a:xfrm>
            <a:off x="1432552" y="2011916"/>
            <a:ext cx="9326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Architettura MVP nel client Android</a:t>
            </a:r>
          </a:p>
          <a:p>
            <a:r>
              <a:rPr lang="it-IT" dirty="0"/>
              <a:t>Il client Android è stato sviluppato in Java, noto per la sua portabilità e affidabilità.</a:t>
            </a:r>
            <a:br>
              <a:rPr lang="it-IT" dirty="0"/>
            </a:br>
            <a:r>
              <a:rPr lang="it-IT" dirty="0"/>
              <a:t>Come pattern architetturale abbiamo adottato MVP (Model-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Presenter</a:t>
            </a:r>
            <a:r>
              <a:rPr lang="it-IT" dirty="0"/>
              <a:t>) per garantire una chiara separazione delle responsabilità. I Model gestiscono i dati e la logica di business, le </a:t>
            </a:r>
            <a:r>
              <a:rPr lang="it-IT" dirty="0" err="1"/>
              <a:t>View</a:t>
            </a:r>
            <a:r>
              <a:rPr lang="it-IT" dirty="0"/>
              <a:t> l’interfaccia utente mentre i </a:t>
            </a:r>
            <a:r>
              <a:rPr lang="it-IT" dirty="0" err="1"/>
              <a:t>Presenter</a:t>
            </a:r>
            <a:r>
              <a:rPr lang="it-IT" dirty="0"/>
              <a:t> fanno da intermediari tra Model e </a:t>
            </a:r>
            <a:r>
              <a:rPr lang="it-IT" dirty="0" err="1"/>
              <a:t>View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Questo pattern architetturale porta numerosi vantaggi all’interno dell’applicazione, tra cui: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Separazione chiara delle responsabilità, la quale ha semplificato lo sviluppo dell’applicativo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Codice più facile da manutenere e da testare</a:t>
            </a:r>
          </a:p>
          <a:p>
            <a:r>
              <a:rPr lang="it-IT" dirty="0"/>
              <a:t>Per prendere i dati dal server abbiamo definito delle classi service i cui metodi aprono la </a:t>
            </a:r>
            <a:r>
              <a:rPr lang="it-IT" dirty="0" err="1"/>
              <a:t>socket</a:t>
            </a:r>
            <a:r>
              <a:rPr lang="it-IT" dirty="0"/>
              <a:t> ed effettuano la richiesta; una volta ricevuta la risposta fanno il </a:t>
            </a:r>
            <a:r>
              <a:rPr lang="it-IT" dirty="0" err="1"/>
              <a:t>parsing</a:t>
            </a:r>
            <a:r>
              <a:rPr lang="it-IT" dirty="0"/>
              <a:t> delle informazioni e restituiscono i dati.</a:t>
            </a:r>
          </a:p>
        </p:txBody>
      </p:sp>
    </p:spTree>
    <p:extLst>
      <p:ext uri="{BB962C8B-B14F-4D97-AF65-F5344CB8AC3E}">
        <p14:creationId xmlns:p14="http://schemas.microsoft.com/office/powerpoint/2010/main" val="35545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F2EB6-1C76-2CC3-8217-80FA025E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6D8-3504-0BF0-13CB-2BEFC2E6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950"/>
            <a:ext cx="10515600" cy="1325563"/>
          </a:xfrm>
        </p:spPr>
        <p:txBody>
          <a:bodyPr rtlCol="0"/>
          <a:lstStyle/>
          <a:p>
            <a:pPr rtl="0"/>
            <a:r>
              <a:rPr lang="it-IT" dirty="0"/>
              <a:t>Client</a:t>
            </a:r>
          </a:p>
        </p:txBody>
      </p:sp>
      <p:sp>
        <p:nvSpPr>
          <p:cNvPr id="9" name="Segnaposto numero diapositiva 7">
            <a:extLst>
              <a:ext uri="{FF2B5EF4-FFF2-40B4-BE49-F238E27FC236}">
                <a16:creationId xmlns:a16="http://schemas.microsoft.com/office/drawing/2014/main" id="{AE756DCF-0878-8233-7BA4-312E146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it-IT" smtClean="0"/>
              <a:pPr rtl="0"/>
              <a:t>8</a:t>
            </a:fld>
            <a:endParaRPr lang="it-IT"/>
          </a:p>
        </p:txBody>
      </p:sp>
      <p:pic>
        <p:nvPicPr>
          <p:cNvPr id="11" name="Immagine 10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D66F4685-0E3E-E0F6-C5BA-C8365C0F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400" y="0"/>
            <a:ext cx="2379600" cy="63939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D43DD1-F0DF-0D25-6B78-6658ED07278D}"/>
              </a:ext>
            </a:extLst>
          </p:cNvPr>
          <p:cNvSpPr txBox="1"/>
          <p:nvPr/>
        </p:nvSpPr>
        <p:spPr>
          <a:xfrm>
            <a:off x="1249675" y="1977316"/>
            <a:ext cx="10372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Gestione dei </a:t>
            </a:r>
            <a:r>
              <a:rPr lang="it-IT" dirty="0" err="1">
                <a:latin typeface="+mj-lt"/>
              </a:rPr>
              <a:t>thread</a:t>
            </a:r>
            <a:endParaRPr lang="it-IT" dirty="0">
              <a:latin typeface="+mj-lt"/>
            </a:endParaRPr>
          </a:p>
          <a:p>
            <a:r>
              <a:rPr lang="it-IT" dirty="0"/>
              <a:t>Per garantire un'esperienza utente fluida, le operazioni non legate all'interfaccia grafica vengono eseguite in </a:t>
            </a:r>
            <a:r>
              <a:rPr lang="it-IT" dirty="0" err="1"/>
              <a:t>thread</a:t>
            </a:r>
            <a:r>
              <a:rPr lang="it-IT" dirty="0"/>
              <a:t> anonimi. Questo evita il sovraccarico del </a:t>
            </a:r>
            <a:r>
              <a:rPr lang="it-IT" dirty="0" err="1"/>
              <a:t>thread</a:t>
            </a:r>
            <a:r>
              <a:rPr lang="it-IT" dirty="0"/>
              <a:t> principale, riducendo il rischio di crash e </a:t>
            </a:r>
            <a:r>
              <a:rPr lang="it-IT" dirty="0" err="1"/>
              <a:t>freeze</a:t>
            </a:r>
            <a:r>
              <a:rPr lang="it-IT" dirty="0"/>
              <a:t> dell'applicativo.</a:t>
            </a:r>
            <a:br>
              <a:rPr lang="it-IT" dirty="0"/>
            </a:br>
            <a:r>
              <a:rPr lang="it-IT" dirty="0"/>
              <a:t>Per quanto riguarda l’aggiornamento dell’interfaccia utente, esso avviene in modo sicuro tramite il metodo ‘</a:t>
            </a:r>
            <a:r>
              <a:rPr lang="it-IT" dirty="0" err="1">
                <a:latin typeface="Consolas" panose="020B0609020204030204" pitchFamily="49" charset="0"/>
              </a:rPr>
              <a:t>runOnUiThread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’, il quale assicura che l'aggiornamento grafico avvenga nel </a:t>
            </a:r>
            <a:r>
              <a:rPr lang="it-IT" dirty="0" err="1"/>
              <a:t>thread</a:t>
            </a:r>
            <a:r>
              <a:rPr lang="it-IT" dirty="0"/>
              <a:t> principale, migliorando la stabilità e la responsività dell’app.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865AAA-0A19-2AAF-9348-B6D234F1B7E0}"/>
              </a:ext>
            </a:extLst>
          </p:cNvPr>
          <p:cNvSpPr txBox="1"/>
          <p:nvPr/>
        </p:nvSpPr>
        <p:spPr>
          <a:xfrm>
            <a:off x="1249674" y="4053901"/>
            <a:ext cx="1037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Componenti aggiuntivi</a:t>
            </a:r>
          </a:p>
          <a:p>
            <a:r>
              <a:rPr lang="it-IT" dirty="0"/>
              <a:t>Gli Adapter svolgono un ruolo chiave nel collegare dati a componenti dell'interfaccia utente, come </a:t>
            </a:r>
            <a:r>
              <a:rPr lang="it-IT" dirty="0" err="1"/>
              <a:t>ListView</a:t>
            </a:r>
            <a:r>
              <a:rPr lang="it-IT" dirty="0"/>
              <a:t>, </a:t>
            </a:r>
            <a:r>
              <a:rPr lang="it-IT" dirty="0" err="1"/>
              <a:t>RecyclerView</a:t>
            </a:r>
            <a:r>
              <a:rPr lang="it-IT" dirty="0"/>
              <a:t> e </a:t>
            </a:r>
            <a:r>
              <a:rPr lang="it-IT" dirty="0" err="1"/>
              <a:t>Spinner</a:t>
            </a:r>
            <a:r>
              <a:rPr lang="it-IT" dirty="0"/>
              <a:t>, poiché semplificano la gestione di elenchi o dati complessi, consentendo una presentazione chiara e ordinata all’utente.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81D005-76A5-5DD5-8921-527EADC7AB3E}"/>
              </a:ext>
            </a:extLst>
          </p:cNvPr>
          <p:cNvSpPr txBox="1"/>
          <p:nvPr/>
        </p:nvSpPr>
        <p:spPr>
          <a:xfrm>
            <a:off x="1249673" y="5433020"/>
            <a:ext cx="1037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questa struttura, abbiamo ottenuto </a:t>
            </a:r>
            <a:r>
              <a:rPr lang="it-IT" dirty="0" err="1"/>
              <a:t>un'app</a:t>
            </a:r>
            <a:r>
              <a:rPr lang="it-IT" dirty="0"/>
              <a:t> Android robusta, mantenibile e stabile, garantendo chiarezza nelle responsabilità e utilizzando soluzioni ottimali per gestire operazioni e visualizzare dati complessi.</a:t>
            </a:r>
          </a:p>
        </p:txBody>
      </p:sp>
    </p:spTree>
    <p:extLst>
      <p:ext uri="{BB962C8B-B14F-4D97-AF65-F5344CB8AC3E}">
        <p14:creationId xmlns:p14="http://schemas.microsoft.com/office/powerpoint/2010/main" val="345062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C0AA5E5B-9A0B-4837-9008-6B83089C19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833" b="3833"/>
          <a:stretch/>
        </p:blipFill>
        <p:spPr>
          <a:xfrm>
            <a:off x="4444253" y="0"/>
            <a:ext cx="7747747" cy="6857999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32" y="2788317"/>
            <a:ext cx="3164305" cy="128136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Grazie per l’attenzione</a:t>
            </a:r>
          </a:p>
        </p:txBody>
      </p:sp>
      <p:pic>
        <p:nvPicPr>
          <p:cNvPr id="7" name="Immagine 6" descr="Immagine che contiene Policromia, natura&#10;&#10;Descrizione generata automaticamente">
            <a:extLst>
              <a:ext uri="{FF2B5EF4-FFF2-40B4-BE49-F238E27FC236}">
                <a16:creationId xmlns:a16="http://schemas.microsoft.com/office/drawing/2014/main" id="{8B52D8DE-0751-8762-E7E0-3392A6AE9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3" y="620519"/>
            <a:ext cx="3031109" cy="8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theme/theme1.xml><?xml version="1.0" encoding="utf-8"?>
<a:theme xmlns:a="http://schemas.openxmlformats.org/drawingml/2006/main" name="Pennello">
  <a:themeElements>
    <a:clrScheme name="Personalizzato 3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4250E5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7_TF89080264_Win32" id="{706D5720-6A19-49C5-A5AD-FB940560D1D7}" vid="{F67514B2-D1AA-45B1-BDDF-D82096473CC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883</Words>
  <Application>Microsoft Office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Elephant</vt:lpstr>
      <vt:lpstr>Pennello</vt:lpstr>
      <vt:lpstr>Presentazione standard di PowerPoint</vt:lpstr>
      <vt:lpstr>Presentazione standard di PowerPoint</vt:lpstr>
      <vt:lpstr>Tecnologie</vt:lpstr>
      <vt:lpstr>Server</vt:lpstr>
      <vt:lpstr>Server</vt:lpstr>
      <vt:lpstr>Server</vt:lpstr>
      <vt:lpstr>Client</vt:lpstr>
      <vt:lpstr>Client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Pennello</dc:title>
  <dc:creator>Alessia Verrazzo</dc:creator>
  <cp:lastModifiedBy>Alessia Verrazzo</cp:lastModifiedBy>
  <cp:revision>16</cp:revision>
  <dcterms:created xsi:type="dcterms:W3CDTF">2024-02-05T11:43:07Z</dcterms:created>
  <dcterms:modified xsi:type="dcterms:W3CDTF">2024-02-12T14:36:02Z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