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0" r:id="rId4"/>
    <p:sldId id="261" r:id="rId5"/>
    <p:sldId id="263" r:id="rId6"/>
    <p:sldId id="264" r:id="rId7"/>
    <p:sldId id="266" r:id="rId8"/>
    <p:sldId id="267" r:id="rId9"/>
    <p:sldId id="268" r:id="rId10"/>
    <p:sldId id="258" r:id="rId11"/>
    <p:sldId id="269" r:id="rId12"/>
    <p:sldId id="270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32"/>
    <a:srgbClr val="A8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7F70D-87CE-4CFF-96B7-6ACEA8312AF2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C9521-869A-4973-B093-EC885873BB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8021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B8B39B-4DE9-1E93-5BA4-BFD6B3F0C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4A2210B-A9F4-BAAA-596F-F52AF7056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CAFB12-FB0E-9346-C759-5A569F4D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70DA6-3B8A-4E0A-8666-4E3742E92F14}" type="datetime1">
              <a:rPr lang="it-IT" smtClean="0"/>
              <a:t>06/12/2023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E33D01-19BC-93D0-D87B-34081FB8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3938C0-B152-5F55-A94C-2907B807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0C2-79E9-407D-A1E8-233669B5CD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949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FFEE4-914D-2654-940E-242BE195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B2EF25-9EE3-14D1-8CD7-E5DC1E185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CB0A3F-D800-AC16-2251-5E5CC030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51C9-F332-48BB-AA85-B5415CC7A527}" type="datetime1">
              <a:rPr lang="it-IT" smtClean="0"/>
              <a:t>06/12/2023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1BEFD9-D511-3B9D-EAFB-BA2DC759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8ABD4C-C370-BFFA-39D9-349B15C0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0C2-79E9-407D-A1E8-233669B5CD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968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E1C74C1-C0B4-D645-D07A-3FA43689F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B6742EB-D8A7-7B01-2207-88AFBDEB1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DCD781-8E6B-A9EB-885B-2C850FB8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FD65-164C-4C58-9ADD-396C9EC20301}" type="datetime1">
              <a:rPr lang="it-IT" smtClean="0"/>
              <a:t>06/12/2023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CB6E56-01FE-92B8-25BC-39DF4439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4AFA3D-8D81-2A62-4808-7E9F1489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0C2-79E9-407D-A1E8-233669B5CD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1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C6CD2A-E86A-C932-F31A-E39EB6AB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919B1F-1C7E-F4AA-FED7-F43F11174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E4FC89-47B0-AADB-88D7-77B7C356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543C-F889-443E-A18A-413C5A531249}" type="datetime1">
              <a:rPr lang="it-IT" smtClean="0"/>
              <a:t>06/12/2023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5DAB90-7B62-52C2-C686-FF9AF262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717D64-643A-0462-65FF-F977E852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0C2-79E9-407D-A1E8-233669B5CD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45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D3A2C-0973-65FB-2197-C38A9AFA1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6E22DA-DF44-5BCB-7446-EE2A27201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529223-B76A-7CDA-66DA-1E86E224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E9D9-2529-467F-A759-9F7F8171F2F0}" type="datetime1">
              <a:rPr lang="it-IT" smtClean="0"/>
              <a:t>06/12/2023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2C7EEB-79CF-A630-214C-47CC932E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06E97F-3948-4125-FDC6-4174DDAB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0C2-79E9-407D-A1E8-233669B5CD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22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1C371B-3D2C-B090-5645-48A85AB6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DF9A19-419D-3151-4E0A-938FE9360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FE6547-255C-8B37-FA4B-A23155D21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70C7DB-7F0E-76E6-238A-3C5CFB14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FD1D-197D-4653-8314-2B47EDC275D5}" type="datetime1">
              <a:rPr lang="it-IT" smtClean="0"/>
              <a:t>06/12/2023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E44558-D7F4-87A9-956E-00DA40E8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43D3EF9-A3BB-DA3F-AE9A-AEE5B31E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0C2-79E9-407D-A1E8-233669B5CD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901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1E37C6-14B4-CA86-02A1-D3E133CE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9572A5-90B6-0466-00E8-201B2A28E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A470F4-C9D9-CD64-3EB6-B9C5F5531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4E89AC3-BAD2-0EA4-37B5-2D3EE09B5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FDF1919-2B77-D54A-F132-22542667A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8626471-7254-A02C-478E-1D50354E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725D-8C36-4CDC-8621-ABB20DEAF9E5}" type="datetime1">
              <a:rPr lang="it-IT" smtClean="0"/>
              <a:t>06/12/2023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D4A7B2B-8941-16DB-DCD7-C2EE744A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E6D5721-76DC-7758-2671-32759916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0C2-79E9-407D-A1E8-233669B5CD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189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641301-5E60-5F71-8E2B-E210B1ED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C3FBAEB-A94E-411B-447C-1DE5224A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A796-BB95-4D5E-A497-FDD00ECD9EFE}" type="datetime1">
              <a:rPr lang="it-IT" smtClean="0"/>
              <a:t>06/12/2023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39AC1D-05E0-2F91-FB8C-4CBADB6F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4B5688-DF85-35CB-FA5A-D98CE112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0C2-79E9-407D-A1E8-233669B5CD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65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C8026BD-C7CD-D168-C580-4FADF44B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5EBC-AF42-432E-9DAB-C0DF7DFFA72E}" type="datetime1">
              <a:rPr lang="it-IT" smtClean="0"/>
              <a:t>06/12/2023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26D24FC-2505-9EC8-06B8-7D8E983A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F0A992-C2E3-CE4A-3FDE-DF3F7D60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0C2-79E9-407D-A1E8-233669B5CD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951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B9B64A-C333-F94D-AF68-9A5C1433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3177AD-58CD-F5B8-D67B-EC7A1EEC0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B4860D-3A4C-DEA5-B062-A5A7C0F7C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F943FD-2FF8-ECC8-AC72-87A944FD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686-F80B-4739-A843-8641647ABC04}" type="datetime1">
              <a:rPr lang="it-IT" smtClean="0"/>
              <a:t>06/12/2023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F9EEE3B-0642-3891-F303-F5020B08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5CAB8C-1EDD-EB63-1C2D-36F5E277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0C2-79E9-407D-A1E8-233669B5CD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44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2E5A09-E4E1-4271-C7C4-2F82C6D9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9C9C0C7-7D56-2992-23B4-A3D4B01D2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2EE3248-2AEC-BD4B-379D-4EF7315E3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14D48D-BA93-6E92-20C4-A8C12C50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4EE-8E18-4FC8-8096-649471BBD5FD}" type="datetime1">
              <a:rPr lang="it-IT" smtClean="0"/>
              <a:t>06/12/2023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E1B66A-46AF-C6E0-13FF-6DB115AD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5BC44B-1D2C-9442-0209-1CD1A62C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0C2-79E9-407D-A1E8-233669B5CD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44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5BEFB02-238C-022F-BBF2-91B7AEC0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C35C1D-85FE-B2E6-5734-03340204D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CBA118-64EC-E15E-ED5F-6C6B5F726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426E5-9773-4F9E-BD12-DA0726234856}" type="datetime1">
              <a:rPr lang="it-IT" smtClean="0"/>
              <a:t>06/12/2023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746BED-100E-574E-D7F4-A03FE136B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8BBD4F-3D72-CB08-2AB1-7A45EBB82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3A0C2-79E9-407D-A1E8-233669B5CD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429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Prototype-based_programming" TargetMode="External"/><Relationship Id="rId7" Type="http://schemas.openxmlformats.org/officeDocument/2006/relationships/image" Target="../media/image16.jpg"/><Relationship Id="rId2" Type="http://schemas.openxmlformats.org/officeDocument/2006/relationships/hyperlink" Target="https://en.wikipedia.org/wiki/Object-oriented_programmin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4" Type="http://schemas.openxmlformats.org/officeDocument/2006/relationships/hyperlink" Target="https://en.wikipedia.org/wiki/Prototype-based_programmi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eloper.mozilla.org/en-US/docs/Glossary/OO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5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67D46E3-38A1-477C-8849-823D0917B905}"/>
              </a:ext>
            </a:extLst>
          </p:cNvPr>
          <p:cNvSpPr/>
          <p:nvPr/>
        </p:nvSpPr>
        <p:spPr>
          <a:xfrm>
            <a:off x="257677" y="207545"/>
            <a:ext cx="11676647" cy="6442911"/>
          </a:xfrm>
          <a:prstGeom prst="rect">
            <a:avLst/>
          </a:prstGeom>
          <a:noFill/>
          <a:ln w="57150">
            <a:solidFill>
              <a:srgbClr val="FFB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904441C-5C5A-62C4-FF6B-0D92DD836F41}"/>
              </a:ext>
            </a:extLst>
          </p:cNvPr>
          <p:cNvSpPr/>
          <p:nvPr/>
        </p:nvSpPr>
        <p:spPr>
          <a:xfrm>
            <a:off x="257676" y="1534027"/>
            <a:ext cx="11676646" cy="2743200"/>
          </a:xfrm>
          <a:prstGeom prst="rect">
            <a:avLst/>
          </a:prstGeom>
          <a:solidFill>
            <a:srgbClr val="FFB2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4BBD1AD-CDC6-2F88-8BB8-8CA89B922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6525" y="1596153"/>
            <a:ext cx="2618947" cy="2618947"/>
          </a:xfrm>
          <a:prstGeom prst="rect">
            <a:avLst/>
          </a:prstGeom>
          <a:noFill/>
        </p:spPr>
      </p:pic>
      <p:pic>
        <p:nvPicPr>
          <p:cNvPr id="9" name="Immagine 8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66C32D83-9963-E279-E8DA-2C8B4E8C1A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547" y="387467"/>
            <a:ext cx="5462906" cy="96663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9B7396E-AFA0-2171-8C45-E0DCBD79EF36}"/>
              </a:ext>
            </a:extLst>
          </p:cNvPr>
          <p:cNvSpPr txBox="1"/>
          <p:nvPr/>
        </p:nvSpPr>
        <p:spPr>
          <a:xfrm>
            <a:off x="257674" y="4277226"/>
            <a:ext cx="11676646" cy="676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</a:pPr>
            <a:r>
              <a:rPr lang="it-IT" sz="1800" b="1" dirty="0">
                <a:solidFill>
                  <a:srgbClr val="FFFFFF"/>
                </a:solidFill>
                <a:effectLst/>
                <a:latin typeface="Quattrocento" panose="0202050203000000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di Ingegneria del Software</a:t>
            </a:r>
            <a:endParaRPr lang="it-IT" sz="1800" dirty="0">
              <a:effectLst/>
              <a:latin typeface="Quattrocento Sans" panose="020B050205000002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it-IT" sz="1800" dirty="0">
                <a:solidFill>
                  <a:srgbClr val="FFFFFF"/>
                </a:solidFill>
                <a:effectLst/>
                <a:latin typeface="Quattrocento" panose="0202050203000000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Ratatouille23 – un sistema per la gestione e l’operatività di un’attività di ristorazione</a:t>
            </a:r>
            <a:endParaRPr lang="it-IT" sz="1800" dirty="0">
              <a:effectLst/>
              <a:latin typeface="Quattrocento Sans" panose="020B050205000002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78267FC-E82E-BF37-45D8-DC8D6251AD8D}"/>
              </a:ext>
            </a:extLst>
          </p:cNvPr>
          <p:cNvSpPr txBox="1"/>
          <p:nvPr/>
        </p:nvSpPr>
        <p:spPr>
          <a:xfrm>
            <a:off x="257674" y="5907047"/>
            <a:ext cx="2346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>
                <a:solidFill>
                  <a:srgbClr val="FFFFFF"/>
                </a:solidFill>
                <a:effectLst/>
                <a:latin typeface="Quattrocento" panose="0202050203000000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Commissionato da:</a:t>
            </a:r>
            <a:br>
              <a:rPr lang="it-IT" sz="1800" b="1" dirty="0">
                <a:solidFill>
                  <a:srgbClr val="FFFFFF"/>
                </a:solidFill>
                <a:effectLst/>
                <a:latin typeface="Quattrocento" panose="0202050203000000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i="1" dirty="0" err="1">
                <a:solidFill>
                  <a:srgbClr val="FFFFFF"/>
                </a:solidFill>
                <a:effectLst/>
                <a:latin typeface="Quattrocento" panose="0202050203000000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SoftEngUniNA</a:t>
            </a:r>
            <a:endParaRPr lang="it-IT" sz="1800" dirty="0">
              <a:effectLst/>
              <a:latin typeface="Quattrocento Sans" panose="020B050205000002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4678D90-2863-3D42-FB89-671A88978B8B}"/>
              </a:ext>
            </a:extLst>
          </p:cNvPr>
          <p:cNvSpPr txBox="1"/>
          <p:nvPr/>
        </p:nvSpPr>
        <p:spPr>
          <a:xfrm>
            <a:off x="8512343" y="5611430"/>
            <a:ext cx="3596436" cy="125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it-IT" sz="1800" b="1" dirty="0">
                <a:solidFill>
                  <a:srgbClr val="FFFFFF"/>
                </a:solidFill>
                <a:effectLst/>
                <a:latin typeface="Quattrocento" panose="0202050203000000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Sviluppato da:</a:t>
            </a:r>
            <a:br>
              <a:rPr lang="it-IT" sz="1800" dirty="0">
                <a:solidFill>
                  <a:srgbClr val="FFFFFF"/>
                </a:solidFill>
                <a:effectLst/>
                <a:latin typeface="Quattrocento" panose="0202050203000000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dirty="0">
                <a:solidFill>
                  <a:srgbClr val="FFFFFF"/>
                </a:solidFill>
                <a:effectLst/>
                <a:latin typeface="Quattrocento" panose="0202050203000000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Pasquale Orlando - N86003266</a:t>
            </a:r>
            <a:br>
              <a:rPr lang="it-IT" sz="1800" dirty="0">
                <a:solidFill>
                  <a:srgbClr val="FFFFFF"/>
                </a:solidFill>
                <a:effectLst/>
                <a:latin typeface="Quattrocento" panose="0202050203000000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dirty="0">
                <a:solidFill>
                  <a:srgbClr val="FFFFFF"/>
                </a:solidFill>
                <a:effectLst/>
                <a:latin typeface="Quattrocento" panose="0202050203000000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Alessia Verrazzo - N86003326</a:t>
            </a:r>
            <a:endParaRPr lang="it-IT" sz="1800" dirty="0">
              <a:effectLst/>
              <a:latin typeface="Quattrocento Sans" panose="020B050205000002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60946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5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67D46E3-38A1-477C-8849-823D0917B905}"/>
              </a:ext>
            </a:extLst>
          </p:cNvPr>
          <p:cNvSpPr/>
          <p:nvPr/>
        </p:nvSpPr>
        <p:spPr>
          <a:xfrm>
            <a:off x="257677" y="207545"/>
            <a:ext cx="11676647" cy="6442911"/>
          </a:xfrm>
          <a:prstGeom prst="rect">
            <a:avLst/>
          </a:prstGeom>
          <a:noFill/>
          <a:ln w="57150">
            <a:solidFill>
              <a:srgbClr val="FFB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904441C-5C5A-62C4-FF6B-0D92DD836F41}"/>
              </a:ext>
            </a:extLst>
          </p:cNvPr>
          <p:cNvSpPr/>
          <p:nvPr/>
        </p:nvSpPr>
        <p:spPr>
          <a:xfrm>
            <a:off x="257676" y="1534027"/>
            <a:ext cx="11676646" cy="2743200"/>
          </a:xfrm>
          <a:prstGeom prst="rect">
            <a:avLst/>
          </a:prstGeom>
          <a:solidFill>
            <a:srgbClr val="FFB2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b="1" dirty="0">
              <a:solidFill>
                <a:srgbClr val="A85000"/>
              </a:solidFill>
              <a:latin typeface="Quattrocento" panose="02020502030000000404" pitchFamily="18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4BBD1AD-CDC6-2F88-8BB8-8CA89B922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2222" y="1534027"/>
            <a:ext cx="1747552" cy="1747552"/>
          </a:xfrm>
          <a:prstGeom prst="rect">
            <a:avLst/>
          </a:prstGeom>
          <a:noFill/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09CC5480-6465-E048-A808-78E56B70A6AB}"/>
              </a:ext>
            </a:extLst>
          </p:cNvPr>
          <p:cNvSpPr txBox="1"/>
          <p:nvPr/>
        </p:nvSpPr>
        <p:spPr>
          <a:xfrm>
            <a:off x="3505663" y="3245220"/>
            <a:ext cx="518066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3600" b="1" dirty="0">
                <a:solidFill>
                  <a:srgbClr val="A85000"/>
                </a:solidFill>
                <a:latin typeface="Quattrocento" panose="02020502030000000404" pitchFamily="18" charset="0"/>
              </a:rPr>
              <a:t>Grazie per l’attenzione!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BEE115A-8C78-0E72-2C54-4F5C508B43B0}"/>
              </a:ext>
            </a:extLst>
          </p:cNvPr>
          <p:cNvSpPr txBox="1"/>
          <p:nvPr/>
        </p:nvSpPr>
        <p:spPr>
          <a:xfrm>
            <a:off x="4946983" y="5127838"/>
            <a:ext cx="2298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  <a:latin typeface="Quattrocento" panose="02020502030000000404" pitchFamily="18" charset="0"/>
              </a:rPr>
              <a:t>Domande?</a:t>
            </a:r>
          </a:p>
        </p:txBody>
      </p:sp>
    </p:spTree>
    <p:extLst>
      <p:ext uri="{BB962C8B-B14F-4D97-AF65-F5344CB8AC3E}">
        <p14:creationId xmlns:p14="http://schemas.microsoft.com/office/powerpoint/2010/main" val="42705165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354CA0B9-0112-9397-83E7-4A6DAC8EC5F0}"/>
              </a:ext>
            </a:extLst>
          </p:cNvPr>
          <p:cNvSpPr/>
          <p:nvPr/>
        </p:nvSpPr>
        <p:spPr>
          <a:xfrm>
            <a:off x="257677" y="207545"/>
            <a:ext cx="11676647" cy="6442911"/>
          </a:xfrm>
          <a:prstGeom prst="rect">
            <a:avLst/>
          </a:prstGeom>
          <a:noFill/>
          <a:ln w="57150">
            <a:solidFill>
              <a:srgbClr val="FFB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1CEDE4D-4361-C007-C141-3F8C07F3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0C2-79E9-407D-A1E8-233669B5CD3C}" type="slidenum">
              <a:rPr lang="it-IT" smtClean="0"/>
              <a:t>11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504571-C430-7B16-7886-1582E05D5053}"/>
              </a:ext>
            </a:extLst>
          </p:cNvPr>
          <p:cNvSpPr txBox="1"/>
          <p:nvPr/>
        </p:nvSpPr>
        <p:spPr>
          <a:xfrm>
            <a:off x="445167" y="619610"/>
            <a:ext cx="6599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rgbClr val="A85000"/>
                </a:solidFill>
                <a:latin typeface="Quattrocento" panose="02020502030000000404" pitchFamily="18" charset="0"/>
              </a:rPr>
              <a:t>Perché JavaScript è OOP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D772289-ED30-E003-5517-9993A2E9136B}"/>
              </a:ext>
            </a:extLst>
          </p:cNvPr>
          <p:cNvSpPr txBox="1"/>
          <p:nvPr/>
        </p:nvSpPr>
        <p:spPr>
          <a:xfrm>
            <a:off x="445169" y="2009274"/>
            <a:ext cx="113457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Quattrocento Sans" panose="020B0502050000020003" pitchFamily="34" charset="0"/>
              </a:rPr>
              <a:t>La programmazione orientata agli oggetti (OOP) è un paradigma di programmazione che </a:t>
            </a:r>
            <a:r>
              <a:rPr lang="it-IT" sz="2000" u="sng" dirty="0">
                <a:latin typeface="Quattrocento Sans" panose="020B0502050000020003" pitchFamily="34" charset="0"/>
              </a:rPr>
              <a:t>organizza il codice intorno al concetto di "oggetto"</a:t>
            </a:r>
            <a:r>
              <a:rPr lang="it-IT" sz="2000" dirty="0">
                <a:latin typeface="Quattrocento Sans" panose="020B0502050000020003" pitchFamily="34" charset="0"/>
              </a:rPr>
              <a:t>. Nel paradigma OO, esistono due categorie di linguaggi (</a:t>
            </a:r>
            <a:r>
              <a:rPr lang="it-IT" sz="2000" dirty="0">
                <a:latin typeface="Quattrocento Sans" panose="020B0502050000020003" pitchFamily="34" charset="0"/>
                <a:hlinkClick r:id="rId2"/>
              </a:rPr>
              <a:t>Wikipedia – OOP</a:t>
            </a:r>
            <a:r>
              <a:rPr lang="it-IT" sz="2000" dirty="0">
                <a:latin typeface="Quattrocento Sans" panose="020B0502050000020003" pitchFamily="34" charset="0"/>
              </a:rPr>
              <a:t>):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sz="2000" dirty="0">
                <a:latin typeface="Quattrocento Sans" panose="020B0502050000020003" pitchFamily="34" charset="0"/>
              </a:rPr>
              <a:t>Class </a:t>
            </a:r>
            <a:r>
              <a:rPr lang="it-IT" sz="2000" dirty="0" err="1">
                <a:latin typeface="Quattrocento Sans" panose="020B0502050000020003" pitchFamily="34" charset="0"/>
              </a:rPr>
              <a:t>based</a:t>
            </a:r>
            <a:r>
              <a:rPr lang="it-IT" sz="2000" dirty="0">
                <a:latin typeface="Quattrocento Sans" panose="020B0502050000020003" pitchFamily="34" charset="0"/>
              </a:rPr>
              <a:t> (ad esempio Java)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sz="2000" dirty="0" err="1">
                <a:latin typeface="Quattrocento Sans" panose="020B0502050000020003" pitchFamily="34" charset="0"/>
              </a:rPr>
              <a:t>Prototype</a:t>
            </a:r>
            <a:r>
              <a:rPr lang="it-IT" sz="2000" dirty="0">
                <a:latin typeface="Quattrocento Sans" panose="020B0502050000020003" pitchFamily="34" charset="0"/>
              </a:rPr>
              <a:t> </a:t>
            </a:r>
            <a:r>
              <a:rPr lang="it-IT" sz="2000" dirty="0" err="1">
                <a:latin typeface="Quattrocento Sans" panose="020B0502050000020003" pitchFamily="34" charset="0"/>
              </a:rPr>
              <a:t>based</a:t>
            </a:r>
            <a:r>
              <a:rPr lang="it-IT" sz="2000" dirty="0">
                <a:latin typeface="Quattrocento Sans" panose="020B0502050000020003" pitchFamily="34" charset="0"/>
              </a:rPr>
              <a:t> (ad </a:t>
            </a:r>
            <a:r>
              <a:rPr lang="it-IT" sz="2000">
                <a:latin typeface="Quattrocento Sans" panose="020B0502050000020003" pitchFamily="34" charset="0"/>
              </a:rPr>
              <a:t>esempio JavaScript</a:t>
            </a:r>
            <a:r>
              <a:rPr lang="it-IT" sz="2000" dirty="0">
                <a:latin typeface="Quattrocento Sans" panose="020B0502050000020003" pitchFamily="34" charset="0"/>
              </a:rPr>
              <a:t>) – </a:t>
            </a:r>
            <a:r>
              <a:rPr lang="it-IT" sz="2000" dirty="0">
                <a:latin typeface="Quattrocento Sans" panose="020B0502050000020003" pitchFamily="34" charset="0"/>
                <a:hlinkClick r:id="rId3"/>
              </a:rPr>
              <a:t>MDN</a:t>
            </a:r>
            <a:r>
              <a:rPr lang="it-IT" sz="2000" dirty="0">
                <a:latin typeface="Quattrocento Sans" panose="020B0502050000020003" pitchFamily="34" charset="0"/>
              </a:rPr>
              <a:t>, </a:t>
            </a:r>
            <a:r>
              <a:rPr lang="it-IT" sz="2000" dirty="0">
                <a:latin typeface="Quattrocento Sans" panose="020B0502050000020003" pitchFamily="34" charset="0"/>
                <a:hlinkClick r:id="rId4"/>
              </a:rPr>
              <a:t>Wikipedia</a:t>
            </a:r>
            <a:endParaRPr lang="it-IT" sz="2000" dirty="0">
              <a:latin typeface="Quattrocento Sans" panose="020B0502050000020003" pitchFamily="34" charset="0"/>
            </a:endParaRPr>
          </a:p>
          <a:p>
            <a:pPr algn="l"/>
            <a:endParaRPr lang="it-IT" sz="2000" dirty="0">
              <a:latin typeface="Quattrocento Sans" panose="020B0502050000020003" pitchFamily="34" charset="0"/>
            </a:endParaRPr>
          </a:p>
          <a:p>
            <a:pPr algn="l"/>
            <a:r>
              <a:rPr lang="it-IT" sz="2000" dirty="0">
                <a:latin typeface="Quattrocento Sans" panose="020B0502050000020003" pitchFamily="34" charset="0"/>
              </a:rPr>
              <a:t>Se non bastasse, </a:t>
            </a:r>
            <a:r>
              <a:rPr lang="it-IT" sz="2000" dirty="0" err="1">
                <a:latin typeface="Quattrocento Sans" panose="020B0502050000020003" pitchFamily="34" charset="0"/>
              </a:rPr>
              <a:t>Javascript</a:t>
            </a:r>
            <a:r>
              <a:rPr lang="it-IT" sz="2000" dirty="0">
                <a:latin typeface="Quattrocento Sans" panose="020B0502050000020003" pitchFamily="34" charset="0"/>
              </a:rPr>
              <a:t> supporta pienamente tutte le caratteristiche dei "classici" linguaggi OOP: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latin typeface="Quattrocento Sans" panose="020B0502050000020003" pitchFamily="34" charset="0"/>
              </a:rPr>
              <a:t>Incapsulamento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latin typeface="Quattrocento Sans" panose="020B0502050000020003" pitchFamily="34" charset="0"/>
              </a:rPr>
              <a:t>Ereditarietà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latin typeface="Quattrocento Sans" panose="020B0502050000020003" pitchFamily="34" charset="0"/>
              </a:rPr>
              <a:t>Polimorfismo</a:t>
            </a:r>
          </a:p>
        </p:txBody>
      </p:sp>
      <p:pic>
        <p:nvPicPr>
          <p:cNvPr id="7" name="Immagine 6" descr="Immagine che contiene testo, poster, illustrazione, design&#10;&#10;Descrizione generata automaticamente">
            <a:extLst>
              <a:ext uri="{FF2B5EF4-FFF2-40B4-BE49-F238E27FC236}">
                <a16:creationId xmlns:a16="http://schemas.microsoft.com/office/drawing/2014/main" id="{C307289D-784E-E94E-BA74-6A6ACB1F93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62" y="207544"/>
            <a:ext cx="1181507" cy="1181507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ADAFE93-DA00-DA8F-43BC-91BC76F531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13494" y="359013"/>
            <a:ext cx="878568" cy="878568"/>
          </a:xfrm>
          <a:prstGeom prst="rect">
            <a:avLst/>
          </a:prstGeom>
          <a:effectLst/>
        </p:spPr>
      </p:pic>
      <p:pic>
        <p:nvPicPr>
          <p:cNvPr id="8" name="Immagine 7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8BCEB833-A531-85CA-518C-A5115B1B37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212" y="4512349"/>
            <a:ext cx="5925887" cy="202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325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354CA0B9-0112-9397-83E7-4A6DAC8EC5F0}"/>
              </a:ext>
            </a:extLst>
          </p:cNvPr>
          <p:cNvSpPr/>
          <p:nvPr/>
        </p:nvSpPr>
        <p:spPr>
          <a:xfrm>
            <a:off x="257677" y="207545"/>
            <a:ext cx="11676647" cy="6442911"/>
          </a:xfrm>
          <a:prstGeom prst="rect">
            <a:avLst/>
          </a:prstGeom>
          <a:noFill/>
          <a:ln w="57150">
            <a:solidFill>
              <a:srgbClr val="FFB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1CEDE4D-4361-C007-C141-3F8C07F3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0C2-79E9-407D-A1E8-233669B5CD3C}" type="slidenum">
              <a:rPr lang="it-IT" smtClean="0"/>
              <a:t>12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504571-C430-7B16-7886-1582E05D5053}"/>
              </a:ext>
            </a:extLst>
          </p:cNvPr>
          <p:cNvSpPr txBox="1"/>
          <p:nvPr/>
        </p:nvSpPr>
        <p:spPr>
          <a:xfrm>
            <a:off x="445167" y="619610"/>
            <a:ext cx="6599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rgbClr val="A85000"/>
                </a:solidFill>
                <a:latin typeface="Quattrocento" panose="02020502030000000404" pitchFamily="18" charset="0"/>
              </a:rPr>
              <a:t>Perché JavaScript è OOP</a:t>
            </a:r>
          </a:p>
        </p:txBody>
      </p:sp>
      <p:pic>
        <p:nvPicPr>
          <p:cNvPr id="7" name="Immagine 6" descr="Immagine che contiene testo, poster, illustrazione, design&#10;&#10;Descrizione generata automaticamente">
            <a:extLst>
              <a:ext uri="{FF2B5EF4-FFF2-40B4-BE49-F238E27FC236}">
                <a16:creationId xmlns:a16="http://schemas.microsoft.com/office/drawing/2014/main" id="{C307289D-784E-E94E-BA74-6A6ACB1F9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62" y="207544"/>
            <a:ext cx="1181507" cy="118150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D2B922C-C36A-6408-E57F-473F3EB39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599" y="2190577"/>
            <a:ext cx="8068801" cy="247684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2E66254-9BF0-853A-7488-4109FD84EF80}"/>
              </a:ext>
            </a:extLst>
          </p:cNvPr>
          <p:cNvSpPr txBox="1"/>
          <p:nvPr/>
        </p:nvSpPr>
        <p:spPr>
          <a:xfrm>
            <a:off x="2111542" y="4842711"/>
            <a:ext cx="7910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definizione è stata presa dalla guida ufficiale del Mozilla developer network, al link: </a:t>
            </a:r>
            <a:r>
              <a:rPr lang="it-IT" dirty="0">
                <a:hlinkClick r:id="rId4"/>
              </a:rPr>
              <a:t>OOP - MDN Web </a:t>
            </a:r>
            <a:r>
              <a:rPr lang="it-IT" dirty="0" err="1">
                <a:hlinkClick r:id="rId4"/>
              </a:rPr>
              <a:t>Docs</a:t>
            </a:r>
            <a:r>
              <a:rPr lang="it-IT" dirty="0">
                <a:hlinkClick r:id="rId4"/>
              </a:rPr>
              <a:t> </a:t>
            </a:r>
            <a:r>
              <a:rPr lang="it-IT" dirty="0" err="1">
                <a:hlinkClick r:id="rId4"/>
              </a:rPr>
              <a:t>Glossary</a:t>
            </a:r>
            <a:r>
              <a:rPr lang="it-IT" dirty="0">
                <a:hlinkClick r:id="rId4"/>
              </a:rPr>
              <a:t>: </a:t>
            </a:r>
            <a:r>
              <a:rPr lang="it-IT" dirty="0" err="1">
                <a:hlinkClick r:id="rId4"/>
              </a:rPr>
              <a:t>Definitions</a:t>
            </a:r>
            <a:r>
              <a:rPr lang="it-IT" dirty="0">
                <a:hlinkClick r:id="rId4"/>
              </a:rPr>
              <a:t> of Web-</a:t>
            </a:r>
            <a:r>
              <a:rPr lang="it-IT" dirty="0" err="1">
                <a:hlinkClick r:id="rId4"/>
              </a:rPr>
              <a:t>related</a:t>
            </a:r>
            <a:r>
              <a:rPr lang="it-IT" dirty="0">
                <a:hlinkClick r:id="rId4"/>
              </a:rPr>
              <a:t> </a:t>
            </a:r>
            <a:r>
              <a:rPr lang="it-IT" dirty="0" err="1">
                <a:hlinkClick r:id="rId4"/>
              </a:rPr>
              <a:t>terms</a:t>
            </a:r>
            <a:r>
              <a:rPr lang="it-IT" dirty="0">
                <a:hlinkClick r:id="rId4"/>
              </a:rPr>
              <a:t> | MDN (mozilla.org)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4301772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354CA0B9-0112-9397-83E7-4A6DAC8EC5F0}"/>
              </a:ext>
            </a:extLst>
          </p:cNvPr>
          <p:cNvSpPr/>
          <p:nvPr/>
        </p:nvSpPr>
        <p:spPr>
          <a:xfrm>
            <a:off x="257677" y="207545"/>
            <a:ext cx="11676647" cy="6442911"/>
          </a:xfrm>
          <a:prstGeom prst="rect">
            <a:avLst/>
          </a:prstGeom>
          <a:noFill/>
          <a:ln w="57150">
            <a:solidFill>
              <a:srgbClr val="FFB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1CEDE4D-4361-C007-C141-3F8C07F3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0C2-79E9-407D-A1E8-233669B5CD3C}" type="slidenum">
              <a:rPr lang="it-IT" smtClean="0"/>
              <a:t>2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504571-C430-7B16-7886-1582E05D5053}"/>
              </a:ext>
            </a:extLst>
          </p:cNvPr>
          <p:cNvSpPr txBox="1"/>
          <p:nvPr/>
        </p:nvSpPr>
        <p:spPr>
          <a:xfrm>
            <a:off x="445168" y="619610"/>
            <a:ext cx="5107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rgbClr val="A85000"/>
                </a:solidFill>
                <a:latin typeface="Quattrocento" panose="02020502030000000404" pitchFamily="18" charset="0"/>
              </a:rPr>
              <a:t>Cos’è Ratatouille?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D772289-ED30-E003-5517-9993A2E9136B}"/>
              </a:ext>
            </a:extLst>
          </p:cNvPr>
          <p:cNvSpPr txBox="1"/>
          <p:nvPr/>
        </p:nvSpPr>
        <p:spPr>
          <a:xfrm>
            <a:off x="445168" y="2009274"/>
            <a:ext cx="57571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0" i="0" dirty="0">
                <a:effectLst/>
                <a:latin typeface="Quattrocento Sans" panose="020B0502050000020003" pitchFamily="34" charset="0"/>
              </a:rPr>
              <a:t>Ratatouille23 è un sistema software progettato per semplificare e ottimizzare la gestione complessiva delle attività di ristorazione. Si propone di migliorare l'efficienza operativa, facilitare il lavoro del personale e migliorare l'esperienza complessiva degli utenti, fornendo strumenti intuitivi e completi per gestire meglio un ristorante.</a:t>
            </a:r>
            <a:endParaRPr lang="it-IT" sz="2000" dirty="0">
              <a:latin typeface="Quattrocento Sans" panose="020B0502050000020003" pitchFamily="34" charset="0"/>
            </a:endParaRPr>
          </a:p>
        </p:txBody>
      </p:sp>
      <p:pic>
        <p:nvPicPr>
          <p:cNvPr id="7" name="Immagine 6" descr="Immagine che contiene testo, poster, illustrazione, design&#10;&#10;Descrizione generata automaticamente">
            <a:extLst>
              <a:ext uri="{FF2B5EF4-FFF2-40B4-BE49-F238E27FC236}">
                <a16:creationId xmlns:a16="http://schemas.microsoft.com/office/drawing/2014/main" id="{C307289D-784E-E94E-BA74-6A6ACB1F9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62" y="207544"/>
            <a:ext cx="1181507" cy="1181507"/>
          </a:xfrm>
          <a:prstGeom prst="rect">
            <a:avLst/>
          </a:prstGeom>
        </p:spPr>
      </p:pic>
      <p:pic>
        <p:nvPicPr>
          <p:cNvPr id="10" name="Immagine 9" descr="Immagine che contiene testo, schermata, diagramma, numero&#10;&#10;Descrizione generata automaticamente">
            <a:extLst>
              <a:ext uri="{FF2B5EF4-FFF2-40B4-BE49-F238E27FC236}">
                <a16:creationId xmlns:a16="http://schemas.microsoft.com/office/drawing/2014/main" id="{945E045F-A2C7-D587-430B-DFE1B3542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13" y="1798720"/>
            <a:ext cx="4006530" cy="2550695"/>
          </a:xfrm>
          <a:prstGeom prst="roundRect">
            <a:avLst>
              <a:gd name="adj" fmla="val 101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Immagine 7" descr="Immagine che contiene elettronica, blocco note, computer, computer&#10;&#10;Descrizione generata automaticamente">
            <a:extLst>
              <a:ext uri="{FF2B5EF4-FFF2-40B4-BE49-F238E27FC236}">
                <a16:creationId xmlns:a16="http://schemas.microsoft.com/office/drawing/2014/main" id="{90059C42-69C0-0E46-9550-6F67081EC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61" y="928269"/>
            <a:ext cx="5357062" cy="535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32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354CA0B9-0112-9397-83E7-4A6DAC8EC5F0}"/>
              </a:ext>
            </a:extLst>
          </p:cNvPr>
          <p:cNvSpPr/>
          <p:nvPr/>
        </p:nvSpPr>
        <p:spPr>
          <a:xfrm>
            <a:off x="257677" y="207545"/>
            <a:ext cx="11676647" cy="6442911"/>
          </a:xfrm>
          <a:prstGeom prst="rect">
            <a:avLst/>
          </a:prstGeom>
          <a:noFill/>
          <a:ln w="57150">
            <a:solidFill>
              <a:srgbClr val="FFB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1CEDE4D-4361-C007-C141-3F8C07F3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0C2-79E9-407D-A1E8-233669B5CD3C}" type="slidenum">
              <a:rPr lang="it-IT" smtClean="0"/>
              <a:t>3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504571-C430-7B16-7886-1582E05D5053}"/>
              </a:ext>
            </a:extLst>
          </p:cNvPr>
          <p:cNvSpPr txBox="1"/>
          <p:nvPr/>
        </p:nvSpPr>
        <p:spPr>
          <a:xfrm>
            <a:off x="445168" y="619610"/>
            <a:ext cx="5107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rgbClr val="A85000"/>
                </a:solidFill>
                <a:latin typeface="Quattrocento" panose="02020502030000000404" pitchFamily="18" charset="0"/>
              </a:rPr>
              <a:t>Le funzionalità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D772289-ED30-E003-5517-9993A2E9136B}"/>
              </a:ext>
            </a:extLst>
          </p:cNvPr>
          <p:cNvSpPr txBox="1"/>
          <p:nvPr/>
        </p:nvSpPr>
        <p:spPr>
          <a:xfrm>
            <a:off x="445168" y="2009274"/>
            <a:ext cx="57571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000" i="0" dirty="0">
                <a:effectLst/>
                <a:latin typeface="Quattrocento Sans" panose="020B0502050000020003" pitchFamily="34" charset="0"/>
              </a:rPr>
              <a:t>Ratatouille offre: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000" i="0" dirty="0">
                <a:effectLst/>
                <a:latin typeface="Quattrocento Sans" panose="020B0502050000020003" pitchFamily="34" charset="0"/>
              </a:rPr>
              <a:t> Gestione degli utenti da parte dell'amministratore.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000" i="0" dirty="0">
                <a:effectLst/>
                <a:latin typeface="Quattrocento Sans" panose="020B0502050000020003" pitchFamily="34" charset="0"/>
              </a:rPr>
              <a:t> Autenticazione e reimpostazione password per gli utenti.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000" i="0" dirty="0">
                <a:effectLst/>
                <a:latin typeface="Quattrocento Sans" panose="020B0502050000020003" pitchFamily="34" charset="0"/>
              </a:rPr>
              <a:t> Controllo completo su piatti, categorie e menu per amministratori e supervisori.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000" i="0" dirty="0">
                <a:effectLst/>
                <a:latin typeface="Quattrocento Sans" panose="020B0502050000020003" pitchFamily="34" charset="0"/>
              </a:rPr>
              <a:t> Registrazione degli ordini per il personale di sala.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000" i="0" dirty="0">
                <a:effectLst/>
                <a:latin typeface="Quattrocento Sans" panose="020B0502050000020003" pitchFamily="34" charset="0"/>
              </a:rPr>
              <a:t> Visione e gestione in tempo reale degli ordini per il personale di cucina.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000" i="0" dirty="0">
                <a:effectLst/>
                <a:latin typeface="Quattrocento Sans" panose="020B0502050000020003" pitchFamily="34" charset="0"/>
              </a:rPr>
              <a:t> Statistiche dettagliate sulla produttività del personale per l'amministratore.</a:t>
            </a:r>
          </a:p>
        </p:txBody>
      </p:sp>
      <p:pic>
        <p:nvPicPr>
          <p:cNvPr id="7" name="Immagine 6" descr="Immagine che contiene testo, poster, illustrazione, design&#10;&#10;Descrizione generata automaticamente">
            <a:extLst>
              <a:ext uri="{FF2B5EF4-FFF2-40B4-BE49-F238E27FC236}">
                <a16:creationId xmlns:a16="http://schemas.microsoft.com/office/drawing/2014/main" id="{C307289D-784E-E94E-BA74-6A6ACB1F9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62" y="207544"/>
            <a:ext cx="1181507" cy="1181507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ADAFE93-DA00-DA8F-43BC-91BC76F53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00" b="90000" l="10000" r="90000">
                        <a14:foregroundMark x1="18100" y1="31019" x2="18100" y2="31019"/>
                        <a14:foregroundMark x1="42700" y1="84907" x2="42700" y2="84907"/>
                        <a14:foregroundMark x1="44600" y1="85093" x2="47300" y2="84907"/>
                        <a14:foregroundMark x1="62800" y1="84722" x2="76000" y2="84722"/>
                        <a14:foregroundMark x1="76000" y1="84722" x2="76000" y2="84815"/>
                        <a14:foregroundMark x1="19200" y1="9352" x2="19700" y2="8981"/>
                        <a14:foregroundMark x1="23300" y1="7963" x2="23300" y2="7963"/>
                        <a14:foregroundMark x1="23400" y1="8148" x2="25400" y2="8148"/>
                        <a14:foregroundMark x1="20300" y1="8333" x2="19400" y2="8519"/>
                        <a14:foregroundMark x1="18700" y1="8704" x2="18700" y2="8704"/>
                        <a14:foregroundMark x1="18600" y1="8981" x2="16796" y2="19006"/>
                        <a14:foregroundMark x1="16826" y1="19008" x2="16900" y2="18611"/>
                        <a14:foregroundMark x1="25698" y1="83741" x2="38161" y2="85406"/>
                        <a14:foregroundMark x1="61000" y1="86080" x2="81200" y2="85370"/>
                        <a14:foregroundMark x1="37985" y1="85657" x2="21033" y2="85166"/>
                        <a14:foregroundMark x1="82753" y1="56944" x2="82776" y2="56574"/>
                        <a14:foregroundMark x1="82691" y1="57963" x2="82730" y2="57315"/>
                        <a14:foregroundMark x1="82630" y1="58957" x2="82657" y2="58519"/>
                        <a14:foregroundMark x1="82606" y1="59352" x2="82627" y2="59004"/>
                        <a14:foregroundMark x1="81920" y1="70588" x2="82264" y2="64949"/>
                        <a14:foregroundMark x1="81000" y1="85648" x2="81513" y2="77254"/>
                        <a14:foregroundMark x1="82872" y1="77324" x2="82539" y2="84522"/>
                        <a14:foregroundMark x1="82923" y1="44820" x2="82300" y2="33889"/>
                        <a14:foregroundMark x1="83200" y1="16759" x2="82869" y2="12002"/>
                        <a14:foregroundMark x1="21216" y1="85932" x2="37635" y2="86154"/>
                        <a14:foregroundMark x1="67000" y1="85648" x2="79200" y2="85556"/>
                        <a14:foregroundMark x1="79200" y1="85556" x2="80300" y2="85741"/>
                        <a14:foregroundMark x1="79900" y1="85833" x2="66900" y2="86111"/>
                        <a14:foregroundMark x1="79000" y1="86019" x2="78500" y2="86204"/>
                        <a14:foregroundMark x1="21000" y1="83981" x2="26900" y2="84167"/>
                        <a14:foregroundMark x1="20394" y1="84169" x2="20900" y2="83981"/>
                        <a14:foregroundMark x1="19600" y1="82500" x2="19600" y2="82500"/>
                        <a14:foregroundMark x1="19800" y1="82593" x2="19800" y2="82593"/>
                        <a14:foregroundMark x1="19800" y1="82593" x2="19800" y2="82593"/>
                        <a14:foregroundMark x1="20000" y1="83241" x2="20400" y2="83796"/>
                        <a14:foregroundMark x1="20000" y1="82685" x2="20000" y2="82685"/>
                        <a14:foregroundMark x1="20200" y1="83333" x2="20200" y2="83333"/>
                        <a14:foregroundMark x1="20400" y1="83611" x2="19400" y2="82500"/>
                        <a14:foregroundMark x1="82000" y1="60278" x2="82600" y2="64167"/>
                        <a14:foregroundMark x1="82000" y1="58611" x2="82500" y2="62870"/>
                        <a14:foregroundMark x1="82500" y1="59537" x2="82500" y2="62222"/>
                        <a14:foregroundMark x1="82200" y1="62593" x2="82700" y2="70556"/>
                        <a14:foregroundMark x1="82800" y1="64537" x2="82800" y2="65926"/>
                        <a14:foregroundMark x1="82500" y1="37037" x2="82600" y2="22315"/>
                        <a14:foregroundMark x1="82500" y1="43519" x2="82300" y2="56019"/>
                        <a14:foregroundMark x1="82500" y1="56111" x2="82500" y2="45648"/>
                        <a14:foregroundMark x1="82800" y1="70278" x2="82400" y2="78333"/>
                        <a14:foregroundMark x1="37300" y1="86019" x2="42696" y2="85892"/>
                        <a14:foregroundMark x1="47298" y1="85579" x2="53500" y2="85833"/>
                        <a14:foregroundMark x1="42200" y1="85370" x2="43053" y2="85405"/>
                        <a14:foregroundMark x1="53500" y1="85833" x2="61600" y2="85648"/>
                        <a14:foregroundMark x1="60300" y1="86019" x2="51500" y2="85926"/>
                        <a14:foregroundMark x1="51000" y1="86111" x2="46870" y2="86162"/>
                        <a14:foregroundMark x1="42300" y1="85926" x2="46500" y2="85741"/>
                        <a14:foregroundMark x1="17200" y1="81574" x2="20000" y2="85648"/>
                        <a14:foregroundMark x1="19700" y1="85833" x2="19400" y2="85463"/>
                        <a14:foregroundMark x1="20000" y1="85648" x2="21300" y2="85833"/>
                        <a14:foregroundMark x1="20900" y1="86111" x2="20300" y2="86204"/>
                        <a14:foregroundMark x1="17000" y1="81204" x2="17200" y2="81852"/>
                        <a14:backgroundMark x1="86900" y1="44630" x2="84100" y2="34167"/>
                        <a14:backgroundMark x1="84100" y1="34167" x2="84200" y2="35093"/>
                        <a14:backgroundMark x1="84400" y1="58704" x2="84300" y2="59259"/>
                        <a14:backgroundMark x1="83800" y1="58241" x2="83800" y2="57963"/>
                        <a14:backgroundMark x1="83800" y1="57778" x2="83800" y2="57593"/>
                        <a14:backgroundMark x1="83800" y1="56944" x2="83800" y2="56944"/>
                        <a14:backgroundMark x1="83700" y1="56574" x2="83700" y2="56759"/>
                        <a14:backgroundMark x1="83700" y1="56852" x2="83700" y2="57037"/>
                        <a14:backgroundMark x1="83700" y1="57315" x2="83700" y2="57315"/>
                        <a14:backgroundMark x1="83600" y1="57593" x2="83600" y2="57593"/>
                        <a14:backgroundMark x1="83400" y1="57963" x2="83400" y2="58148"/>
                        <a14:backgroundMark x1="83400" y1="58241" x2="83400" y2="58241"/>
                        <a14:backgroundMark x1="83500" y1="58426" x2="83500" y2="58426"/>
                        <a14:backgroundMark x1="83800" y1="58431" x2="83800" y2="57963"/>
                        <a14:backgroundMark x1="83800" y1="57778" x2="83900" y2="57407"/>
                        <a14:backgroundMark x1="84000" y1="57222" x2="84000" y2="57222"/>
                        <a14:backgroundMark x1="84000" y1="56759" x2="84000" y2="56759"/>
                        <a14:backgroundMark x1="83900" y1="56574" x2="83900" y2="56574"/>
                        <a14:backgroundMark x1="83700" y1="56389" x2="83700" y2="56204"/>
                        <a14:backgroundMark x1="83700" y1="56204" x2="83700" y2="56204"/>
                        <a14:backgroundMark x1="83600" y1="58333" x2="83600" y2="58333"/>
                        <a14:backgroundMark x1="21400" y1="73426" x2="22000" y2="73333"/>
                        <a14:backgroundMark x1="20368" y1="87258" x2="20800" y2="87315"/>
                        <a14:backgroundMark x1="15556" y1="82593" x2="15620" y2="82403"/>
                        <a14:backgroundMark x1="15400" y1="83056" x2="15556" y2="82593"/>
                        <a14:backgroundMark x1="16500" y1="84259" x2="16500" y2="84259"/>
                        <a14:backgroundMark x1="19900" y1="87130" x2="21067" y2="87202"/>
                        <a14:backgroundMark x1="16000" y1="80833" x2="16142" y2="81425"/>
                        <a14:backgroundMark x1="16700" y1="84722" x2="15800" y2="83056"/>
                        <a14:backgroundMark x1="50446" y1="87454" x2="64700" y2="89167"/>
                        <a14:backgroundMark x1="79600" y1="87222" x2="83300" y2="85093"/>
                        <a14:backgroundMark x1="15900" y1="24259" x2="15200" y2="17963"/>
                        <a14:backgroundMark x1="16300" y1="18981" x2="16000" y2="24167"/>
                        <a14:backgroundMark x1="83900" y1="18333" x2="84400" y2="24167"/>
                        <a14:backgroundMark x1="84400" y1="22963" x2="83900" y2="33426"/>
                        <a14:backgroundMark x1="80200" y1="7500" x2="80900" y2="7593"/>
                        <a14:backgroundMark x1="80300" y1="7407" x2="83200" y2="9259"/>
                        <a14:backgroundMark x1="81300" y1="7037" x2="82500" y2="8889"/>
                        <a14:backgroundMark x1="81200" y1="7130" x2="83800" y2="11574"/>
                        <a14:backgroundMark x1="83488" y1="56035" x2="83500" y2="56389"/>
                        <a14:backgroundMark x1="16400" y1="81019" x2="16587" y2="81310"/>
                        <a14:backgroundMark x1="45917" y1="86614" x2="46500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6667503" y="618460"/>
            <a:ext cx="5197637" cy="6136104"/>
          </a:xfrm>
          <a:prstGeom prst="rect">
            <a:avLst/>
          </a:prstGeom>
          <a:effectLst/>
        </p:spPr>
      </p:pic>
      <p:pic>
        <p:nvPicPr>
          <p:cNvPr id="20" name="Immagine 19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8744196E-CBD5-2844-8461-C6AFEF784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974" y="2086784"/>
            <a:ext cx="4478640" cy="3183048"/>
          </a:xfrm>
          <a:prstGeom prst="roundRect">
            <a:avLst>
              <a:gd name="adj" fmla="val 34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6741748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354CA0B9-0112-9397-83E7-4A6DAC8EC5F0}"/>
              </a:ext>
            </a:extLst>
          </p:cNvPr>
          <p:cNvSpPr/>
          <p:nvPr/>
        </p:nvSpPr>
        <p:spPr>
          <a:xfrm>
            <a:off x="257677" y="207545"/>
            <a:ext cx="11676647" cy="6442911"/>
          </a:xfrm>
          <a:prstGeom prst="rect">
            <a:avLst/>
          </a:prstGeom>
          <a:noFill/>
          <a:ln w="57150">
            <a:solidFill>
              <a:srgbClr val="FFB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1CEDE4D-4361-C007-C141-3F8C07F3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0C2-79E9-407D-A1E8-233669B5CD3C}" type="slidenum">
              <a:rPr lang="it-IT" smtClean="0"/>
              <a:t>4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504571-C430-7B16-7886-1582E05D5053}"/>
              </a:ext>
            </a:extLst>
          </p:cNvPr>
          <p:cNvSpPr txBox="1"/>
          <p:nvPr/>
        </p:nvSpPr>
        <p:spPr>
          <a:xfrm>
            <a:off x="445168" y="619610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rgbClr val="A85000"/>
                </a:solidFill>
                <a:latin typeface="Quattrocento" panose="02020502030000000404" pitchFamily="18" charset="0"/>
              </a:rPr>
              <a:t>Architettura </a:t>
            </a:r>
            <a:r>
              <a:rPr lang="it-IT" sz="4400" b="1" dirty="0" err="1">
                <a:solidFill>
                  <a:srgbClr val="A85000"/>
                </a:solidFill>
                <a:latin typeface="Quattrocento" panose="02020502030000000404" pitchFamily="18" charset="0"/>
              </a:rPr>
              <a:t>client-server</a:t>
            </a:r>
            <a:endParaRPr lang="it-IT" sz="4400" b="1" dirty="0">
              <a:solidFill>
                <a:srgbClr val="A85000"/>
              </a:solidFill>
              <a:latin typeface="Quattrocento" panose="02020502030000000404" pitchFamily="18" charset="0"/>
            </a:endParaRPr>
          </a:p>
        </p:txBody>
      </p:sp>
      <p:pic>
        <p:nvPicPr>
          <p:cNvPr id="7" name="Immagine 6" descr="Immagine che contiene testo, poster, illustrazione, design&#10;&#10;Descrizione generata automaticamente">
            <a:extLst>
              <a:ext uri="{FF2B5EF4-FFF2-40B4-BE49-F238E27FC236}">
                <a16:creationId xmlns:a16="http://schemas.microsoft.com/office/drawing/2014/main" id="{C307289D-784E-E94E-BA74-6A6ACB1F9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62" y="207544"/>
            <a:ext cx="1181507" cy="1181507"/>
          </a:xfrm>
          <a:prstGeom prst="rect">
            <a:avLst/>
          </a:prstGeom>
        </p:spPr>
      </p:pic>
      <p:pic>
        <p:nvPicPr>
          <p:cNvPr id="8" name="Immagine 7" descr="Immagine che contiene testo, computer, schermata, elettronica&#10;&#10;Descrizione generata automaticamente">
            <a:extLst>
              <a:ext uri="{FF2B5EF4-FFF2-40B4-BE49-F238E27FC236}">
                <a16:creationId xmlns:a16="http://schemas.microsoft.com/office/drawing/2014/main" id="{4B102BD5-43A4-F0B0-5966-EDF6DB917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490" y="1779206"/>
            <a:ext cx="7329020" cy="418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2240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354CA0B9-0112-9397-83E7-4A6DAC8EC5F0}"/>
              </a:ext>
            </a:extLst>
          </p:cNvPr>
          <p:cNvSpPr/>
          <p:nvPr/>
        </p:nvSpPr>
        <p:spPr>
          <a:xfrm>
            <a:off x="257677" y="207545"/>
            <a:ext cx="11676647" cy="6442911"/>
          </a:xfrm>
          <a:prstGeom prst="rect">
            <a:avLst/>
          </a:prstGeom>
          <a:noFill/>
          <a:ln w="57150">
            <a:solidFill>
              <a:srgbClr val="FFB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1CEDE4D-4361-C007-C141-3F8C07F3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0C2-79E9-407D-A1E8-233669B5CD3C}" type="slidenum">
              <a:rPr lang="it-IT" smtClean="0"/>
              <a:t>5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504571-C430-7B16-7886-1582E05D5053}"/>
              </a:ext>
            </a:extLst>
          </p:cNvPr>
          <p:cNvSpPr txBox="1"/>
          <p:nvPr/>
        </p:nvSpPr>
        <p:spPr>
          <a:xfrm>
            <a:off x="445168" y="619610"/>
            <a:ext cx="6069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rgbClr val="A85000"/>
                </a:solidFill>
                <a:latin typeface="Quattrocento" panose="02020502030000000404" pitchFamily="18" charset="0"/>
              </a:rPr>
              <a:t>Tecnologie </a:t>
            </a:r>
            <a:r>
              <a:rPr lang="it-IT" sz="4400" b="1" dirty="0" err="1">
                <a:solidFill>
                  <a:srgbClr val="A85000"/>
                </a:solidFill>
                <a:latin typeface="Quattrocento" panose="02020502030000000404" pitchFamily="18" charset="0"/>
              </a:rPr>
              <a:t>backend</a:t>
            </a:r>
            <a:endParaRPr lang="it-IT" sz="4400" b="1" dirty="0">
              <a:solidFill>
                <a:srgbClr val="A85000"/>
              </a:solidFill>
              <a:latin typeface="Quattrocento" panose="02020502030000000404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D772289-ED30-E003-5517-9993A2E9136B}"/>
              </a:ext>
            </a:extLst>
          </p:cNvPr>
          <p:cNvSpPr txBox="1"/>
          <p:nvPr/>
        </p:nvSpPr>
        <p:spPr>
          <a:xfrm>
            <a:off x="445168" y="2009274"/>
            <a:ext cx="5757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0" i="0" dirty="0">
                <a:effectLst/>
                <a:latin typeface="Quattrocento Sans" panose="020B0502050000020003" pitchFamily="34" charset="0"/>
              </a:rPr>
              <a:t>Le tecnologie adoperate per il </a:t>
            </a:r>
            <a:r>
              <a:rPr lang="it-IT" sz="2000" b="0" i="0" dirty="0" err="1">
                <a:effectLst/>
                <a:latin typeface="Quattrocento Sans" panose="020B0502050000020003" pitchFamily="34" charset="0"/>
              </a:rPr>
              <a:t>backend</a:t>
            </a:r>
            <a:r>
              <a:rPr lang="it-IT" sz="2000" b="0" i="0" dirty="0">
                <a:effectLst/>
                <a:latin typeface="Quattrocento Sans" panose="020B0502050000020003" pitchFamily="34" charset="0"/>
              </a:rPr>
              <a:t> sono:</a:t>
            </a:r>
            <a:endParaRPr lang="it-IT" sz="2000" dirty="0">
              <a:latin typeface="Quattrocento Sans" panose="020B0502050000020003" pitchFamily="34" charset="0"/>
            </a:endParaRPr>
          </a:p>
        </p:txBody>
      </p:sp>
      <p:pic>
        <p:nvPicPr>
          <p:cNvPr id="7" name="Immagine 6" descr="Immagine che contiene testo, poster, illustrazione, design&#10;&#10;Descrizione generata automaticamente">
            <a:extLst>
              <a:ext uri="{FF2B5EF4-FFF2-40B4-BE49-F238E27FC236}">
                <a16:creationId xmlns:a16="http://schemas.microsoft.com/office/drawing/2014/main" id="{C307289D-784E-E94E-BA74-6A6ACB1F9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62" y="207544"/>
            <a:ext cx="1181507" cy="1181507"/>
          </a:xfrm>
          <a:prstGeom prst="rect">
            <a:avLst/>
          </a:prstGeom>
        </p:spPr>
      </p:pic>
      <p:pic>
        <p:nvPicPr>
          <p:cNvPr id="8" name="Immagine 7" descr="Immagine che contiene Carattere, Elementi grafici, logo, grafica&#10;&#10;Descrizione generata automaticamente">
            <a:extLst>
              <a:ext uri="{FF2B5EF4-FFF2-40B4-BE49-F238E27FC236}">
                <a16:creationId xmlns:a16="http://schemas.microsoft.com/office/drawing/2014/main" id="{18A91A08-0075-88C9-5301-7A9E221F5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811" y="2825678"/>
            <a:ext cx="2591654" cy="1360618"/>
          </a:xfrm>
          <a:prstGeom prst="rect">
            <a:avLst/>
          </a:prstGeom>
        </p:spPr>
      </p:pic>
      <p:pic>
        <p:nvPicPr>
          <p:cNvPr id="10" name="Immagine 9" descr="Immagine che contiene Elementi grafici, Carattere, clipart, testo&#10;&#10;Descrizione generata automaticamente">
            <a:extLst>
              <a:ext uri="{FF2B5EF4-FFF2-40B4-BE49-F238E27FC236}">
                <a16:creationId xmlns:a16="http://schemas.microsoft.com/office/drawing/2014/main" id="{6251244F-6771-4BAA-0D18-30EE9B714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535" y="2594070"/>
            <a:ext cx="1669859" cy="166985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64426BF-22AE-F0B7-8A6C-F24A06ACC38A}"/>
              </a:ext>
            </a:extLst>
          </p:cNvPr>
          <p:cNvSpPr txBox="1"/>
          <p:nvPr/>
        </p:nvSpPr>
        <p:spPr>
          <a:xfrm>
            <a:off x="318837" y="4680916"/>
            <a:ext cx="1167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>
                <a:effectLst/>
                <a:latin typeface="Quattrocento Sans" panose="020B0502050000020003" pitchFamily="34" charset="0"/>
              </a:rPr>
              <a:t>Spring Boot, in combinazione con </a:t>
            </a:r>
            <a:r>
              <a:rPr lang="it-IT" b="0" i="0" dirty="0" err="1">
                <a:effectLst/>
                <a:latin typeface="Quattrocento Sans" panose="020B0502050000020003" pitchFamily="34" charset="0"/>
              </a:rPr>
              <a:t>PostgreSQL</a:t>
            </a:r>
            <a:r>
              <a:rPr lang="it-IT" b="0" i="0" dirty="0">
                <a:effectLst/>
                <a:latin typeface="Quattrocento Sans" panose="020B0502050000020003" pitchFamily="34" charset="0"/>
              </a:rPr>
              <a:t>, semplifica l'interazione dell'applicazione con il database. Spring Boot offre strumenti per collegare l'applicazione al database in modo più agevole, semplificando l'accesso e la gestione dei dati.</a:t>
            </a:r>
            <a:endParaRPr lang="it-IT" dirty="0">
              <a:latin typeface="Quattrocento Sans" panose="020B0502050000020003" pitchFamily="34" charset="0"/>
            </a:endParaRPr>
          </a:p>
        </p:txBody>
      </p:sp>
      <p:sp>
        <p:nvSpPr>
          <p:cNvPr id="14" name="Segno di addizione 13">
            <a:extLst>
              <a:ext uri="{FF2B5EF4-FFF2-40B4-BE49-F238E27FC236}">
                <a16:creationId xmlns:a16="http://schemas.microsoft.com/office/drawing/2014/main" id="{A1BAC9CB-AB3A-D878-4EF2-11B4B66463EC}"/>
              </a:ext>
            </a:extLst>
          </p:cNvPr>
          <p:cNvSpPr/>
          <p:nvPr/>
        </p:nvSpPr>
        <p:spPr>
          <a:xfrm>
            <a:off x="5547059" y="2904004"/>
            <a:ext cx="1097882" cy="1052763"/>
          </a:xfrm>
          <a:prstGeom prst="mathPlus">
            <a:avLst/>
          </a:prstGeom>
          <a:solidFill>
            <a:srgbClr val="A85000"/>
          </a:solidFill>
          <a:ln w="28575">
            <a:solidFill>
              <a:srgbClr val="FFB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056511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354CA0B9-0112-9397-83E7-4A6DAC8EC5F0}"/>
              </a:ext>
            </a:extLst>
          </p:cNvPr>
          <p:cNvSpPr/>
          <p:nvPr/>
        </p:nvSpPr>
        <p:spPr>
          <a:xfrm>
            <a:off x="257677" y="207545"/>
            <a:ext cx="11676647" cy="6442911"/>
          </a:xfrm>
          <a:prstGeom prst="rect">
            <a:avLst/>
          </a:prstGeom>
          <a:noFill/>
          <a:ln w="57150">
            <a:solidFill>
              <a:srgbClr val="FFB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1CEDE4D-4361-C007-C141-3F8C07F3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0C2-79E9-407D-A1E8-233669B5CD3C}" type="slidenum">
              <a:rPr lang="it-IT" smtClean="0"/>
              <a:t>6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504571-C430-7B16-7886-1582E05D5053}"/>
              </a:ext>
            </a:extLst>
          </p:cNvPr>
          <p:cNvSpPr txBox="1"/>
          <p:nvPr/>
        </p:nvSpPr>
        <p:spPr>
          <a:xfrm>
            <a:off x="445168" y="619610"/>
            <a:ext cx="6069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rgbClr val="A85000"/>
                </a:solidFill>
                <a:latin typeface="Quattrocento" panose="02020502030000000404" pitchFamily="18" charset="0"/>
              </a:rPr>
              <a:t>Tecnologie </a:t>
            </a:r>
            <a:r>
              <a:rPr lang="it-IT" sz="4400" b="1" dirty="0" err="1">
                <a:solidFill>
                  <a:srgbClr val="A85000"/>
                </a:solidFill>
                <a:latin typeface="Quattrocento" panose="02020502030000000404" pitchFamily="18" charset="0"/>
              </a:rPr>
              <a:t>frontend</a:t>
            </a:r>
            <a:endParaRPr lang="it-IT" sz="4400" b="1" dirty="0">
              <a:solidFill>
                <a:srgbClr val="A85000"/>
              </a:solidFill>
              <a:latin typeface="Quattrocento" panose="02020502030000000404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D772289-ED30-E003-5517-9993A2E9136B}"/>
              </a:ext>
            </a:extLst>
          </p:cNvPr>
          <p:cNvSpPr txBox="1"/>
          <p:nvPr/>
        </p:nvSpPr>
        <p:spPr>
          <a:xfrm>
            <a:off x="445168" y="2009274"/>
            <a:ext cx="5757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0" i="0" dirty="0">
                <a:effectLst/>
                <a:latin typeface="Quattrocento Sans" panose="020B0502050000020003" pitchFamily="34" charset="0"/>
              </a:rPr>
              <a:t>Le tecnologie adoperate per il </a:t>
            </a:r>
            <a:r>
              <a:rPr lang="it-IT" sz="2000" b="0" i="0" dirty="0" err="1">
                <a:effectLst/>
                <a:latin typeface="Quattrocento Sans" panose="020B0502050000020003" pitchFamily="34" charset="0"/>
              </a:rPr>
              <a:t>frontend</a:t>
            </a:r>
            <a:r>
              <a:rPr lang="it-IT" sz="2000" b="0" i="0" dirty="0">
                <a:effectLst/>
                <a:latin typeface="Quattrocento Sans" panose="020B0502050000020003" pitchFamily="34" charset="0"/>
              </a:rPr>
              <a:t> sono:</a:t>
            </a:r>
            <a:endParaRPr lang="it-IT" sz="2000" dirty="0">
              <a:latin typeface="Quattrocento Sans" panose="020B0502050000020003" pitchFamily="34" charset="0"/>
            </a:endParaRPr>
          </a:p>
        </p:txBody>
      </p:sp>
      <p:pic>
        <p:nvPicPr>
          <p:cNvPr id="7" name="Immagine 6" descr="Immagine che contiene testo, poster, illustrazione, design&#10;&#10;Descrizione generata automaticamente">
            <a:extLst>
              <a:ext uri="{FF2B5EF4-FFF2-40B4-BE49-F238E27FC236}">
                <a16:creationId xmlns:a16="http://schemas.microsoft.com/office/drawing/2014/main" id="{C307289D-784E-E94E-BA74-6A6ACB1F9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62" y="207544"/>
            <a:ext cx="1181507" cy="118150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8A91A08-0075-88C9-5301-7A9E221F5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5497" y="2864841"/>
            <a:ext cx="2418876" cy="136061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251244F-6771-4BAA-0D18-30EE9B714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2665" y="2781254"/>
            <a:ext cx="2435870" cy="144420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64426BF-22AE-F0B7-8A6C-F24A06ACC38A}"/>
              </a:ext>
            </a:extLst>
          </p:cNvPr>
          <p:cNvSpPr txBox="1"/>
          <p:nvPr/>
        </p:nvSpPr>
        <p:spPr>
          <a:xfrm>
            <a:off x="318836" y="4680916"/>
            <a:ext cx="11554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Quattrocento Sans" panose="020B0502050000020003" pitchFamily="34" charset="0"/>
              </a:rPr>
              <a:t>Utilizzando </a:t>
            </a:r>
            <a:r>
              <a:rPr lang="it-IT" dirty="0" err="1">
                <a:latin typeface="Quattrocento Sans" panose="020B0502050000020003" pitchFamily="34" charset="0"/>
              </a:rPr>
              <a:t>ReactJS</a:t>
            </a:r>
            <a:r>
              <a:rPr lang="it-IT" dirty="0">
                <a:latin typeface="Quattrocento Sans" panose="020B0502050000020003" pitchFamily="34" charset="0"/>
              </a:rPr>
              <a:t> in combinazione con </a:t>
            </a:r>
            <a:r>
              <a:rPr lang="it-IT" dirty="0" err="1">
                <a:latin typeface="Quattrocento Sans" panose="020B0502050000020003" pitchFamily="34" charset="0"/>
              </a:rPr>
              <a:t>Material</a:t>
            </a:r>
            <a:r>
              <a:rPr lang="it-IT" dirty="0">
                <a:latin typeface="Quattrocento Sans" panose="020B0502050000020003" pitchFamily="34" charset="0"/>
              </a:rPr>
              <a:t>-UI, è possibile costruire facilmente interfacce utente intuitive e moderne, sfruttando i componenti predefiniti e lo stile coerente offerto da </a:t>
            </a:r>
            <a:r>
              <a:rPr lang="it-IT" dirty="0" err="1">
                <a:latin typeface="Quattrocento Sans" panose="020B0502050000020003" pitchFamily="34" charset="0"/>
              </a:rPr>
              <a:t>Material</a:t>
            </a:r>
            <a:r>
              <a:rPr lang="it-IT" dirty="0">
                <a:latin typeface="Quattrocento Sans" panose="020B0502050000020003" pitchFamily="34" charset="0"/>
              </a:rPr>
              <a:t>-UI all'interno dell'ecosistema </a:t>
            </a:r>
            <a:r>
              <a:rPr lang="it-IT" dirty="0" err="1">
                <a:latin typeface="Quattrocento Sans" panose="020B0502050000020003" pitchFamily="34" charset="0"/>
              </a:rPr>
              <a:t>React</a:t>
            </a:r>
            <a:r>
              <a:rPr lang="it-IT" dirty="0">
                <a:latin typeface="Quattrocento Sans" panose="020B0502050000020003" pitchFamily="34" charset="0"/>
              </a:rPr>
              <a:t>.</a:t>
            </a:r>
          </a:p>
        </p:txBody>
      </p:sp>
      <p:sp>
        <p:nvSpPr>
          <p:cNvPr id="14" name="Segno di addizione 13">
            <a:extLst>
              <a:ext uri="{FF2B5EF4-FFF2-40B4-BE49-F238E27FC236}">
                <a16:creationId xmlns:a16="http://schemas.microsoft.com/office/drawing/2014/main" id="{A1BAC9CB-AB3A-D878-4EF2-11B4B66463EC}"/>
              </a:ext>
            </a:extLst>
          </p:cNvPr>
          <p:cNvSpPr/>
          <p:nvPr/>
        </p:nvSpPr>
        <p:spPr>
          <a:xfrm>
            <a:off x="5547059" y="2902617"/>
            <a:ext cx="1097882" cy="1052763"/>
          </a:xfrm>
          <a:prstGeom prst="mathPlus">
            <a:avLst/>
          </a:prstGeom>
          <a:solidFill>
            <a:srgbClr val="A85000"/>
          </a:solidFill>
          <a:ln w="28575">
            <a:solidFill>
              <a:srgbClr val="FFB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366001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354CA0B9-0112-9397-83E7-4A6DAC8EC5F0}"/>
              </a:ext>
            </a:extLst>
          </p:cNvPr>
          <p:cNvSpPr/>
          <p:nvPr/>
        </p:nvSpPr>
        <p:spPr>
          <a:xfrm>
            <a:off x="257677" y="207545"/>
            <a:ext cx="11676647" cy="6442911"/>
          </a:xfrm>
          <a:prstGeom prst="rect">
            <a:avLst/>
          </a:prstGeom>
          <a:noFill/>
          <a:ln w="57150">
            <a:solidFill>
              <a:srgbClr val="FFB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1CEDE4D-4361-C007-C141-3F8C07F3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0C2-79E9-407D-A1E8-233669B5CD3C}" type="slidenum">
              <a:rPr lang="it-IT" smtClean="0"/>
              <a:t>7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504571-C430-7B16-7886-1582E05D5053}"/>
              </a:ext>
            </a:extLst>
          </p:cNvPr>
          <p:cNvSpPr txBox="1"/>
          <p:nvPr/>
        </p:nvSpPr>
        <p:spPr>
          <a:xfrm>
            <a:off x="445168" y="619610"/>
            <a:ext cx="5107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rgbClr val="A85000"/>
                </a:solidFill>
                <a:latin typeface="Quattrocento" panose="02020502030000000404" pitchFamily="18" charset="0"/>
              </a:rPr>
              <a:t>Docker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D772289-ED30-E003-5517-9993A2E9136B}"/>
              </a:ext>
            </a:extLst>
          </p:cNvPr>
          <p:cNvSpPr txBox="1"/>
          <p:nvPr/>
        </p:nvSpPr>
        <p:spPr>
          <a:xfrm>
            <a:off x="445168" y="2009274"/>
            <a:ext cx="57571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000" dirty="0">
                <a:latin typeface="Quattrocento Sans" panose="020B0502050000020003" pitchFamily="34" charset="0"/>
              </a:rPr>
              <a:t>Abbiamo scelto di utilizzare Docker principalmente per velocizzare il </a:t>
            </a:r>
            <a:r>
              <a:rPr lang="it-IT" sz="2000" dirty="0" err="1">
                <a:latin typeface="Quattrocento Sans" panose="020B0502050000020003" pitchFamily="34" charset="0"/>
              </a:rPr>
              <a:t>deploy</a:t>
            </a:r>
            <a:r>
              <a:rPr lang="it-IT" sz="2000" dirty="0">
                <a:latin typeface="Quattrocento Sans" panose="020B0502050000020003" pitchFamily="34" charset="0"/>
              </a:rPr>
              <a:t> dell’applicativo, ma anche per altri numerosi vantaggi, tra cui: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latin typeface="Quattrocento Sans" panose="020B0502050000020003" pitchFamily="34" charset="0"/>
              </a:rPr>
              <a:t>Isolamento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latin typeface="Quattrocento Sans" panose="020B0502050000020003" pitchFamily="34" charset="0"/>
              </a:rPr>
              <a:t>Portabilità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latin typeface="Quattrocento Sans" panose="020B0502050000020003" pitchFamily="34" charset="0"/>
              </a:rPr>
              <a:t>Efficienza delle risorse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latin typeface="Quattrocento Sans" panose="020B0502050000020003" pitchFamily="34" charset="0"/>
              </a:rPr>
              <a:t>Scalabilità</a:t>
            </a:r>
            <a:endParaRPr lang="it-IT" sz="2000" i="0" dirty="0">
              <a:effectLst/>
              <a:latin typeface="Quattrocento Sans" panose="020B0502050000020003" pitchFamily="34" charset="0"/>
            </a:endParaRPr>
          </a:p>
        </p:txBody>
      </p:sp>
      <p:pic>
        <p:nvPicPr>
          <p:cNvPr id="7" name="Immagine 6" descr="Immagine che contiene testo, poster, illustrazione, design&#10;&#10;Descrizione generata automaticamente">
            <a:extLst>
              <a:ext uri="{FF2B5EF4-FFF2-40B4-BE49-F238E27FC236}">
                <a16:creationId xmlns:a16="http://schemas.microsoft.com/office/drawing/2014/main" id="{C307289D-784E-E94E-BA74-6A6ACB1F9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62" y="207544"/>
            <a:ext cx="1181507" cy="1181507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ADAFE93-DA00-DA8F-43BC-91BC76F53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0331" y="2068447"/>
            <a:ext cx="3783861" cy="212842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3421442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354CA0B9-0112-9397-83E7-4A6DAC8EC5F0}"/>
              </a:ext>
            </a:extLst>
          </p:cNvPr>
          <p:cNvSpPr/>
          <p:nvPr/>
        </p:nvSpPr>
        <p:spPr>
          <a:xfrm>
            <a:off x="257677" y="207545"/>
            <a:ext cx="11676647" cy="6442911"/>
          </a:xfrm>
          <a:prstGeom prst="rect">
            <a:avLst/>
          </a:prstGeom>
          <a:noFill/>
          <a:ln w="57150">
            <a:solidFill>
              <a:srgbClr val="FFB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1CEDE4D-4361-C007-C141-3F8C07F3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0C2-79E9-407D-A1E8-233669B5CD3C}" type="slidenum">
              <a:rPr lang="it-IT" smtClean="0"/>
              <a:t>8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504571-C430-7B16-7886-1582E05D5053}"/>
              </a:ext>
            </a:extLst>
          </p:cNvPr>
          <p:cNvSpPr txBox="1"/>
          <p:nvPr/>
        </p:nvSpPr>
        <p:spPr>
          <a:xfrm>
            <a:off x="445168" y="619610"/>
            <a:ext cx="6118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rgbClr val="A85000"/>
                </a:solidFill>
                <a:latin typeface="Quattrocento" panose="02020502030000000404" pitchFamily="18" charset="0"/>
              </a:rPr>
              <a:t>Amazon Web Services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D772289-ED30-E003-5517-9993A2E9136B}"/>
              </a:ext>
            </a:extLst>
          </p:cNvPr>
          <p:cNvSpPr txBox="1"/>
          <p:nvPr/>
        </p:nvSpPr>
        <p:spPr>
          <a:xfrm>
            <a:off x="445169" y="2009274"/>
            <a:ext cx="76220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000" dirty="0">
                <a:latin typeface="Quattrocento Sans" panose="020B0502050000020003" pitchFamily="34" charset="0"/>
              </a:rPr>
              <a:t>AWS, Amazon Web Services, è una piattaforma di servizi cloud offerta da Amazon. Consente di accedere a una vasta gamma di servizi informatici. Inoltre, fornisce un'infrastruttura flessibile e scalabile che consente alle aziende di utilizzare risorse informatiche senza dover gestire fisicamente hardware o data center.</a:t>
            </a:r>
          </a:p>
          <a:p>
            <a:pPr algn="l"/>
            <a:r>
              <a:rPr lang="it-IT" sz="2000" i="0" dirty="0">
                <a:effectLst/>
                <a:latin typeface="Quattrocento Sans" panose="020B0502050000020003" pitchFamily="34" charset="0"/>
              </a:rPr>
              <a:t>Abbiamo utilizzato AWS </a:t>
            </a:r>
            <a:r>
              <a:rPr lang="it-IT" sz="2000" dirty="0">
                <a:latin typeface="Quattrocento Sans" panose="020B0502050000020003" pitchFamily="34" charset="0"/>
              </a:rPr>
              <a:t>per i seguenti motivi: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latin typeface="Quattrocento Sans" panose="020B0502050000020003" pitchFamily="34" charset="0"/>
              </a:rPr>
              <a:t>Offre un’ampia gamma di servizi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latin typeface="Quattrocento Sans" panose="020B0502050000020003" pitchFamily="34" charset="0"/>
              </a:rPr>
              <a:t>È in continua evoluzione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latin typeface="Quattrocento Sans" panose="020B0502050000020003" pitchFamily="34" charset="0"/>
              </a:rPr>
              <a:t>Ha una community molto vasta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latin typeface="Quattrocento Sans" panose="020B0502050000020003" pitchFamily="34" charset="0"/>
              </a:rPr>
              <a:t>Ha dei prezzi molto flessibili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latin typeface="Quattrocento Sans" panose="020B0502050000020003" pitchFamily="34" charset="0"/>
              </a:rPr>
              <a:t>Ha data center distribuiti in numerose regioni globali</a:t>
            </a:r>
          </a:p>
          <a:p>
            <a:pPr algn="l"/>
            <a:endParaRPr lang="it-IT" sz="2000" dirty="0">
              <a:latin typeface="Quattrocento Sans" panose="020B0502050000020003" pitchFamily="34" charset="0"/>
            </a:endParaRPr>
          </a:p>
        </p:txBody>
      </p:sp>
      <p:pic>
        <p:nvPicPr>
          <p:cNvPr id="7" name="Immagine 6" descr="Immagine che contiene testo, poster, illustrazione, design&#10;&#10;Descrizione generata automaticamente">
            <a:extLst>
              <a:ext uri="{FF2B5EF4-FFF2-40B4-BE49-F238E27FC236}">
                <a16:creationId xmlns:a16="http://schemas.microsoft.com/office/drawing/2014/main" id="{C307289D-784E-E94E-BA74-6A6ACB1F9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62" y="207544"/>
            <a:ext cx="1181507" cy="1181507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ADAFE93-DA00-DA8F-43BC-91BC76F53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6175" y="2774355"/>
            <a:ext cx="2327625" cy="130928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7484894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354CA0B9-0112-9397-83E7-4A6DAC8EC5F0}"/>
              </a:ext>
            </a:extLst>
          </p:cNvPr>
          <p:cNvSpPr/>
          <p:nvPr/>
        </p:nvSpPr>
        <p:spPr>
          <a:xfrm>
            <a:off x="257677" y="207545"/>
            <a:ext cx="11676647" cy="6442911"/>
          </a:xfrm>
          <a:prstGeom prst="rect">
            <a:avLst/>
          </a:prstGeom>
          <a:noFill/>
          <a:ln w="57150">
            <a:solidFill>
              <a:srgbClr val="FFB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1CEDE4D-4361-C007-C141-3F8C07F3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0C2-79E9-407D-A1E8-233669B5CD3C}" type="slidenum">
              <a:rPr lang="it-IT" smtClean="0"/>
              <a:t>9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504571-C430-7B16-7886-1582E05D5053}"/>
              </a:ext>
            </a:extLst>
          </p:cNvPr>
          <p:cNvSpPr txBox="1"/>
          <p:nvPr/>
        </p:nvSpPr>
        <p:spPr>
          <a:xfrm>
            <a:off x="445168" y="619610"/>
            <a:ext cx="6118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rgbClr val="A85000"/>
                </a:solidFill>
                <a:latin typeface="Quattrocento" panose="02020502030000000404" pitchFamily="18" charset="0"/>
              </a:rPr>
              <a:t>Amazon EC2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D772289-ED30-E003-5517-9993A2E9136B}"/>
              </a:ext>
            </a:extLst>
          </p:cNvPr>
          <p:cNvSpPr txBox="1"/>
          <p:nvPr/>
        </p:nvSpPr>
        <p:spPr>
          <a:xfrm>
            <a:off x="445169" y="2009274"/>
            <a:ext cx="76220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000" dirty="0">
                <a:latin typeface="Quattrocento Sans" panose="020B0502050000020003" pitchFamily="34" charset="0"/>
              </a:rPr>
              <a:t>Amazon EC2 è utile perché: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latin typeface="Quattrocento Sans" panose="020B0502050000020003" pitchFamily="34" charset="0"/>
              </a:rPr>
              <a:t>È scalabile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latin typeface="Quattrocento Sans" panose="020B0502050000020003" pitchFamily="34" charset="0"/>
              </a:rPr>
              <a:t>Offre molte opzioni per scegliere la configurazione adatta alle proprie esigenze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latin typeface="Quattrocento Sans" panose="020B0502050000020003" pitchFamily="34" charset="0"/>
              </a:rPr>
              <a:t>Le istanze sono pronte in pochi minuti, velocizzando il processo di lancio delle applicazioni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latin typeface="Quattrocento Sans" panose="020B0502050000020003" pitchFamily="34" charset="0"/>
              </a:rPr>
              <a:t>Gli utenti hanno il pieno controllo sull'ambiente di calcolo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latin typeface="Quattrocento Sans" panose="020B0502050000020003" pitchFamily="34" charset="0"/>
              </a:rPr>
              <a:t>Si paga solo per le risorse effettivamente utilizzate</a:t>
            </a:r>
          </a:p>
        </p:txBody>
      </p:sp>
      <p:pic>
        <p:nvPicPr>
          <p:cNvPr id="7" name="Immagine 6" descr="Immagine che contiene testo, poster, illustrazione, design&#10;&#10;Descrizione generata automaticamente">
            <a:extLst>
              <a:ext uri="{FF2B5EF4-FFF2-40B4-BE49-F238E27FC236}">
                <a16:creationId xmlns:a16="http://schemas.microsoft.com/office/drawing/2014/main" id="{C307289D-784E-E94E-BA74-6A6ACB1F9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62" y="207544"/>
            <a:ext cx="1181507" cy="1181507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ADAFE93-DA00-DA8F-43BC-91BC76F53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6096" y="2430757"/>
            <a:ext cx="3124931" cy="19964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1747744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554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Quattrocento</vt:lpstr>
      <vt:lpstr>Quattrocento Sans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Alessia Verrazzo</dc:creator>
  <cp:lastModifiedBy>Alessia Verrazzo</cp:lastModifiedBy>
  <cp:revision>20</cp:revision>
  <dcterms:created xsi:type="dcterms:W3CDTF">2023-11-14T14:47:53Z</dcterms:created>
  <dcterms:modified xsi:type="dcterms:W3CDTF">2023-12-06T14:28:55Z</dcterms:modified>
</cp:coreProperties>
</file>