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3" r:id="rId2"/>
    <p:sldId id="279" r:id="rId3"/>
    <p:sldId id="286" r:id="rId4"/>
    <p:sldId id="283" r:id="rId5"/>
    <p:sldId id="287" r:id="rId6"/>
    <p:sldId id="284" r:id="rId7"/>
    <p:sldId id="291" r:id="rId8"/>
    <p:sldId id="288" r:id="rId9"/>
    <p:sldId id="292" r:id="rId10"/>
    <p:sldId id="289" r:id="rId11"/>
    <p:sldId id="294" r:id="rId12"/>
    <p:sldId id="290" r:id="rId13"/>
    <p:sldId id="295" r:id="rId14"/>
    <p:sldId id="296" r:id="rId15"/>
    <p:sldId id="282" r:id="rId16"/>
  </p:sldIdLst>
  <p:sldSz cx="9144000" cy="6858000" type="letter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6726"/>
    <a:srgbClr val="FDDD4D"/>
    <a:srgbClr val="B58718"/>
    <a:srgbClr val="D2A32F"/>
    <a:srgbClr val="C8E9E4"/>
    <a:srgbClr val="FDC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786CA-0F89-4C5D-871E-3BDF6C4F51CA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F1BE4-CD41-453B-BA8B-A2356758E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62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F1BE4-CD41-453B-BA8B-A2356758E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13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F1BE4-CD41-453B-BA8B-A2356758EA5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33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F1BE4-CD41-453B-BA8B-A2356758EA5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02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F1BE4-CD41-453B-BA8B-A2356758EA5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98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F1BE4-CD41-453B-BA8B-A2356758EA5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64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F1BE4-CD41-453B-BA8B-A2356758EA5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48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F1BE4-CD41-453B-BA8B-A2356758EA5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09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F1BE4-CD41-453B-BA8B-A2356758EA5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87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425A-E00F-4AAE-A11C-B8D799E92BC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DAF8-C62E-4E83-B895-FB620949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64008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64008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1 of 7: Front)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1440" y="3675468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W7 -</a:t>
            </a:r>
          </a:p>
          <a:p>
            <a:pPr algn="ctr"/>
            <a:r>
              <a:rPr lang="en-US" sz="1400" b="1" dirty="0"/>
              <a:t>Communist Strategic Movement Phase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099A51-C6B8-4BED-86BA-E3787C540E09}"/>
              </a:ext>
            </a:extLst>
          </p:cNvPr>
          <p:cNvSpPr txBox="1"/>
          <p:nvPr/>
        </p:nvSpPr>
        <p:spPr>
          <a:xfrm>
            <a:off x="4689773" y="4300458"/>
            <a:ext cx="2055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Eligible Communist HQs and Units may </a:t>
            </a:r>
            <a:r>
              <a:rPr lang="en-US" sz="1000" b="1" dirty="0"/>
              <a:t>move up to 10 MP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Eligible if: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Fresh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Able to trace an 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Three or more hexes away from the nearest enemy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dirty="0"/>
              <a:t>Movement restrictions: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Never move further south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Never move within two hexes of an enemy Unit</a:t>
            </a:r>
          </a:p>
          <a:p>
            <a:endParaRPr lang="en-US" sz="1000" dirty="0"/>
          </a:p>
          <a:p>
            <a:r>
              <a:rPr lang="en-US" sz="1000" dirty="0"/>
              <a:t>HQs and Units using Strategic Movement </a:t>
            </a:r>
            <a:r>
              <a:rPr lang="en-US" sz="1000" b="1" dirty="0"/>
              <a:t>are not spent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78577-351B-53EB-8332-76C11E7DA6DB}"/>
              </a:ext>
            </a:extLst>
          </p:cNvPr>
          <p:cNvSpPr txBox="1"/>
          <p:nvPr/>
        </p:nvSpPr>
        <p:spPr>
          <a:xfrm>
            <a:off x="6885416" y="3675468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W8 -</a:t>
            </a:r>
          </a:p>
          <a:p>
            <a:pPr algn="ctr"/>
            <a:r>
              <a:rPr lang="en-US" sz="1400" b="1" dirty="0"/>
              <a:t>Communist Activation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77DA-61C6-AF27-2E6E-9410A93111B0}"/>
              </a:ext>
            </a:extLst>
          </p:cNvPr>
          <p:cNvSpPr txBox="1"/>
          <p:nvPr/>
        </p:nvSpPr>
        <p:spPr>
          <a:xfrm>
            <a:off x="3349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W5 -</a:t>
            </a:r>
          </a:p>
          <a:p>
            <a:pPr algn="ctr"/>
            <a:r>
              <a:rPr lang="en-US" sz="1400" b="1" dirty="0"/>
              <a:t>UN Communications Phase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58FD-0BE0-133D-EDEC-47D9BB063EE8}"/>
              </a:ext>
            </a:extLst>
          </p:cNvPr>
          <p:cNvSpPr txBox="1"/>
          <p:nvPr/>
        </p:nvSpPr>
        <p:spPr>
          <a:xfrm>
            <a:off x="2317465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W6 -</a:t>
            </a:r>
          </a:p>
          <a:p>
            <a:pPr algn="ctr"/>
            <a:r>
              <a:rPr lang="en-US" sz="1400" b="1" dirty="0"/>
              <a:t>UN Refresh Phase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3267C-7590-7FFE-47C1-FE9F60129A6C}"/>
              </a:ext>
            </a:extLst>
          </p:cNvPr>
          <p:cNvSpPr txBox="1"/>
          <p:nvPr/>
        </p:nvSpPr>
        <p:spPr>
          <a:xfrm>
            <a:off x="4591154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W3 -</a:t>
            </a:r>
          </a:p>
          <a:p>
            <a:pPr algn="ctr"/>
            <a:r>
              <a:rPr lang="en-US" sz="1400" b="1" dirty="0"/>
              <a:t>Sea Evacuation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91716-BB6F-776A-DC79-7AC8C1C31B35}"/>
              </a:ext>
            </a:extLst>
          </p:cNvPr>
          <p:cNvSpPr txBox="1"/>
          <p:nvPr/>
        </p:nvSpPr>
        <p:spPr>
          <a:xfrm>
            <a:off x="6875130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W4 -</a:t>
            </a:r>
          </a:p>
          <a:p>
            <a:pPr algn="ctr"/>
            <a:r>
              <a:rPr lang="en-US" sz="1400" b="1" dirty="0"/>
              <a:t>Reinforcement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2C8CD-96D6-4381-5C7B-0BFF8B22EDA8}"/>
              </a:ext>
            </a:extLst>
          </p:cNvPr>
          <p:cNvSpPr txBox="1"/>
          <p:nvPr/>
        </p:nvSpPr>
        <p:spPr>
          <a:xfrm>
            <a:off x="23204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W1 -</a:t>
            </a:r>
          </a:p>
          <a:p>
            <a:pPr algn="ctr"/>
            <a:r>
              <a:rPr lang="en-US" sz="1400" b="1" dirty="0"/>
              <a:t>Fleet Redeployment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0D0CA-7562-231D-3ACD-2F012629F3EA}"/>
              </a:ext>
            </a:extLst>
          </p:cNvPr>
          <p:cNvSpPr txBox="1"/>
          <p:nvPr/>
        </p:nvSpPr>
        <p:spPr>
          <a:xfrm>
            <a:off x="2307179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W2 -</a:t>
            </a:r>
          </a:p>
          <a:p>
            <a:pPr algn="ctr"/>
            <a:r>
              <a:rPr lang="en-US" sz="1400" b="1" dirty="0"/>
              <a:t>Amphibious Invasion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2DE40-AC6F-4703-08BB-C1ADF723D917}"/>
              </a:ext>
            </a:extLst>
          </p:cNvPr>
          <p:cNvSpPr txBox="1"/>
          <p:nvPr/>
        </p:nvSpPr>
        <p:spPr>
          <a:xfrm>
            <a:off x="6973254" y="4300458"/>
            <a:ext cx="2055493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Activate </a:t>
            </a:r>
            <a:r>
              <a:rPr lang="en-US" sz="1000" b="1" dirty="0"/>
              <a:t>fresh HQs</a:t>
            </a:r>
            <a:r>
              <a:rPr lang="en-US" sz="1000" dirty="0"/>
              <a:t> </a:t>
            </a:r>
            <a:r>
              <a:rPr lang="en-US" sz="1000" b="1" dirty="0"/>
              <a:t>and Units </a:t>
            </a:r>
            <a:r>
              <a:rPr lang="en-US" sz="1000" dirty="0"/>
              <a:t>for movement and combat, following </a:t>
            </a:r>
            <a:r>
              <a:rPr lang="en-US" sz="1000" i="1" dirty="0"/>
              <a:t>Activation Sequence </a:t>
            </a:r>
            <a:r>
              <a:rPr lang="en-US" sz="1000" dirty="0"/>
              <a:t>for each HQ</a:t>
            </a:r>
            <a:endParaRPr lang="en-US" sz="1000" b="1" dirty="0"/>
          </a:p>
          <a:p>
            <a:endParaRPr lang="en-US" sz="600" dirty="0"/>
          </a:p>
          <a:p>
            <a:r>
              <a:rPr lang="en-US" sz="1000" dirty="0"/>
              <a:t>PRC HQs can activate any Communist Units, but NK HQs can only activate NK Units</a:t>
            </a:r>
          </a:p>
          <a:p>
            <a:endParaRPr lang="en-US" sz="600" dirty="0"/>
          </a:p>
          <a:p>
            <a:r>
              <a:rPr lang="en-US" sz="1000" b="1" dirty="0"/>
              <a:t>An HQ activation range is 10 MP</a:t>
            </a:r>
            <a:r>
              <a:rPr lang="en-US" sz="1000" dirty="0"/>
              <a:t>. The path may enter a hex containing an enemy ZOC at the normal cost of +1 MP</a:t>
            </a:r>
          </a:p>
          <a:p>
            <a:endParaRPr lang="en-US" sz="600" dirty="0"/>
          </a:p>
          <a:p>
            <a:r>
              <a:rPr lang="en-US" sz="1000" dirty="0"/>
              <a:t>An HQ may activate </a:t>
            </a:r>
            <a:r>
              <a:rPr lang="en-US" sz="1000" b="1" dirty="0"/>
              <a:t>up to 4 Fresh Units </a:t>
            </a:r>
            <a:r>
              <a:rPr lang="en-US" sz="1000" dirty="0"/>
              <a:t>(</a:t>
            </a:r>
            <a:r>
              <a:rPr lang="en-US" sz="1000" dirty="0">
                <a:highlight>
                  <a:srgbClr val="FFFF00"/>
                </a:highlight>
              </a:rPr>
              <a:t>if Peng </a:t>
            </a:r>
            <a:r>
              <a:rPr lang="en-US" sz="1000" dirty="0" err="1">
                <a:highlight>
                  <a:srgbClr val="FFFF00"/>
                </a:highlight>
              </a:rPr>
              <a:t>Dehuai</a:t>
            </a:r>
            <a:r>
              <a:rPr lang="en-US" sz="1000" dirty="0">
                <a:highlight>
                  <a:srgbClr val="FFFF00"/>
                </a:highlight>
              </a:rPr>
              <a:t> is your Theater Commander</a:t>
            </a:r>
            <a:r>
              <a:rPr lang="en-US" sz="1000" dirty="0"/>
              <a:t>, activate up to 6 Fresh Units )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27692-0803-E476-BE00-0F5F22AD8F79}"/>
              </a:ext>
            </a:extLst>
          </p:cNvPr>
          <p:cNvSpPr txBox="1"/>
          <p:nvPr/>
        </p:nvSpPr>
        <p:spPr>
          <a:xfrm>
            <a:off x="122811" y="4300458"/>
            <a:ext cx="2055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Check whether UN HQs and Units have an LOC</a:t>
            </a:r>
          </a:p>
          <a:p>
            <a:endParaRPr lang="en-US" sz="1000" b="1" dirty="0"/>
          </a:p>
          <a:p>
            <a:r>
              <a:rPr lang="en-US" sz="1000" b="1" dirty="0"/>
              <a:t>Place an OOC marker on each UN HQ or Unit without an LOC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6A21D-C2FD-8F13-FF93-1F809451945A}"/>
              </a:ext>
            </a:extLst>
          </p:cNvPr>
          <p:cNvSpPr txBox="1"/>
          <p:nvPr/>
        </p:nvSpPr>
        <p:spPr>
          <a:xfrm>
            <a:off x="2406292" y="4300458"/>
            <a:ext cx="2055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UN Units with an LOC become Fresh</a:t>
            </a:r>
          </a:p>
          <a:p>
            <a:endParaRPr lang="en-US" sz="1000" b="1" dirty="0"/>
          </a:p>
          <a:p>
            <a:r>
              <a:rPr lang="en-US" sz="1000" b="1" dirty="0"/>
              <a:t>Flip the Unit counters to their Fresh sides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DBE7C-E380-3A24-349D-D3F2AE4E5C64}"/>
              </a:ext>
            </a:extLst>
          </p:cNvPr>
          <p:cNvSpPr txBox="1"/>
          <p:nvPr/>
        </p:nvSpPr>
        <p:spPr>
          <a:xfrm>
            <a:off x="4691351" y="648781"/>
            <a:ext cx="205549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 Player can evacuate </a:t>
            </a:r>
            <a:r>
              <a:rPr lang="en-US" sz="900" b="1" dirty="0"/>
              <a:t>up to 5 US or UN Minor Power Units or any number of HQs by sea </a:t>
            </a:r>
            <a:r>
              <a:rPr lang="en-US" sz="900" dirty="0"/>
              <a:t>per turn</a:t>
            </a:r>
          </a:p>
          <a:p>
            <a:endParaRPr lang="en-US" sz="900" b="1" dirty="0"/>
          </a:p>
          <a:p>
            <a:r>
              <a:rPr lang="en-US" sz="900" dirty="0">
                <a:highlight>
                  <a:srgbClr val="FFFF00"/>
                </a:highlight>
              </a:rPr>
              <a:t>Eligible if: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Fresh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Located in the Port hex or Supply Source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highlight>
                <a:srgbClr val="FFFF00"/>
              </a:highlight>
            </a:endParaRPr>
          </a:p>
          <a:p>
            <a:r>
              <a:rPr lang="en-US" sz="900" dirty="0"/>
              <a:t>Evacuation procedure: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Move Units and HQs evacuated from a Supply Source Box to any other Supply Source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Move Units and HQs evacuated from a Port hex (</a:t>
            </a:r>
            <a:r>
              <a:rPr lang="en-US" sz="900" dirty="0">
                <a:highlight>
                  <a:srgbClr val="FFFF00"/>
                </a:highlight>
              </a:rPr>
              <a:t>if with an enemy ZOC, </a:t>
            </a:r>
            <a:r>
              <a:rPr lang="en-US" sz="900" dirty="0"/>
              <a:t>place a Bug Out marked on Unit) to any friendly controlled Supply Source Box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1737A-3F2A-5AEA-7E2B-174677CD94CD}"/>
              </a:ext>
            </a:extLst>
          </p:cNvPr>
          <p:cNvSpPr txBox="1"/>
          <p:nvPr/>
        </p:nvSpPr>
        <p:spPr>
          <a:xfrm>
            <a:off x="6974832" y="648781"/>
            <a:ext cx="20554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Both Players receive Reinforcements in form of Units and other assets: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800" dirty="0"/>
              <a:t>UN Reinforcement are placed in </a:t>
            </a:r>
            <a:r>
              <a:rPr lang="en-US" sz="800" b="1" dirty="0"/>
              <a:t>any friendly controlled Supply Source Box or in Sea Transport Box </a:t>
            </a:r>
            <a:r>
              <a:rPr lang="en-US" sz="800" dirty="0"/>
              <a:t>(no stacking limits) </a:t>
            </a:r>
            <a:endParaRPr lang="en-US" sz="800" b="1" dirty="0"/>
          </a:p>
          <a:p>
            <a:pPr marL="180975" indent="-180975">
              <a:buFont typeface="+mj-lt"/>
              <a:buAutoNum type="arabicPeriod"/>
            </a:pPr>
            <a:r>
              <a:rPr lang="en-US" sz="800" dirty="0"/>
              <a:t>Communist Reinforcement are placed in any </a:t>
            </a:r>
            <a:r>
              <a:rPr lang="en-US" sz="800" b="1" dirty="0"/>
              <a:t>Communist Supply Source </a:t>
            </a:r>
            <a:r>
              <a:rPr lang="en-US" sz="800" dirty="0"/>
              <a:t>(no stacking limits) </a:t>
            </a:r>
            <a:endParaRPr lang="en-US" sz="800" b="1" dirty="0"/>
          </a:p>
          <a:p>
            <a:r>
              <a:rPr lang="en-US" sz="900" dirty="0"/>
              <a:t>Scheduled Reinforcements arrive according to the scenario being played. </a:t>
            </a:r>
          </a:p>
          <a:p>
            <a:r>
              <a:rPr lang="en-US" sz="900" dirty="0">
                <a:highlight>
                  <a:srgbClr val="FFFF00"/>
                </a:highlight>
              </a:rPr>
              <a:t>If additional Reinforcements are purchased, </a:t>
            </a:r>
            <a:r>
              <a:rPr lang="en-US" sz="900" dirty="0"/>
              <a:t>for each unit: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spend one Replacement Point (same nationality, except UN RP for any UN Unit), including Cadres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move one Unit from Replacement Box to destination hex on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move another Unit from the Replacement Box to Destroyed Unit Box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F76-53C5-EA72-DB29-68B605387520}"/>
              </a:ext>
            </a:extLst>
          </p:cNvPr>
          <p:cNvSpPr txBox="1"/>
          <p:nvPr/>
        </p:nvSpPr>
        <p:spPr>
          <a:xfrm>
            <a:off x="124389" y="648781"/>
            <a:ext cx="205549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UN Player may </a:t>
            </a:r>
            <a:r>
              <a:rPr lang="en-US" sz="1000" b="1" dirty="0"/>
              <a:t>place the 7</a:t>
            </a:r>
            <a:r>
              <a:rPr lang="en-US" sz="1000" b="1" baseline="30000" dirty="0"/>
              <a:t>th</a:t>
            </a:r>
            <a:r>
              <a:rPr lang="en-US" sz="1000" b="1" dirty="0"/>
              <a:t> Fleet counter in the Yellow Sea Station or in the Sea of Japan Station</a:t>
            </a:r>
          </a:p>
          <a:p>
            <a:endParaRPr lang="en-US" sz="1000" dirty="0"/>
          </a:p>
          <a:p>
            <a:r>
              <a:rPr lang="en-US" sz="900" i="1" dirty="0"/>
              <a:t>Consider that the 7</a:t>
            </a:r>
            <a:r>
              <a:rPr lang="en-US" sz="900" i="1" baseline="30000" dirty="0"/>
              <a:t>th</a:t>
            </a:r>
            <a:r>
              <a:rPr lang="en-US" sz="900" i="1" dirty="0"/>
              <a:t> Fleet: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can conduct Bombardment against hexes near the shoreline closest to Sea 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has carriers with naval air power to provide Combat Support for Units and conduct other Tactical 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must be in the associated Sea Station Box to launch an Amphibious Invasion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Placing the 7</a:t>
            </a:r>
            <a:r>
              <a:rPr lang="en-US" sz="900" i="1" baseline="30000" dirty="0"/>
              <a:t>th</a:t>
            </a:r>
            <a:r>
              <a:rPr lang="en-US" sz="900" i="1" dirty="0"/>
              <a:t> Fleet in the Yellow Sea Station may increase the probability of Chinese Intervention</a:t>
            </a:r>
            <a:endParaRPr lang="en-US" sz="900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1AC4A-22B1-63F1-83EA-E778A6779EF7}"/>
              </a:ext>
            </a:extLst>
          </p:cNvPr>
          <p:cNvSpPr txBox="1"/>
          <p:nvPr/>
        </p:nvSpPr>
        <p:spPr>
          <a:xfrm>
            <a:off x="2407870" y="648781"/>
            <a:ext cx="20554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 Player may conduct </a:t>
            </a:r>
            <a:r>
              <a:rPr lang="en-US" sz="900" b="1" dirty="0"/>
              <a:t>one Amphibious Invasion per game: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Move Units (up to available Amphibious Points) and only one HQ from the Sea Transport Box and moves them to the Invasion Box of his choice (in 7</a:t>
            </a:r>
            <a:r>
              <a:rPr lang="en-US" sz="900" baseline="30000" dirty="0"/>
              <a:t>th</a:t>
            </a:r>
            <a:r>
              <a:rPr lang="en-US" sz="900" dirty="0"/>
              <a:t> Fleet Sea Station)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Conducts a free Naval Bombardment against any Communist Units within 2 hexes of the adjacent Port hex. For each Unit, rolls a D10</a:t>
            </a:r>
          </a:p>
          <a:p>
            <a:pPr marL="357188" lvl="1" indent="-90488">
              <a:buFont typeface="Arial" panose="020B0604020202020204" pitchFamily="34" charset="0"/>
              <a:buChar char="•"/>
            </a:pPr>
            <a:r>
              <a:rPr lang="en-US" sz="900" dirty="0">
                <a:highlight>
                  <a:srgbClr val="FFFF00"/>
                </a:highlight>
              </a:rPr>
              <a:t>If the D10 roll &lt; Bombardment Level</a:t>
            </a:r>
            <a:r>
              <a:rPr lang="en-US" sz="900" dirty="0"/>
              <a:t>, the target Is placed in the Replacements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HQ and Units may activate normally to move from Invasion Box </a:t>
            </a:r>
            <a:r>
              <a:rPr lang="en-US" sz="900" b="1" dirty="0"/>
              <a:t>(4.2.5)</a:t>
            </a:r>
          </a:p>
        </p:txBody>
      </p:sp>
    </p:spTree>
    <p:extLst>
      <p:ext uri="{BB962C8B-B14F-4D97-AF65-F5344CB8AC3E}">
        <p14:creationId xmlns:p14="http://schemas.microsoft.com/office/powerpoint/2010/main" val="282972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812A6-5338-408C-BAB3-1884F654A341}"/>
              </a:ext>
            </a:extLst>
          </p:cNvPr>
          <p:cNvSpPr txBox="1"/>
          <p:nvPr/>
        </p:nvSpPr>
        <p:spPr>
          <a:xfrm>
            <a:off x="0" y="45720"/>
            <a:ext cx="22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25CAE4-6C77-4E5E-994E-E4416B0320D1}"/>
              </a:ext>
            </a:extLst>
          </p:cNvPr>
          <p:cNvSpPr txBox="1"/>
          <p:nvPr/>
        </p:nvSpPr>
        <p:spPr>
          <a:xfrm>
            <a:off x="2286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CEAF1-0492-420E-A38C-92C761275005}"/>
              </a:ext>
            </a:extLst>
          </p:cNvPr>
          <p:cNvSpPr txBox="1"/>
          <p:nvPr/>
        </p:nvSpPr>
        <p:spPr>
          <a:xfrm>
            <a:off x="4572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5 of 7: Back)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F973F5-8230-4AFB-AE6B-1D7877305B84}"/>
              </a:ext>
            </a:extLst>
          </p:cNvPr>
          <p:cNvSpPr txBox="1"/>
          <p:nvPr/>
        </p:nvSpPr>
        <p:spPr>
          <a:xfrm>
            <a:off x="6857986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2511" y="3703320"/>
            <a:ext cx="224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7EB2F4-F965-4775-98AC-2CE4F8E86DC9}"/>
              </a:ext>
            </a:extLst>
          </p:cNvPr>
          <p:cNvSpPr txBox="1"/>
          <p:nvPr/>
        </p:nvSpPr>
        <p:spPr>
          <a:xfrm>
            <a:off x="6888512" y="3703320"/>
            <a:ext cx="22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3A158-FBE0-4B92-8BDB-F51366BF4AAA}"/>
              </a:ext>
            </a:extLst>
          </p:cNvPr>
          <p:cNvSpPr txBox="1"/>
          <p:nvPr/>
        </p:nvSpPr>
        <p:spPr>
          <a:xfrm>
            <a:off x="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AB0F98-38D7-4553-8FFF-8BDEAE699051}"/>
              </a:ext>
            </a:extLst>
          </p:cNvPr>
          <p:cNvSpPr txBox="1"/>
          <p:nvPr/>
        </p:nvSpPr>
        <p:spPr>
          <a:xfrm>
            <a:off x="228600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074A09-DB7C-44E8-817B-655BAAB7FFA9}"/>
              </a:ext>
            </a:extLst>
          </p:cNvPr>
          <p:cNvSpPr/>
          <p:nvPr/>
        </p:nvSpPr>
        <p:spPr>
          <a:xfrm>
            <a:off x="0" y="2743200"/>
            <a:ext cx="4563322" cy="457200"/>
          </a:xfrm>
          <a:prstGeom prst="rect">
            <a:avLst/>
          </a:prstGeom>
          <a:solidFill>
            <a:srgbClr val="8F6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83DE486-B8DD-412C-9FF2-D115A419C6E0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8F6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326EB-CBD0-4B40-830B-DFC79E0469FF}"/>
              </a:ext>
            </a:extLst>
          </p:cNvPr>
          <p:cNvSpPr txBox="1"/>
          <p:nvPr/>
        </p:nvSpPr>
        <p:spPr>
          <a:xfrm>
            <a:off x="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739A6C-50D2-45B4-840E-80C6524EF2C2}"/>
              </a:ext>
            </a:extLst>
          </p:cNvPr>
          <p:cNvSpPr txBox="1"/>
          <p:nvPr/>
        </p:nvSpPr>
        <p:spPr>
          <a:xfrm>
            <a:off x="2286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BB2DA7-66A8-4A66-8B1E-680CB3ECA530}"/>
              </a:ext>
            </a:extLst>
          </p:cNvPr>
          <p:cNvSpPr txBox="1"/>
          <p:nvPr/>
        </p:nvSpPr>
        <p:spPr>
          <a:xfrm>
            <a:off x="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C2.D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22B12F-B5D2-405C-812E-2A6E6D90F90A}"/>
              </a:ext>
            </a:extLst>
          </p:cNvPr>
          <p:cNvSpPr txBox="1"/>
          <p:nvPr/>
        </p:nvSpPr>
        <p:spPr>
          <a:xfrm>
            <a:off x="2286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C2.C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F8C2D-5942-4A23-B396-3251962D4B51}"/>
              </a:ext>
            </a:extLst>
          </p:cNvPr>
          <p:cNvSpPr txBox="1"/>
          <p:nvPr/>
        </p:nvSpPr>
        <p:spPr>
          <a:xfrm>
            <a:off x="4571997" y="6403806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C2.B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7E032D-A2BC-4209-8C46-0F766AAF1733}"/>
              </a:ext>
            </a:extLst>
          </p:cNvPr>
          <p:cNvSpPr txBox="1"/>
          <p:nvPr/>
        </p:nvSpPr>
        <p:spPr>
          <a:xfrm>
            <a:off x="6858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C2.A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31C21-6DAA-2C4C-8FF3-5F78FA763FE1}"/>
              </a:ext>
            </a:extLst>
          </p:cNvPr>
          <p:cNvGrpSpPr/>
          <p:nvPr/>
        </p:nvGrpSpPr>
        <p:grpSpPr>
          <a:xfrm>
            <a:off x="2235" y="456876"/>
            <a:ext cx="9133087" cy="2284717"/>
            <a:chOff x="2235" y="453066"/>
            <a:chExt cx="9133087" cy="22847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35B5C8-8998-D0F3-8BB7-8835ACAA8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9B6A32-4437-48DE-409F-5881652D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9AF0D8-3A43-520A-9C4D-FF132D4B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AF4448-0EEF-0105-5450-E3D4A8E4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34BF0C-3DAE-E339-4280-9DB0C2DBDECA}"/>
              </a:ext>
            </a:extLst>
          </p:cNvPr>
          <p:cNvGrpSpPr/>
          <p:nvPr/>
        </p:nvGrpSpPr>
        <p:grpSpPr>
          <a:xfrm>
            <a:off x="10668" y="4114580"/>
            <a:ext cx="9133087" cy="2284717"/>
            <a:chOff x="2235" y="453066"/>
            <a:chExt cx="9133087" cy="228471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7B531-CC84-9267-4B3A-373695CA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6931C6-BAEE-8A1A-94E2-B138AD61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A1E2DD-776E-B3ED-5892-D6B93DD37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964F3BF-80FF-A2B3-B440-29D33EFD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663CB83-A84B-13BE-5137-994F87B9BEA7}"/>
              </a:ext>
            </a:extLst>
          </p:cNvPr>
          <p:cNvSpPr/>
          <p:nvPr/>
        </p:nvSpPr>
        <p:spPr>
          <a:xfrm>
            <a:off x="4577398" y="2737515"/>
            <a:ext cx="4563322" cy="457200"/>
          </a:xfrm>
          <a:prstGeom prst="rect">
            <a:avLst/>
          </a:prstGeom>
          <a:solidFill>
            <a:srgbClr val="FD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CA1B8B-B5D6-40ED-9E83-0913843BA613}"/>
              </a:ext>
            </a:extLst>
          </p:cNvPr>
          <p:cNvSpPr txBox="1"/>
          <p:nvPr/>
        </p:nvSpPr>
        <p:spPr>
          <a:xfrm>
            <a:off x="4572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5006C6-83D5-4037-A5EB-D37D2CF83786}"/>
              </a:ext>
            </a:extLst>
          </p:cNvPr>
          <p:cNvSpPr txBox="1"/>
          <p:nvPr/>
        </p:nvSpPr>
        <p:spPr>
          <a:xfrm>
            <a:off x="6858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A9</a:t>
            </a:r>
          </a:p>
        </p:txBody>
      </p:sp>
    </p:spTree>
    <p:extLst>
      <p:ext uri="{BB962C8B-B14F-4D97-AF65-F5344CB8AC3E}">
        <p14:creationId xmlns:p14="http://schemas.microsoft.com/office/powerpoint/2010/main" val="324401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640080"/>
          </a:xfrm>
          <a:prstGeom prst="rect">
            <a:avLst/>
          </a:prstGeom>
          <a:solidFill>
            <a:srgbClr val="8F6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6 of 7: Front)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144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C9 -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Exploitation Movement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099A51-C6B8-4BED-86BA-E3787C540E09}"/>
              </a:ext>
            </a:extLst>
          </p:cNvPr>
          <p:cNvSpPr txBox="1"/>
          <p:nvPr/>
        </p:nvSpPr>
        <p:spPr>
          <a:xfrm>
            <a:off x="4689773" y="4319510"/>
            <a:ext cx="20554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All Units that advanced into the Combat Hex may now conduct Exploitation Movement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The number of MPs available is the (Adv) number on the Combat Chit. All normal movement rules apply. Once all Exploitation Movement is complete, stacking rules are again enforced.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78577-351B-53EB-8332-76C11E7DA6DB}"/>
              </a:ext>
            </a:extLst>
          </p:cNvPr>
          <p:cNvSpPr txBox="1"/>
          <p:nvPr/>
        </p:nvSpPr>
        <p:spPr>
          <a:xfrm>
            <a:off x="6885416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C10 -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Clean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77DA-61C6-AF27-2E6E-9410A93111B0}"/>
              </a:ext>
            </a:extLst>
          </p:cNvPr>
          <p:cNvSpPr txBox="1"/>
          <p:nvPr/>
        </p:nvSpPr>
        <p:spPr>
          <a:xfrm>
            <a:off x="3349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C7 -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Take Losses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58FD-0BE0-133D-EDEC-47D9BB063EE8}"/>
              </a:ext>
            </a:extLst>
          </p:cNvPr>
          <p:cNvSpPr txBox="1"/>
          <p:nvPr/>
        </p:nvSpPr>
        <p:spPr>
          <a:xfrm>
            <a:off x="2317465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C8 -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Advance After Combat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2DE40-AC6F-4703-08BB-C1ADF723D917}"/>
              </a:ext>
            </a:extLst>
          </p:cNvPr>
          <p:cNvSpPr txBox="1"/>
          <p:nvPr/>
        </p:nvSpPr>
        <p:spPr>
          <a:xfrm>
            <a:off x="6903876" y="4317684"/>
            <a:ext cx="2163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Return the Combat Chit to its cup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27692-0803-E476-BE00-0F5F22AD8F79}"/>
              </a:ext>
            </a:extLst>
          </p:cNvPr>
          <p:cNvSpPr txBox="1"/>
          <p:nvPr/>
        </p:nvSpPr>
        <p:spPr>
          <a:xfrm>
            <a:off x="17297" y="4280861"/>
            <a:ext cx="23067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losing side Units take losses equal to the maximum between the </a:t>
            </a:r>
            <a:r>
              <a:rPr lang="en-US" sz="800" b="1" dirty="0"/>
              <a:t>Combat Spread </a:t>
            </a:r>
            <a:r>
              <a:rPr lang="en-US" sz="800" dirty="0"/>
              <a:t>and the </a:t>
            </a:r>
            <a:r>
              <a:rPr lang="en-US" sz="800" b="1" dirty="0"/>
              <a:t>Maximum Combat Spread</a:t>
            </a:r>
            <a:r>
              <a:rPr lang="en-US" sz="800" dirty="0"/>
              <a:t>. </a:t>
            </a:r>
          </a:p>
          <a:p>
            <a:r>
              <a:rPr lang="en-US" sz="800" dirty="0"/>
              <a:t>You can use any combination of these methods</a:t>
            </a:r>
            <a:endParaRPr lang="en-US" sz="400" dirty="0"/>
          </a:p>
          <a:p>
            <a:pPr marL="180975" indent="-180975">
              <a:buFont typeface="+mj-lt"/>
              <a:buAutoNum type="alphaUcPeriod"/>
            </a:pPr>
            <a:r>
              <a:rPr lang="en-US" sz="800" b="1" dirty="0"/>
              <a:t>Retreat a Unit 1-3 hexes</a:t>
            </a:r>
            <a:r>
              <a:rPr lang="en-US" sz="800" dirty="0"/>
              <a:t>: one loss for each hex retreated. Fresh Unit which retreats becomes Spent. UN Units (not Communist) can retreat into an enemy ZOC (and receive a Bug Out marker) </a:t>
            </a:r>
            <a:r>
              <a:rPr lang="en-US" sz="800" b="1" dirty="0"/>
              <a:t>(5.7.9 table for other effects)</a:t>
            </a:r>
          </a:p>
          <a:p>
            <a:pPr marL="180975" indent="-180975">
              <a:buFont typeface="+mj-lt"/>
              <a:buAutoNum type="alphaUcPeriod"/>
            </a:pPr>
            <a:r>
              <a:rPr lang="en-US" sz="800" b="1" dirty="0"/>
              <a:t>Pay a Replacement Point</a:t>
            </a:r>
            <a:r>
              <a:rPr lang="en-US" sz="800" dirty="0"/>
              <a:t>: 1 RP to satisfy 1 (and only 1) loss, same nationality of Attacking or Defending Unit (UN for any UN). Attacker active HQ or Defending Unit must have an LOC</a:t>
            </a:r>
          </a:p>
          <a:p>
            <a:pPr marL="180975" indent="-180975">
              <a:buFont typeface="+mj-lt"/>
              <a:buAutoNum type="alphaUcPeriod"/>
            </a:pPr>
            <a:r>
              <a:rPr lang="en-US" sz="800" b="1" dirty="0"/>
              <a:t>Pay up to 2 VPs</a:t>
            </a:r>
            <a:r>
              <a:rPr lang="en-US" sz="800" dirty="0"/>
              <a:t>: you may pay up to 2 VPs to satisfy losses. 1 losses for each VP</a:t>
            </a:r>
          </a:p>
          <a:p>
            <a:pPr marL="180975" indent="-180975">
              <a:buFont typeface="+mj-lt"/>
              <a:buAutoNum type="alphaUcPeriod"/>
            </a:pPr>
            <a:r>
              <a:rPr lang="en-US" sz="800" b="1" dirty="0"/>
              <a:t>Eliminate Units</a:t>
            </a:r>
            <a:r>
              <a:rPr lang="en-US" sz="800" dirty="0"/>
              <a:t>: one loss for eliminating (to Replacement Box) a single </a:t>
            </a:r>
            <a:r>
              <a:rPr lang="en-US" sz="800" dirty="0" err="1"/>
              <a:t>partecipating</a:t>
            </a:r>
            <a:r>
              <a:rPr lang="en-US" sz="800" dirty="0"/>
              <a:t> Unit</a:t>
            </a:r>
          </a:p>
          <a:p>
            <a:pPr marL="180975" indent="-180975">
              <a:buFont typeface="+mj-lt"/>
              <a:buAutoNum type="alphaUcPeriod"/>
            </a:pPr>
            <a:r>
              <a:rPr lang="en-US" sz="800" b="1" dirty="0"/>
              <a:t>Eliminate all Units participating in the combat</a:t>
            </a:r>
            <a:r>
              <a:rPr lang="en-US" sz="800" dirty="0"/>
              <a:t>: this satisfies all required losses (also if you have just one Unit)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6A21D-C2FD-8F13-FF93-1F809451945A}"/>
              </a:ext>
            </a:extLst>
          </p:cNvPr>
          <p:cNvSpPr txBox="1"/>
          <p:nvPr/>
        </p:nvSpPr>
        <p:spPr>
          <a:xfrm>
            <a:off x="2318442" y="4311968"/>
            <a:ext cx="22344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The attacker may move active Units that participated in the combat into the Combat Hex</a:t>
            </a:r>
            <a:r>
              <a:rPr lang="en-US" sz="900" dirty="0"/>
              <a:t>, ignoring stacking for the moment</a:t>
            </a:r>
          </a:p>
          <a:p>
            <a:endParaRPr lang="en-US" sz="900" dirty="0"/>
          </a:p>
          <a:p>
            <a:r>
              <a:rPr lang="en-US" sz="900" dirty="0"/>
              <a:t>Non-active Units may not Advance after Combat even if they provided Combat Support</a:t>
            </a:r>
          </a:p>
          <a:p>
            <a:endParaRPr lang="en-US" sz="900" dirty="0"/>
          </a:p>
          <a:p>
            <a:r>
              <a:rPr lang="en-US" sz="900" dirty="0"/>
              <a:t>Defending Units may never move after combat, except to retreat </a:t>
            </a:r>
            <a:endParaRPr lang="en-US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F76-53C5-EA72-DB29-68B605387520}"/>
              </a:ext>
            </a:extLst>
          </p:cNvPr>
          <p:cNvSpPr txBox="1"/>
          <p:nvPr/>
        </p:nvSpPr>
        <p:spPr>
          <a:xfrm>
            <a:off x="124389" y="648781"/>
            <a:ext cx="20554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 receive Bombardment Support: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Only the UN Player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 US Unit must be within 6 MPs of its Cadre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 7</a:t>
            </a:r>
            <a:r>
              <a:rPr lang="en-US" sz="900" baseline="30000" dirty="0"/>
              <a:t>th</a:t>
            </a:r>
            <a:r>
              <a:rPr lang="en-US" sz="900" dirty="0"/>
              <a:t> Fleet must be in the appropriate Sea Station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 combat must be within 2 hexes of any hex containing a Bombardment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There must be an LOC to allow communication and coordination of the naval gunfire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Bombardment Support Points = value of US Navy Bombardment Marker - 2</a:t>
            </a:r>
          </a:p>
          <a:p>
            <a:endParaRPr lang="en-US" sz="500" dirty="0"/>
          </a:p>
          <a:p>
            <a:r>
              <a:rPr lang="en-US" sz="900" b="1" dirty="0"/>
              <a:t>Naval Bombardment Support Cost per +1 DRM in 5.7.4 - Step 2E 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1AC4A-22B1-63F1-83EA-E778A6779EF7}"/>
              </a:ext>
            </a:extLst>
          </p:cNvPr>
          <p:cNvSpPr txBox="1"/>
          <p:nvPr/>
        </p:nvSpPr>
        <p:spPr>
          <a:xfrm>
            <a:off x="2407870" y="648781"/>
            <a:ext cx="2055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The attacker receives a DRM equal to the number in the upper left corner of the Combat Chit</a:t>
            </a:r>
          </a:p>
          <a:p>
            <a:endParaRPr lang="en-US" sz="1000" dirty="0"/>
          </a:p>
          <a:p>
            <a:r>
              <a:rPr lang="en-US" sz="1000" b="1" dirty="0"/>
              <a:t>The </a:t>
            </a:r>
            <a:r>
              <a:rPr lang="en-US" sz="1000" b="1"/>
              <a:t>defender receives </a:t>
            </a:r>
            <a:r>
              <a:rPr lang="en-US" sz="1000" b="1" dirty="0"/>
              <a:t>a DRM for terrain</a:t>
            </a:r>
            <a:r>
              <a:rPr lang="en-US" sz="1000" dirty="0"/>
              <a:t>, as listed on the Terrain Effect Chart</a:t>
            </a:r>
          </a:p>
          <a:p>
            <a:endParaRPr lang="en-US" sz="1000" dirty="0"/>
          </a:p>
          <a:p>
            <a:r>
              <a:rPr lang="en-US" sz="1000" dirty="0"/>
              <a:t>Each player adds their DRMs from Support, the Combat Chit, and/or terrain together to determine a total DRM to their combat die roll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D53A2-B014-CADB-08A8-83625141C6D6}"/>
              </a:ext>
            </a:extLst>
          </p:cNvPr>
          <p:cNvSpPr/>
          <p:nvPr/>
        </p:nvSpPr>
        <p:spPr>
          <a:xfrm>
            <a:off x="-2" y="0"/>
            <a:ext cx="9153522" cy="640080"/>
          </a:xfrm>
          <a:prstGeom prst="rect">
            <a:avLst/>
          </a:prstGeom>
          <a:solidFill>
            <a:srgbClr val="8F6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3267C-7590-7FFE-47C1-FE9F60129A6C}"/>
              </a:ext>
            </a:extLst>
          </p:cNvPr>
          <p:cNvSpPr txBox="1"/>
          <p:nvPr/>
        </p:nvSpPr>
        <p:spPr>
          <a:xfrm>
            <a:off x="4591154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C4 -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Combat Die Rolls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91716-BB6F-776A-DC79-7AC8C1C31B35}"/>
              </a:ext>
            </a:extLst>
          </p:cNvPr>
          <p:cNvSpPr txBox="1"/>
          <p:nvPr/>
        </p:nvSpPr>
        <p:spPr>
          <a:xfrm>
            <a:off x="6875130" y="8702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C5, C6 -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Apply Modifiers, Determine Winner and Combat Spread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DBE7C-E380-3A24-349D-D3F2AE4E5C64}"/>
              </a:ext>
            </a:extLst>
          </p:cNvPr>
          <p:cNvSpPr txBox="1"/>
          <p:nvPr/>
        </p:nvSpPr>
        <p:spPr>
          <a:xfrm>
            <a:off x="4567997" y="629729"/>
            <a:ext cx="23072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Attacker</a:t>
            </a:r>
            <a:r>
              <a:rPr lang="en-US" sz="800" dirty="0"/>
              <a:t> rolls a D6 or a D10 as indicated on the Combat Chit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/>
              <a:t>Defender:</a:t>
            </a:r>
            <a:r>
              <a:rPr lang="en-US" sz="800" dirty="0"/>
              <a:t> </a:t>
            </a:r>
            <a:r>
              <a:rPr lang="en-US" sz="800" dirty="0">
                <a:highlight>
                  <a:srgbClr val="FFFF00"/>
                </a:highlight>
              </a:rPr>
              <a:t>if the Defending Unit is Fresh,</a:t>
            </a:r>
            <a:r>
              <a:rPr lang="en-US" sz="800" dirty="0"/>
              <a:t> may choose to roll a D10 or a D6, </a:t>
            </a:r>
            <a:r>
              <a:rPr lang="en-US" sz="800" dirty="0">
                <a:highlight>
                  <a:srgbClr val="FFFF00"/>
                </a:highlight>
              </a:rPr>
              <a:t>if it is Spent</a:t>
            </a:r>
            <a:r>
              <a:rPr lang="en-US" sz="800" dirty="0"/>
              <a:t>, only a D6 can be used. </a:t>
            </a:r>
            <a:r>
              <a:rPr lang="en-US" sz="800" dirty="0">
                <a:highlight>
                  <a:srgbClr val="FFFF00"/>
                </a:highlight>
              </a:rPr>
              <a:t>If a D10 is used by Defender</a:t>
            </a:r>
            <a:r>
              <a:rPr lang="en-US" sz="800" dirty="0"/>
              <a:t>, Defending Fresh Unit becomes Spent</a:t>
            </a:r>
          </a:p>
          <a:p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If both players rolled the same natural number, pause the combat and immediately execute a Random Event. Immediately apply the Random Event before resolving the combat</a:t>
            </a:r>
            <a:endParaRPr lang="en-US" sz="800" dirty="0"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highlight>
                  <a:srgbClr val="FFFF00"/>
                </a:highlight>
              </a:rPr>
              <a:t>If you roll a natural 1</a:t>
            </a:r>
            <a:r>
              <a:rPr lang="en-US" sz="800" dirty="0"/>
              <a:t>, place a Poor/Penal unit marker on one of your Units in combat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highlight>
                  <a:srgbClr val="FFFF00"/>
                </a:highlight>
              </a:rPr>
              <a:t>If you roll a natural 10 (on a D10) or 6 (on a D6)</a:t>
            </a:r>
            <a:r>
              <a:rPr lang="en-US" sz="800" dirty="0"/>
              <a:t>, place an Elite/Guards marker on one of your Unit in combat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highlight>
                  <a:srgbClr val="FFFF00"/>
                </a:highlight>
              </a:rPr>
              <a:t>If all your Units in combat already have a quality marker</a:t>
            </a:r>
            <a:r>
              <a:rPr lang="en-US" sz="800" dirty="0"/>
              <a:t>, you must replace an existing quality marker with the one just drawn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Leaders may allow players to re-roll their dice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1737A-3F2A-5AEA-7E2B-174677CD94CD}"/>
              </a:ext>
            </a:extLst>
          </p:cNvPr>
          <p:cNvSpPr txBox="1"/>
          <p:nvPr/>
        </p:nvSpPr>
        <p:spPr>
          <a:xfrm>
            <a:off x="6899870" y="648781"/>
            <a:ext cx="216774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your total DRM to dice roll to get your modified die result</a:t>
            </a:r>
          </a:p>
          <a:p>
            <a:endParaRPr lang="en-US" sz="400" dirty="0"/>
          </a:p>
          <a:p>
            <a:r>
              <a:rPr lang="en-US" sz="800" dirty="0"/>
              <a:t>The player with the highest modified die result </a:t>
            </a:r>
            <a:r>
              <a:rPr lang="en-US" sz="800" b="1" dirty="0"/>
              <a:t>wins the combat</a:t>
            </a:r>
            <a:r>
              <a:rPr lang="en-US" sz="800" dirty="0"/>
              <a:t>. </a:t>
            </a:r>
            <a:r>
              <a:rPr lang="en-US" sz="800" dirty="0">
                <a:highlight>
                  <a:srgbClr val="FFFF00"/>
                </a:highlight>
              </a:rPr>
              <a:t>In case of tie</a:t>
            </a:r>
            <a:r>
              <a:rPr lang="en-US" sz="800" dirty="0"/>
              <a:t>, the defender wins</a:t>
            </a:r>
          </a:p>
          <a:p>
            <a:endParaRPr lang="en-US" sz="400" dirty="0"/>
          </a:p>
          <a:p>
            <a:r>
              <a:rPr lang="en-US" sz="800" dirty="0"/>
              <a:t>The </a:t>
            </a:r>
            <a:r>
              <a:rPr lang="en-US" sz="800" b="1" dirty="0"/>
              <a:t>Combat Spread </a:t>
            </a:r>
            <a:r>
              <a:rPr lang="en-US" sz="800" dirty="0"/>
              <a:t>is the difference between the two modified die results and determines how many losses the losing Units must take</a:t>
            </a:r>
          </a:p>
          <a:p>
            <a:endParaRPr lang="en-US" sz="400" dirty="0"/>
          </a:p>
          <a:p>
            <a:r>
              <a:rPr lang="en-US" sz="800" dirty="0"/>
              <a:t>Combat Spread has a </a:t>
            </a:r>
            <a:r>
              <a:rPr lang="en-US" sz="800" b="1" dirty="0"/>
              <a:t>Maximum</a:t>
            </a:r>
            <a:r>
              <a:rPr lang="en-US" sz="800" dirty="0"/>
              <a:t> (range 3-7):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Start as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-1 if any winning side Unit is Poor/Penal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+1 if any winning side Unit is Elite/Guards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 if any losing side Unit is Poor/Penal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 if any losing side Unit is Elite/Guards</a:t>
            </a:r>
            <a:endParaRPr lang="en-US" sz="600" dirty="0"/>
          </a:p>
          <a:p>
            <a:endParaRPr lang="en-US" sz="400" dirty="0"/>
          </a:p>
          <a:p>
            <a:r>
              <a:rPr lang="en-US" sz="800" dirty="0"/>
              <a:t>The </a:t>
            </a:r>
            <a:r>
              <a:rPr lang="en-US" sz="800" b="1" dirty="0"/>
              <a:t>number of losses </a:t>
            </a:r>
            <a:r>
              <a:rPr lang="en-US" sz="800" dirty="0"/>
              <a:t>taken by the losing side</a:t>
            </a:r>
            <a:r>
              <a:rPr lang="en-US" sz="800" b="1" dirty="0"/>
              <a:t> can never be greater than Maximum Combat Spread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572C8CD-96D6-4381-5C7B-0BFF8B22EDA8}"/>
              </a:ext>
            </a:extLst>
          </p:cNvPr>
          <p:cNvSpPr txBox="1"/>
          <p:nvPr/>
        </p:nvSpPr>
        <p:spPr>
          <a:xfrm>
            <a:off x="23204" y="8702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C2.E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Naval Bombardment Support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0D0CA-7562-231D-3ACD-2F012629F3EA}"/>
              </a:ext>
            </a:extLst>
          </p:cNvPr>
          <p:cNvSpPr txBox="1"/>
          <p:nvPr/>
        </p:nvSpPr>
        <p:spPr>
          <a:xfrm>
            <a:off x="2307179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C3 -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Add Other DRMs</a:t>
            </a:r>
          </a:p>
        </p:txBody>
      </p:sp>
    </p:spTree>
    <p:extLst>
      <p:ext uri="{BB962C8B-B14F-4D97-AF65-F5344CB8AC3E}">
        <p14:creationId xmlns:p14="http://schemas.microsoft.com/office/powerpoint/2010/main" val="150763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812A6-5338-408C-BAB3-1884F654A341}"/>
              </a:ext>
            </a:extLst>
          </p:cNvPr>
          <p:cNvSpPr txBox="1"/>
          <p:nvPr/>
        </p:nvSpPr>
        <p:spPr>
          <a:xfrm>
            <a:off x="0" y="45720"/>
            <a:ext cx="22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25CAE4-6C77-4E5E-994E-E4416B0320D1}"/>
              </a:ext>
            </a:extLst>
          </p:cNvPr>
          <p:cNvSpPr txBox="1"/>
          <p:nvPr/>
        </p:nvSpPr>
        <p:spPr>
          <a:xfrm>
            <a:off x="2286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CEAF1-0492-420E-A38C-92C761275005}"/>
              </a:ext>
            </a:extLst>
          </p:cNvPr>
          <p:cNvSpPr txBox="1"/>
          <p:nvPr/>
        </p:nvSpPr>
        <p:spPr>
          <a:xfrm>
            <a:off x="4572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6 of 7: Back)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F973F5-8230-4AFB-AE6B-1D7877305B84}"/>
              </a:ext>
            </a:extLst>
          </p:cNvPr>
          <p:cNvSpPr txBox="1"/>
          <p:nvPr/>
        </p:nvSpPr>
        <p:spPr>
          <a:xfrm>
            <a:off x="6857986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2511" y="3703320"/>
            <a:ext cx="224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7EB2F4-F965-4775-98AC-2CE4F8E86DC9}"/>
              </a:ext>
            </a:extLst>
          </p:cNvPr>
          <p:cNvSpPr txBox="1"/>
          <p:nvPr/>
        </p:nvSpPr>
        <p:spPr>
          <a:xfrm>
            <a:off x="6888512" y="3703320"/>
            <a:ext cx="22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3A158-FBE0-4B92-8BDB-F51366BF4AAA}"/>
              </a:ext>
            </a:extLst>
          </p:cNvPr>
          <p:cNvSpPr txBox="1"/>
          <p:nvPr/>
        </p:nvSpPr>
        <p:spPr>
          <a:xfrm>
            <a:off x="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AB0F98-38D7-4553-8FFF-8BDEAE699051}"/>
              </a:ext>
            </a:extLst>
          </p:cNvPr>
          <p:cNvSpPr txBox="1"/>
          <p:nvPr/>
        </p:nvSpPr>
        <p:spPr>
          <a:xfrm>
            <a:off x="228600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074A09-DB7C-44E8-817B-655BAAB7FFA9}"/>
              </a:ext>
            </a:extLst>
          </p:cNvPr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solidFill>
            <a:srgbClr val="8F6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83DE486-B8DD-412C-9FF2-D115A419C6E0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8F6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326EB-CBD0-4B40-830B-DFC79E0469FF}"/>
              </a:ext>
            </a:extLst>
          </p:cNvPr>
          <p:cNvSpPr txBox="1"/>
          <p:nvPr/>
        </p:nvSpPr>
        <p:spPr>
          <a:xfrm>
            <a:off x="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C5, C6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739A6C-50D2-45B4-840E-80C6524EF2C2}"/>
              </a:ext>
            </a:extLst>
          </p:cNvPr>
          <p:cNvSpPr txBox="1"/>
          <p:nvPr/>
        </p:nvSpPr>
        <p:spPr>
          <a:xfrm>
            <a:off x="2286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CA1B8B-B5D6-40ED-9E83-0913843BA613}"/>
              </a:ext>
            </a:extLst>
          </p:cNvPr>
          <p:cNvSpPr txBox="1"/>
          <p:nvPr/>
        </p:nvSpPr>
        <p:spPr>
          <a:xfrm>
            <a:off x="4572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5006C6-83D5-4037-A5EB-D37D2CF83786}"/>
              </a:ext>
            </a:extLst>
          </p:cNvPr>
          <p:cNvSpPr txBox="1"/>
          <p:nvPr/>
        </p:nvSpPr>
        <p:spPr>
          <a:xfrm>
            <a:off x="6858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C2.E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BB2DA7-66A8-4A66-8B1E-680CB3ECA530}"/>
              </a:ext>
            </a:extLst>
          </p:cNvPr>
          <p:cNvSpPr txBox="1"/>
          <p:nvPr/>
        </p:nvSpPr>
        <p:spPr>
          <a:xfrm>
            <a:off x="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22B12F-B5D2-405C-812E-2A6E6D90F90A}"/>
              </a:ext>
            </a:extLst>
          </p:cNvPr>
          <p:cNvSpPr txBox="1"/>
          <p:nvPr/>
        </p:nvSpPr>
        <p:spPr>
          <a:xfrm>
            <a:off x="2286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F8C2D-5942-4A23-B396-3251962D4B51}"/>
              </a:ext>
            </a:extLst>
          </p:cNvPr>
          <p:cNvSpPr txBox="1"/>
          <p:nvPr/>
        </p:nvSpPr>
        <p:spPr>
          <a:xfrm>
            <a:off x="4571997" y="6403806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7E032D-A2BC-4209-8C46-0F766AAF1733}"/>
              </a:ext>
            </a:extLst>
          </p:cNvPr>
          <p:cNvSpPr txBox="1"/>
          <p:nvPr/>
        </p:nvSpPr>
        <p:spPr>
          <a:xfrm>
            <a:off x="6858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C7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31C21-6DAA-2C4C-8FF3-5F78FA763FE1}"/>
              </a:ext>
            </a:extLst>
          </p:cNvPr>
          <p:cNvGrpSpPr/>
          <p:nvPr/>
        </p:nvGrpSpPr>
        <p:grpSpPr>
          <a:xfrm>
            <a:off x="2235" y="456876"/>
            <a:ext cx="9133087" cy="2284717"/>
            <a:chOff x="2235" y="453066"/>
            <a:chExt cx="9133087" cy="22847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35B5C8-8998-D0F3-8BB7-8835ACAA8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9B6A32-4437-48DE-409F-5881652D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9AF0D8-3A43-520A-9C4D-FF132D4B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AF4448-0EEF-0105-5450-E3D4A8E4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34BF0C-3DAE-E339-4280-9DB0C2DBDECA}"/>
              </a:ext>
            </a:extLst>
          </p:cNvPr>
          <p:cNvGrpSpPr/>
          <p:nvPr/>
        </p:nvGrpSpPr>
        <p:grpSpPr>
          <a:xfrm>
            <a:off x="10668" y="4114580"/>
            <a:ext cx="9133087" cy="2284717"/>
            <a:chOff x="2235" y="453066"/>
            <a:chExt cx="9133087" cy="228471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7B531-CC84-9267-4B3A-373695CA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6931C6-BAEE-8A1A-94E2-B138AD61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A1E2DD-776E-B3ED-5892-D6B93DD37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964F3BF-80FF-A2B3-B440-29D33EFD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06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64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7 of 7: Front)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1440" y="3675468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S2 -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Special Unit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187</a:t>
            </a:r>
            <a:r>
              <a:rPr lang="en-US" sz="1400" b="1" baseline="30000" dirty="0">
                <a:solidFill>
                  <a:schemeClr val="bg1"/>
                </a:solidFill>
              </a:rPr>
              <a:t>th</a:t>
            </a:r>
            <a:r>
              <a:rPr lang="en-US" sz="1400" b="1" dirty="0">
                <a:solidFill>
                  <a:schemeClr val="bg1"/>
                </a:solidFill>
              </a:rPr>
              <a:t> RCT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099A51-C6B8-4BED-86BA-E3787C540E09}"/>
              </a:ext>
            </a:extLst>
          </p:cNvPr>
          <p:cNvSpPr txBox="1"/>
          <p:nvPr/>
        </p:nvSpPr>
        <p:spPr>
          <a:xfrm>
            <a:off x="4580232" y="4319510"/>
            <a:ext cx="22777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187</a:t>
            </a:r>
            <a:r>
              <a:rPr lang="en-US" sz="900" baseline="30000" dirty="0"/>
              <a:t>th</a:t>
            </a:r>
            <a:r>
              <a:rPr lang="en-US" sz="900" dirty="0"/>
              <a:t> Regimental Combat Team (RCT) enters via Reinforcement Schedule and is treated as an UN Task Force with special abilities.</a:t>
            </a:r>
          </a:p>
          <a:p>
            <a:endParaRPr lang="en-US" sz="500" dirty="0"/>
          </a:p>
          <a:p>
            <a:r>
              <a:rPr lang="en-US" sz="900" dirty="0"/>
              <a:t>Once per month, when activated by HQ may jump directly into a hex within 6 hexes of its current location if: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Starting not in an EZOC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Not landing in an EZOC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UN must have Aircraft in Top Cover</a:t>
            </a:r>
          </a:p>
          <a:p>
            <a:endParaRPr lang="en-US" sz="500" b="1" dirty="0"/>
          </a:p>
          <a:p>
            <a:r>
              <a:rPr lang="en-US" sz="900" dirty="0"/>
              <a:t>Special features of the 187</a:t>
            </a:r>
            <a:r>
              <a:rPr lang="en-US" sz="900" baseline="30000" dirty="0"/>
              <a:t>th</a:t>
            </a:r>
            <a:r>
              <a:rPr lang="en-US" sz="900" dirty="0"/>
              <a:t> RCT: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Always considered to have an 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Never receives any Combat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Cannot retreat, cannot spend VPs ore RP to satisfy losses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If loses a combat, it is removed from play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78577-351B-53EB-8332-76C11E7DA6DB}"/>
              </a:ext>
            </a:extLst>
          </p:cNvPr>
          <p:cNvSpPr txBox="1"/>
          <p:nvPr/>
        </p:nvSpPr>
        <p:spPr>
          <a:xfrm>
            <a:off x="6885416" y="3675468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S1 -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Special Units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Task Forces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77DA-61C6-AF27-2E6E-9410A93111B0}"/>
              </a:ext>
            </a:extLst>
          </p:cNvPr>
          <p:cNvSpPr txBox="1"/>
          <p:nvPr/>
        </p:nvSpPr>
        <p:spPr>
          <a:xfrm>
            <a:off x="3349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T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Theater Commanders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58FD-0BE0-133D-EDEC-47D9BB063EE8}"/>
              </a:ext>
            </a:extLst>
          </p:cNvPr>
          <p:cNvSpPr txBox="1"/>
          <p:nvPr/>
        </p:nvSpPr>
        <p:spPr>
          <a:xfrm>
            <a:off x="2317465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SA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Surprise Attack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2DE40-AC6F-4703-08BB-C1ADF723D917}"/>
              </a:ext>
            </a:extLst>
          </p:cNvPr>
          <p:cNvSpPr txBox="1"/>
          <p:nvPr/>
        </p:nvSpPr>
        <p:spPr>
          <a:xfrm>
            <a:off x="6849422" y="4322447"/>
            <a:ext cx="22879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There are 3 Task Forces in the game.</a:t>
            </a:r>
          </a:p>
          <a:p>
            <a:endParaRPr lang="en-US" sz="500" dirty="0"/>
          </a:p>
          <a:p>
            <a:r>
              <a:rPr lang="en-US" sz="900" dirty="0"/>
              <a:t>One arrives via Reinforcement schedule. The others may be created.</a:t>
            </a:r>
          </a:p>
          <a:p>
            <a:endParaRPr lang="en-US" sz="500" dirty="0"/>
          </a:p>
          <a:p>
            <a:r>
              <a:rPr lang="en-US" sz="900" dirty="0"/>
              <a:t>To create a Task Force: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Activate an HQ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Spend Replacement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Place the Task Force in any hex adjacent to a US Unit, but not occupied by an enemy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/>
          </a:p>
          <a:p>
            <a:r>
              <a:rPr lang="en-US" sz="900" dirty="0"/>
              <a:t>Special rule for Task Force: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Never provide or receive Combat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Cannot retreat, cannot spend VPs ore RP to satisfy losses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If loses a combat, it is removed from play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27692-0803-E476-BE00-0F5F22AD8F79}"/>
              </a:ext>
            </a:extLst>
          </p:cNvPr>
          <p:cNvSpPr txBox="1"/>
          <p:nvPr/>
        </p:nvSpPr>
        <p:spPr>
          <a:xfrm>
            <a:off x="12537" y="4251101"/>
            <a:ext cx="232865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Peng </a:t>
            </a:r>
            <a:r>
              <a:rPr lang="en-US" sz="700" b="1" dirty="0" err="1"/>
              <a:t>Dehuai</a:t>
            </a:r>
            <a:endParaRPr lang="en-US" sz="7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Arrives when Chinese Intervene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In command for the remainder of the game</a:t>
            </a:r>
          </a:p>
          <a:p>
            <a:r>
              <a:rPr lang="en-US" sz="700" dirty="0"/>
              <a:t>When in command: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HQ may activate 6 Units (instead of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During Winter, may draw 3 Combat Chits and choose which to use for each combat</a:t>
            </a:r>
          </a:p>
          <a:p>
            <a:endParaRPr lang="en-US" sz="300" dirty="0"/>
          </a:p>
          <a:p>
            <a:r>
              <a:rPr lang="en-US" sz="700" b="1" dirty="0"/>
              <a:t>MacArthur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Arrives per Reinforcement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Relieved by Ridgeway when VP marker is on its blue side and Communist earn a VP</a:t>
            </a:r>
          </a:p>
          <a:p>
            <a:r>
              <a:rPr lang="en-US" sz="700" dirty="0"/>
              <a:t>When in command: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UN may bomb Airfield/Improved in China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Each UN VPs doubled when Communist has VP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UN Player may not use VP for combat losses</a:t>
            </a:r>
          </a:p>
          <a:p>
            <a:endParaRPr lang="en-US" sz="300" dirty="0"/>
          </a:p>
          <a:p>
            <a:r>
              <a:rPr lang="en-US" sz="700" b="1" dirty="0"/>
              <a:t>Ridgeway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Arrives the month after MacArthur is relieved</a:t>
            </a:r>
          </a:p>
          <a:p>
            <a:r>
              <a:rPr lang="en-US" sz="700" dirty="0"/>
              <a:t>When in command: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HQ may activate 8 Units (instead of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During Infrastructure and Supply Phase, may place an Elite Unit marker on one US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Draw 3 Combat Chits and choose which to use for each combat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6A21D-C2FD-8F13-FF93-1F809451945A}"/>
              </a:ext>
            </a:extLst>
          </p:cNvPr>
          <p:cNvSpPr txBox="1"/>
          <p:nvPr/>
        </p:nvSpPr>
        <p:spPr>
          <a:xfrm>
            <a:off x="2318442" y="4311968"/>
            <a:ext cx="22344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This rule applies only to the Campaign game</a:t>
            </a:r>
            <a:endParaRPr lang="en-US" sz="900" dirty="0"/>
          </a:p>
          <a:p>
            <a:endParaRPr lang="en-US" sz="500" dirty="0"/>
          </a:p>
          <a:p>
            <a:r>
              <a:rPr lang="en-US" sz="900" dirty="0"/>
              <a:t>When to use Surprise Attack: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First turn of the game (SA=Communists)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On the turn the UN Player launches an Amphibious Invasion (SA=UN)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On the first turn of the Chinese Intervention (SA=Communists)</a:t>
            </a:r>
          </a:p>
          <a:p>
            <a:endParaRPr lang="en-US" sz="500" dirty="0"/>
          </a:p>
          <a:p>
            <a:r>
              <a:rPr lang="en-US" sz="900" dirty="0"/>
              <a:t>Surprise Attack effects for this turn: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Any enemy HQs and Units flipped to their Spent side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Enemy Units do not have ZOC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SA Player may draw 3 Combat Chits in all combats and choose one to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SA Player may add 1 MP to all Bonus and Exploitation Movement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F76-53C5-EA72-DB29-68B605387520}"/>
              </a:ext>
            </a:extLst>
          </p:cNvPr>
          <p:cNvSpPr txBox="1"/>
          <p:nvPr/>
        </p:nvSpPr>
        <p:spPr>
          <a:xfrm>
            <a:off x="124389" y="648781"/>
            <a:ext cx="205549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If an enemy Unit enters the hex occupied by a friendly HQ</a:t>
            </a:r>
            <a:r>
              <a:rPr lang="en-US" sz="1000" dirty="0"/>
              <a:t>, the owning Player </a:t>
            </a:r>
            <a:r>
              <a:rPr lang="en-US" sz="1000" b="1" dirty="0"/>
              <a:t>moves the HQ at least 3 hexes away </a:t>
            </a:r>
            <a:r>
              <a:rPr lang="en-US" sz="1000" dirty="0"/>
              <a:t>from the enemy Unit.</a:t>
            </a:r>
          </a:p>
          <a:p>
            <a:endParaRPr lang="en-US" sz="600" b="1" dirty="0"/>
          </a:p>
          <a:p>
            <a:r>
              <a:rPr lang="en-US" sz="1000" b="1" dirty="0"/>
              <a:t>A Fresh HQ which is Displaced becomes Spent</a:t>
            </a:r>
          </a:p>
          <a:p>
            <a:endParaRPr lang="en-US" sz="600" b="1" dirty="0"/>
          </a:p>
          <a:p>
            <a:r>
              <a:rPr lang="en-US" sz="1000" dirty="0"/>
              <a:t>HQs that cannot legally be displaced are placed off map and can be placed back on  any friendly unit during the next reinforcement phase</a:t>
            </a:r>
          </a:p>
          <a:p>
            <a:endParaRPr lang="en-US" sz="600" dirty="0"/>
          </a:p>
          <a:p>
            <a:r>
              <a:rPr lang="en-US" sz="1000" i="1" dirty="0"/>
              <a:t>HQ can never be eliminated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1AC4A-22B1-63F1-83EA-E778A6779EF7}"/>
              </a:ext>
            </a:extLst>
          </p:cNvPr>
          <p:cNvSpPr txBox="1"/>
          <p:nvPr/>
        </p:nvSpPr>
        <p:spPr>
          <a:xfrm>
            <a:off x="2300244" y="644018"/>
            <a:ext cx="226769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</a:rPr>
              <a:t>If your opponent attempts to call for Air Support and you have Aircraft in Top Cover Box, </a:t>
            </a:r>
            <a:r>
              <a:rPr lang="en-US" sz="900" dirty="0"/>
              <a:t>you may attempt to intercept the enemy Aircraft on their Ground Support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" dirty="0"/>
          </a:p>
          <a:p>
            <a:r>
              <a:rPr lang="en-US" sz="900" dirty="0"/>
              <a:t>You may intercept with as many Aircraft as you have in your Top Cover Box, but each intercepting Aircraft may fire only once</a:t>
            </a:r>
          </a:p>
          <a:p>
            <a:endParaRPr lang="en-US" sz="500" dirty="0"/>
          </a:p>
          <a:p>
            <a:r>
              <a:rPr lang="en-US" sz="900" dirty="0"/>
              <a:t>Interception of a Ground Support Mission resolution (Resolution Procedure 8.3.2)</a:t>
            </a:r>
          </a:p>
          <a:p>
            <a:endParaRPr lang="en-US" sz="500" dirty="0"/>
          </a:p>
          <a:p>
            <a:r>
              <a:rPr lang="en-US" sz="900" dirty="0"/>
              <a:t>All Aircraft attempting Interception must roll the “on-station” check, even if the did not fire at the enemy Aircraft</a:t>
            </a:r>
          </a:p>
          <a:p>
            <a:endParaRPr lang="en-US" sz="500" dirty="0"/>
          </a:p>
          <a:p>
            <a:r>
              <a:rPr lang="en-US" sz="900" dirty="0"/>
              <a:t>The same Aircraft may attempt Interception only once for each enemy 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D53A2-B014-CADB-08A8-83625141C6D6}"/>
              </a:ext>
            </a:extLst>
          </p:cNvPr>
          <p:cNvSpPr/>
          <p:nvPr/>
        </p:nvSpPr>
        <p:spPr>
          <a:xfrm>
            <a:off x="-2" y="0"/>
            <a:ext cx="9153522" cy="64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3267C-7590-7FFE-47C1-FE9F60129A6C}"/>
              </a:ext>
            </a:extLst>
          </p:cNvPr>
          <p:cNvSpPr txBox="1"/>
          <p:nvPr/>
        </p:nvSpPr>
        <p:spPr>
          <a:xfrm>
            <a:off x="4591154" y="8702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I2 -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Intercepting an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Interdiction Mission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91716-BB6F-776A-DC79-7AC8C1C31B35}"/>
              </a:ext>
            </a:extLst>
          </p:cNvPr>
          <p:cNvSpPr txBox="1"/>
          <p:nvPr/>
        </p:nvSpPr>
        <p:spPr>
          <a:xfrm>
            <a:off x="6875130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I1 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Interdiction Mission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DBE7C-E380-3A24-349D-D3F2AE4E5C64}"/>
              </a:ext>
            </a:extLst>
          </p:cNvPr>
          <p:cNvSpPr txBox="1"/>
          <p:nvPr/>
        </p:nvSpPr>
        <p:spPr>
          <a:xfrm>
            <a:off x="4613870" y="629729"/>
            <a:ext cx="21943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Aircrafts in Top Cover Box attempting interception of your opponent Interdiction Mission</a:t>
            </a:r>
          </a:p>
          <a:p>
            <a:endParaRPr lang="en-US" sz="500" dirty="0"/>
          </a:p>
          <a:p>
            <a:r>
              <a:rPr lang="en-US" sz="900" dirty="0"/>
              <a:t>You may intercept with as many Aircraft as you have in your Top Cover Box, but each intercepting Aircraft may fire only once</a:t>
            </a:r>
          </a:p>
          <a:p>
            <a:endParaRPr lang="en-US" sz="500" dirty="0"/>
          </a:p>
          <a:p>
            <a:r>
              <a:rPr lang="en-US" sz="900" dirty="0"/>
              <a:t>Interception of an Interdiction Mission resolution (Resolution Procedure 8.2.2)</a:t>
            </a:r>
          </a:p>
          <a:p>
            <a:endParaRPr lang="en-US" sz="500" dirty="0"/>
          </a:p>
          <a:p>
            <a:r>
              <a:rPr lang="en-US" sz="900" dirty="0"/>
              <a:t>All Aircraft attempting Interception must roll the “on-station” check, even if the did not fire at the enemy Aircraft</a:t>
            </a:r>
          </a:p>
          <a:p>
            <a:endParaRPr lang="en-US" sz="500" dirty="0"/>
          </a:p>
          <a:p>
            <a:r>
              <a:rPr lang="en-US" sz="900" dirty="0"/>
              <a:t>The same Aircraft may attempt Interception only once for each enemy Mission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1737A-3F2A-5AEA-7E2B-174677CD94CD}"/>
              </a:ext>
            </a:extLst>
          </p:cNvPr>
          <p:cNvSpPr txBox="1"/>
          <p:nvPr/>
        </p:nvSpPr>
        <p:spPr>
          <a:xfrm>
            <a:off x="6899870" y="648781"/>
            <a:ext cx="21677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Aircraft from Interdiction Box attempting to </a:t>
            </a:r>
            <a:r>
              <a:rPr lang="en-US" sz="900" b="1" dirty="0"/>
              <a:t>block an LOC required for enemy Action </a:t>
            </a:r>
            <a:r>
              <a:rPr lang="en-US" sz="900" dirty="0"/>
              <a:t>(Interdiction Target 8.1)</a:t>
            </a:r>
          </a:p>
          <a:p>
            <a:endParaRPr lang="en-US" sz="500" dirty="0"/>
          </a:p>
          <a:p>
            <a:r>
              <a:rPr lang="en-US" sz="900" dirty="0"/>
              <a:t>Procedure: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Interdicting player announces the Interdiction Mission and selects an Aircraft from his Interdiction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highlight>
                  <a:srgbClr val="FFFF00"/>
                </a:highlight>
              </a:rPr>
              <a:t>If the other player has Top Cover available</a:t>
            </a:r>
            <a:r>
              <a:rPr lang="en-US" sz="900" dirty="0"/>
              <a:t>, he may announce an attempt to </a:t>
            </a:r>
            <a:r>
              <a:rPr lang="en-US" sz="900" b="1" dirty="0"/>
              <a:t>intercept</a:t>
            </a:r>
            <a:r>
              <a:rPr lang="en-US" sz="900" dirty="0"/>
              <a:t> the Interdiction Mission (I2)</a:t>
            </a:r>
          </a:p>
          <a:p>
            <a:endParaRPr lang="en-US" sz="500" dirty="0"/>
          </a:p>
          <a:p>
            <a:r>
              <a:rPr lang="en-US" sz="900" dirty="0"/>
              <a:t>Only one Interdiction with one Aircraft per enemy action</a:t>
            </a:r>
          </a:p>
          <a:p>
            <a:endParaRPr lang="en-US" sz="500" dirty="0"/>
          </a:p>
          <a:p>
            <a:r>
              <a:rPr lang="en-US" sz="900" dirty="0"/>
              <a:t>Interdiction resolution (Resolution Procedure 8.1.2)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572C8CD-96D6-4381-5C7B-0BFF8B22EDA8}"/>
              </a:ext>
            </a:extLst>
          </p:cNvPr>
          <p:cNvSpPr txBox="1"/>
          <p:nvPr/>
        </p:nvSpPr>
        <p:spPr>
          <a:xfrm>
            <a:off x="23204" y="8702"/>
            <a:ext cx="2240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chemeClr val="bg1"/>
                </a:solidFill>
              </a:rPr>
              <a:t>- H -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HQ Displacement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0D0CA-7562-231D-3ACD-2F012629F3EA}"/>
              </a:ext>
            </a:extLst>
          </p:cNvPr>
          <p:cNvSpPr txBox="1"/>
          <p:nvPr/>
        </p:nvSpPr>
        <p:spPr>
          <a:xfrm>
            <a:off x="2307179" y="8702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I3 -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Intercepting a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Ground Mission</a:t>
            </a:r>
          </a:p>
        </p:txBody>
      </p:sp>
    </p:spTree>
    <p:extLst>
      <p:ext uri="{BB962C8B-B14F-4D97-AF65-F5344CB8AC3E}">
        <p14:creationId xmlns:p14="http://schemas.microsoft.com/office/powerpoint/2010/main" val="276914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812A6-5338-408C-BAB3-1884F654A341}"/>
              </a:ext>
            </a:extLst>
          </p:cNvPr>
          <p:cNvSpPr txBox="1"/>
          <p:nvPr/>
        </p:nvSpPr>
        <p:spPr>
          <a:xfrm>
            <a:off x="0" y="45720"/>
            <a:ext cx="22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Interception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25CAE4-6C77-4E5E-994E-E4416B0320D1}"/>
              </a:ext>
            </a:extLst>
          </p:cNvPr>
          <p:cNvSpPr txBox="1"/>
          <p:nvPr/>
        </p:nvSpPr>
        <p:spPr>
          <a:xfrm>
            <a:off x="2286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Interception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CEAF1-0492-420E-A38C-92C761275005}"/>
              </a:ext>
            </a:extLst>
          </p:cNvPr>
          <p:cNvSpPr txBox="1"/>
          <p:nvPr/>
        </p:nvSpPr>
        <p:spPr>
          <a:xfrm>
            <a:off x="4572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Interception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7 of 7: Back)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F973F5-8230-4AFB-AE6B-1D7877305B84}"/>
              </a:ext>
            </a:extLst>
          </p:cNvPr>
          <p:cNvSpPr txBox="1"/>
          <p:nvPr/>
        </p:nvSpPr>
        <p:spPr>
          <a:xfrm>
            <a:off x="6857986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Interdiction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2511" y="3703320"/>
            <a:ext cx="224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7EB2F4-F965-4775-98AC-2CE4F8E86DC9}"/>
              </a:ext>
            </a:extLst>
          </p:cNvPr>
          <p:cNvSpPr txBox="1"/>
          <p:nvPr/>
        </p:nvSpPr>
        <p:spPr>
          <a:xfrm>
            <a:off x="6888512" y="3703320"/>
            <a:ext cx="22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3A158-FBE0-4B92-8BDB-F51366BF4AAA}"/>
              </a:ext>
            </a:extLst>
          </p:cNvPr>
          <p:cNvSpPr txBox="1"/>
          <p:nvPr/>
        </p:nvSpPr>
        <p:spPr>
          <a:xfrm>
            <a:off x="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AB0F98-38D7-4553-8FFF-8BDEAE699051}"/>
              </a:ext>
            </a:extLst>
          </p:cNvPr>
          <p:cNvSpPr txBox="1"/>
          <p:nvPr/>
        </p:nvSpPr>
        <p:spPr>
          <a:xfrm>
            <a:off x="228600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Combat Segment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074A09-DB7C-44E8-817B-655BAAB7FFA9}"/>
              </a:ext>
            </a:extLst>
          </p:cNvPr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83DE486-B8DD-412C-9FF2-D115A419C6E0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326EB-CBD0-4B40-830B-DFC79E0469FF}"/>
              </a:ext>
            </a:extLst>
          </p:cNvPr>
          <p:cNvSpPr txBox="1"/>
          <p:nvPr/>
        </p:nvSpPr>
        <p:spPr>
          <a:xfrm>
            <a:off x="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I1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739A6C-50D2-45B4-840E-80C6524EF2C2}"/>
              </a:ext>
            </a:extLst>
          </p:cNvPr>
          <p:cNvSpPr txBox="1"/>
          <p:nvPr/>
        </p:nvSpPr>
        <p:spPr>
          <a:xfrm>
            <a:off x="2286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I2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CA1B8B-B5D6-40ED-9E83-0913843BA613}"/>
              </a:ext>
            </a:extLst>
          </p:cNvPr>
          <p:cNvSpPr txBox="1"/>
          <p:nvPr/>
        </p:nvSpPr>
        <p:spPr>
          <a:xfrm>
            <a:off x="4572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I3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5006C6-83D5-4037-A5EB-D37D2CF83786}"/>
              </a:ext>
            </a:extLst>
          </p:cNvPr>
          <p:cNvSpPr txBox="1"/>
          <p:nvPr/>
        </p:nvSpPr>
        <p:spPr>
          <a:xfrm>
            <a:off x="6858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BB2DA7-66A8-4A66-8B1E-680CB3ECA530}"/>
              </a:ext>
            </a:extLst>
          </p:cNvPr>
          <p:cNvSpPr txBox="1"/>
          <p:nvPr/>
        </p:nvSpPr>
        <p:spPr>
          <a:xfrm>
            <a:off x="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22B12F-B5D2-405C-812E-2A6E6D90F90A}"/>
              </a:ext>
            </a:extLst>
          </p:cNvPr>
          <p:cNvSpPr txBox="1"/>
          <p:nvPr/>
        </p:nvSpPr>
        <p:spPr>
          <a:xfrm>
            <a:off x="2286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F8C2D-5942-4A23-B396-3251962D4B51}"/>
              </a:ext>
            </a:extLst>
          </p:cNvPr>
          <p:cNvSpPr txBox="1"/>
          <p:nvPr/>
        </p:nvSpPr>
        <p:spPr>
          <a:xfrm>
            <a:off x="4571997" y="6403806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SA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7E032D-A2BC-4209-8C46-0F766AAF1733}"/>
              </a:ext>
            </a:extLst>
          </p:cNvPr>
          <p:cNvSpPr txBox="1"/>
          <p:nvPr/>
        </p:nvSpPr>
        <p:spPr>
          <a:xfrm>
            <a:off x="6858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31C21-6DAA-2C4C-8FF3-5F78FA763FE1}"/>
              </a:ext>
            </a:extLst>
          </p:cNvPr>
          <p:cNvGrpSpPr/>
          <p:nvPr/>
        </p:nvGrpSpPr>
        <p:grpSpPr>
          <a:xfrm>
            <a:off x="2235" y="456876"/>
            <a:ext cx="9133087" cy="2284717"/>
            <a:chOff x="2235" y="453066"/>
            <a:chExt cx="9133087" cy="22847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35B5C8-8998-D0F3-8BB7-8835ACAA8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9B6A32-4437-48DE-409F-5881652D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9AF0D8-3A43-520A-9C4D-FF132D4B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AF4448-0EEF-0105-5450-E3D4A8E4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34BF0C-3DAE-E339-4280-9DB0C2DBDECA}"/>
              </a:ext>
            </a:extLst>
          </p:cNvPr>
          <p:cNvGrpSpPr/>
          <p:nvPr/>
        </p:nvGrpSpPr>
        <p:grpSpPr>
          <a:xfrm>
            <a:off x="10668" y="4114580"/>
            <a:ext cx="9133087" cy="2284717"/>
            <a:chOff x="2235" y="453066"/>
            <a:chExt cx="9133087" cy="228471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7B531-CC84-9267-4B3A-373695CA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6931C6-BAEE-8A1A-94E2-B138AD61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A1E2DD-776E-B3ED-5892-D6B93DD37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964F3BF-80FF-A2B3-B440-29D33EFD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88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7AC0-B2B7-48BD-877C-CFAF88D6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1092"/>
          </a:xfrm>
          <a:solidFill>
            <a:schemeClr val="accent5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MAKE-YOUR-OWN CARDS</a:t>
            </a:r>
            <a:br>
              <a:rPr lang="en-US" sz="2400" b="1" dirty="0"/>
            </a:br>
            <a:r>
              <a:rPr lang="en-US" sz="2400" b="1" dirty="0"/>
              <a:t>SEQUENCE OF PLAY CARDS TEMPLATE</a:t>
            </a:r>
            <a:br>
              <a:rPr lang="en-US" sz="2400" b="1" dirty="0"/>
            </a:br>
            <a:r>
              <a:rPr lang="en-US" sz="2400" b="1" i="1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DED5-21A7-44F5-B788-065A92BC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5405"/>
            <a:ext cx="7886700" cy="49538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Fill out the information in the cards</a:t>
            </a:r>
          </a:p>
          <a:p>
            <a:pPr lvl="1"/>
            <a:r>
              <a:rPr lang="en-US" dirty="0"/>
              <a:t>Card Fronts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u="sng" dirty="0"/>
              <a:t>First Line</a:t>
            </a:r>
            <a:r>
              <a:rPr lang="en-US" dirty="0"/>
              <a:t>: Insert here the name of the phase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u="sng" dirty="0"/>
              <a:t>Second Line</a:t>
            </a:r>
            <a:r>
              <a:rPr lang="en-US" dirty="0"/>
              <a:t>: Insert here the name of the step within the phase (if applicable)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u="sng" dirty="0"/>
              <a:t>Text Box</a:t>
            </a:r>
            <a:r>
              <a:rPr lang="en-US" dirty="0"/>
              <a:t>.  Place here the text describing what happens in this phase.  Use the bullets for individual steps in phase.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u="sng" dirty="0"/>
              <a:t>Pictures</a:t>
            </a:r>
            <a:r>
              <a:rPr lang="en-US" dirty="0"/>
              <a:t>. Consider adding a picture to each card if space on the card allows. The picture serves as a mnemonic device; with repeated use of the cards, the image will help recall the information in the text box.</a:t>
            </a:r>
          </a:p>
          <a:p>
            <a:pPr lvl="1"/>
            <a:r>
              <a:rPr lang="en-US" dirty="0"/>
              <a:t>Card Backs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Name of Game: Insert here the name of the game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White Space: Insert image for backs of cards here</a:t>
            </a:r>
          </a:p>
          <a:p>
            <a:r>
              <a:rPr lang="en-US" dirty="0"/>
              <a:t>Print Settings</a:t>
            </a:r>
          </a:p>
          <a:p>
            <a:pPr lvl="1"/>
            <a:r>
              <a:rPr lang="en-US" dirty="0"/>
              <a:t>Print on letter-sized </a:t>
            </a:r>
            <a:r>
              <a:rPr lang="en-US" b="1" dirty="0"/>
              <a:t>cardstock</a:t>
            </a:r>
            <a:r>
              <a:rPr lang="en-US" dirty="0"/>
              <a:t> at </a:t>
            </a:r>
            <a:r>
              <a:rPr lang="en-US" b="1" dirty="0"/>
              <a:t>actual size </a:t>
            </a:r>
            <a:r>
              <a:rPr lang="en-US" dirty="0"/>
              <a:t>(do not use “Fit to Page”)</a:t>
            </a:r>
          </a:p>
          <a:p>
            <a:pPr lvl="1"/>
            <a:r>
              <a:rPr lang="en-US" dirty="0"/>
              <a:t>Print on </a:t>
            </a:r>
            <a:r>
              <a:rPr lang="en-US" b="1" dirty="0"/>
              <a:t>both sides</a:t>
            </a:r>
            <a:r>
              <a:rPr lang="en-US" dirty="0"/>
              <a:t>, flip pages on </a:t>
            </a:r>
            <a:r>
              <a:rPr lang="en-US" b="1" dirty="0"/>
              <a:t>short side</a:t>
            </a:r>
          </a:p>
          <a:p>
            <a:r>
              <a:rPr lang="en-US" dirty="0"/>
              <a:t>Laminate card sheets (recommended)</a:t>
            </a:r>
          </a:p>
          <a:p>
            <a:r>
              <a:rPr lang="en-US" dirty="0"/>
              <a:t>Cut cards out using dashed lines on fronts as a guide</a:t>
            </a:r>
          </a:p>
          <a:p>
            <a:r>
              <a:rPr lang="en-US" dirty="0"/>
              <a:t>Cut corners (recommended) using a 5mm corner cutter)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4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2000" r="-1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812A6-5338-408C-BAB3-1884F654A341}"/>
              </a:ext>
            </a:extLst>
          </p:cNvPr>
          <p:cNvSpPr txBox="1"/>
          <p:nvPr/>
        </p:nvSpPr>
        <p:spPr>
          <a:xfrm>
            <a:off x="0" y="45720"/>
            <a:ext cx="22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25CAE4-6C77-4E5E-994E-E4416B0320D1}"/>
              </a:ext>
            </a:extLst>
          </p:cNvPr>
          <p:cNvSpPr txBox="1"/>
          <p:nvPr/>
        </p:nvSpPr>
        <p:spPr>
          <a:xfrm>
            <a:off x="2286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CEAF1-0492-420E-A38C-92C761275005}"/>
              </a:ext>
            </a:extLst>
          </p:cNvPr>
          <p:cNvSpPr txBox="1"/>
          <p:nvPr/>
        </p:nvSpPr>
        <p:spPr>
          <a:xfrm>
            <a:off x="4572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1 of 7: Back)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F973F5-8230-4AFB-AE6B-1D7877305B84}"/>
              </a:ext>
            </a:extLst>
          </p:cNvPr>
          <p:cNvSpPr txBox="1"/>
          <p:nvPr/>
        </p:nvSpPr>
        <p:spPr>
          <a:xfrm>
            <a:off x="6857986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2511" y="3703320"/>
            <a:ext cx="224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7EB2F4-F965-4775-98AC-2CE4F8E86DC9}"/>
              </a:ext>
            </a:extLst>
          </p:cNvPr>
          <p:cNvSpPr txBox="1"/>
          <p:nvPr/>
        </p:nvSpPr>
        <p:spPr>
          <a:xfrm>
            <a:off x="6888512" y="3703320"/>
            <a:ext cx="22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3A158-FBE0-4B92-8BDB-F51366BF4AAA}"/>
              </a:ext>
            </a:extLst>
          </p:cNvPr>
          <p:cNvSpPr txBox="1"/>
          <p:nvPr/>
        </p:nvSpPr>
        <p:spPr>
          <a:xfrm>
            <a:off x="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AB0F98-38D7-4553-8FFF-8BDEAE699051}"/>
              </a:ext>
            </a:extLst>
          </p:cNvPr>
          <p:cNvSpPr txBox="1"/>
          <p:nvPr/>
        </p:nvSpPr>
        <p:spPr>
          <a:xfrm>
            <a:off x="228600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074A09-DB7C-44E8-817B-655BAAB7FFA9}"/>
              </a:ext>
            </a:extLst>
          </p:cNvPr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83DE486-B8DD-412C-9FF2-D115A419C6E0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326EB-CBD0-4B40-830B-DFC79E0469FF}"/>
              </a:ext>
            </a:extLst>
          </p:cNvPr>
          <p:cNvSpPr txBox="1"/>
          <p:nvPr/>
        </p:nvSpPr>
        <p:spPr>
          <a:xfrm>
            <a:off x="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739A6C-50D2-45B4-840E-80C6524EF2C2}"/>
              </a:ext>
            </a:extLst>
          </p:cNvPr>
          <p:cNvSpPr txBox="1"/>
          <p:nvPr/>
        </p:nvSpPr>
        <p:spPr>
          <a:xfrm>
            <a:off x="2286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CA1B8B-B5D6-40ED-9E83-0913843BA613}"/>
              </a:ext>
            </a:extLst>
          </p:cNvPr>
          <p:cNvSpPr txBox="1"/>
          <p:nvPr/>
        </p:nvSpPr>
        <p:spPr>
          <a:xfrm>
            <a:off x="4572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5006C6-83D5-4037-A5EB-D37D2CF83786}"/>
              </a:ext>
            </a:extLst>
          </p:cNvPr>
          <p:cNvSpPr txBox="1"/>
          <p:nvPr/>
        </p:nvSpPr>
        <p:spPr>
          <a:xfrm>
            <a:off x="6858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BB2DA7-66A8-4A66-8B1E-680CB3ECA530}"/>
              </a:ext>
            </a:extLst>
          </p:cNvPr>
          <p:cNvSpPr txBox="1"/>
          <p:nvPr/>
        </p:nvSpPr>
        <p:spPr>
          <a:xfrm>
            <a:off x="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22B12F-B5D2-405C-812E-2A6E6D90F90A}"/>
              </a:ext>
            </a:extLst>
          </p:cNvPr>
          <p:cNvSpPr txBox="1"/>
          <p:nvPr/>
        </p:nvSpPr>
        <p:spPr>
          <a:xfrm>
            <a:off x="2286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F8C2D-5942-4A23-B396-3251962D4B51}"/>
              </a:ext>
            </a:extLst>
          </p:cNvPr>
          <p:cNvSpPr txBox="1"/>
          <p:nvPr/>
        </p:nvSpPr>
        <p:spPr>
          <a:xfrm>
            <a:off x="4571997" y="6403806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7E032D-A2BC-4209-8C46-0F766AAF1733}"/>
              </a:ext>
            </a:extLst>
          </p:cNvPr>
          <p:cNvSpPr txBox="1"/>
          <p:nvPr/>
        </p:nvSpPr>
        <p:spPr>
          <a:xfrm>
            <a:off x="6858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31C21-6DAA-2C4C-8FF3-5F78FA763FE1}"/>
              </a:ext>
            </a:extLst>
          </p:cNvPr>
          <p:cNvGrpSpPr/>
          <p:nvPr/>
        </p:nvGrpSpPr>
        <p:grpSpPr>
          <a:xfrm>
            <a:off x="2235" y="456876"/>
            <a:ext cx="9133087" cy="2284717"/>
            <a:chOff x="2235" y="453066"/>
            <a:chExt cx="9133087" cy="22847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35B5C8-8998-D0F3-8BB7-8835ACAA8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9B6A32-4437-48DE-409F-5881652D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9AF0D8-3A43-520A-9C4D-FF132D4B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AF4448-0EEF-0105-5450-E3D4A8E4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34BF0C-3DAE-E339-4280-9DB0C2DBDECA}"/>
              </a:ext>
            </a:extLst>
          </p:cNvPr>
          <p:cNvGrpSpPr/>
          <p:nvPr/>
        </p:nvGrpSpPr>
        <p:grpSpPr>
          <a:xfrm>
            <a:off x="10668" y="4114580"/>
            <a:ext cx="9133087" cy="2284717"/>
            <a:chOff x="2235" y="453066"/>
            <a:chExt cx="9133087" cy="228471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7B531-CC84-9267-4B3A-373695CA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6931C6-BAEE-8A1A-94E2-B138AD61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A1E2DD-776E-B3ED-5892-D6B93DD37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964F3BF-80FF-A2B3-B440-29D33EFD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52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64008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64008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2 of 7: Front)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144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R3 -</a:t>
            </a:r>
          </a:p>
          <a:p>
            <a:pPr algn="ctr"/>
            <a:r>
              <a:rPr lang="en-US" sz="1400" b="1" dirty="0"/>
              <a:t>Time Phase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099A51-C6B8-4BED-86BA-E3787C540E09}"/>
              </a:ext>
            </a:extLst>
          </p:cNvPr>
          <p:cNvSpPr txBox="1"/>
          <p:nvPr/>
        </p:nvSpPr>
        <p:spPr>
          <a:xfrm>
            <a:off x="4689773" y="4300458"/>
            <a:ext cx="2055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Advance the </a:t>
            </a:r>
            <a:r>
              <a:rPr lang="en-US" sz="1000" b="1" dirty="0"/>
              <a:t>Week marker</a:t>
            </a:r>
          </a:p>
          <a:p>
            <a:endParaRPr lang="en-US" sz="1000" b="1" dirty="0"/>
          </a:p>
          <a:p>
            <a:r>
              <a:rPr lang="en-US" sz="1000" dirty="0"/>
              <a:t>If the new Week is the first week of a new month, also advance the </a:t>
            </a:r>
            <a:r>
              <a:rPr lang="en-US" sz="1000" b="1" dirty="0"/>
              <a:t>Month marker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78577-351B-53EB-8332-76C11E7DA6DB}"/>
              </a:ext>
            </a:extLst>
          </p:cNvPr>
          <p:cNvSpPr txBox="1"/>
          <p:nvPr/>
        </p:nvSpPr>
        <p:spPr>
          <a:xfrm>
            <a:off x="6885416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M1 -</a:t>
            </a:r>
          </a:p>
          <a:p>
            <a:pPr algn="ctr"/>
            <a:r>
              <a:rPr lang="en-US" sz="1400" b="1" dirty="0"/>
              <a:t>Weather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77DA-61C6-AF27-2E6E-9410A93111B0}"/>
              </a:ext>
            </a:extLst>
          </p:cNvPr>
          <p:cNvSpPr txBox="1"/>
          <p:nvPr/>
        </p:nvSpPr>
        <p:spPr>
          <a:xfrm>
            <a:off x="33490" y="3675468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R1 -</a:t>
            </a:r>
          </a:p>
          <a:p>
            <a:pPr algn="ctr"/>
            <a:r>
              <a:rPr lang="en-US" sz="1400" b="1" dirty="0"/>
              <a:t>Eliminate Friendly Units Phase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58FD-0BE0-133D-EDEC-47D9BB063EE8}"/>
              </a:ext>
            </a:extLst>
          </p:cNvPr>
          <p:cNvSpPr txBox="1"/>
          <p:nvPr/>
        </p:nvSpPr>
        <p:spPr>
          <a:xfrm>
            <a:off x="2317465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R2 -</a:t>
            </a:r>
          </a:p>
          <a:p>
            <a:pPr algn="ctr"/>
            <a:r>
              <a:rPr lang="en-US" sz="1400" b="1" dirty="0"/>
              <a:t>Victory Check Phase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3267C-7590-7FFE-47C1-FE9F60129A6C}"/>
              </a:ext>
            </a:extLst>
          </p:cNvPr>
          <p:cNvSpPr txBox="1"/>
          <p:nvPr/>
        </p:nvSpPr>
        <p:spPr>
          <a:xfrm>
            <a:off x="4591154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W11 -</a:t>
            </a:r>
          </a:p>
          <a:p>
            <a:pPr algn="ctr"/>
            <a:r>
              <a:rPr lang="en-US" sz="1400" b="1" dirty="0"/>
              <a:t>UN Strategic Move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91716-BB6F-776A-DC79-7AC8C1C31B35}"/>
              </a:ext>
            </a:extLst>
          </p:cNvPr>
          <p:cNvSpPr txBox="1"/>
          <p:nvPr/>
        </p:nvSpPr>
        <p:spPr>
          <a:xfrm>
            <a:off x="6875130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W12 -</a:t>
            </a:r>
          </a:p>
          <a:p>
            <a:pPr algn="ctr"/>
            <a:r>
              <a:rPr lang="en-US" sz="1400" b="1" dirty="0"/>
              <a:t>UN Activation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2C8CD-96D6-4381-5C7B-0BFF8B22EDA8}"/>
              </a:ext>
            </a:extLst>
          </p:cNvPr>
          <p:cNvSpPr txBox="1"/>
          <p:nvPr/>
        </p:nvSpPr>
        <p:spPr>
          <a:xfrm>
            <a:off x="23204" y="8702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W9 -</a:t>
            </a:r>
          </a:p>
          <a:p>
            <a:pPr algn="ctr"/>
            <a:r>
              <a:rPr lang="en-US" sz="1400" b="1" dirty="0"/>
              <a:t>Communist Communications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0D0CA-7562-231D-3ACD-2F012629F3EA}"/>
              </a:ext>
            </a:extLst>
          </p:cNvPr>
          <p:cNvSpPr txBox="1"/>
          <p:nvPr/>
        </p:nvSpPr>
        <p:spPr>
          <a:xfrm>
            <a:off x="2307179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W10 -</a:t>
            </a:r>
          </a:p>
          <a:p>
            <a:pPr algn="ctr"/>
            <a:r>
              <a:rPr lang="en-US" sz="1400" b="1" dirty="0"/>
              <a:t>Communist Refresh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2DE40-AC6F-4703-08BB-C1ADF723D917}"/>
              </a:ext>
            </a:extLst>
          </p:cNvPr>
          <p:cNvSpPr txBox="1"/>
          <p:nvPr/>
        </p:nvSpPr>
        <p:spPr>
          <a:xfrm>
            <a:off x="6973254" y="4300458"/>
            <a:ext cx="20554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One Player </a:t>
            </a:r>
            <a:r>
              <a:rPr lang="en-US" sz="1000" b="1" dirty="0"/>
              <a:t>rolls a D10 to determine the weather</a:t>
            </a:r>
            <a:r>
              <a:rPr lang="en-US" sz="1000" dirty="0"/>
              <a:t>. </a:t>
            </a:r>
            <a:r>
              <a:rPr lang="en-US" sz="1000" dirty="0">
                <a:highlight>
                  <a:srgbClr val="FFFF00"/>
                </a:highlight>
              </a:rPr>
              <a:t>If you roll equal or less the rain percentage on turn track</a:t>
            </a:r>
            <a:r>
              <a:rPr lang="en-US" sz="1000" dirty="0"/>
              <a:t>, it is a rainy month in non-winter turns or a snowy month in winter turns</a:t>
            </a:r>
          </a:p>
          <a:p>
            <a:endParaRPr lang="en-US" sz="1000" b="1" dirty="0"/>
          </a:p>
          <a:p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27692-0803-E476-BE00-0F5F22AD8F79}"/>
              </a:ext>
            </a:extLst>
          </p:cNvPr>
          <p:cNvSpPr txBox="1"/>
          <p:nvPr/>
        </p:nvSpPr>
        <p:spPr>
          <a:xfrm>
            <a:off x="122811" y="4300458"/>
            <a:ext cx="205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First the Communist Player, then the UN Player, may </a:t>
            </a:r>
            <a:r>
              <a:rPr lang="en-US" sz="1000" b="1" dirty="0"/>
              <a:t>move friendly Units from the map to the Replacement Box</a:t>
            </a:r>
          </a:p>
          <a:p>
            <a:endParaRPr lang="en-US" sz="1000" b="1" dirty="0"/>
          </a:p>
          <a:p>
            <a:r>
              <a:rPr lang="en-US" sz="1000" i="1" dirty="0"/>
              <a:t>This is an opportunity to reclaim Units which can no longer be activated due to distance or being surrounded by enemy ZOCs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6A21D-C2FD-8F13-FF93-1F809451945A}"/>
              </a:ext>
            </a:extLst>
          </p:cNvPr>
          <p:cNvSpPr txBox="1"/>
          <p:nvPr/>
        </p:nvSpPr>
        <p:spPr>
          <a:xfrm>
            <a:off x="2320558" y="4281406"/>
            <a:ext cx="223325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First the Communist Player then the UN Player must perform one of following actions (otherwise he loses 1 VP):</a:t>
            </a:r>
          </a:p>
          <a:p>
            <a:pPr marL="90488" indent="-90488">
              <a:buFont typeface="+mj-lt"/>
              <a:buAutoNum type="arabicPeriod"/>
            </a:pPr>
            <a:r>
              <a:rPr lang="en-US" sz="800" b="1" dirty="0"/>
              <a:t>Claim</a:t>
            </a:r>
            <a:r>
              <a:rPr lang="en-US" sz="800" dirty="0"/>
              <a:t> (collect the VPs and place marker back in the pool) </a:t>
            </a:r>
            <a:r>
              <a:rPr lang="en-US" sz="800" b="1" dirty="0"/>
              <a:t>one friendly revealed Objective </a:t>
            </a:r>
            <a:r>
              <a:rPr lang="en-US" sz="800" dirty="0"/>
              <a:t>marker that has no enemy Units within 3 hexes </a:t>
            </a:r>
          </a:p>
          <a:p>
            <a:pPr marL="90488" indent="-90488">
              <a:buFont typeface="+mj-lt"/>
              <a:buAutoNum type="arabicPeriod"/>
            </a:pPr>
            <a:r>
              <a:rPr lang="en-US" sz="800" b="1" dirty="0"/>
              <a:t>Remove from map to the pool a not just placed enemy Objective marker </a:t>
            </a:r>
            <a:r>
              <a:rPr lang="en-US" sz="800" dirty="0"/>
              <a:t>that has a friendly Unit in the same hex</a:t>
            </a:r>
          </a:p>
          <a:p>
            <a:pPr marL="90488" indent="-90488">
              <a:buFont typeface="+mj-lt"/>
              <a:buAutoNum type="arabicPeriod"/>
            </a:pPr>
            <a:r>
              <a:rPr lang="en-US" sz="800" b="1" dirty="0"/>
              <a:t>Reveal all friendly Objective markers </a:t>
            </a:r>
            <a:r>
              <a:rPr lang="en-US" sz="800" dirty="0"/>
              <a:t>adjacent to at least one friendly unit</a:t>
            </a:r>
          </a:p>
          <a:p>
            <a:pPr marL="90488" indent="-90488">
              <a:buFont typeface="+mj-lt"/>
              <a:buAutoNum type="arabicPeriod"/>
            </a:pPr>
            <a:r>
              <a:rPr lang="en-US" sz="800" b="1" dirty="0"/>
              <a:t>Draw a random friendly Objective marker </a:t>
            </a:r>
            <a:r>
              <a:rPr lang="en-US" sz="800" dirty="0"/>
              <a:t>and place it face down on any hex that is: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800" dirty="0"/>
              <a:t>Ahead of your frontline, and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800" dirty="0"/>
              <a:t>In an enemy controlled port or city hex, or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800" dirty="0"/>
              <a:t>In a town hex that is both occupied by an enemy Unit and within 3 hexes from a friendly Unit</a:t>
            </a:r>
          </a:p>
          <a:p>
            <a:r>
              <a:rPr lang="en-US" sz="900" b="1" dirty="0"/>
              <a:t>Check to see whether a player has won the game by having 21 or more VPs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DBE7C-E380-3A24-349D-D3F2AE4E5C64}"/>
              </a:ext>
            </a:extLst>
          </p:cNvPr>
          <p:cNvSpPr txBox="1"/>
          <p:nvPr/>
        </p:nvSpPr>
        <p:spPr>
          <a:xfrm>
            <a:off x="4691351" y="648781"/>
            <a:ext cx="20554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Eligible UN HQs and Units may </a:t>
            </a:r>
            <a:r>
              <a:rPr lang="en-US" sz="1000" b="1" dirty="0"/>
              <a:t>move up to 10 MP</a:t>
            </a:r>
          </a:p>
          <a:p>
            <a:endParaRPr lang="en-US" sz="1000" dirty="0"/>
          </a:p>
          <a:p>
            <a:r>
              <a:rPr lang="en-US" sz="1000" dirty="0">
                <a:highlight>
                  <a:srgbClr val="FFFF00"/>
                </a:highlight>
              </a:rPr>
              <a:t>Eligible if: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Fresh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Able to trace an 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Two or more hexes away from the nearest enemy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dirty="0"/>
              <a:t>Movement restrictions: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Never move further north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May move within two hexes of an enemy Unit and enter in enemy ZOC but marked with Bug Out marker</a:t>
            </a:r>
          </a:p>
          <a:p>
            <a:endParaRPr lang="en-US" sz="1000" dirty="0"/>
          </a:p>
          <a:p>
            <a:r>
              <a:rPr lang="en-US" sz="1000" dirty="0"/>
              <a:t>HQs and Units using Strategic Movement </a:t>
            </a:r>
            <a:r>
              <a:rPr lang="en-US" sz="1000" b="1" dirty="0"/>
              <a:t>are not spent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1737A-3F2A-5AEA-7E2B-174677CD94CD}"/>
              </a:ext>
            </a:extLst>
          </p:cNvPr>
          <p:cNvSpPr txBox="1"/>
          <p:nvPr/>
        </p:nvSpPr>
        <p:spPr>
          <a:xfrm>
            <a:off x="6974832" y="648781"/>
            <a:ext cx="20554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Activate </a:t>
            </a:r>
            <a:r>
              <a:rPr lang="en-US" sz="1000" b="1" dirty="0"/>
              <a:t>fresh HQs, Cadres</a:t>
            </a:r>
            <a:r>
              <a:rPr lang="en-US" sz="1000" dirty="0"/>
              <a:t> </a:t>
            </a:r>
            <a:r>
              <a:rPr lang="en-US" sz="1000" b="1" dirty="0"/>
              <a:t>and Units </a:t>
            </a:r>
            <a:r>
              <a:rPr lang="en-US" sz="1000" dirty="0"/>
              <a:t>for movement and combat, following </a:t>
            </a:r>
            <a:r>
              <a:rPr lang="en-US" sz="1000" i="1" dirty="0"/>
              <a:t>Activation Sequence </a:t>
            </a:r>
            <a:r>
              <a:rPr lang="en-US" sz="1000" dirty="0"/>
              <a:t>for each HQ</a:t>
            </a:r>
            <a:endParaRPr lang="en-US" sz="1000" b="1" dirty="0"/>
          </a:p>
          <a:p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RoK HQs can only activate RoK Units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UN HQs can activate any UN 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If an HQ can activate a Cadre, all the Units belonging to that Cadre’s Division are potentially activated</a:t>
            </a:r>
          </a:p>
          <a:p>
            <a:endParaRPr lang="en-US" sz="400" dirty="0"/>
          </a:p>
          <a:p>
            <a:r>
              <a:rPr lang="en-US" sz="900" b="1" dirty="0"/>
              <a:t>An HQ activation range is 10 MP</a:t>
            </a:r>
            <a:r>
              <a:rPr lang="en-US" sz="900" dirty="0"/>
              <a:t>. The path may enter a hex containing an enemy ZOC at the normal cost of +1 MP</a:t>
            </a:r>
          </a:p>
          <a:p>
            <a:endParaRPr lang="en-US" sz="400" dirty="0"/>
          </a:p>
          <a:p>
            <a:r>
              <a:rPr lang="en-US" sz="900" dirty="0"/>
              <a:t>An HQ may activate </a:t>
            </a:r>
            <a:r>
              <a:rPr lang="en-US" sz="900" b="1" dirty="0"/>
              <a:t>up to 4 Fresh Units and/or Cadres </a:t>
            </a:r>
            <a:r>
              <a:rPr lang="en-US" sz="900" dirty="0"/>
              <a:t>(</a:t>
            </a:r>
            <a:r>
              <a:rPr lang="en-US" sz="900" dirty="0">
                <a:highlight>
                  <a:srgbClr val="FFFF00"/>
                </a:highlight>
              </a:rPr>
              <a:t>if Ridgeway is your Theater Commander</a:t>
            </a:r>
            <a:r>
              <a:rPr lang="en-US" sz="900" dirty="0"/>
              <a:t>, activate up to 8 Fresh Units  and/or Cadres)</a:t>
            </a:r>
            <a:endParaRPr lang="en-US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F76-53C5-EA72-DB29-68B605387520}"/>
              </a:ext>
            </a:extLst>
          </p:cNvPr>
          <p:cNvSpPr txBox="1"/>
          <p:nvPr/>
        </p:nvSpPr>
        <p:spPr>
          <a:xfrm>
            <a:off x="124389" y="648781"/>
            <a:ext cx="2055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Check whether Communist HQs and Units have an LOC</a:t>
            </a:r>
          </a:p>
          <a:p>
            <a:endParaRPr lang="en-US" sz="1000" b="1" dirty="0"/>
          </a:p>
          <a:p>
            <a:r>
              <a:rPr lang="en-US" sz="1000" b="1" dirty="0"/>
              <a:t>Place an OOC marker on each Communist HQ or Unit without an LOC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1AC4A-22B1-63F1-83EA-E778A6779EF7}"/>
              </a:ext>
            </a:extLst>
          </p:cNvPr>
          <p:cNvSpPr txBox="1"/>
          <p:nvPr/>
        </p:nvSpPr>
        <p:spPr>
          <a:xfrm>
            <a:off x="2407870" y="648781"/>
            <a:ext cx="2055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Communist Units with an LOC become Fresh</a:t>
            </a:r>
          </a:p>
          <a:p>
            <a:endParaRPr lang="en-US" sz="1000" dirty="0"/>
          </a:p>
          <a:p>
            <a:r>
              <a:rPr lang="en-US" sz="1000" b="1" dirty="0"/>
              <a:t>Flip the Unit Counters to their Fresh sides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1AB4EA8-DCDB-A27F-D6CE-49624C0B5569}"/>
              </a:ext>
            </a:extLst>
          </p:cNvPr>
          <p:cNvGraphicFramePr>
            <a:graphicFrameLocks noGrp="1"/>
          </p:cNvGraphicFramePr>
          <p:nvPr/>
        </p:nvGraphicFramePr>
        <p:xfrm>
          <a:off x="6899400" y="5276026"/>
          <a:ext cx="2180747" cy="137991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038">
                  <a:extLst>
                    <a:ext uri="{9D8B030D-6E8A-4147-A177-3AD203B41FA5}">
                      <a16:colId xmlns:a16="http://schemas.microsoft.com/office/drawing/2014/main" val="3916073819"/>
                    </a:ext>
                  </a:extLst>
                </a:gridCol>
                <a:gridCol w="1769709">
                  <a:extLst>
                    <a:ext uri="{9D8B030D-6E8A-4147-A177-3AD203B41FA5}">
                      <a16:colId xmlns:a16="http://schemas.microsoft.com/office/drawing/2014/main" val="4035342026"/>
                    </a:ext>
                  </a:extLst>
                </a:gridCol>
              </a:tblGrid>
              <a:tr h="165240">
                <a:tc>
                  <a:txBody>
                    <a:bodyPr/>
                    <a:lstStyle/>
                    <a:p>
                      <a:r>
                        <a:rPr lang="en-GB" sz="700" b="1" noProof="0" dirty="0"/>
                        <a:t>Clear</a:t>
                      </a:r>
                    </a:p>
                  </a:txBody>
                  <a:tcPr marL="72000" marR="720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noProof="0"/>
                        <a:t>No effect</a:t>
                      </a:r>
                    </a:p>
                  </a:txBody>
                  <a:tcPr marL="72000" marR="720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969605"/>
                  </a:ext>
                </a:extLst>
              </a:tr>
              <a:tr h="244232">
                <a:tc>
                  <a:txBody>
                    <a:bodyPr/>
                    <a:lstStyle/>
                    <a:p>
                      <a:r>
                        <a:rPr lang="en-GB" sz="700" b="1" noProof="0"/>
                        <a:t>Rain</a:t>
                      </a:r>
                    </a:p>
                  </a:txBody>
                  <a:tcPr marL="72000" marR="72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/>
                        <a:t>All aircraft have all of their ratings reduced by 1 for the month for all Mission types</a:t>
                      </a:r>
                    </a:p>
                  </a:txBody>
                  <a:tcPr marL="72000" marR="72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15474"/>
                  </a:ext>
                </a:extLst>
              </a:tr>
              <a:tr h="500676">
                <a:tc>
                  <a:txBody>
                    <a:bodyPr/>
                    <a:lstStyle/>
                    <a:p>
                      <a:r>
                        <a:rPr lang="en-GB" sz="700" b="1" noProof="0"/>
                        <a:t>Winter</a:t>
                      </a:r>
                    </a:p>
                  </a:txBody>
                  <a:tcPr marL="72000" marR="720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/>
                        <a:t>The activation range for UN units to an HQ is only 8 MP. Reserve Movement provide 4 MPs instead of 5 MPs. All Aircrafts have their Ability ratings reduced by 2</a:t>
                      </a:r>
                    </a:p>
                  </a:txBody>
                  <a:tcPr marL="72000" marR="720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101747"/>
                  </a:ext>
                </a:extLst>
              </a:tr>
              <a:tr h="415195">
                <a:tc>
                  <a:txBody>
                    <a:bodyPr/>
                    <a:lstStyle/>
                    <a:p>
                      <a:r>
                        <a:rPr lang="en-GB" sz="700" b="1" noProof="0"/>
                        <a:t>Snow</a:t>
                      </a:r>
                    </a:p>
                  </a:txBody>
                  <a:tcPr marL="72000" marR="720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/>
                        <a:t>No aircraft can fly this month. All supply point expenditure cost are doubled for UN Player. All other Winter effects apply.</a:t>
                      </a:r>
                    </a:p>
                  </a:txBody>
                  <a:tcPr marL="72000" marR="720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641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6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812A6-5338-408C-BAB3-1884F654A341}"/>
              </a:ext>
            </a:extLst>
          </p:cNvPr>
          <p:cNvSpPr txBox="1"/>
          <p:nvPr/>
        </p:nvSpPr>
        <p:spPr>
          <a:xfrm>
            <a:off x="0" y="45720"/>
            <a:ext cx="22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25CAE4-6C77-4E5E-994E-E4416B0320D1}"/>
              </a:ext>
            </a:extLst>
          </p:cNvPr>
          <p:cNvSpPr txBox="1"/>
          <p:nvPr/>
        </p:nvSpPr>
        <p:spPr>
          <a:xfrm>
            <a:off x="2286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CEAF1-0492-420E-A38C-92C761275005}"/>
              </a:ext>
            </a:extLst>
          </p:cNvPr>
          <p:cNvSpPr txBox="1"/>
          <p:nvPr/>
        </p:nvSpPr>
        <p:spPr>
          <a:xfrm>
            <a:off x="4572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2 of 7: Back)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F973F5-8230-4AFB-AE6B-1D7877305B84}"/>
              </a:ext>
            </a:extLst>
          </p:cNvPr>
          <p:cNvSpPr txBox="1"/>
          <p:nvPr/>
        </p:nvSpPr>
        <p:spPr>
          <a:xfrm>
            <a:off x="6857986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Weekly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2511" y="3703320"/>
            <a:ext cx="224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Reset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7EB2F4-F965-4775-98AC-2CE4F8E86DC9}"/>
              </a:ext>
            </a:extLst>
          </p:cNvPr>
          <p:cNvSpPr txBox="1"/>
          <p:nvPr/>
        </p:nvSpPr>
        <p:spPr>
          <a:xfrm>
            <a:off x="6888512" y="3703320"/>
            <a:ext cx="22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Reset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3A158-FBE0-4B92-8BDB-F51366BF4AAA}"/>
              </a:ext>
            </a:extLst>
          </p:cNvPr>
          <p:cNvSpPr txBox="1"/>
          <p:nvPr/>
        </p:nvSpPr>
        <p:spPr>
          <a:xfrm>
            <a:off x="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Monthly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AB0F98-38D7-4553-8FFF-8BDEAE699051}"/>
              </a:ext>
            </a:extLst>
          </p:cNvPr>
          <p:cNvSpPr txBox="1"/>
          <p:nvPr/>
        </p:nvSpPr>
        <p:spPr>
          <a:xfrm>
            <a:off x="228600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Reset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074A09-DB7C-44E8-817B-655BAAB7FFA9}"/>
              </a:ext>
            </a:extLst>
          </p:cNvPr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83DE486-B8DD-412C-9FF2-D115A419C6E0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326EB-CBD0-4B40-830B-DFC79E0469FF}"/>
              </a:ext>
            </a:extLst>
          </p:cNvPr>
          <p:cNvSpPr txBox="1"/>
          <p:nvPr/>
        </p:nvSpPr>
        <p:spPr>
          <a:xfrm>
            <a:off x="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W12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739A6C-50D2-45B4-840E-80C6524EF2C2}"/>
              </a:ext>
            </a:extLst>
          </p:cNvPr>
          <p:cNvSpPr txBox="1"/>
          <p:nvPr/>
        </p:nvSpPr>
        <p:spPr>
          <a:xfrm>
            <a:off x="2286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CA1B8B-B5D6-40ED-9E83-0913843BA613}"/>
              </a:ext>
            </a:extLst>
          </p:cNvPr>
          <p:cNvSpPr txBox="1"/>
          <p:nvPr/>
        </p:nvSpPr>
        <p:spPr>
          <a:xfrm>
            <a:off x="4572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5006C6-83D5-4037-A5EB-D37D2CF83786}"/>
              </a:ext>
            </a:extLst>
          </p:cNvPr>
          <p:cNvSpPr txBox="1"/>
          <p:nvPr/>
        </p:nvSpPr>
        <p:spPr>
          <a:xfrm>
            <a:off x="6858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BB2DA7-66A8-4A66-8B1E-680CB3ECA530}"/>
              </a:ext>
            </a:extLst>
          </p:cNvPr>
          <p:cNvSpPr txBox="1"/>
          <p:nvPr/>
        </p:nvSpPr>
        <p:spPr>
          <a:xfrm>
            <a:off x="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22B12F-B5D2-405C-812E-2A6E6D90F90A}"/>
              </a:ext>
            </a:extLst>
          </p:cNvPr>
          <p:cNvSpPr txBox="1"/>
          <p:nvPr/>
        </p:nvSpPr>
        <p:spPr>
          <a:xfrm>
            <a:off x="2286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F8C2D-5942-4A23-B396-3251962D4B51}"/>
              </a:ext>
            </a:extLst>
          </p:cNvPr>
          <p:cNvSpPr txBox="1"/>
          <p:nvPr/>
        </p:nvSpPr>
        <p:spPr>
          <a:xfrm>
            <a:off x="4571997" y="6403806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7E032D-A2BC-4209-8C46-0F766AAF1733}"/>
              </a:ext>
            </a:extLst>
          </p:cNvPr>
          <p:cNvSpPr txBox="1"/>
          <p:nvPr/>
        </p:nvSpPr>
        <p:spPr>
          <a:xfrm>
            <a:off x="6858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31C21-6DAA-2C4C-8FF3-5F78FA763FE1}"/>
              </a:ext>
            </a:extLst>
          </p:cNvPr>
          <p:cNvGrpSpPr/>
          <p:nvPr/>
        </p:nvGrpSpPr>
        <p:grpSpPr>
          <a:xfrm>
            <a:off x="2235" y="456876"/>
            <a:ext cx="9133087" cy="2284717"/>
            <a:chOff x="2235" y="453066"/>
            <a:chExt cx="9133087" cy="22847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35B5C8-8998-D0F3-8BB7-8835ACAA8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9B6A32-4437-48DE-409F-5881652D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9AF0D8-3A43-520A-9C4D-FF132D4B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AF4448-0EEF-0105-5450-E3D4A8E4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34BF0C-3DAE-E339-4280-9DB0C2DBDECA}"/>
              </a:ext>
            </a:extLst>
          </p:cNvPr>
          <p:cNvGrpSpPr/>
          <p:nvPr/>
        </p:nvGrpSpPr>
        <p:grpSpPr>
          <a:xfrm>
            <a:off x="10668" y="4114580"/>
            <a:ext cx="9133087" cy="2284717"/>
            <a:chOff x="2235" y="453066"/>
            <a:chExt cx="9133087" cy="228471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7B531-CC84-9267-4B3A-373695CA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6931C6-BAEE-8A1A-94E2-B138AD61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A1E2DD-776E-B3ED-5892-D6B93DD37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964F3BF-80FF-A2B3-B440-29D33EFD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5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64008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64008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3 of 7: Front)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144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M8 -</a:t>
            </a:r>
          </a:p>
          <a:p>
            <a:pPr algn="ctr"/>
            <a:r>
              <a:rPr lang="en-US" sz="1400" b="1" dirty="0"/>
              <a:t>Strategic Air Mission Phase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099A51-C6B8-4BED-86BA-E3787C540E09}"/>
              </a:ext>
            </a:extLst>
          </p:cNvPr>
          <p:cNvSpPr txBox="1"/>
          <p:nvPr/>
        </p:nvSpPr>
        <p:spPr>
          <a:xfrm>
            <a:off x="4689773" y="4300458"/>
            <a:ext cx="2055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Resolve MiG Alley Missions first (7.8.1).</a:t>
            </a:r>
          </a:p>
          <a:p>
            <a:endParaRPr lang="en-US" sz="1000" b="1" dirty="0"/>
          </a:p>
          <a:p>
            <a:r>
              <a:rPr lang="en-US" sz="1000" dirty="0"/>
              <a:t>Then the </a:t>
            </a:r>
            <a:r>
              <a:rPr lang="en-US" sz="1000" b="1" dirty="0"/>
              <a:t>UN Player determines the order </a:t>
            </a:r>
            <a:r>
              <a:rPr lang="en-US" sz="1000" dirty="0"/>
              <a:t>in which the other Strategic Missions are resolved</a:t>
            </a:r>
          </a:p>
          <a:p>
            <a:endParaRPr lang="en-US" sz="1000" dirty="0"/>
          </a:p>
          <a:p>
            <a:r>
              <a:rPr lang="en-US" sz="1000" dirty="0"/>
              <a:t>Resolve all Missions in one Strategic Mission Box before moving on to the next box </a:t>
            </a:r>
            <a:r>
              <a:rPr lang="en-US" sz="1000" b="1" dirty="0"/>
              <a:t>(from 7.8.2 to 7.8.8)</a:t>
            </a:r>
          </a:p>
          <a:p>
            <a:endParaRPr lang="en-US" sz="1000" dirty="0"/>
          </a:p>
          <a:p>
            <a:r>
              <a:rPr lang="en-US" sz="1000" dirty="0"/>
              <a:t>Within a Strategic Mission Box, the UN Player decides which Player’s Missions are resolved first.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78577-351B-53EB-8332-76C11E7DA6DB}"/>
              </a:ext>
            </a:extLst>
          </p:cNvPr>
          <p:cNvSpPr txBox="1"/>
          <p:nvPr/>
        </p:nvSpPr>
        <p:spPr>
          <a:xfrm>
            <a:off x="6885416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M9 -</a:t>
            </a:r>
          </a:p>
          <a:p>
            <a:pPr algn="ctr"/>
            <a:r>
              <a:rPr lang="en-US" sz="1400" b="1" dirty="0"/>
              <a:t>Top Cover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77DA-61C6-AF27-2E6E-9410A93111B0}"/>
              </a:ext>
            </a:extLst>
          </p:cNvPr>
          <p:cNvSpPr txBox="1"/>
          <p:nvPr/>
        </p:nvSpPr>
        <p:spPr>
          <a:xfrm>
            <a:off x="33490" y="3675468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M6 -</a:t>
            </a:r>
          </a:p>
          <a:p>
            <a:pPr algn="ctr"/>
            <a:r>
              <a:rPr lang="en-US" sz="1400" b="1" dirty="0"/>
              <a:t>Air Forces Commitment Phase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58FD-0BE0-133D-EDEC-47D9BB063EE8}"/>
              </a:ext>
            </a:extLst>
          </p:cNvPr>
          <p:cNvSpPr txBox="1"/>
          <p:nvPr/>
        </p:nvSpPr>
        <p:spPr>
          <a:xfrm>
            <a:off x="2317465" y="3675468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M7 -</a:t>
            </a:r>
          </a:p>
          <a:p>
            <a:pPr algn="ctr"/>
            <a:r>
              <a:rPr lang="en-US" sz="1400" b="1" dirty="0"/>
              <a:t>Determine Air Support Phase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3267C-7590-7FFE-47C1-FE9F60129A6C}"/>
              </a:ext>
            </a:extLst>
          </p:cNvPr>
          <p:cNvSpPr txBox="1"/>
          <p:nvPr/>
        </p:nvSpPr>
        <p:spPr>
          <a:xfrm>
            <a:off x="4591154" y="8702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M4 -</a:t>
            </a:r>
          </a:p>
          <a:p>
            <a:pPr algn="ctr"/>
            <a:r>
              <a:rPr lang="en-US" sz="1400" b="1" dirty="0"/>
              <a:t>Aircraft Recovery and Reinforcement 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91716-BB6F-776A-DC79-7AC8C1C31B35}"/>
              </a:ext>
            </a:extLst>
          </p:cNvPr>
          <p:cNvSpPr txBox="1"/>
          <p:nvPr/>
        </p:nvSpPr>
        <p:spPr>
          <a:xfrm>
            <a:off x="6875130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M5 -</a:t>
            </a:r>
          </a:p>
          <a:p>
            <a:pPr algn="ctr"/>
            <a:r>
              <a:rPr lang="en-US" sz="1400" b="1" dirty="0"/>
              <a:t>Aircraft Repair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2C8CD-96D6-4381-5C7B-0BFF8B22EDA8}"/>
              </a:ext>
            </a:extLst>
          </p:cNvPr>
          <p:cNvSpPr txBox="1"/>
          <p:nvPr/>
        </p:nvSpPr>
        <p:spPr>
          <a:xfrm>
            <a:off x="23204" y="8702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M2 -</a:t>
            </a:r>
          </a:p>
          <a:p>
            <a:pPr algn="ctr"/>
            <a:r>
              <a:rPr lang="en-US" sz="1400" b="1" dirty="0"/>
              <a:t>Foreign Intervention / Foreign Aid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0D0CA-7562-231D-3ACD-2F012629F3EA}"/>
              </a:ext>
            </a:extLst>
          </p:cNvPr>
          <p:cNvSpPr txBox="1"/>
          <p:nvPr/>
        </p:nvSpPr>
        <p:spPr>
          <a:xfrm>
            <a:off x="2307179" y="8702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M3 -</a:t>
            </a:r>
          </a:p>
          <a:p>
            <a:pPr algn="ctr"/>
            <a:r>
              <a:rPr lang="en-US" sz="1400" b="1" dirty="0"/>
              <a:t>Infrastructure and Supply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2DE40-AC6F-4703-08BB-C1ADF723D917}"/>
              </a:ext>
            </a:extLst>
          </p:cNvPr>
          <p:cNvSpPr txBox="1"/>
          <p:nvPr/>
        </p:nvSpPr>
        <p:spPr>
          <a:xfrm>
            <a:off x="6973254" y="4300458"/>
            <a:ext cx="2055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Players determine who controls the skies over Korea</a:t>
            </a:r>
            <a:r>
              <a:rPr lang="en-US" sz="1000" dirty="0"/>
              <a:t>, if anyone.</a:t>
            </a:r>
          </a:p>
          <a:p>
            <a:endParaRPr lang="en-U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If only one player has Aircraft in Top Cover, those Aircraft may be used to </a:t>
            </a:r>
            <a:r>
              <a:rPr lang="en-US" sz="1000" b="1" dirty="0"/>
              <a:t>intercept enemy Aircraft on Interdiction 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If both players have Aircraft in Top Cover, conduct an Air-to-Air Combat </a:t>
            </a:r>
            <a:r>
              <a:rPr lang="en-US" sz="1000" b="1" dirty="0"/>
              <a:t>(from 7.9.2 to 7.9.4)</a:t>
            </a:r>
          </a:p>
          <a:p>
            <a:pPr marL="180975"/>
            <a:r>
              <a:rPr lang="en-US" sz="1000" dirty="0"/>
              <a:t>Aircrafts in the Top Cover Box after combat, are eligible to </a:t>
            </a:r>
            <a:r>
              <a:rPr lang="en-US" sz="1000" b="1" dirty="0"/>
              <a:t>intercept Interdictions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27692-0803-E476-BE00-0F5F22AD8F79}"/>
              </a:ext>
            </a:extLst>
          </p:cNvPr>
          <p:cNvSpPr txBox="1"/>
          <p:nvPr/>
        </p:nvSpPr>
        <p:spPr>
          <a:xfrm>
            <a:off x="50452" y="4320628"/>
            <a:ext cx="227202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First the Communist Player, then the UN Player, </a:t>
            </a:r>
            <a:r>
              <a:rPr lang="en-US" sz="900" b="1" dirty="0"/>
              <a:t>assign Missions (Tactical or Strategic) to Available Aircraft (7.6.7)</a:t>
            </a:r>
          </a:p>
          <a:p>
            <a:endParaRPr lang="en-US" sz="400" b="1" dirty="0"/>
          </a:p>
          <a:p>
            <a:r>
              <a:rPr lang="en-US" sz="900" dirty="0"/>
              <a:t>Only certain Aircraft may perform each Mission (as for Aircraft Capability Chart). </a:t>
            </a:r>
          </a:p>
          <a:p>
            <a:endParaRPr lang="en-US" sz="400" dirty="0"/>
          </a:p>
          <a:p>
            <a:r>
              <a:rPr lang="en-US" sz="900" dirty="0"/>
              <a:t>Mission can be </a:t>
            </a:r>
            <a:r>
              <a:rPr lang="en-US" sz="900" b="1" dirty="0"/>
              <a:t>normal</a:t>
            </a:r>
            <a:r>
              <a:rPr lang="en-US" sz="900" dirty="0"/>
              <a:t> or </a:t>
            </a:r>
            <a:r>
              <a:rPr lang="en-US" sz="900" b="1" dirty="0"/>
              <a:t>long range</a:t>
            </a:r>
            <a:r>
              <a:rPr lang="en-US" sz="900" dirty="0"/>
              <a:t> </a:t>
            </a:r>
            <a:r>
              <a:rPr lang="en-US" sz="900" b="1" dirty="0"/>
              <a:t>(7.6.5)</a:t>
            </a:r>
            <a:endParaRPr lang="en-US" sz="900" dirty="0"/>
          </a:p>
          <a:p>
            <a:endParaRPr lang="en-US" sz="400" dirty="0"/>
          </a:p>
          <a:p>
            <a:pPr marL="180975" indent="-180975">
              <a:buFont typeface="+mj-lt"/>
              <a:buAutoNum type="arabicPeriod"/>
            </a:pPr>
            <a:r>
              <a:rPr lang="en-US" sz="900" dirty="0"/>
              <a:t>Move Aircraft counter from Available Aircraft Box and place them on top of your available Airfield counters (up to 2; </a:t>
            </a:r>
            <a:r>
              <a:rPr lang="en-US" sz="900" dirty="0">
                <a:highlight>
                  <a:srgbClr val="FFFF00"/>
                </a:highlight>
              </a:rPr>
              <a:t>up to 4 for Communist Airfield after Soviet Intervention</a:t>
            </a:r>
            <a:r>
              <a:rPr lang="en-US" sz="900" dirty="0"/>
              <a:t>) or in the 7</a:t>
            </a:r>
            <a:r>
              <a:rPr lang="en-US" sz="900" baseline="30000" dirty="0"/>
              <a:t>th</a:t>
            </a:r>
            <a:r>
              <a:rPr lang="en-US" sz="900" dirty="0"/>
              <a:t> Fleet Box (naval Aircraft only); only on </a:t>
            </a:r>
            <a:r>
              <a:rPr lang="en-US" sz="900" b="1" dirty="0"/>
              <a:t>Improved Airfield for Strategic Missions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900" dirty="0"/>
              <a:t>Move your Aircraft counters from your Airfields to their assigned Mission Boxes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6A21D-C2FD-8F13-FF93-1F809451945A}"/>
              </a:ext>
            </a:extLst>
          </p:cNvPr>
          <p:cNvSpPr txBox="1"/>
          <p:nvPr/>
        </p:nvSpPr>
        <p:spPr>
          <a:xfrm>
            <a:off x="2406292" y="4300458"/>
            <a:ext cx="205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Both players add up the Tactical Missions Abilities of their Aircraft in the Ground Support Box and its Long Range Box (-1)</a:t>
            </a:r>
          </a:p>
          <a:p>
            <a:endParaRPr lang="en-US" sz="1000" b="1" dirty="0"/>
          </a:p>
          <a:p>
            <a:r>
              <a:rPr lang="en-US" sz="1000" dirty="0"/>
              <a:t>Place your </a:t>
            </a:r>
            <a:r>
              <a:rPr lang="en-US" sz="1000" b="1" dirty="0"/>
              <a:t>Air Support counter </a:t>
            </a:r>
            <a:r>
              <a:rPr lang="en-US" sz="1000" dirty="0"/>
              <a:t>on the appropriate space of the Support Level Track on your Player Aid Card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DBE7C-E380-3A24-349D-D3F2AE4E5C64}"/>
              </a:ext>
            </a:extLst>
          </p:cNvPr>
          <p:cNvSpPr txBox="1"/>
          <p:nvPr/>
        </p:nvSpPr>
        <p:spPr>
          <a:xfrm>
            <a:off x="4691351" y="648781"/>
            <a:ext cx="2055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Both players return friendly Aircraft in Air Mission Boxes to their respective Available Aircraft Boxes</a:t>
            </a:r>
          </a:p>
          <a:p>
            <a:endParaRPr lang="en-US" sz="1000" dirty="0"/>
          </a:p>
          <a:p>
            <a:r>
              <a:rPr lang="en-US" sz="1000" dirty="0"/>
              <a:t>Aircraft and Airfields scheduled to enter the game as Reinforcements during this month are placed in their respective Available Aircraft Boxes or, if naval Aircraft, in the 7</a:t>
            </a:r>
            <a:r>
              <a:rPr lang="en-US" sz="1000" baseline="30000" dirty="0"/>
              <a:t>th</a:t>
            </a:r>
            <a:r>
              <a:rPr lang="en-US" sz="1000" dirty="0"/>
              <a:t> Fleet Carriers box, or in the appropriate Airfield Boxes.</a:t>
            </a:r>
          </a:p>
          <a:p>
            <a:endParaRPr lang="en-US" sz="1000" dirty="0"/>
          </a:p>
          <a:p>
            <a:r>
              <a:rPr lang="en-US" sz="1000" dirty="0"/>
              <a:t>If the 7</a:t>
            </a:r>
            <a:r>
              <a:rPr lang="en-US" sz="1000" baseline="30000" dirty="0"/>
              <a:t>th</a:t>
            </a:r>
            <a:r>
              <a:rPr lang="en-US" sz="1000" dirty="0"/>
              <a:t> Fleet is treated as a Reinforcement in a scenario, it arrives during this phase and can be placed in either Sea Zone Box.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1737A-3F2A-5AEA-7E2B-174677CD94CD}"/>
              </a:ext>
            </a:extLst>
          </p:cNvPr>
          <p:cNvSpPr txBox="1"/>
          <p:nvPr/>
        </p:nvSpPr>
        <p:spPr>
          <a:xfrm>
            <a:off x="6974832" y="648781"/>
            <a:ext cx="205549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First the UN Player, then the Communist Player, </a:t>
            </a:r>
            <a:r>
              <a:rPr lang="en-US" sz="900" b="1" dirty="0"/>
              <a:t>attempts to repair damaged Aircraft.</a:t>
            </a:r>
          </a:p>
          <a:p>
            <a:endParaRPr lang="en-US" sz="900" b="1" dirty="0"/>
          </a:p>
          <a:p>
            <a:r>
              <a:rPr lang="en-US" sz="900" dirty="0"/>
              <a:t>Roll a D10 for each Aircraft in your Damaged Aircraft Box.  </a:t>
            </a:r>
            <a:r>
              <a:rPr lang="en-US" sz="900" dirty="0">
                <a:highlight>
                  <a:srgbClr val="FFFF00"/>
                </a:highlight>
              </a:rPr>
              <a:t>Repaired if: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highlight>
                  <a:srgbClr val="FFFF00"/>
                </a:highlight>
              </a:rPr>
              <a:t>UN Player rolls 5 or 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highlight>
                  <a:srgbClr val="FFFF00"/>
                </a:highlight>
              </a:rPr>
              <a:t>Communist Player rolls 3 or less </a:t>
            </a:r>
          </a:p>
          <a:p>
            <a:endParaRPr lang="en-US" sz="900" dirty="0"/>
          </a:p>
          <a:p>
            <a:r>
              <a:rPr lang="en-US" sz="900" dirty="0"/>
              <a:t>Repaired Aircraft move from your Damaged Aircraft Box to your Available Aircraft Box. The counters maintain their strength level (reduced or full).</a:t>
            </a:r>
          </a:p>
          <a:p>
            <a:endParaRPr lang="en-US" sz="900" dirty="0"/>
          </a:p>
          <a:p>
            <a:r>
              <a:rPr lang="en-US" sz="900" dirty="0"/>
              <a:t>The two Soviet elite Aircrafts, marked with a star, may never be repaired. Remove them from play if damaged.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F76-53C5-EA72-DB29-68B605387520}"/>
              </a:ext>
            </a:extLst>
          </p:cNvPr>
          <p:cNvSpPr txBox="1"/>
          <p:nvPr/>
        </p:nvSpPr>
        <p:spPr>
          <a:xfrm>
            <a:off x="124389" y="648781"/>
            <a:ext cx="205549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Player without VPs (currently losing) </a:t>
            </a:r>
            <a:r>
              <a:rPr lang="en-US" sz="1000" b="1" dirty="0"/>
              <a:t>must check for Foreign Intervention (7.2.1):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Communist Checks: First for Chinese Intervention, then for Soviet Intervention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UN Checks: UN Player chooses whether to attempt to obtain </a:t>
            </a:r>
            <a:r>
              <a:rPr lang="en-US" sz="900" dirty="0" err="1"/>
              <a:t>RoC</a:t>
            </a:r>
            <a:r>
              <a:rPr lang="en-US" sz="900" dirty="0"/>
              <a:t> Intervention or Atomic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dirty="0"/>
              <a:t>The Player without VPs (currently losing) </a:t>
            </a:r>
            <a:r>
              <a:rPr lang="en-US" sz="1000" b="1" dirty="0"/>
              <a:t>may ask for foreign Aid (7.2.2)</a:t>
            </a:r>
          </a:p>
          <a:p>
            <a:endParaRPr lang="en-US" sz="1000" b="1" dirty="0"/>
          </a:p>
          <a:p>
            <a:r>
              <a:rPr lang="en-US" sz="900" i="1" dirty="0"/>
              <a:t>If VP marker is at 0, neither player rolls for Foreign Intervention or Foreign Aid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1AC4A-22B1-63F1-83EA-E778A6779EF7}"/>
              </a:ext>
            </a:extLst>
          </p:cNvPr>
          <p:cNvSpPr txBox="1"/>
          <p:nvPr/>
        </p:nvSpPr>
        <p:spPr>
          <a:xfrm>
            <a:off x="2407870" y="648781"/>
            <a:ext cx="2055493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First the UN Player, then the Communist Player, </a:t>
            </a:r>
            <a:r>
              <a:rPr lang="en-US" sz="900" b="1" dirty="0"/>
              <a:t>sets their Supply Levels and spends Supply Points </a:t>
            </a:r>
            <a:r>
              <a:rPr lang="en-US" sz="900" dirty="0"/>
              <a:t>to refresh HQs, build defenses, and/or repair Airfields or Improved Airfields. </a:t>
            </a:r>
          </a:p>
          <a:p>
            <a:endParaRPr lang="en-US" sz="900" dirty="0"/>
          </a:p>
          <a:p>
            <a:r>
              <a:rPr lang="en-US" sz="900" dirty="0"/>
              <a:t>The Infrastructure value can never be higher than 19 for either side and may never be less than 2 for the Communists or 0 for the UN.</a:t>
            </a:r>
          </a:p>
          <a:p>
            <a:endParaRPr lang="en-US" sz="900" dirty="0"/>
          </a:p>
          <a:p>
            <a:r>
              <a:rPr lang="en-US" sz="900" dirty="0"/>
              <a:t>Place your Supply marker on top of your Infrastructure marker. This is the amount of Supply Points you will have for the entire month.</a:t>
            </a:r>
          </a:p>
          <a:p>
            <a:endParaRPr lang="en-US" sz="900" dirty="0"/>
          </a:p>
          <a:p>
            <a:r>
              <a:rPr lang="en-US" sz="900" dirty="0"/>
              <a:t>During this phase </a:t>
            </a:r>
            <a:r>
              <a:rPr lang="en-US" sz="900" b="1" dirty="0"/>
              <a:t>Supply Points may be spent on actions as for 7.3.3</a:t>
            </a:r>
          </a:p>
        </p:txBody>
      </p:sp>
    </p:spTree>
    <p:extLst>
      <p:ext uri="{BB962C8B-B14F-4D97-AF65-F5344CB8AC3E}">
        <p14:creationId xmlns:p14="http://schemas.microsoft.com/office/powerpoint/2010/main" val="313376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812A6-5338-408C-BAB3-1884F654A341}"/>
              </a:ext>
            </a:extLst>
          </p:cNvPr>
          <p:cNvSpPr txBox="1"/>
          <p:nvPr/>
        </p:nvSpPr>
        <p:spPr>
          <a:xfrm>
            <a:off x="0" y="45720"/>
            <a:ext cx="22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Monthly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25CAE4-6C77-4E5E-994E-E4416B0320D1}"/>
              </a:ext>
            </a:extLst>
          </p:cNvPr>
          <p:cNvSpPr txBox="1"/>
          <p:nvPr/>
        </p:nvSpPr>
        <p:spPr>
          <a:xfrm>
            <a:off x="2286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Monthly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CEAF1-0492-420E-A38C-92C761275005}"/>
              </a:ext>
            </a:extLst>
          </p:cNvPr>
          <p:cNvSpPr txBox="1"/>
          <p:nvPr/>
        </p:nvSpPr>
        <p:spPr>
          <a:xfrm>
            <a:off x="4572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Monthly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3 of 7: Back)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F973F5-8230-4AFB-AE6B-1D7877305B84}"/>
              </a:ext>
            </a:extLst>
          </p:cNvPr>
          <p:cNvSpPr txBox="1"/>
          <p:nvPr/>
        </p:nvSpPr>
        <p:spPr>
          <a:xfrm>
            <a:off x="6857986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Monthly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2511" y="3703320"/>
            <a:ext cx="224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Monthly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7EB2F4-F965-4775-98AC-2CE4F8E86DC9}"/>
              </a:ext>
            </a:extLst>
          </p:cNvPr>
          <p:cNvSpPr txBox="1"/>
          <p:nvPr/>
        </p:nvSpPr>
        <p:spPr>
          <a:xfrm>
            <a:off x="6888512" y="3703320"/>
            <a:ext cx="22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Monthly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3A158-FBE0-4B92-8BDB-F51366BF4AAA}"/>
              </a:ext>
            </a:extLst>
          </p:cNvPr>
          <p:cNvSpPr txBox="1"/>
          <p:nvPr/>
        </p:nvSpPr>
        <p:spPr>
          <a:xfrm>
            <a:off x="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Monthly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AB0F98-38D7-4553-8FFF-8BDEAE699051}"/>
              </a:ext>
            </a:extLst>
          </p:cNvPr>
          <p:cNvSpPr txBox="1"/>
          <p:nvPr/>
        </p:nvSpPr>
        <p:spPr>
          <a:xfrm>
            <a:off x="228600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SoP</a:t>
            </a:r>
            <a:r>
              <a:rPr lang="en-US" b="1" i="1" dirty="0"/>
              <a:t> - Monthly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074A09-DB7C-44E8-817B-655BAAB7FFA9}"/>
              </a:ext>
            </a:extLst>
          </p:cNvPr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83DE486-B8DD-412C-9FF2-D115A419C6E0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B58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326EB-CBD0-4B40-830B-DFC79E0469FF}"/>
              </a:ext>
            </a:extLst>
          </p:cNvPr>
          <p:cNvSpPr txBox="1"/>
          <p:nvPr/>
        </p:nvSpPr>
        <p:spPr>
          <a:xfrm>
            <a:off x="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739A6C-50D2-45B4-840E-80C6524EF2C2}"/>
              </a:ext>
            </a:extLst>
          </p:cNvPr>
          <p:cNvSpPr txBox="1"/>
          <p:nvPr/>
        </p:nvSpPr>
        <p:spPr>
          <a:xfrm>
            <a:off x="2286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CA1B8B-B5D6-40ED-9E83-0913843BA613}"/>
              </a:ext>
            </a:extLst>
          </p:cNvPr>
          <p:cNvSpPr txBox="1"/>
          <p:nvPr/>
        </p:nvSpPr>
        <p:spPr>
          <a:xfrm>
            <a:off x="4572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5006C6-83D5-4037-A5EB-D37D2CF83786}"/>
              </a:ext>
            </a:extLst>
          </p:cNvPr>
          <p:cNvSpPr txBox="1"/>
          <p:nvPr/>
        </p:nvSpPr>
        <p:spPr>
          <a:xfrm>
            <a:off x="6858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BB2DA7-66A8-4A66-8B1E-680CB3ECA530}"/>
              </a:ext>
            </a:extLst>
          </p:cNvPr>
          <p:cNvSpPr txBox="1"/>
          <p:nvPr/>
        </p:nvSpPr>
        <p:spPr>
          <a:xfrm>
            <a:off x="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22B12F-B5D2-405C-812E-2A6E6D90F90A}"/>
              </a:ext>
            </a:extLst>
          </p:cNvPr>
          <p:cNvSpPr txBox="1"/>
          <p:nvPr/>
        </p:nvSpPr>
        <p:spPr>
          <a:xfrm>
            <a:off x="2286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F8C2D-5942-4A23-B396-3251962D4B51}"/>
              </a:ext>
            </a:extLst>
          </p:cNvPr>
          <p:cNvSpPr txBox="1"/>
          <p:nvPr/>
        </p:nvSpPr>
        <p:spPr>
          <a:xfrm>
            <a:off x="4571997" y="6403806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7E032D-A2BC-4209-8C46-0F766AAF1733}"/>
              </a:ext>
            </a:extLst>
          </p:cNvPr>
          <p:cNvSpPr txBox="1"/>
          <p:nvPr/>
        </p:nvSpPr>
        <p:spPr>
          <a:xfrm>
            <a:off x="6858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31C21-6DAA-2C4C-8FF3-5F78FA763FE1}"/>
              </a:ext>
            </a:extLst>
          </p:cNvPr>
          <p:cNvGrpSpPr/>
          <p:nvPr/>
        </p:nvGrpSpPr>
        <p:grpSpPr>
          <a:xfrm>
            <a:off x="2235" y="456876"/>
            <a:ext cx="9133087" cy="2284717"/>
            <a:chOff x="2235" y="453066"/>
            <a:chExt cx="9133087" cy="22847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35B5C8-8998-D0F3-8BB7-8835ACAA8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9B6A32-4437-48DE-409F-5881652D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9AF0D8-3A43-520A-9C4D-FF132D4B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AF4448-0EEF-0105-5450-E3D4A8E4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34BF0C-3DAE-E339-4280-9DB0C2DBDECA}"/>
              </a:ext>
            </a:extLst>
          </p:cNvPr>
          <p:cNvGrpSpPr/>
          <p:nvPr/>
        </p:nvGrpSpPr>
        <p:grpSpPr>
          <a:xfrm>
            <a:off x="10668" y="4114580"/>
            <a:ext cx="9133087" cy="2284717"/>
            <a:chOff x="2235" y="453066"/>
            <a:chExt cx="9133087" cy="228471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7B531-CC84-9267-4B3A-373695CA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6931C6-BAEE-8A1A-94E2-B138AD61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A1E2DD-776E-B3ED-5892-D6B93DD37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964F3BF-80FF-A2B3-B440-29D33EFD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455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640080"/>
          </a:xfrm>
          <a:prstGeom prst="rect">
            <a:avLst/>
          </a:prstGeom>
          <a:solidFill>
            <a:srgbClr val="FD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640080"/>
          </a:xfrm>
          <a:prstGeom prst="rect">
            <a:avLst/>
          </a:prstGeom>
          <a:solidFill>
            <a:srgbClr val="FD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4 of 7: Front)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144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A7 -</a:t>
            </a:r>
          </a:p>
          <a:p>
            <a:pPr algn="ctr"/>
            <a:r>
              <a:rPr lang="en-US" sz="1400" b="1" dirty="0"/>
              <a:t>Combat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099A51-C6B8-4BED-86BA-E3787C540E09}"/>
              </a:ext>
            </a:extLst>
          </p:cNvPr>
          <p:cNvSpPr txBox="1"/>
          <p:nvPr/>
        </p:nvSpPr>
        <p:spPr>
          <a:xfrm>
            <a:off x="4689773" y="4300458"/>
            <a:ext cx="20554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Combat occurs in several steps </a:t>
            </a:r>
            <a:r>
              <a:rPr lang="en-US" sz="900" dirty="0"/>
              <a:t>for each Unit declaring combat. Complete the combat steps of </a:t>
            </a:r>
            <a:r>
              <a:rPr lang="en-US" sz="900" i="1" dirty="0"/>
              <a:t>Combat Segment </a:t>
            </a:r>
            <a:r>
              <a:rPr lang="en-US" sz="900" dirty="0"/>
              <a:t>sequence for each declaring Unit before beginning combat for the next Unit</a:t>
            </a:r>
          </a:p>
          <a:p>
            <a:endParaRPr lang="en-US" sz="500" dirty="0"/>
          </a:p>
          <a:p>
            <a:r>
              <a:rPr lang="en-US" sz="900" i="1" dirty="0"/>
              <a:t>Combat is resolved by comparing die rolls, modified by the number of Units involved and the level of Combat Support of various kinds</a:t>
            </a:r>
          </a:p>
          <a:p>
            <a:endParaRPr lang="en-US" sz="500" dirty="0"/>
          </a:p>
          <a:p>
            <a:r>
              <a:rPr lang="en-US" sz="900" b="1" dirty="0"/>
              <a:t>You</a:t>
            </a:r>
            <a:r>
              <a:rPr lang="en-US" sz="900" dirty="0"/>
              <a:t> </a:t>
            </a:r>
            <a:r>
              <a:rPr lang="en-US" sz="900" b="1" dirty="0"/>
              <a:t>cannot cancel an attack you have previously declared</a:t>
            </a:r>
          </a:p>
          <a:p>
            <a:endParaRPr lang="en-US" sz="500" dirty="0"/>
          </a:p>
          <a:p>
            <a:r>
              <a:rPr lang="en-US" sz="900" dirty="0"/>
              <a:t>A target hex may be the Combat Hex in multiple combats per Activation Phase, but there can only be one Combat Chit at a time in any given hex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78577-351B-53EB-8332-76C11E7DA6DB}"/>
              </a:ext>
            </a:extLst>
          </p:cNvPr>
          <p:cNvSpPr txBox="1"/>
          <p:nvPr/>
        </p:nvSpPr>
        <p:spPr>
          <a:xfrm>
            <a:off x="6885416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A8 -</a:t>
            </a:r>
          </a:p>
          <a:p>
            <a:pPr algn="ctr"/>
            <a:r>
              <a:rPr lang="en-US" sz="1400" b="1" dirty="0"/>
              <a:t>Tank Support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77DA-61C6-AF27-2E6E-9410A93111B0}"/>
              </a:ext>
            </a:extLst>
          </p:cNvPr>
          <p:cNvSpPr txBox="1"/>
          <p:nvPr/>
        </p:nvSpPr>
        <p:spPr>
          <a:xfrm>
            <a:off x="3349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A5 -</a:t>
            </a:r>
          </a:p>
          <a:p>
            <a:pPr algn="ctr"/>
            <a:r>
              <a:rPr lang="en-US" sz="1400" b="1" dirty="0"/>
              <a:t>Reserve Movement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58FD-0BE0-133D-EDEC-47D9BB063EE8}"/>
              </a:ext>
            </a:extLst>
          </p:cNvPr>
          <p:cNvSpPr txBox="1"/>
          <p:nvPr/>
        </p:nvSpPr>
        <p:spPr>
          <a:xfrm>
            <a:off x="2317465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A6 -</a:t>
            </a:r>
          </a:p>
          <a:p>
            <a:pPr algn="ctr"/>
            <a:r>
              <a:rPr lang="en-US" sz="1400" b="1" dirty="0"/>
              <a:t>Bonus Movement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3267C-7590-7FFE-47C1-FE9F60129A6C}"/>
              </a:ext>
            </a:extLst>
          </p:cNvPr>
          <p:cNvSpPr txBox="1"/>
          <p:nvPr/>
        </p:nvSpPr>
        <p:spPr>
          <a:xfrm>
            <a:off x="4591154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A3 -</a:t>
            </a:r>
          </a:p>
          <a:p>
            <a:pPr algn="ctr"/>
            <a:r>
              <a:rPr lang="en-US" sz="1400" b="1" dirty="0"/>
              <a:t>Cadre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91716-BB6F-776A-DC79-7AC8C1C31B35}"/>
              </a:ext>
            </a:extLst>
          </p:cNvPr>
          <p:cNvSpPr txBox="1"/>
          <p:nvPr/>
        </p:nvSpPr>
        <p:spPr>
          <a:xfrm>
            <a:off x="6875130" y="8702"/>
            <a:ext cx="224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A4 -</a:t>
            </a:r>
          </a:p>
          <a:p>
            <a:pPr algn="ctr"/>
            <a:r>
              <a:rPr lang="en-US" sz="1400" b="1" dirty="0"/>
              <a:t>Initial Movement and Combat Declaration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2C8CD-96D6-4381-5C7B-0BFF8B22EDA8}"/>
              </a:ext>
            </a:extLst>
          </p:cNvPr>
          <p:cNvSpPr txBox="1"/>
          <p:nvPr/>
        </p:nvSpPr>
        <p:spPr>
          <a:xfrm>
            <a:off x="23204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A1 -</a:t>
            </a:r>
          </a:p>
          <a:p>
            <a:pPr algn="ctr"/>
            <a:r>
              <a:rPr lang="en-US" sz="1400" b="1" dirty="0"/>
              <a:t>HQ Activation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0D0CA-7562-231D-3ACD-2F012629F3EA}"/>
              </a:ext>
            </a:extLst>
          </p:cNvPr>
          <p:cNvSpPr txBox="1"/>
          <p:nvPr/>
        </p:nvSpPr>
        <p:spPr>
          <a:xfrm>
            <a:off x="2307179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A2 -</a:t>
            </a:r>
          </a:p>
          <a:p>
            <a:pPr algn="ctr"/>
            <a:r>
              <a:rPr lang="en-US" sz="1400" b="1" dirty="0"/>
              <a:t>Unit Activation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2DE40-AC6F-4703-08BB-C1ADF723D917}"/>
              </a:ext>
            </a:extLst>
          </p:cNvPr>
          <p:cNvSpPr txBox="1"/>
          <p:nvPr/>
        </p:nvSpPr>
        <p:spPr>
          <a:xfrm>
            <a:off x="6973254" y="4300458"/>
            <a:ext cx="2055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If your tanks used the Road Rule to provide Combat Support in the current Combat, subtract one level from your Tank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27692-0803-E476-BE00-0F5F22AD8F79}"/>
              </a:ext>
            </a:extLst>
          </p:cNvPr>
          <p:cNvSpPr txBox="1"/>
          <p:nvPr/>
        </p:nvSpPr>
        <p:spPr>
          <a:xfrm>
            <a:off x="50451" y="4320628"/>
            <a:ext cx="22336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Non-phasing Player may activate one Fresh HQ and up to 4 Fresh Units </a:t>
            </a:r>
            <a:r>
              <a:rPr lang="en-US" sz="700" dirty="0"/>
              <a:t>(or more with a Theater Commander) </a:t>
            </a:r>
            <a:r>
              <a:rPr lang="en-US" sz="700" b="1" dirty="0"/>
              <a:t>for movement of up to 5 MPs (</a:t>
            </a:r>
            <a:r>
              <a:rPr lang="en-US" sz="700" dirty="0">
                <a:highlight>
                  <a:srgbClr val="FFFF00"/>
                </a:highlight>
              </a:rPr>
              <a:t>4MPs in Winter</a:t>
            </a:r>
            <a:r>
              <a:rPr lang="en-US" sz="700" b="1" dirty="0"/>
              <a:t>).</a:t>
            </a:r>
          </a:p>
          <a:p>
            <a:endParaRPr lang="en-US" sz="100" dirty="0"/>
          </a:p>
          <a:p>
            <a:r>
              <a:rPr lang="en-US" sz="700" dirty="0"/>
              <a:t>Use usual activation range for HQs (10 MPs, 8MPs in winter) and Cadres (6 MPs).</a:t>
            </a:r>
          </a:p>
          <a:p>
            <a:endParaRPr lang="en-US" sz="100" dirty="0"/>
          </a:p>
          <a:p>
            <a:r>
              <a:rPr lang="en-US" sz="700" dirty="0">
                <a:highlight>
                  <a:srgbClr val="FFFF00"/>
                </a:highlight>
              </a:rPr>
              <a:t>Eligible for activation if</a:t>
            </a:r>
            <a:r>
              <a:rPr lang="en-US" sz="7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HQ and Units must have 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Not starting in an enemy ZOC</a:t>
            </a:r>
          </a:p>
          <a:p>
            <a:endParaRPr lang="en-US" sz="100" dirty="0"/>
          </a:p>
          <a:p>
            <a:r>
              <a:rPr lang="en-US" sz="700" b="1" dirty="0"/>
              <a:t>HQs and Units using Reserve Movement are Spent</a:t>
            </a:r>
            <a:r>
              <a:rPr lang="en-US" sz="700" dirty="0"/>
              <a:t>. Flip counters before moving.</a:t>
            </a:r>
          </a:p>
          <a:p>
            <a:endParaRPr lang="en-US" sz="100" dirty="0"/>
          </a:p>
          <a:p>
            <a:r>
              <a:rPr lang="en-US" sz="700" dirty="0"/>
              <a:t>Reserve Movement limits: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Units may not declare combat or participate in Exploitation Movement but may support combat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HQs and Units may not pass frontline</a:t>
            </a:r>
          </a:p>
          <a:p>
            <a:endParaRPr lang="en-US" sz="200" dirty="0"/>
          </a:p>
          <a:p>
            <a:r>
              <a:rPr lang="en-US" sz="700" dirty="0"/>
              <a:t>At the end of Reserve Movement, </a:t>
            </a:r>
            <a:r>
              <a:rPr lang="en-US" sz="700" dirty="0">
                <a:highlight>
                  <a:srgbClr val="FFFF00"/>
                </a:highlight>
              </a:rPr>
              <a:t>if the HQ is not moved</a:t>
            </a:r>
            <a:r>
              <a:rPr lang="en-US" sz="700" dirty="0"/>
              <a:t>, it </a:t>
            </a:r>
            <a:r>
              <a:rPr lang="en-US" sz="700" b="1" dirty="0"/>
              <a:t>may be refreshed</a:t>
            </a:r>
            <a:r>
              <a:rPr lang="en-US" sz="700" dirty="0"/>
              <a:t> by spending Supply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6A21D-C2FD-8F13-FF93-1F809451945A}"/>
              </a:ext>
            </a:extLst>
          </p:cNvPr>
          <p:cNvSpPr txBox="1"/>
          <p:nvPr/>
        </p:nvSpPr>
        <p:spPr>
          <a:xfrm>
            <a:off x="2406292" y="4300458"/>
            <a:ext cx="205549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All the phasing player’s active Units that are not in an enemy ZOC and did not participate in a Meeting Engagement may move an extra 3 MPs. </a:t>
            </a:r>
          </a:p>
          <a:p>
            <a:endParaRPr lang="en-US" sz="600" dirty="0"/>
          </a:p>
          <a:p>
            <a:r>
              <a:rPr lang="en-US" sz="1000" dirty="0"/>
              <a:t>This Units may not enter an enemy ZOC at any time during this movement</a:t>
            </a:r>
          </a:p>
          <a:p>
            <a:endParaRPr lang="en-US" sz="600" dirty="0"/>
          </a:p>
          <a:p>
            <a:r>
              <a:rPr lang="en-US" sz="1000" i="1" dirty="0"/>
              <a:t>Remember that a friendly Unit in a hex negates an enemy ZOC in that hex</a:t>
            </a:r>
          </a:p>
          <a:p>
            <a:endParaRPr lang="en-US" sz="600" dirty="0"/>
          </a:p>
          <a:p>
            <a:r>
              <a:rPr lang="en-US" sz="1000" dirty="0"/>
              <a:t>Bonus Movement is available even if active Units are Spent.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DBE7C-E380-3A24-349D-D3F2AE4E5C64}"/>
              </a:ext>
            </a:extLst>
          </p:cNvPr>
          <p:cNvSpPr txBox="1"/>
          <p:nvPr/>
        </p:nvSpPr>
        <p:spPr>
          <a:xfrm>
            <a:off x="4691351" y="648781"/>
            <a:ext cx="205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If the UN Player activated a Cadre, he may activate all Units from the same division that are within 6 MPs of the Cadre.</a:t>
            </a:r>
          </a:p>
          <a:p>
            <a:endParaRPr lang="en-US" sz="1000" dirty="0"/>
          </a:p>
          <a:p>
            <a:r>
              <a:rPr lang="en-US" sz="1000" i="1" dirty="0"/>
              <a:t>Remember the +1 MP cost for each hex with an enemy ZOC, and that friendly units in a hex negate the enemy ZOC.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1737A-3F2A-5AEA-7E2B-174677CD94CD}"/>
              </a:ext>
            </a:extLst>
          </p:cNvPr>
          <p:cNvSpPr txBox="1"/>
          <p:nvPr/>
        </p:nvSpPr>
        <p:spPr>
          <a:xfrm>
            <a:off x="6865548" y="648781"/>
            <a:ext cx="227075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You can move each of your active Units or Cadres (but not HQs) up to 5 MPs. </a:t>
            </a:r>
            <a:r>
              <a:rPr lang="en-US" sz="800" dirty="0"/>
              <a:t>You decide the order Unit move. When a moving Unit is adjacent to an enemy Unit, the moving Unit may declare combat hex. Defender selects the Defending Unit.</a:t>
            </a:r>
            <a:endParaRPr lang="en-US" sz="300" dirty="0"/>
          </a:p>
          <a:p>
            <a:endParaRPr lang="en-US" sz="200" dirty="0"/>
          </a:p>
          <a:p>
            <a:r>
              <a:rPr lang="en-US" sz="800" dirty="0"/>
              <a:t>Combat Declaration must be paid for using movement points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200" dirty="0"/>
          </a:p>
          <a:p>
            <a:r>
              <a:rPr lang="en-US" sz="800" dirty="0"/>
              <a:t>When combat is declared, draw a Combat Chit and place it on the combat hex </a:t>
            </a:r>
          </a:p>
          <a:p>
            <a:endParaRPr lang="en-US" sz="300" dirty="0"/>
          </a:p>
          <a:p>
            <a:r>
              <a:rPr lang="en-US" sz="800" dirty="0"/>
              <a:t>If a Meeting Engagement is declared, resolve the combat immediately. Once the Meeting Engagement (including any Exploitation Movement) is resolved, flip all Fresh Units supporting the Attacking Unit to their Spent sides.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F76-53C5-EA72-DB29-68B605387520}"/>
              </a:ext>
            </a:extLst>
          </p:cNvPr>
          <p:cNvSpPr txBox="1"/>
          <p:nvPr/>
        </p:nvSpPr>
        <p:spPr>
          <a:xfrm>
            <a:off x="124389" y="648781"/>
            <a:ext cx="20554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Select a Fresh HQ with an LOC and flip the counter to its Spent side.</a:t>
            </a:r>
          </a:p>
          <a:p>
            <a:endParaRPr lang="en-US" sz="1000" i="1" dirty="0"/>
          </a:p>
          <a:p>
            <a:r>
              <a:rPr lang="en-US" sz="1000" i="1" dirty="0"/>
              <a:t>A Spent HQ may not be activated, move, or activate Units. If you have no Fresh HQ, your Activation Phase ends.</a:t>
            </a:r>
            <a:endParaRPr lang="en-US" sz="9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1AC4A-22B1-63F1-83EA-E778A6779EF7}"/>
              </a:ext>
            </a:extLst>
          </p:cNvPr>
          <p:cNvSpPr txBox="1"/>
          <p:nvPr/>
        </p:nvSpPr>
        <p:spPr>
          <a:xfrm>
            <a:off x="2407870" y="648781"/>
            <a:ext cx="205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Select up to four </a:t>
            </a:r>
            <a:r>
              <a:rPr lang="en-US" sz="1000" dirty="0"/>
              <a:t>(or more, if you have a Theater Commander) </a:t>
            </a:r>
            <a:r>
              <a:rPr lang="en-US" sz="1000" b="1" dirty="0"/>
              <a:t>Fresh Units or Cadres within the HQ’s Activation range of 10 MPs and flip the counters to their Spent sides</a:t>
            </a:r>
            <a:r>
              <a:rPr lang="en-US" sz="1000" dirty="0"/>
              <a:t>.</a:t>
            </a:r>
          </a:p>
          <a:p>
            <a:endParaRPr lang="en-US" sz="1000" b="1" dirty="0"/>
          </a:p>
          <a:p>
            <a:r>
              <a:rPr lang="en-US" sz="1000" dirty="0"/>
              <a:t>During winter turns, when a UN HQ activates Units, the HQ’s Activation range is limited to 8 MPs.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1F94616-9E90-6B64-386C-6BE5488C3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54454"/>
              </p:ext>
            </p:extLst>
          </p:nvPr>
        </p:nvGraphicFramePr>
        <p:xfrm>
          <a:off x="6984660" y="1597926"/>
          <a:ext cx="2024722" cy="60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6403">
                  <a:extLst>
                    <a:ext uri="{9D8B030D-6E8A-4147-A177-3AD203B41FA5}">
                      <a16:colId xmlns:a16="http://schemas.microsoft.com/office/drawing/2014/main" val="3916073819"/>
                    </a:ext>
                  </a:extLst>
                </a:gridCol>
                <a:gridCol w="508319">
                  <a:extLst>
                    <a:ext uri="{9D8B030D-6E8A-4147-A177-3AD203B41FA5}">
                      <a16:colId xmlns:a16="http://schemas.microsoft.com/office/drawing/2014/main" val="4035342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600" b="1" noProof="0" dirty="0"/>
                        <a:t>Meeting Engagement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600" b="0" noProof="0" dirty="0"/>
                        <a:t>1 MP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96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600" b="1" noProof="0" dirty="0"/>
                        <a:t>Hasty Attack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600" noProof="0" dirty="0"/>
                        <a:t>2 MP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15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600" b="1" noProof="0" dirty="0"/>
                        <a:t>Prepared Attack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600" noProof="0" dirty="0"/>
                        <a:t>3 MP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101747"/>
                  </a:ext>
                </a:extLst>
              </a:tr>
              <a:tr h="147772">
                <a:tc>
                  <a:txBody>
                    <a:bodyPr/>
                    <a:lstStyle/>
                    <a:p>
                      <a:r>
                        <a:rPr lang="en-GB" sz="600" b="1" noProof="0" dirty="0"/>
                        <a:t>Deliberate Attack </a:t>
                      </a:r>
                      <a:r>
                        <a:rPr lang="en-GB" sz="600" b="0" noProof="0" dirty="0"/>
                        <a:t>(only when attacking unit begin the segment adjacent to its target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600" noProof="0" dirty="0"/>
                        <a:t>All MPs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64134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1ED0AE-7EB3-9977-1ED3-92197EBD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9976"/>
              </p:ext>
            </p:extLst>
          </p:nvPr>
        </p:nvGraphicFramePr>
        <p:xfrm>
          <a:off x="130966" y="6217282"/>
          <a:ext cx="2024722" cy="5758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5872">
                  <a:extLst>
                    <a:ext uri="{9D8B030D-6E8A-4147-A177-3AD203B41FA5}">
                      <a16:colId xmlns:a16="http://schemas.microsoft.com/office/drawing/2014/main" val="3916073819"/>
                    </a:ext>
                  </a:extLst>
                </a:gridCol>
                <a:gridCol w="788850">
                  <a:extLst>
                    <a:ext uri="{9D8B030D-6E8A-4147-A177-3AD203B41FA5}">
                      <a16:colId xmlns:a16="http://schemas.microsoft.com/office/drawing/2014/main" val="4035342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700" b="1" noProof="0" dirty="0"/>
                        <a:t>UN in North Korea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noProof="0" dirty="0"/>
                        <a:t>3 SP (6 in winter)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96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700" b="1" noProof="0" dirty="0"/>
                        <a:t>UN in South Korea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/>
                        <a:t>2 SP (4 in winter)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15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700" b="1" noProof="0" dirty="0"/>
                        <a:t>Communist in North Korea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/>
                        <a:t>1 SP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101747"/>
                  </a:ext>
                </a:extLst>
              </a:tr>
              <a:tr h="147772">
                <a:tc>
                  <a:txBody>
                    <a:bodyPr/>
                    <a:lstStyle/>
                    <a:p>
                      <a:r>
                        <a:rPr lang="en-GB" sz="700" b="1" noProof="0" dirty="0"/>
                        <a:t>Communists in South Korea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/>
                        <a:t>2 SP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641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90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457200"/>
          </a:xfrm>
          <a:prstGeom prst="rect">
            <a:avLst/>
          </a:prstGeom>
          <a:solidFill>
            <a:srgbClr val="C8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812A6-5338-408C-BAB3-1884F654A341}"/>
              </a:ext>
            </a:extLst>
          </p:cNvPr>
          <p:cNvSpPr txBox="1"/>
          <p:nvPr/>
        </p:nvSpPr>
        <p:spPr>
          <a:xfrm>
            <a:off x="0" y="45720"/>
            <a:ext cx="22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25CAE4-6C77-4E5E-994E-E4416B0320D1}"/>
              </a:ext>
            </a:extLst>
          </p:cNvPr>
          <p:cNvSpPr txBox="1"/>
          <p:nvPr/>
        </p:nvSpPr>
        <p:spPr>
          <a:xfrm>
            <a:off x="2286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CEAF1-0492-420E-A38C-92C761275005}"/>
              </a:ext>
            </a:extLst>
          </p:cNvPr>
          <p:cNvSpPr txBox="1"/>
          <p:nvPr/>
        </p:nvSpPr>
        <p:spPr>
          <a:xfrm>
            <a:off x="4572000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4 of 7: Back)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F973F5-8230-4AFB-AE6B-1D7877305B84}"/>
              </a:ext>
            </a:extLst>
          </p:cNvPr>
          <p:cNvSpPr txBox="1"/>
          <p:nvPr/>
        </p:nvSpPr>
        <p:spPr>
          <a:xfrm>
            <a:off x="6857986" y="457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2511" y="3703320"/>
            <a:ext cx="224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7EB2F4-F965-4775-98AC-2CE4F8E86DC9}"/>
              </a:ext>
            </a:extLst>
          </p:cNvPr>
          <p:cNvSpPr txBox="1"/>
          <p:nvPr/>
        </p:nvSpPr>
        <p:spPr>
          <a:xfrm>
            <a:off x="6888512" y="3703320"/>
            <a:ext cx="22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3A158-FBE0-4B92-8BDB-F51366BF4AAA}"/>
              </a:ext>
            </a:extLst>
          </p:cNvPr>
          <p:cNvSpPr txBox="1"/>
          <p:nvPr/>
        </p:nvSpPr>
        <p:spPr>
          <a:xfrm>
            <a:off x="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AB0F98-38D7-4553-8FFF-8BDEAE699051}"/>
              </a:ext>
            </a:extLst>
          </p:cNvPr>
          <p:cNvSpPr txBox="1"/>
          <p:nvPr/>
        </p:nvSpPr>
        <p:spPr>
          <a:xfrm>
            <a:off x="2286000" y="3703320"/>
            <a:ext cx="22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Activation Sequence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074A09-DB7C-44E8-817B-655BAAB7FFA9}"/>
              </a:ext>
            </a:extLst>
          </p:cNvPr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solidFill>
            <a:srgbClr val="FD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83DE486-B8DD-412C-9FF2-D115A419C6E0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FD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326EB-CBD0-4B40-830B-DFC79E0469FF}"/>
              </a:ext>
            </a:extLst>
          </p:cNvPr>
          <p:cNvSpPr txBox="1"/>
          <p:nvPr/>
        </p:nvSpPr>
        <p:spPr>
          <a:xfrm>
            <a:off x="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739A6C-50D2-45B4-840E-80C6524EF2C2}"/>
              </a:ext>
            </a:extLst>
          </p:cNvPr>
          <p:cNvSpPr txBox="1"/>
          <p:nvPr/>
        </p:nvSpPr>
        <p:spPr>
          <a:xfrm>
            <a:off x="2286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CA1B8B-B5D6-40ED-9E83-0913843BA613}"/>
              </a:ext>
            </a:extLst>
          </p:cNvPr>
          <p:cNvSpPr txBox="1"/>
          <p:nvPr/>
        </p:nvSpPr>
        <p:spPr>
          <a:xfrm>
            <a:off x="4572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5006C6-83D5-4037-A5EB-D37D2CF83786}"/>
              </a:ext>
            </a:extLst>
          </p:cNvPr>
          <p:cNvSpPr txBox="1"/>
          <p:nvPr/>
        </p:nvSpPr>
        <p:spPr>
          <a:xfrm>
            <a:off x="6858000" y="27432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BB2DA7-66A8-4A66-8B1E-680CB3ECA530}"/>
              </a:ext>
            </a:extLst>
          </p:cNvPr>
          <p:cNvSpPr txBox="1"/>
          <p:nvPr/>
        </p:nvSpPr>
        <p:spPr>
          <a:xfrm>
            <a:off x="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22B12F-B5D2-405C-812E-2A6E6D90F90A}"/>
              </a:ext>
            </a:extLst>
          </p:cNvPr>
          <p:cNvSpPr txBox="1"/>
          <p:nvPr/>
        </p:nvSpPr>
        <p:spPr>
          <a:xfrm>
            <a:off x="2286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F8C2D-5942-4A23-B396-3251962D4B51}"/>
              </a:ext>
            </a:extLst>
          </p:cNvPr>
          <p:cNvSpPr txBox="1"/>
          <p:nvPr/>
        </p:nvSpPr>
        <p:spPr>
          <a:xfrm>
            <a:off x="4571997" y="6403806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7E032D-A2BC-4209-8C46-0F766AAF1733}"/>
              </a:ext>
            </a:extLst>
          </p:cNvPr>
          <p:cNvSpPr txBox="1"/>
          <p:nvPr/>
        </p:nvSpPr>
        <p:spPr>
          <a:xfrm>
            <a:off x="6858000" y="6400800"/>
            <a:ext cx="2289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A5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31C21-6DAA-2C4C-8FF3-5F78FA763FE1}"/>
              </a:ext>
            </a:extLst>
          </p:cNvPr>
          <p:cNvGrpSpPr/>
          <p:nvPr/>
        </p:nvGrpSpPr>
        <p:grpSpPr>
          <a:xfrm>
            <a:off x="2235" y="456876"/>
            <a:ext cx="9133087" cy="2284717"/>
            <a:chOff x="2235" y="453066"/>
            <a:chExt cx="9133087" cy="22847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35B5C8-8998-D0F3-8BB7-8835ACAA8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9B6A32-4437-48DE-409F-5881652D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9AF0D8-3A43-520A-9C4D-FF132D4B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AF4448-0EEF-0105-5450-E3D4A8E4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34BF0C-3DAE-E339-4280-9DB0C2DBDECA}"/>
              </a:ext>
            </a:extLst>
          </p:cNvPr>
          <p:cNvGrpSpPr/>
          <p:nvPr/>
        </p:nvGrpSpPr>
        <p:grpSpPr>
          <a:xfrm>
            <a:off x="10668" y="4114580"/>
            <a:ext cx="9133087" cy="2284717"/>
            <a:chOff x="2235" y="453066"/>
            <a:chExt cx="9133087" cy="228471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7B531-CC84-9267-4B3A-373695CA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561" y="453066"/>
              <a:ext cx="2265598" cy="22847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6931C6-BAEE-8A1A-94E2-B138AD61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398" y="453066"/>
              <a:ext cx="2265598" cy="228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0A1E2DD-776E-B3ED-5892-D6B93DD37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" y="453066"/>
              <a:ext cx="2265598" cy="228471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964F3BF-80FF-A2B3-B440-29D33EFD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724" y="453066"/>
              <a:ext cx="2265598" cy="2284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76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80CF0-3C25-4D03-A3FD-CA18E4D78239}"/>
              </a:ext>
            </a:extLst>
          </p:cNvPr>
          <p:cNvSpPr/>
          <p:nvPr/>
        </p:nvSpPr>
        <p:spPr>
          <a:xfrm>
            <a:off x="-3" y="0"/>
            <a:ext cx="9113493" cy="6857998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7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C8197-9D5A-46AC-B47D-8F404B523411}"/>
              </a:ext>
            </a:extLst>
          </p:cNvPr>
          <p:cNvSpPr/>
          <p:nvPr/>
        </p:nvSpPr>
        <p:spPr>
          <a:xfrm>
            <a:off x="-3" y="0"/>
            <a:ext cx="4572003" cy="640080"/>
          </a:xfrm>
          <a:prstGeom prst="rect">
            <a:avLst/>
          </a:prstGeom>
          <a:solidFill>
            <a:srgbClr val="FD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6FE95-3BFE-4BA7-BFA7-95591B2D2821}"/>
              </a:ext>
            </a:extLst>
          </p:cNvPr>
          <p:cNvSpPr/>
          <p:nvPr/>
        </p:nvSpPr>
        <p:spPr>
          <a:xfrm>
            <a:off x="18288" y="3657599"/>
            <a:ext cx="9144000" cy="640080"/>
          </a:xfrm>
          <a:prstGeom prst="rect">
            <a:avLst/>
          </a:prstGeom>
          <a:solidFill>
            <a:srgbClr val="8F6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AAB95-34B8-448B-930B-161FA4E3D30F}"/>
              </a:ext>
            </a:extLst>
          </p:cNvPr>
          <p:cNvSpPr/>
          <p:nvPr/>
        </p:nvSpPr>
        <p:spPr>
          <a:xfrm>
            <a:off x="-3" y="3200400"/>
            <a:ext cx="9144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86455-9257-4A13-B639-A25254C94AFD}"/>
              </a:ext>
            </a:extLst>
          </p:cNvPr>
          <p:cNvGrpSpPr/>
          <p:nvPr/>
        </p:nvGrpSpPr>
        <p:grpSpPr>
          <a:xfrm>
            <a:off x="0" y="3657600"/>
            <a:ext cx="9144000" cy="3200400"/>
            <a:chOff x="0" y="3657600"/>
            <a:chExt cx="9144000" cy="3200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64C8FF1-7401-44FE-AA99-79BF57EDB711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29CC30-3C61-4BEF-88DC-B8A7A1A4A0BE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A896C8-735C-405A-A746-3AD7033BC950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C5964F-D922-4DD7-A262-B058F9D3D8E8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571880-E3AA-4C1C-BE9D-E27A0A5BFF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E19741-9E60-4E0C-AE3D-8DD4567EFD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743EF8-8C9C-49A5-A4B1-C05423C4E680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B059E7-0C5C-415C-B99D-481BCB3DEE80}"/>
              </a:ext>
            </a:extLst>
          </p:cNvPr>
          <p:cNvSpPr txBox="1"/>
          <p:nvPr/>
        </p:nvSpPr>
        <p:spPr>
          <a:xfrm>
            <a:off x="0" y="3246120"/>
            <a:ext cx="9147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KOREA ICE AND FIRE – Sequence of Play Cards (Sheet 5 of 7: Front) Template by</a:t>
            </a:r>
            <a:r>
              <a:rPr lang="en-US" sz="1600" dirty="0"/>
              <a:t> </a:t>
            </a:r>
            <a:r>
              <a:rPr lang="en-US" sz="1400" dirty="0">
                <a:latin typeface="Showcard Gothic" panose="04020904020102020604" pitchFamily="82" charset="0"/>
              </a:rPr>
              <a:t>STUKA </a:t>
            </a:r>
            <a:r>
              <a:rPr lang="en-US" sz="1400" dirty="0">
                <a:solidFill>
                  <a:srgbClr val="C00000"/>
                </a:solidFill>
                <a:latin typeface="Showcard Gothic" panose="04020904020102020604" pitchFamily="82" charset="0"/>
              </a:rPr>
              <a:t>JOE</a:t>
            </a:r>
            <a:endParaRPr lang="en-US" sz="1400" b="1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AA090-AFD4-4C96-9631-E92C2E052B77}"/>
              </a:ext>
            </a:extLst>
          </p:cNvPr>
          <p:cNvSpPr txBox="1"/>
          <p:nvPr/>
        </p:nvSpPr>
        <p:spPr>
          <a:xfrm>
            <a:off x="460144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C2.C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Artillery Support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099A51-C6B8-4BED-86BA-E3787C540E09}"/>
              </a:ext>
            </a:extLst>
          </p:cNvPr>
          <p:cNvSpPr txBox="1"/>
          <p:nvPr/>
        </p:nvSpPr>
        <p:spPr>
          <a:xfrm>
            <a:off x="4689773" y="4300458"/>
            <a:ext cx="205549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 receive Artillery Support: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Attacker activated HQ must have an 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Defending Unit must have an 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 US Unit must be within 6 MPs of its Cadre</a:t>
            </a:r>
          </a:p>
          <a:p>
            <a:endParaRPr lang="en-US" sz="600" dirty="0"/>
          </a:p>
          <a:p>
            <a:r>
              <a:rPr lang="en-US" sz="1000" b="1" dirty="0"/>
              <a:t>Artillery Support DRM calculated using 5.7.4 - Step 2C Table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78577-351B-53EB-8332-76C11E7DA6DB}"/>
              </a:ext>
            </a:extLst>
          </p:cNvPr>
          <p:cNvSpPr txBox="1"/>
          <p:nvPr/>
        </p:nvSpPr>
        <p:spPr>
          <a:xfrm>
            <a:off x="6885416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C2.D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Air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77DA-61C6-AF27-2E6E-9410A93111B0}"/>
              </a:ext>
            </a:extLst>
          </p:cNvPr>
          <p:cNvSpPr txBox="1"/>
          <p:nvPr/>
        </p:nvSpPr>
        <p:spPr>
          <a:xfrm>
            <a:off x="33490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C2.A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Adjacent Unit 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58FD-0BE0-133D-EDEC-47D9BB063EE8}"/>
              </a:ext>
            </a:extLst>
          </p:cNvPr>
          <p:cNvSpPr txBox="1"/>
          <p:nvPr/>
        </p:nvSpPr>
        <p:spPr>
          <a:xfrm>
            <a:off x="2317465" y="3675468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C2.B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Tank Support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2C8CD-96D6-4381-5C7B-0BFF8B22EDA8}"/>
              </a:ext>
            </a:extLst>
          </p:cNvPr>
          <p:cNvSpPr txBox="1"/>
          <p:nvPr/>
        </p:nvSpPr>
        <p:spPr>
          <a:xfrm>
            <a:off x="23204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A9 -</a:t>
            </a:r>
          </a:p>
          <a:p>
            <a:pPr algn="ctr"/>
            <a:r>
              <a:rPr lang="en-US" sz="1400" b="1" dirty="0"/>
              <a:t>Check Stacking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0D0CA-7562-231D-3ACD-2F012629F3EA}"/>
              </a:ext>
            </a:extLst>
          </p:cNvPr>
          <p:cNvSpPr txBox="1"/>
          <p:nvPr/>
        </p:nvSpPr>
        <p:spPr>
          <a:xfrm>
            <a:off x="2307179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- A10 -</a:t>
            </a:r>
          </a:p>
          <a:p>
            <a:pPr algn="ctr"/>
            <a:r>
              <a:rPr lang="en-US" sz="1400" b="1" dirty="0"/>
              <a:t>HQ Movement and Refresh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2DE40-AC6F-4703-08BB-C1ADF723D917}"/>
              </a:ext>
            </a:extLst>
          </p:cNvPr>
          <p:cNvSpPr txBox="1"/>
          <p:nvPr/>
        </p:nvSpPr>
        <p:spPr>
          <a:xfrm>
            <a:off x="6903876" y="4293869"/>
            <a:ext cx="21637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 receive Air Support: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sz="800" dirty="0"/>
              <a:t>An LOC is not required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sz="800" dirty="0"/>
              <a:t>A US Unit must be within 6 MPs of its Cadre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sz="800" dirty="0"/>
              <a:t>You must </a:t>
            </a:r>
            <a:r>
              <a:rPr lang="en-US" sz="800" b="1" dirty="0"/>
              <a:t>select Aircraft from your Ground Support Mission Box</a:t>
            </a:r>
            <a:endParaRPr lang="en-US" sz="800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sz="800" dirty="0"/>
              <a:t>The </a:t>
            </a:r>
            <a:r>
              <a:rPr lang="en-US" sz="800" b="1" dirty="0"/>
              <a:t>enemy player may attempt to intercept them </a:t>
            </a:r>
            <a:r>
              <a:rPr lang="en-US" sz="800" dirty="0"/>
              <a:t>using Aircraft from his Top Cover Box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sz="800" dirty="0"/>
              <a:t>After any interception attempt have been resolved, </a:t>
            </a:r>
            <a:r>
              <a:rPr lang="en-US" sz="800" b="1" dirty="0"/>
              <a:t>total the Tactical Mission Abilities </a:t>
            </a:r>
            <a:r>
              <a:rPr lang="en-US" sz="800" dirty="0"/>
              <a:t>to determine Air Support Points (</a:t>
            </a:r>
            <a:r>
              <a:rPr lang="en-US" sz="800" b="1" dirty="0"/>
              <a:t>considering modifier from weather and long range and up to maximum</a:t>
            </a:r>
            <a:r>
              <a:rPr lang="en-US" sz="800" dirty="0"/>
              <a:t>)</a:t>
            </a:r>
          </a:p>
          <a:p>
            <a:endParaRPr lang="en-US" sz="400" dirty="0"/>
          </a:p>
          <a:p>
            <a:r>
              <a:rPr lang="en-US" sz="800" b="1" dirty="0"/>
              <a:t>Air Support DRM calculated using 5.7.4 - Step 2D Tables</a:t>
            </a:r>
          </a:p>
          <a:p>
            <a:endParaRPr lang="en-US" sz="400" b="1" dirty="0"/>
          </a:p>
          <a:p>
            <a:r>
              <a:rPr lang="en-US" sz="800" b="1" dirty="0"/>
              <a:t>Air Units used for Ground Support must roll D6 to station after the combat.</a:t>
            </a:r>
            <a:r>
              <a:rPr lang="en-US" sz="800" dirty="0"/>
              <a:t> </a:t>
            </a:r>
            <a:r>
              <a:rPr lang="en-US" sz="800" dirty="0">
                <a:highlight>
                  <a:srgbClr val="FFFF00"/>
                </a:highlight>
              </a:rPr>
              <a:t>If a 6 is rolled</a:t>
            </a:r>
            <a:r>
              <a:rPr lang="en-US" sz="800" dirty="0"/>
              <a:t>, the Air Unit goes to the Damage Box (but is not reduced)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27692-0803-E476-BE00-0F5F22AD8F79}"/>
              </a:ext>
            </a:extLst>
          </p:cNvPr>
          <p:cNvSpPr txBox="1"/>
          <p:nvPr/>
        </p:nvSpPr>
        <p:spPr>
          <a:xfrm>
            <a:off x="31400" y="4306339"/>
            <a:ext cx="22851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Any Friendly Units - Fresh or Spent - adjacent to the Combat Hex may support the Attacking or Defending Unit</a:t>
            </a:r>
          </a:p>
          <a:p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 US Unit must be within 6 MPs of its Cadre to receive Adjacent Unit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LOC is not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All Units stacked with the Attacking Unit or Defending Unit must support the combat (except US Units further than 6 MP from Cadre), unless a morale marker prevents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highlight>
                  <a:srgbClr val="FFFF00"/>
                </a:highlight>
              </a:rPr>
              <a:t>If Meeting Engagement</a:t>
            </a:r>
            <a:r>
              <a:rPr lang="en-US" sz="800" dirty="0"/>
              <a:t>, supporting Fresh Unit become Spent (remain Fresh for others)</a:t>
            </a:r>
          </a:p>
          <a:p>
            <a:endParaRPr lang="en-US" sz="400" dirty="0"/>
          </a:p>
          <a:p>
            <a:r>
              <a:rPr lang="en-US" sz="800" b="1" dirty="0"/>
              <a:t>Attacker</a:t>
            </a:r>
            <a:r>
              <a:rPr lang="en-US" sz="800" dirty="0"/>
              <a:t>: +1 DRM for the first Unit, +2 DRM for the second, and so on. DRMs are cumulative. </a:t>
            </a:r>
            <a:r>
              <a:rPr lang="en-US" sz="800" dirty="0">
                <a:highlight>
                  <a:srgbClr val="FFFF00"/>
                </a:highlight>
              </a:rPr>
              <a:t>If Deliberate Attack</a:t>
            </a:r>
            <a:r>
              <a:rPr lang="en-US" sz="800" dirty="0"/>
              <a:t>, Combat Support is doubled</a:t>
            </a:r>
          </a:p>
          <a:p>
            <a:endParaRPr lang="en-US" sz="400" dirty="0"/>
          </a:p>
          <a:p>
            <a:r>
              <a:rPr lang="en-US" sz="800" b="1" dirty="0"/>
              <a:t>Defender</a:t>
            </a:r>
            <a:r>
              <a:rPr lang="en-US" sz="800" dirty="0"/>
              <a:t>: +2 for each supporting Unit</a:t>
            </a:r>
          </a:p>
          <a:p>
            <a:endParaRPr lang="en-US" sz="400" dirty="0"/>
          </a:p>
          <a:p>
            <a:r>
              <a:rPr lang="en-US" sz="800" dirty="0"/>
              <a:t>Morale markers on supporting Units are applied to combat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6A21D-C2FD-8F13-FF93-1F809451945A}"/>
              </a:ext>
            </a:extLst>
          </p:cNvPr>
          <p:cNvSpPr txBox="1"/>
          <p:nvPr/>
        </p:nvSpPr>
        <p:spPr>
          <a:xfrm>
            <a:off x="2318442" y="4311968"/>
            <a:ext cx="223449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 receive Tank Support: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Attacker activated HQ must have an 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Defending Unit must have an 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 US Unit must be within 6 MPs of its Cadre</a:t>
            </a:r>
          </a:p>
          <a:p>
            <a:endParaRPr lang="en-US" sz="500" dirty="0"/>
          </a:p>
          <a:p>
            <a:r>
              <a:rPr lang="en-US" sz="900" dirty="0"/>
              <a:t>Tank Support is only available in certain terrain type (not in Hills, Mountains or with Prepared Position or Trenches)</a:t>
            </a:r>
          </a:p>
          <a:p>
            <a:endParaRPr lang="en-US" sz="500" dirty="0"/>
          </a:p>
          <a:p>
            <a:r>
              <a:rPr lang="en-US" sz="900" b="1" dirty="0"/>
              <a:t>Road Rule</a:t>
            </a:r>
            <a:r>
              <a:rPr lang="en-US" sz="900" dirty="0"/>
              <a:t>: the attacker (only) may receive Tank Support in all terrain types when a road or railroad connects the attacking Unit’s hex with Combat Hex (not crossing river). </a:t>
            </a:r>
            <a:r>
              <a:rPr lang="en-US" sz="900" dirty="0">
                <a:highlight>
                  <a:srgbClr val="FFFF00"/>
                </a:highlight>
              </a:rPr>
              <a:t>If Road Rule is used</a:t>
            </a:r>
            <a:r>
              <a:rPr lang="en-US" sz="900" dirty="0"/>
              <a:t>, reduce Tank Support Level by 1 after combat (A8)</a:t>
            </a:r>
          </a:p>
          <a:p>
            <a:endParaRPr lang="en-US" sz="500" dirty="0"/>
          </a:p>
          <a:p>
            <a:r>
              <a:rPr lang="en-US" sz="900" b="1" dirty="0"/>
              <a:t>Tank Support DRM calculated using 5.7.4 - Step 2B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F76-53C5-EA72-DB29-68B605387520}"/>
              </a:ext>
            </a:extLst>
          </p:cNvPr>
          <p:cNvSpPr txBox="1"/>
          <p:nvPr/>
        </p:nvSpPr>
        <p:spPr>
          <a:xfrm>
            <a:off x="124389" y="648781"/>
            <a:ext cx="2055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Check to see if any Units are </a:t>
            </a:r>
            <a:r>
              <a:rPr lang="en-US" sz="1000" b="1" dirty="0" err="1"/>
              <a:t>overstacked</a:t>
            </a:r>
            <a:r>
              <a:rPr lang="en-US" sz="1000" b="1" dirty="0"/>
              <a:t> and send </a:t>
            </a:r>
            <a:r>
              <a:rPr lang="en-US" sz="1000" b="1" dirty="0" err="1"/>
              <a:t>overstacked</a:t>
            </a:r>
            <a:r>
              <a:rPr lang="en-US" sz="1000" b="1" dirty="0"/>
              <a:t> Units to the Replacement Box.</a:t>
            </a:r>
          </a:p>
          <a:p>
            <a:endParaRPr lang="en-US" sz="1000" b="1" i="1" dirty="0"/>
          </a:p>
          <a:p>
            <a:r>
              <a:rPr lang="en-US" sz="1000" i="1" dirty="0"/>
              <a:t>Remember that players may stack an unlimited number of Fresh Units in each hex but only one Spent Unit per hex</a:t>
            </a:r>
            <a:endParaRPr lang="en-US" sz="9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1AC4A-22B1-63F1-83EA-E778A6779EF7}"/>
              </a:ext>
            </a:extLst>
          </p:cNvPr>
          <p:cNvSpPr txBox="1"/>
          <p:nvPr/>
        </p:nvSpPr>
        <p:spPr>
          <a:xfrm>
            <a:off x="2407870" y="648781"/>
            <a:ext cx="20554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activated HQ may now </a:t>
            </a:r>
            <a:r>
              <a:rPr lang="en-US" sz="1000" b="1" dirty="0"/>
              <a:t>move up to 10 MPs</a:t>
            </a:r>
            <a:r>
              <a:rPr lang="en-US" sz="1000" dirty="0"/>
              <a:t>. </a:t>
            </a:r>
          </a:p>
          <a:p>
            <a:endParaRPr lang="en-US" sz="1000" dirty="0">
              <a:highlight>
                <a:srgbClr val="FFFF00"/>
              </a:highlight>
            </a:endParaRPr>
          </a:p>
          <a:p>
            <a:r>
              <a:rPr lang="en-US" sz="1000" dirty="0">
                <a:highlight>
                  <a:srgbClr val="FFFF00"/>
                </a:highlight>
              </a:rPr>
              <a:t>If the HQ does not move and has an LOC</a:t>
            </a:r>
            <a:r>
              <a:rPr lang="en-US" sz="1000" dirty="0"/>
              <a:t>, you may instead pay Supply Points to </a:t>
            </a:r>
            <a:r>
              <a:rPr lang="en-US" sz="1000" b="1" dirty="0"/>
              <a:t>refresh HQ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b="1" dirty="0"/>
              <a:t>HQs can activate more than once per Activation Phase </a:t>
            </a:r>
            <a:r>
              <a:rPr lang="en-US" sz="1000" dirty="0"/>
              <a:t>as long as they are refreshed at the end of Activation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D53A2-B014-CADB-08A8-83625141C6D6}"/>
              </a:ext>
            </a:extLst>
          </p:cNvPr>
          <p:cNvSpPr/>
          <p:nvPr/>
        </p:nvSpPr>
        <p:spPr>
          <a:xfrm>
            <a:off x="4581516" y="0"/>
            <a:ext cx="4572003" cy="640080"/>
          </a:xfrm>
          <a:prstGeom prst="rect">
            <a:avLst/>
          </a:prstGeom>
          <a:solidFill>
            <a:srgbClr val="8F6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3267C-7590-7FFE-47C1-FE9F60129A6C}"/>
              </a:ext>
            </a:extLst>
          </p:cNvPr>
          <p:cNvSpPr txBox="1"/>
          <p:nvPr/>
        </p:nvSpPr>
        <p:spPr>
          <a:xfrm>
            <a:off x="4591154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C1 -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Examine the Combat Chit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91716-BB6F-776A-DC79-7AC8C1C31B35}"/>
              </a:ext>
            </a:extLst>
          </p:cNvPr>
          <p:cNvSpPr txBox="1"/>
          <p:nvPr/>
        </p:nvSpPr>
        <p:spPr>
          <a:xfrm>
            <a:off x="6875130" y="8702"/>
            <a:ext cx="224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- C2 -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Determine Support DRMs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DBE7C-E380-3A24-349D-D3F2AE4E5C64}"/>
              </a:ext>
            </a:extLst>
          </p:cNvPr>
          <p:cNvSpPr txBox="1"/>
          <p:nvPr/>
        </p:nvSpPr>
        <p:spPr>
          <a:xfrm>
            <a:off x="4658010" y="648781"/>
            <a:ext cx="20904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Combat Chit contains valuable information for combat resolution: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Upper Left</a:t>
            </a:r>
            <a:r>
              <a:rPr lang="en-US" sz="1000" dirty="0"/>
              <a:t>: type of die to roll and DRM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Upper Right (RE)</a:t>
            </a:r>
            <a:r>
              <a:rPr lang="en-US" sz="1000" dirty="0"/>
              <a:t>: Random Event table to use </a:t>
            </a:r>
            <a:r>
              <a:rPr lang="en-US" sz="1000" dirty="0">
                <a:highlight>
                  <a:srgbClr val="FFFF00"/>
                </a:highlight>
              </a:rPr>
              <a:t>if both player roll the same number on their dice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Lower Left (</a:t>
            </a:r>
            <a:r>
              <a:rPr lang="en-US" sz="1000" b="1" dirty="0" err="1"/>
              <a:t>Spt</a:t>
            </a:r>
            <a:r>
              <a:rPr lang="en-US" sz="1000" b="1" dirty="0"/>
              <a:t>)</a:t>
            </a:r>
            <a:r>
              <a:rPr lang="en-US" sz="1000" dirty="0"/>
              <a:t>: Support Planning Rating, that represents the resources wasted by poor or hurried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Lower Right (Adv)</a:t>
            </a:r>
            <a:r>
              <a:rPr lang="en-US" sz="1000" dirty="0"/>
              <a:t>: how many MPs the attacker gets for Exploitation Movement following any Advance After Combat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1737A-3F2A-5AEA-7E2B-174677CD94CD}"/>
              </a:ext>
            </a:extLst>
          </p:cNvPr>
          <p:cNvSpPr txBox="1"/>
          <p:nvPr/>
        </p:nvSpPr>
        <p:spPr>
          <a:xfrm>
            <a:off x="6865548" y="648781"/>
            <a:ext cx="227075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Both forces in a combat may receive Combat Support from various military assets in form of DRMs</a:t>
            </a:r>
          </a:p>
          <a:p>
            <a:endParaRPr lang="en-US" sz="500" dirty="0"/>
          </a:p>
          <a:p>
            <a:r>
              <a:rPr lang="en-US" sz="900" dirty="0"/>
              <a:t>Use of Combat Support is always voluntary, since Support Levels may be lost in combat.</a:t>
            </a:r>
          </a:p>
          <a:p>
            <a:endParaRPr lang="en-US" sz="500" dirty="0"/>
          </a:p>
          <a:p>
            <a:r>
              <a:rPr lang="en-US" sz="900" dirty="0"/>
              <a:t>For Tank, Artillery, Air and Bombardment Support, </a:t>
            </a:r>
            <a:r>
              <a:rPr lang="en-US" sz="900" b="1" dirty="0"/>
              <a:t>Support Levels on your Player Aid Card generate a number of Support Points of each type</a:t>
            </a:r>
            <a:r>
              <a:rPr lang="en-US" sz="900" dirty="0"/>
              <a:t>.</a:t>
            </a:r>
          </a:p>
          <a:p>
            <a:endParaRPr lang="en-US" sz="500" dirty="0"/>
          </a:p>
          <a:p>
            <a:r>
              <a:rPr lang="en-US" sz="900" b="1" dirty="0"/>
              <a:t>You spend the Support Points for DRMs, not the Support Levels </a:t>
            </a:r>
            <a:r>
              <a:rPr lang="en-US" sz="900" dirty="0"/>
              <a:t>on your Player Aid Card. The support Level you have can be used for any combat in which the Combat Support type is available</a:t>
            </a:r>
            <a:endParaRPr lang="en-US" sz="7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E8743C-C183-482A-AE61-4547E8CA24A6}"/>
              </a:ext>
            </a:extLst>
          </p:cNvPr>
          <p:cNvGrpSpPr/>
          <p:nvPr/>
        </p:nvGrpSpPr>
        <p:grpSpPr>
          <a:xfrm>
            <a:off x="0" y="0"/>
            <a:ext cx="9144000" cy="3200400"/>
            <a:chOff x="0" y="3657600"/>
            <a:chExt cx="9144000" cy="32004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73F4D7-34E1-4F04-951A-7932E53F6200}"/>
                </a:ext>
              </a:extLst>
            </p:cNvPr>
            <p:cNvCxnSpPr/>
            <p:nvPr/>
          </p:nvCxnSpPr>
          <p:spPr>
            <a:xfrm>
              <a:off x="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72B1F-1240-4C90-B318-F947610E4AA6}"/>
                </a:ext>
              </a:extLst>
            </p:cNvPr>
            <p:cNvCxnSpPr/>
            <p:nvPr/>
          </p:nvCxnSpPr>
          <p:spPr>
            <a:xfrm>
              <a:off x="2286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827358-BFDE-4A37-99D4-FE7CE5BC5867}"/>
                </a:ext>
              </a:extLst>
            </p:cNvPr>
            <p:cNvCxnSpPr/>
            <p:nvPr/>
          </p:nvCxnSpPr>
          <p:spPr>
            <a:xfrm>
              <a:off x="4572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98FB3B-B65C-4DF5-8EAF-F98685BA90B2}"/>
                </a:ext>
              </a:extLst>
            </p:cNvPr>
            <p:cNvCxnSpPr/>
            <p:nvPr/>
          </p:nvCxnSpPr>
          <p:spPr>
            <a:xfrm>
              <a:off x="6858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436D19-D971-4148-AC76-B48547AED438}"/>
                </a:ext>
              </a:extLst>
            </p:cNvPr>
            <p:cNvCxnSpPr/>
            <p:nvPr/>
          </p:nvCxnSpPr>
          <p:spPr>
            <a:xfrm>
              <a:off x="9144000" y="3657600"/>
              <a:ext cx="0" cy="320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DB5D33-102F-4176-80C9-952D10415E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576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B143D3-0DC4-4D14-887B-CE9C579BDB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8000"/>
              <a:ext cx="912876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DC3B5C-92EA-5949-70E9-3C949AB01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43757"/>
              </p:ext>
            </p:extLst>
          </p:nvPr>
        </p:nvGraphicFramePr>
        <p:xfrm>
          <a:off x="2427928" y="1678336"/>
          <a:ext cx="2024722" cy="5758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5872">
                  <a:extLst>
                    <a:ext uri="{9D8B030D-6E8A-4147-A177-3AD203B41FA5}">
                      <a16:colId xmlns:a16="http://schemas.microsoft.com/office/drawing/2014/main" val="3916073819"/>
                    </a:ext>
                  </a:extLst>
                </a:gridCol>
                <a:gridCol w="788850">
                  <a:extLst>
                    <a:ext uri="{9D8B030D-6E8A-4147-A177-3AD203B41FA5}">
                      <a16:colId xmlns:a16="http://schemas.microsoft.com/office/drawing/2014/main" val="4035342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700" b="1" noProof="0" dirty="0"/>
                        <a:t>UN in North Korea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noProof="0" dirty="0"/>
                        <a:t>3 SP (6 in winter)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96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700" b="1" noProof="0" dirty="0"/>
                        <a:t>UN in South Korea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/>
                        <a:t>2 SP (4 in winter)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15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700" b="1" noProof="0" dirty="0"/>
                        <a:t>Communist in North Korea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/>
                        <a:t>1 SP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101747"/>
                  </a:ext>
                </a:extLst>
              </a:tr>
              <a:tr h="147772">
                <a:tc>
                  <a:txBody>
                    <a:bodyPr/>
                    <a:lstStyle/>
                    <a:p>
                      <a:r>
                        <a:rPr lang="en-GB" sz="700" b="1" noProof="0" dirty="0"/>
                        <a:t>Communists in South Korea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700" noProof="0" dirty="0"/>
                        <a:t>2 SP</a:t>
                      </a:r>
                    </a:p>
                  </a:txBody>
                  <a:tcPr marL="72000" marR="72000" marT="18000" marB="1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641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45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7163</TotalTime>
  <Words>5596</Words>
  <Application>Microsoft Office PowerPoint</Application>
  <PresentationFormat>Letter Paper (8.5x11 in)</PresentationFormat>
  <Paragraphs>704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Showcard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MAKE-YOUR-OWN CARDS SEQUENCE OF PLAY CARDS TEMPLATE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Ruiz, Jose (USAPR)</dc:creator>
  <cp:lastModifiedBy>Pasqualetti, Fabrizio</cp:lastModifiedBy>
  <cp:revision>89</cp:revision>
  <cp:lastPrinted>2021-03-16T23:25:57Z</cp:lastPrinted>
  <dcterms:created xsi:type="dcterms:W3CDTF">2021-03-04T17:06:39Z</dcterms:created>
  <dcterms:modified xsi:type="dcterms:W3CDTF">2023-01-30T17:41:14Z</dcterms:modified>
</cp:coreProperties>
</file>