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273" r:id="rId2"/>
    <p:sldId id="283" r:id="rId3"/>
    <p:sldId id="284" r:id="rId4"/>
    <p:sldId id="285" r:id="rId5"/>
  </p:sldIdLst>
  <p:sldSz cx="9144000" cy="6858000" type="letter"/>
  <p:notesSz cx="7102475" cy="93884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5C60135-AE59-1141-939D-9931D7D6B070}">
          <p14:sldIdLst>
            <p14:sldId id="273"/>
            <p14:sldId id="283"/>
            <p14:sldId id="284"/>
            <p14:sldId id="28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7210"/>
    <p:restoredTop sz="94696"/>
  </p:normalViewPr>
  <p:slideViewPr>
    <p:cSldViewPr snapToGrid="0">
      <p:cViewPr varScale="1">
        <p:scale>
          <a:sx n="135" d="100"/>
          <a:sy n="135" d="100"/>
        </p:scale>
        <p:origin x="680" y="16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469900"/>
          </a:xfrm>
          <a:prstGeom prst="rect">
            <a:avLst/>
          </a:prstGeom>
        </p:spPr>
        <p:txBody>
          <a:bodyPr vert="horz" lIns="91440" tIns="45720" rIns="91440" bIns="45720" rtlCol="0"/>
          <a:lstStyle>
            <a:lvl1pPr algn="l">
              <a:defRPr sz="1200"/>
            </a:lvl1pPr>
          </a:lstStyle>
          <a:p>
            <a:endParaRPr lang="en-IT"/>
          </a:p>
        </p:txBody>
      </p:sp>
      <p:sp>
        <p:nvSpPr>
          <p:cNvPr id="3" name="Date Placeholder 2"/>
          <p:cNvSpPr>
            <a:spLocks noGrp="1"/>
          </p:cNvSpPr>
          <p:nvPr>
            <p:ph type="dt" idx="1"/>
          </p:nvPr>
        </p:nvSpPr>
        <p:spPr>
          <a:xfrm>
            <a:off x="4022725" y="0"/>
            <a:ext cx="3078163" cy="469900"/>
          </a:xfrm>
          <a:prstGeom prst="rect">
            <a:avLst/>
          </a:prstGeom>
        </p:spPr>
        <p:txBody>
          <a:bodyPr vert="horz" lIns="91440" tIns="45720" rIns="91440" bIns="45720" rtlCol="0"/>
          <a:lstStyle>
            <a:lvl1pPr algn="r">
              <a:defRPr sz="1200"/>
            </a:lvl1pPr>
          </a:lstStyle>
          <a:p>
            <a:fld id="{C1B87C5B-8331-6742-A7E3-DC5C24D95CA3}" type="datetimeFigureOut">
              <a:rPr lang="en-IT" smtClean="0"/>
              <a:t>23/12/24</a:t>
            </a:fld>
            <a:endParaRPr lang="en-IT"/>
          </a:p>
        </p:txBody>
      </p:sp>
      <p:sp>
        <p:nvSpPr>
          <p:cNvPr id="4" name="Slide Image Placeholder 3"/>
          <p:cNvSpPr>
            <a:spLocks noGrp="1" noRot="1" noChangeAspect="1"/>
          </p:cNvSpPr>
          <p:nvPr>
            <p:ph type="sldImg" idx="2"/>
          </p:nvPr>
        </p:nvSpPr>
        <p:spPr>
          <a:xfrm>
            <a:off x="1438275" y="1173163"/>
            <a:ext cx="4225925" cy="3168650"/>
          </a:xfrm>
          <a:prstGeom prst="rect">
            <a:avLst/>
          </a:prstGeom>
          <a:noFill/>
          <a:ln w="12700">
            <a:solidFill>
              <a:prstClr val="black"/>
            </a:solidFill>
          </a:ln>
        </p:spPr>
        <p:txBody>
          <a:bodyPr vert="horz" lIns="91440" tIns="45720" rIns="91440" bIns="45720" rtlCol="0" anchor="ctr"/>
          <a:lstStyle/>
          <a:p>
            <a:endParaRPr lang="en-IT"/>
          </a:p>
        </p:txBody>
      </p:sp>
      <p:sp>
        <p:nvSpPr>
          <p:cNvPr id="5" name="Notes Placeholder 4"/>
          <p:cNvSpPr>
            <a:spLocks noGrp="1"/>
          </p:cNvSpPr>
          <p:nvPr>
            <p:ph type="body" sz="quarter" idx="3"/>
          </p:nvPr>
        </p:nvSpPr>
        <p:spPr>
          <a:xfrm>
            <a:off x="709613" y="4518025"/>
            <a:ext cx="5683250" cy="3697288"/>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6" name="Footer Placeholder 5"/>
          <p:cNvSpPr>
            <a:spLocks noGrp="1"/>
          </p:cNvSpPr>
          <p:nvPr>
            <p:ph type="ftr" sz="quarter" idx="4"/>
          </p:nvPr>
        </p:nvSpPr>
        <p:spPr>
          <a:xfrm>
            <a:off x="0" y="8918575"/>
            <a:ext cx="3078163" cy="469900"/>
          </a:xfrm>
          <a:prstGeom prst="rect">
            <a:avLst/>
          </a:prstGeom>
        </p:spPr>
        <p:txBody>
          <a:bodyPr vert="horz" lIns="91440" tIns="45720" rIns="91440" bIns="45720" rtlCol="0" anchor="b"/>
          <a:lstStyle>
            <a:lvl1pPr algn="l">
              <a:defRPr sz="1200"/>
            </a:lvl1pPr>
          </a:lstStyle>
          <a:p>
            <a:endParaRPr lang="en-IT"/>
          </a:p>
        </p:txBody>
      </p:sp>
      <p:sp>
        <p:nvSpPr>
          <p:cNvPr id="7" name="Slide Number Placeholder 6"/>
          <p:cNvSpPr>
            <a:spLocks noGrp="1"/>
          </p:cNvSpPr>
          <p:nvPr>
            <p:ph type="sldNum" sz="quarter" idx="5"/>
          </p:nvPr>
        </p:nvSpPr>
        <p:spPr>
          <a:xfrm>
            <a:off x="4022725" y="8918575"/>
            <a:ext cx="3078163" cy="469900"/>
          </a:xfrm>
          <a:prstGeom prst="rect">
            <a:avLst/>
          </a:prstGeom>
        </p:spPr>
        <p:txBody>
          <a:bodyPr vert="horz" lIns="91440" tIns="45720" rIns="91440" bIns="45720" rtlCol="0" anchor="b"/>
          <a:lstStyle>
            <a:lvl1pPr algn="r">
              <a:defRPr sz="1200"/>
            </a:lvl1pPr>
          </a:lstStyle>
          <a:p>
            <a:fld id="{EDFA3509-52BD-9746-868F-67752125496B}" type="slidenum">
              <a:rPr lang="en-IT" smtClean="0"/>
              <a:t>‹#›</a:t>
            </a:fld>
            <a:endParaRPr lang="en-IT"/>
          </a:p>
        </p:txBody>
      </p:sp>
    </p:spTree>
    <p:extLst>
      <p:ext uri="{BB962C8B-B14F-4D97-AF65-F5344CB8AC3E}">
        <p14:creationId xmlns:p14="http://schemas.microsoft.com/office/powerpoint/2010/main" val="4129326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1173163"/>
            <a:ext cx="4222750" cy="3168650"/>
          </a:xfrm>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EDFA3509-52BD-9746-868F-67752125496B}" type="slidenum">
              <a:rPr lang="en-IT" smtClean="0"/>
              <a:t>1</a:t>
            </a:fld>
            <a:endParaRPr lang="en-IT"/>
          </a:p>
        </p:txBody>
      </p:sp>
    </p:spTree>
    <p:extLst>
      <p:ext uri="{BB962C8B-B14F-4D97-AF65-F5344CB8AC3E}">
        <p14:creationId xmlns:p14="http://schemas.microsoft.com/office/powerpoint/2010/main" val="35382034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8D1D42-E923-9795-D09B-D23F4029E90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9FAB103-E018-BA25-FA0F-041878A73A53}"/>
              </a:ext>
            </a:extLst>
          </p:cNvPr>
          <p:cNvSpPr>
            <a:spLocks noGrp="1" noRot="1" noChangeAspect="1"/>
          </p:cNvSpPr>
          <p:nvPr>
            <p:ph type="sldImg"/>
          </p:nvPr>
        </p:nvSpPr>
        <p:spPr>
          <a:xfrm>
            <a:off x="1439863" y="1173163"/>
            <a:ext cx="4222750" cy="3168650"/>
          </a:xfrm>
        </p:spPr>
      </p:sp>
      <p:sp>
        <p:nvSpPr>
          <p:cNvPr id="3" name="Notes Placeholder 2">
            <a:extLst>
              <a:ext uri="{FF2B5EF4-FFF2-40B4-BE49-F238E27FC236}">
                <a16:creationId xmlns:a16="http://schemas.microsoft.com/office/drawing/2014/main" id="{5FC3B785-800F-1441-338D-0FAB6C5B6757}"/>
              </a:ext>
            </a:extLst>
          </p:cNvPr>
          <p:cNvSpPr>
            <a:spLocks noGrp="1"/>
          </p:cNvSpPr>
          <p:nvPr>
            <p:ph type="body" idx="1"/>
          </p:nvPr>
        </p:nvSpPr>
        <p:spPr/>
        <p:txBody>
          <a:bodyPr/>
          <a:lstStyle/>
          <a:p>
            <a:endParaRPr lang="en-IT" dirty="0"/>
          </a:p>
        </p:txBody>
      </p:sp>
      <p:sp>
        <p:nvSpPr>
          <p:cNvPr id="4" name="Slide Number Placeholder 3">
            <a:extLst>
              <a:ext uri="{FF2B5EF4-FFF2-40B4-BE49-F238E27FC236}">
                <a16:creationId xmlns:a16="http://schemas.microsoft.com/office/drawing/2014/main" id="{6CD7B86E-7BCA-2AF0-631F-8BA772707D5E}"/>
              </a:ext>
            </a:extLst>
          </p:cNvPr>
          <p:cNvSpPr>
            <a:spLocks noGrp="1"/>
          </p:cNvSpPr>
          <p:nvPr>
            <p:ph type="sldNum" sz="quarter" idx="5"/>
          </p:nvPr>
        </p:nvSpPr>
        <p:spPr/>
        <p:txBody>
          <a:bodyPr/>
          <a:lstStyle/>
          <a:p>
            <a:fld id="{EDFA3509-52BD-9746-868F-67752125496B}" type="slidenum">
              <a:rPr lang="en-IT" smtClean="0"/>
              <a:t>2</a:t>
            </a:fld>
            <a:endParaRPr lang="en-IT"/>
          </a:p>
        </p:txBody>
      </p:sp>
    </p:spTree>
    <p:extLst>
      <p:ext uri="{BB962C8B-B14F-4D97-AF65-F5344CB8AC3E}">
        <p14:creationId xmlns:p14="http://schemas.microsoft.com/office/powerpoint/2010/main" val="24456666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01C7E0-AFDD-AAAC-9CA0-3FE4E8C2CEB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EAAC66B-C123-C051-A5AE-1E7E1BA5F5AF}"/>
              </a:ext>
            </a:extLst>
          </p:cNvPr>
          <p:cNvSpPr>
            <a:spLocks noGrp="1" noRot="1" noChangeAspect="1"/>
          </p:cNvSpPr>
          <p:nvPr>
            <p:ph type="sldImg"/>
          </p:nvPr>
        </p:nvSpPr>
        <p:spPr>
          <a:xfrm>
            <a:off x="1439863" y="1173163"/>
            <a:ext cx="4222750" cy="3168650"/>
          </a:xfrm>
        </p:spPr>
      </p:sp>
      <p:sp>
        <p:nvSpPr>
          <p:cNvPr id="3" name="Notes Placeholder 2">
            <a:extLst>
              <a:ext uri="{FF2B5EF4-FFF2-40B4-BE49-F238E27FC236}">
                <a16:creationId xmlns:a16="http://schemas.microsoft.com/office/drawing/2014/main" id="{AEDC1D25-633C-3FA9-DBBB-1EC5B69E1514}"/>
              </a:ext>
            </a:extLst>
          </p:cNvPr>
          <p:cNvSpPr>
            <a:spLocks noGrp="1"/>
          </p:cNvSpPr>
          <p:nvPr>
            <p:ph type="body" idx="1"/>
          </p:nvPr>
        </p:nvSpPr>
        <p:spPr/>
        <p:txBody>
          <a:bodyPr/>
          <a:lstStyle/>
          <a:p>
            <a:endParaRPr lang="en-IT" dirty="0"/>
          </a:p>
        </p:txBody>
      </p:sp>
      <p:sp>
        <p:nvSpPr>
          <p:cNvPr id="4" name="Slide Number Placeholder 3">
            <a:extLst>
              <a:ext uri="{FF2B5EF4-FFF2-40B4-BE49-F238E27FC236}">
                <a16:creationId xmlns:a16="http://schemas.microsoft.com/office/drawing/2014/main" id="{A8252D5B-7F5A-26E0-A9A7-C4A6CFFA9787}"/>
              </a:ext>
            </a:extLst>
          </p:cNvPr>
          <p:cNvSpPr>
            <a:spLocks noGrp="1"/>
          </p:cNvSpPr>
          <p:nvPr>
            <p:ph type="sldNum" sz="quarter" idx="5"/>
          </p:nvPr>
        </p:nvSpPr>
        <p:spPr/>
        <p:txBody>
          <a:bodyPr/>
          <a:lstStyle/>
          <a:p>
            <a:fld id="{EDFA3509-52BD-9746-868F-67752125496B}" type="slidenum">
              <a:rPr lang="en-IT" smtClean="0"/>
              <a:t>3</a:t>
            </a:fld>
            <a:endParaRPr lang="en-IT"/>
          </a:p>
        </p:txBody>
      </p:sp>
    </p:spTree>
    <p:extLst>
      <p:ext uri="{BB962C8B-B14F-4D97-AF65-F5344CB8AC3E}">
        <p14:creationId xmlns:p14="http://schemas.microsoft.com/office/powerpoint/2010/main" val="39612057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A64E99-0786-E8F5-B4BC-D7A60812ECE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4D893C3-DE6F-BF96-E378-0FA657FFB52A}"/>
              </a:ext>
            </a:extLst>
          </p:cNvPr>
          <p:cNvSpPr>
            <a:spLocks noGrp="1" noRot="1" noChangeAspect="1"/>
          </p:cNvSpPr>
          <p:nvPr>
            <p:ph type="sldImg"/>
          </p:nvPr>
        </p:nvSpPr>
        <p:spPr>
          <a:xfrm>
            <a:off x="1439863" y="1173163"/>
            <a:ext cx="4222750" cy="3168650"/>
          </a:xfrm>
        </p:spPr>
      </p:sp>
      <p:sp>
        <p:nvSpPr>
          <p:cNvPr id="3" name="Notes Placeholder 2">
            <a:extLst>
              <a:ext uri="{FF2B5EF4-FFF2-40B4-BE49-F238E27FC236}">
                <a16:creationId xmlns:a16="http://schemas.microsoft.com/office/drawing/2014/main" id="{FA1135C5-AEB0-0F79-C15D-387E8C65DB3E}"/>
              </a:ext>
            </a:extLst>
          </p:cNvPr>
          <p:cNvSpPr>
            <a:spLocks noGrp="1"/>
          </p:cNvSpPr>
          <p:nvPr>
            <p:ph type="body" idx="1"/>
          </p:nvPr>
        </p:nvSpPr>
        <p:spPr/>
        <p:txBody>
          <a:bodyPr/>
          <a:lstStyle/>
          <a:p>
            <a:endParaRPr lang="en-IT" dirty="0"/>
          </a:p>
        </p:txBody>
      </p:sp>
      <p:sp>
        <p:nvSpPr>
          <p:cNvPr id="4" name="Slide Number Placeholder 3">
            <a:extLst>
              <a:ext uri="{FF2B5EF4-FFF2-40B4-BE49-F238E27FC236}">
                <a16:creationId xmlns:a16="http://schemas.microsoft.com/office/drawing/2014/main" id="{56A1AB88-074E-D4E1-7F1B-DEFF521966F2}"/>
              </a:ext>
            </a:extLst>
          </p:cNvPr>
          <p:cNvSpPr>
            <a:spLocks noGrp="1"/>
          </p:cNvSpPr>
          <p:nvPr>
            <p:ph type="sldNum" sz="quarter" idx="5"/>
          </p:nvPr>
        </p:nvSpPr>
        <p:spPr/>
        <p:txBody>
          <a:bodyPr/>
          <a:lstStyle/>
          <a:p>
            <a:fld id="{EDFA3509-52BD-9746-868F-67752125496B}" type="slidenum">
              <a:rPr lang="en-IT" smtClean="0"/>
              <a:t>4</a:t>
            </a:fld>
            <a:endParaRPr lang="en-IT"/>
          </a:p>
        </p:txBody>
      </p:sp>
    </p:spTree>
    <p:extLst>
      <p:ext uri="{BB962C8B-B14F-4D97-AF65-F5344CB8AC3E}">
        <p14:creationId xmlns:p14="http://schemas.microsoft.com/office/powerpoint/2010/main" val="570588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E4F425A-E00F-4AAE-A11C-B8D799E92BCC}" type="datetimeFigureOut">
              <a:rPr lang="en-US" smtClean="0"/>
              <a:t>12/23/24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9BDAF8-C62E-4E83-B895-FB6209499096}" type="slidenum">
              <a:rPr lang="en-US" smtClean="0"/>
              <a:t>‹#›</a:t>
            </a:fld>
            <a:endParaRPr lang="en-US"/>
          </a:p>
        </p:txBody>
      </p:sp>
    </p:spTree>
    <p:extLst>
      <p:ext uri="{BB962C8B-B14F-4D97-AF65-F5344CB8AC3E}">
        <p14:creationId xmlns:p14="http://schemas.microsoft.com/office/powerpoint/2010/main" val="503046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4F425A-E00F-4AAE-A11C-B8D799E92BCC}" type="datetimeFigureOut">
              <a:rPr lang="en-US" smtClean="0"/>
              <a:t>12/23/24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9BDAF8-C62E-4E83-B895-FB6209499096}" type="slidenum">
              <a:rPr lang="en-US" smtClean="0"/>
              <a:t>‹#›</a:t>
            </a:fld>
            <a:endParaRPr lang="en-US"/>
          </a:p>
        </p:txBody>
      </p:sp>
    </p:spTree>
    <p:extLst>
      <p:ext uri="{BB962C8B-B14F-4D97-AF65-F5344CB8AC3E}">
        <p14:creationId xmlns:p14="http://schemas.microsoft.com/office/powerpoint/2010/main" val="3825089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4F425A-E00F-4AAE-A11C-B8D799E92BCC}" type="datetimeFigureOut">
              <a:rPr lang="en-US" smtClean="0"/>
              <a:t>12/23/24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9BDAF8-C62E-4E83-B895-FB6209499096}" type="slidenum">
              <a:rPr lang="en-US" smtClean="0"/>
              <a:t>‹#›</a:t>
            </a:fld>
            <a:endParaRPr lang="en-US"/>
          </a:p>
        </p:txBody>
      </p:sp>
    </p:spTree>
    <p:extLst>
      <p:ext uri="{BB962C8B-B14F-4D97-AF65-F5344CB8AC3E}">
        <p14:creationId xmlns:p14="http://schemas.microsoft.com/office/powerpoint/2010/main" val="3914222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4F425A-E00F-4AAE-A11C-B8D799E92BCC}" type="datetimeFigureOut">
              <a:rPr lang="en-US" smtClean="0"/>
              <a:t>12/23/24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9BDAF8-C62E-4E83-B895-FB6209499096}" type="slidenum">
              <a:rPr lang="en-US" smtClean="0"/>
              <a:t>‹#›</a:t>
            </a:fld>
            <a:endParaRPr lang="en-US"/>
          </a:p>
        </p:txBody>
      </p:sp>
    </p:spTree>
    <p:extLst>
      <p:ext uri="{BB962C8B-B14F-4D97-AF65-F5344CB8AC3E}">
        <p14:creationId xmlns:p14="http://schemas.microsoft.com/office/powerpoint/2010/main" val="2967862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9" y="1709740"/>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9" y="4589465"/>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4F425A-E00F-4AAE-A11C-B8D799E92BCC}" type="datetimeFigureOut">
              <a:rPr lang="en-US" smtClean="0"/>
              <a:t>12/23/24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9BDAF8-C62E-4E83-B895-FB6209499096}" type="slidenum">
              <a:rPr lang="en-US" smtClean="0"/>
              <a:t>‹#›</a:t>
            </a:fld>
            <a:endParaRPr lang="en-US"/>
          </a:p>
        </p:txBody>
      </p:sp>
    </p:spTree>
    <p:extLst>
      <p:ext uri="{BB962C8B-B14F-4D97-AF65-F5344CB8AC3E}">
        <p14:creationId xmlns:p14="http://schemas.microsoft.com/office/powerpoint/2010/main" val="3683615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1"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1"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4F425A-E00F-4AAE-A11C-B8D799E92BCC}" type="datetimeFigureOut">
              <a:rPr lang="en-US" smtClean="0"/>
              <a:t>12/23/24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9BDAF8-C62E-4E83-B895-FB6209499096}" type="slidenum">
              <a:rPr lang="en-US" smtClean="0"/>
              <a:t>‹#›</a:t>
            </a:fld>
            <a:endParaRPr lang="en-US"/>
          </a:p>
        </p:txBody>
      </p:sp>
    </p:spTree>
    <p:extLst>
      <p:ext uri="{BB962C8B-B14F-4D97-AF65-F5344CB8AC3E}">
        <p14:creationId xmlns:p14="http://schemas.microsoft.com/office/powerpoint/2010/main" val="2555013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2"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4"/>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1" y="1681164"/>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1"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4F425A-E00F-4AAE-A11C-B8D799E92BCC}" type="datetimeFigureOut">
              <a:rPr lang="en-US" smtClean="0"/>
              <a:t>12/23/24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9BDAF8-C62E-4E83-B895-FB6209499096}" type="slidenum">
              <a:rPr lang="en-US" smtClean="0"/>
              <a:t>‹#›</a:t>
            </a:fld>
            <a:endParaRPr lang="en-US"/>
          </a:p>
        </p:txBody>
      </p:sp>
    </p:spTree>
    <p:extLst>
      <p:ext uri="{BB962C8B-B14F-4D97-AF65-F5344CB8AC3E}">
        <p14:creationId xmlns:p14="http://schemas.microsoft.com/office/powerpoint/2010/main" val="322122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4F425A-E00F-4AAE-A11C-B8D799E92BCC}" type="datetimeFigureOut">
              <a:rPr lang="en-US" smtClean="0"/>
              <a:t>12/23/24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9BDAF8-C62E-4E83-B895-FB6209499096}" type="slidenum">
              <a:rPr lang="en-US" smtClean="0"/>
              <a:t>‹#›</a:t>
            </a:fld>
            <a:endParaRPr lang="en-US"/>
          </a:p>
        </p:txBody>
      </p:sp>
    </p:spTree>
    <p:extLst>
      <p:ext uri="{BB962C8B-B14F-4D97-AF65-F5344CB8AC3E}">
        <p14:creationId xmlns:p14="http://schemas.microsoft.com/office/powerpoint/2010/main" val="193858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4F425A-E00F-4AAE-A11C-B8D799E92BCC}" type="datetimeFigureOut">
              <a:rPr lang="en-US" smtClean="0"/>
              <a:t>12/23/24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9BDAF8-C62E-4E83-B895-FB6209499096}" type="slidenum">
              <a:rPr lang="en-US" smtClean="0"/>
              <a:t>‹#›</a:t>
            </a:fld>
            <a:endParaRPr lang="en-US"/>
          </a:p>
        </p:txBody>
      </p:sp>
    </p:spTree>
    <p:extLst>
      <p:ext uri="{BB962C8B-B14F-4D97-AF65-F5344CB8AC3E}">
        <p14:creationId xmlns:p14="http://schemas.microsoft.com/office/powerpoint/2010/main" val="1774457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9"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9"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4F425A-E00F-4AAE-A11C-B8D799E92BCC}" type="datetimeFigureOut">
              <a:rPr lang="en-US" smtClean="0"/>
              <a:t>12/23/24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9BDAF8-C62E-4E83-B895-FB6209499096}" type="slidenum">
              <a:rPr lang="en-US" smtClean="0"/>
              <a:t>‹#›</a:t>
            </a:fld>
            <a:endParaRPr lang="en-US"/>
          </a:p>
        </p:txBody>
      </p:sp>
    </p:spTree>
    <p:extLst>
      <p:ext uri="{BB962C8B-B14F-4D97-AF65-F5344CB8AC3E}">
        <p14:creationId xmlns:p14="http://schemas.microsoft.com/office/powerpoint/2010/main" val="655756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9"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1"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9"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4F425A-E00F-4AAE-A11C-B8D799E92BCC}" type="datetimeFigureOut">
              <a:rPr lang="en-US" smtClean="0"/>
              <a:t>12/23/24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9BDAF8-C62E-4E83-B895-FB6209499096}" type="slidenum">
              <a:rPr lang="en-US" smtClean="0"/>
              <a:t>‹#›</a:t>
            </a:fld>
            <a:endParaRPr lang="en-US"/>
          </a:p>
        </p:txBody>
      </p:sp>
    </p:spTree>
    <p:extLst>
      <p:ext uri="{BB962C8B-B14F-4D97-AF65-F5344CB8AC3E}">
        <p14:creationId xmlns:p14="http://schemas.microsoft.com/office/powerpoint/2010/main" val="1404526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1"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1"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49" y="6356352"/>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4F425A-E00F-4AAE-A11C-B8D799E92BCC}" type="datetimeFigureOut">
              <a:rPr lang="en-US" smtClean="0"/>
              <a:t>12/23/24</a:t>
            </a:fld>
            <a:endParaRPr lang="en-US"/>
          </a:p>
        </p:txBody>
      </p:sp>
      <p:sp>
        <p:nvSpPr>
          <p:cNvPr id="5" name="Footer Placeholder 4"/>
          <p:cNvSpPr>
            <a:spLocks noGrp="1"/>
          </p:cNvSpPr>
          <p:nvPr>
            <p:ph type="ftr" sz="quarter" idx="3"/>
          </p:nvPr>
        </p:nvSpPr>
        <p:spPr>
          <a:xfrm>
            <a:off x="3028951" y="6356352"/>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1" y="6356352"/>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9BDAF8-C62E-4E83-B895-FB6209499096}" type="slidenum">
              <a:rPr lang="en-US" smtClean="0"/>
              <a:t>‹#›</a:t>
            </a:fld>
            <a:endParaRPr lang="en-US"/>
          </a:p>
        </p:txBody>
      </p:sp>
    </p:spTree>
    <p:extLst>
      <p:ext uri="{BB962C8B-B14F-4D97-AF65-F5344CB8AC3E}">
        <p14:creationId xmlns:p14="http://schemas.microsoft.com/office/powerpoint/2010/main" val="18715819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C480CF0-3C25-4D03-A3FD-CA18E4D78239}"/>
              </a:ext>
            </a:extLst>
          </p:cNvPr>
          <p:cNvSpPr/>
          <p:nvPr/>
        </p:nvSpPr>
        <p:spPr>
          <a:xfrm>
            <a:off x="-3" y="0"/>
            <a:ext cx="9113493" cy="6857998"/>
          </a:xfrm>
          <a:prstGeom prst="rect">
            <a:avLst/>
          </a:prstGeom>
          <a:blipFill>
            <a:blip r:embed="rId3">
              <a:extLst>
                <a:ext uri="{BEBA8EAE-BF5A-486C-A8C5-ECC9F3942E4B}">
                  <a14:imgProps xmlns:a14="http://schemas.microsoft.com/office/drawing/2010/main">
                    <a14:imgLayer r:embed="rId4">
                      <a14:imgEffect>
                        <a14:saturation sat="75000"/>
                      </a14:imgEffect>
                      <a14:imgEffect>
                        <a14:brightnessContrast contrast="20000"/>
                      </a14:imgEffect>
                    </a14:imgLayer>
                  </a14:imgProps>
                </a:ext>
              </a:extLst>
            </a:blip>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60C8197-9D5A-46AC-B47D-8F404B523411}"/>
              </a:ext>
            </a:extLst>
          </p:cNvPr>
          <p:cNvSpPr/>
          <p:nvPr/>
        </p:nvSpPr>
        <p:spPr>
          <a:xfrm>
            <a:off x="-3" y="0"/>
            <a:ext cx="9144000" cy="64008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316FE95-3BFE-4BA7-BFA7-95591B2D2821}"/>
              </a:ext>
            </a:extLst>
          </p:cNvPr>
          <p:cNvSpPr/>
          <p:nvPr/>
        </p:nvSpPr>
        <p:spPr>
          <a:xfrm>
            <a:off x="18288" y="3582183"/>
            <a:ext cx="9144000" cy="64008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F3812A6-5338-408C-BAB3-1884F654A341}"/>
              </a:ext>
            </a:extLst>
          </p:cNvPr>
          <p:cNvSpPr txBox="1"/>
          <p:nvPr/>
        </p:nvSpPr>
        <p:spPr>
          <a:xfrm>
            <a:off x="0" y="45720"/>
            <a:ext cx="2289047" cy="646331"/>
          </a:xfrm>
          <a:prstGeom prst="rect">
            <a:avLst/>
          </a:prstGeom>
          <a:noFill/>
        </p:spPr>
        <p:txBody>
          <a:bodyPr wrap="square" rtlCol="0">
            <a:spAutoFit/>
          </a:bodyPr>
          <a:lstStyle/>
          <a:p>
            <a:pPr algn="ctr"/>
            <a:r>
              <a:rPr lang="en-US" b="1" dirty="0"/>
              <a:t>ECONOMIC</a:t>
            </a:r>
          </a:p>
          <a:p>
            <a:pPr algn="ctr"/>
            <a:r>
              <a:rPr lang="en-US" b="1" dirty="0"/>
              <a:t>Politics Markers</a:t>
            </a:r>
          </a:p>
        </p:txBody>
      </p:sp>
      <p:sp>
        <p:nvSpPr>
          <p:cNvPr id="76" name="TextBox 75">
            <a:extLst>
              <a:ext uri="{FF2B5EF4-FFF2-40B4-BE49-F238E27FC236}">
                <a16:creationId xmlns:a16="http://schemas.microsoft.com/office/drawing/2014/main" id="{9325CAE4-6C77-4E5E-994E-E4416B0320D1}"/>
              </a:ext>
            </a:extLst>
          </p:cNvPr>
          <p:cNvSpPr txBox="1"/>
          <p:nvPr/>
        </p:nvSpPr>
        <p:spPr>
          <a:xfrm>
            <a:off x="2286002" y="45722"/>
            <a:ext cx="2270757" cy="646331"/>
          </a:xfrm>
          <a:prstGeom prst="rect">
            <a:avLst/>
          </a:prstGeom>
          <a:noFill/>
        </p:spPr>
        <p:txBody>
          <a:bodyPr wrap="square" rtlCol="0">
            <a:spAutoFit/>
          </a:bodyPr>
          <a:lstStyle/>
          <a:p>
            <a:pPr algn="ctr"/>
            <a:r>
              <a:rPr lang="en-US" b="1" dirty="0"/>
              <a:t>ECONOMIC</a:t>
            </a:r>
          </a:p>
          <a:p>
            <a:pPr algn="ctr"/>
            <a:r>
              <a:rPr lang="en-US" b="1" dirty="0"/>
              <a:t>Events</a:t>
            </a:r>
          </a:p>
        </p:txBody>
      </p:sp>
      <p:sp>
        <p:nvSpPr>
          <p:cNvPr id="77" name="TextBox 76">
            <a:extLst>
              <a:ext uri="{FF2B5EF4-FFF2-40B4-BE49-F238E27FC236}">
                <a16:creationId xmlns:a16="http://schemas.microsoft.com/office/drawing/2014/main" id="{756CEAF1-0492-420E-A38C-92C761275005}"/>
              </a:ext>
            </a:extLst>
          </p:cNvPr>
          <p:cNvSpPr txBox="1"/>
          <p:nvPr/>
        </p:nvSpPr>
        <p:spPr>
          <a:xfrm>
            <a:off x="4572002" y="45722"/>
            <a:ext cx="2270757" cy="646331"/>
          </a:xfrm>
          <a:prstGeom prst="rect">
            <a:avLst/>
          </a:prstGeom>
          <a:noFill/>
        </p:spPr>
        <p:txBody>
          <a:bodyPr wrap="square" rtlCol="0">
            <a:spAutoFit/>
          </a:bodyPr>
          <a:lstStyle/>
          <a:p>
            <a:pPr algn="ctr"/>
            <a:r>
              <a:rPr lang="en-US" b="1" dirty="0"/>
              <a:t>ECONOMIC</a:t>
            </a:r>
          </a:p>
          <a:p>
            <a:pPr algn="ctr"/>
            <a:r>
              <a:rPr lang="en-US" b="1" dirty="0"/>
              <a:t>Initiative</a:t>
            </a:r>
          </a:p>
        </p:txBody>
      </p:sp>
      <p:sp>
        <p:nvSpPr>
          <p:cNvPr id="8" name="Rectangle 7">
            <a:extLst>
              <a:ext uri="{FF2B5EF4-FFF2-40B4-BE49-F238E27FC236}">
                <a16:creationId xmlns:a16="http://schemas.microsoft.com/office/drawing/2014/main" id="{D95AAB95-34B8-448B-930B-161FA4E3D30F}"/>
              </a:ext>
            </a:extLst>
          </p:cNvPr>
          <p:cNvSpPr/>
          <p:nvPr/>
        </p:nvSpPr>
        <p:spPr>
          <a:xfrm>
            <a:off x="-3" y="3200400"/>
            <a:ext cx="9144000" cy="4572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42E8743C-C183-482A-AE61-4547E8CA24A6}"/>
              </a:ext>
            </a:extLst>
          </p:cNvPr>
          <p:cNvGrpSpPr/>
          <p:nvPr/>
        </p:nvGrpSpPr>
        <p:grpSpPr>
          <a:xfrm>
            <a:off x="0" y="0"/>
            <a:ext cx="9144000" cy="3200400"/>
            <a:chOff x="0" y="3657600"/>
            <a:chExt cx="9144000" cy="3200400"/>
          </a:xfrm>
        </p:grpSpPr>
        <p:cxnSp>
          <p:nvCxnSpPr>
            <p:cNvPr id="41" name="Straight Connector 40">
              <a:extLst>
                <a:ext uri="{FF2B5EF4-FFF2-40B4-BE49-F238E27FC236}">
                  <a16:creationId xmlns:a16="http://schemas.microsoft.com/office/drawing/2014/main" id="{A673F4D7-34E1-4F04-951A-7932E53F6200}"/>
                </a:ext>
              </a:extLst>
            </p:cNvPr>
            <p:cNvCxnSpPr/>
            <p:nvPr/>
          </p:nvCxnSpPr>
          <p:spPr>
            <a:xfrm>
              <a:off x="0" y="3657600"/>
              <a:ext cx="0" cy="3200400"/>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B6C72B1F-1240-4C90-B318-F947610E4AA6}"/>
                </a:ext>
              </a:extLst>
            </p:cNvPr>
            <p:cNvCxnSpPr/>
            <p:nvPr/>
          </p:nvCxnSpPr>
          <p:spPr>
            <a:xfrm>
              <a:off x="2286000" y="3657600"/>
              <a:ext cx="0" cy="3200400"/>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1E827358-BFDE-4A37-99D4-FE7CE5BC5867}"/>
                </a:ext>
              </a:extLst>
            </p:cNvPr>
            <p:cNvCxnSpPr/>
            <p:nvPr/>
          </p:nvCxnSpPr>
          <p:spPr>
            <a:xfrm>
              <a:off x="4572000" y="3657600"/>
              <a:ext cx="0" cy="3200400"/>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2998FB3B-B65C-4DF5-8EAF-F98685BA90B2}"/>
                </a:ext>
              </a:extLst>
            </p:cNvPr>
            <p:cNvCxnSpPr/>
            <p:nvPr/>
          </p:nvCxnSpPr>
          <p:spPr>
            <a:xfrm>
              <a:off x="6858000" y="3657600"/>
              <a:ext cx="0" cy="3200400"/>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9B436D19-D971-4148-AC76-B48547AED438}"/>
                </a:ext>
              </a:extLst>
            </p:cNvPr>
            <p:cNvCxnSpPr/>
            <p:nvPr/>
          </p:nvCxnSpPr>
          <p:spPr>
            <a:xfrm>
              <a:off x="9144000" y="3657600"/>
              <a:ext cx="0" cy="3200400"/>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81DB5D33-102F-4176-80C9-952D10415ED7}"/>
                </a:ext>
              </a:extLst>
            </p:cNvPr>
            <p:cNvCxnSpPr>
              <a:cxnSpLocks/>
            </p:cNvCxnSpPr>
            <p:nvPr/>
          </p:nvCxnSpPr>
          <p:spPr>
            <a:xfrm>
              <a:off x="0" y="3657600"/>
              <a:ext cx="9128760" cy="0"/>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99B143D3-0DC4-4D14-887B-CE9C579BDB79}"/>
                </a:ext>
              </a:extLst>
            </p:cNvPr>
            <p:cNvCxnSpPr>
              <a:cxnSpLocks/>
            </p:cNvCxnSpPr>
            <p:nvPr/>
          </p:nvCxnSpPr>
          <p:spPr>
            <a:xfrm>
              <a:off x="0" y="6858000"/>
              <a:ext cx="9128760" cy="0"/>
            </a:xfrm>
            <a:prstGeom prst="line">
              <a:avLst/>
            </a:prstGeom>
            <a:ln w="28575">
              <a:prstDash val="dash"/>
            </a:ln>
          </p:spPr>
          <p:style>
            <a:lnRef idx="1">
              <a:schemeClr val="dk1"/>
            </a:lnRef>
            <a:fillRef idx="0">
              <a:schemeClr val="dk1"/>
            </a:fillRef>
            <a:effectRef idx="0">
              <a:schemeClr val="dk1"/>
            </a:effectRef>
            <a:fontRef idx="minor">
              <a:schemeClr val="tx1"/>
            </a:fontRef>
          </p:style>
        </p:cxnSp>
      </p:grpSp>
      <p:grpSp>
        <p:nvGrpSpPr>
          <p:cNvPr id="9" name="Group 8">
            <a:extLst>
              <a:ext uri="{FF2B5EF4-FFF2-40B4-BE49-F238E27FC236}">
                <a16:creationId xmlns:a16="http://schemas.microsoft.com/office/drawing/2014/main" id="{B9D86455-9257-4A13-B639-A25254C94AFD}"/>
              </a:ext>
            </a:extLst>
          </p:cNvPr>
          <p:cNvGrpSpPr/>
          <p:nvPr/>
        </p:nvGrpSpPr>
        <p:grpSpPr>
          <a:xfrm>
            <a:off x="0" y="3657600"/>
            <a:ext cx="9144000" cy="3200400"/>
            <a:chOff x="0" y="3657600"/>
            <a:chExt cx="9144000" cy="3200400"/>
          </a:xfrm>
        </p:grpSpPr>
        <p:cxnSp>
          <p:nvCxnSpPr>
            <p:cNvPr id="3" name="Straight Connector 2">
              <a:extLst>
                <a:ext uri="{FF2B5EF4-FFF2-40B4-BE49-F238E27FC236}">
                  <a16:creationId xmlns:a16="http://schemas.microsoft.com/office/drawing/2014/main" id="{D64C8FF1-7401-44FE-AA99-79BF57EDB711}"/>
                </a:ext>
              </a:extLst>
            </p:cNvPr>
            <p:cNvCxnSpPr/>
            <p:nvPr/>
          </p:nvCxnSpPr>
          <p:spPr>
            <a:xfrm>
              <a:off x="0" y="3657600"/>
              <a:ext cx="0" cy="3200400"/>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5D29CC30-3C61-4BEF-88DC-B8A7A1A4A0BE}"/>
                </a:ext>
              </a:extLst>
            </p:cNvPr>
            <p:cNvCxnSpPr/>
            <p:nvPr/>
          </p:nvCxnSpPr>
          <p:spPr>
            <a:xfrm>
              <a:off x="2286000" y="3657600"/>
              <a:ext cx="0" cy="3200400"/>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58A896C8-735C-405A-A746-3AD7033BC950}"/>
                </a:ext>
              </a:extLst>
            </p:cNvPr>
            <p:cNvCxnSpPr/>
            <p:nvPr/>
          </p:nvCxnSpPr>
          <p:spPr>
            <a:xfrm>
              <a:off x="4572000" y="3657600"/>
              <a:ext cx="0" cy="3200400"/>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1DC5964F-D922-4DD7-A262-B058F9D3D8E8}"/>
                </a:ext>
              </a:extLst>
            </p:cNvPr>
            <p:cNvCxnSpPr/>
            <p:nvPr/>
          </p:nvCxnSpPr>
          <p:spPr>
            <a:xfrm>
              <a:off x="6858000" y="3657600"/>
              <a:ext cx="0" cy="3200400"/>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A7571880-E3AA-4C1C-BE9D-E27A0A5BFF90}"/>
                </a:ext>
              </a:extLst>
            </p:cNvPr>
            <p:cNvCxnSpPr>
              <a:cxnSpLocks/>
            </p:cNvCxnSpPr>
            <p:nvPr/>
          </p:nvCxnSpPr>
          <p:spPr>
            <a:xfrm>
              <a:off x="0" y="3657600"/>
              <a:ext cx="9128760" cy="0"/>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0BE19741-9E60-4E0C-AE3D-8DD4567EFDF0}"/>
                </a:ext>
              </a:extLst>
            </p:cNvPr>
            <p:cNvCxnSpPr>
              <a:cxnSpLocks/>
            </p:cNvCxnSpPr>
            <p:nvPr/>
          </p:nvCxnSpPr>
          <p:spPr>
            <a:xfrm>
              <a:off x="0" y="6858000"/>
              <a:ext cx="9128760" cy="0"/>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2B743EF8-8C9C-49A5-A4B1-C05423C4E680}"/>
                </a:ext>
              </a:extLst>
            </p:cNvPr>
            <p:cNvCxnSpPr/>
            <p:nvPr/>
          </p:nvCxnSpPr>
          <p:spPr>
            <a:xfrm>
              <a:off x="9144000" y="3657600"/>
              <a:ext cx="0" cy="3200400"/>
            </a:xfrm>
            <a:prstGeom prst="line">
              <a:avLst/>
            </a:prstGeom>
            <a:ln w="28575">
              <a:prstDash val="dash"/>
            </a:ln>
          </p:spPr>
          <p:style>
            <a:lnRef idx="1">
              <a:schemeClr val="dk1"/>
            </a:lnRef>
            <a:fillRef idx="0">
              <a:schemeClr val="dk1"/>
            </a:fillRef>
            <a:effectRef idx="0">
              <a:schemeClr val="dk1"/>
            </a:effectRef>
            <a:fontRef idx="minor">
              <a:schemeClr val="tx1"/>
            </a:fontRef>
          </p:style>
        </p:cxnSp>
      </p:grpSp>
      <p:sp>
        <p:nvSpPr>
          <p:cNvPr id="31" name="TextBox 30">
            <a:extLst>
              <a:ext uri="{FF2B5EF4-FFF2-40B4-BE49-F238E27FC236}">
                <a16:creationId xmlns:a16="http://schemas.microsoft.com/office/drawing/2014/main" id="{C1B059E7-0C5C-415C-B99D-481BCB3DEE80}"/>
              </a:ext>
            </a:extLst>
          </p:cNvPr>
          <p:cNvSpPr txBox="1"/>
          <p:nvPr/>
        </p:nvSpPr>
        <p:spPr>
          <a:xfrm>
            <a:off x="0" y="3246120"/>
            <a:ext cx="9147054" cy="338554"/>
          </a:xfrm>
          <a:prstGeom prst="rect">
            <a:avLst/>
          </a:prstGeom>
          <a:noFill/>
        </p:spPr>
        <p:txBody>
          <a:bodyPr wrap="square" rtlCol="0">
            <a:spAutoFit/>
          </a:bodyPr>
          <a:lstStyle/>
          <a:p>
            <a:pPr algn="ctr"/>
            <a:r>
              <a:rPr lang="en-US" sz="1600" b="1" i="1" dirty="0"/>
              <a:t>STELLAR HORIZONS – Sequence of Play Cards (Sheet 1 of 4: Front) Template by</a:t>
            </a:r>
            <a:r>
              <a:rPr lang="en-US" sz="1600" dirty="0"/>
              <a:t> </a:t>
            </a:r>
            <a:r>
              <a:rPr lang="en-US" sz="1400" dirty="0">
                <a:latin typeface="Showcard Gothic" panose="04020904020102020604" pitchFamily="82" charset="0"/>
              </a:rPr>
              <a:t>STUKA </a:t>
            </a:r>
            <a:r>
              <a:rPr lang="en-US" sz="1400" dirty="0">
                <a:solidFill>
                  <a:srgbClr val="C00000"/>
                </a:solidFill>
                <a:latin typeface="Showcard Gothic" panose="04020904020102020604" pitchFamily="82" charset="0"/>
              </a:rPr>
              <a:t>JOE</a:t>
            </a:r>
            <a:endParaRPr lang="en-US" sz="1400" b="1" i="1" dirty="0"/>
          </a:p>
        </p:txBody>
      </p:sp>
      <p:sp>
        <p:nvSpPr>
          <p:cNvPr id="78" name="TextBox 77">
            <a:extLst>
              <a:ext uri="{FF2B5EF4-FFF2-40B4-BE49-F238E27FC236}">
                <a16:creationId xmlns:a16="http://schemas.microsoft.com/office/drawing/2014/main" id="{7FF973F5-8230-4AFB-AE6B-1D7877305B84}"/>
              </a:ext>
            </a:extLst>
          </p:cNvPr>
          <p:cNvSpPr txBox="1"/>
          <p:nvPr/>
        </p:nvSpPr>
        <p:spPr>
          <a:xfrm>
            <a:off x="6857988" y="45722"/>
            <a:ext cx="2270757" cy="646331"/>
          </a:xfrm>
          <a:prstGeom prst="rect">
            <a:avLst/>
          </a:prstGeom>
          <a:noFill/>
        </p:spPr>
        <p:txBody>
          <a:bodyPr wrap="square" rtlCol="0">
            <a:spAutoFit/>
          </a:bodyPr>
          <a:lstStyle/>
          <a:p>
            <a:pPr algn="ctr"/>
            <a:r>
              <a:rPr lang="en-US" b="1" dirty="0"/>
              <a:t>ECONOMIC</a:t>
            </a:r>
          </a:p>
          <a:p>
            <a:pPr algn="ctr"/>
            <a:r>
              <a:rPr lang="en-US" b="1" dirty="0"/>
              <a:t>Foreign Relations</a:t>
            </a:r>
          </a:p>
        </p:txBody>
      </p:sp>
      <p:sp>
        <p:nvSpPr>
          <p:cNvPr id="81" name="TextBox 80">
            <a:extLst>
              <a:ext uri="{FF2B5EF4-FFF2-40B4-BE49-F238E27FC236}">
                <a16:creationId xmlns:a16="http://schemas.microsoft.com/office/drawing/2014/main" id="{463AA090-AFD4-4C96-9631-E92C2E052B77}"/>
              </a:ext>
            </a:extLst>
          </p:cNvPr>
          <p:cNvSpPr txBox="1"/>
          <p:nvPr/>
        </p:nvSpPr>
        <p:spPr>
          <a:xfrm>
            <a:off x="4602513" y="3656187"/>
            <a:ext cx="2240247" cy="646331"/>
          </a:xfrm>
          <a:prstGeom prst="rect">
            <a:avLst/>
          </a:prstGeom>
          <a:noFill/>
        </p:spPr>
        <p:txBody>
          <a:bodyPr wrap="square" rtlCol="0">
            <a:spAutoFit/>
          </a:bodyPr>
          <a:lstStyle/>
          <a:p>
            <a:pPr algn="ctr"/>
            <a:r>
              <a:rPr lang="en-US" b="1" dirty="0"/>
              <a:t>ECONOMIC</a:t>
            </a:r>
          </a:p>
          <a:p>
            <a:pPr algn="ctr"/>
            <a:r>
              <a:rPr lang="en-US" b="1" dirty="0"/>
              <a:t>Earth Research</a:t>
            </a:r>
          </a:p>
        </p:txBody>
      </p:sp>
      <p:sp>
        <p:nvSpPr>
          <p:cNvPr id="82" name="TextBox 81">
            <a:extLst>
              <a:ext uri="{FF2B5EF4-FFF2-40B4-BE49-F238E27FC236}">
                <a16:creationId xmlns:a16="http://schemas.microsoft.com/office/drawing/2014/main" id="{5B7EB2F4-F965-4775-98AC-2CE4F8E86DC9}"/>
              </a:ext>
            </a:extLst>
          </p:cNvPr>
          <p:cNvSpPr txBox="1"/>
          <p:nvPr/>
        </p:nvSpPr>
        <p:spPr>
          <a:xfrm>
            <a:off x="6888512" y="3656187"/>
            <a:ext cx="2240246" cy="646331"/>
          </a:xfrm>
          <a:prstGeom prst="rect">
            <a:avLst/>
          </a:prstGeom>
          <a:noFill/>
        </p:spPr>
        <p:txBody>
          <a:bodyPr wrap="square" rtlCol="0">
            <a:spAutoFit/>
          </a:bodyPr>
          <a:lstStyle/>
          <a:p>
            <a:pPr algn="ctr"/>
            <a:r>
              <a:rPr lang="en-US" b="1" dirty="0"/>
              <a:t>ECONOMIC</a:t>
            </a:r>
          </a:p>
          <a:p>
            <a:pPr algn="ctr"/>
            <a:r>
              <a:rPr lang="en-US" b="1" dirty="0"/>
              <a:t>Base Production</a:t>
            </a:r>
          </a:p>
        </p:txBody>
      </p:sp>
      <p:sp>
        <p:nvSpPr>
          <p:cNvPr id="79" name="TextBox 78">
            <a:extLst>
              <a:ext uri="{FF2B5EF4-FFF2-40B4-BE49-F238E27FC236}">
                <a16:creationId xmlns:a16="http://schemas.microsoft.com/office/drawing/2014/main" id="{9313A158-FBE0-4B92-8BDB-F51366BF4AAA}"/>
              </a:ext>
            </a:extLst>
          </p:cNvPr>
          <p:cNvSpPr txBox="1"/>
          <p:nvPr/>
        </p:nvSpPr>
        <p:spPr>
          <a:xfrm>
            <a:off x="0" y="3656185"/>
            <a:ext cx="2270757" cy="646331"/>
          </a:xfrm>
          <a:prstGeom prst="rect">
            <a:avLst/>
          </a:prstGeom>
          <a:noFill/>
        </p:spPr>
        <p:txBody>
          <a:bodyPr wrap="square" rtlCol="0">
            <a:spAutoFit/>
          </a:bodyPr>
          <a:lstStyle/>
          <a:p>
            <a:pPr algn="ctr"/>
            <a:r>
              <a:rPr lang="en-US" b="1" dirty="0"/>
              <a:t>ECONOMIC</a:t>
            </a:r>
          </a:p>
          <a:p>
            <a:pPr algn="ctr"/>
            <a:r>
              <a:rPr lang="en-US" b="1" dirty="0"/>
              <a:t>Diplomacy</a:t>
            </a:r>
          </a:p>
        </p:txBody>
      </p:sp>
      <p:sp>
        <p:nvSpPr>
          <p:cNvPr id="80" name="TextBox 79">
            <a:extLst>
              <a:ext uri="{FF2B5EF4-FFF2-40B4-BE49-F238E27FC236}">
                <a16:creationId xmlns:a16="http://schemas.microsoft.com/office/drawing/2014/main" id="{D5AB0F98-38D7-4553-8FFF-8BDEAE699051}"/>
              </a:ext>
            </a:extLst>
          </p:cNvPr>
          <p:cNvSpPr txBox="1"/>
          <p:nvPr/>
        </p:nvSpPr>
        <p:spPr>
          <a:xfrm>
            <a:off x="2286002" y="3656187"/>
            <a:ext cx="2270757" cy="646331"/>
          </a:xfrm>
          <a:prstGeom prst="rect">
            <a:avLst/>
          </a:prstGeom>
          <a:noFill/>
        </p:spPr>
        <p:txBody>
          <a:bodyPr wrap="square" rtlCol="0">
            <a:spAutoFit/>
          </a:bodyPr>
          <a:lstStyle/>
          <a:p>
            <a:pPr algn="ctr"/>
            <a:r>
              <a:rPr lang="en-US" b="1" dirty="0"/>
              <a:t>ECONOMIC</a:t>
            </a:r>
          </a:p>
          <a:p>
            <a:pPr algn="ctr"/>
            <a:r>
              <a:rPr lang="en-US" b="1" dirty="0"/>
              <a:t>Collect $B</a:t>
            </a:r>
          </a:p>
        </p:txBody>
      </p:sp>
      <p:grpSp>
        <p:nvGrpSpPr>
          <p:cNvPr id="63" name="Group 62">
            <a:extLst>
              <a:ext uri="{FF2B5EF4-FFF2-40B4-BE49-F238E27FC236}">
                <a16:creationId xmlns:a16="http://schemas.microsoft.com/office/drawing/2014/main" id="{BC4160E5-8522-4CCE-A89D-B56E7CD3A454}"/>
              </a:ext>
            </a:extLst>
          </p:cNvPr>
          <p:cNvGrpSpPr/>
          <p:nvPr/>
        </p:nvGrpSpPr>
        <p:grpSpPr>
          <a:xfrm>
            <a:off x="18288" y="3699924"/>
            <a:ext cx="7356348" cy="338554"/>
            <a:chOff x="15240" y="153964"/>
            <a:chExt cx="7356348" cy="338554"/>
          </a:xfrm>
        </p:grpSpPr>
        <p:grpSp>
          <p:nvGrpSpPr>
            <p:cNvPr id="64" name="Group 63">
              <a:extLst>
                <a:ext uri="{FF2B5EF4-FFF2-40B4-BE49-F238E27FC236}">
                  <a16:creationId xmlns:a16="http://schemas.microsoft.com/office/drawing/2014/main" id="{F72011FF-82E2-47B9-9854-1222BA0C37D7}"/>
                </a:ext>
              </a:extLst>
            </p:cNvPr>
            <p:cNvGrpSpPr/>
            <p:nvPr/>
          </p:nvGrpSpPr>
          <p:grpSpPr>
            <a:xfrm>
              <a:off x="15240" y="153964"/>
              <a:ext cx="495300" cy="338554"/>
              <a:chOff x="300" y="78326"/>
              <a:chExt cx="495300" cy="338554"/>
            </a:xfrm>
          </p:grpSpPr>
          <p:sp>
            <p:nvSpPr>
              <p:cNvPr id="74" name="Oval 73">
                <a:extLst>
                  <a:ext uri="{FF2B5EF4-FFF2-40B4-BE49-F238E27FC236}">
                    <a16:creationId xmlns:a16="http://schemas.microsoft.com/office/drawing/2014/main" id="{56836A55-4925-44E4-AF1E-44DD67454105}"/>
                  </a:ext>
                </a:extLst>
              </p:cNvPr>
              <p:cNvSpPr/>
              <p:nvPr/>
            </p:nvSpPr>
            <p:spPr>
              <a:xfrm>
                <a:off x="110790" y="111919"/>
                <a:ext cx="274320" cy="2743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800" dirty="0"/>
              </a:p>
            </p:txBody>
          </p:sp>
          <p:sp>
            <p:nvSpPr>
              <p:cNvPr id="75" name="TextBox 74">
                <a:extLst>
                  <a:ext uri="{FF2B5EF4-FFF2-40B4-BE49-F238E27FC236}">
                    <a16:creationId xmlns:a16="http://schemas.microsoft.com/office/drawing/2014/main" id="{2D79454C-7D58-4774-AF3D-BD9A00D686C5}"/>
                  </a:ext>
                </a:extLst>
              </p:cNvPr>
              <p:cNvSpPr txBox="1"/>
              <p:nvPr/>
            </p:nvSpPr>
            <p:spPr>
              <a:xfrm>
                <a:off x="300" y="78326"/>
                <a:ext cx="495300" cy="338554"/>
              </a:xfrm>
              <a:prstGeom prst="rect">
                <a:avLst/>
              </a:prstGeom>
              <a:noFill/>
            </p:spPr>
            <p:txBody>
              <a:bodyPr wrap="square" rtlCol="0">
                <a:spAutoFit/>
              </a:bodyPr>
              <a:lstStyle/>
              <a:p>
                <a:pPr algn="ctr"/>
                <a:r>
                  <a:rPr lang="en-US" sz="1600" b="1" dirty="0"/>
                  <a:t>5</a:t>
                </a:r>
              </a:p>
            </p:txBody>
          </p:sp>
        </p:grpSp>
        <p:grpSp>
          <p:nvGrpSpPr>
            <p:cNvPr id="65" name="Group 64">
              <a:extLst>
                <a:ext uri="{FF2B5EF4-FFF2-40B4-BE49-F238E27FC236}">
                  <a16:creationId xmlns:a16="http://schemas.microsoft.com/office/drawing/2014/main" id="{EBA9698E-EF86-48D5-BCAA-CF2A063471C6}"/>
                </a:ext>
              </a:extLst>
            </p:cNvPr>
            <p:cNvGrpSpPr/>
            <p:nvPr/>
          </p:nvGrpSpPr>
          <p:grpSpPr>
            <a:xfrm>
              <a:off x="2304288" y="153964"/>
              <a:ext cx="495300" cy="338554"/>
              <a:chOff x="300" y="76842"/>
              <a:chExt cx="495300" cy="338554"/>
            </a:xfrm>
          </p:grpSpPr>
          <p:sp>
            <p:nvSpPr>
              <p:cNvPr id="72" name="Oval 71">
                <a:extLst>
                  <a:ext uri="{FF2B5EF4-FFF2-40B4-BE49-F238E27FC236}">
                    <a16:creationId xmlns:a16="http://schemas.microsoft.com/office/drawing/2014/main" id="{A40DDEF7-51B4-4819-A5F1-6CE7EFD7AC25}"/>
                  </a:ext>
                </a:extLst>
              </p:cNvPr>
              <p:cNvSpPr/>
              <p:nvPr/>
            </p:nvSpPr>
            <p:spPr>
              <a:xfrm>
                <a:off x="110790" y="111919"/>
                <a:ext cx="274320" cy="2743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800" dirty="0"/>
              </a:p>
            </p:txBody>
          </p:sp>
          <p:sp>
            <p:nvSpPr>
              <p:cNvPr id="73" name="TextBox 72">
                <a:extLst>
                  <a:ext uri="{FF2B5EF4-FFF2-40B4-BE49-F238E27FC236}">
                    <a16:creationId xmlns:a16="http://schemas.microsoft.com/office/drawing/2014/main" id="{85E8F990-C291-4D24-9FA6-0992BBD7C59F}"/>
                  </a:ext>
                </a:extLst>
              </p:cNvPr>
              <p:cNvSpPr txBox="1"/>
              <p:nvPr/>
            </p:nvSpPr>
            <p:spPr>
              <a:xfrm>
                <a:off x="300" y="76842"/>
                <a:ext cx="495300" cy="338554"/>
              </a:xfrm>
              <a:prstGeom prst="rect">
                <a:avLst/>
              </a:prstGeom>
              <a:noFill/>
            </p:spPr>
            <p:txBody>
              <a:bodyPr wrap="square" rtlCol="0">
                <a:spAutoFit/>
              </a:bodyPr>
              <a:lstStyle/>
              <a:p>
                <a:pPr algn="ctr"/>
                <a:r>
                  <a:rPr lang="en-US" sz="1600" b="1" dirty="0"/>
                  <a:t>6</a:t>
                </a:r>
              </a:p>
            </p:txBody>
          </p:sp>
        </p:grpSp>
        <p:grpSp>
          <p:nvGrpSpPr>
            <p:cNvPr id="66" name="Group 65">
              <a:extLst>
                <a:ext uri="{FF2B5EF4-FFF2-40B4-BE49-F238E27FC236}">
                  <a16:creationId xmlns:a16="http://schemas.microsoft.com/office/drawing/2014/main" id="{17226A67-2D56-4237-B503-96A3F6941491}"/>
                </a:ext>
              </a:extLst>
            </p:cNvPr>
            <p:cNvGrpSpPr/>
            <p:nvPr/>
          </p:nvGrpSpPr>
          <p:grpSpPr>
            <a:xfrm>
              <a:off x="4590288" y="153964"/>
              <a:ext cx="495300" cy="338554"/>
              <a:chOff x="300" y="76842"/>
              <a:chExt cx="495300" cy="338554"/>
            </a:xfrm>
          </p:grpSpPr>
          <p:sp>
            <p:nvSpPr>
              <p:cNvPr id="70" name="Oval 69">
                <a:extLst>
                  <a:ext uri="{FF2B5EF4-FFF2-40B4-BE49-F238E27FC236}">
                    <a16:creationId xmlns:a16="http://schemas.microsoft.com/office/drawing/2014/main" id="{2E1D502E-535B-438C-BE47-AB8AE1254E2B}"/>
                  </a:ext>
                </a:extLst>
              </p:cNvPr>
              <p:cNvSpPr/>
              <p:nvPr/>
            </p:nvSpPr>
            <p:spPr>
              <a:xfrm>
                <a:off x="110790" y="111919"/>
                <a:ext cx="274320" cy="2743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800" dirty="0"/>
              </a:p>
            </p:txBody>
          </p:sp>
          <p:sp>
            <p:nvSpPr>
              <p:cNvPr id="71" name="TextBox 70">
                <a:extLst>
                  <a:ext uri="{FF2B5EF4-FFF2-40B4-BE49-F238E27FC236}">
                    <a16:creationId xmlns:a16="http://schemas.microsoft.com/office/drawing/2014/main" id="{5D14D19A-CE88-4E1F-A2B8-B2EC7A9A5FD5}"/>
                  </a:ext>
                </a:extLst>
              </p:cNvPr>
              <p:cNvSpPr txBox="1"/>
              <p:nvPr/>
            </p:nvSpPr>
            <p:spPr>
              <a:xfrm>
                <a:off x="300" y="76842"/>
                <a:ext cx="495300" cy="338554"/>
              </a:xfrm>
              <a:prstGeom prst="rect">
                <a:avLst/>
              </a:prstGeom>
              <a:noFill/>
            </p:spPr>
            <p:txBody>
              <a:bodyPr wrap="square" rtlCol="0">
                <a:spAutoFit/>
              </a:bodyPr>
              <a:lstStyle/>
              <a:p>
                <a:pPr algn="ctr"/>
                <a:r>
                  <a:rPr lang="en-US" sz="1600" b="1" dirty="0"/>
                  <a:t>7</a:t>
                </a:r>
              </a:p>
            </p:txBody>
          </p:sp>
        </p:grpSp>
        <p:grpSp>
          <p:nvGrpSpPr>
            <p:cNvPr id="67" name="Group 66">
              <a:extLst>
                <a:ext uri="{FF2B5EF4-FFF2-40B4-BE49-F238E27FC236}">
                  <a16:creationId xmlns:a16="http://schemas.microsoft.com/office/drawing/2014/main" id="{249342A5-3FD7-46F1-BFEA-E7041CA876BF}"/>
                </a:ext>
              </a:extLst>
            </p:cNvPr>
            <p:cNvGrpSpPr/>
            <p:nvPr/>
          </p:nvGrpSpPr>
          <p:grpSpPr>
            <a:xfrm>
              <a:off x="6876288" y="153964"/>
              <a:ext cx="495300" cy="338554"/>
              <a:chOff x="300" y="76842"/>
              <a:chExt cx="495300" cy="338554"/>
            </a:xfrm>
          </p:grpSpPr>
          <p:sp>
            <p:nvSpPr>
              <p:cNvPr id="68" name="Oval 67">
                <a:extLst>
                  <a:ext uri="{FF2B5EF4-FFF2-40B4-BE49-F238E27FC236}">
                    <a16:creationId xmlns:a16="http://schemas.microsoft.com/office/drawing/2014/main" id="{C15E318C-05F7-44B3-B804-9207BA540EEA}"/>
                  </a:ext>
                </a:extLst>
              </p:cNvPr>
              <p:cNvSpPr/>
              <p:nvPr/>
            </p:nvSpPr>
            <p:spPr>
              <a:xfrm>
                <a:off x="110790" y="111919"/>
                <a:ext cx="274320" cy="2743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800" dirty="0"/>
              </a:p>
            </p:txBody>
          </p:sp>
          <p:sp>
            <p:nvSpPr>
              <p:cNvPr id="69" name="TextBox 68">
                <a:extLst>
                  <a:ext uri="{FF2B5EF4-FFF2-40B4-BE49-F238E27FC236}">
                    <a16:creationId xmlns:a16="http://schemas.microsoft.com/office/drawing/2014/main" id="{69176242-9FA7-4138-9A26-00CE5042BDFD}"/>
                  </a:ext>
                </a:extLst>
              </p:cNvPr>
              <p:cNvSpPr txBox="1"/>
              <p:nvPr/>
            </p:nvSpPr>
            <p:spPr>
              <a:xfrm>
                <a:off x="300" y="76842"/>
                <a:ext cx="495300" cy="338554"/>
              </a:xfrm>
              <a:prstGeom prst="rect">
                <a:avLst/>
              </a:prstGeom>
              <a:noFill/>
            </p:spPr>
            <p:txBody>
              <a:bodyPr wrap="square" rtlCol="0">
                <a:spAutoFit/>
              </a:bodyPr>
              <a:lstStyle/>
              <a:p>
                <a:pPr algn="ctr"/>
                <a:r>
                  <a:rPr lang="en-US" sz="1600" b="1" dirty="0"/>
                  <a:t>8</a:t>
                </a:r>
              </a:p>
            </p:txBody>
          </p:sp>
        </p:grpSp>
      </p:grpSp>
      <p:grpSp>
        <p:nvGrpSpPr>
          <p:cNvPr id="5" name="Group 4">
            <a:extLst>
              <a:ext uri="{FF2B5EF4-FFF2-40B4-BE49-F238E27FC236}">
                <a16:creationId xmlns:a16="http://schemas.microsoft.com/office/drawing/2014/main" id="{993E587E-3CB8-4CEA-9494-95A8156A70C5}"/>
              </a:ext>
            </a:extLst>
          </p:cNvPr>
          <p:cNvGrpSpPr/>
          <p:nvPr/>
        </p:nvGrpSpPr>
        <p:grpSpPr>
          <a:xfrm>
            <a:off x="15240" y="70605"/>
            <a:ext cx="7356348" cy="338554"/>
            <a:chOff x="15240" y="155448"/>
            <a:chExt cx="7356348" cy="338554"/>
          </a:xfrm>
        </p:grpSpPr>
        <p:grpSp>
          <p:nvGrpSpPr>
            <p:cNvPr id="23" name="Group 22">
              <a:extLst>
                <a:ext uri="{FF2B5EF4-FFF2-40B4-BE49-F238E27FC236}">
                  <a16:creationId xmlns:a16="http://schemas.microsoft.com/office/drawing/2014/main" id="{AC20E1D4-EA2E-43A7-ACFA-E22E9E379BBA}"/>
                </a:ext>
              </a:extLst>
            </p:cNvPr>
            <p:cNvGrpSpPr/>
            <p:nvPr/>
          </p:nvGrpSpPr>
          <p:grpSpPr>
            <a:xfrm>
              <a:off x="15240" y="155448"/>
              <a:ext cx="495300" cy="338554"/>
              <a:chOff x="300" y="79810"/>
              <a:chExt cx="495300" cy="338554"/>
            </a:xfrm>
          </p:grpSpPr>
          <p:sp>
            <p:nvSpPr>
              <p:cNvPr id="24" name="Oval 23">
                <a:extLst>
                  <a:ext uri="{FF2B5EF4-FFF2-40B4-BE49-F238E27FC236}">
                    <a16:creationId xmlns:a16="http://schemas.microsoft.com/office/drawing/2014/main" id="{005B8FD0-16EE-4268-9568-A3709B771CA8}"/>
                  </a:ext>
                </a:extLst>
              </p:cNvPr>
              <p:cNvSpPr/>
              <p:nvPr/>
            </p:nvSpPr>
            <p:spPr>
              <a:xfrm>
                <a:off x="110790" y="111919"/>
                <a:ext cx="274320" cy="2743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800" dirty="0"/>
              </a:p>
            </p:txBody>
          </p:sp>
          <p:sp>
            <p:nvSpPr>
              <p:cNvPr id="25" name="TextBox 24">
                <a:extLst>
                  <a:ext uri="{FF2B5EF4-FFF2-40B4-BE49-F238E27FC236}">
                    <a16:creationId xmlns:a16="http://schemas.microsoft.com/office/drawing/2014/main" id="{6053A6FA-66F3-4CCB-BBBC-2BDB4A36B414}"/>
                  </a:ext>
                </a:extLst>
              </p:cNvPr>
              <p:cNvSpPr txBox="1"/>
              <p:nvPr/>
            </p:nvSpPr>
            <p:spPr>
              <a:xfrm>
                <a:off x="300" y="79810"/>
                <a:ext cx="495300" cy="338554"/>
              </a:xfrm>
              <a:prstGeom prst="rect">
                <a:avLst/>
              </a:prstGeom>
              <a:noFill/>
            </p:spPr>
            <p:txBody>
              <a:bodyPr wrap="square" rtlCol="0">
                <a:spAutoFit/>
              </a:bodyPr>
              <a:lstStyle/>
              <a:p>
                <a:pPr algn="ctr"/>
                <a:r>
                  <a:rPr lang="en-US" sz="1600" b="1" dirty="0"/>
                  <a:t>1</a:t>
                </a:r>
              </a:p>
            </p:txBody>
          </p:sp>
        </p:grpSp>
        <p:grpSp>
          <p:nvGrpSpPr>
            <p:cNvPr id="26" name="Group 25">
              <a:extLst>
                <a:ext uri="{FF2B5EF4-FFF2-40B4-BE49-F238E27FC236}">
                  <a16:creationId xmlns:a16="http://schemas.microsoft.com/office/drawing/2014/main" id="{E488D631-AD65-4BF6-9BFC-B8CA2595CB96}"/>
                </a:ext>
              </a:extLst>
            </p:cNvPr>
            <p:cNvGrpSpPr/>
            <p:nvPr/>
          </p:nvGrpSpPr>
          <p:grpSpPr>
            <a:xfrm>
              <a:off x="2304288" y="155448"/>
              <a:ext cx="495300" cy="338554"/>
              <a:chOff x="300" y="78326"/>
              <a:chExt cx="495300" cy="338554"/>
            </a:xfrm>
          </p:grpSpPr>
          <p:sp>
            <p:nvSpPr>
              <p:cNvPr id="27" name="Oval 26">
                <a:extLst>
                  <a:ext uri="{FF2B5EF4-FFF2-40B4-BE49-F238E27FC236}">
                    <a16:creationId xmlns:a16="http://schemas.microsoft.com/office/drawing/2014/main" id="{235B2D0B-EFAF-4E4E-B80A-F89E8F607814}"/>
                  </a:ext>
                </a:extLst>
              </p:cNvPr>
              <p:cNvSpPr/>
              <p:nvPr/>
            </p:nvSpPr>
            <p:spPr>
              <a:xfrm>
                <a:off x="110790" y="111919"/>
                <a:ext cx="274320" cy="2743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800" dirty="0"/>
              </a:p>
            </p:txBody>
          </p:sp>
          <p:sp>
            <p:nvSpPr>
              <p:cNvPr id="28" name="TextBox 27">
                <a:extLst>
                  <a:ext uri="{FF2B5EF4-FFF2-40B4-BE49-F238E27FC236}">
                    <a16:creationId xmlns:a16="http://schemas.microsoft.com/office/drawing/2014/main" id="{3403ABA4-F787-4F1B-88C7-91DBE5CC01AB}"/>
                  </a:ext>
                </a:extLst>
              </p:cNvPr>
              <p:cNvSpPr txBox="1"/>
              <p:nvPr/>
            </p:nvSpPr>
            <p:spPr>
              <a:xfrm>
                <a:off x="300" y="78326"/>
                <a:ext cx="495300" cy="338554"/>
              </a:xfrm>
              <a:prstGeom prst="rect">
                <a:avLst/>
              </a:prstGeom>
              <a:noFill/>
            </p:spPr>
            <p:txBody>
              <a:bodyPr wrap="square" rtlCol="0">
                <a:spAutoFit/>
              </a:bodyPr>
              <a:lstStyle/>
              <a:p>
                <a:pPr algn="ctr"/>
                <a:r>
                  <a:rPr lang="en-US" sz="1600" b="1" dirty="0"/>
                  <a:t>2</a:t>
                </a:r>
              </a:p>
            </p:txBody>
          </p:sp>
        </p:grpSp>
        <p:grpSp>
          <p:nvGrpSpPr>
            <p:cNvPr id="30" name="Group 29">
              <a:extLst>
                <a:ext uri="{FF2B5EF4-FFF2-40B4-BE49-F238E27FC236}">
                  <a16:creationId xmlns:a16="http://schemas.microsoft.com/office/drawing/2014/main" id="{CBE84B39-8773-462D-8E85-84EF7EE8487D}"/>
                </a:ext>
              </a:extLst>
            </p:cNvPr>
            <p:cNvGrpSpPr/>
            <p:nvPr/>
          </p:nvGrpSpPr>
          <p:grpSpPr>
            <a:xfrm>
              <a:off x="4590288" y="155448"/>
              <a:ext cx="495300" cy="338554"/>
              <a:chOff x="300" y="78326"/>
              <a:chExt cx="495300" cy="338554"/>
            </a:xfrm>
          </p:grpSpPr>
          <p:sp>
            <p:nvSpPr>
              <p:cNvPr id="32" name="Oval 31">
                <a:extLst>
                  <a:ext uri="{FF2B5EF4-FFF2-40B4-BE49-F238E27FC236}">
                    <a16:creationId xmlns:a16="http://schemas.microsoft.com/office/drawing/2014/main" id="{1F07910F-16EC-4755-AA2A-41D3FAEA4441}"/>
                  </a:ext>
                </a:extLst>
              </p:cNvPr>
              <p:cNvSpPr/>
              <p:nvPr/>
            </p:nvSpPr>
            <p:spPr>
              <a:xfrm>
                <a:off x="110790" y="111919"/>
                <a:ext cx="274320" cy="2743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800" dirty="0"/>
              </a:p>
            </p:txBody>
          </p:sp>
          <p:sp>
            <p:nvSpPr>
              <p:cNvPr id="33" name="TextBox 32">
                <a:extLst>
                  <a:ext uri="{FF2B5EF4-FFF2-40B4-BE49-F238E27FC236}">
                    <a16:creationId xmlns:a16="http://schemas.microsoft.com/office/drawing/2014/main" id="{10107B31-356D-48BD-88A4-E556D4910248}"/>
                  </a:ext>
                </a:extLst>
              </p:cNvPr>
              <p:cNvSpPr txBox="1"/>
              <p:nvPr/>
            </p:nvSpPr>
            <p:spPr>
              <a:xfrm>
                <a:off x="300" y="78326"/>
                <a:ext cx="495300" cy="338554"/>
              </a:xfrm>
              <a:prstGeom prst="rect">
                <a:avLst/>
              </a:prstGeom>
              <a:noFill/>
            </p:spPr>
            <p:txBody>
              <a:bodyPr wrap="square" rtlCol="0">
                <a:spAutoFit/>
              </a:bodyPr>
              <a:lstStyle/>
              <a:p>
                <a:pPr algn="ctr"/>
                <a:r>
                  <a:rPr lang="en-US" sz="1600" b="1" dirty="0"/>
                  <a:t>3</a:t>
                </a:r>
              </a:p>
            </p:txBody>
          </p:sp>
        </p:grpSp>
        <p:grpSp>
          <p:nvGrpSpPr>
            <p:cNvPr id="48" name="Group 47">
              <a:extLst>
                <a:ext uri="{FF2B5EF4-FFF2-40B4-BE49-F238E27FC236}">
                  <a16:creationId xmlns:a16="http://schemas.microsoft.com/office/drawing/2014/main" id="{08BF6E3E-03F7-4519-94F9-72A7F40E3A54}"/>
                </a:ext>
              </a:extLst>
            </p:cNvPr>
            <p:cNvGrpSpPr/>
            <p:nvPr/>
          </p:nvGrpSpPr>
          <p:grpSpPr>
            <a:xfrm>
              <a:off x="6876288" y="155448"/>
              <a:ext cx="495300" cy="338554"/>
              <a:chOff x="300" y="78326"/>
              <a:chExt cx="495300" cy="338554"/>
            </a:xfrm>
          </p:grpSpPr>
          <p:sp>
            <p:nvSpPr>
              <p:cNvPr id="49" name="Oval 48">
                <a:extLst>
                  <a:ext uri="{FF2B5EF4-FFF2-40B4-BE49-F238E27FC236}">
                    <a16:creationId xmlns:a16="http://schemas.microsoft.com/office/drawing/2014/main" id="{713697D0-04FB-4B17-A1F1-390D467FD1E4}"/>
                  </a:ext>
                </a:extLst>
              </p:cNvPr>
              <p:cNvSpPr/>
              <p:nvPr/>
            </p:nvSpPr>
            <p:spPr>
              <a:xfrm>
                <a:off x="110790" y="111919"/>
                <a:ext cx="274320" cy="2743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800" dirty="0"/>
              </a:p>
            </p:txBody>
          </p:sp>
          <p:sp>
            <p:nvSpPr>
              <p:cNvPr id="50" name="TextBox 49">
                <a:extLst>
                  <a:ext uri="{FF2B5EF4-FFF2-40B4-BE49-F238E27FC236}">
                    <a16:creationId xmlns:a16="http://schemas.microsoft.com/office/drawing/2014/main" id="{EDAA74A1-4CF7-47DF-AF51-48CA1CF7E072}"/>
                  </a:ext>
                </a:extLst>
              </p:cNvPr>
              <p:cNvSpPr txBox="1"/>
              <p:nvPr/>
            </p:nvSpPr>
            <p:spPr>
              <a:xfrm>
                <a:off x="300" y="78326"/>
                <a:ext cx="495300" cy="338554"/>
              </a:xfrm>
              <a:prstGeom prst="rect">
                <a:avLst/>
              </a:prstGeom>
              <a:noFill/>
            </p:spPr>
            <p:txBody>
              <a:bodyPr wrap="square" rtlCol="0">
                <a:spAutoFit/>
              </a:bodyPr>
              <a:lstStyle/>
              <a:p>
                <a:pPr algn="ctr"/>
                <a:r>
                  <a:rPr lang="en-US" sz="1600" b="1" dirty="0"/>
                  <a:t>4</a:t>
                </a:r>
              </a:p>
            </p:txBody>
          </p:sp>
        </p:grpSp>
      </p:grpSp>
      <p:sp>
        <p:nvSpPr>
          <p:cNvPr id="57" name="TextBox 56">
            <a:extLst>
              <a:ext uri="{FF2B5EF4-FFF2-40B4-BE49-F238E27FC236}">
                <a16:creationId xmlns:a16="http://schemas.microsoft.com/office/drawing/2014/main" id="{275E9652-7D0C-4787-8578-08D03E8CD4CB}"/>
              </a:ext>
            </a:extLst>
          </p:cNvPr>
          <p:cNvSpPr txBox="1"/>
          <p:nvPr/>
        </p:nvSpPr>
        <p:spPr>
          <a:xfrm>
            <a:off x="137160" y="761996"/>
            <a:ext cx="2055493" cy="1477328"/>
          </a:xfrm>
          <a:prstGeom prst="rect">
            <a:avLst/>
          </a:prstGeom>
          <a:noFill/>
        </p:spPr>
        <p:txBody>
          <a:bodyPr wrap="square" rtlCol="0">
            <a:spAutoFit/>
          </a:bodyPr>
          <a:lstStyle/>
          <a:p>
            <a:pPr marL="171450" indent="-171450">
              <a:buFont typeface="Arial" panose="020B0604020202020204" pitchFamily="34" charset="0"/>
              <a:buChar char="•"/>
            </a:pPr>
            <a:r>
              <a:rPr lang="en-GB" sz="1000" dirty="0"/>
              <a:t>Collect 2 politics markers.</a:t>
            </a:r>
          </a:p>
          <a:p>
            <a:pPr marL="171450" indent="-171450">
              <a:buFont typeface="Arial" panose="020B0604020202020204" pitchFamily="34" charset="0"/>
              <a:buChar char="•"/>
            </a:pPr>
            <a:endParaRPr lang="en-GB" sz="1000" dirty="0"/>
          </a:p>
          <a:p>
            <a:pPr marL="171450" indent="-171450">
              <a:buFont typeface="Arial" panose="020B0604020202020204" pitchFamily="34" charset="0"/>
              <a:buChar char="•"/>
            </a:pPr>
            <a:r>
              <a:rPr lang="en-GB" sz="1000" dirty="0"/>
              <a:t>Collect extra markers with the Space Diplomacy policies (+1 or +2).</a:t>
            </a:r>
          </a:p>
          <a:p>
            <a:pPr marL="171450" indent="-171450">
              <a:buFont typeface="Arial" panose="020B0604020202020204" pitchFamily="34" charset="0"/>
              <a:buChar char="•"/>
            </a:pPr>
            <a:endParaRPr lang="en-GB" sz="1000" dirty="0"/>
          </a:p>
          <a:p>
            <a:pPr marL="171450" indent="-171450">
              <a:buFont typeface="Arial" panose="020B0604020202020204" pitchFamily="34" charset="0"/>
              <a:buChar char="•"/>
            </a:pPr>
            <a:r>
              <a:rPr lang="en-GB" sz="1000" dirty="0"/>
              <a:t>Collect 1 extra marker for each alliance you have.</a:t>
            </a:r>
          </a:p>
          <a:p>
            <a:pPr marL="171450" indent="-171450">
              <a:buFont typeface="Arial" panose="020B0604020202020204" pitchFamily="34" charset="0"/>
              <a:buChar char="•"/>
            </a:pPr>
            <a:endParaRPr lang="en-US" sz="1000" dirty="0"/>
          </a:p>
        </p:txBody>
      </p:sp>
      <p:sp>
        <p:nvSpPr>
          <p:cNvPr id="58" name="TextBox 57">
            <a:extLst>
              <a:ext uri="{FF2B5EF4-FFF2-40B4-BE49-F238E27FC236}">
                <a16:creationId xmlns:a16="http://schemas.microsoft.com/office/drawing/2014/main" id="{9AD5CF4E-EB85-4384-AED1-527E872C8CD1}"/>
              </a:ext>
            </a:extLst>
          </p:cNvPr>
          <p:cNvSpPr txBox="1"/>
          <p:nvPr/>
        </p:nvSpPr>
        <p:spPr>
          <a:xfrm>
            <a:off x="2423162" y="761996"/>
            <a:ext cx="2055493" cy="861774"/>
          </a:xfrm>
          <a:prstGeom prst="rect">
            <a:avLst/>
          </a:prstGeom>
          <a:noFill/>
        </p:spPr>
        <p:txBody>
          <a:bodyPr wrap="square" rtlCol="0">
            <a:spAutoFit/>
          </a:bodyPr>
          <a:lstStyle/>
          <a:p>
            <a:pPr marL="171450" indent="-171450">
              <a:buFont typeface="Arial" panose="020B0604020202020204" pitchFamily="34" charset="0"/>
              <a:buChar char="•"/>
            </a:pPr>
            <a:r>
              <a:rPr lang="en-GB" sz="1000" dirty="0"/>
              <a:t>Roll d100 for an event. </a:t>
            </a:r>
          </a:p>
          <a:p>
            <a:pPr marL="171450" indent="-171450">
              <a:buFont typeface="Arial" panose="020B0604020202020204" pitchFamily="34" charset="0"/>
              <a:buChar char="•"/>
            </a:pPr>
            <a:endParaRPr lang="en-GB" sz="1000" dirty="0"/>
          </a:p>
          <a:p>
            <a:pPr marL="171450" indent="-171450">
              <a:buFont typeface="Arial" panose="020B0604020202020204" pitchFamily="34" charset="0"/>
              <a:buChar char="•"/>
            </a:pPr>
            <a:r>
              <a:rPr lang="en-GB" sz="1000" dirty="0"/>
              <a:t>Starting in 2100, roll twice (no effect if same event rolled).</a:t>
            </a:r>
          </a:p>
          <a:p>
            <a:pPr marL="171450" indent="-171450">
              <a:buFont typeface="Arial" panose="020B0604020202020204" pitchFamily="34" charset="0"/>
              <a:buChar char="•"/>
            </a:pPr>
            <a:endParaRPr lang="en-US" sz="1000" dirty="0"/>
          </a:p>
        </p:txBody>
      </p:sp>
      <p:sp>
        <p:nvSpPr>
          <p:cNvPr id="59" name="TextBox 58">
            <a:extLst>
              <a:ext uri="{FF2B5EF4-FFF2-40B4-BE49-F238E27FC236}">
                <a16:creationId xmlns:a16="http://schemas.microsoft.com/office/drawing/2014/main" id="{59CFD7E2-F57A-46CB-B093-D671015B76A1}"/>
              </a:ext>
            </a:extLst>
          </p:cNvPr>
          <p:cNvSpPr txBox="1"/>
          <p:nvPr/>
        </p:nvSpPr>
        <p:spPr>
          <a:xfrm>
            <a:off x="4709162" y="761998"/>
            <a:ext cx="2055493" cy="2092881"/>
          </a:xfrm>
          <a:prstGeom prst="rect">
            <a:avLst/>
          </a:prstGeom>
          <a:noFill/>
        </p:spPr>
        <p:txBody>
          <a:bodyPr wrap="square" rtlCol="0">
            <a:spAutoFit/>
          </a:bodyPr>
          <a:lstStyle/>
          <a:p>
            <a:r>
              <a:rPr lang="en-US" sz="1000" dirty="0"/>
              <a:t>In </a:t>
            </a:r>
            <a:r>
              <a:rPr lang="en-US" sz="1000" i="1" dirty="0"/>
              <a:t>initiative order</a:t>
            </a:r>
            <a:r>
              <a:rPr lang="en-US" sz="1000" dirty="0"/>
              <a:t>: </a:t>
            </a:r>
          </a:p>
          <a:p>
            <a:endParaRPr lang="en-US" sz="1000" dirty="0"/>
          </a:p>
          <a:p>
            <a:pPr marL="171450" indent="-171450">
              <a:buFont typeface="Arial" panose="020B0604020202020204" pitchFamily="34" charset="0"/>
              <a:buChar char="•"/>
            </a:pPr>
            <a:r>
              <a:rPr lang="en-US" sz="1000" dirty="0"/>
              <a:t>Spend politics markers for 10% bonus initiative each, up to your current initiative position.</a:t>
            </a:r>
          </a:p>
          <a:p>
            <a:pPr marL="171450" indent="-171450">
              <a:buFont typeface="Arial" panose="020B0604020202020204" pitchFamily="34" charset="0"/>
              <a:buChar char="•"/>
            </a:pPr>
            <a:r>
              <a:rPr lang="en-US" sz="1000" dirty="0"/>
              <a:t>Roll d100 for initiative. Add </a:t>
            </a:r>
            <a:r>
              <a:rPr lang="en-US" sz="1000" i="1" dirty="0"/>
              <a:t>Military</a:t>
            </a:r>
            <a:r>
              <a:rPr lang="en-US" sz="1000" dirty="0"/>
              <a:t> policy bonus to your initiative.</a:t>
            </a:r>
          </a:p>
          <a:p>
            <a:pPr marL="171450" indent="-171450">
              <a:buFont typeface="Arial" panose="020B0604020202020204" pitchFamily="34" charset="0"/>
              <a:buChar char="•"/>
            </a:pPr>
            <a:r>
              <a:rPr lang="en-US" sz="1000" dirty="0"/>
              <a:t>Reset initiative positions for all players based upon results. </a:t>
            </a:r>
          </a:p>
          <a:p>
            <a:pPr marL="171450" indent="-171450">
              <a:buFont typeface="Arial" panose="020B0604020202020204" pitchFamily="34" charset="0"/>
              <a:buChar char="•"/>
            </a:pPr>
            <a:r>
              <a:rPr lang="en-US" sz="1000" dirty="0"/>
              <a:t>Ties go to the player who had a higher initiative.</a:t>
            </a:r>
          </a:p>
          <a:p>
            <a:pPr marL="171450" indent="-171450">
              <a:buFont typeface="Arial" panose="020B0604020202020204" pitchFamily="34" charset="0"/>
              <a:buChar char="•"/>
            </a:pPr>
            <a:endParaRPr lang="en-US" sz="1000" dirty="0"/>
          </a:p>
        </p:txBody>
      </p:sp>
      <p:sp>
        <p:nvSpPr>
          <p:cNvPr id="60" name="TextBox 59">
            <a:extLst>
              <a:ext uri="{FF2B5EF4-FFF2-40B4-BE49-F238E27FC236}">
                <a16:creationId xmlns:a16="http://schemas.microsoft.com/office/drawing/2014/main" id="{29AF6CAD-30BD-43D7-BC98-50E75E3CB592}"/>
              </a:ext>
            </a:extLst>
          </p:cNvPr>
          <p:cNvSpPr txBox="1"/>
          <p:nvPr/>
        </p:nvSpPr>
        <p:spPr>
          <a:xfrm>
            <a:off x="6995162" y="761996"/>
            <a:ext cx="2055493" cy="1938992"/>
          </a:xfrm>
          <a:prstGeom prst="rect">
            <a:avLst/>
          </a:prstGeom>
          <a:noFill/>
        </p:spPr>
        <p:txBody>
          <a:bodyPr wrap="square" rtlCol="0">
            <a:spAutoFit/>
          </a:bodyPr>
          <a:lstStyle/>
          <a:p>
            <a:pPr marL="171450" indent="-171450">
              <a:buFont typeface="Arial" panose="020B0604020202020204" pitchFamily="34" charset="0"/>
              <a:buChar char="•"/>
            </a:pPr>
            <a:r>
              <a:rPr lang="en-GB" sz="1000" dirty="0">
                <a:solidFill>
                  <a:srgbClr val="000000"/>
                </a:solidFill>
              </a:rPr>
              <a:t>Roll d10. Starting in </a:t>
            </a:r>
            <a:r>
              <a:rPr lang="en-GB" sz="1000" b="1" dirty="0">
                <a:solidFill>
                  <a:srgbClr val="000000"/>
                </a:solidFill>
              </a:rPr>
              <a:t>2100</a:t>
            </a:r>
            <a:r>
              <a:rPr lang="en-GB" sz="1000" dirty="0">
                <a:solidFill>
                  <a:srgbClr val="000000"/>
                </a:solidFill>
              </a:rPr>
              <a:t>, roll twice.</a:t>
            </a:r>
          </a:p>
          <a:p>
            <a:pPr marL="171450" indent="-171450">
              <a:buFont typeface="Arial" panose="020B0604020202020204" pitchFamily="34" charset="0"/>
              <a:buChar char="•"/>
            </a:pPr>
            <a:endParaRPr lang="en-GB" sz="1000" dirty="0">
              <a:solidFill>
                <a:srgbClr val="000000"/>
              </a:solidFill>
            </a:endParaRPr>
          </a:p>
          <a:p>
            <a:pPr marL="171450" indent="-171450">
              <a:buFont typeface="Arial" panose="020B0604020202020204" pitchFamily="34" charset="0"/>
              <a:buChar char="•"/>
            </a:pPr>
            <a:r>
              <a:rPr lang="en-GB" sz="1000" dirty="0">
                <a:solidFill>
                  <a:srgbClr val="000000"/>
                </a:solidFill>
              </a:rPr>
              <a:t>Cross reference the roll with the printed initiative order on the Turn Track to determine affected factions. A roll of 8 or higher has no impact.</a:t>
            </a:r>
          </a:p>
          <a:p>
            <a:pPr marL="171450" indent="-171450">
              <a:buFont typeface="Arial" panose="020B0604020202020204" pitchFamily="34" charset="0"/>
              <a:buChar char="•"/>
            </a:pPr>
            <a:endParaRPr lang="en-GB" sz="1000" dirty="0">
              <a:solidFill>
                <a:srgbClr val="000000"/>
              </a:solidFill>
            </a:endParaRPr>
          </a:p>
          <a:p>
            <a:pPr marL="171450" indent="-171450">
              <a:buFont typeface="Arial" panose="020B0604020202020204" pitchFamily="34" charset="0"/>
              <a:buChar char="•"/>
            </a:pPr>
            <a:r>
              <a:rPr lang="en-GB" sz="1000" dirty="0">
                <a:solidFill>
                  <a:srgbClr val="000000"/>
                </a:solidFill>
              </a:rPr>
              <a:t>Move all relations of the affected faction one space towards neutral.</a:t>
            </a:r>
          </a:p>
        </p:txBody>
      </p:sp>
      <p:sp>
        <p:nvSpPr>
          <p:cNvPr id="61" name="TextBox 60">
            <a:extLst>
              <a:ext uri="{FF2B5EF4-FFF2-40B4-BE49-F238E27FC236}">
                <a16:creationId xmlns:a16="http://schemas.microsoft.com/office/drawing/2014/main" id="{29A99DB1-293F-41FB-B526-545CAD0D0EF8}"/>
              </a:ext>
            </a:extLst>
          </p:cNvPr>
          <p:cNvSpPr txBox="1"/>
          <p:nvPr/>
        </p:nvSpPr>
        <p:spPr>
          <a:xfrm>
            <a:off x="30510" y="4386738"/>
            <a:ext cx="2286001" cy="2400657"/>
          </a:xfrm>
          <a:prstGeom prst="rect">
            <a:avLst/>
          </a:prstGeom>
          <a:noFill/>
        </p:spPr>
        <p:txBody>
          <a:bodyPr wrap="square" rtlCol="0">
            <a:spAutoFit/>
          </a:bodyPr>
          <a:lstStyle/>
          <a:p>
            <a:r>
              <a:rPr lang="en-GB" sz="1000" dirty="0">
                <a:solidFill>
                  <a:srgbClr val="000000"/>
                </a:solidFill>
              </a:rPr>
              <a:t>In</a:t>
            </a:r>
            <a:r>
              <a:rPr lang="en-GB" sz="1000" i="1" dirty="0">
                <a:solidFill>
                  <a:srgbClr val="000000"/>
                </a:solidFill>
              </a:rPr>
              <a:t> reverse initiative order:</a:t>
            </a:r>
            <a:endParaRPr lang="en-GB" sz="1000" dirty="0"/>
          </a:p>
          <a:p>
            <a:pPr marL="93663" indent="-93663">
              <a:buFont typeface="Arial" panose="020B0604020202020204" pitchFamily="34" charset="0"/>
              <a:buChar char="•"/>
            </a:pPr>
            <a:r>
              <a:rPr lang="en-GB" sz="1000" dirty="0"/>
              <a:t>Declare how many politics markers you will spend and the direction of every diplomacy shift.</a:t>
            </a:r>
          </a:p>
          <a:p>
            <a:pPr marL="93663" indent="-93663">
              <a:buFont typeface="Arial" panose="020B0604020202020204" pitchFamily="34" charset="0"/>
              <a:buChar char="•"/>
            </a:pPr>
            <a:r>
              <a:rPr lang="en-GB" sz="1000" dirty="0"/>
              <a:t>Cost is 1 marker for the first diplomacy attempt, 2 for the second, 3 for the third, etc.</a:t>
            </a:r>
            <a:endParaRPr lang="en-GB" sz="1000" dirty="0">
              <a:solidFill>
                <a:srgbClr val="000000"/>
              </a:solidFill>
            </a:endParaRPr>
          </a:p>
          <a:p>
            <a:pPr marL="93663" indent="-93663">
              <a:buFont typeface="Arial" panose="020B0604020202020204" pitchFamily="34" charset="0"/>
              <a:buChar char="•"/>
            </a:pPr>
            <a:r>
              <a:rPr lang="en-GB" sz="1000" dirty="0">
                <a:solidFill>
                  <a:srgbClr val="000000"/>
                </a:solidFill>
              </a:rPr>
              <a:t>Roll </a:t>
            </a:r>
            <a:r>
              <a:rPr lang="en-GB" sz="1000" dirty="0"/>
              <a:t>for all attempts. Success on a roll of 6 or less.</a:t>
            </a:r>
          </a:p>
          <a:p>
            <a:pPr marL="93663" indent="-93663">
              <a:buFont typeface="Arial" panose="020B0604020202020204" pitchFamily="34" charset="0"/>
              <a:buChar char="•"/>
            </a:pPr>
            <a:r>
              <a:rPr lang="en-GB" sz="1000" dirty="0"/>
              <a:t>Apply the net result of successful attempts to all foreign relations.</a:t>
            </a:r>
          </a:p>
          <a:p>
            <a:pPr marL="319088" lvl="1" indent="-141288">
              <a:buFont typeface="Arial" panose="020B0604020202020204" pitchFamily="34" charset="0"/>
              <a:buChar char="•"/>
            </a:pPr>
            <a:r>
              <a:rPr lang="en-GB" sz="1000" dirty="0">
                <a:solidFill>
                  <a:srgbClr val="000000"/>
                </a:solidFill>
              </a:rPr>
              <a:t>Players can refuse to enter into collaborations and alliances.</a:t>
            </a:r>
          </a:p>
          <a:p>
            <a:pPr marL="93663" lvl="1" indent="-93663">
              <a:buFont typeface="Arial" panose="020B0604020202020204" pitchFamily="34" charset="0"/>
              <a:buChar char="•"/>
            </a:pPr>
            <a:r>
              <a:rPr lang="en-GB" sz="1000" dirty="0"/>
              <a:t>Can not move to Embargo or War unless you have related Military Policy</a:t>
            </a:r>
          </a:p>
        </p:txBody>
      </p:sp>
      <p:sp>
        <p:nvSpPr>
          <p:cNvPr id="62" name="TextBox 61">
            <a:extLst>
              <a:ext uri="{FF2B5EF4-FFF2-40B4-BE49-F238E27FC236}">
                <a16:creationId xmlns:a16="http://schemas.microsoft.com/office/drawing/2014/main" id="{E04D4A73-40F5-4C18-A880-BF3159037660}"/>
              </a:ext>
            </a:extLst>
          </p:cNvPr>
          <p:cNvSpPr txBox="1"/>
          <p:nvPr/>
        </p:nvSpPr>
        <p:spPr>
          <a:xfrm>
            <a:off x="2276512" y="4273554"/>
            <a:ext cx="2342261" cy="2646878"/>
          </a:xfrm>
          <a:prstGeom prst="rect">
            <a:avLst/>
          </a:prstGeom>
          <a:noFill/>
        </p:spPr>
        <p:txBody>
          <a:bodyPr wrap="square" rtlCol="0">
            <a:spAutoFit/>
          </a:bodyPr>
          <a:lstStyle/>
          <a:p>
            <a:pPr marL="93663" indent="-93663">
              <a:buFont typeface="Arial" panose="020B0604020202020204" pitchFamily="34" charset="0"/>
              <a:buChar char="•"/>
            </a:pPr>
            <a:r>
              <a:rPr lang="en-GB" sz="900" dirty="0">
                <a:solidFill>
                  <a:srgbClr val="000000"/>
                </a:solidFill>
              </a:rPr>
              <a:t>Collect $B according to your decade funds.</a:t>
            </a:r>
          </a:p>
          <a:p>
            <a:pPr marL="93663" indent="-93663">
              <a:buFont typeface="Arial" panose="020B0604020202020204" pitchFamily="34" charset="0"/>
              <a:buChar char="•"/>
            </a:pPr>
            <a:r>
              <a:rPr lang="en-GB" sz="900" dirty="0">
                <a:solidFill>
                  <a:srgbClr val="000000"/>
                </a:solidFill>
              </a:rPr>
              <a:t>Add </a:t>
            </a:r>
            <a:r>
              <a:rPr lang="en-GB" sz="900" i="1" dirty="0">
                <a:solidFill>
                  <a:srgbClr val="000000"/>
                </a:solidFill>
              </a:rPr>
              <a:t>Space economics </a:t>
            </a:r>
            <a:r>
              <a:rPr lang="en-GB" sz="900" b="1" dirty="0">
                <a:solidFill>
                  <a:srgbClr val="000000"/>
                </a:solidFill>
              </a:rPr>
              <a:t>policy </a:t>
            </a:r>
            <a:r>
              <a:rPr lang="en-GB" sz="900" dirty="0">
                <a:solidFill>
                  <a:srgbClr val="000000"/>
                </a:solidFill>
              </a:rPr>
              <a:t>bonus ($2B, $4B, $8B).</a:t>
            </a:r>
          </a:p>
          <a:p>
            <a:pPr marL="93663" indent="-93663">
              <a:buFont typeface="Arial" panose="020B0604020202020204" pitchFamily="34" charset="0"/>
              <a:buChar char="•"/>
            </a:pPr>
            <a:r>
              <a:rPr lang="en-GB" sz="900" dirty="0">
                <a:solidFill>
                  <a:srgbClr val="000000"/>
                </a:solidFill>
              </a:rPr>
              <a:t>Add bonuses for each of your current </a:t>
            </a:r>
            <a:r>
              <a:rPr lang="en-GB" sz="900" b="1" dirty="0">
                <a:solidFill>
                  <a:srgbClr val="000000"/>
                </a:solidFill>
              </a:rPr>
              <a:t>foreign relations </a:t>
            </a:r>
            <a:r>
              <a:rPr lang="en-GB" sz="900" dirty="0">
                <a:solidFill>
                  <a:srgbClr val="000000"/>
                </a:solidFill>
              </a:rPr>
              <a:t>($1B or $2B each).</a:t>
            </a:r>
          </a:p>
          <a:p>
            <a:pPr marL="93663" indent="-93663">
              <a:buFont typeface="Arial" panose="020B0604020202020204" pitchFamily="34" charset="0"/>
              <a:buChar char="•"/>
            </a:pPr>
            <a:r>
              <a:rPr lang="en-GB" sz="900" dirty="0">
                <a:solidFill>
                  <a:srgbClr val="000000"/>
                </a:solidFill>
              </a:rPr>
              <a:t>Add $1B for each </a:t>
            </a:r>
            <a:r>
              <a:rPr lang="en-GB" sz="900" b="1" dirty="0">
                <a:solidFill>
                  <a:srgbClr val="000000"/>
                </a:solidFill>
              </a:rPr>
              <a:t>completed mission </a:t>
            </a:r>
            <a:r>
              <a:rPr lang="en-GB" sz="900" dirty="0">
                <a:solidFill>
                  <a:srgbClr val="000000"/>
                </a:solidFill>
              </a:rPr>
              <a:t>marker kept.</a:t>
            </a:r>
          </a:p>
          <a:p>
            <a:pPr marL="93663" indent="-93663">
              <a:buFont typeface="Arial" panose="020B0604020202020204" pitchFamily="34" charset="0"/>
              <a:buChar char="•"/>
            </a:pPr>
            <a:r>
              <a:rPr lang="en-GB" sz="900" dirty="0">
                <a:solidFill>
                  <a:srgbClr val="000000"/>
                </a:solidFill>
              </a:rPr>
              <a:t>Add $2B for each opposing base under </a:t>
            </a:r>
            <a:r>
              <a:rPr lang="en-GB" sz="900" b="1" dirty="0">
                <a:solidFill>
                  <a:srgbClr val="000000"/>
                </a:solidFill>
              </a:rPr>
              <a:t>blockade </a:t>
            </a:r>
            <a:r>
              <a:rPr lang="en-GB" sz="900" dirty="0">
                <a:solidFill>
                  <a:srgbClr val="000000"/>
                </a:solidFill>
              </a:rPr>
              <a:t>by your fleets.</a:t>
            </a:r>
          </a:p>
          <a:p>
            <a:pPr marL="93663" indent="-93663">
              <a:buFont typeface="Arial" panose="020B0604020202020204" pitchFamily="34" charset="0"/>
              <a:buChar char="•"/>
            </a:pPr>
            <a:r>
              <a:rPr lang="en-GB" sz="900" dirty="0">
                <a:solidFill>
                  <a:srgbClr val="000000"/>
                </a:solidFill>
              </a:rPr>
              <a:t>Pay </a:t>
            </a:r>
            <a:r>
              <a:rPr lang="en-GB" sz="900" b="1" dirty="0">
                <a:solidFill>
                  <a:srgbClr val="000000"/>
                </a:solidFill>
              </a:rPr>
              <a:t>maintenance </a:t>
            </a:r>
            <a:r>
              <a:rPr lang="en-GB" sz="900" dirty="0">
                <a:solidFill>
                  <a:srgbClr val="000000"/>
                </a:solidFill>
              </a:rPr>
              <a:t>above your support limits</a:t>
            </a:r>
          </a:p>
          <a:p>
            <a:pPr marL="319088" lvl="1" indent="-141288">
              <a:buFont typeface="Arial" panose="020B0604020202020204" pitchFamily="34" charset="0"/>
              <a:buChar char="•"/>
            </a:pPr>
            <a:r>
              <a:rPr lang="en-GB" sz="900" dirty="0">
                <a:solidFill>
                  <a:srgbClr val="000000"/>
                </a:solidFill>
              </a:rPr>
              <a:t>REs (non-probe) above limit: $2B, $5B, $9B, $14B (total, max 4 levels)</a:t>
            </a:r>
          </a:p>
          <a:p>
            <a:pPr marL="319088" lvl="1" indent="-141288">
              <a:buFont typeface="Arial" panose="020B0604020202020204" pitchFamily="34" charset="0"/>
              <a:buChar char="•"/>
            </a:pPr>
            <a:r>
              <a:rPr lang="en-GB" sz="900" dirty="0">
                <a:solidFill>
                  <a:srgbClr val="000000"/>
                </a:solidFill>
              </a:rPr>
              <a:t>CVs and Bases above support limit: $4B, $10B, $18B, $28B (total, max 4)</a:t>
            </a:r>
          </a:p>
          <a:p>
            <a:pPr marL="93663" indent="-93663">
              <a:buFont typeface="Arial" panose="020B0604020202020204" pitchFamily="34" charset="0"/>
              <a:buChar char="•"/>
            </a:pPr>
            <a:r>
              <a:rPr lang="en-GB" sz="900" dirty="0">
                <a:solidFill>
                  <a:srgbClr val="000000"/>
                </a:solidFill>
              </a:rPr>
              <a:t>Add $1B for each point of </a:t>
            </a:r>
            <a:r>
              <a:rPr lang="en-GB" sz="900" b="1" dirty="0">
                <a:solidFill>
                  <a:srgbClr val="000000"/>
                </a:solidFill>
              </a:rPr>
              <a:t>unused support limit</a:t>
            </a:r>
            <a:endParaRPr lang="en-GB" sz="900" dirty="0">
              <a:solidFill>
                <a:srgbClr val="000000"/>
              </a:solidFill>
            </a:endParaRPr>
          </a:p>
          <a:p>
            <a:pPr marL="93663" indent="-93663">
              <a:buFont typeface="Arial" panose="020B0604020202020204" pitchFamily="34" charset="0"/>
              <a:buChar char="•"/>
            </a:pPr>
            <a:r>
              <a:rPr lang="en-GB" sz="900" dirty="0">
                <a:solidFill>
                  <a:srgbClr val="000000"/>
                </a:solidFill>
              </a:rPr>
              <a:t>Subtract $1B for each </a:t>
            </a:r>
            <a:r>
              <a:rPr lang="en-GB" sz="900" b="1" dirty="0">
                <a:solidFill>
                  <a:srgbClr val="000000"/>
                </a:solidFill>
              </a:rPr>
              <a:t>active pirate</a:t>
            </a:r>
            <a:r>
              <a:rPr lang="en-GB" sz="900" dirty="0">
                <a:solidFill>
                  <a:srgbClr val="000000"/>
                </a:solidFill>
              </a:rPr>
              <a:t>. Cash subtracted goes to the pirate cache.</a:t>
            </a:r>
          </a:p>
        </p:txBody>
      </p:sp>
      <p:sp>
        <p:nvSpPr>
          <p:cNvPr id="83" name="TextBox 82">
            <a:extLst>
              <a:ext uri="{FF2B5EF4-FFF2-40B4-BE49-F238E27FC236}">
                <a16:creationId xmlns:a16="http://schemas.microsoft.com/office/drawing/2014/main" id="{70099A51-C6B8-4BED-86BA-E3787C540E09}"/>
              </a:ext>
            </a:extLst>
          </p:cNvPr>
          <p:cNvSpPr txBox="1"/>
          <p:nvPr/>
        </p:nvSpPr>
        <p:spPr>
          <a:xfrm>
            <a:off x="4697732" y="4419596"/>
            <a:ext cx="2055493" cy="861774"/>
          </a:xfrm>
          <a:prstGeom prst="rect">
            <a:avLst/>
          </a:prstGeom>
          <a:noFill/>
        </p:spPr>
        <p:txBody>
          <a:bodyPr wrap="square" rtlCol="0">
            <a:spAutoFit/>
          </a:bodyPr>
          <a:lstStyle/>
          <a:p>
            <a:pPr marL="171450" indent="-171450">
              <a:buFont typeface="Arial" panose="020B0604020202020204" pitchFamily="34" charset="0"/>
              <a:buChar char="•"/>
            </a:pPr>
            <a:r>
              <a:rPr lang="en-US" sz="1000" dirty="0">
                <a:solidFill>
                  <a:srgbClr val="000000"/>
                </a:solidFill>
              </a:rPr>
              <a:t>Collect tech points according to your decade Earth production.</a:t>
            </a:r>
          </a:p>
          <a:p>
            <a:pPr marL="171450" indent="-171450">
              <a:buFont typeface="Arial" panose="020B0604020202020204" pitchFamily="34" charset="0"/>
              <a:buChar char="•"/>
            </a:pPr>
            <a:endParaRPr lang="en-US" sz="1000" dirty="0">
              <a:solidFill>
                <a:srgbClr val="000000"/>
              </a:solidFill>
            </a:endParaRPr>
          </a:p>
          <a:p>
            <a:pPr marL="171450" indent="-171450">
              <a:buFont typeface="Arial" panose="020B0604020202020204" pitchFamily="34" charset="0"/>
              <a:buChar char="•"/>
            </a:pPr>
            <a:r>
              <a:rPr lang="en-US" sz="1000" dirty="0">
                <a:solidFill>
                  <a:srgbClr val="000000"/>
                </a:solidFill>
              </a:rPr>
              <a:t>Add Signs of Life and Existing Life technologies bonuses.</a:t>
            </a:r>
          </a:p>
        </p:txBody>
      </p:sp>
      <p:sp>
        <p:nvSpPr>
          <p:cNvPr id="84" name="TextBox 83">
            <a:extLst>
              <a:ext uri="{FF2B5EF4-FFF2-40B4-BE49-F238E27FC236}">
                <a16:creationId xmlns:a16="http://schemas.microsoft.com/office/drawing/2014/main" id="{C8F5DFC8-5A2C-4FEA-BA28-8797C5645045}"/>
              </a:ext>
            </a:extLst>
          </p:cNvPr>
          <p:cNvSpPr txBox="1"/>
          <p:nvPr/>
        </p:nvSpPr>
        <p:spPr>
          <a:xfrm>
            <a:off x="6827490" y="4316718"/>
            <a:ext cx="2240246" cy="2446824"/>
          </a:xfrm>
          <a:prstGeom prst="rect">
            <a:avLst/>
          </a:prstGeom>
          <a:noFill/>
        </p:spPr>
        <p:txBody>
          <a:bodyPr wrap="square" rtlCol="0">
            <a:spAutoFit/>
          </a:bodyPr>
          <a:lstStyle/>
          <a:p>
            <a:r>
              <a:rPr lang="en-GB" sz="900" i="1" dirty="0"/>
              <a:t>In initiative order:</a:t>
            </a:r>
            <a:endParaRPr lang="en-GB" sz="900" dirty="0"/>
          </a:p>
          <a:p>
            <a:pPr marL="93663" indent="-93663">
              <a:buFont typeface="Arial" panose="020B0604020202020204" pitchFamily="34" charset="0"/>
              <a:buChar char="•"/>
            </a:pPr>
            <a:r>
              <a:rPr lang="en-GB" sz="900" dirty="0">
                <a:solidFill>
                  <a:srgbClr val="000000"/>
                </a:solidFill>
              </a:rPr>
              <a:t>For each base, decide which resource or technology to produce:</a:t>
            </a:r>
          </a:p>
          <a:p>
            <a:pPr marL="271463" lvl="2" indent="-131763">
              <a:buFont typeface="Arial" panose="020B0604020202020204" pitchFamily="34" charset="0"/>
              <a:buChar char="•"/>
            </a:pPr>
            <a:r>
              <a:rPr lang="en-GB" sz="900" b="1" dirty="0"/>
              <a:t>Resource</a:t>
            </a:r>
            <a:r>
              <a:rPr lang="en-GB" sz="900" dirty="0"/>
              <a:t> production requires at least a Small Mining Station (8a)</a:t>
            </a:r>
          </a:p>
          <a:p>
            <a:pPr marL="271463" lvl="2" indent="-131763">
              <a:buFont typeface="Arial" panose="020B0604020202020204" pitchFamily="34" charset="0"/>
              <a:buChar char="•"/>
            </a:pPr>
            <a:r>
              <a:rPr lang="en-GB" sz="900" b="1" dirty="0"/>
              <a:t>Tech</a:t>
            </a:r>
            <a:r>
              <a:rPr lang="en-GB" sz="900" dirty="0"/>
              <a:t> </a:t>
            </a:r>
            <a:r>
              <a:rPr lang="en-GB" sz="900" b="1" dirty="0"/>
              <a:t>points</a:t>
            </a:r>
            <a:r>
              <a:rPr lang="en-GB" sz="900" dirty="0"/>
              <a:t> production requires at least a small Research Lab (8b)</a:t>
            </a:r>
          </a:p>
          <a:p>
            <a:pPr marL="93663" indent="-93663">
              <a:buFont typeface="Arial" panose="020B0604020202020204" pitchFamily="34" charset="0"/>
              <a:buChar char="•"/>
            </a:pPr>
            <a:r>
              <a:rPr lang="en-GB" sz="900" dirty="0"/>
              <a:t>Increase production according to the number of </a:t>
            </a:r>
            <a:r>
              <a:rPr lang="en-GB" sz="900" b="1" dirty="0"/>
              <a:t>undamaged settlements </a:t>
            </a:r>
            <a:r>
              <a:rPr lang="en-GB" sz="900" dirty="0"/>
              <a:t>at the base</a:t>
            </a:r>
          </a:p>
          <a:p>
            <a:pPr marL="93663" indent="-93663">
              <a:buFont typeface="Arial" panose="020B0604020202020204" pitchFamily="34" charset="0"/>
              <a:buChar char="•"/>
            </a:pPr>
            <a:r>
              <a:rPr lang="en-GB" sz="900" dirty="0"/>
              <a:t>Reduce production by 1 for each </a:t>
            </a:r>
            <a:r>
              <a:rPr lang="en-GB" sz="900" b="1" dirty="0"/>
              <a:t>player who has already produced </a:t>
            </a:r>
            <a:r>
              <a:rPr lang="en-GB" sz="900" dirty="0"/>
              <a:t>the same in that world</a:t>
            </a:r>
          </a:p>
          <a:p>
            <a:pPr marL="93663" indent="-93663">
              <a:buFont typeface="Arial" panose="020B0604020202020204" pitchFamily="34" charset="0"/>
              <a:buChar char="•"/>
            </a:pPr>
            <a:r>
              <a:rPr lang="en-GB" sz="900" dirty="0"/>
              <a:t>Reduce production by 1 for each </a:t>
            </a:r>
            <a:r>
              <a:rPr lang="en-GB" sz="900" b="1" dirty="0"/>
              <a:t>pirate </a:t>
            </a:r>
            <a:r>
              <a:rPr lang="en-GB" sz="900" dirty="0"/>
              <a:t>in the Flyby box of that planetary system</a:t>
            </a:r>
          </a:p>
          <a:p>
            <a:pPr marL="93663" indent="-93663">
              <a:buFont typeface="Arial" panose="020B0604020202020204" pitchFamily="34" charset="0"/>
              <a:buChar char="•"/>
            </a:pPr>
            <a:r>
              <a:rPr lang="en-GB" sz="900" dirty="0"/>
              <a:t>When a base is </a:t>
            </a:r>
            <a:r>
              <a:rPr lang="en-GB" sz="900" b="1" dirty="0"/>
              <a:t>blockaded</a:t>
            </a:r>
            <a:r>
              <a:rPr lang="en-GB" sz="900" dirty="0"/>
              <a:t>, its production is halved after all modifiers are added.</a:t>
            </a:r>
          </a:p>
        </p:txBody>
      </p:sp>
    </p:spTree>
    <p:extLst>
      <p:ext uri="{BB962C8B-B14F-4D97-AF65-F5344CB8AC3E}">
        <p14:creationId xmlns:p14="http://schemas.microsoft.com/office/powerpoint/2010/main" val="3702076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88D30D-BBCE-4E75-E099-15E3923741F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C104BD4F-37FE-5725-6027-6F81AD287172}"/>
              </a:ext>
            </a:extLst>
          </p:cNvPr>
          <p:cNvSpPr/>
          <p:nvPr/>
        </p:nvSpPr>
        <p:spPr>
          <a:xfrm>
            <a:off x="-3" y="0"/>
            <a:ext cx="9113493" cy="6857998"/>
          </a:xfrm>
          <a:prstGeom prst="rect">
            <a:avLst/>
          </a:prstGeom>
          <a:blipFill>
            <a:blip r:embed="rId3">
              <a:extLst>
                <a:ext uri="{BEBA8EAE-BF5A-486C-A8C5-ECC9F3942E4B}">
                  <a14:imgProps xmlns:a14="http://schemas.microsoft.com/office/drawing/2010/main">
                    <a14:imgLayer r:embed="rId4">
                      <a14:imgEffect>
                        <a14:saturation sat="75000"/>
                      </a14:imgEffect>
                      <a14:imgEffect>
                        <a14:brightnessContrast contrast="20000"/>
                      </a14:imgEffect>
                    </a14:imgLayer>
                  </a14:imgProps>
                </a:ext>
              </a:extLst>
            </a:blip>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8BC9D2E-1E6B-A889-F7F9-AA437115E3A6}"/>
              </a:ext>
            </a:extLst>
          </p:cNvPr>
          <p:cNvSpPr/>
          <p:nvPr/>
        </p:nvSpPr>
        <p:spPr>
          <a:xfrm>
            <a:off x="-3" y="0"/>
            <a:ext cx="9144000" cy="64008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65E52AD-6D26-479A-A43F-C80A0A77878B}"/>
              </a:ext>
            </a:extLst>
          </p:cNvPr>
          <p:cNvSpPr/>
          <p:nvPr/>
        </p:nvSpPr>
        <p:spPr>
          <a:xfrm>
            <a:off x="18288" y="3657599"/>
            <a:ext cx="9144000" cy="64008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3351871F-8ADE-5BA8-E012-367504A26DBD}"/>
              </a:ext>
            </a:extLst>
          </p:cNvPr>
          <p:cNvSpPr txBox="1"/>
          <p:nvPr/>
        </p:nvSpPr>
        <p:spPr>
          <a:xfrm>
            <a:off x="0" y="45720"/>
            <a:ext cx="2289047" cy="646331"/>
          </a:xfrm>
          <a:prstGeom prst="rect">
            <a:avLst/>
          </a:prstGeom>
          <a:noFill/>
        </p:spPr>
        <p:txBody>
          <a:bodyPr wrap="square" rtlCol="0">
            <a:spAutoFit/>
          </a:bodyPr>
          <a:lstStyle/>
          <a:p>
            <a:pPr algn="ctr"/>
            <a:r>
              <a:rPr lang="en-US" b="1" dirty="0"/>
              <a:t>ECONOMIC</a:t>
            </a:r>
          </a:p>
          <a:p>
            <a:pPr algn="ctr"/>
            <a:r>
              <a:rPr lang="en-US" b="1" dirty="0"/>
              <a:t>Resource Prod</a:t>
            </a:r>
          </a:p>
        </p:txBody>
      </p:sp>
      <p:sp>
        <p:nvSpPr>
          <p:cNvPr id="76" name="TextBox 75">
            <a:extLst>
              <a:ext uri="{FF2B5EF4-FFF2-40B4-BE49-F238E27FC236}">
                <a16:creationId xmlns:a16="http://schemas.microsoft.com/office/drawing/2014/main" id="{F2569958-88DF-6100-FD3E-B3F04205FBC1}"/>
              </a:ext>
            </a:extLst>
          </p:cNvPr>
          <p:cNvSpPr txBox="1"/>
          <p:nvPr/>
        </p:nvSpPr>
        <p:spPr>
          <a:xfrm>
            <a:off x="2286002" y="45722"/>
            <a:ext cx="2270757" cy="646331"/>
          </a:xfrm>
          <a:prstGeom prst="rect">
            <a:avLst/>
          </a:prstGeom>
          <a:noFill/>
        </p:spPr>
        <p:txBody>
          <a:bodyPr wrap="square" rtlCol="0">
            <a:spAutoFit/>
          </a:bodyPr>
          <a:lstStyle/>
          <a:p>
            <a:pPr algn="ctr"/>
            <a:r>
              <a:rPr lang="en-US" b="1" dirty="0"/>
              <a:t>ECONOMIC</a:t>
            </a:r>
          </a:p>
          <a:p>
            <a:pPr algn="ctr"/>
            <a:r>
              <a:rPr lang="en-US" b="1" dirty="0"/>
              <a:t>Tech Prod</a:t>
            </a:r>
          </a:p>
        </p:txBody>
      </p:sp>
      <p:sp>
        <p:nvSpPr>
          <p:cNvPr id="77" name="TextBox 76">
            <a:extLst>
              <a:ext uri="{FF2B5EF4-FFF2-40B4-BE49-F238E27FC236}">
                <a16:creationId xmlns:a16="http://schemas.microsoft.com/office/drawing/2014/main" id="{460507AF-85CA-1CA4-A1E0-096288BC1789}"/>
              </a:ext>
            </a:extLst>
          </p:cNvPr>
          <p:cNvSpPr txBox="1"/>
          <p:nvPr/>
        </p:nvSpPr>
        <p:spPr>
          <a:xfrm>
            <a:off x="4572002" y="45722"/>
            <a:ext cx="2270757" cy="646331"/>
          </a:xfrm>
          <a:prstGeom prst="rect">
            <a:avLst/>
          </a:prstGeom>
          <a:noFill/>
        </p:spPr>
        <p:txBody>
          <a:bodyPr wrap="square" rtlCol="0">
            <a:spAutoFit/>
          </a:bodyPr>
          <a:lstStyle/>
          <a:p>
            <a:pPr algn="ctr"/>
            <a:r>
              <a:rPr lang="en-US" b="1" dirty="0"/>
              <a:t>ECONOMIC</a:t>
            </a:r>
          </a:p>
          <a:p>
            <a:pPr algn="ctr"/>
            <a:r>
              <a:rPr lang="en-US" b="1" dirty="0"/>
              <a:t>Resource Transfer</a:t>
            </a:r>
          </a:p>
        </p:txBody>
      </p:sp>
      <p:sp>
        <p:nvSpPr>
          <p:cNvPr id="8" name="Rectangle 7">
            <a:extLst>
              <a:ext uri="{FF2B5EF4-FFF2-40B4-BE49-F238E27FC236}">
                <a16:creationId xmlns:a16="http://schemas.microsoft.com/office/drawing/2014/main" id="{CCBA5A28-1068-2DF1-6881-8B21721DDB30}"/>
              </a:ext>
            </a:extLst>
          </p:cNvPr>
          <p:cNvSpPr/>
          <p:nvPr/>
        </p:nvSpPr>
        <p:spPr>
          <a:xfrm>
            <a:off x="-3" y="3200400"/>
            <a:ext cx="9144000" cy="4572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8AC75D2C-2263-AFBE-A7D9-7E2C67221179}"/>
              </a:ext>
            </a:extLst>
          </p:cNvPr>
          <p:cNvGrpSpPr/>
          <p:nvPr/>
        </p:nvGrpSpPr>
        <p:grpSpPr>
          <a:xfrm>
            <a:off x="0" y="0"/>
            <a:ext cx="9144000" cy="3200400"/>
            <a:chOff x="0" y="3657600"/>
            <a:chExt cx="9144000" cy="3200400"/>
          </a:xfrm>
        </p:grpSpPr>
        <p:cxnSp>
          <p:nvCxnSpPr>
            <p:cNvPr id="41" name="Straight Connector 40">
              <a:extLst>
                <a:ext uri="{FF2B5EF4-FFF2-40B4-BE49-F238E27FC236}">
                  <a16:creationId xmlns:a16="http://schemas.microsoft.com/office/drawing/2014/main" id="{6ADA20DE-EBFA-BAA3-5140-16F944B6FEA9}"/>
                </a:ext>
              </a:extLst>
            </p:cNvPr>
            <p:cNvCxnSpPr/>
            <p:nvPr/>
          </p:nvCxnSpPr>
          <p:spPr>
            <a:xfrm>
              <a:off x="0" y="3657600"/>
              <a:ext cx="0" cy="3200400"/>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A1CD110F-F5CF-6261-DDC4-7EAF95E39EEF}"/>
                </a:ext>
              </a:extLst>
            </p:cNvPr>
            <p:cNvCxnSpPr/>
            <p:nvPr/>
          </p:nvCxnSpPr>
          <p:spPr>
            <a:xfrm>
              <a:off x="2286000" y="3657600"/>
              <a:ext cx="0" cy="3200400"/>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A5453D47-A849-D2D7-1949-7B1B3DE40FB0}"/>
                </a:ext>
              </a:extLst>
            </p:cNvPr>
            <p:cNvCxnSpPr/>
            <p:nvPr/>
          </p:nvCxnSpPr>
          <p:spPr>
            <a:xfrm>
              <a:off x="4572000" y="3657600"/>
              <a:ext cx="0" cy="3200400"/>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3D7369BE-67C7-376F-E62A-57A6A2A35081}"/>
                </a:ext>
              </a:extLst>
            </p:cNvPr>
            <p:cNvCxnSpPr/>
            <p:nvPr/>
          </p:nvCxnSpPr>
          <p:spPr>
            <a:xfrm>
              <a:off x="6858000" y="3657600"/>
              <a:ext cx="0" cy="3200400"/>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03F8E5D5-78EE-4359-3399-2F1B07CABEFE}"/>
                </a:ext>
              </a:extLst>
            </p:cNvPr>
            <p:cNvCxnSpPr/>
            <p:nvPr/>
          </p:nvCxnSpPr>
          <p:spPr>
            <a:xfrm>
              <a:off x="9144000" y="3657600"/>
              <a:ext cx="0" cy="3200400"/>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C4B2E77B-2A90-FACC-39CF-458448FEA29B}"/>
                </a:ext>
              </a:extLst>
            </p:cNvPr>
            <p:cNvCxnSpPr>
              <a:cxnSpLocks/>
            </p:cNvCxnSpPr>
            <p:nvPr/>
          </p:nvCxnSpPr>
          <p:spPr>
            <a:xfrm>
              <a:off x="0" y="3657600"/>
              <a:ext cx="9128760" cy="0"/>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8134A162-90AE-1332-2D98-C168E0F27CB1}"/>
                </a:ext>
              </a:extLst>
            </p:cNvPr>
            <p:cNvCxnSpPr>
              <a:cxnSpLocks/>
            </p:cNvCxnSpPr>
            <p:nvPr/>
          </p:nvCxnSpPr>
          <p:spPr>
            <a:xfrm>
              <a:off x="0" y="6858000"/>
              <a:ext cx="9128760" cy="0"/>
            </a:xfrm>
            <a:prstGeom prst="line">
              <a:avLst/>
            </a:prstGeom>
            <a:ln w="28575">
              <a:prstDash val="dash"/>
            </a:ln>
          </p:spPr>
          <p:style>
            <a:lnRef idx="1">
              <a:schemeClr val="dk1"/>
            </a:lnRef>
            <a:fillRef idx="0">
              <a:schemeClr val="dk1"/>
            </a:fillRef>
            <a:effectRef idx="0">
              <a:schemeClr val="dk1"/>
            </a:effectRef>
            <a:fontRef idx="minor">
              <a:schemeClr val="tx1"/>
            </a:fontRef>
          </p:style>
        </p:cxnSp>
      </p:grpSp>
      <p:grpSp>
        <p:nvGrpSpPr>
          <p:cNvPr id="9" name="Group 8">
            <a:extLst>
              <a:ext uri="{FF2B5EF4-FFF2-40B4-BE49-F238E27FC236}">
                <a16:creationId xmlns:a16="http://schemas.microsoft.com/office/drawing/2014/main" id="{4C399DFE-E822-88C0-BD13-C4AAD5F07C54}"/>
              </a:ext>
            </a:extLst>
          </p:cNvPr>
          <p:cNvGrpSpPr/>
          <p:nvPr/>
        </p:nvGrpSpPr>
        <p:grpSpPr>
          <a:xfrm>
            <a:off x="0" y="3657600"/>
            <a:ext cx="9144000" cy="3200400"/>
            <a:chOff x="0" y="3657600"/>
            <a:chExt cx="9144000" cy="3200400"/>
          </a:xfrm>
        </p:grpSpPr>
        <p:cxnSp>
          <p:nvCxnSpPr>
            <p:cNvPr id="3" name="Straight Connector 2">
              <a:extLst>
                <a:ext uri="{FF2B5EF4-FFF2-40B4-BE49-F238E27FC236}">
                  <a16:creationId xmlns:a16="http://schemas.microsoft.com/office/drawing/2014/main" id="{827860BC-5E6C-30CC-E201-04357001C89F}"/>
                </a:ext>
              </a:extLst>
            </p:cNvPr>
            <p:cNvCxnSpPr/>
            <p:nvPr/>
          </p:nvCxnSpPr>
          <p:spPr>
            <a:xfrm>
              <a:off x="0" y="3657600"/>
              <a:ext cx="0" cy="3200400"/>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98847405-CBC1-44FB-1624-76E121CE98B1}"/>
                </a:ext>
              </a:extLst>
            </p:cNvPr>
            <p:cNvCxnSpPr/>
            <p:nvPr/>
          </p:nvCxnSpPr>
          <p:spPr>
            <a:xfrm>
              <a:off x="2286000" y="3657600"/>
              <a:ext cx="0" cy="3200400"/>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6048F435-FC1E-1F01-A5D2-4D92B2FC2D75}"/>
                </a:ext>
              </a:extLst>
            </p:cNvPr>
            <p:cNvCxnSpPr/>
            <p:nvPr/>
          </p:nvCxnSpPr>
          <p:spPr>
            <a:xfrm>
              <a:off x="4572000" y="3657600"/>
              <a:ext cx="0" cy="3200400"/>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18723383-0794-63EF-2A33-BBAD70E41F4E}"/>
                </a:ext>
              </a:extLst>
            </p:cNvPr>
            <p:cNvCxnSpPr/>
            <p:nvPr/>
          </p:nvCxnSpPr>
          <p:spPr>
            <a:xfrm>
              <a:off x="6858000" y="3657600"/>
              <a:ext cx="0" cy="3200400"/>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BDA59F79-6DE5-FE9C-2B1A-1A9AA5E9C875}"/>
                </a:ext>
              </a:extLst>
            </p:cNvPr>
            <p:cNvCxnSpPr>
              <a:cxnSpLocks/>
            </p:cNvCxnSpPr>
            <p:nvPr/>
          </p:nvCxnSpPr>
          <p:spPr>
            <a:xfrm>
              <a:off x="0" y="3657600"/>
              <a:ext cx="9128760" cy="0"/>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01D322A1-B5BF-3970-8ABF-0A15B228DBE2}"/>
                </a:ext>
              </a:extLst>
            </p:cNvPr>
            <p:cNvCxnSpPr>
              <a:cxnSpLocks/>
            </p:cNvCxnSpPr>
            <p:nvPr/>
          </p:nvCxnSpPr>
          <p:spPr>
            <a:xfrm>
              <a:off x="0" y="6858000"/>
              <a:ext cx="9128760" cy="0"/>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019C0459-3FCA-BE43-BF31-BF9016BB8614}"/>
                </a:ext>
              </a:extLst>
            </p:cNvPr>
            <p:cNvCxnSpPr/>
            <p:nvPr/>
          </p:nvCxnSpPr>
          <p:spPr>
            <a:xfrm>
              <a:off x="9144000" y="3657600"/>
              <a:ext cx="0" cy="3200400"/>
            </a:xfrm>
            <a:prstGeom prst="line">
              <a:avLst/>
            </a:prstGeom>
            <a:ln w="28575">
              <a:prstDash val="dash"/>
            </a:ln>
          </p:spPr>
          <p:style>
            <a:lnRef idx="1">
              <a:schemeClr val="dk1"/>
            </a:lnRef>
            <a:fillRef idx="0">
              <a:schemeClr val="dk1"/>
            </a:fillRef>
            <a:effectRef idx="0">
              <a:schemeClr val="dk1"/>
            </a:effectRef>
            <a:fontRef idx="minor">
              <a:schemeClr val="tx1"/>
            </a:fontRef>
          </p:style>
        </p:cxnSp>
      </p:grpSp>
      <p:sp>
        <p:nvSpPr>
          <p:cNvPr id="31" name="TextBox 30">
            <a:extLst>
              <a:ext uri="{FF2B5EF4-FFF2-40B4-BE49-F238E27FC236}">
                <a16:creationId xmlns:a16="http://schemas.microsoft.com/office/drawing/2014/main" id="{25EB6F93-CD02-1C86-E55B-FA20AF35A234}"/>
              </a:ext>
            </a:extLst>
          </p:cNvPr>
          <p:cNvSpPr txBox="1"/>
          <p:nvPr/>
        </p:nvSpPr>
        <p:spPr>
          <a:xfrm>
            <a:off x="0" y="3246120"/>
            <a:ext cx="9147054" cy="338554"/>
          </a:xfrm>
          <a:prstGeom prst="rect">
            <a:avLst/>
          </a:prstGeom>
          <a:noFill/>
        </p:spPr>
        <p:txBody>
          <a:bodyPr wrap="square" rtlCol="0">
            <a:spAutoFit/>
          </a:bodyPr>
          <a:lstStyle/>
          <a:p>
            <a:pPr algn="ctr"/>
            <a:r>
              <a:rPr lang="en-US" sz="1600" b="1" i="1" dirty="0"/>
              <a:t>STELLAR HORIZONS – Sequence of Play Cards (Sheet 2 of 4: Front) Template by</a:t>
            </a:r>
            <a:r>
              <a:rPr lang="en-US" sz="1600" dirty="0"/>
              <a:t> </a:t>
            </a:r>
            <a:r>
              <a:rPr lang="en-US" sz="1400" dirty="0">
                <a:latin typeface="Showcard Gothic" panose="04020904020102020604" pitchFamily="82" charset="0"/>
              </a:rPr>
              <a:t>STUKA </a:t>
            </a:r>
            <a:r>
              <a:rPr lang="en-US" sz="1400" dirty="0">
                <a:solidFill>
                  <a:srgbClr val="C00000"/>
                </a:solidFill>
                <a:latin typeface="Showcard Gothic" panose="04020904020102020604" pitchFamily="82" charset="0"/>
              </a:rPr>
              <a:t>JOE</a:t>
            </a:r>
            <a:endParaRPr lang="en-US" sz="1400" b="1" i="1" dirty="0"/>
          </a:p>
        </p:txBody>
      </p:sp>
      <p:sp>
        <p:nvSpPr>
          <p:cNvPr id="78" name="TextBox 77">
            <a:extLst>
              <a:ext uri="{FF2B5EF4-FFF2-40B4-BE49-F238E27FC236}">
                <a16:creationId xmlns:a16="http://schemas.microsoft.com/office/drawing/2014/main" id="{E4F5B7B1-9E56-019E-4C3F-9736F1784A21}"/>
              </a:ext>
            </a:extLst>
          </p:cNvPr>
          <p:cNvSpPr txBox="1"/>
          <p:nvPr/>
        </p:nvSpPr>
        <p:spPr>
          <a:xfrm>
            <a:off x="6857988" y="45722"/>
            <a:ext cx="2270757" cy="646331"/>
          </a:xfrm>
          <a:prstGeom prst="rect">
            <a:avLst/>
          </a:prstGeom>
          <a:noFill/>
        </p:spPr>
        <p:txBody>
          <a:bodyPr wrap="square" rtlCol="0">
            <a:spAutoFit/>
          </a:bodyPr>
          <a:lstStyle/>
          <a:p>
            <a:pPr algn="ctr"/>
            <a:r>
              <a:rPr lang="en-US" b="1" dirty="0"/>
              <a:t>ECONOMIC</a:t>
            </a:r>
          </a:p>
          <a:p>
            <a:pPr algn="ctr"/>
            <a:r>
              <a:rPr lang="en-US" b="1" dirty="0"/>
              <a:t>Add NPF Bases</a:t>
            </a:r>
          </a:p>
        </p:txBody>
      </p:sp>
      <p:sp>
        <p:nvSpPr>
          <p:cNvPr id="81" name="TextBox 80">
            <a:extLst>
              <a:ext uri="{FF2B5EF4-FFF2-40B4-BE49-F238E27FC236}">
                <a16:creationId xmlns:a16="http://schemas.microsoft.com/office/drawing/2014/main" id="{C3A6A9C4-78D7-2521-1BBE-63D46A7AB5CF}"/>
              </a:ext>
            </a:extLst>
          </p:cNvPr>
          <p:cNvSpPr txBox="1"/>
          <p:nvPr/>
        </p:nvSpPr>
        <p:spPr>
          <a:xfrm>
            <a:off x="4602513" y="3703322"/>
            <a:ext cx="2240247" cy="646331"/>
          </a:xfrm>
          <a:prstGeom prst="rect">
            <a:avLst/>
          </a:prstGeom>
          <a:noFill/>
        </p:spPr>
        <p:txBody>
          <a:bodyPr wrap="square" rtlCol="0">
            <a:spAutoFit/>
          </a:bodyPr>
          <a:lstStyle/>
          <a:p>
            <a:pPr algn="ctr"/>
            <a:r>
              <a:rPr lang="en-US" b="1" dirty="0"/>
              <a:t>ECONOMIC</a:t>
            </a:r>
          </a:p>
          <a:p>
            <a:pPr algn="ctr"/>
            <a:r>
              <a:rPr lang="en-US" b="1" dirty="0"/>
              <a:t>Trade Markers</a:t>
            </a:r>
          </a:p>
        </p:txBody>
      </p:sp>
      <p:sp>
        <p:nvSpPr>
          <p:cNvPr id="82" name="TextBox 81">
            <a:extLst>
              <a:ext uri="{FF2B5EF4-FFF2-40B4-BE49-F238E27FC236}">
                <a16:creationId xmlns:a16="http://schemas.microsoft.com/office/drawing/2014/main" id="{51E31929-3B3F-DCAB-789D-0A4C395E52D3}"/>
              </a:ext>
            </a:extLst>
          </p:cNvPr>
          <p:cNvSpPr txBox="1"/>
          <p:nvPr/>
        </p:nvSpPr>
        <p:spPr>
          <a:xfrm>
            <a:off x="6888512" y="3703322"/>
            <a:ext cx="2240246" cy="646331"/>
          </a:xfrm>
          <a:prstGeom prst="rect">
            <a:avLst/>
          </a:prstGeom>
          <a:noFill/>
        </p:spPr>
        <p:txBody>
          <a:bodyPr wrap="square" rtlCol="0">
            <a:spAutoFit/>
          </a:bodyPr>
          <a:lstStyle/>
          <a:p>
            <a:pPr algn="ctr"/>
            <a:r>
              <a:rPr lang="en-US" b="1" dirty="0"/>
              <a:t>ECONOMIC</a:t>
            </a:r>
          </a:p>
          <a:p>
            <a:pPr algn="ctr"/>
            <a:r>
              <a:rPr lang="en-US" b="1" dirty="0"/>
              <a:t>Develop Technologies</a:t>
            </a:r>
          </a:p>
        </p:txBody>
      </p:sp>
      <p:sp>
        <p:nvSpPr>
          <p:cNvPr id="79" name="TextBox 78">
            <a:extLst>
              <a:ext uri="{FF2B5EF4-FFF2-40B4-BE49-F238E27FC236}">
                <a16:creationId xmlns:a16="http://schemas.microsoft.com/office/drawing/2014/main" id="{3F2F060A-5AA8-6937-FCCF-2195760CAD91}"/>
              </a:ext>
            </a:extLst>
          </p:cNvPr>
          <p:cNvSpPr txBox="1"/>
          <p:nvPr/>
        </p:nvSpPr>
        <p:spPr>
          <a:xfrm>
            <a:off x="0" y="3703320"/>
            <a:ext cx="2270757" cy="646331"/>
          </a:xfrm>
          <a:prstGeom prst="rect">
            <a:avLst/>
          </a:prstGeom>
          <a:noFill/>
        </p:spPr>
        <p:txBody>
          <a:bodyPr wrap="square" rtlCol="0">
            <a:spAutoFit/>
          </a:bodyPr>
          <a:lstStyle/>
          <a:p>
            <a:pPr algn="ctr"/>
            <a:r>
              <a:rPr lang="en-US" b="1" dirty="0"/>
              <a:t>ECONOMIC</a:t>
            </a:r>
          </a:p>
          <a:p>
            <a:pPr algn="ctr"/>
            <a:r>
              <a:rPr lang="en-US" b="1" dirty="0"/>
              <a:t>Add Asteroids</a:t>
            </a:r>
          </a:p>
        </p:txBody>
      </p:sp>
      <p:sp>
        <p:nvSpPr>
          <p:cNvPr id="80" name="TextBox 79">
            <a:extLst>
              <a:ext uri="{FF2B5EF4-FFF2-40B4-BE49-F238E27FC236}">
                <a16:creationId xmlns:a16="http://schemas.microsoft.com/office/drawing/2014/main" id="{439AE6C1-31A2-6FFE-1C96-97FC869E942D}"/>
              </a:ext>
            </a:extLst>
          </p:cNvPr>
          <p:cNvSpPr txBox="1"/>
          <p:nvPr/>
        </p:nvSpPr>
        <p:spPr>
          <a:xfrm>
            <a:off x="2286002" y="3703322"/>
            <a:ext cx="2270757" cy="646331"/>
          </a:xfrm>
          <a:prstGeom prst="rect">
            <a:avLst/>
          </a:prstGeom>
          <a:noFill/>
        </p:spPr>
        <p:txBody>
          <a:bodyPr wrap="square" rtlCol="0">
            <a:spAutoFit/>
          </a:bodyPr>
          <a:lstStyle/>
          <a:p>
            <a:pPr algn="ctr"/>
            <a:r>
              <a:rPr lang="en-US" b="1" dirty="0"/>
              <a:t>ECONOMIC</a:t>
            </a:r>
          </a:p>
          <a:p>
            <a:pPr algn="ctr"/>
            <a:r>
              <a:rPr lang="en-US" b="1" dirty="0"/>
              <a:t>Add Pirates</a:t>
            </a:r>
          </a:p>
        </p:txBody>
      </p:sp>
      <p:grpSp>
        <p:nvGrpSpPr>
          <p:cNvPr id="63" name="Group 62">
            <a:extLst>
              <a:ext uri="{FF2B5EF4-FFF2-40B4-BE49-F238E27FC236}">
                <a16:creationId xmlns:a16="http://schemas.microsoft.com/office/drawing/2014/main" id="{684525A3-2CDB-A1ED-B221-9E5EF3AF83FF}"/>
              </a:ext>
            </a:extLst>
          </p:cNvPr>
          <p:cNvGrpSpPr/>
          <p:nvPr/>
        </p:nvGrpSpPr>
        <p:grpSpPr>
          <a:xfrm>
            <a:off x="18288" y="3699924"/>
            <a:ext cx="7356348" cy="338554"/>
            <a:chOff x="15240" y="153964"/>
            <a:chExt cx="7356348" cy="338554"/>
          </a:xfrm>
        </p:grpSpPr>
        <p:grpSp>
          <p:nvGrpSpPr>
            <p:cNvPr id="64" name="Group 63">
              <a:extLst>
                <a:ext uri="{FF2B5EF4-FFF2-40B4-BE49-F238E27FC236}">
                  <a16:creationId xmlns:a16="http://schemas.microsoft.com/office/drawing/2014/main" id="{0436E434-9FAA-40E2-EFDF-AD1ED338EEA5}"/>
                </a:ext>
              </a:extLst>
            </p:cNvPr>
            <p:cNvGrpSpPr/>
            <p:nvPr/>
          </p:nvGrpSpPr>
          <p:grpSpPr>
            <a:xfrm>
              <a:off x="15240" y="153964"/>
              <a:ext cx="495300" cy="338554"/>
              <a:chOff x="300" y="78326"/>
              <a:chExt cx="495300" cy="338554"/>
            </a:xfrm>
          </p:grpSpPr>
          <p:sp>
            <p:nvSpPr>
              <p:cNvPr id="74" name="Oval 73">
                <a:extLst>
                  <a:ext uri="{FF2B5EF4-FFF2-40B4-BE49-F238E27FC236}">
                    <a16:creationId xmlns:a16="http://schemas.microsoft.com/office/drawing/2014/main" id="{5AF01306-37B2-3F9A-8DC4-6FE58305CBE8}"/>
                  </a:ext>
                </a:extLst>
              </p:cNvPr>
              <p:cNvSpPr/>
              <p:nvPr/>
            </p:nvSpPr>
            <p:spPr>
              <a:xfrm>
                <a:off x="110790" y="111919"/>
                <a:ext cx="274320" cy="2743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800" dirty="0"/>
              </a:p>
            </p:txBody>
          </p:sp>
          <p:sp>
            <p:nvSpPr>
              <p:cNvPr id="75" name="TextBox 74">
                <a:extLst>
                  <a:ext uri="{FF2B5EF4-FFF2-40B4-BE49-F238E27FC236}">
                    <a16:creationId xmlns:a16="http://schemas.microsoft.com/office/drawing/2014/main" id="{237367A5-B5AC-7E6E-0BF0-24CB0CC443EB}"/>
                  </a:ext>
                </a:extLst>
              </p:cNvPr>
              <p:cNvSpPr txBox="1"/>
              <p:nvPr/>
            </p:nvSpPr>
            <p:spPr>
              <a:xfrm>
                <a:off x="300" y="78326"/>
                <a:ext cx="495300" cy="338554"/>
              </a:xfrm>
              <a:prstGeom prst="rect">
                <a:avLst/>
              </a:prstGeom>
              <a:noFill/>
            </p:spPr>
            <p:txBody>
              <a:bodyPr wrap="square" rtlCol="0">
                <a:spAutoFit/>
              </a:bodyPr>
              <a:lstStyle/>
              <a:p>
                <a:pPr algn="ctr"/>
                <a:r>
                  <a:rPr lang="en-US" sz="1600" b="1" dirty="0"/>
                  <a:t>11</a:t>
                </a:r>
              </a:p>
            </p:txBody>
          </p:sp>
        </p:grpSp>
        <p:grpSp>
          <p:nvGrpSpPr>
            <p:cNvPr id="65" name="Group 64">
              <a:extLst>
                <a:ext uri="{FF2B5EF4-FFF2-40B4-BE49-F238E27FC236}">
                  <a16:creationId xmlns:a16="http://schemas.microsoft.com/office/drawing/2014/main" id="{C3859317-132A-5194-1DB6-6F61E12D7214}"/>
                </a:ext>
              </a:extLst>
            </p:cNvPr>
            <p:cNvGrpSpPr/>
            <p:nvPr/>
          </p:nvGrpSpPr>
          <p:grpSpPr>
            <a:xfrm>
              <a:off x="2304288" y="153964"/>
              <a:ext cx="495300" cy="338554"/>
              <a:chOff x="300" y="76842"/>
              <a:chExt cx="495300" cy="338554"/>
            </a:xfrm>
          </p:grpSpPr>
          <p:sp>
            <p:nvSpPr>
              <p:cNvPr id="72" name="Oval 71">
                <a:extLst>
                  <a:ext uri="{FF2B5EF4-FFF2-40B4-BE49-F238E27FC236}">
                    <a16:creationId xmlns:a16="http://schemas.microsoft.com/office/drawing/2014/main" id="{DF5715AB-1738-E5C9-D4E4-94B9D525B47B}"/>
                  </a:ext>
                </a:extLst>
              </p:cNvPr>
              <p:cNvSpPr/>
              <p:nvPr/>
            </p:nvSpPr>
            <p:spPr>
              <a:xfrm>
                <a:off x="110790" y="111919"/>
                <a:ext cx="274320" cy="2743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800" dirty="0"/>
              </a:p>
            </p:txBody>
          </p:sp>
          <p:sp>
            <p:nvSpPr>
              <p:cNvPr id="73" name="TextBox 72">
                <a:extLst>
                  <a:ext uri="{FF2B5EF4-FFF2-40B4-BE49-F238E27FC236}">
                    <a16:creationId xmlns:a16="http://schemas.microsoft.com/office/drawing/2014/main" id="{7A1523F3-DCBF-1D51-6104-6EBB1837061C}"/>
                  </a:ext>
                </a:extLst>
              </p:cNvPr>
              <p:cNvSpPr txBox="1"/>
              <p:nvPr/>
            </p:nvSpPr>
            <p:spPr>
              <a:xfrm>
                <a:off x="300" y="76842"/>
                <a:ext cx="495300" cy="338554"/>
              </a:xfrm>
              <a:prstGeom prst="rect">
                <a:avLst/>
              </a:prstGeom>
              <a:noFill/>
            </p:spPr>
            <p:txBody>
              <a:bodyPr wrap="square" rtlCol="0">
                <a:spAutoFit/>
              </a:bodyPr>
              <a:lstStyle/>
              <a:p>
                <a:pPr algn="ctr"/>
                <a:r>
                  <a:rPr lang="en-US" sz="1600" b="1" dirty="0"/>
                  <a:t>12</a:t>
                </a:r>
              </a:p>
            </p:txBody>
          </p:sp>
        </p:grpSp>
        <p:grpSp>
          <p:nvGrpSpPr>
            <p:cNvPr id="66" name="Group 65">
              <a:extLst>
                <a:ext uri="{FF2B5EF4-FFF2-40B4-BE49-F238E27FC236}">
                  <a16:creationId xmlns:a16="http://schemas.microsoft.com/office/drawing/2014/main" id="{44D8E1A4-5740-CEC9-F8E5-721977C3AC77}"/>
                </a:ext>
              </a:extLst>
            </p:cNvPr>
            <p:cNvGrpSpPr/>
            <p:nvPr/>
          </p:nvGrpSpPr>
          <p:grpSpPr>
            <a:xfrm>
              <a:off x="4590288" y="153964"/>
              <a:ext cx="495300" cy="338554"/>
              <a:chOff x="300" y="76842"/>
              <a:chExt cx="495300" cy="338554"/>
            </a:xfrm>
          </p:grpSpPr>
          <p:sp>
            <p:nvSpPr>
              <p:cNvPr id="70" name="Oval 69">
                <a:extLst>
                  <a:ext uri="{FF2B5EF4-FFF2-40B4-BE49-F238E27FC236}">
                    <a16:creationId xmlns:a16="http://schemas.microsoft.com/office/drawing/2014/main" id="{C8E64A6C-EC34-630E-3BB8-4F6D381B9C2C}"/>
                  </a:ext>
                </a:extLst>
              </p:cNvPr>
              <p:cNvSpPr/>
              <p:nvPr/>
            </p:nvSpPr>
            <p:spPr>
              <a:xfrm>
                <a:off x="110790" y="111919"/>
                <a:ext cx="274320" cy="2743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800" dirty="0"/>
              </a:p>
            </p:txBody>
          </p:sp>
          <p:sp>
            <p:nvSpPr>
              <p:cNvPr id="71" name="TextBox 70">
                <a:extLst>
                  <a:ext uri="{FF2B5EF4-FFF2-40B4-BE49-F238E27FC236}">
                    <a16:creationId xmlns:a16="http://schemas.microsoft.com/office/drawing/2014/main" id="{AE934427-FB97-C626-7C7F-FA441CD75780}"/>
                  </a:ext>
                </a:extLst>
              </p:cNvPr>
              <p:cNvSpPr txBox="1"/>
              <p:nvPr/>
            </p:nvSpPr>
            <p:spPr>
              <a:xfrm>
                <a:off x="300" y="76842"/>
                <a:ext cx="495300" cy="338554"/>
              </a:xfrm>
              <a:prstGeom prst="rect">
                <a:avLst/>
              </a:prstGeom>
              <a:noFill/>
            </p:spPr>
            <p:txBody>
              <a:bodyPr wrap="square" rtlCol="0">
                <a:spAutoFit/>
              </a:bodyPr>
              <a:lstStyle/>
              <a:p>
                <a:pPr algn="ctr"/>
                <a:r>
                  <a:rPr lang="en-US" sz="1600" b="1" dirty="0"/>
                  <a:t>13</a:t>
                </a:r>
              </a:p>
            </p:txBody>
          </p:sp>
        </p:grpSp>
        <p:grpSp>
          <p:nvGrpSpPr>
            <p:cNvPr id="67" name="Group 66">
              <a:extLst>
                <a:ext uri="{FF2B5EF4-FFF2-40B4-BE49-F238E27FC236}">
                  <a16:creationId xmlns:a16="http://schemas.microsoft.com/office/drawing/2014/main" id="{606D625B-8508-CD3C-32A2-02DC1209BE30}"/>
                </a:ext>
              </a:extLst>
            </p:cNvPr>
            <p:cNvGrpSpPr/>
            <p:nvPr/>
          </p:nvGrpSpPr>
          <p:grpSpPr>
            <a:xfrm>
              <a:off x="6876288" y="153964"/>
              <a:ext cx="495300" cy="338554"/>
              <a:chOff x="300" y="76842"/>
              <a:chExt cx="495300" cy="338554"/>
            </a:xfrm>
          </p:grpSpPr>
          <p:sp>
            <p:nvSpPr>
              <p:cNvPr id="68" name="Oval 67">
                <a:extLst>
                  <a:ext uri="{FF2B5EF4-FFF2-40B4-BE49-F238E27FC236}">
                    <a16:creationId xmlns:a16="http://schemas.microsoft.com/office/drawing/2014/main" id="{243E89DF-C9C6-501B-4908-066DEF88528B}"/>
                  </a:ext>
                </a:extLst>
              </p:cNvPr>
              <p:cNvSpPr/>
              <p:nvPr/>
            </p:nvSpPr>
            <p:spPr>
              <a:xfrm>
                <a:off x="110790" y="111919"/>
                <a:ext cx="274320" cy="2743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800" dirty="0"/>
              </a:p>
            </p:txBody>
          </p:sp>
          <p:sp>
            <p:nvSpPr>
              <p:cNvPr id="69" name="TextBox 68">
                <a:extLst>
                  <a:ext uri="{FF2B5EF4-FFF2-40B4-BE49-F238E27FC236}">
                    <a16:creationId xmlns:a16="http://schemas.microsoft.com/office/drawing/2014/main" id="{C5C45E5C-C034-D878-6494-2F376610DBCB}"/>
                  </a:ext>
                </a:extLst>
              </p:cNvPr>
              <p:cNvSpPr txBox="1"/>
              <p:nvPr/>
            </p:nvSpPr>
            <p:spPr>
              <a:xfrm>
                <a:off x="300" y="76842"/>
                <a:ext cx="495300" cy="338554"/>
              </a:xfrm>
              <a:prstGeom prst="rect">
                <a:avLst/>
              </a:prstGeom>
              <a:noFill/>
            </p:spPr>
            <p:txBody>
              <a:bodyPr wrap="square" rtlCol="0">
                <a:spAutoFit/>
              </a:bodyPr>
              <a:lstStyle/>
              <a:p>
                <a:pPr algn="ctr"/>
                <a:r>
                  <a:rPr lang="en-US" sz="1600" b="1" dirty="0"/>
                  <a:t>14</a:t>
                </a:r>
              </a:p>
            </p:txBody>
          </p:sp>
        </p:grpSp>
      </p:grpSp>
      <p:grpSp>
        <p:nvGrpSpPr>
          <p:cNvPr id="5" name="Group 4">
            <a:extLst>
              <a:ext uri="{FF2B5EF4-FFF2-40B4-BE49-F238E27FC236}">
                <a16:creationId xmlns:a16="http://schemas.microsoft.com/office/drawing/2014/main" id="{E032FAF8-CEC0-E702-E02F-B3ACEA91B850}"/>
              </a:ext>
            </a:extLst>
          </p:cNvPr>
          <p:cNvGrpSpPr/>
          <p:nvPr/>
        </p:nvGrpSpPr>
        <p:grpSpPr>
          <a:xfrm>
            <a:off x="15240" y="51751"/>
            <a:ext cx="7356348" cy="338554"/>
            <a:chOff x="15240" y="155448"/>
            <a:chExt cx="7356348" cy="338554"/>
          </a:xfrm>
        </p:grpSpPr>
        <p:grpSp>
          <p:nvGrpSpPr>
            <p:cNvPr id="23" name="Group 22">
              <a:extLst>
                <a:ext uri="{FF2B5EF4-FFF2-40B4-BE49-F238E27FC236}">
                  <a16:creationId xmlns:a16="http://schemas.microsoft.com/office/drawing/2014/main" id="{47A9D91E-13D0-1950-81C2-A44FFC7C89CC}"/>
                </a:ext>
              </a:extLst>
            </p:cNvPr>
            <p:cNvGrpSpPr/>
            <p:nvPr/>
          </p:nvGrpSpPr>
          <p:grpSpPr>
            <a:xfrm>
              <a:off x="15240" y="155448"/>
              <a:ext cx="495300" cy="338554"/>
              <a:chOff x="300" y="79810"/>
              <a:chExt cx="495300" cy="338554"/>
            </a:xfrm>
          </p:grpSpPr>
          <p:sp>
            <p:nvSpPr>
              <p:cNvPr id="24" name="Oval 23">
                <a:extLst>
                  <a:ext uri="{FF2B5EF4-FFF2-40B4-BE49-F238E27FC236}">
                    <a16:creationId xmlns:a16="http://schemas.microsoft.com/office/drawing/2014/main" id="{5E8069BE-4E9B-611E-E456-50B47412E533}"/>
                  </a:ext>
                </a:extLst>
              </p:cNvPr>
              <p:cNvSpPr/>
              <p:nvPr/>
            </p:nvSpPr>
            <p:spPr>
              <a:xfrm>
                <a:off x="110790" y="111919"/>
                <a:ext cx="274320" cy="2743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800" dirty="0"/>
              </a:p>
            </p:txBody>
          </p:sp>
          <p:sp>
            <p:nvSpPr>
              <p:cNvPr id="25" name="TextBox 24">
                <a:extLst>
                  <a:ext uri="{FF2B5EF4-FFF2-40B4-BE49-F238E27FC236}">
                    <a16:creationId xmlns:a16="http://schemas.microsoft.com/office/drawing/2014/main" id="{F82862D5-8A16-62DB-A060-65147C5B62F5}"/>
                  </a:ext>
                </a:extLst>
              </p:cNvPr>
              <p:cNvSpPr txBox="1"/>
              <p:nvPr/>
            </p:nvSpPr>
            <p:spPr>
              <a:xfrm>
                <a:off x="300" y="79810"/>
                <a:ext cx="495300" cy="338554"/>
              </a:xfrm>
              <a:prstGeom prst="rect">
                <a:avLst/>
              </a:prstGeom>
              <a:noFill/>
            </p:spPr>
            <p:txBody>
              <a:bodyPr wrap="square" rtlCol="0">
                <a:spAutoFit/>
              </a:bodyPr>
              <a:lstStyle/>
              <a:p>
                <a:pPr algn="ctr"/>
                <a:r>
                  <a:rPr lang="en-US" sz="1600" b="1" dirty="0"/>
                  <a:t>8a</a:t>
                </a:r>
              </a:p>
            </p:txBody>
          </p:sp>
        </p:grpSp>
        <p:grpSp>
          <p:nvGrpSpPr>
            <p:cNvPr id="26" name="Group 25">
              <a:extLst>
                <a:ext uri="{FF2B5EF4-FFF2-40B4-BE49-F238E27FC236}">
                  <a16:creationId xmlns:a16="http://schemas.microsoft.com/office/drawing/2014/main" id="{92D0CDF5-BE7D-6AAF-EA0F-675F2E9A4B1A}"/>
                </a:ext>
              </a:extLst>
            </p:cNvPr>
            <p:cNvGrpSpPr/>
            <p:nvPr/>
          </p:nvGrpSpPr>
          <p:grpSpPr>
            <a:xfrm>
              <a:off x="2304288" y="155448"/>
              <a:ext cx="495300" cy="338554"/>
              <a:chOff x="300" y="78326"/>
              <a:chExt cx="495300" cy="338554"/>
            </a:xfrm>
          </p:grpSpPr>
          <p:sp>
            <p:nvSpPr>
              <p:cNvPr id="27" name="Oval 26">
                <a:extLst>
                  <a:ext uri="{FF2B5EF4-FFF2-40B4-BE49-F238E27FC236}">
                    <a16:creationId xmlns:a16="http://schemas.microsoft.com/office/drawing/2014/main" id="{7DA379B0-FF72-F385-F0AD-CC509AC64711}"/>
                  </a:ext>
                </a:extLst>
              </p:cNvPr>
              <p:cNvSpPr/>
              <p:nvPr/>
            </p:nvSpPr>
            <p:spPr>
              <a:xfrm>
                <a:off x="110790" y="111919"/>
                <a:ext cx="274320" cy="2743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800" dirty="0"/>
              </a:p>
            </p:txBody>
          </p:sp>
          <p:sp>
            <p:nvSpPr>
              <p:cNvPr id="28" name="TextBox 27">
                <a:extLst>
                  <a:ext uri="{FF2B5EF4-FFF2-40B4-BE49-F238E27FC236}">
                    <a16:creationId xmlns:a16="http://schemas.microsoft.com/office/drawing/2014/main" id="{277C30A8-7ABE-7FB0-298C-63B87F69006B}"/>
                  </a:ext>
                </a:extLst>
              </p:cNvPr>
              <p:cNvSpPr txBox="1"/>
              <p:nvPr/>
            </p:nvSpPr>
            <p:spPr>
              <a:xfrm>
                <a:off x="300" y="78326"/>
                <a:ext cx="495300" cy="338554"/>
              </a:xfrm>
              <a:prstGeom prst="rect">
                <a:avLst/>
              </a:prstGeom>
              <a:noFill/>
            </p:spPr>
            <p:txBody>
              <a:bodyPr wrap="square" rtlCol="0">
                <a:spAutoFit/>
              </a:bodyPr>
              <a:lstStyle/>
              <a:p>
                <a:pPr algn="ctr"/>
                <a:r>
                  <a:rPr lang="en-US" sz="1600" b="1" dirty="0"/>
                  <a:t>8b</a:t>
                </a:r>
              </a:p>
            </p:txBody>
          </p:sp>
        </p:grpSp>
        <p:grpSp>
          <p:nvGrpSpPr>
            <p:cNvPr id="30" name="Group 29">
              <a:extLst>
                <a:ext uri="{FF2B5EF4-FFF2-40B4-BE49-F238E27FC236}">
                  <a16:creationId xmlns:a16="http://schemas.microsoft.com/office/drawing/2014/main" id="{40896FDB-A4CE-3F57-6518-E502C3EBFCE8}"/>
                </a:ext>
              </a:extLst>
            </p:cNvPr>
            <p:cNvGrpSpPr/>
            <p:nvPr/>
          </p:nvGrpSpPr>
          <p:grpSpPr>
            <a:xfrm>
              <a:off x="4590288" y="155448"/>
              <a:ext cx="495300" cy="338554"/>
              <a:chOff x="300" y="78326"/>
              <a:chExt cx="495300" cy="338554"/>
            </a:xfrm>
          </p:grpSpPr>
          <p:sp>
            <p:nvSpPr>
              <p:cNvPr id="32" name="Oval 31">
                <a:extLst>
                  <a:ext uri="{FF2B5EF4-FFF2-40B4-BE49-F238E27FC236}">
                    <a16:creationId xmlns:a16="http://schemas.microsoft.com/office/drawing/2014/main" id="{EDC8EB12-6FDA-122B-532D-5A91A1A9B79A}"/>
                  </a:ext>
                </a:extLst>
              </p:cNvPr>
              <p:cNvSpPr/>
              <p:nvPr/>
            </p:nvSpPr>
            <p:spPr>
              <a:xfrm>
                <a:off x="110790" y="111919"/>
                <a:ext cx="274320" cy="2743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800" dirty="0"/>
              </a:p>
            </p:txBody>
          </p:sp>
          <p:sp>
            <p:nvSpPr>
              <p:cNvPr id="33" name="TextBox 32">
                <a:extLst>
                  <a:ext uri="{FF2B5EF4-FFF2-40B4-BE49-F238E27FC236}">
                    <a16:creationId xmlns:a16="http://schemas.microsoft.com/office/drawing/2014/main" id="{BB3D1075-038C-6C84-C57F-E1C1B17FD936}"/>
                  </a:ext>
                </a:extLst>
              </p:cNvPr>
              <p:cNvSpPr txBox="1"/>
              <p:nvPr/>
            </p:nvSpPr>
            <p:spPr>
              <a:xfrm>
                <a:off x="300" y="78326"/>
                <a:ext cx="495300" cy="338554"/>
              </a:xfrm>
              <a:prstGeom prst="rect">
                <a:avLst/>
              </a:prstGeom>
              <a:noFill/>
            </p:spPr>
            <p:txBody>
              <a:bodyPr wrap="square" rtlCol="0">
                <a:spAutoFit/>
              </a:bodyPr>
              <a:lstStyle/>
              <a:p>
                <a:pPr algn="ctr"/>
                <a:r>
                  <a:rPr lang="en-US" sz="1600" b="1" dirty="0"/>
                  <a:t>9</a:t>
                </a:r>
              </a:p>
            </p:txBody>
          </p:sp>
        </p:grpSp>
        <p:grpSp>
          <p:nvGrpSpPr>
            <p:cNvPr id="48" name="Group 47">
              <a:extLst>
                <a:ext uri="{FF2B5EF4-FFF2-40B4-BE49-F238E27FC236}">
                  <a16:creationId xmlns:a16="http://schemas.microsoft.com/office/drawing/2014/main" id="{E6839D4E-FD99-FF31-A49F-4F55E734B21E}"/>
                </a:ext>
              </a:extLst>
            </p:cNvPr>
            <p:cNvGrpSpPr/>
            <p:nvPr/>
          </p:nvGrpSpPr>
          <p:grpSpPr>
            <a:xfrm>
              <a:off x="6876288" y="155448"/>
              <a:ext cx="495300" cy="338554"/>
              <a:chOff x="300" y="78326"/>
              <a:chExt cx="495300" cy="338554"/>
            </a:xfrm>
          </p:grpSpPr>
          <p:sp>
            <p:nvSpPr>
              <p:cNvPr id="49" name="Oval 48">
                <a:extLst>
                  <a:ext uri="{FF2B5EF4-FFF2-40B4-BE49-F238E27FC236}">
                    <a16:creationId xmlns:a16="http://schemas.microsoft.com/office/drawing/2014/main" id="{86C21407-F6CC-6F07-F9D0-B993781AF22D}"/>
                  </a:ext>
                </a:extLst>
              </p:cNvPr>
              <p:cNvSpPr/>
              <p:nvPr/>
            </p:nvSpPr>
            <p:spPr>
              <a:xfrm>
                <a:off x="110790" y="111919"/>
                <a:ext cx="274320" cy="2743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800" dirty="0"/>
              </a:p>
            </p:txBody>
          </p:sp>
          <p:sp>
            <p:nvSpPr>
              <p:cNvPr id="50" name="TextBox 49">
                <a:extLst>
                  <a:ext uri="{FF2B5EF4-FFF2-40B4-BE49-F238E27FC236}">
                    <a16:creationId xmlns:a16="http://schemas.microsoft.com/office/drawing/2014/main" id="{C53270AF-FFD7-0959-3637-FB6C9547A34B}"/>
                  </a:ext>
                </a:extLst>
              </p:cNvPr>
              <p:cNvSpPr txBox="1"/>
              <p:nvPr/>
            </p:nvSpPr>
            <p:spPr>
              <a:xfrm>
                <a:off x="300" y="78326"/>
                <a:ext cx="495300" cy="338554"/>
              </a:xfrm>
              <a:prstGeom prst="rect">
                <a:avLst/>
              </a:prstGeom>
              <a:noFill/>
            </p:spPr>
            <p:txBody>
              <a:bodyPr wrap="square" rtlCol="0">
                <a:spAutoFit/>
              </a:bodyPr>
              <a:lstStyle/>
              <a:p>
                <a:pPr algn="ctr"/>
                <a:r>
                  <a:rPr lang="en-US" sz="1600" b="1" dirty="0"/>
                  <a:t>10</a:t>
                </a:r>
              </a:p>
            </p:txBody>
          </p:sp>
        </p:grpSp>
      </p:grpSp>
      <p:sp>
        <p:nvSpPr>
          <p:cNvPr id="57" name="TextBox 56">
            <a:extLst>
              <a:ext uri="{FF2B5EF4-FFF2-40B4-BE49-F238E27FC236}">
                <a16:creationId xmlns:a16="http://schemas.microsoft.com/office/drawing/2014/main" id="{D73CF50C-0361-490B-E64C-0A9370C364E7}"/>
              </a:ext>
            </a:extLst>
          </p:cNvPr>
          <p:cNvSpPr txBox="1"/>
          <p:nvPr/>
        </p:nvSpPr>
        <p:spPr>
          <a:xfrm>
            <a:off x="137160" y="761996"/>
            <a:ext cx="2055493" cy="2400657"/>
          </a:xfrm>
          <a:prstGeom prst="rect">
            <a:avLst/>
          </a:prstGeom>
          <a:noFill/>
        </p:spPr>
        <p:txBody>
          <a:bodyPr wrap="square" rtlCol="0">
            <a:spAutoFit/>
          </a:bodyPr>
          <a:lstStyle/>
          <a:p>
            <a:r>
              <a:rPr lang="en-GB" sz="1000" b="1" dirty="0"/>
              <a:t>Resource production </a:t>
            </a:r>
            <a:r>
              <a:rPr lang="en-GB" sz="1000" dirty="0"/>
              <a:t>= world card production value + world tile bonus. </a:t>
            </a:r>
          </a:p>
          <a:p>
            <a:pPr marL="171450" indent="-171450">
              <a:buFont typeface="Arial" panose="020B0604020202020204" pitchFamily="34" charset="0"/>
              <a:buChar char="•"/>
            </a:pPr>
            <a:endParaRPr lang="en-GB" sz="1000" dirty="0"/>
          </a:p>
          <a:p>
            <a:pPr marL="171450" indent="-171450">
              <a:buFont typeface="Arial" panose="020B0604020202020204" pitchFamily="34" charset="0"/>
              <a:buChar char="•"/>
            </a:pPr>
            <a:r>
              <a:rPr lang="en-GB" sz="1000" dirty="0"/>
              <a:t>Must be greater than zero to produce. </a:t>
            </a:r>
          </a:p>
          <a:p>
            <a:endParaRPr lang="en-GB" sz="1000" dirty="0"/>
          </a:p>
          <a:p>
            <a:pPr marL="171450" indent="-171450">
              <a:buFont typeface="Arial" panose="020B0604020202020204" pitchFamily="34" charset="0"/>
              <a:buChar char="•"/>
            </a:pPr>
            <a:r>
              <a:rPr lang="en-GB" sz="1000" dirty="0"/>
              <a:t>Requires at least a Small Mining Station.</a:t>
            </a:r>
          </a:p>
          <a:p>
            <a:pPr marL="171450" indent="-171450">
              <a:buFont typeface="Arial" panose="020B0604020202020204" pitchFamily="34" charset="0"/>
              <a:buChar char="•"/>
            </a:pPr>
            <a:endParaRPr lang="en-GB" sz="1000" dirty="0"/>
          </a:p>
          <a:p>
            <a:pPr marL="171450" indent="-171450">
              <a:buFont typeface="Arial" panose="020B0604020202020204" pitchFamily="34" charset="0"/>
              <a:buChar char="•"/>
            </a:pPr>
            <a:r>
              <a:rPr lang="en-GB" sz="1000" dirty="0"/>
              <a:t>Increase resource production with advanced facilities:</a:t>
            </a:r>
          </a:p>
          <a:p>
            <a:pPr marL="319088" lvl="1" indent="-141288">
              <a:buFont typeface="Arial" panose="020B0604020202020204" pitchFamily="34" charset="0"/>
              <a:buChar char="•"/>
            </a:pPr>
            <a:r>
              <a:rPr lang="en-GB" sz="1000" dirty="0"/>
              <a:t>Large Mining Stations: +1</a:t>
            </a:r>
          </a:p>
          <a:p>
            <a:pPr marL="319088" lvl="1" indent="-141288">
              <a:buFont typeface="Arial" panose="020B0604020202020204" pitchFamily="34" charset="0"/>
              <a:buChar char="•"/>
            </a:pPr>
            <a:r>
              <a:rPr lang="en-GB" sz="1000" dirty="0"/>
              <a:t>Small Refineries: +3</a:t>
            </a:r>
          </a:p>
          <a:p>
            <a:pPr marL="319088" lvl="1" indent="-141288">
              <a:buFont typeface="Arial" panose="020B0604020202020204" pitchFamily="34" charset="0"/>
              <a:buChar char="•"/>
            </a:pPr>
            <a:r>
              <a:rPr lang="en-GB" sz="1000" dirty="0"/>
              <a:t>Large Refineries: +5</a:t>
            </a:r>
          </a:p>
          <a:p>
            <a:pPr marL="171450" indent="-171450">
              <a:buFont typeface="Arial" panose="020B0604020202020204" pitchFamily="34" charset="0"/>
              <a:buChar char="•"/>
            </a:pPr>
            <a:endParaRPr lang="en-US" sz="1000" dirty="0"/>
          </a:p>
        </p:txBody>
      </p:sp>
      <p:sp>
        <p:nvSpPr>
          <p:cNvPr id="58" name="TextBox 57">
            <a:extLst>
              <a:ext uri="{FF2B5EF4-FFF2-40B4-BE49-F238E27FC236}">
                <a16:creationId xmlns:a16="http://schemas.microsoft.com/office/drawing/2014/main" id="{9D1DCA09-2C8F-AAC7-FBF5-7A7102DD8864}"/>
              </a:ext>
            </a:extLst>
          </p:cNvPr>
          <p:cNvSpPr txBox="1"/>
          <p:nvPr/>
        </p:nvSpPr>
        <p:spPr>
          <a:xfrm>
            <a:off x="2423162" y="761996"/>
            <a:ext cx="2055493" cy="2400657"/>
          </a:xfrm>
          <a:prstGeom prst="rect">
            <a:avLst/>
          </a:prstGeom>
          <a:noFill/>
        </p:spPr>
        <p:txBody>
          <a:bodyPr wrap="square" rtlCol="0">
            <a:spAutoFit/>
          </a:bodyPr>
          <a:lstStyle/>
          <a:p>
            <a:r>
              <a:rPr lang="en-GB" sz="1000" b="1" dirty="0"/>
              <a:t>Tech points production </a:t>
            </a:r>
            <a:r>
              <a:rPr lang="en-GB" sz="1000" dirty="0"/>
              <a:t>= tech points indicated in the world card (any 3 tech on Earth orbit).</a:t>
            </a:r>
          </a:p>
          <a:p>
            <a:pPr marL="171450" indent="-171450">
              <a:buFont typeface="Arial" panose="020B0604020202020204" pitchFamily="34" charset="0"/>
              <a:buChar char="•"/>
            </a:pPr>
            <a:endParaRPr lang="en-GB" sz="1000" dirty="0"/>
          </a:p>
          <a:p>
            <a:pPr marL="171450" indent="-171450">
              <a:buFont typeface="Arial" panose="020B0604020202020204" pitchFamily="34" charset="0"/>
              <a:buChar char="•"/>
            </a:pPr>
            <a:r>
              <a:rPr lang="en-GB" sz="1000" dirty="0"/>
              <a:t>Requires at least a small Research Lab.</a:t>
            </a:r>
          </a:p>
          <a:p>
            <a:pPr marL="171450" indent="-171450">
              <a:buFont typeface="Arial" panose="020B0604020202020204" pitchFamily="34" charset="0"/>
              <a:buChar char="•"/>
            </a:pPr>
            <a:endParaRPr lang="en-GB" sz="1000" dirty="0"/>
          </a:p>
          <a:p>
            <a:pPr marL="171450" indent="-171450">
              <a:buFont typeface="Arial" panose="020B0604020202020204" pitchFamily="34" charset="0"/>
              <a:buChar char="•"/>
            </a:pPr>
            <a:r>
              <a:rPr lang="en-GB" sz="1000" dirty="0"/>
              <a:t>Increase tech points production by 3 with a Large Research Lab.</a:t>
            </a:r>
          </a:p>
          <a:p>
            <a:pPr marL="171450" indent="-171450">
              <a:buFont typeface="Arial" panose="020B0604020202020204" pitchFamily="34" charset="0"/>
              <a:buChar char="•"/>
            </a:pPr>
            <a:endParaRPr lang="en-GB" sz="1000" dirty="0"/>
          </a:p>
          <a:p>
            <a:pPr marL="171450" indent="-171450">
              <a:buFont typeface="Arial" panose="020B0604020202020204" pitchFamily="34" charset="0"/>
              <a:buChar char="•"/>
            </a:pPr>
            <a:r>
              <a:rPr lang="en-GB" sz="1000" dirty="0"/>
              <a:t>Increase tech points production by 1 point in worlds with </a:t>
            </a:r>
            <a:r>
              <a:rPr lang="en-GB" sz="1000" i="1" dirty="0"/>
              <a:t>Signs of life</a:t>
            </a:r>
            <a:r>
              <a:rPr lang="en-GB" sz="1000" dirty="0"/>
              <a:t>, and by 2 points with </a:t>
            </a:r>
            <a:r>
              <a:rPr lang="en-GB" sz="1000" i="1" dirty="0"/>
              <a:t>Life!</a:t>
            </a:r>
            <a:r>
              <a:rPr lang="en-GB" sz="1000" dirty="0"/>
              <a:t>.</a:t>
            </a:r>
          </a:p>
          <a:p>
            <a:endParaRPr lang="en-GB" sz="1000" dirty="0"/>
          </a:p>
          <a:p>
            <a:endParaRPr lang="en-US" sz="1000" dirty="0"/>
          </a:p>
        </p:txBody>
      </p:sp>
      <p:sp>
        <p:nvSpPr>
          <p:cNvPr id="59" name="TextBox 58">
            <a:extLst>
              <a:ext uri="{FF2B5EF4-FFF2-40B4-BE49-F238E27FC236}">
                <a16:creationId xmlns:a16="http://schemas.microsoft.com/office/drawing/2014/main" id="{56DA2DE2-8B2E-E469-BF25-DFE147D5C179}"/>
              </a:ext>
            </a:extLst>
          </p:cNvPr>
          <p:cNvSpPr txBox="1"/>
          <p:nvPr/>
        </p:nvSpPr>
        <p:spPr>
          <a:xfrm>
            <a:off x="4709162" y="761996"/>
            <a:ext cx="2055493" cy="1938992"/>
          </a:xfrm>
          <a:prstGeom prst="rect">
            <a:avLst/>
          </a:prstGeom>
          <a:noFill/>
        </p:spPr>
        <p:txBody>
          <a:bodyPr wrap="square" rtlCol="0">
            <a:spAutoFit/>
          </a:bodyPr>
          <a:lstStyle/>
          <a:p>
            <a:r>
              <a:rPr lang="en-GB" sz="1000" dirty="0">
                <a:solidFill>
                  <a:srgbClr val="000000"/>
                </a:solidFill>
                <a:latin typeface="Calibri" panose="020F0502020204030204" pitchFamily="34" charset="0"/>
                <a:cs typeface="Calibri" panose="020F0502020204030204" pitchFamily="34" charset="0"/>
              </a:rPr>
              <a:t>Use </a:t>
            </a:r>
            <a:r>
              <a:rPr lang="en-GB" sz="1000" i="1" dirty="0">
                <a:solidFill>
                  <a:srgbClr val="000000"/>
                </a:solidFill>
                <a:latin typeface="Calibri" panose="020F0502020204030204" pitchFamily="34" charset="0"/>
                <a:cs typeface="Calibri" panose="020F0502020204030204" pitchFamily="34" charset="0"/>
              </a:rPr>
              <a:t>Trade routes </a:t>
            </a:r>
            <a:r>
              <a:rPr lang="en-GB" sz="1000" dirty="0">
                <a:solidFill>
                  <a:srgbClr val="000000"/>
                </a:solidFill>
                <a:latin typeface="Calibri" panose="020F0502020204030204" pitchFamily="34" charset="0"/>
                <a:cs typeface="Calibri" panose="020F0502020204030204" pitchFamily="34" charset="0"/>
              </a:rPr>
              <a:t>technologies to transfer resources (5 / 10 / 15 depending on technology) between two bases or between Earth and one base:</a:t>
            </a:r>
          </a:p>
          <a:p>
            <a:endParaRPr lang="en-GB" sz="1000" dirty="0">
              <a:solidFill>
                <a:srgbClr val="000000"/>
              </a:solidFill>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GB" sz="1000" b="1" dirty="0">
                <a:latin typeface="Calibri" panose="020F0502020204030204" pitchFamily="34" charset="0"/>
                <a:cs typeface="Calibri" panose="020F0502020204030204" pitchFamily="34" charset="0"/>
              </a:rPr>
              <a:t>Pirates</a:t>
            </a:r>
            <a:r>
              <a:rPr lang="en-GB" sz="1000" dirty="0">
                <a:latin typeface="Calibri" panose="020F0502020204030204" pitchFamily="34" charset="0"/>
                <a:cs typeface="Calibri" panose="020F0502020204030204" pitchFamily="34" charset="0"/>
              </a:rPr>
              <a:t> in the flyby area prevent transferring to and from that planetary system.</a:t>
            </a:r>
          </a:p>
          <a:p>
            <a:pPr marL="171450" indent="-171450">
              <a:buFont typeface="Arial" panose="020B0604020202020204" pitchFamily="34" charset="0"/>
              <a:buChar char="•"/>
            </a:pPr>
            <a:r>
              <a:rPr lang="en-GB" sz="1000" b="1" dirty="0">
                <a:latin typeface="Calibri" panose="020F0502020204030204" pitchFamily="34" charset="0"/>
                <a:cs typeface="Calibri" panose="020F0502020204030204" pitchFamily="34" charset="0"/>
              </a:rPr>
              <a:t>Blockaded</a:t>
            </a:r>
            <a:r>
              <a:rPr lang="en-GB" sz="1000" dirty="0">
                <a:latin typeface="Calibri" panose="020F0502020204030204" pitchFamily="34" charset="0"/>
                <a:cs typeface="Calibri" panose="020F0502020204030204" pitchFamily="34" charset="0"/>
              </a:rPr>
              <a:t> bases cannot transfer resources.</a:t>
            </a:r>
          </a:p>
          <a:p>
            <a:pPr marL="171450" indent="-171450">
              <a:buFont typeface="Arial" panose="020B0604020202020204" pitchFamily="34" charset="0"/>
              <a:buChar char="•"/>
            </a:pPr>
            <a:endParaRPr lang="en-US" sz="1000" dirty="0">
              <a:latin typeface="Calibri" panose="020F0502020204030204" pitchFamily="34" charset="0"/>
              <a:cs typeface="Calibri" panose="020F0502020204030204" pitchFamily="34" charset="0"/>
            </a:endParaRPr>
          </a:p>
        </p:txBody>
      </p:sp>
      <p:sp>
        <p:nvSpPr>
          <p:cNvPr id="60" name="TextBox 59">
            <a:extLst>
              <a:ext uri="{FF2B5EF4-FFF2-40B4-BE49-F238E27FC236}">
                <a16:creationId xmlns:a16="http://schemas.microsoft.com/office/drawing/2014/main" id="{D9A07816-C177-E5A4-E618-DB4F45255E8B}"/>
              </a:ext>
            </a:extLst>
          </p:cNvPr>
          <p:cNvSpPr txBox="1"/>
          <p:nvPr/>
        </p:nvSpPr>
        <p:spPr>
          <a:xfrm>
            <a:off x="6995162" y="761996"/>
            <a:ext cx="2055493" cy="1938992"/>
          </a:xfrm>
          <a:prstGeom prst="rect">
            <a:avLst/>
          </a:prstGeom>
          <a:noFill/>
        </p:spPr>
        <p:txBody>
          <a:bodyPr wrap="square" rtlCol="0">
            <a:spAutoFit/>
          </a:bodyPr>
          <a:lstStyle/>
          <a:p>
            <a:pPr marL="171450" indent="-171450">
              <a:buFont typeface="Arial" panose="020B0604020202020204" pitchFamily="34" charset="0"/>
              <a:buChar char="•"/>
            </a:pPr>
            <a:r>
              <a:rPr lang="en-GB" sz="1000" dirty="0">
                <a:solidFill>
                  <a:srgbClr val="000000"/>
                </a:solidFill>
              </a:rPr>
              <a:t>Roll d100 to determine world. Check year indicated in the flyby area of the planetary system.</a:t>
            </a:r>
          </a:p>
          <a:p>
            <a:pPr marL="171450" indent="-171450">
              <a:buFont typeface="Arial" panose="020B0604020202020204" pitchFamily="34" charset="0"/>
              <a:buChar char="•"/>
            </a:pPr>
            <a:endParaRPr lang="en-GB" sz="1000" dirty="0">
              <a:solidFill>
                <a:srgbClr val="000000"/>
              </a:solidFill>
            </a:endParaRPr>
          </a:p>
          <a:p>
            <a:pPr marL="171450" indent="-171450">
              <a:buFont typeface="Arial" panose="020B0604020202020204" pitchFamily="34" charset="0"/>
              <a:buChar char="•"/>
            </a:pPr>
            <a:r>
              <a:rPr lang="en-GB" sz="1000" dirty="0">
                <a:solidFill>
                  <a:srgbClr val="000000"/>
                </a:solidFill>
              </a:rPr>
              <a:t>If year indicated is less than or equal to the current decade and no NPF base at the world yet, add one NPF base.</a:t>
            </a:r>
          </a:p>
          <a:p>
            <a:pPr marL="171450" indent="-171450">
              <a:buFont typeface="Arial" panose="020B0604020202020204" pitchFamily="34" charset="0"/>
              <a:buChar char="•"/>
            </a:pPr>
            <a:endParaRPr lang="en-GB" sz="1000" dirty="0">
              <a:solidFill>
                <a:srgbClr val="000000"/>
              </a:solidFill>
            </a:endParaRPr>
          </a:p>
          <a:p>
            <a:pPr marL="171450" indent="-171450">
              <a:buFont typeface="Arial" panose="020B0604020202020204" pitchFamily="34" charset="0"/>
              <a:buChar char="•"/>
            </a:pPr>
            <a:r>
              <a:rPr lang="en-GB" sz="1000" dirty="0">
                <a:solidFill>
                  <a:srgbClr val="000000"/>
                </a:solidFill>
              </a:rPr>
              <a:t>NPF base added is chosen randomly between all faction markers.</a:t>
            </a:r>
          </a:p>
        </p:txBody>
      </p:sp>
      <p:sp>
        <p:nvSpPr>
          <p:cNvPr id="61" name="TextBox 60">
            <a:extLst>
              <a:ext uri="{FF2B5EF4-FFF2-40B4-BE49-F238E27FC236}">
                <a16:creationId xmlns:a16="http://schemas.microsoft.com/office/drawing/2014/main" id="{2C6757BD-45BF-D76C-5F5C-BA2A02C616CF}"/>
              </a:ext>
            </a:extLst>
          </p:cNvPr>
          <p:cNvSpPr txBox="1"/>
          <p:nvPr/>
        </p:nvSpPr>
        <p:spPr>
          <a:xfrm>
            <a:off x="15240" y="4328440"/>
            <a:ext cx="2253041" cy="2446824"/>
          </a:xfrm>
          <a:prstGeom prst="rect">
            <a:avLst/>
          </a:prstGeom>
          <a:noFill/>
        </p:spPr>
        <p:txBody>
          <a:bodyPr wrap="square" rtlCol="0">
            <a:spAutoFit/>
          </a:bodyPr>
          <a:lstStyle/>
          <a:p>
            <a:r>
              <a:rPr lang="en-GB" sz="900" dirty="0">
                <a:solidFill>
                  <a:srgbClr val="000000"/>
                </a:solidFill>
              </a:rPr>
              <a:t>Starting in </a:t>
            </a:r>
            <a:r>
              <a:rPr lang="en-GB" sz="900" b="1" dirty="0">
                <a:solidFill>
                  <a:srgbClr val="000000"/>
                </a:solidFill>
              </a:rPr>
              <a:t>2050 </a:t>
            </a:r>
            <a:r>
              <a:rPr lang="en-GB" sz="900" dirty="0">
                <a:solidFill>
                  <a:srgbClr val="000000"/>
                </a:solidFill>
              </a:rPr>
              <a:t>add asteroids:</a:t>
            </a:r>
          </a:p>
          <a:p>
            <a:pPr marL="171450" indent="-171450">
              <a:buFont typeface="Arial" panose="020B0604020202020204" pitchFamily="34" charset="0"/>
              <a:buChar char="•"/>
            </a:pPr>
            <a:r>
              <a:rPr lang="en-GB" sz="900" dirty="0">
                <a:solidFill>
                  <a:srgbClr val="000000"/>
                </a:solidFill>
              </a:rPr>
              <a:t>Follow the same procedure as NPF bases to determine planetary system for an asteroid. Compare year in flyby area against current decade.</a:t>
            </a:r>
          </a:p>
          <a:p>
            <a:pPr marL="171450" indent="-171450">
              <a:buFont typeface="Arial" panose="020B0604020202020204" pitchFamily="34" charset="0"/>
              <a:buChar char="•"/>
            </a:pPr>
            <a:r>
              <a:rPr lang="en-GB" sz="900" dirty="0">
                <a:solidFill>
                  <a:srgbClr val="000000"/>
                </a:solidFill>
              </a:rPr>
              <a:t>Place one asteroid marker in the flyby area of the planetary system determined</a:t>
            </a:r>
          </a:p>
          <a:p>
            <a:pPr marL="171450" indent="-171450">
              <a:buFont typeface="Arial" panose="020B0604020202020204" pitchFamily="34" charset="0"/>
              <a:buChar char="•"/>
            </a:pPr>
            <a:r>
              <a:rPr lang="en-GB" sz="900" dirty="0">
                <a:solidFill>
                  <a:srgbClr val="000000"/>
                </a:solidFill>
              </a:rPr>
              <a:t>If no asteroid markers remaining, player with first initiative can remove one from anywhere in the solar system to place it in the new destination.</a:t>
            </a:r>
          </a:p>
          <a:p>
            <a:pPr marL="171450" indent="-171450">
              <a:buFont typeface="Arial" panose="020B0604020202020204" pitchFamily="34" charset="0"/>
              <a:buChar char="•"/>
            </a:pPr>
            <a:r>
              <a:rPr lang="en-GB" sz="900" dirty="0">
                <a:solidFill>
                  <a:srgbClr val="000000"/>
                </a:solidFill>
              </a:rPr>
              <a:t>Starting </a:t>
            </a:r>
            <a:r>
              <a:rPr lang="en-GB" sz="900" b="1" dirty="0">
                <a:solidFill>
                  <a:srgbClr val="000000"/>
                </a:solidFill>
              </a:rPr>
              <a:t>2080 </a:t>
            </a:r>
            <a:r>
              <a:rPr lang="en-GB" sz="900" dirty="0">
                <a:solidFill>
                  <a:srgbClr val="000000"/>
                </a:solidFill>
              </a:rPr>
              <a:t>(only for 4 or more players) repeat the process to place an additional asteroid.</a:t>
            </a:r>
          </a:p>
          <a:p>
            <a:pPr marL="171450" indent="-171450">
              <a:buFont typeface="Arial" panose="020B0604020202020204" pitchFamily="34" charset="0"/>
              <a:buChar char="•"/>
            </a:pPr>
            <a:r>
              <a:rPr lang="en-GB" sz="900" dirty="0">
                <a:solidFill>
                  <a:srgbClr val="000000"/>
                </a:solidFill>
              </a:rPr>
              <a:t>Starting </a:t>
            </a:r>
            <a:r>
              <a:rPr lang="en-GB" sz="900" b="1" dirty="0">
                <a:solidFill>
                  <a:srgbClr val="000000"/>
                </a:solidFill>
              </a:rPr>
              <a:t>2100 </a:t>
            </a:r>
            <a:r>
              <a:rPr lang="en-GB" sz="900" dirty="0">
                <a:solidFill>
                  <a:srgbClr val="000000"/>
                </a:solidFill>
              </a:rPr>
              <a:t>repeat the process to place an additional asteroid.</a:t>
            </a:r>
          </a:p>
        </p:txBody>
      </p:sp>
      <p:sp>
        <p:nvSpPr>
          <p:cNvPr id="83" name="TextBox 82">
            <a:extLst>
              <a:ext uri="{FF2B5EF4-FFF2-40B4-BE49-F238E27FC236}">
                <a16:creationId xmlns:a16="http://schemas.microsoft.com/office/drawing/2014/main" id="{C5737A5E-08F5-88B3-646A-939B5228A51B}"/>
              </a:ext>
            </a:extLst>
          </p:cNvPr>
          <p:cNvSpPr txBox="1"/>
          <p:nvPr/>
        </p:nvSpPr>
        <p:spPr>
          <a:xfrm>
            <a:off x="4697732" y="4419598"/>
            <a:ext cx="2055493" cy="2246769"/>
          </a:xfrm>
          <a:prstGeom prst="rect">
            <a:avLst/>
          </a:prstGeom>
          <a:noFill/>
        </p:spPr>
        <p:txBody>
          <a:bodyPr wrap="square" rtlCol="0">
            <a:spAutoFit/>
          </a:bodyPr>
          <a:lstStyle/>
          <a:p>
            <a:pPr marL="171450" indent="-171450">
              <a:buFont typeface="Arial" panose="020B0604020202020204" pitchFamily="34" charset="0"/>
              <a:buChar char="•"/>
            </a:pPr>
            <a:r>
              <a:rPr lang="en-US" sz="1000" dirty="0">
                <a:solidFill>
                  <a:srgbClr val="000000"/>
                </a:solidFill>
              </a:rPr>
              <a:t>Add one random trade marker to any player base with settlements, and any NPF base, that does not have a trade marker already. Randomly chose side (buy/sell)</a:t>
            </a:r>
          </a:p>
          <a:p>
            <a:pPr marL="171450" indent="-171450">
              <a:buFont typeface="Arial" panose="020B0604020202020204" pitchFamily="34" charset="0"/>
              <a:buChar char="•"/>
            </a:pPr>
            <a:r>
              <a:rPr lang="en-US" sz="1000" dirty="0">
                <a:solidFill>
                  <a:srgbClr val="000000"/>
                </a:solidFill>
              </a:rPr>
              <a:t>Do not add trade marker to blockaded bases.</a:t>
            </a:r>
          </a:p>
          <a:p>
            <a:pPr marL="171450" indent="-171450">
              <a:buFont typeface="Arial" panose="020B0604020202020204" pitchFamily="34" charset="0"/>
              <a:buChar char="•"/>
            </a:pPr>
            <a:r>
              <a:rPr lang="en-US" sz="1000" dirty="0">
                <a:solidFill>
                  <a:srgbClr val="000000"/>
                </a:solidFill>
              </a:rPr>
              <a:t>If there are not enough markers, players draw in initiative order. NPF bases draw last and if there are not enough for all, player with first initiative decides the NPF draw order.</a:t>
            </a:r>
          </a:p>
        </p:txBody>
      </p:sp>
      <p:sp>
        <p:nvSpPr>
          <p:cNvPr id="84" name="TextBox 83">
            <a:extLst>
              <a:ext uri="{FF2B5EF4-FFF2-40B4-BE49-F238E27FC236}">
                <a16:creationId xmlns:a16="http://schemas.microsoft.com/office/drawing/2014/main" id="{19FAFAA4-8619-C535-71E5-19499F03840C}"/>
              </a:ext>
            </a:extLst>
          </p:cNvPr>
          <p:cNvSpPr txBox="1"/>
          <p:nvPr/>
        </p:nvSpPr>
        <p:spPr>
          <a:xfrm>
            <a:off x="6831709" y="4370604"/>
            <a:ext cx="2297020" cy="2446824"/>
          </a:xfrm>
          <a:prstGeom prst="rect">
            <a:avLst/>
          </a:prstGeom>
          <a:noFill/>
        </p:spPr>
        <p:txBody>
          <a:bodyPr wrap="square" rtlCol="0">
            <a:spAutoFit/>
          </a:bodyPr>
          <a:lstStyle/>
          <a:p>
            <a:r>
              <a:rPr lang="en-GB" sz="900" i="1" dirty="0">
                <a:solidFill>
                  <a:srgbClr val="000000"/>
                </a:solidFill>
              </a:rPr>
              <a:t>In reverse initiative order: </a:t>
            </a:r>
          </a:p>
          <a:p>
            <a:pPr marL="93663" indent="-93663">
              <a:buFont typeface="Arial" panose="020B0604020202020204" pitchFamily="34" charset="0"/>
              <a:buChar char="•"/>
            </a:pPr>
            <a:r>
              <a:rPr lang="en-GB" sz="900" dirty="0">
                <a:solidFill>
                  <a:srgbClr val="000000"/>
                </a:solidFill>
              </a:rPr>
              <a:t>Convert all tech markers to tech points</a:t>
            </a:r>
          </a:p>
          <a:p>
            <a:pPr marL="93663" indent="-93663">
              <a:buFont typeface="Arial" panose="020B0604020202020204" pitchFamily="34" charset="0"/>
              <a:buChar char="•"/>
            </a:pPr>
            <a:r>
              <a:rPr lang="en-GB" sz="900" dirty="0">
                <a:solidFill>
                  <a:srgbClr val="000000"/>
                </a:solidFill>
              </a:rPr>
              <a:t>Develop a technology or pass for the rest of the phase. Must have already developed technology to the left</a:t>
            </a:r>
          </a:p>
          <a:p>
            <a:pPr marL="93663" indent="-93663">
              <a:buFont typeface="Arial" panose="020B0604020202020204" pitchFamily="34" charset="0"/>
              <a:buChar char="•"/>
            </a:pPr>
            <a:r>
              <a:rPr lang="en-GB" sz="900" dirty="0">
                <a:solidFill>
                  <a:srgbClr val="000000"/>
                </a:solidFill>
              </a:rPr>
              <a:t>Reduce tech points cost by 3 for each other player that has already developed it</a:t>
            </a:r>
          </a:p>
          <a:p>
            <a:pPr marL="271463" lvl="1" indent="-93663">
              <a:buFont typeface="Arial" panose="020B0604020202020204" pitchFamily="34" charset="0"/>
              <a:buChar char="•"/>
            </a:pPr>
            <a:r>
              <a:rPr lang="en-GB" sz="900" dirty="0">
                <a:solidFill>
                  <a:srgbClr val="000000"/>
                </a:solidFill>
              </a:rPr>
              <a:t>Minimum cost for each technology is 5</a:t>
            </a:r>
          </a:p>
          <a:p>
            <a:pPr marL="93663" indent="-93663">
              <a:buFont typeface="Arial" panose="020B0604020202020204" pitchFamily="34" charset="0"/>
              <a:buChar char="•"/>
            </a:pPr>
            <a:r>
              <a:rPr lang="en-GB" sz="900" dirty="0">
                <a:solidFill>
                  <a:srgbClr val="000000"/>
                </a:solidFill>
              </a:rPr>
              <a:t>Signs of life and Existing life technologies cannot be researched directly until another player discovers them.</a:t>
            </a:r>
          </a:p>
          <a:p>
            <a:pPr marL="93663" indent="-93663">
              <a:buFont typeface="Arial" panose="020B0604020202020204" pitchFamily="34" charset="0"/>
              <a:buChar char="•"/>
            </a:pPr>
            <a:r>
              <a:rPr lang="en-GB" sz="900" dirty="0">
                <a:solidFill>
                  <a:srgbClr val="000000"/>
                </a:solidFill>
              </a:rPr>
              <a:t>Repeat steps until all players have passed</a:t>
            </a:r>
          </a:p>
          <a:p>
            <a:pPr marL="93663" indent="-93663">
              <a:buFont typeface="Arial" panose="020B0604020202020204" pitchFamily="34" charset="0"/>
              <a:buChar char="•"/>
            </a:pPr>
            <a:r>
              <a:rPr lang="en-GB" sz="900" dirty="0">
                <a:solidFill>
                  <a:srgbClr val="000000"/>
                </a:solidFill>
              </a:rPr>
              <a:t>Convert politics markers to earn $1B or 2 tech points (3 with </a:t>
            </a:r>
            <a:r>
              <a:rPr lang="en-GB" sz="900" i="1" dirty="0">
                <a:solidFill>
                  <a:srgbClr val="000000"/>
                </a:solidFill>
              </a:rPr>
              <a:t>Unified Space Diplomacy </a:t>
            </a:r>
            <a:r>
              <a:rPr lang="en-GB" sz="900" dirty="0">
                <a:solidFill>
                  <a:srgbClr val="000000"/>
                </a:solidFill>
              </a:rPr>
              <a:t>policy)</a:t>
            </a:r>
          </a:p>
          <a:p>
            <a:pPr marL="93663" indent="-93663">
              <a:buFont typeface="Arial" panose="020B0604020202020204" pitchFamily="34" charset="0"/>
              <a:buChar char="•"/>
            </a:pPr>
            <a:r>
              <a:rPr lang="en-GB" sz="900" dirty="0">
                <a:solidFill>
                  <a:srgbClr val="000000"/>
                </a:solidFill>
              </a:rPr>
              <a:t>Halve your banked tech points of each type.</a:t>
            </a:r>
          </a:p>
        </p:txBody>
      </p:sp>
      <p:sp>
        <p:nvSpPr>
          <p:cNvPr id="2" name="TextBox 1">
            <a:extLst>
              <a:ext uri="{FF2B5EF4-FFF2-40B4-BE49-F238E27FC236}">
                <a16:creationId xmlns:a16="http://schemas.microsoft.com/office/drawing/2014/main" id="{F0102BA9-B337-7CD9-A6B5-295587FD3614}"/>
              </a:ext>
            </a:extLst>
          </p:cNvPr>
          <p:cNvSpPr txBox="1"/>
          <p:nvPr/>
        </p:nvSpPr>
        <p:spPr>
          <a:xfrm>
            <a:off x="2277456" y="4328941"/>
            <a:ext cx="2297020" cy="2446824"/>
          </a:xfrm>
          <a:prstGeom prst="rect">
            <a:avLst/>
          </a:prstGeom>
          <a:noFill/>
        </p:spPr>
        <p:txBody>
          <a:bodyPr wrap="square" rtlCol="0">
            <a:spAutoFit/>
          </a:bodyPr>
          <a:lstStyle/>
          <a:p>
            <a:r>
              <a:rPr lang="en-GB" sz="900" dirty="0">
                <a:solidFill>
                  <a:srgbClr val="000000"/>
                </a:solidFill>
              </a:rPr>
              <a:t>Starting in </a:t>
            </a:r>
            <a:r>
              <a:rPr lang="en-GB" sz="900" b="1" dirty="0">
                <a:solidFill>
                  <a:srgbClr val="000000"/>
                </a:solidFill>
              </a:rPr>
              <a:t>2050 </a:t>
            </a:r>
            <a:r>
              <a:rPr lang="en-GB" sz="900" dirty="0">
                <a:solidFill>
                  <a:srgbClr val="000000"/>
                </a:solidFill>
              </a:rPr>
              <a:t>add pirates:</a:t>
            </a:r>
          </a:p>
          <a:p>
            <a:pPr marL="171450" indent="-171450">
              <a:buFont typeface="Arial" panose="020B0604020202020204" pitchFamily="34" charset="0"/>
              <a:buChar char="•"/>
            </a:pPr>
            <a:r>
              <a:rPr lang="en-GB" sz="900" dirty="0">
                <a:solidFill>
                  <a:srgbClr val="000000"/>
                </a:solidFill>
              </a:rPr>
              <a:t>Follow the same procedure as NPF bases to determine planetary system for pirate.</a:t>
            </a:r>
          </a:p>
          <a:p>
            <a:pPr marL="171450" indent="-171450">
              <a:buFont typeface="Arial" panose="020B0604020202020204" pitchFamily="34" charset="0"/>
              <a:buChar char="•"/>
            </a:pPr>
            <a:r>
              <a:rPr lang="en-GB" sz="900" dirty="0">
                <a:solidFill>
                  <a:srgbClr val="000000"/>
                </a:solidFill>
              </a:rPr>
              <a:t>Place pirates on their weaker side. Starting </a:t>
            </a:r>
            <a:r>
              <a:rPr lang="en-GB" sz="900" b="1" dirty="0">
                <a:solidFill>
                  <a:srgbClr val="000000"/>
                </a:solidFill>
              </a:rPr>
              <a:t>2120</a:t>
            </a:r>
            <a:r>
              <a:rPr lang="en-GB" sz="900" dirty="0">
                <a:solidFill>
                  <a:srgbClr val="000000"/>
                </a:solidFill>
              </a:rPr>
              <a:t>, place pirates in their stronger side.</a:t>
            </a:r>
          </a:p>
          <a:p>
            <a:pPr marL="171450" indent="-171450">
              <a:buFont typeface="Arial" panose="020B0604020202020204" pitchFamily="34" charset="0"/>
              <a:buChar char="•"/>
            </a:pPr>
            <a:r>
              <a:rPr lang="en-GB" sz="900" dirty="0">
                <a:solidFill>
                  <a:srgbClr val="000000"/>
                </a:solidFill>
              </a:rPr>
              <a:t>If no asteroid or pirate markers remaining, player with first initiative can remove one from anywhere in the solar system to place it in the new destination.</a:t>
            </a:r>
          </a:p>
          <a:p>
            <a:pPr marL="171450" indent="-171450">
              <a:buFont typeface="Arial" panose="020B0604020202020204" pitchFamily="34" charset="0"/>
              <a:buChar char="•"/>
            </a:pPr>
            <a:r>
              <a:rPr lang="en-GB" sz="900" dirty="0">
                <a:solidFill>
                  <a:srgbClr val="000000"/>
                </a:solidFill>
              </a:rPr>
              <a:t>Starting </a:t>
            </a:r>
            <a:r>
              <a:rPr lang="en-GB" sz="900" b="1" dirty="0">
                <a:solidFill>
                  <a:srgbClr val="000000"/>
                </a:solidFill>
              </a:rPr>
              <a:t>2080 </a:t>
            </a:r>
            <a:r>
              <a:rPr lang="en-GB" sz="900" dirty="0">
                <a:solidFill>
                  <a:srgbClr val="000000"/>
                </a:solidFill>
              </a:rPr>
              <a:t>(only for 4 or more players) repeat the process to place an additional pirate.</a:t>
            </a:r>
          </a:p>
          <a:p>
            <a:pPr marL="171450" indent="-171450">
              <a:buFont typeface="Arial" panose="020B0604020202020204" pitchFamily="34" charset="0"/>
              <a:buChar char="•"/>
            </a:pPr>
            <a:r>
              <a:rPr lang="en-GB" sz="900" dirty="0">
                <a:solidFill>
                  <a:srgbClr val="000000"/>
                </a:solidFill>
              </a:rPr>
              <a:t>Starting </a:t>
            </a:r>
            <a:r>
              <a:rPr lang="en-GB" sz="900" b="1" dirty="0">
                <a:solidFill>
                  <a:srgbClr val="000000"/>
                </a:solidFill>
              </a:rPr>
              <a:t>2100 </a:t>
            </a:r>
            <a:r>
              <a:rPr lang="en-GB" sz="900" dirty="0">
                <a:solidFill>
                  <a:srgbClr val="000000"/>
                </a:solidFill>
              </a:rPr>
              <a:t>repeat the process to place an additional pirate.</a:t>
            </a:r>
          </a:p>
          <a:p>
            <a:pPr marL="171450" indent="-171450">
              <a:buFont typeface="Arial" panose="020B0604020202020204" pitchFamily="34" charset="0"/>
              <a:buChar char="•"/>
            </a:pPr>
            <a:r>
              <a:rPr lang="en-GB" sz="900" dirty="0">
                <a:solidFill>
                  <a:srgbClr val="000000"/>
                </a:solidFill>
              </a:rPr>
              <a:t>Add $5B to the </a:t>
            </a:r>
            <a:r>
              <a:rPr lang="en-GB" sz="900" b="1" dirty="0">
                <a:solidFill>
                  <a:srgbClr val="000000"/>
                </a:solidFill>
              </a:rPr>
              <a:t>pirate cache </a:t>
            </a:r>
            <a:r>
              <a:rPr lang="en-GB" sz="900" dirty="0">
                <a:solidFill>
                  <a:srgbClr val="000000"/>
                </a:solidFill>
              </a:rPr>
              <a:t>for each new pirate placed.</a:t>
            </a:r>
          </a:p>
        </p:txBody>
      </p:sp>
    </p:spTree>
    <p:extLst>
      <p:ext uri="{BB962C8B-B14F-4D97-AF65-F5344CB8AC3E}">
        <p14:creationId xmlns:p14="http://schemas.microsoft.com/office/powerpoint/2010/main" val="3139400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9A0A2D-74D9-2595-091B-CECEC74EE4EC}"/>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D79B03B7-1A0B-D0A5-4771-06BC38E08C7C}"/>
              </a:ext>
            </a:extLst>
          </p:cNvPr>
          <p:cNvSpPr/>
          <p:nvPr/>
        </p:nvSpPr>
        <p:spPr>
          <a:xfrm>
            <a:off x="-3" y="0"/>
            <a:ext cx="9113493" cy="6857998"/>
          </a:xfrm>
          <a:prstGeom prst="rect">
            <a:avLst/>
          </a:prstGeom>
          <a:blipFill>
            <a:blip r:embed="rId3">
              <a:extLst>
                <a:ext uri="{BEBA8EAE-BF5A-486C-A8C5-ECC9F3942E4B}">
                  <a14:imgProps xmlns:a14="http://schemas.microsoft.com/office/drawing/2010/main">
                    <a14:imgLayer r:embed="rId4">
                      <a14:imgEffect>
                        <a14:saturation sat="75000"/>
                      </a14:imgEffect>
                      <a14:imgEffect>
                        <a14:brightnessContrast contrast="20000"/>
                      </a14:imgEffect>
                    </a14:imgLayer>
                  </a14:imgProps>
                </a:ext>
              </a:extLst>
            </a:blip>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a:t>
            </a:r>
          </a:p>
        </p:txBody>
      </p:sp>
      <p:sp>
        <p:nvSpPr>
          <p:cNvPr id="21" name="Rectangle 20">
            <a:extLst>
              <a:ext uri="{FF2B5EF4-FFF2-40B4-BE49-F238E27FC236}">
                <a16:creationId xmlns:a16="http://schemas.microsoft.com/office/drawing/2014/main" id="{313999F8-64AE-D8D4-E1C7-A82573A67DF6}"/>
              </a:ext>
            </a:extLst>
          </p:cNvPr>
          <p:cNvSpPr/>
          <p:nvPr/>
        </p:nvSpPr>
        <p:spPr>
          <a:xfrm>
            <a:off x="-3" y="0"/>
            <a:ext cx="9144000" cy="64008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E8E29B0-387E-4214-378B-93DE5CAAA0C3}"/>
              </a:ext>
            </a:extLst>
          </p:cNvPr>
          <p:cNvSpPr/>
          <p:nvPr/>
        </p:nvSpPr>
        <p:spPr>
          <a:xfrm>
            <a:off x="18288" y="3657599"/>
            <a:ext cx="9144000" cy="64008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1222A524-193F-FF84-7F01-253CB0CB91C6}"/>
              </a:ext>
            </a:extLst>
          </p:cNvPr>
          <p:cNvSpPr txBox="1"/>
          <p:nvPr/>
        </p:nvSpPr>
        <p:spPr>
          <a:xfrm>
            <a:off x="0" y="45720"/>
            <a:ext cx="2289047" cy="646331"/>
          </a:xfrm>
          <a:prstGeom prst="rect">
            <a:avLst/>
          </a:prstGeom>
          <a:noFill/>
        </p:spPr>
        <p:txBody>
          <a:bodyPr wrap="square" rtlCol="0">
            <a:spAutoFit/>
          </a:bodyPr>
          <a:lstStyle/>
          <a:p>
            <a:pPr algn="ctr"/>
            <a:r>
              <a:rPr lang="en-US" b="1" dirty="0"/>
              <a:t>ECONOMIC</a:t>
            </a:r>
          </a:p>
          <a:p>
            <a:pPr algn="ctr"/>
            <a:r>
              <a:rPr lang="en-US" b="1" dirty="0"/>
              <a:t>Grow Settlements</a:t>
            </a:r>
          </a:p>
        </p:txBody>
      </p:sp>
      <p:sp>
        <p:nvSpPr>
          <p:cNvPr id="76" name="TextBox 75">
            <a:extLst>
              <a:ext uri="{FF2B5EF4-FFF2-40B4-BE49-F238E27FC236}">
                <a16:creationId xmlns:a16="http://schemas.microsoft.com/office/drawing/2014/main" id="{449644B0-F75E-DDD9-99C7-9AE954602436}"/>
              </a:ext>
            </a:extLst>
          </p:cNvPr>
          <p:cNvSpPr txBox="1"/>
          <p:nvPr/>
        </p:nvSpPr>
        <p:spPr>
          <a:xfrm>
            <a:off x="2286002" y="45722"/>
            <a:ext cx="2270757" cy="646331"/>
          </a:xfrm>
          <a:prstGeom prst="rect">
            <a:avLst/>
          </a:prstGeom>
          <a:noFill/>
        </p:spPr>
        <p:txBody>
          <a:bodyPr wrap="square" rtlCol="0">
            <a:spAutoFit/>
          </a:bodyPr>
          <a:lstStyle/>
          <a:p>
            <a:pPr algn="ctr"/>
            <a:r>
              <a:rPr lang="en-US" b="1" dirty="0"/>
              <a:t>ECONOMIC</a:t>
            </a:r>
          </a:p>
          <a:p>
            <a:pPr algn="ctr"/>
            <a:r>
              <a:rPr lang="en-US" b="1" dirty="0"/>
              <a:t>Develop Policies</a:t>
            </a:r>
          </a:p>
        </p:txBody>
      </p:sp>
      <p:sp>
        <p:nvSpPr>
          <p:cNvPr id="77" name="TextBox 76">
            <a:extLst>
              <a:ext uri="{FF2B5EF4-FFF2-40B4-BE49-F238E27FC236}">
                <a16:creationId xmlns:a16="http://schemas.microsoft.com/office/drawing/2014/main" id="{F4177EDB-F8D3-DB4D-9133-ADD70CBD28CF}"/>
              </a:ext>
            </a:extLst>
          </p:cNvPr>
          <p:cNvSpPr txBox="1"/>
          <p:nvPr/>
        </p:nvSpPr>
        <p:spPr>
          <a:xfrm>
            <a:off x="4572002" y="45722"/>
            <a:ext cx="2270757" cy="646331"/>
          </a:xfrm>
          <a:prstGeom prst="rect">
            <a:avLst/>
          </a:prstGeom>
          <a:noFill/>
        </p:spPr>
        <p:txBody>
          <a:bodyPr wrap="square" rtlCol="0">
            <a:spAutoFit/>
          </a:bodyPr>
          <a:lstStyle/>
          <a:p>
            <a:pPr algn="ctr"/>
            <a:r>
              <a:rPr lang="en-US" b="1" dirty="0"/>
              <a:t>ECONOMIC</a:t>
            </a:r>
          </a:p>
          <a:p>
            <a:pPr algn="ctr"/>
            <a:r>
              <a:rPr lang="en-US" b="1" dirty="0"/>
              <a:t>Dated Missions</a:t>
            </a:r>
          </a:p>
        </p:txBody>
      </p:sp>
      <p:sp>
        <p:nvSpPr>
          <p:cNvPr id="8" name="Rectangle 7">
            <a:extLst>
              <a:ext uri="{FF2B5EF4-FFF2-40B4-BE49-F238E27FC236}">
                <a16:creationId xmlns:a16="http://schemas.microsoft.com/office/drawing/2014/main" id="{301EA3E5-B2C9-10D1-5E4E-2F8DA6128BC6}"/>
              </a:ext>
            </a:extLst>
          </p:cNvPr>
          <p:cNvSpPr/>
          <p:nvPr/>
        </p:nvSpPr>
        <p:spPr>
          <a:xfrm>
            <a:off x="-3" y="3200400"/>
            <a:ext cx="9144000" cy="4572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6FAD6534-2C49-738D-B8D5-E71534BD8E3B}"/>
              </a:ext>
            </a:extLst>
          </p:cNvPr>
          <p:cNvGrpSpPr/>
          <p:nvPr/>
        </p:nvGrpSpPr>
        <p:grpSpPr>
          <a:xfrm>
            <a:off x="0" y="0"/>
            <a:ext cx="9144000" cy="3200400"/>
            <a:chOff x="0" y="3657600"/>
            <a:chExt cx="9144000" cy="3200400"/>
          </a:xfrm>
        </p:grpSpPr>
        <p:cxnSp>
          <p:nvCxnSpPr>
            <p:cNvPr id="41" name="Straight Connector 40">
              <a:extLst>
                <a:ext uri="{FF2B5EF4-FFF2-40B4-BE49-F238E27FC236}">
                  <a16:creationId xmlns:a16="http://schemas.microsoft.com/office/drawing/2014/main" id="{EC0A3B31-D21E-A638-80BC-AE208FFF6413}"/>
                </a:ext>
              </a:extLst>
            </p:cNvPr>
            <p:cNvCxnSpPr/>
            <p:nvPr/>
          </p:nvCxnSpPr>
          <p:spPr>
            <a:xfrm>
              <a:off x="0" y="3657600"/>
              <a:ext cx="0" cy="3200400"/>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DFE996D3-59CE-D9B3-3EFD-3FE2D1DD924D}"/>
                </a:ext>
              </a:extLst>
            </p:cNvPr>
            <p:cNvCxnSpPr/>
            <p:nvPr/>
          </p:nvCxnSpPr>
          <p:spPr>
            <a:xfrm>
              <a:off x="2286000" y="3657600"/>
              <a:ext cx="0" cy="3200400"/>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A7951739-925D-5B93-957E-17302F6EBD03}"/>
                </a:ext>
              </a:extLst>
            </p:cNvPr>
            <p:cNvCxnSpPr/>
            <p:nvPr/>
          </p:nvCxnSpPr>
          <p:spPr>
            <a:xfrm>
              <a:off x="4572000" y="3657600"/>
              <a:ext cx="0" cy="3200400"/>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56A81EB3-C42B-BA80-218F-B726ADEE12A3}"/>
                </a:ext>
              </a:extLst>
            </p:cNvPr>
            <p:cNvCxnSpPr/>
            <p:nvPr/>
          </p:nvCxnSpPr>
          <p:spPr>
            <a:xfrm>
              <a:off x="6858000" y="3657600"/>
              <a:ext cx="0" cy="3200400"/>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CA4A9DEC-BBB0-C9B0-7685-16DDD469BE66}"/>
                </a:ext>
              </a:extLst>
            </p:cNvPr>
            <p:cNvCxnSpPr/>
            <p:nvPr/>
          </p:nvCxnSpPr>
          <p:spPr>
            <a:xfrm>
              <a:off x="9144000" y="3657600"/>
              <a:ext cx="0" cy="3200400"/>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A7231192-5E12-1583-93CB-153444A8EC2E}"/>
                </a:ext>
              </a:extLst>
            </p:cNvPr>
            <p:cNvCxnSpPr>
              <a:cxnSpLocks/>
            </p:cNvCxnSpPr>
            <p:nvPr/>
          </p:nvCxnSpPr>
          <p:spPr>
            <a:xfrm>
              <a:off x="0" y="3657600"/>
              <a:ext cx="9128760" cy="0"/>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9D8E8076-DEB0-049E-2FB4-247654A045B6}"/>
                </a:ext>
              </a:extLst>
            </p:cNvPr>
            <p:cNvCxnSpPr>
              <a:cxnSpLocks/>
            </p:cNvCxnSpPr>
            <p:nvPr/>
          </p:nvCxnSpPr>
          <p:spPr>
            <a:xfrm>
              <a:off x="0" y="6858000"/>
              <a:ext cx="9128760" cy="0"/>
            </a:xfrm>
            <a:prstGeom prst="line">
              <a:avLst/>
            </a:prstGeom>
            <a:ln w="28575">
              <a:prstDash val="dash"/>
            </a:ln>
          </p:spPr>
          <p:style>
            <a:lnRef idx="1">
              <a:schemeClr val="dk1"/>
            </a:lnRef>
            <a:fillRef idx="0">
              <a:schemeClr val="dk1"/>
            </a:fillRef>
            <a:effectRef idx="0">
              <a:schemeClr val="dk1"/>
            </a:effectRef>
            <a:fontRef idx="minor">
              <a:schemeClr val="tx1"/>
            </a:fontRef>
          </p:style>
        </p:cxnSp>
      </p:grpSp>
      <p:grpSp>
        <p:nvGrpSpPr>
          <p:cNvPr id="9" name="Group 8">
            <a:extLst>
              <a:ext uri="{FF2B5EF4-FFF2-40B4-BE49-F238E27FC236}">
                <a16:creationId xmlns:a16="http://schemas.microsoft.com/office/drawing/2014/main" id="{0F9A611C-CF7F-8885-514C-A3D16AD42FA4}"/>
              </a:ext>
            </a:extLst>
          </p:cNvPr>
          <p:cNvGrpSpPr/>
          <p:nvPr/>
        </p:nvGrpSpPr>
        <p:grpSpPr>
          <a:xfrm>
            <a:off x="0" y="3657600"/>
            <a:ext cx="9144000" cy="3200400"/>
            <a:chOff x="0" y="3657600"/>
            <a:chExt cx="9144000" cy="3200400"/>
          </a:xfrm>
        </p:grpSpPr>
        <p:cxnSp>
          <p:nvCxnSpPr>
            <p:cNvPr id="3" name="Straight Connector 2">
              <a:extLst>
                <a:ext uri="{FF2B5EF4-FFF2-40B4-BE49-F238E27FC236}">
                  <a16:creationId xmlns:a16="http://schemas.microsoft.com/office/drawing/2014/main" id="{3BF449AD-2278-AC7A-A354-50A36378036A}"/>
                </a:ext>
              </a:extLst>
            </p:cNvPr>
            <p:cNvCxnSpPr/>
            <p:nvPr/>
          </p:nvCxnSpPr>
          <p:spPr>
            <a:xfrm>
              <a:off x="0" y="3657600"/>
              <a:ext cx="0" cy="3200400"/>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A8F4413B-855A-7732-4174-ACE583205A10}"/>
                </a:ext>
              </a:extLst>
            </p:cNvPr>
            <p:cNvCxnSpPr/>
            <p:nvPr/>
          </p:nvCxnSpPr>
          <p:spPr>
            <a:xfrm>
              <a:off x="2286000" y="3657600"/>
              <a:ext cx="0" cy="3200400"/>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D2D4F293-BB5D-0D18-4675-2066E8EED5AA}"/>
                </a:ext>
              </a:extLst>
            </p:cNvPr>
            <p:cNvCxnSpPr/>
            <p:nvPr/>
          </p:nvCxnSpPr>
          <p:spPr>
            <a:xfrm>
              <a:off x="4572000" y="3657600"/>
              <a:ext cx="0" cy="3200400"/>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0C7BBD52-7D8F-8AB6-5123-0EF329BF4AB9}"/>
                </a:ext>
              </a:extLst>
            </p:cNvPr>
            <p:cNvCxnSpPr/>
            <p:nvPr/>
          </p:nvCxnSpPr>
          <p:spPr>
            <a:xfrm>
              <a:off x="6858000" y="3657600"/>
              <a:ext cx="0" cy="3200400"/>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F61D8401-A936-6780-A6FB-8613B49F3F58}"/>
                </a:ext>
              </a:extLst>
            </p:cNvPr>
            <p:cNvCxnSpPr>
              <a:cxnSpLocks/>
            </p:cNvCxnSpPr>
            <p:nvPr/>
          </p:nvCxnSpPr>
          <p:spPr>
            <a:xfrm>
              <a:off x="0" y="3657600"/>
              <a:ext cx="9128760" cy="0"/>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E8AD5374-2C56-D51F-0DA3-6E0E0CDECAE7}"/>
                </a:ext>
              </a:extLst>
            </p:cNvPr>
            <p:cNvCxnSpPr>
              <a:cxnSpLocks/>
            </p:cNvCxnSpPr>
            <p:nvPr/>
          </p:nvCxnSpPr>
          <p:spPr>
            <a:xfrm>
              <a:off x="0" y="6858000"/>
              <a:ext cx="9128760" cy="0"/>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038E4270-2D97-CFE4-FBC7-9BA7ABBD114D}"/>
                </a:ext>
              </a:extLst>
            </p:cNvPr>
            <p:cNvCxnSpPr/>
            <p:nvPr/>
          </p:nvCxnSpPr>
          <p:spPr>
            <a:xfrm>
              <a:off x="9144000" y="3657600"/>
              <a:ext cx="0" cy="3200400"/>
            </a:xfrm>
            <a:prstGeom prst="line">
              <a:avLst/>
            </a:prstGeom>
            <a:ln w="28575">
              <a:prstDash val="dash"/>
            </a:ln>
          </p:spPr>
          <p:style>
            <a:lnRef idx="1">
              <a:schemeClr val="dk1"/>
            </a:lnRef>
            <a:fillRef idx="0">
              <a:schemeClr val="dk1"/>
            </a:fillRef>
            <a:effectRef idx="0">
              <a:schemeClr val="dk1"/>
            </a:effectRef>
            <a:fontRef idx="minor">
              <a:schemeClr val="tx1"/>
            </a:fontRef>
          </p:style>
        </p:cxnSp>
      </p:grpSp>
      <p:sp>
        <p:nvSpPr>
          <p:cNvPr id="31" name="TextBox 30">
            <a:extLst>
              <a:ext uri="{FF2B5EF4-FFF2-40B4-BE49-F238E27FC236}">
                <a16:creationId xmlns:a16="http://schemas.microsoft.com/office/drawing/2014/main" id="{30628522-86F7-F96B-9876-08716E7038BD}"/>
              </a:ext>
            </a:extLst>
          </p:cNvPr>
          <p:cNvSpPr txBox="1"/>
          <p:nvPr/>
        </p:nvSpPr>
        <p:spPr>
          <a:xfrm>
            <a:off x="0" y="3246120"/>
            <a:ext cx="9147054" cy="338554"/>
          </a:xfrm>
          <a:prstGeom prst="rect">
            <a:avLst/>
          </a:prstGeom>
          <a:noFill/>
        </p:spPr>
        <p:txBody>
          <a:bodyPr wrap="square" rtlCol="0">
            <a:spAutoFit/>
          </a:bodyPr>
          <a:lstStyle/>
          <a:p>
            <a:pPr algn="ctr"/>
            <a:r>
              <a:rPr lang="en-US" sz="1600" b="1" i="1" dirty="0"/>
              <a:t>STELLAR HORIZONS – Sequence of Play Cards (Sheet 3 of 4: Front) Template by</a:t>
            </a:r>
            <a:r>
              <a:rPr lang="en-US" sz="1600" dirty="0"/>
              <a:t> </a:t>
            </a:r>
            <a:r>
              <a:rPr lang="en-US" sz="1400" dirty="0">
                <a:latin typeface="Showcard Gothic" panose="04020904020102020604" pitchFamily="82" charset="0"/>
              </a:rPr>
              <a:t>STUKA </a:t>
            </a:r>
            <a:r>
              <a:rPr lang="en-US" sz="1400" dirty="0">
                <a:solidFill>
                  <a:srgbClr val="C00000"/>
                </a:solidFill>
                <a:latin typeface="Showcard Gothic" panose="04020904020102020604" pitchFamily="82" charset="0"/>
              </a:rPr>
              <a:t>JOE</a:t>
            </a:r>
            <a:endParaRPr lang="en-US" sz="1400" b="1" i="1" dirty="0"/>
          </a:p>
        </p:txBody>
      </p:sp>
      <p:sp>
        <p:nvSpPr>
          <p:cNvPr id="81" name="TextBox 80">
            <a:extLst>
              <a:ext uri="{FF2B5EF4-FFF2-40B4-BE49-F238E27FC236}">
                <a16:creationId xmlns:a16="http://schemas.microsoft.com/office/drawing/2014/main" id="{EF923922-7A9A-AE20-1EE1-9BE47175A505}"/>
              </a:ext>
            </a:extLst>
          </p:cNvPr>
          <p:cNvSpPr txBox="1"/>
          <p:nvPr/>
        </p:nvSpPr>
        <p:spPr>
          <a:xfrm>
            <a:off x="4602513" y="3703322"/>
            <a:ext cx="2240247" cy="646331"/>
          </a:xfrm>
          <a:prstGeom prst="rect">
            <a:avLst/>
          </a:prstGeom>
          <a:noFill/>
        </p:spPr>
        <p:txBody>
          <a:bodyPr wrap="square" rtlCol="0">
            <a:spAutoFit/>
          </a:bodyPr>
          <a:lstStyle/>
          <a:p>
            <a:pPr algn="ctr"/>
            <a:r>
              <a:rPr lang="en-US" b="1" dirty="0"/>
              <a:t>TURN</a:t>
            </a:r>
          </a:p>
          <a:p>
            <a:pPr algn="ctr"/>
            <a:r>
              <a:rPr lang="en-US" b="1" dirty="0"/>
              <a:t>Interceptions</a:t>
            </a:r>
          </a:p>
        </p:txBody>
      </p:sp>
      <p:sp>
        <p:nvSpPr>
          <p:cNvPr id="82" name="TextBox 81">
            <a:extLst>
              <a:ext uri="{FF2B5EF4-FFF2-40B4-BE49-F238E27FC236}">
                <a16:creationId xmlns:a16="http://schemas.microsoft.com/office/drawing/2014/main" id="{52645722-9295-1F76-9994-A58389988F6C}"/>
              </a:ext>
            </a:extLst>
          </p:cNvPr>
          <p:cNvSpPr txBox="1"/>
          <p:nvPr/>
        </p:nvSpPr>
        <p:spPr>
          <a:xfrm>
            <a:off x="6888512" y="3703322"/>
            <a:ext cx="2240246" cy="646331"/>
          </a:xfrm>
          <a:prstGeom prst="rect">
            <a:avLst/>
          </a:prstGeom>
          <a:noFill/>
        </p:spPr>
        <p:txBody>
          <a:bodyPr wrap="square" rtlCol="0">
            <a:spAutoFit/>
          </a:bodyPr>
          <a:lstStyle/>
          <a:p>
            <a:pPr algn="ctr"/>
            <a:r>
              <a:rPr lang="en-US" b="1" dirty="0"/>
              <a:t>TURN</a:t>
            </a:r>
          </a:p>
          <a:p>
            <a:pPr algn="ctr"/>
            <a:r>
              <a:rPr lang="en-US" b="1" dirty="0"/>
              <a:t>Combat</a:t>
            </a:r>
          </a:p>
        </p:txBody>
      </p:sp>
      <p:sp>
        <p:nvSpPr>
          <p:cNvPr id="79" name="TextBox 78">
            <a:extLst>
              <a:ext uri="{FF2B5EF4-FFF2-40B4-BE49-F238E27FC236}">
                <a16:creationId xmlns:a16="http://schemas.microsoft.com/office/drawing/2014/main" id="{F5FBB556-D288-CF26-B551-092DB0EBAA1E}"/>
              </a:ext>
            </a:extLst>
          </p:cNvPr>
          <p:cNvSpPr txBox="1"/>
          <p:nvPr/>
        </p:nvSpPr>
        <p:spPr>
          <a:xfrm>
            <a:off x="0" y="3703320"/>
            <a:ext cx="2270757" cy="646331"/>
          </a:xfrm>
          <a:prstGeom prst="rect">
            <a:avLst/>
          </a:prstGeom>
          <a:noFill/>
        </p:spPr>
        <p:txBody>
          <a:bodyPr wrap="square" rtlCol="0">
            <a:spAutoFit/>
          </a:bodyPr>
          <a:lstStyle/>
          <a:p>
            <a:pPr algn="ctr"/>
            <a:r>
              <a:rPr lang="en-US" b="1" dirty="0"/>
              <a:t>TURN</a:t>
            </a:r>
          </a:p>
          <a:p>
            <a:pPr algn="ctr"/>
            <a:r>
              <a:rPr lang="en-US" b="1" dirty="0"/>
              <a:t>Build Ships</a:t>
            </a:r>
          </a:p>
        </p:txBody>
      </p:sp>
      <p:sp>
        <p:nvSpPr>
          <p:cNvPr id="80" name="TextBox 79">
            <a:extLst>
              <a:ext uri="{FF2B5EF4-FFF2-40B4-BE49-F238E27FC236}">
                <a16:creationId xmlns:a16="http://schemas.microsoft.com/office/drawing/2014/main" id="{ED2FBC0A-876C-7DC0-70BA-99312CF5F0FD}"/>
              </a:ext>
            </a:extLst>
          </p:cNvPr>
          <p:cNvSpPr txBox="1"/>
          <p:nvPr/>
        </p:nvSpPr>
        <p:spPr>
          <a:xfrm>
            <a:off x="2286002" y="3703320"/>
            <a:ext cx="2270757" cy="923330"/>
          </a:xfrm>
          <a:prstGeom prst="rect">
            <a:avLst/>
          </a:prstGeom>
          <a:noFill/>
        </p:spPr>
        <p:txBody>
          <a:bodyPr wrap="square" rtlCol="0">
            <a:spAutoFit/>
          </a:bodyPr>
          <a:lstStyle/>
          <a:p>
            <a:pPr algn="ctr"/>
            <a:r>
              <a:rPr lang="en-US" b="1" dirty="0"/>
              <a:t>TURN</a:t>
            </a:r>
          </a:p>
          <a:p>
            <a:pPr algn="ctr"/>
            <a:r>
              <a:rPr lang="en-US" b="1" dirty="0"/>
              <a:t>Ship Movement</a:t>
            </a:r>
          </a:p>
          <a:p>
            <a:pPr algn="ctr"/>
            <a:endParaRPr lang="en-US" b="1" dirty="0"/>
          </a:p>
        </p:txBody>
      </p:sp>
      <p:grpSp>
        <p:nvGrpSpPr>
          <p:cNvPr id="63" name="Group 62">
            <a:extLst>
              <a:ext uri="{FF2B5EF4-FFF2-40B4-BE49-F238E27FC236}">
                <a16:creationId xmlns:a16="http://schemas.microsoft.com/office/drawing/2014/main" id="{253D9B32-F07C-1806-C8CE-41DF5933F176}"/>
              </a:ext>
            </a:extLst>
          </p:cNvPr>
          <p:cNvGrpSpPr/>
          <p:nvPr/>
        </p:nvGrpSpPr>
        <p:grpSpPr>
          <a:xfrm>
            <a:off x="18288" y="3718776"/>
            <a:ext cx="7356348" cy="338554"/>
            <a:chOff x="15240" y="153964"/>
            <a:chExt cx="7356348" cy="338554"/>
          </a:xfrm>
        </p:grpSpPr>
        <p:grpSp>
          <p:nvGrpSpPr>
            <p:cNvPr id="64" name="Group 63">
              <a:extLst>
                <a:ext uri="{FF2B5EF4-FFF2-40B4-BE49-F238E27FC236}">
                  <a16:creationId xmlns:a16="http://schemas.microsoft.com/office/drawing/2014/main" id="{FFABF46E-3A65-193A-6531-372A3B419F6A}"/>
                </a:ext>
              </a:extLst>
            </p:cNvPr>
            <p:cNvGrpSpPr/>
            <p:nvPr/>
          </p:nvGrpSpPr>
          <p:grpSpPr>
            <a:xfrm>
              <a:off x="15240" y="153964"/>
              <a:ext cx="495300" cy="338554"/>
              <a:chOff x="300" y="78326"/>
              <a:chExt cx="495300" cy="338554"/>
            </a:xfrm>
          </p:grpSpPr>
          <p:sp>
            <p:nvSpPr>
              <p:cNvPr id="74" name="Oval 73">
                <a:extLst>
                  <a:ext uri="{FF2B5EF4-FFF2-40B4-BE49-F238E27FC236}">
                    <a16:creationId xmlns:a16="http://schemas.microsoft.com/office/drawing/2014/main" id="{D36E0FFD-DB48-D20C-E020-19C038F50D19}"/>
                  </a:ext>
                </a:extLst>
              </p:cNvPr>
              <p:cNvSpPr/>
              <p:nvPr/>
            </p:nvSpPr>
            <p:spPr>
              <a:xfrm>
                <a:off x="110790" y="111919"/>
                <a:ext cx="274320" cy="2743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800" dirty="0"/>
              </a:p>
            </p:txBody>
          </p:sp>
          <p:sp>
            <p:nvSpPr>
              <p:cNvPr id="75" name="TextBox 74">
                <a:extLst>
                  <a:ext uri="{FF2B5EF4-FFF2-40B4-BE49-F238E27FC236}">
                    <a16:creationId xmlns:a16="http://schemas.microsoft.com/office/drawing/2014/main" id="{C8D2DA00-F57A-6ADB-0794-E6E5595FC193}"/>
                  </a:ext>
                </a:extLst>
              </p:cNvPr>
              <p:cNvSpPr txBox="1"/>
              <p:nvPr/>
            </p:nvSpPr>
            <p:spPr>
              <a:xfrm>
                <a:off x="300" y="78326"/>
                <a:ext cx="495300" cy="338554"/>
              </a:xfrm>
              <a:prstGeom prst="rect">
                <a:avLst/>
              </a:prstGeom>
              <a:noFill/>
            </p:spPr>
            <p:txBody>
              <a:bodyPr wrap="square" rtlCol="0">
                <a:spAutoFit/>
              </a:bodyPr>
              <a:lstStyle/>
              <a:p>
                <a:pPr algn="ctr"/>
                <a:r>
                  <a:rPr lang="en-US" sz="1600" b="1" dirty="0"/>
                  <a:t>1</a:t>
                </a:r>
              </a:p>
            </p:txBody>
          </p:sp>
        </p:grpSp>
        <p:grpSp>
          <p:nvGrpSpPr>
            <p:cNvPr id="65" name="Group 64">
              <a:extLst>
                <a:ext uri="{FF2B5EF4-FFF2-40B4-BE49-F238E27FC236}">
                  <a16:creationId xmlns:a16="http://schemas.microsoft.com/office/drawing/2014/main" id="{B981C4B5-9444-E5E5-1CC4-12281EE30348}"/>
                </a:ext>
              </a:extLst>
            </p:cNvPr>
            <p:cNvGrpSpPr/>
            <p:nvPr/>
          </p:nvGrpSpPr>
          <p:grpSpPr>
            <a:xfrm>
              <a:off x="2304288" y="153964"/>
              <a:ext cx="495300" cy="338554"/>
              <a:chOff x="300" y="76842"/>
              <a:chExt cx="495300" cy="338554"/>
            </a:xfrm>
          </p:grpSpPr>
          <p:sp>
            <p:nvSpPr>
              <p:cNvPr id="72" name="Oval 71">
                <a:extLst>
                  <a:ext uri="{FF2B5EF4-FFF2-40B4-BE49-F238E27FC236}">
                    <a16:creationId xmlns:a16="http://schemas.microsoft.com/office/drawing/2014/main" id="{CFBDBCAB-7AF9-7852-A94A-25F1974900E1}"/>
                  </a:ext>
                </a:extLst>
              </p:cNvPr>
              <p:cNvSpPr/>
              <p:nvPr/>
            </p:nvSpPr>
            <p:spPr>
              <a:xfrm>
                <a:off x="110790" y="111919"/>
                <a:ext cx="274320" cy="2743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800" dirty="0"/>
              </a:p>
            </p:txBody>
          </p:sp>
          <p:sp>
            <p:nvSpPr>
              <p:cNvPr id="73" name="TextBox 72">
                <a:extLst>
                  <a:ext uri="{FF2B5EF4-FFF2-40B4-BE49-F238E27FC236}">
                    <a16:creationId xmlns:a16="http://schemas.microsoft.com/office/drawing/2014/main" id="{6E4A4211-7A76-F5A4-D536-8AB78AED45E8}"/>
                  </a:ext>
                </a:extLst>
              </p:cNvPr>
              <p:cNvSpPr txBox="1"/>
              <p:nvPr/>
            </p:nvSpPr>
            <p:spPr>
              <a:xfrm>
                <a:off x="300" y="76842"/>
                <a:ext cx="495300" cy="338554"/>
              </a:xfrm>
              <a:prstGeom prst="rect">
                <a:avLst/>
              </a:prstGeom>
              <a:noFill/>
            </p:spPr>
            <p:txBody>
              <a:bodyPr wrap="square" rtlCol="0">
                <a:spAutoFit/>
              </a:bodyPr>
              <a:lstStyle/>
              <a:p>
                <a:pPr algn="ctr"/>
                <a:r>
                  <a:rPr lang="en-US" sz="1600" b="1" dirty="0"/>
                  <a:t>2</a:t>
                </a:r>
              </a:p>
            </p:txBody>
          </p:sp>
        </p:grpSp>
        <p:grpSp>
          <p:nvGrpSpPr>
            <p:cNvPr id="66" name="Group 65">
              <a:extLst>
                <a:ext uri="{FF2B5EF4-FFF2-40B4-BE49-F238E27FC236}">
                  <a16:creationId xmlns:a16="http://schemas.microsoft.com/office/drawing/2014/main" id="{41BE905A-0DD0-D99D-DF22-BC250C5CF4AE}"/>
                </a:ext>
              </a:extLst>
            </p:cNvPr>
            <p:cNvGrpSpPr/>
            <p:nvPr/>
          </p:nvGrpSpPr>
          <p:grpSpPr>
            <a:xfrm>
              <a:off x="4590288" y="153964"/>
              <a:ext cx="495300" cy="338554"/>
              <a:chOff x="300" y="76842"/>
              <a:chExt cx="495300" cy="338554"/>
            </a:xfrm>
          </p:grpSpPr>
          <p:sp>
            <p:nvSpPr>
              <p:cNvPr id="70" name="Oval 69">
                <a:extLst>
                  <a:ext uri="{FF2B5EF4-FFF2-40B4-BE49-F238E27FC236}">
                    <a16:creationId xmlns:a16="http://schemas.microsoft.com/office/drawing/2014/main" id="{D9FC8884-462F-612C-C1BE-66148061E833}"/>
                  </a:ext>
                </a:extLst>
              </p:cNvPr>
              <p:cNvSpPr/>
              <p:nvPr/>
            </p:nvSpPr>
            <p:spPr>
              <a:xfrm>
                <a:off x="110790" y="111919"/>
                <a:ext cx="274320" cy="2743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800" dirty="0"/>
              </a:p>
            </p:txBody>
          </p:sp>
          <p:sp>
            <p:nvSpPr>
              <p:cNvPr id="71" name="TextBox 70">
                <a:extLst>
                  <a:ext uri="{FF2B5EF4-FFF2-40B4-BE49-F238E27FC236}">
                    <a16:creationId xmlns:a16="http://schemas.microsoft.com/office/drawing/2014/main" id="{C969AEEF-4BF7-AC86-36C8-E78B1AC417B6}"/>
                  </a:ext>
                </a:extLst>
              </p:cNvPr>
              <p:cNvSpPr txBox="1"/>
              <p:nvPr/>
            </p:nvSpPr>
            <p:spPr>
              <a:xfrm>
                <a:off x="300" y="76842"/>
                <a:ext cx="495300" cy="338554"/>
              </a:xfrm>
              <a:prstGeom prst="rect">
                <a:avLst/>
              </a:prstGeom>
              <a:noFill/>
            </p:spPr>
            <p:txBody>
              <a:bodyPr wrap="square" rtlCol="0">
                <a:spAutoFit/>
              </a:bodyPr>
              <a:lstStyle/>
              <a:p>
                <a:pPr algn="ctr"/>
                <a:r>
                  <a:rPr lang="en-US" sz="1600" b="1" dirty="0"/>
                  <a:t>3</a:t>
                </a:r>
              </a:p>
            </p:txBody>
          </p:sp>
        </p:grpSp>
        <p:grpSp>
          <p:nvGrpSpPr>
            <p:cNvPr id="67" name="Group 66">
              <a:extLst>
                <a:ext uri="{FF2B5EF4-FFF2-40B4-BE49-F238E27FC236}">
                  <a16:creationId xmlns:a16="http://schemas.microsoft.com/office/drawing/2014/main" id="{37D92CE4-1E39-ACF5-59E5-83C2A1461728}"/>
                </a:ext>
              </a:extLst>
            </p:cNvPr>
            <p:cNvGrpSpPr/>
            <p:nvPr/>
          </p:nvGrpSpPr>
          <p:grpSpPr>
            <a:xfrm>
              <a:off x="6876288" y="153964"/>
              <a:ext cx="495300" cy="338554"/>
              <a:chOff x="300" y="76842"/>
              <a:chExt cx="495300" cy="338554"/>
            </a:xfrm>
          </p:grpSpPr>
          <p:sp>
            <p:nvSpPr>
              <p:cNvPr id="68" name="Oval 67">
                <a:extLst>
                  <a:ext uri="{FF2B5EF4-FFF2-40B4-BE49-F238E27FC236}">
                    <a16:creationId xmlns:a16="http://schemas.microsoft.com/office/drawing/2014/main" id="{88097BE3-7F0E-64FD-3CC5-7B131346C036}"/>
                  </a:ext>
                </a:extLst>
              </p:cNvPr>
              <p:cNvSpPr/>
              <p:nvPr/>
            </p:nvSpPr>
            <p:spPr>
              <a:xfrm>
                <a:off x="110790" y="111919"/>
                <a:ext cx="274320" cy="2743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800" dirty="0"/>
              </a:p>
            </p:txBody>
          </p:sp>
          <p:sp>
            <p:nvSpPr>
              <p:cNvPr id="69" name="TextBox 68">
                <a:extLst>
                  <a:ext uri="{FF2B5EF4-FFF2-40B4-BE49-F238E27FC236}">
                    <a16:creationId xmlns:a16="http://schemas.microsoft.com/office/drawing/2014/main" id="{A4B1F7A6-7ACE-730B-E79D-722449B13C8B}"/>
                  </a:ext>
                </a:extLst>
              </p:cNvPr>
              <p:cNvSpPr txBox="1"/>
              <p:nvPr/>
            </p:nvSpPr>
            <p:spPr>
              <a:xfrm>
                <a:off x="300" y="76842"/>
                <a:ext cx="495300" cy="338554"/>
              </a:xfrm>
              <a:prstGeom prst="rect">
                <a:avLst/>
              </a:prstGeom>
              <a:noFill/>
            </p:spPr>
            <p:txBody>
              <a:bodyPr wrap="square" rtlCol="0">
                <a:spAutoFit/>
              </a:bodyPr>
              <a:lstStyle/>
              <a:p>
                <a:pPr algn="ctr"/>
                <a:r>
                  <a:rPr lang="en-US" sz="1600" b="1" dirty="0"/>
                  <a:t>4</a:t>
                </a:r>
              </a:p>
            </p:txBody>
          </p:sp>
        </p:grpSp>
      </p:grpSp>
      <p:grpSp>
        <p:nvGrpSpPr>
          <p:cNvPr id="23" name="Group 22">
            <a:extLst>
              <a:ext uri="{FF2B5EF4-FFF2-40B4-BE49-F238E27FC236}">
                <a16:creationId xmlns:a16="http://schemas.microsoft.com/office/drawing/2014/main" id="{E52F6CC2-73AE-AA3E-A10F-663501BD50B5}"/>
              </a:ext>
            </a:extLst>
          </p:cNvPr>
          <p:cNvGrpSpPr/>
          <p:nvPr/>
        </p:nvGrpSpPr>
        <p:grpSpPr>
          <a:xfrm>
            <a:off x="15240" y="51751"/>
            <a:ext cx="495300" cy="338554"/>
            <a:chOff x="300" y="79810"/>
            <a:chExt cx="495300" cy="338554"/>
          </a:xfrm>
        </p:grpSpPr>
        <p:sp>
          <p:nvSpPr>
            <p:cNvPr id="24" name="Oval 23">
              <a:extLst>
                <a:ext uri="{FF2B5EF4-FFF2-40B4-BE49-F238E27FC236}">
                  <a16:creationId xmlns:a16="http://schemas.microsoft.com/office/drawing/2014/main" id="{68487582-2A76-8CD9-E4A2-90FB5D90DCA0}"/>
                </a:ext>
              </a:extLst>
            </p:cNvPr>
            <p:cNvSpPr/>
            <p:nvPr/>
          </p:nvSpPr>
          <p:spPr>
            <a:xfrm>
              <a:off x="110790" y="111919"/>
              <a:ext cx="274320" cy="2743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800" dirty="0"/>
            </a:p>
          </p:txBody>
        </p:sp>
        <p:sp>
          <p:nvSpPr>
            <p:cNvPr id="25" name="TextBox 24">
              <a:extLst>
                <a:ext uri="{FF2B5EF4-FFF2-40B4-BE49-F238E27FC236}">
                  <a16:creationId xmlns:a16="http://schemas.microsoft.com/office/drawing/2014/main" id="{7B1A9261-B461-F5E5-B477-04AA5615C298}"/>
                </a:ext>
              </a:extLst>
            </p:cNvPr>
            <p:cNvSpPr txBox="1"/>
            <p:nvPr/>
          </p:nvSpPr>
          <p:spPr>
            <a:xfrm>
              <a:off x="300" y="79810"/>
              <a:ext cx="495300" cy="338554"/>
            </a:xfrm>
            <a:prstGeom prst="rect">
              <a:avLst/>
            </a:prstGeom>
            <a:noFill/>
          </p:spPr>
          <p:txBody>
            <a:bodyPr wrap="square" rtlCol="0">
              <a:spAutoFit/>
            </a:bodyPr>
            <a:lstStyle/>
            <a:p>
              <a:pPr algn="ctr"/>
              <a:r>
                <a:rPr lang="en-US" sz="1600" b="1" dirty="0"/>
                <a:t>15</a:t>
              </a:r>
            </a:p>
          </p:txBody>
        </p:sp>
      </p:grpSp>
      <p:grpSp>
        <p:nvGrpSpPr>
          <p:cNvPr id="26" name="Group 25">
            <a:extLst>
              <a:ext uri="{FF2B5EF4-FFF2-40B4-BE49-F238E27FC236}">
                <a16:creationId xmlns:a16="http://schemas.microsoft.com/office/drawing/2014/main" id="{2D7F76C1-57A6-8F5B-3973-DA85F8C3512C}"/>
              </a:ext>
            </a:extLst>
          </p:cNvPr>
          <p:cNvGrpSpPr/>
          <p:nvPr/>
        </p:nvGrpSpPr>
        <p:grpSpPr>
          <a:xfrm>
            <a:off x="2304288" y="51751"/>
            <a:ext cx="495300" cy="338554"/>
            <a:chOff x="300" y="78326"/>
            <a:chExt cx="495300" cy="338554"/>
          </a:xfrm>
        </p:grpSpPr>
        <p:sp>
          <p:nvSpPr>
            <p:cNvPr id="27" name="Oval 26">
              <a:extLst>
                <a:ext uri="{FF2B5EF4-FFF2-40B4-BE49-F238E27FC236}">
                  <a16:creationId xmlns:a16="http://schemas.microsoft.com/office/drawing/2014/main" id="{3B9F9457-9646-71C4-F9C3-B2BBEB6EE394}"/>
                </a:ext>
              </a:extLst>
            </p:cNvPr>
            <p:cNvSpPr/>
            <p:nvPr/>
          </p:nvSpPr>
          <p:spPr>
            <a:xfrm>
              <a:off x="110790" y="111919"/>
              <a:ext cx="274320" cy="2743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800" dirty="0"/>
            </a:p>
          </p:txBody>
        </p:sp>
        <p:sp>
          <p:nvSpPr>
            <p:cNvPr id="28" name="TextBox 27">
              <a:extLst>
                <a:ext uri="{FF2B5EF4-FFF2-40B4-BE49-F238E27FC236}">
                  <a16:creationId xmlns:a16="http://schemas.microsoft.com/office/drawing/2014/main" id="{F55B0A50-55CB-E8A8-804C-08F5E52C2DB4}"/>
                </a:ext>
              </a:extLst>
            </p:cNvPr>
            <p:cNvSpPr txBox="1"/>
            <p:nvPr/>
          </p:nvSpPr>
          <p:spPr>
            <a:xfrm>
              <a:off x="300" y="78326"/>
              <a:ext cx="495300" cy="338554"/>
            </a:xfrm>
            <a:prstGeom prst="rect">
              <a:avLst/>
            </a:prstGeom>
            <a:noFill/>
          </p:spPr>
          <p:txBody>
            <a:bodyPr wrap="square" rtlCol="0">
              <a:spAutoFit/>
            </a:bodyPr>
            <a:lstStyle/>
            <a:p>
              <a:pPr algn="ctr"/>
              <a:r>
                <a:rPr lang="en-US" sz="1600" b="1" dirty="0"/>
                <a:t>16</a:t>
              </a:r>
            </a:p>
          </p:txBody>
        </p:sp>
      </p:grpSp>
      <p:grpSp>
        <p:nvGrpSpPr>
          <p:cNvPr id="30" name="Group 29">
            <a:extLst>
              <a:ext uri="{FF2B5EF4-FFF2-40B4-BE49-F238E27FC236}">
                <a16:creationId xmlns:a16="http://schemas.microsoft.com/office/drawing/2014/main" id="{789CF0A3-5746-EDEC-9779-1FECF0816D50}"/>
              </a:ext>
            </a:extLst>
          </p:cNvPr>
          <p:cNvGrpSpPr/>
          <p:nvPr/>
        </p:nvGrpSpPr>
        <p:grpSpPr>
          <a:xfrm>
            <a:off x="4590288" y="51751"/>
            <a:ext cx="495300" cy="338554"/>
            <a:chOff x="300" y="78326"/>
            <a:chExt cx="495300" cy="338554"/>
          </a:xfrm>
        </p:grpSpPr>
        <p:sp>
          <p:nvSpPr>
            <p:cNvPr id="32" name="Oval 31">
              <a:extLst>
                <a:ext uri="{FF2B5EF4-FFF2-40B4-BE49-F238E27FC236}">
                  <a16:creationId xmlns:a16="http://schemas.microsoft.com/office/drawing/2014/main" id="{4F90FF01-2F9A-9CA0-16A3-090B14374102}"/>
                </a:ext>
              </a:extLst>
            </p:cNvPr>
            <p:cNvSpPr/>
            <p:nvPr/>
          </p:nvSpPr>
          <p:spPr>
            <a:xfrm>
              <a:off x="110790" y="111919"/>
              <a:ext cx="274320" cy="2743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800" dirty="0"/>
            </a:p>
          </p:txBody>
        </p:sp>
        <p:sp>
          <p:nvSpPr>
            <p:cNvPr id="33" name="TextBox 32">
              <a:extLst>
                <a:ext uri="{FF2B5EF4-FFF2-40B4-BE49-F238E27FC236}">
                  <a16:creationId xmlns:a16="http://schemas.microsoft.com/office/drawing/2014/main" id="{F5571BE5-A051-CFA8-5046-F4A49611CCED}"/>
                </a:ext>
              </a:extLst>
            </p:cNvPr>
            <p:cNvSpPr txBox="1"/>
            <p:nvPr/>
          </p:nvSpPr>
          <p:spPr>
            <a:xfrm>
              <a:off x="300" y="78326"/>
              <a:ext cx="495300" cy="338554"/>
            </a:xfrm>
            <a:prstGeom prst="rect">
              <a:avLst/>
            </a:prstGeom>
            <a:noFill/>
          </p:spPr>
          <p:txBody>
            <a:bodyPr wrap="square" rtlCol="0">
              <a:spAutoFit/>
            </a:bodyPr>
            <a:lstStyle/>
            <a:p>
              <a:pPr algn="ctr"/>
              <a:r>
                <a:rPr lang="en-US" sz="1600" b="1" dirty="0"/>
                <a:t>17</a:t>
              </a:r>
            </a:p>
          </p:txBody>
        </p:sp>
      </p:grpSp>
      <p:sp>
        <p:nvSpPr>
          <p:cNvPr id="57" name="TextBox 56">
            <a:extLst>
              <a:ext uri="{FF2B5EF4-FFF2-40B4-BE49-F238E27FC236}">
                <a16:creationId xmlns:a16="http://schemas.microsoft.com/office/drawing/2014/main" id="{B359B4ED-2D01-DE27-727A-D6B5C9809C0B}"/>
              </a:ext>
            </a:extLst>
          </p:cNvPr>
          <p:cNvSpPr txBox="1"/>
          <p:nvPr/>
        </p:nvSpPr>
        <p:spPr>
          <a:xfrm>
            <a:off x="137160" y="761996"/>
            <a:ext cx="2055493" cy="2246769"/>
          </a:xfrm>
          <a:prstGeom prst="rect">
            <a:avLst/>
          </a:prstGeom>
          <a:noFill/>
        </p:spPr>
        <p:txBody>
          <a:bodyPr wrap="square" rtlCol="0">
            <a:spAutoFit/>
          </a:bodyPr>
          <a:lstStyle/>
          <a:p>
            <a:pPr marL="171450" indent="-171450">
              <a:buFont typeface="Arial" panose="020B0604020202020204" pitchFamily="34" charset="0"/>
              <a:buChar char="•"/>
            </a:pPr>
            <a:r>
              <a:rPr lang="en-GB" sz="1000" dirty="0"/>
              <a:t>At each </a:t>
            </a:r>
            <a:r>
              <a:rPr lang="en-GB" sz="1000" b="1" dirty="0"/>
              <a:t>non-blockaded base </a:t>
            </a:r>
            <a:r>
              <a:rPr lang="en-GB" sz="1000" dirty="0"/>
              <a:t>grow one settlement per 10 already present.</a:t>
            </a:r>
          </a:p>
          <a:p>
            <a:pPr marL="171450" indent="-171450">
              <a:buFont typeface="Arial" panose="020B0604020202020204" pitchFamily="34" charset="0"/>
              <a:buChar char="•"/>
            </a:pPr>
            <a:endParaRPr lang="en-GB" sz="1000" dirty="0"/>
          </a:p>
          <a:p>
            <a:pPr marL="171450" indent="-171450">
              <a:buFont typeface="Arial" panose="020B0604020202020204" pitchFamily="34" charset="0"/>
              <a:buChar char="•"/>
            </a:pPr>
            <a:r>
              <a:rPr lang="en-GB" sz="1000" dirty="0"/>
              <a:t>Roll d10 for any remaining fraction of 10.</a:t>
            </a:r>
          </a:p>
          <a:p>
            <a:pPr marL="357188" lvl="1" indent="-131763">
              <a:buFont typeface="Arial" panose="020B0604020202020204" pitchFamily="34" charset="0"/>
              <a:buChar char="•"/>
            </a:pPr>
            <a:r>
              <a:rPr lang="en-GB" sz="1000" dirty="0"/>
              <a:t>Roll twice and choose which dice to keep with the </a:t>
            </a:r>
            <a:r>
              <a:rPr lang="en-GB" sz="1000" i="1" dirty="0"/>
              <a:t>Unified Space Settlement</a:t>
            </a:r>
            <a:r>
              <a:rPr lang="en-GB" sz="1000" dirty="0"/>
              <a:t> policy.</a:t>
            </a:r>
          </a:p>
          <a:p>
            <a:pPr marL="171450" indent="-171450">
              <a:buFont typeface="Arial" panose="020B0604020202020204" pitchFamily="34" charset="0"/>
              <a:buChar char="•"/>
            </a:pPr>
            <a:endParaRPr lang="en-GB" sz="1000" dirty="0"/>
          </a:p>
          <a:p>
            <a:pPr marL="171450" indent="-171450">
              <a:buFont typeface="Arial" panose="020B0604020202020204" pitchFamily="34" charset="0"/>
              <a:buChar char="•"/>
            </a:pPr>
            <a:r>
              <a:rPr lang="en-GB" sz="1000" dirty="0"/>
              <a:t>Blockaded bases </a:t>
            </a:r>
            <a:r>
              <a:rPr lang="en-GB" sz="1000" b="1" dirty="0"/>
              <a:t>lose settlements</a:t>
            </a:r>
            <a:r>
              <a:rPr lang="en-GB" sz="1000" dirty="0"/>
              <a:t> the same way instead of growing.</a:t>
            </a:r>
          </a:p>
          <a:p>
            <a:pPr marL="171450" indent="-171450">
              <a:buFont typeface="Arial" panose="020B0604020202020204" pitchFamily="34" charset="0"/>
              <a:buChar char="•"/>
            </a:pPr>
            <a:endParaRPr lang="en-US" sz="1000" dirty="0"/>
          </a:p>
        </p:txBody>
      </p:sp>
      <p:sp>
        <p:nvSpPr>
          <p:cNvPr id="58" name="TextBox 57">
            <a:extLst>
              <a:ext uri="{FF2B5EF4-FFF2-40B4-BE49-F238E27FC236}">
                <a16:creationId xmlns:a16="http://schemas.microsoft.com/office/drawing/2014/main" id="{B1ED317B-7AF5-C6B4-4845-8D545A822DDC}"/>
              </a:ext>
            </a:extLst>
          </p:cNvPr>
          <p:cNvSpPr txBox="1"/>
          <p:nvPr/>
        </p:nvSpPr>
        <p:spPr>
          <a:xfrm>
            <a:off x="2423162" y="761996"/>
            <a:ext cx="2055493" cy="1938992"/>
          </a:xfrm>
          <a:prstGeom prst="rect">
            <a:avLst/>
          </a:prstGeom>
          <a:noFill/>
        </p:spPr>
        <p:txBody>
          <a:bodyPr wrap="square" rtlCol="0">
            <a:spAutoFit/>
          </a:bodyPr>
          <a:lstStyle/>
          <a:p>
            <a:r>
              <a:rPr lang="en-GB" sz="1000" i="1" dirty="0"/>
              <a:t>In reverse initiative order</a:t>
            </a:r>
            <a:r>
              <a:rPr lang="en-GB" sz="1000" dirty="0"/>
              <a:t>: </a:t>
            </a:r>
          </a:p>
          <a:p>
            <a:pPr marL="171450" indent="-171450">
              <a:buFont typeface="Arial" panose="020B0604020202020204" pitchFamily="34" charset="0"/>
              <a:buChar char="•"/>
            </a:pPr>
            <a:endParaRPr lang="en-GB" sz="1000" dirty="0"/>
          </a:p>
          <a:p>
            <a:pPr marL="171450" indent="-171450">
              <a:buFont typeface="Arial" panose="020B0604020202020204" pitchFamily="34" charset="0"/>
              <a:buChar char="•"/>
            </a:pPr>
            <a:r>
              <a:rPr lang="en-GB" sz="1000" dirty="0"/>
              <a:t>Choose a </a:t>
            </a:r>
            <a:r>
              <a:rPr lang="en-GB" sz="1000" b="1" dirty="0"/>
              <a:t>new policy </a:t>
            </a:r>
            <a:r>
              <a:rPr lang="en-GB" sz="1000" dirty="0"/>
              <a:t>for free.</a:t>
            </a:r>
          </a:p>
          <a:p>
            <a:pPr marL="171450" indent="-171450">
              <a:buFont typeface="Arial" panose="020B0604020202020204" pitchFamily="34" charset="0"/>
              <a:buChar char="•"/>
            </a:pPr>
            <a:endParaRPr lang="en-GB" sz="1000" dirty="0"/>
          </a:p>
          <a:p>
            <a:pPr marL="171450" indent="-171450">
              <a:buFont typeface="Arial" panose="020B0604020202020204" pitchFamily="34" charset="0"/>
              <a:buChar char="•"/>
            </a:pPr>
            <a:r>
              <a:rPr lang="en-GB" sz="1000" dirty="0"/>
              <a:t>You can only have one </a:t>
            </a:r>
            <a:r>
              <a:rPr lang="en-GB" sz="1000" b="1" dirty="0"/>
              <a:t>Unified Policy</a:t>
            </a:r>
            <a:r>
              <a:rPr lang="en-GB" sz="1000" dirty="0"/>
              <a:t> and can never have more than </a:t>
            </a:r>
            <a:r>
              <a:rPr lang="en-GB" sz="1000" b="1" dirty="0"/>
              <a:t>10 policies total</a:t>
            </a:r>
            <a:r>
              <a:rPr lang="en-GB" sz="1000" dirty="0"/>
              <a:t>.</a:t>
            </a:r>
          </a:p>
          <a:p>
            <a:pPr marL="171450" indent="-171450">
              <a:buFont typeface="Arial" panose="020B0604020202020204" pitchFamily="34" charset="0"/>
              <a:buChar char="•"/>
            </a:pPr>
            <a:endParaRPr lang="en-GB" sz="1000" dirty="0"/>
          </a:p>
          <a:p>
            <a:pPr marL="171450" indent="-171450">
              <a:buFont typeface="Arial" panose="020B0604020202020204" pitchFamily="34" charset="0"/>
              <a:buChar char="•"/>
            </a:pPr>
            <a:r>
              <a:rPr lang="en-GB" sz="1000" dirty="0"/>
              <a:t>You can choose to </a:t>
            </a:r>
            <a:r>
              <a:rPr lang="en-GB" sz="1000" b="1" dirty="0"/>
              <a:t>abandon</a:t>
            </a:r>
            <a:r>
              <a:rPr lang="en-GB" sz="1000" dirty="0"/>
              <a:t> an old policy to be able to select a new one.</a:t>
            </a:r>
          </a:p>
          <a:p>
            <a:pPr marL="171450" indent="-171450">
              <a:buFont typeface="Arial" panose="020B0604020202020204" pitchFamily="34" charset="0"/>
              <a:buChar char="•"/>
            </a:pPr>
            <a:endParaRPr lang="en-US" sz="1000" dirty="0"/>
          </a:p>
        </p:txBody>
      </p:sp>
      <p:sp>
        <p:nvSpPr>
          <p:cNvPr id="59" name="TextBox 58">
            <a:extLst>
              <a:ext uri="{FF2B5EF4-FFF2-40B4-BE49-F238E27FC236}">
                <a16:creationId xmlns:a16="http://schemas.microsoft.com/office/drawing/2014/main" id="{2575990E-620B-CD44-DA67-2B85FCA900E6}"/>
              </a:ext>
            </a:extLst>
          </p:cNvPr>
          <p:cNvSpPr txBox="1"/>
          <p:nvPr/>
        </p:nvSpPr>
        <p:spPr>
          <a:xfrm>
            <a:off x="4709162" y="761998"/>
            <a:ext cx="2055493" cy="2400657"/>
          </a:xfrm>
          <a:prstGeom prst="rect">
            <a:avLst/>
          </a:prstGeom>
          <a:noFill/>
        </p:spPr>
        <p:txBody>
          <a:bodyPr wrap="square" rtlCol="0">
            <a:spAutoFit/>
          </a:bodyPr>
          <a:lstStyle/>
          <a:p>
            <a:pPr marL="171450" indent="-171450">
              <a:buFont typeface="Arial" panose="020B0604020202020204" pitchFamily="34" charset="0"/>
              <a:buChar char="•"/>
            </a:pPr>
            <a:r>
              <a:rPr lang="en-US" sz="1000" dirty="0"/>
              <a:t>Add </a:t>
            </a:r>
            <a:r>
              <a:rPr lang="en-US" sz="1000" b="1" dirty="0"/>
              <a:t>dated missions </a:t>
            </a:r>
            <a:r>
              <a:rPr lang="en-US" sz="1000" dirty="0"/>
              <a:t>with the current decade to the mission pool.</a:t>
            </a:r>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r>
              <a:rPr lang="en-US" sz="1000" dirty="0"/>
              <a:t>If the mission pool was empty when adding, the first mission goes to the public mission, if there was none. </a:t>
            </a:r>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r>
              <a:rPr lang="en-US" sz="1000" dirty="0"/>
              <a:t>The next mission(s) goes to the player with no unearned mission and the lowest sum of victory points from completed mission (roll off for ties). </a:t>
            </a:r>
          </a:p>
          <a:p>
            <a:pPr marL="171450" indent="-171450">
              <a:buFont typeface="Arial" panose="020B0604020202020204" pitchFamily="34" charset="0"/>
              <a:buChar char="•"/>
            </a:pPr>
            <a:endParaRPr lang="en-US" sz="1000" dirty="0"/>
          </a:p>
        </p:txBody>
      </p:sp>
      <p:sp>
        <p:nvSpPr>
          <p:cNvPr id="61" name="TextBox 60">
            <a:extLst>
              <a:ext uri="{FF2B5EF4-FFF2-40B4-BE49-F238E27FC236}">
                <a16:creationId xmlns:a16="http://schemas.microsoft.com/office/drawing/2014/main" id="{4696B69F-1542-9913-114B-2DD9D9C3BCA0}"/>
              </a:ext>
            </a:extLst>
          </p:cNvPr>
          <p:cNvSpPr txBox="1"/>
          <p:nvPr/>
        </p:nvSpPr>
        <p:spPr>
          <a:xfrm>
            <a:off x="30510" y="4419596"/>
            <a:ext cx="2300069" cy="2092881"/>
          </a:xfrm>
          <a:prstGeom prst="rect">
            <a:avLst/>
          </a:prstGeom>
          <a:noFill/>
        </p:spPr>
        <p:txBody>
          <a:bodyPr wrap="square" rtlCol="0">
            <a:spAutoFit/>
          </a:bodyPr>
          <a:lstStyle/>
          <a:p>
            <a:r>
              <a:rPr lang="en-GB" sz="1000" dirty="0">
                <a:solidFill>
                  <a:srgbClr val="000000"/>
                </a:solidFill>
              </a:rPr>
              <a:t>Build and service ships at a base. </a:t>
            </a:r>
          </a:p>
          <a:p>
            <a:endParaRPr lang="en-GB" sz="1000" i="1" dirty="0">
              <a:solidFill>
                <a:srgbClr val="000000"/>
              </a:solidFill>
            </a:endParaRPr>
          </a:p>
          <a:p>
            <a:r>
              <a:rPr lang="en-GB" sz="1000" i="1" dirty="0">
                <a:solidFill>
                  <a:srgbClr val="000000"/>
                </a:solidFill>
              </a:rPr>
              <a:t>In reverse initiative order:</a:t>
            </a:r>
          </a:p>
          <a:p>
            <a:pPr marL="171450" indent="-171450">
              <a:buFont typeface="Arial" panose="020B0604020202020204" pitchFamily="34" charset="0"/>
              <a:buChar char="•"/>
            </a:pPr>
            <a:r>
              <a:rPr lang="en-GB" sz="1000" b="1" dirty="0">
                <a:solidFill>
                  <a:srgbClr val="000000"/>
                </a:solidFill>
              </a:rPr>
              <a:t>Build ships</a:t>
            </a:r>
            <a:r>
              <a:rPr lang="en-GB" sz="1000" dirty="0">
                <a:solidFill>
                  <a:srgbClr val="000000"/>
                </a:solidFill>
              </a:rPr>
              <a:t>. Requires resources and at least a Small Supply Station.</a:t>
            </a:r>
          </a:p>
          <a:p>
            <a:pPr marL="171450" indent="-171450">
              <a:buFont typeface="Arial" panose="020B0604020202020204" pitchFamily="34" charset="0"/>
              <a:buChar char="•"/>
            </a:pPr>
            <a:r>
              <a:rPr lang="en-GB" sz="1000" b="1" dirty="0">
                <a:solidFill>
                  <a:srgbClr val="000000"/>
                </a:solidFill>
              </a:rPr>
              <a:t>Unreserve CVs</a:t>
            </a:r>
            <a:r>
              <a:rPr lang="en-GB" sz="1000" dirty="0">
                <a:solidFill>
                  <a:srgbClr val="000000"/>
                </a:solidFill>
              </a:rPr>
              <a:t>. Requires 1 SUP and 1 FUEL and at least a Small Supply Station.</a:t>
            </a:r>
          </a:p>
          <a:p>
            <a:pPr marL="171450" indent="-171450">
              <a:buFont typeface="Arial" panose="020B0604020202020204" pitchFamily="34" charset="0"/>
              <a:buChar char="•"/>
            </a:pPr>
            <a:r>
              <a:rPr lang="en-GB" sz="1000" b="1" dirty="0">
                <a:solidFill>
                  <a:srgbClr val="000000"/>
                </a:solidFill>
              </a:rPr>
              <a:t>Remove damage markers</a:t>
            </a:r>
            <a:r>
              <a:rPr lang="en-GB" sz="1000" dirty="0">
                <a:solidFill>
                  <a:srgbClr val="000000"/>
                </a:solidFill>
              </a:rPr>
              <a:t> from bases and CVs. Requires 1 ORE per dmg</a:t>
            </a:r>
          </a:p>
          <a:p>
            <a:pPr marL="171450" indent="-171450">
              <a:buFont typeface="Arial" panose="020B0604020202020204" pitchFamily="34" charset="0"/>
              <a:buChar char="•"/>
            </a:pPr>
            <a:r>
              <a:rPr lang="en-GB" sz="1000" b="1" dirty="0">
                <a:solidFill>
                  <a:srgbClr val="000000"/>
                </a:solidFill>
              </a:rPr>
              <a:t>Scrap undamaged CVs</a:t>
            </a:r>
            <a:r>
              <a:rPr lang="en-GB" sz="1000" dirty="0">
                <a:solidFill>
                  <a:srgbClr val="000000"/>
                </a:solidFill>
              </a:rPr>
              <a:t> to recover half their resource costs. Reduce by 1 SUP and 1 FUEL if scrapping a reserved CV</a:t>
            </a:r>
          </a:p>
        </p:txBody>
      </p:sp>
      <p:sp>
        <p:nvSpPr>
          <p:cNvPr id="2" name="TextBox 1">
            <a:extLst>
              <a:ext uri="{FF2B5EF4-FFF2-40B4-BE49-F238E27FC236}">
                <a16:creationId xmlns:a16="http://schemas.microsoft.com/office/drawing/2014/main" id="{C1334757-1E5A-BF34-7594-2B764A2D39AB}"/>
              </a:ext>
            </a:extLst>
          </p:cNvPr>
          <p:cNvSpPr txBox="1"/>
          <p:nvPr/>
        </p:nvSpPr>
        <p:spPr>
          <a:xfrm>
            <a:off x="2351914" y="4315900"/>
            <a:ext cx="2138933" cy="2554545"/>
          </a:xfrm>
          <a:prstGeom prst="rect">
            <a:avLst/>
          </a:prstGeom>
          <a:noFill/>
        </p:spPr>
        <p:txBody>
          <a:bodyPr wrap="square" rtlCol="0">
            <a:spAutoFit/>
          </a:bodyPr>
          <a:lstStyle/>
          <a:p>
            <a:r>
              <a:rPr lang="en-GB" sz="1000" dirty="0">
                <a:solidFill>
                  <a:srgbClr val="000000"/>
                </a:solidFill>
              </a:rPr>
              <a:t>Drop all ships in </a:t>
            </a:r>
            <a:r>
              <a:rPr lang="en-GB" sz="1000" b="1" dirty="0">
                <a:solidFill>
                  <a:srgbClr val="000000"/>
                </a:solidFill>
              </a:rPr>
              <a:t>heliocentric transfer</a:t>
            </a:r>
            <a:r>
              <a:rPr lang="en-GB" sz="1000" dirty="0">
                <a:solidFill>
                  <a:srgbClr val="000000"/>
                </a:solidFill>
              </a:rPr>
              <a:t> areas towards the flyby area</a:t>
            </a:r>
          </a:p>
          <a:p>
            <a:endParaRPr lang="en-GB" sz="1000" dirty="0">
              <a:solidFill>
                <a:srgbClr val="000000"/>
              </a:solidFill>
            </a:endParaRPr>
          </a:p>
          <a:p>
            <a:r>
              <a:rPr lang="en-GB" sz="1000" i="1" dirty="0">
                <a:solidFill>
                  <a:srgbClr val="000000"/>
                </a:solidFill>
              </a:rPr>
              <a:t>In reverse initiative order:</a:t>
            </a:r>
            <a:endParaRPr lang="en-GB" sz="1000" dirty="0">
              <a:solidFill>
                <a:srgbClr val="000000"/>
              </a:solidFill>
            </a:endParaRPr>
          </a:p>
          <a:p>
            <a:pPr marL="171450" indent="-171450">
              <a:buFont typeface="Arial" panose="020B0604020202020204" pitchFamily="34" charset="0"/>
              <a:buChar char="•"/>
            </a:pPr>
            <a:r>
              <a:rPr lang="en-GB" sz="1000" dirty="0">
                <a:solidFill>
                  <a:srgbClr val="000000"/>
                </a:solidFill>
              </a:rPr>
              <a:t>At the start of the movement phase, a player may announce that they are </a:t>
            </a:r>
            <a:r>
              <a:rPr lang="en-GB" sz="1000" b="1" dirty="0">
                <a:solidFill>
                  <a:srgbClr val="000000"/>
                </a:solidFill>
              </a:rPr>
              <a:t>moving ahead </a:t>
            </a:r>
            <a:r>
              <a:rPr lang="en-GB" sz="1000" dirty="0">
                <a:solidFill>
                  <a:srgbClr val="000000"/>
                </a:solidFill>
              </a:rPr>
              <a:t>of any player with worse initiative.</a:t>
            </a:r>
          </a:p>
          <a:p>
            <a:pPr marL="171450" indent="-171450">
              <a:buFont typeface="Arial" panose="020B0604020202020204" pitchFamily="34" charset="0"/>
              <a:buChar char="•"/>
            </a:pPr>
            <a:r>
              <a:rPr lang="en-GB" sz="1000" b="1" dirty="0">
                <a:solidFill>
                  <a:srgbClr val="000000"/>
                </a:solidFill>
              </a:rPr>
              <a:t>Launch</a:t>
            </a:r>
            <a:r>
              <a:rPr lang="en-GB" sz="1000" dirty="0">
                <a:solidFill>
                  <a:srgbClr val="000000"/>
                </a:solidFill>
              </a:rPr>
              <a:t> all your LVs and </a:t>
            </a:r>
            <a:r>
              <a:rPr lang="en-GB" sz="1000" b="1" dirty="0">
                <a:solidFill>
                  <a:srgbClr val="000000"/>
                </a:solidFill>
              </a:rPr>
              <a:t>move</a:t>
            </a:r>
            <a:r>
              <a:rPr lang="en-GB" sz="1000" dirty="0">
                <a:solidFill>
                  <a:srgbClr val="000000"/>
                </a:solidFill>
              </a:rPr>
              <a:t> your fleets.</a:t>
            </a:r>
          </a:p>
          <a:p>
            <a:pPr marL="171450" indent="-171450">
              <a:buFont typeface="Arial" panose="020B0604020202020204" pitchFamily="34" charset="0"/>
              <a:buChar char="•"/>
            </a:pPr>
            <a:r>
              <a:rPr lang="en-GB" sz="1000" dirty="0">
                <a:solidFill>
                  <a:srgbClr val="000000"/>
                </a:solidFill>
              </a:rPr>
              <a:t>For each ship moving roll </a:t>
            </a:r>
            <a:r>
              <a:rPr lang="en-GB" sz="1000" b="1" dirty="0">
                <a:solidFill>
                  <a:srgbClr val="000000"/>
                </a:solidFill>
              </a:rPr>
              <a:t>engine failure</a:t>
            </a:r>
          </a:p>
          <a:p>
            <a:pPr marL="171450" indent="-171450">
              <a:buFont typeface="Arial" panose="020B0604020202020204" pitchFamily="34" charset="0"/>
              <a:buChar char="•"/>
            </a:pPr>
            <a:r>
              <a:rPr lang="en-GB" sz="1000" dirty="0">
                <a:solidFill>
                  <a:srgbClr val="000000"/>
                </a:solidFill>
              </a:rPr>
              <a:t>LVs are recovered if you have the </a:t>
            </a:r>
            <a:r>
              <a:rPr lang="en-GB" sz="1000" i="1" dirty="0">
                <a:solidFill>
                  <a:srgbClr val="000000"/>
                </a:solidFill>
              </a:rPr>
              <a:t>Reusable Launch Vehicles </a:t>
            </a:r>
            <a:r>
              <a:rPr lang="en-GB" sz="1000" dirty="0">
                <a:solidFill>
                  <a:srgbClr val="000000"/>
                </a:solidFill>
              </a:rPr>
              <a:t>technology and make an engine failure roll higher than 25%.</a:t>
            </a:r>
          </a:p>
        </p:txBody>
      </p:sp>
      <p:sp>
        <p:nvSpPr>
          <p:cNvPr id="6" name="TextBox 5">
            <a:extLst>
              <a:ext uri="{FF2B5EF4-FFF2-40B4-BE49-F238E27FC236}">
                <a16:creationId xmlns:a16="http://schemas.microsoft.com/office/drawing/2014/main" id="{495FB5D8-3568-C204-29BA-C9217D199CF1}"/>
              </a:ext>
            </a:extLst>
          </p:cNvPr>
          <p:cNvSpPr txBox="1"/>
          <p:nvPr/>
        </p:nvSpPr>
        <p:spPr>
          <a:xfrm>
            <a:off x="4644010" y="4419593"/>
            <a:ext cx="2138933" cy="1477328"/>
          </a:xfrm>
          <a:prstGeom prst="rect">
            <a:avLst/>
          </a:prstGeom>
          <a:noFill/>
        </p:spPr>
        <p:txBody>
          <a:bodyPr wrap="square" rtlCol="0">
            <a:spAutoFit/>
          </a:bodyPr>
          <a:lstStyle/>
          <a:p>
            <a:pPr marL="171450" indent="-171450">
              <a:buFont typeface="Arial" panose="020B0604020202020204" pitchFamily="34" charset="0"/>
              <a:buChar char="•"/>
            </a:pPr>
            <a:r>
              <a:rPr lang="en-GB" sz="1000" b="1" dirty="0">
                <a:solidFill>
                  <a:srgbClr val="000000"/>
                </a:solidFill>
              </a:rPr>
              <a:t>Interceptions </a:t>
            </a:r>
            <a:r>
              <a:rPr lang="en-GB" sz="1000" dirty="0">
                <a:solidFill>
                  <a:srgbClr val="000000"/>
                </a:solidFill>
              </a:rPr>
              <a:t>can be attempted against fleets leaving a location; interception requires embargo or war</a:t>
            </a:r>
          </a:p>
          <a:p>
            <a:pPr marL="171450" indent="-171450">
              <a:buFont typeface="Arial" panose="020B0604020202020204" pitchFamily="34" charset="0"/>
              <a:buChar char="•"/>
            </a:pPr>
            <a:r>
              <a:rPr lang="en-GB" sz="1000" dirty="0">
                <a:solidFill>
                  <a:srgbClr val="000000"/>
                </a:solidFill>
              </a:rPr>
              <a:t>One </a:t>
            </a:r>
            <a:r>
              <a:rPr lang="en-GB" sz="1000" b="1" dirty="0">
                <a:solidFill>
                  <a:srgbClr val="000000"/>
                </a:solidFill>
              </a:rPr>
              <a:t>pirate </a:t>
            </a:r>
            <a:r>
              <a:rPr lang="en-GB" sz="1000" dirty="0">
                <a:solidFill>
                  <a:srgbClr val="000000"/>
                </a:solidFill>
              </a:rPr>
              <a:t>in each flyby area will try </a:t>
            </a:r>
            <a:r>
              <a:rPr lang="en-GB" sz="1000" b="1" dirty="0">
                <a:solidFill>
                  <a:srgbClr val="000000"/>
                </a:solidFill>
              </a:rPr>
              <a:t>interception </a:t>
            </a:r>
            <a:r>
              <a:rPr lang="en-GB" sz="1000" dirty="0">
                <a:solidFill>
                  <a:srgbClr val="000000"/>
                </a:solidFill>
              </a:rPr>
              <a:t>against fleets containing CVs, except if those fleets contain any CVs with combat values.</a:t>
            </a:r>
          </a:p>
        </p:txBody>
      </p:sp>
      <p:sp>
        <p:nvSpPr>
          <p:cNvPr id="10" name="TextBox 9">
            <a:extLst>
              <a:ext uri="{FF2B5EF4-FFF2-40B4-BE49-F238E27FC236}">
                <a16:creationId xmlns:a16="http://schemas.microsoft.com/office/drawing/2014/main" id="{472BB957-617B-F3E1-58CD-8B4839E877D1}"/>
              </a:ext>
            </a:extLst>
          </p:cNvPr>
          <p:cNvSpPr txBox="1"/>
          <p:nvPr/>
        </p:nvSpPr>
        <p:spPr>
          <a:xfrm>
            <a:off x="6916279" y="4331178"/>
            <a:ext cx="2138933" cy="2400657"/>
          </a:xfrm>
          <a:prstGeom prst="rect">
            <a:avLst/>
          </a:prstGeom>
          <a:noFill/>
        </p:spPr>
        <p:txBody>
          <a:bodyPr wrap="square" rtlCol="0">
            <a:spAutoFit/>
          </a:bodyPr>
          <a:lstStyle/>
          <a:p>
            <a:r>
              <a:rPr lang="en-GB" sz="1000" i="1" dirty="0">
                <a:solidFill>
                  <a:srgbClr val="000000"/>
                </a:solidFill>
                <a:cs typeface="Calibri" panose="020F0502020204030204" pitchFamily="34" charset="0"/>
              </a:rPr>
              <a:t>In initiative order:</a:t>
            </a:r>
            <a:endParaRPr lang="en-GB" sz="1000" dirty="0">
              <a:solidFill>
                <a:srgbClr val="000000"/>
              </a:solidFill>
              <a:cs typeface="Calibri" panose="020F0502020204030204" pitchFamily="34" charset="0"/>
            </a:endParaRPr>
          </a:p>
          <a:p>
            <a:endParaRPr lang="en-GB" sz="1000" dirty="0">
              <a:solidFill>
                <a:srgbClr val="000000"/>
              </a:solidFill>
              <a:cs typeface="Calibri" panose="020F0502020204030204" pitchFamily="34" charset="0"/>
            </a:endParaRPr>
          </a:p>
          <a:p>
            <a:pPr marL="171450" indent="-171450">
              <a:buFont typeface="Arial" panose="020B0604020202020204" pitchFamily="34" charset="0"/>
              <a:buChar char="•"/>
            </a:pPr>
            <a:r>
              <a:rPr lang="en-GB" sz="1000" dirty="0">
                <a:solidFill>
                  <a:srgbClr val="000000"/>
                </a:solidFill>
                <a:cs typeface="Calibri" panose="020F0502020204030204" pitchFamily="34" charset="0"/>
              </a:rPr>
              <a:t>Each fleet can initiate combat by </a:t>
            </a:r>
            <a:r>
              <a:rPr lang="en-GB" sz="1000" b="1" dirty="0">
                <a:solidFill>
                  <a:srgbClr val="000000"/>
                </a:solidFill>
                <a:cs typeface="Calibri" panose="020F0502020204030204" pitchFamily="34" charset="0"/>
              </a:rPr>
              <a:t>searching</a:t>
            </a:r>
            <a:r>
              <a:rPr lang="en-GB" sz="1000" dirty="0">
                <a:solidFill>
                  <a:srgbClr val="000000"/>
                </a:solidFill>
                <a:cs typeface="Calibri" panose="020F0502020204030204" pitchFamily="34" charset="0"/>
              </a:rPr>
              <a:t> for </a:t>
            </a:r>
            <a:r>
              <a:rPr lang="en-GB" sz="1000" b="1" dirty="0">
                <a:solidFill>
                  <a:srgbClr val="000000"/>
                </a:solidFill>
                <a:cs typeface="Calibri" panose="020F0502020204030204" pitchFamily="34" charset="0"/>
              </a:rPr>
              <a:t>one </a:t>
            </a:r>
            <a:r>
              <a:rPr lang="en-GB" sz="1000" dirty="0">
                <a:solidFill>
                  <a:srgbClr val="000000"/>
                </a:solidFill>
                <a:cs typeface="Calibri" panose="020F0502020204030204" pitchFamily="34" charset="0"/>
              </a:rPr>
              <a:t>fleet in the same area (roll dies), or </a:t>
            </a:r>
            <a:r>
              <a:rPr lang="en-GB" sz="1000" b="1" dirty="0">
                <a:solidFill>
                  <a:srgbClr val="000000"/>
                </a:solidFill>
                <a:cs typeface="Calibri" panose="020F0502020204030204" pitchFamily="34" charset="0"/>
              </a:rPr>
              <a:t>one </a:t>
            </a:r>
            <a:r>
              <a:rPr lang="en-GB" sz="1000" dirty="0">
                <a:solidFill>
                  <a:srgbClr val="000000"/>
                </a:solidFill>
                <a:cs typeface="Calibri" panose="020F0502020204030204" pitchFamily="34" charset="0"/>
              </a:rPr>
              <a:t>base on a world surface if the searching fleet is in orbit (always successful)</a:t>
            </a:r>
          </a:p>
          <a:p>
            <a:pPr marL="171450" indent="-171450">
              <a:buFont typeface="Arial" panose="020B0604020202020204" pitchFamily="34" charset="0"/>
              <a:buChar char="•"/>
            </a:pPr>
            <a:r>
              <a:rPr lang="en-GB" sz="1000" dirty="0">
                <a:solidFill>
                  <a:srgbClr val="000000"/>
                </a:solidFill>
                <a:cs typeface="Calibri" panose="020F0502020204030204" pitchFamily="34" charset="0"/>
              </a:rPr>
              <a:t>For successful searches, resolve </a:t>
            </a:r>
            <a:r>
              <a:rPr lang="en-GB" sz="1000" b="1" dirty="0">
                <a:solidFill>
                  <a:srgbClr val="000000"/>
                </a:solidFill>
                <a:cs typeface="Calibri" panose="020F0502020204030204" pitchFamily="34" charset="0"/>
              </a:rPr>
              <a:t>surrenders</a:t>
            </a:r>
            <a:r>
              <a:rPr lang="en-GB" sz="1000" dirty="0">
                <a:solidFill>
                  <a:srgbClr val="000000"/>
                </a:solidFill>
                <a:cs typeface="Calibri" panose="020F0502020204030204" pitchFamily="34" charset="0"/>
              </a:rPr>
              <a:t> or combat.</a:t>
            </a:r>
          </a:p>
          <a:p>
            <a:pPr marL="171450" indent="-171450">
              <a:buFont typeface="Arial" panose="020B0604020202020204" pitchFamily="34" charset="0"/>
              <a:buChar char="•"/>
            </a:pPr>
            <a:r>
              <a:rPr lang="en-GB" sz="1000" dirty="0">
                <a:solidFill>
                  <a:srgbClr val="000000"/>
                </a:solidFill>
                <a:cs typeface="Calibri" panose="020F0502020204030204" pitchFamily="34" charset="0"/>
              </a:rPr>
              <a:t>If </a:t>
            </a:r>
            <a:r>
              <a:rPr lang="en-GB" sz="1000" b="1" dirty="0">
                <a:solidFill>
                  <a:srgbClr val="000000"/>
                </a:solidFill>
                <a:cs typeface="Calibri" panose="020F0502020204030204" pitchFamily="34" charset="0"/>
              </a:rPr>
              <a:t>combat</a:t>
            </a:r>
            <a:r>
              <a:rPr lang="en-GB" sz="1000" dirty="0">
                <a:solidFill>
                  <a:srgbClr val="000000"/>
                </a:solidFill>
                <a:cs typeface="Calibri" panose="020F0502020204030204" pitchFamily="34" charset="0"/>
              </a:rPr>
              <a:t>, follow these steps:</a:t>
            </a:r>
          </a:p>
          <a:p>
            <a:pPr marL="357188" lvl="1" indent="-131763">
              <a:buFont typeface="Arial" panose="020B0604020202020204" pitchFamily="34" charset="0"/>
              <a:buChar char="•"/>
            </a:pPr>
            <a:r>
              <a:rPr lang="en-GB" sz="1000" dirty="0"/>
              <a:t>Roll for </a:t>
            </a:r>
            <a:r>
              <a:rPr lang="en-GB" sz="1000" b="1" dirty="0"/>
              <a:t>tactics points</a:t>
            </a:r>
          </a:p>
          <a:p>
            <a:pPr marL="357188" lvl="1" indent="-131763">
              <a:buFont typeface="Arial" panose="020B0604020202020204" pitchFamily="34" charset="0"/>
              <a:buChar char="•"/>
            </a:pPr>
            <a:r>
              <a:rPr lang="en-GB" sz="1000" dirty="0"/>
              <a:t>Resolve </a:t>
            </a:r>
            <a:r>
              <a:rPr lang="en-GB" sz="1000" b="1" dirty="0"/>
              <a:t>strike</a:t>
            </a:r>
            <a:r>
              <a:rPr lang="en-GB" sz="1000" dirty="0"/>
              <a:t> or </a:t>
            </a:r>
            <a:r>
              <a:rPr lang="en-GB" sz="1000" b="1" dirty="0"/>
              <a:t>direct</a:t>
            </a:r>
            <a:r>
              <a:rPr lang="en-GB" sz="1000" dirty="0"/>
              <a:t> </a:t>
            </a:r>
            <a:r>
              <a:rPr lang="en-GB" sz="1000" b="1" dirty="0"/>
              <a:t>fire</a:t>
            </a:r>
          </a:p>
          <a:p>
            <a:pPr marL="357188" lvl="1" indent="-131763">
              <a:buFont typeface="Arial" panose="020B0604020202020204" pitchFamily="34" charset="0"/>
              <a:buChar char="•"/>
            </a:pPr>
            <a:r>
              <a:rPr lang="en-GB" sz="1000" dirty="0"/>
              <a:t>Apply </a:t>
            </a:r>
            <a:r>
              <a:rPr lang="en-GB" sz="1000" b="1" dirty="0"/>
              <a:t>post-combat </a:t>
            </a:r>
            <a:r>
              <a:rPr lang="en-GB" sz="1000" dirty="0"/>
              <a:t>effects.</a:t>
            </a:r>
          </a:p>
          <a:p>
            <a:pPr marL="171450" lvl="1" indent="-171450">
              <a:buFont typeface="Arial" panose="020B0604020202020204" pitchFamily="34" charset="0"/>
              <a:buChar char="•"/>
            </a:pPr>
            <a:r>
              <a:rPr lang="en-GB" sz="1000" dirty="0">
                <a:solidFill>
                  <a:srgbClr val="000000"/>
                </a:solidFill>
              </a:rPr>
              <a:t>Declare a </a:t>
            </a:r>
            <a:r>
              <a:rPr lang="en-GB" sz="1000" b="1" dirty="0">
                <a:solidFill>
                  <a:srgbClr val="000000"/>
                </a:solidFill>
              </a:rPr>
              <a:t>blockade</a:t>
            </a:r>
            <a:r>
              <a:rPr lang="en-GB" sz="1000" dirty="0">
                <a:solidFill>
                  <a:srgbClr val="000000"/>
                </a:solidFill>
              </a:rPr>
              <a:t> against an enemy base from orbit</a:t>
            </a:r>
          </a:p>
        </p:txBody>
      </p:sp>
    </p:spTree>
    <p:extLst>
      <p:ext uri="{BB962C8B-B14F-4D97-AF65-F5344CB8AC3E}">
        <p14:creationId xmlns:p14="http://schemas.microsoft.com/office/powerpoint/2010/main" val="1455641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F9E8EE-B620-25A0-2928-69F86DDC41D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19659734-5552-EAE9-B51A-7B08B1064182}"/>
              </a:ext>
            </a:extLst>
          </p:cNvPr>
          <p:cNvSpPr/>
          <p:nvPr/>
        </p:nvSpPr>
        <p:spPr>
          <a:xfrm>
            <a:off x="-3" y="0"/>
            <a:ext cx="9113493" cy="6857998"/>
          </a:xfrm>
          <a:prstGeom prst="rect">
            <a:avLst/>
          </a:prstGeom>
          <a:blipFill>
            <a:blip r:embed="rId3">
              <a:extLst>
                <a:ext uri="{BEBA8EAE-BF5A-486C-A8C5-ECC9F3942E4B}">
                  <a14:imgProps xmlns:a14="http://schemas.microsoft.com/office/drawing/2010/main">
                    <a14:imgLayer r:embed="rId4">
                      <a14:imgEffect>
                        <a14:saturation sat="75000"/>
                      </a14:imgEffect>
                      <a14:imgEffect>
                        <a14:brightnessContrast contrast="20000"/>
                      </a14:imgEffect>
                    </a14:imgLayer>
                  </a14:imgProps>
                </a:ext>
              </a:extLst>
            </a:blip>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5349306-7AF6-C933-08C2-F22054E09607}"/>
              </a:ext>
            </a:extLst>
          </p:cNvPr>
          <p:cNvSpPr/>
          <p:nvPr/>
        </p:nvSpPr>
        <p:spPr>
          <a:xfrm>
            <a:off x="-3" y="0"/>
            <a:ext cx="9144000" cy="64008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D2C539DA-9C48-C54A-09EA-D0834E87FE47}"/>
              </a:ext>
            </a:extLst>
          </p:cNvPr>
          <p:cNvSpPr/>
          <p:nvPr/>
        </p:nvSpPr>
        <p:spPr>
          <a:xfrm>
            <a:off x="18288" y="3657599"/>
            <a:ext cx="9144000" cy="64008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EFBC5AC-6131-4731-E960-CD34AA44C750}"/>
              </a:ext>
            </a:extLst>
          </p:cNvPr>
          <p:cNvSpPr txBox="1"/>
          <p:nvPr/>
        </p:nvSpPr>
        <p:spPr>
          <a:xfrm>
            <a:off x="0" y="45720"/>
            <a:ext cx="2289047" cy="646331"/>
          </a:xfrm>
          <a:prstGeom prst="rect">
            <a:avLst/>
          </a:prstGeom>
          <a:noFill/>
        </p:spPr>
        <p:txBody>
          <a:bodyPr wrap="square" rtlCol="0">
            <a:spAutoFit/>
          </a:bodyPr>
          <a:lstStyle/>
          <a:p>
            <a:pPr algn="ctr"/>
            <a:r>
              <a:rPr lang="en-US" b="1" dirty="0"/>
              <a:t>TURN</a:t>
            </a:r>
          </a:p>
          <a:p>
            <a:pPr algn="ctr"/>
            <a:r>
              <a:rPr lang="en-US" b="1" dirty="0"/>
              <a:t>Exploration</a:t>
            </a:r>
          </a:p>
        </p:txBody>
      </p:sp>
      <p:sp>
        <p:nvSpPr>
          <p:cNvPr id="76" name="TextBox 75">
            <a:extLst>
              <a:ext uri="{FF2B5EF4-FFF2-40B4-BE49-F238E27FC236}">
                <a16:creationId xmlns:a16="http://schemas.microsoft.com/office/drawing/2014/main" id="{B6765408-FC2E-CC8B-1E61-EC925D5F150E}"/>
              </a:ext>
            </a:extLst>
          </p:cNvPr>
          <p:cNvSpPr txBox="1"/>
          <p:nvPr/>
        </p:nvSpPr>
        <p:spPr>
          <a:xfrm>
            <a:off x="2286002" y="45722"/>
            <a:ext cx="2270757" cy="646331"/>
          </a:xfrm>
          <a:prstGeom prst="rect">
            <a:avLst/>
          </a:prstGeom>
          <a:noFill/>
        </p:spPr>
        <p:txBody>
          <a:bodyPr wrap="square" rtlCol="0">
            <a:spAutoFit/>
          </a:bodyPr>
          <a:lstStyle/>
          <a:p>
            <a:pPr algn="ctr"/>
            <a:r>
              <a:rPr lang="en-US" b="1" dirty="0"/>
              <a:t>TURN</a:t>
            </a:r>
          </a:p>
          <a:p>
            <a:pPr algn="ctr"/>
            <a:r>
              <a:rPr lang="en-US" b="1" dirty="0"/>
              <a:t>Depletion</a:t>
            </a:r>
          </a:p>
        </p:txBody>
      </p:sp>
      <p:sp>
        <p:nvSpPr>
          <p:cNvPr id="77" name="TextBox 76">
            <a:extLst>
              <a:ext uri="{FF2B5EF4-FFF2-40B4-BE49-F238E27FC236}">
                <a16:creationId xmlns:a16="http://schemas.microsoft.com/office/drawing/2014/main" id="{1153E9C7-1E27-7DCA-CB0C-DD9E9D0D9946}"/>
              </a:ext>
            </a:extLst>
          </p:cNvPr>
          <p:cNvSpPr txBox="1"/>
          <p:nvPr/>
        </p:nvSpPr>
        <p:spPr>
          <a:xfrm>
            <a:off x="4572002" y="45722"/>
            <a:ext cx="2270757" cy="646331"/>
          </a:xfrm>
          <a:prstGeom prst="rect">
            <a:avLst/>
          </a:prstGeom>
          <a:noFill/>
        </p:spPr>
        <p:txBody>
          <a:bodyPr wrap="square" rtlCol="0">
            <a:spAutoFit/>
          </a:bodyPr>
          <a:lstStyle/>
          <a:p>
            <a:pPr algn="ctr"/>
            <a:r>
              <a:rPr lang="en-US" b="1" dirty="0"/>
              <a:t>TURN</a:t>
            </a:r>
          </a:p>
          <a:p>
            <a:pPr algn="ctr"/>
            <a:r>
              <a:rPr lang="en-US" b="1" dirty="0"/>
              <a:t>CV Res Production</a:t>
            </a:r>
          </a:p>
        </p:txBody>
      </p:sp>
      <p:sp>
        <p:nvSpPr>
          <p:cNvPr id="8" name="Rectangle 7">
            <a:extLst>
              <a:ext uri="{FF2B5EF4-FFF2-40B4-BE49-F238E27FC236}">
                <a16:creationId xmlns:a16="http://schemas.microsoft.com/office/drawing/2014/main" id="{7D8CA334-7D64-C5BC-56BF-F9299036E967}"/>
              </a:ext>
            </a:extLst>
          </p:cNvPr>
          <p:cNvSpPr/>
          <p:nvPr/>
        </p:nvSpPr>
        <p:spPr>
          <a:xfrm>
            <a:off x="-3" y="3200400"/>
            <a:ext cx="9144000" cy="4572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12730D81-F1EA-A332-4151-0823F60D6F86}"/>
              </a:ext>
            </a:extLst>
          </p:cNvPr>
          <p:cNvGrpSpPr/>
          <p:nvPr/>
        </p:nvGrpSpPr>
        <p:grpSpPr>
          <a:xfrm>
            <a:off x="0" y="0"/>
            <a:ext cx="9144000" cy="3200400"/>
            <a:chOff x="0" y="3657600"/>
            <a:chExt cx="9144000" cy="3200400"/>
          </a:xfrm>
        </p:grpSpPr>
        <p:cxnSp>
          <p:nvCxnSpPr>
            <p:cNvPr id="41" name="Straight Connector 40">
              <a:extLst>
                <a:ext uri="{FF2B5EF4-FFF2-40B4-BE49-F238E27FC236}">
                  <a16:creationId xmlns:a16="http://schemas.microsoft.com/office/drawing/2014/main" id="{2DEFE6E8-9DB1-E83D-5EEE-430EB6FA4484}"/>
                </a:ext>
              </a:extLst>
            </p:cNvPr>
            <p:cNvCxnSpPr/>
            <p:nvPr/>
          </p:nvCxnSpPr>
          <p:spPr>
            <a:xfrm>
              <a:off x="0" y="3657600"/>
              <a:ext cx="0" cy="3200400"/>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4837B198-92BA-06D9-68D4-DC36446A9B0E}"/>
                </a:ext>
              </a:extLst>
            </p:cNvPr>
            <p:cNvCxnSpPr/>
            <p:nvPr/>
          </p:nvCxnSpPr>
          <p:spPr>
            <a:xfrm>
              <a:off x="2286000" y="3657600"/>
              <a:ext cx="0" cy="3200400"/>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95B246AE-E2F6-ACAB-E5A4-4C498D35AF24}"/>
                </a:ext>
              </a:extLst>
            </p:cNvPr>
            <p:cNvCxnSpPr/>
            <p:nvPr/>
          </p:nvCxnSpPr>
          <p:spPr>
            <a:xfrm>
              <a:off x="4572000" y="3657600"/>
              <a:ext cx="0" cy="3200400"/>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E9A91F90-0AAC-18A7-9AD1-C319530DA00E}"/>
                </a:ext>
              </a:extLst>
            </p:cNvPr>
            <p:cNvCxnSpPr/>
            <p:nvPr/>
          </p:nvCxnSpPr>
          <p:spPr>
            <a:xfrm>
              <a:off x="6858000" y="3657600"/>
              <a:ext cx="0" cy="3200400"/>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5A025A58-4FE1-7637-DD11-9706D3D12AE5}"/>
                </a:ext>
              </a:extLst>
            </p:cNvPr>
            <p:cNvCxnSpPr/>
            <p:nvPr/>
          </p:nvCxnSpPr>
          <p:spPr>
            <a:xfrm>
              <a:off x="9144000" y="3657600"/>
              <a:ext cx="0" cy="3200400"/>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E58A4222-DB49-BC41-0B28-0FAF1544EC13}"/>
                </a:ext>
              </a:extLst>
            </p:cNvPr>
            <p:cNvCxnSpPr>
              <a:cxnSpLocks/>
            </p:cNvCxnSpPr>
            <p:nvPr/>
          </p:nvCxnSpPr>
          <p:spPr>
            <a:xfrm>
              <a:off x="0" y="3657600"/>
              <a:ext cx="9128760" cy="0"/>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8B77AC8E-87A7-A22D-8E1C-D0E2E382746E}"/>
                </a:ext>
              </a:extLst>
            </p:cNvPr>
            <p:cNvCxnSpPr>
              <a:cxnSpLocks/>
            </p:cNvCxnSpPr>
            <p:nvPr/>
          </p:nvCxnSpPr>
          <p:spPr>
            <a:xfrm>
              <a:off x="0" y="6858000"/>
              <a:ext cx="9128760" cy="0"/>
            </a:xfrm>
            <a:prstGeom prst="line">
              <a:avLst/>
            </a:prstGeom>
            <a:ln w="28575">
              <a:prstDash val="dash"/>
            </a:ln>
          </p:spPr>
          <p:style>
            <a:lnRef idx="1">
              <a:schemeClr val="dk1"/>
            </a:lnRef>
            <a:fillRef idx="0">
              <a:schemeClr val="dk1"/>
            </a:fillRef>
            <a:effectRef idx="0">
              <a:schemeClr val="dk1"/>
            </a:effectRef>
            <a:fontRef idx="minor">
              <a:schemeClr val="tx1"/>
            </a:fontRef>
          </p:style>
        </p:cxnSp>
      </p:grpSp>
      <p:grpSp>
        <p:nvGrpSpPr>
          <p:cNvPr id="9" name="Group 8">
            <a:extLst>
              <a:ext uri="{FF2B5EF4-FFF2-40B4-BE49-F238E27FC236}">
                <a16:creationId xmlns:a16="http://schemas.microsoft.com/office/drawing/2014/main" id="{7BCE2EFD-918A-0AD2-AA35-ED3558A420BA}"/>
              </a:ext>
            </a:extLst>
          </p:cNvPr>
          <p:cNvGrpSpPr/>
          <p:nvPr/>
        </p:nvGrpSpPr>
        <p:grpSpPr>
          <a:xfrm>
            <a:off x="0" y="3657600"/>
            <a:ext cx="9144000" cy="3200400"/>
            <a:chOff x="0" y="3657600"/>
            <a:chExt cx="9144000" cy="3200400"/>
          </a:xfrm>
        </p:grpSpPr>
        <p:cxnSp>
          <p:nvCxnSpPr>
            <p:cNvPr id="3" name="Straight Connector 2">
              <a:extLst>
                <a:ext uri="{FF2B5EF4-FFF2-40B4-BE49-F238E27FC236}">
                  <a16:creationId xmlns:a16="http://schemas.microsoft.com/office/drawing/2014/main" id="{07BBF8FD-1F35-714F-4C99-97A1DD9AA537}"/>
                </a:ext>
              </a:extLst>
            </p:cNvPr>
            <p:cNvCxnSpPr/>
            <p:nvPr/>
          </p:nvCxnSpPr>
          <p:spPr>
            <a:xfrm>
              <a:off x="0" y="3657600"/>
              <a:ext cx="0" cy="3200400"/>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6A09B5B9-1CBA-D1E6-DBC9-FCEF014C1755}"/>
                </a:ext>
              </a:extLst>
            </p:cNvPr>
            <p:cNvCxnSpPr/>
            <p:nvPr/>
          </p:nvCxnSpPr>
          <p:spPr>
            <a:xfrm>
              <a:off x="2286000" y="3657600"/>
              <a:ext cx="0" cy="3200400"/>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FDA99E7D-D087-6DCD-89EB-167BE5BB5E0C}"/>
                </a:ext>
              </a:extLst>
            </p:cNvPr>
            <p:cNvCxnSpPr/>
            <p:nvPr/>
          </p:nvCxnSpPr>
          <p:spPr>
            <a:xfrm>
              <a:off x="4572000" y="3657600"/>
              <a:ext cx="0" cy="3200400"/>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36C16EC8-E3D5-BC3C-B2BB-FEBD4265C4B0}"/>
                </a:ext>
              </a:extLst>
            </p:cNvPr>
            <p:cNvCxnSpPr/>
            <p:nvPr/>
          </p:nvCxnSpPr>
          <p:spPr>
            <a:xfrm>
              <a:off x="6858000" y="3657600"/>
              <a:ext cx="0" cy="3200400"/>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40575E92-235E-0D49-6080-6687B2556D7E}"/>
                </a:ext>
              </a:extLst>
            </p:cNvPr>
            <p:cNvCxnSpPr>
              <a:cxnSpLocks/>
            </p:cNvCxnSpPr>
            <p:nvPr/>
          </p:nvCxnSpPr>
          <p:spPr>
            <a:xfrm>
              <a:off x="0" y="3657600"/>
              <a:ext cx="9128760" cy="0"/>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71B2537B-64CD-0B40-2EEC-132F5B1749D6}"/>
                </a:ext>
              </a:extLst>
            </p:cNvPr>
            <p:cNvCxnSpPr>
              <a:cxnSpLocks/>
            </p:cNvCxnSpPr>
            <p:nvPr/>
          </p:nvCxnSpPr>
          <p:spPr>
            <a:xfrm>
              <a:off x="0" y="6858000"/>
              <a:ext cx="9128760" cy="0"/>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AFED54BF-C064-723F-A7C2-91CA03E17AEB}"/>
                </a:ext>
              </a:extLst>
            </p:cNvPr>
            <p:cNvCxnSpPr/>
            <p:nvPr/>
          </p:nvCxnSpPr>
          <p:spPr>
            <a:xfrm>
              <a:off x="9144000" y="3657600"/>
              <a:ext cx="0" cy="3200400"/>
            </a:xfrm>
            <a:prstGeom prst="line">
              <a:avLst/>
            </a:prstGeom>
            <a:ln w="28575">
              <a:prstDash val="dash"/>
            </a:ln>
          </p:spPr>
          <p:style>
            <a:lnRef idx="1">
              <a:schemeClr val="dk1"/>
            </a:lnRef>
            <a:fillRef idx="0">
              <a:schemeClr val="dk1"/>
            </a:fillRef>
            <a:effectRef idx="0">
              <a:schemeClr val="dk1"/>
            </a:effectRef>
            <a:fontRef idx="minor">
              <a:schemeClr val="tx1"/>
            </a:fontRef>
          </p:style>
        </p:cxnSp>
      </p:grpSp>
      <p:sp>
        <p:nvSpPr>
          <p:cNvPr id="31" name="TextBox 30">
            <a:extLst>
              <a:ext uri="{FF2B5EF4-FFF2-40B4-BE49-F238E27FC236}">
                <a16:creationId xmlns:a16="http://schemas.microsoft.com/office/drawing/2014/main" id="{2BC7ED58-73C2-1966-635A-03A27A2F7E9B}"/>
              </a:ext>
            </a:extLst>
          </p:cNvPr>
          <p:cNvSpPr txBox="1"/>
          <p:nvPr/>
        </p:nvSpPr>
        <p:spPr>
          <a:xfrm>
            <a:off x="0" y="3246120"/>
            <a:ext cx="9147054" cy="338554"/>
          </a:xfrm>
          <a:prstGeom prst="rect">
            <a:avLst/>
          </a:prstGeom>
          <a:noFill/>
        </p:spPr>
        <p:txBody>
          <a:bodyPr wrap="square" rtlCol="0">
            <a:spAutoFit/>
          </a:bodyPr>
          <a:lstStyle/>
          <a:p>
            <a:pPr algn="ctr"/>
            <a:r>
              <a:rPr lang="en-US" sz="1600" b="1" i="1" dirty="0"/>
              <a:t>STELLAR HORIZONS – Sequence of Play Cards (Sheet 4 of 4: Front) Template by</a:t>
            </a:r>
            <a:r>
              <a:rPr lang="en-US" sz="1600" dirty="0"/>
              <a:t> </a:t>
            </a:r>
            <a:r>
              <a:rPr lang="en-US" sz="1400" dirty="0">
                <a:latin typeface="Showcard Gothic" panose="04020904020102020604" pitchFamily="82" charset="0"/>
              </a:rPr>
              <a:t>STUKA </a:t>
            </a:r>
            <a:r>
              <a:rPr lang="en-US" sz="1400" dirty="0">
                <a:solidFill>
                  <a:srgbClr val="C00000"/>
                </a:solidFill>
                <a:latin typeface="Showcard Gothic" panose="04020904020102020604" pitchFamily="82" charset="0"/>
              </a:rPr>
              <a:t>JOE</a:t>
            </a:r>
            <a:endParaRPr lang="en-US" sz="1400" b="1" i="1" dirty="0"/>
          </a:p>
        </p:txBody>
      </p:sp>
      <p:sp>
        <p:nvSpPr>
          <p:cNvPr id="78" name="TextBox 77">
            <a:extLst>
              <a:ext uri="{FF2B5EF4-FFF2-40B4-BE49-F238E27FC236}">
                <a16:creationId xmlns:a16="http://schemas.microsoft.com/office/drawing/2014/main" id="{8745BD3A-5D4E-48BA-FC02-ECC77E0F1A89}"/>
              </a:ext>
            </a:extLst>
          </p:cNvPr>
          <p:cNvSpPr txBox="1"/>
          <p:nvPr/>
        </p:nvSpPr>
        <p:spPr>
          <a:xfrm>
            <a:off x="6857988" y="45722"/>
            <a:ext cx="2270757" cy="646331"/>
          </a:xfrm>
          <a:prstGeom prst="rect">
            <a:avLst/>
          </a:prstGeom>
          <a:noFill/>
        </p:spPr>
        <p:txBody>
          <a:bodyPr wrap="square" rtlCol="0">
            <a:spAutoFit/>
          </a:bodyPr>
          <a:lstStyle/>
          <a:p>
            <a:pPr algn="ctr"/>
            <a:r>
              <a:rPr lang="en-US" b="1" dirty="0"/>
              <a:t>TURN</a:t>
            </a:r>
          </a:p>
          <a:p>
            <a:pPr algn="ctr"/>
            <a:r>
              <a:rPr lang="en-US" b="1" dirty="0"/>
              <a:t>Trade with Bases</a:t>
            </a:r>
          </a:p>
        </p:txBody>
      </p:sp>
      <p:sp>
        <p:nvSpPr>
          <p:cNvPr id="81" name="TextBox 80">
            <a:extLst>
              <a:ext uri="{FF2B5EF4-FFF2-40B4-BE49-F238E27FC236}">
                <a16:creationId xmlns:a16="http://schemas.microsoft.com/office/drawing/2014/main" id="{0BD82583-9855-A6EB-B4BF-94A5DCDF8E64}"/>
              </a:ext>
            </a:extLst>
          </p:cNvPr>
          <p:cNvSpPr txBox="1"/>
          <p:nvPr/>
        </p:nvSpPr>
        <p:spPr>
          <a:xfrm>
            <a:off x="4602513" y="3703322"/>
            <a:ext cx="2240247" cy="646331"/>
          </a:xfrm>
          <a:prstGeom prst="rect">
            <a:avLst/>
          </a:prstGeom>
          <a:noFill/>
        </p:spPr>
        <p:txBody>
          <a:bodyPr wrap="square" rtlCol="0">
            <a:spAutoFit/>
          </a:bodyPr>
          <a:lstStyle/>
          <a:p>
            <a:pPr algn="ctr"/>
            <a:r>
              <a:rPr lang="en-US" b="1" dirty="0"/>
              <a:t>TURN</a:t>
            </a:r>
          </a:p>
          <a:p>
            <a:pPr algn="ctr"/>
            <a:r>
              <a:rPr lang="en-US" b="1" dirty="0"/>
              <a:t>Advance Turn Marker</a:t>
            </a:r>
          </a:p>
        </p:txBody>
      </p:sp>
      <p:sp>
        <p:nvSpPr>
          <p:cNvPr id="79" name="TextBox 78">
            <a:extLst>
              <a:ext uri="{FF2B5EF4-FFF2-40B4-BE49-F238E27FC236}">
                <a16:creationId xmlns:a16="http://schemas.microsoft.com/office/drawing/2014/main" id="{FB2F4109-D40F-08BF-AF9F-AD950DF6F264}"/>
              </a:ext>
            </a:extLst>
          </p:cNvPr>
          <p:cNvSpPr txBox="1"/>
          <p:nvPr/>
        </p:nvSpPr>
        <p:spPr>
          <a:xfrm>
            <a:off x="0" y="3703320"/>
            <a:ext cx="2270757" cy="646331"/>
          </a:xfrm>
          <a:prstGeom prst="rect">
            <a:avLst/>
          </a:prstGeom>
          <a:noFill/>
        </p:spPr>
        <p:txBody>
          <a:bodyPr wrap="square" rtlCol="0">
            <a:spAutoFit/>
          </a:bodyPr>
          <a:lstStyle/>
          <a:p>
            <a:pPr algn="ctr"/>
            <a:r>
              <a:rPr lang="en-US" b="1" dirty="0"/>
              <a:t>TURN</a:t>
            </a:r>
          </a:p>
          <a:p>
            <a:pPr algn="ctr"/>
            <a:r>
              <a:rPr lang="en-US" b="1" dirty="0"/>
              <a:t>Build and Expand</a:t>
            </a:r>
          </a:p>
        </p:txBody>
      </p:sp>
      <p:sp>
        <p:nvSpPr>
          <p:cNvPr id="80" name="TextBox 79">
            <a:extLst>
              <a:ext uri="{FF2B5EF4-FFF2-40B4-BE49-F238E27FC236}">
                <a16:creationId xmlns:a16="http://schemas.microsoft.com/office/drawing/2014/main" id="{320FC630-679A-C646-3E82-2A22462ABA98}"/>
              </a:ext>
            </a:extLst>
          </p:cNvPr>
          <p:cNvSpPr txBox="1"/>
          <p:nvPr/>
        </p:nvSpPr>
        <p:spPr>
          <a:xfrm>
            <a:off x="2286002" y="3703322"/>
            <a:ext cx="2270757" cy="646331"/>
          </a:xfrm>
          <a:prstGeom prst="rect">
            <a:avLst/>
          </a:prstGeom>
          <a:noFill/>
        </p:spPr>
        <p:txBody>
          <a:bodyPr wrap="square" rtlCol="0">
            <a:spAutoFit/>
          </a:bodyPr>
          <a:lstStyle/>
          <a:p>
            <a:pPr algn="ctr"/>
            <a:r>
              <a:rPr lang="en-US" b="1" dirty="0"/>
              <a:t>TURN</a:t>
            </a:r>
          </a:p>
          <a:p>
            <a:pPr algn="ctr"/>
            <a:r>
              <a:rPr lang="en-US" b="1" dirty="0"/>
              <a:t>Check End Game</a:t>
            </a:r>
          </a:p>
        </p:txBody>
      </p:sp>
      <p:grpSp>
        <p:nvGrpSpPr>
          <p:cNvPr id="64" name="Group 63">
            <a:extLst>
              <a:ext uri="{FF2B5EF4-FFF2-40B4-BE49-F238E27FC236}">
                <a16:creationId xmlns:a16="http://schemas.microsoft.com/office/drawing/2014/main" id="{4EF8B9A0-8A3D-969A-B2FC-2E42AC505C18}"/>
              </a:ext>
            </a:extLst>
          </p:cNvPr>
          <p:cNvGrpSpPr/>
          <p:nvPr/>
        </p:nvGrpSpPr>
        <p:grpSpPr>
          <a:xfrm>
            <a:off x="18288" y="3699924"/>
            <a:ext cx="495300" cy="338554"/>
            <a:chOff x="300" y="78326"/>
            <a:chExt cx="495300" cy="338554"/>
          </a:xfrm>
        </p:grpSpPr>
        <p:sp>
          <p:nvSpPr>
            <p:cNvPr id="74" name="Oval 73">
              <a:extLst>
                <a:ext uri="{FF2B5EF4-FFF2-40B4-BE49-F238E27FC236}">
                  <a16:creationId xmlns:a16="http://schemas.microsoft.com/office/drawing/2014/main" id="{D0E782DB-5357-EA10-05F4-EDC1FA0EC44D}"/>
                </a:ext>
              </a:extLst>
            </p:cNvPr>
            <p:cNvSpPr/>
            <p:nvPr/>
          </p:nvSpPr>
          <p:spPr>
            <a:xfrm>
              <a:off x="110790" y="111919"/>
              <a:ext cx="274320" cy="2743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800" dirty="0"/>
            </a:p>
          </p:txBody>
        </p:sp>
        <p:sp>
          <p:nvSpPr>
            <p:cNvPr id="75" name="TextBox 74">
              <a:extLst>
                <a:ext uri="{FF2B5EF4-FFF2-40B4-BE49-F238E27FC236}">
                  <a16:creationId xmlns:a16="http://schemas.microsoft.com/office/drawing/2014/main" id="{102BE64E-B390-2CAE-CDE6-2C37F8276F41}"/>
                </a:ext>
              </a:extLst>
            </p:cNvPr>
            <p:cNvSpPr txBox="1"/>
            <p:nvPr/>
          </p:nvSpPr>
          <p:spPr>
            <a:xfrm>
              <a:off x="300" y="78326"/>
              <a:ext cx="495300" cy="338554"/>
            </a:xfrm>
            <a:prstGeom prst="rect">
              <a:avLst/>
            </a:prstGeom>
            <a:noFill/>
          </p:spPr>
          <p:txBody>
            <a:bodyPr wrap="square" rtlCol="0">
              <a:spAutoFit/>
            </a:bodyPr>
            <a:lstStyle/>
            <a:p>
              <a:pPr algn="ctr"/>
              <a:r>
                <a:rPr lang="en-US" sz="1600" b="1" dirty="0"/>
                <a:t>9</a:t>
              </a:r>
            </a:p>
          </p:txBody>
        </p:sp>
      </p:grpSp>
      <p:grpSp>
        <p:nvGrpSpPr>
          <p:cNvPr id="65" name="Group 64">
            <a:extLst>
              <a:ext uri="{FF2B5EF4-FFF2-40B4-BE49-F238E27FC236}">
                <a16:creationId xmlns:a16="http://schemas.microsoft.com/office/drawing/2014/main" id="{CD8D74C5-C8F8-5712-FDB0-E99AC675AE5C}"/>
              </a:ext>
            </a:extLst>
          </p:cNvPr>
          <p:cNvGrpSpPr/>
          <p:nvPr/>
        </p:nvGrpSpPr>
        <p:grpSpPr>
          <a:xfrm>
            <a:off x="2307336" y="3699924"/>
            <a:ext cx="495300" cy="338554"/>
            <a:chOff x="300" y="76842"/>
            <a:chExt cx="495300" cy="338554"/>
          </a:xfrm>
        </p:grpSpPr>
        <p:sp>
          <p:nvSpPr>
            <p:cNvPr id="72" name="Oval 71">
              <a:extLst>
                <a:ext uri="{FF2B5EF4-FFF2-40B4-BE49-F238E27FC236}">
                  <a16:creationId xmlns:a16="http://schemas.microsoft.com/office/drawing/2014/main" id="{47BC8C31-7228-F1B7-7C57-B28DE47DE914}"/>
                </a:ext>
              </a:extLst>
            </p:cNvPr>
            <p:cNvSpPr/>
            <p:nvPr/>
          </p:nvSpPr>
          <p:spPr>
            <a:xfrm>
              <a:off x="110790" y="111919"/>
              <a:ext cx="274320" cy="2743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800" dirty="0"/>
            </a:p>
          </p:txBody>
        </p:sp>
        <p:sp>
          <p:nvSpPr>
            <p:cNvPr id="73" name="TextBox 72">
              <a:extLst>
                <a:ext uri="{FF2B5EF4-FFF2-40B4-BE49-F238E27FC236}">
                  <a16:creationId xmlns:a16="http://schemas.microsoft.com/office/drawing/2014/main" id="{ADD597E0-F199-E377-B37E-E0F923F21108}"/>
                </a:ext>
              </a:extLst>
            </p:cNvPr>
            <p:cNvSpPr txBox="1"/>
            <p:nvPr/>
          </p:nvSpPr>
          <p:spPr>
            <a:xfrm>
              <a:off x="300" y="76842"/>
              <a:ext cx="495300" cy="338554"/>
            </a:xfrm>
            <a:prstGeom prst="rect">
              <a:avLst/>
            </a:prstGeom>
            <a:noFill/>
          </p:spPr>
          <p:txBody>
            <a:bodyPr wrap="square" rtlCol="0">
              <a:spAutoFit/>
            </a:bodyPr>
            <a:lstStyle/>
            <a:p>
              <a:pPr algn="ctr"/>
              <a:r>
                <a:rPr lang="en-US" sz="1600" b="1" dirty="0"/>
                <a:t>10</a:t>
              </a:r>
            </a:p>
          </p:txBody>
        </p:sp>
      </p:grpSp>
      <p:grpSp>
        <p:nvGrpSpPr>
          <p:cNvPr id="66" name="Group 65">
            <a:extLst>
              <a:ext uri="{FF2B5EF4-FFF2-40B4-BE49-F238E27FC236}">
                <a16:creationId xmlns:a16="http://schemas.microsoft.com/office/drawing/2014/main" id="{219BB6D3-FDA7-0378-6D2F-FFE60DCA218E}"/>
              </a:ext>
            </a:extLst>
          </p:cNvPr>
          <p:cNvGrpSpPr/>
          <p:nvPr/>
        </p:nvGrpSpPr>
        <p:grpSpPr>
          <a:xfrm>
            <a:off x="4593336" y="3699924"/>
            <a:ext cx="495300" cy="338554"/>
            <a:chOff x="300" y="76842"/>
            <a:chExt cx="495300" cy="338554"/>
          </a:xfrm>
        </p:grpSpPr>
        <p:sp>
          <p:nvSpPr>
            <p:cNvPr id="70" name="Oval 69">
              <a:extLst>
                <a:ext uri="{FF2B5EF4-FFF2-40B4-BE49-F238E27FC236}">
                  <a16:creationId xmlns:a16="http://schemas.microsoft.com/office/drawing/2014/main" id="{96A28672-EA30-50F5-A856-1A18E9197936}"/>
                </a:ext>
              </a:extLst>
            </p:cNvPr>
            <p:cNvSpPr/>
            <p:nvPr/>
          </p:nvSpPr>
          <p:spPr>
            <a:xfrm>
              <a:off x="110790" y="111919"/>
              <a:ext cx="274320" cy="2743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800" dirty="0"/>
            </a:p>
          </p:txBody>
        </p:sp>
        <p:sp>
          <p:nvSpPr>
            <p:cNvPr id="71" name="TextBox 70">
              <a:extLst>
                <a:ext uri="{FF2B5EF4-FFF2-40B4-BE49-F238E27FC236}">
                  <a16:creationId xmlns:a16="http://schemas.microsoft.com/office/drawing/2014/main" id="{6BCF6C6A-1C94-9D1B-E2A0-69C45E2DB048}"/>
                </a:ext>
              </a:extLst>
            </p:cNvPr>
            <p:cNvSpPr txBox="1"/>
            <p:nvPr/>
          </p:nvSpPr>
          <p:spPr>
            <a:xfrm>
              <a:off x="300" y="76842"/>
              <a:ext cx="495300" cy="338554"/>
            </a:xfrm>
            <a:prstGeom prst="rect">
              <a:avLst/>
            </a:prstGeom>
            <a:noFill/>
          </p:spPr>
          <p:txBody>
            <a:bodyPr wrap="square" rtlCol="0">
              <a:spAutoFit/>
            </a:bodyPr>
            <a:lstStyle/>
            <a:p>
              <a:pPr algn="ctr"/>
              <a:r>
                <a:rPr lang="en-US" sz="1600" b="1" dirty="0"/>
                <a:t>11</a:t>
              </a:r>
            </a:p>
          </p:txBody>
        </p:sp>
      </p:grpSp>
      <p:grpSp>
        <p:nvGrpSpPr>
          <p:cNvPr id="5" name="Group 4">
            <a:extLst>
              <a:ext uri="{FF2B5EF4-FFF2-40B4-BE49-F238E27FC236}">
                <a16:creationId xmlns:a16="http://schemas.microsoft.com/office/drawing/2014/main" id="{C912CF86-11B1-F1EC-3DC5-770DAA079155}"/>
              </a:ext>
            </a:extLst>
          </p:cNvPr>
          <p:cNvGrpSpPr/>
          <p:nvPr/>
        </p:nvGrpSpPr>
        <p:grpSpPr>
          <a:xfrm>
            <a:off x="15240" y="51751"/>
            <a:ext cx="7356348" cy="338554"/>
            <a:chOff x="15240" y="155448"/>
            <a:chExt cx="7356348" cy="338554"/>
          </a:xfrm>
        </p:grpSpPr>
        <p:grpSp>
          <p:nvGrpSpPr>
            <p:cNvPr id="23" name="Group 22">
              <a:extLst>
                <a:ext uri="{FF2B5EF4-FFF2-40B4-BE49-F238E27FC236}">
                  <a16:creationId xmlns:a16="http://schemas.microsoft.com/office/drawing/2014/main" id="{B4AD1F82-A109-D6C6-E67E-46AAA8ADA49F}"/>
                </a:ext>
              </a:extLst>
            </p:cNvPr>
            <p:cNvGrpSpPr/>
            <p:nvPr/>
          </p:nvGrpSpPr>
          <p:grpSpPr>
            <a:xfrm>
              <a:off x="15240" y="155448"/>
              <a:ext cx="495300" cy="338554"/>
              <a:chOff x="300" y="79810"/>
              <a:chExt cx="495300" cy="338554"/>
            </a:xfrm>
          </p:grpSpPr>
          <p:sp>
            <p:nvSpPr>
              <p:cNvPr id="24" name="Oval 23">
                <a:extLst>
                  <a:ext uri="{FF2B5EF4-FFF2-40B4-BE49-F238E27FC236}">
                    <a16:creationId xmlns:a16="http://schemas.microsoft.com/office/drawing/2014/main" id="{8BD50221-3D02-44D3-D263-F4D1F9A60930}"/>
                  </a:ext>
                </a:extLst>
              </p:cNvPr>
              <p:cNvSpPr/>
              <p:nvPr/>
            </p:nvSpPr>
            <p:spPr>
              <a:xfrm>
                <a:off x="110790" y="111919"/>
                <a:ext cx="274320" cy="2743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800" dirty="0"/>
              </a:p>
            </p:txBody>
          </p:sp>
          <p:sp>
            <p:nvSpPr>
              <p:cNvPr id="25" name="TextBox 24">
                <a:extLst>
                  <a:ext uri="{FF2B5EF4-FFF2-40B4-BE49-F238E27FC236}">
                    <a16:creationId xmlns:a16="http://schemas.microsoft.com/office/drawing/2014/main" id="{C3291842-9D5F-7356-7D2E-86BAAD947025}"/>
                  </a:ext>
                </a:extLst>
              </p:cNvPr>
              <p:cNvSpPr txBox="1"/>
              <p:nvPr/>
            </p:nvSpPr>
            <p:spPr>
              <a:xfrm>
                <a:off x="300" y="79810"/>
                <a:ext cx="495300" cy="338554"/>
              </a:xfrm>
              <a:prstGeom prst="rect">
                <a:avLst/>
              </a:prstGeom>
              <a:noFill/>
            </p:spPr>
            <p:txBody>
              <a:bodyPr wrap="square" rtlCol="0">
                <a:spAutoFit/>
              </a:bodyPr>
              <a:lstStyle/>
              <a:p>
                <a:pPr algn="ctr"/>
                <a:r>
                  <a:rPr lang="en-US" sz="1600" b="1" dirty="0"/>
                  <a:t>5</a:t>
                </a:r>
              </a:p>
            </p:txBody>
          </p:sp>
        </p:grpSp>
        <p:grpSp>
          <p:nvGrpSpPr>
            <p:cNvPr id="26" name="Group 25">
              <a:extLst>
                <a:ext uri="{FF2B5EF4-FFF2-40B4-BE49-F238E27FC236}">
                  <a16:creationId xmlns:a16="http://schemas.microsoft.com/office/drawing/2014/main" id="{FD1D6696-A9A5-3018-2225-E0F614F7BA9E}"/>
                </a:ext>
              </a:extLst>
            </p:cNvPr>
            <p:cNvGrpSpPr/>
            <p:nvPr/>
          </p:nvGrpSpPr>
          <p:grpSpPr>
            <a:xfrm>
              <a:off x="2304288" y="155448"/>
              <a:ext cx="495300" cy="338554"/>
              <a:chOff x="300" y="78326"/>
              <a:chExt cx="495300" cy="338554"/>
            </a:xfrm>
          </p:grpSpPr>
          <p:sp>
            <p:nvSpPr>
              <p:cNvPr id="27" name="Oval 26">
                <a:extLst>
                  <a:ext uri="{FF2B5EF4-FFF2-40B4-BE49-F238E27FC236}">
                    <a16:creationId xmlns:a16="http://schemas.microsoft.com/office/drawing/2014/main" id="{C5B7C463-ADFB-8B9B-A9C7-E48B04737F1A}"/>
                  </a:ext>
                </a:extLst>
              </p:cNvPr>
              <p:cNvSpPr/>
              <p:nvPr/>
            </p:nvSpPr>
            <p:spPr>
              <a:xfrm>
                <a:off x="110790" y="111919"/>
                <a:ext cx="274320" cy="2743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800" dirty="0"/>
              </a:p>
            </p:txBody>
          </p:sp>
          <p:sp>
            <p:nvSpPr>
              <p:cNvPr id="28" name="TextBox 27">
                <a:extLst>
                  <a:ext uri="{FF2B5EF4-FFF2-40B4-BE49-F238E27FC236}">
                    <a16:creationId xmlns:a16="http://schemas.microsoft.com/office/drawing/2014/main" id="{C44B578F-0B10-6B18-8252-8FA6A2C51874}"/>
                  </a:ext>
                </a:extLst>
              </p:cNvPr>
              <p:cNvSpPr txBox="1"/>
              <p:nvPr/>
            </p:nvSpPr>
            <p:spPr>
              <a:xfrm>
                <a:off x="300" y="78326"/>
                <a:ext cx="495300" cy="338554"/>
              </a:xfrm>
              <a:prstGeom prst="rect">
                <a:avLst/>
              </a:prstGeom>
              <a:noFill/>
            </p:spPr>
            <p:txBody>
              <a:bodyPr wrap="square" rtlCol="0">
                <a:spAutoFit/>
              </a:bodyPr>
              <a:lstStyle/>
              <a:p>
                <a:pPr algn="ctr"/>
                <a:r>
                  <a:rPr lang="en-US" sz="1600" b="1" dirty="0"/>
                  <a:t>6</a:t>
                </a:r>
              </a:p>
            </p:txBody>
          </p:sp>
        </p:grpSp>
        <p:grpSp>
          <p:nvGrpSpPr>
            <p:cNvPr id="30" name="Group 29">
              <a:extLst>
                <a:ext uri="{FF2B5EF4-FFF2-40B4-BE49-F238E27FC236}">
                  <a16:creationId xmlns:a16="http://schemas.microsoft.com/office/drawing/2014/main" id="{D055EDB1-DA43-EEAA-A9F1-7D5829FB5B84}"/>
                </a:ext>
              </a:extLst>
            </p:cNvPr>
            <p:cNvGrpSpPr/>
            <p:nvPr/>
          </p:nvGrpSpPr>
          <p:grpSpPr>
            <a:xfrm>
              <a:off x="4590288" y="155448"/>
              <a:ext cx="495300" cy="338554"/>
              <a:chOff x="300" y="78326"/>
              <a:chExt cx="495300" cy="338554"/>
            </a:xfrm>
          </p:grpSpPr>
          <p:sp>
            <p:nvSpPr>
              <p:cNvPr id="32" name="Oval 31">
                <a:extLst>
                  <a:ext uri="{FF2B5EF4-FFF2-40B4-BE49-F238E27FC236}">
                    <a16:creationId xmlns:a16="http://schemas.microsoft.com/office/drawing/2014/main" id="{2A2D42B1-A3D9-2043-520F-97FEC49AC3D3}"/>
                  </a:ext>
                </a:extLst>
              </p:cNvPr>
              <p:cNvSpPr/>
              <p:nvPr/>
            </p:nvSpPr>
            <p:spPr>
              <a:xfrm>
                <a:off x="110790" y="111919"/>
                <a:ext cx="274320" cy="2743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800" dirty="0"/>
              </a:p>
            </p:txBody>
          </p:sp>
          <p:sp>
            <p:nvSpPr>
              <p:cNvPr id="33" name="TextBox 32">
                <a:extLst>
                  <a:ext uri="{FF2B5EF4-FFF2-40B4-BE49-F238E27FC236}">
                    <a16:creationId xmlns:a16="http://schemas.microsoft.com/office/drawing/2014/main" id="{56305C6B-0EFE-A398-003E-D15463173368}"/>
                  </a:ext>
                </a:extLst>
              </p:cNvPr>
              <p:cNvSpPr txBox="1"/>
              <p:nvPr/>
            </p:nvSpPr>
            <p:spPr>
              <a:xfrm>
                <a:off x="300" y="78326"/>
                <a:ext cx="495300" cy="338554"/>
              </a:xfrm>
              <a:prstGeom prst="rect">
                <a:avLst/>
              </a:prstGeom>
              <a:noFill/>
            </p:spPr>
            <p:txBody>
              <a:bodyPr wrap="square" rtlCol="0">
                <a:spAutoFit/>
              </a:bodyPr>
              <a:lstStyle/>
              <a:p>
                <a:pPr algn="ctr"/>
                <a:r>
                  <a:rPr lang="en-US" sz="1600" b="1" dirty="0"/>
                  <a:t>7</a:t>
                </a:r>
              </a:p>
            </p:txBody>
          </p:sp>
        </p:grpSp>
        <p:grpSp>
          <p:nvGrpSpPr>
            <p:cNvPr id="48" name="Group 47">
              <a:extLst>
                <a:ext uri="{FF2B5EF4-FFF2-40B4-BE49-F238E27FC236}">
                  <a16:creationId xmlns:a16="http://schemas.microsoft.com/office/drawing/2014/main" id="{4DA7AC0F-3617-1C39-4D5F-54EF65DA8F82}"/>
                </a:ext>
              </a:extLst>
            </p:cNvPr>
            <p:cNvGrpSpPr/>
            <p:nvPr/>
          </p:nvGrpSpPr>
          <p:grpSpPr>
            <a:xfrm>
              <a:off x="6876288" y="155448"/>
              <a:ext cx="495300" cy="338554"/>
              <a:chOff x="300" y="78326"/>
              <a:chExt cx="495300" cy="338554"/>
            </a:xfrm>
          </p:grpSpPr>
          <p:sp>
            <p:nvSpPr>
              <p:cNvPr id="49" name="Oval 48">
                <a:extLst>
                  <a:ext uri="{FF2B5EF4-FFF2-40B4-BE49-F238E27FC236}">
                    <a16:creationId xmlns:a16="http://schemas.microsoft.com/office/drawing/2014/main" id="{FB5D5B98-8071-2965-B6EA-693DABF916B0}"/>
                  </a:ext>
                </a:extLst>
              </p:cNvPr>
              <p:cNvSpPr/>
              <p:nvPr/>
            </p:nvSpPr>
            <p:spPr>
              <a:xfrm>
                <a:off x="110790" y="111919"/>
                <a:ext cx="274320" cy="2743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800" dirty="0"/>
              </a:p>
            </p:txBody>
          </p:sp>
          <p:sp>
            <p:nvSpPr>
              <p:cNvPr id="50" name="TextBox 49">
                <a:extLst>
                  <a:ext uri="{FF2B5EF4-FFF2-40B4-BE49-F238E27FC236}">
                    <a16:creationId xmlns:a16="http://schemas.microsoft.com/office/drawing/2014/main" id="{AA45C28E-21A9-CDF5-6CFB-23A9D8F1AD7B}"/>
                  </a:ext>
                </a:extLst>
              </p:cNvPr>
              <p:cNvSpPr txBox="1"/>
              <p:nvPr/>
            </p:nvSpPr>
            <p:spPr>
              <a:xfrm>
                <a:off x="300" y="78326"/>
                <a:ext cx="495300" cy="338554"/>
              </a:xfrm>
              <a:prstGeom prst="rect">
                <a:avLst/>
              </a:prstGeom>
              <a:noFill/>
            </p:spPr>
            <p:txBody>
              <a:bodyPr wrap="square" rtlCol="0">
                <a:spAutoFit/>
              </a:bodyPr>
              <a:lstStyle/>
              <a:p>
                <a:pPr algn="ctr"/>
                <a:r>
                  <a:rPr lang="en-US" sz="1600" b="1" dirty="0"/>
                  <a:t>8</a:t>
                </a:r>
              </a:p>
            </p:txBody>
          </p:sp>
        </p:grpSp>
      </p:grpSp>
      <p:sp>
        <p:nvSpPr>
          <p:cNvPr id="57" name="TextBox 56">
            <a:extLst>
              <a:ext uri="{FF2B5EF4-FFF2-40B4-BE49-F238E27FC236}">
                <a16:creationId xmlns:a16="http://schemas.microsoft.com/office/drawing/2014/main" id="{4C22214B-DF4F-C1A9-82E3-B5FFDA049DD3}"/>
              </a:ext>
            </a:extLst>
          </p:cNvPr>
          <p:cNvSpPr txBox="1"/>
          <p:nvPr/>
        </p:nvSpPr>
        <p:spPr>
          <a:xfrm>
            <a:off x="137160" y="761996"/>
            <a:ext cx="2055493" cy="2400657"/>
          </a:xfrm>
          <a:prstGeom prst="rect">
            <a:avLst/>
          </a:prstGeom>
          <a:noFill/>
        </p:spPr>
        <p:txBody>
          <a:bodyPr wrap="square" rtlCol="0">
            <a:spAutoFit/>
          </a:bodyPr>
          <a:lstStyle/>
          <a:p>
            <a:r>
              <a:rPr lang="en-GB" sz="1000" i="1" dirty="0"/>
              <a:t>In initiative order</a:t>
            </a:r>
            <a:r>
              <a:rPr lang="en-GB" sz="1000" dirty="0"/>
              <a:t>:</a:t>
            </a:r>
          </a:p>
          <a:p>
            <a:pPr marL="171450" indent="-171450">
              <a:buFont typeface="Arial" panose="020B0604020202020204" pitchFamily="34" charset="0"/>
              <a:buChar char="•"/>
            </a:pPr>
            <a:r>
              <a:rPr lang="en-GB" sz="1000" b="1" dirty="0"/>
              <a:t>Explore</a:t>
            </a:r>
            <a:r>
              <a:rPr lang="en-GB" sz="1000" dirty="0"/>
              <a:t> with all your ships</a:t>
            </a:r>
          </a:p>
          <a:p>
            <a:pPr marL="171450" indent="-171450">
              <a:buFont typeface="Arial" panose="020B0604020202020204" pitchFamily="34" charset="0"/>
              <a:buChar char="•"/>
            </a:pPr>
            <a:r>
              <a:rPr lang="en-GB" sz="1000" b="1" dirty="0"/>
              <a:t>Roll malfunction</a:t>
            </a:r>
            <a:r>
              <a:rPr lang="en-GB" sz="1000" dirty="0"/>
              <a:t> for every REs exploring and </a:t>
            </a:r>
            <a:r>
              <a:rPr lang="en-GB" sz="1000" b="1" dirty="0"/>
              <a:t>roll recall </a:t>
            </a:r>
            <a:r>
              <a:rPr lang="en-GB" sz="1000" dirty="0"/>
              <a:t>for every CV exploring</a:t>
            </a:r>
          </a:p>
          <a:p>
            <a:pPr marL="171450" indent="-171450">
              <a:buFont typeface="Arial" panose="020B0604020202020204" pitchFamily="34" charset="0"/>
              <a:buChar char="•"/>
            </a:pPr>
            <a:r>
              <a:rPr lang="en-GB" sz="1000" dirty="0"/>
              <a:t>On successful exploration, draw tech markers and check for depletion</a:t>
            </a:r>
          </a:p>
          <a:p>
            <a:pPr marL="171450" indent="-171450">
              <a:buFont typeface="Arial" panose="020B0604020202020204" pitchFamily="34" charset="0"/>
              <a:buChar char="•"/>
            </a:pPr>
            <a:r>
              <a:rPr lang="en-GB" sz="1000" dirty="0"/>
              <a:t>On successful </a:t>
            </a:r>
            <a:r>
              <a:rPr lang="en-GB" sz="1000" b="1" dirty="0"/>
              <a:t>depletion</a:t>
            </a:r>
            <a:r>
              <a:rPr lang="en-GB" sz="1000" dirty="0"/>
              <a:t>, check for mission completion and search for life</a:t>
            </a:r>
          </a:p>
          <a:p>
            <a:pPr marL="171450" indent="-171450">
              <a:buFont typeface="Arial" panose="020B0604020202020204" pitchFamily="34" charset="0"/>
              <a:buChar char="•"/>
            </a:pPr>
            <a:r>
              <a:rPr lang="en-GB" sz="1000" dirty="0"/>
              <a:t>Flyby REs that explore from the flyby area must immediately make a </a:t>
            </a:r>
            <a:r>
              <a:rPr lang="en-GB" sz="1000" b="1" dirty="0"/>
              <a:t>heliocentric movement</a:t>
            </a:r>
          </a:p>
          <a:p>
            <a:pPr marL="171450" indent="-171450">
              <a:buFont typeface="Arial" panose="020B0604020202020204" pitchFamily="34" charset="0"/>
              <a:buChar char="•"/>
            </a:pPr>
            <a:endParaRPr lang="en-US" sz="1000" dirty="0"/>
          </a:p>
        </p:txBody>
      </p:sp>
      <p:sp>
        <p:nvSpPr>
          <p:cNvPr id="58" name="TextBox 57">
            <a:extLst>
              <a:ext uri="{FF2B5EF4-FFF2-40B4-BE49-F238E27FC236}">
                <a16:creationId xmlns:a16="http://schemas.microsoft.com/office/drawing/2014/main" id="{3EE7F5F8-1CAA-518D-B0B2-F1A0D7E06C7C}"/>
              </a:ext>
            </a:extLst>
          </p:cNvPr>
          <p:cNvSpPr txBox="1"/>
          <p:nvPr/>
        </p:nvSpPr>
        <p:spPr>
          <a:xfrm>
            <a:off x="2301241" y="805775"/>
            <a:ext cx="2240248" cy="2092881"/>
          </a:xfrm>
          <a:prstGeom prst="rect">
            <a:avLst/>
          </a:prstGeom>
          <a:noFill/>
        </p:spPr>
        <p:txBody>
          <a:bodyPr wrap="square" rtlCol="0">
            <a:spAutoFit/>
          </a:bodyPr>
          <a:lstStyle/>
          <a:p>
            <a:pPr marL="88900" indent="-88900">
              <a:buFont typeface="Arial" panose="020B0604020202020204" pitchFamily="34" charset="0"/>
              <a:buChar char="•"/>
            </a:pPr>
            <a:r>
              <a:rPr lang="en-GB" sz="1000" b="1" dirty="0"/>
              <a:t>Reduce World Search Value </a:t>
            </a:r>
            <a:r>
              <a:rPr lang="en-GB" sz="1000" dirty="0"/>
              <a:t>by 1</a:t>
            </a:r>
          </a:p>
          <a:p>
            <a:pPr marL="88900" indent="-88900">
              <a:buFont typeface="Arial" panose="020B0604020202020204" pitchFamily="34" charset="0"/>
              <a:buChar char="•"/>
            </a:pPr>
            <a:r>
              <a:rPr lang="en-GB" sz="1000" b="1" dirty="0"/>
              <a:t>Complete Mission </a:t>
            </a:r>
            <a:r>
              <a:rPr lang="en-GB" sz="1000" dirty="0"/>
              <a:t>if Applicable</a:t>
            </a:r>
          </a:p>
          <a:p>
            <a:pPr marL="88900" indent="-88900">
              <a:buFont typeface="Arial" panose="020B0604020202020204" pitchFamily="34" charset="0"/>
              <a:buChar char="•"/>
            </a:pPr>
            <a:r>
              <a:rPr lang="en-GB" sz="1000" b="1" dirty="0"/>
              <a:t>Draw World Card</a:t>
            </a:r>
          </a:p>
          <a:p>
            <a:pPr marL="228600" lvl="1" indent="-90488">
              <a:buFont typeface="Arial" panose="020B0604020202020204" pitchFamily="34" charset="0"/>
              <a:buChar char="•"/>
            </a:pPr>
            <a:r>
              <a:rPr lang="en-GB" sz="1000" dirty="0"/>
              <a:t>Draw 2 with Spectrometer</a:t>
            </a:r>
          </a:p>
          <a:p>
            <a:pPr marL="228600" lvl="1" indent="-90488">
              <a:buFont typeface="Arial" panose="020B0604020202020204" pitchFamily="34" charset="0"/>
              <a:buChar char="•"/>
            </a:pPr>
            <a:r>
              <a:rPr lang="en-GB" sz="1000" dirty="0"/>
              <a:t>Draw until if last Depletion and no WC</a:t>
            </a:r>
          </a:p>
          <a:p>
            <a:pPr marL="88900" indent="-88900">
              <a:buFont typeface="Arial" panose="020B0604020202020204" pitchFamily="34" charset="0"/>
              <a:buChar char="•"/>
            </a:pPr>
            <a:r>
              <a:rPr lang="en-GB" sz="1000" dirty="0"/>
              <a:t>Add / Replace / Ignore World Card</a:t>
            </a:r>
          </a:p>
          <a:p>
            <a:pPr marL="88900" indent="-88900">
              <a:buFont typeface="Arial" panose="020B0604020202020204" pitchFamily="34" charset="0"/>
              <a:buChar char="•"/>
            </a:pPr>
            <a:r>
              <a:rPr lang="en-GB" sz="1000" b="1" dirty="0"/>
              <a:t>Search for Life</a:t>
            </a:r>
            <a:r>
              <a:rPr lang="en-GB" sz="1000" dirty="0"/>
              <a:t>. Roll with Mods</a:t>
            </a:r>
          </a:p>
          <a:p>
            <a:pPr marL="228600" lvl="1" indent="-90488">
              <a:buFont typeface="Arial" panose="020B0604020202020204" pitchFamily="34" charset="0"/>
              <a:buChar char="•"/>
            </a:pPr>
            <a:r>
              <a:rPr lang="en-GB" sz="1000" dirty="0"/>
              <a:t>If not Life Yet (+1 Bio, +1 VP, +1 Po)</a:t>
            </a:r>
          </a:p>
          <a:p>
            <a:pPr marL="360363" lvl="2" indent="-90488">
              <a:buFont typeface="Arial" panose="020B0604020202020204" pitchFamily="34" charset="0"/>
              <a:buChar char="•"/>
            </a:pPr>
            <a:r>
              <a:rPr lang="en-GB" sz="1000" dirty="0"/>
              <a:t>Add Life Sign Token</a:t>
            </a:r>
          </a:p>
          <a:p>
            <a:pPr marL="228600" lvl="1" indent="-90488">
              <a:buFont typeface="Arial" panose="020B0604020202020204" pitchFamily="34" charset="0"/>
              <a:buChar char="•"/>
            </a:pPr>
            <a:r>
              <a:rPr lang="en-GB" sz="1000" dirty="0"/>
              <a:t>If Life Signs (+4 Bio, +2VP, +2 Po)</a:t>
            </a:r>
          </a:p>
          <a:p>
            <a:pPr marL="360363" lvl="2" indent="-90488">
              <a:buFont typeface="Arial" panose="020B0604020202020204" pitchFamily="34" charset="0"/>
              <a:buChar char="•"/>
            </a:pPr>
            <a:r>
              <a:rPr lang="en-GB" sz="1000" dirty="0"/>
              <a:t>Flip to Life Token</a:t>
            </a:r>
          </a:p>
          <a:p>
            <a:pPr marL="88900" indent="-88900">
              <a:buFont typeface="Arial" panose="020B0604020202020204" pitchFamily="34" charset="0"/>
              <a:buChar char="•"/>
            </a:pPr>
            <a:r>
              <a:rPr lang="en-GB" sz="1000" b="1" dirty="0"/>
              <a:t>Draw a Politics Marker</a:t>
            </a:r>
          </a:p>
        </p:txBody>
      </p:sp>
      <p:sp>
        <p:nvSpPr>
          <p:cNvPr id="59" name="TextBox 58">
            <a:extLst>
              <a:ext uri="{FF2B5EF4-FFF2-40B4-BE49-F238E27FC236}">
                <a16:creationId xmlns:a16="http://schemas.microsoft.com/office/drawing/2014/main" id="{1C113DD9-77BC-002B-4F05-FF3529865CA9}"/>
              </a:ext>
            </a:extLst>
          </p:cNvPr>
          <p:cNvSpPr txBox="1"/>
          <p:nvPr/>
        </p:nvSpPr>
        <p:spPr>
          <a:xfrm>
            <a:off x="4602499" y="673673"/>
            <a:ext cx="2267722" cy="2554545"/>
          </a:xfrm>
          <a:prstGeom prst="rect">
            <a:avLst/>
          </a:prstGeom>
          <a:noFill/>
        </p:spPr>
        <p:txBody>
          <a:bodyPr wrap="square" rtlCol="0">
            <a:spAutoFit/>
          </a:bodyPr>
          <a:lstStyle/>
          <a:p>
            <a:r>
              <a:rPr lang="en-GB" sz="1000" i="1" dirty="0">
                <a:solidFill>
                  <a:srgbClr val="000000"/>
                </a:solidFill>
              </a:rPr>
              <a:t>In initiative order</a:t>
            </a:r>
            <a:r>
              <a:rPr lang="en-GB" sz="1000" dirty="0">
                <a:solidFill>
                  <a:srgbClr val="000000"/>
                </a:solidFill>
              </a:rPr>
              <a:t>:</a:t>
            </a:r>
          </a:p>
          <a:p>
            <a:pPr marL="171450" indent="-171450">
              <a:buFont typeface="Arial" panose="020B0604020202020204" pitchFamily="34" charset="0"/>
              <a:buChar char="•"/>
            </a:pPr>
            <a:r>
              <a:rPr lang="en-GB" sz="1000" dirty="0">
                <a:solidFill>
                  <a:srgbClr val="000000"/>
                </a:solidFill>
              </a:rPr>
              <a:t>Only if you have the </a:t>
            </a:r>
            <a:r>
              <a:rPr lang="en-GB" sz="1000" i="1" dirty="0">
                <a:solidFill>
                  <a:srgbClr val="000000"/>
                </a:solidFill>
              </a:rPr>
              <a:t>Space Mining</a:t>
            </a:r>
            <a:r>
              <a:rPr lang="en-GB" sz="1000" dirty="0">
                <a:solidFill>
                  <a:srgbClr val="000000"/>
                </a:solidFill>
              </a:rPr>
              <a:t> technology: produce resources and harvest asteroids with unreserved CVs with production value</a:t>
            </a:r>
          </a:p>
          <a:p>
            <a:pPr marL="171450" indent="-171450">
              <a:buFont typeface="Arial" panose="020B0604020202020204" pitchFamily="34" charset="0"/>
              <a:buChar char="•"/>
            </a:pPr>
            <a:r>
              <a:rPr lang="en-GB" sz="1000" b="1" dirty="0">
                <a:solidFill>
                  <a:srgbClr val="000000"/>
                </a:solidFill>
              </a:rPr>
              <a:t>Cannot produce </a:t>
            </a:r>
            <a:r>
              <a:rPr lang="en-GB" sz="1000" dirty="0">
                <a:solidFill>
                  <a:srgbClr val="000000"/>
                </a:solidFill>
              </a:rPr>
              <a:t>in worlds where you do have a base or with CV that explored this turn</a:t>
            </a:r>
          </a:p>
          <a:p>
            <a:pPr marL="171450" indent="-171450">
              <a:buFont typeface="Arial" panose="020B0604020202020204" pitchFamily="34" charset="0"/>
              <a:buChar char="•"/>
            </a:pPr>
            <a:r>
              <a:rPr lang="en-GB" sz="1000" b="1" dirty="0">
                <a:solidFill>
                  <a:srgbClr val="000000"/>
                </a:solidFill>
              </a:rPr>
              <a:t>Roll 1d10 for resource production</a:t>
            </a:r>
            <a:r>
              <a:rPr lang="en-GB" sz="1000" dirty="0">
                <a:solidFill>
                  <a:srgbClr val="000000"/>
                </a:solidFill>
              </a:rPr>
              <a:t>. You always produce at least one. +1 if modified roll &lt;= world production value. +1 if mod roll = 0 or 1</a:t>
            </a:r>
          </a:p>
          <a:p>
            <a:pPr marL="171450" indent="-171450">
              <a:buFont typeface="Arial" panose="020B0604020202020204" pitchFamily="34" charset="0"/>
              <a:buChar char="•"/>
            </a:pPr>
            <a:r>
              <a:rPr lang="en-GB" sz="1000" b="1" dirty="0">
                <a:solidFill>
                  <a:srgbClr val="000000"/>
                </a:solidFill>
              </a:rPr>
              <a:t>Roll for harvesting </a:t>
            </a:r>
            <a:r>
              <a:rPr lang="en-GB" sz="1000" dirty="0">
                <a:solidFill>
                  <a:srgbClr val="000000"/>
                </a:solidFill>
              </a:rPr>
              <a:t>asteroids and check the table for yield.</a:t>
            </a:r>
          </a:p>
          <a:p>
            <a:pPr marL="171450" indent="-171450">
              <a:buFont typeface="Arial" panose="020B0604020202020204" pitchFamily="34" charset="0"/>
              <a:buChar char="•"/>
            </a:pPr>
            <a:r>
              <a:rPr lang="en-GB" sz="1000" b="1" dirty="0">
                <a:solidFill>
                  <a:srgbClr val="000000"/>
                </a:solidFill>
              </a:rPr>
              <a:t>Roll for recall </a:t>
            </a:r>
            <a:r>
              <a:rPr lang="en-GB" sz="1000" dirty="0">
                <a:solidFill>
                  <a:srgbClr val="000000"/>
                </a:solidFill>
              </a:rPr>
              <a:t>after each CV production or harvest</a:t>
            </a:r>
          </a:p>
        </p:txBody>
      </p:sp>
      <p:sp>
        <p:nvSpPr>
          <p:cNvPr id="60" name="TextBox 59">
            <a:extLst>
              <a:ext uri="{FF2B5EF4-FFF2-40B4-BE49-F238E27FC236}">
                <a16:creationId xmlns:a16="http://schemas.microsoft.com/office/drawing/2014/main" id="{7D11B9D6-E462-6E66-D4A8-5474BD226498}"/>
              </a:ext>
            </a:extLst>
          </p:cNvPr>
          <p:cNvSpPr txBox="1"/>
          <p:nvPr/>
        </p:nvSpPr>
        <p:spPr>
          <a:xfrm>
            <a:off x="6888513" y="761998"/>
            <a:ext cx="2224975" cy="2246769"/>
          </a:xfrm>
          <a:prstGeom prst="rect">
            <a:avLst/>
          </a:prstGeom>
          <a:noFill/>
        </p:spPr>
        <p:txBody>
          <a:bodyPr wrap="square" rtlCol="0">
            <a:spAutoFit/>
          </a:bodyPr>
          <a:lstStyle/>
          <a:p>
            <a:r>
              <a:rPr lang="en-GB" sz="1000" i="1" dirty="0">
                <a:solidFill>
                  <a:srgbClr val="000000"/>
                </a:solidFill>
              </a:rPr>
              <a:t>In initiative order</a:t>
            </a:r>
            <a:r>
              <a:rPr lang="en-GB" sz="1000" dirty="0">
                <a:solidFill>
                  <a:srgbClr val="000000"/>
                </a:solidFill>
              </a:rPr>
              <a:t>: </a:t>
            </a:r>
          </a:p>
          <a:p>
            <a:pPr marL="171450" indent="-171450">
              <a:buFont typeface="Arial" panose="020B0604020202020204" pitchFamily="34" charset="0"/>
              <a:buChar char="•"/>
            </a:pPr>
            <a:r>
              <a:rPr lang="en-GB" sz="1000" b="1" dirty="0">
                <a:solidFill>
                  <a:srgbClr val="000000"/>
                </a:solidFill>
              </a:rPr>
              <a:t>Trade</a:t>
            </a:r>
            <a:r>
              <a:rPr lang="en-GB" sz="1000" dirty="0">
                <a:solidFill>
                  <a:srgbClr val="000000"/>
                </a:solidFill>
              </a:rPr>
              <a:t> with your </a:t>
            </a:r>
            <a:r>
              <a:rPr lang="en-GB" sz="1000" b="1" dirty="0">
                <a:solidFill>
                  <a:srgbClr val="000000"/>
                </a:solidFill>
              </a:rPr>
              <a:t>own bases </a:t>
            </a:r>
            <a:r>
              <a:rPr lang="en-GB" sz="1000" dirty="0">
                <a:solidFill>
                  <a:srgbClr val="000000"/>
                </a:solidFill>
              </a:rPr>
              <a:t>any time</a:t>
            </a:r>
          </a:p>
          <a:p>
            <a:pPr marL="171450" indent="-171450">
              <a:buFont typeface="Arial" panose="020B0604020202020204" pitchFamily="34" charset="0"/>
              <a:buChar char="•"/>
            </a:pPr>
            <a:r>
              <a:rPr lang="en-GB" sz="1000" b="1" dirty="0">
                <a:solidFill>
                  <a:srgbClr val="000000"/>
                </a:solidFill>
              </a:rPr>
              <a:t>Trade</a:t>
            </a:r>
            <a:r>
              <a:rPr lang="en-GB" sz="1000" dirty="0">
                <a:solidFill>
                  <a:srgbClr val="000000"/>
                </a:solidFill>
              </a:rPr>
              <a:t> with </a:t>
            </a:r>
            <a:r>
              <a:rPr lang="en-GB" sz="1000" b="1" dirty="0">
                <a:solidFill>
                  <a:srgbClr val="000000"/>
                </a:solidFill>
              </a:rPr>
              <a:t>another faction base</a:t>
            </a:r>
            <a:r>
              <a:rPr lang="en-GB" sz="1000" dirty="0">
                <a:solidFill>
                  <a:srgbClr val="000000"/>
                </a:solidFill>
              </a:rPr>
              <a:t> if you have a CV fleet docked there</a:t>
            </a:r>
          </a:p>
          <a:p>
            <a:pPr marL="171450" indent="-171450">
              <a:buFont typeface="Arial" panose="020B0604020202020204" pitchFamily="34" charset="0"/>
              <a:buChar char="•"/>
            </a:pPr>
            <a:r>
              <a:rPr lang="en-GB" sz="1000" dirty="0">
                <a:solidFill>
                  <a:srgbClr val="000000"/>
                </a:solidFill>
              </a:rPr>
              <a:t>Trade quantity is limited by foreign relations and number of settlements.</a:t>
            </a:r>
          </a:p>
          <a:p>
            <a:pPr marL="171450" indent="-171450">
              <a:buFont typeface="Arial" panose="020B0604020202020204" pitchFamily="34" charset="0"/>
              <a:buChar char="•"/>
            </a:pPr>
            <a:r>
              <a:rPr lang="en-GB" sz="1000" dirty="0">
                <a:solidFill>
                  <a:srgbClr val="000000"/>
                </a:solidFill>
              </a:rPr>
              <a:t>Allow or disallow trades from other players at your own bases. If allowed, receive $1B from the trading player</a:t>
            </a:r>
          </a:p>
          <a:p>
            <a:pPr marL="171450" indent="-171450">
              <a:buFont typeface="Arial" panose="020B0604020202020204" pitchFamily="34" charset="0"/>
              <a:buChar char="•"/>
            </a:pPr>
            <a:r>
              <a:rPr lang="en-GB" sz="1000" b="1" dirty="0">
                <a:solidFill>
                  <a:srgbClr val="000000"/>
                </a:solidFill>
              </a:rPr>
              <a:t>Remove the trade marker </a:t>
            </a:r>
            <a:r>
              <a:rPr lang="en-GB" sz="1000" dirty="0">
                <a:solidFill>
                  <a:srgbClr val="000000"/>
                </a:solidFill>
              </a:rPr>
              <a:t>on a base after the trade.</a:t>
            </a:r>
          </a:p>
        </p:txBody>
      </p:sp>
      <p:sp>
        <p:nvSpPr>
          <p:cNvPr id="61" name="TextBox 60">
            <a:extLst>
              <a:ext uri="{FF2B5EF4-FFF2-40B4-BE49-F238E27FC236}">
                <a16:creationId xmlns:a16="http://schemas.microsoft.com/office/drawing/2014/main" id="{19A6D269-B3AA-59B0-ACC4-CF9BCA141CCD}"/>
              </a:ext>
            </a:extLst>
          </p:cNvPr>
          <p:cNvSpPr txBox="1"/>
          <p:nvPr/>
        </p:nvSpPr>
        <p:spPr>
          <a:xfrm>
            <a:off x="22811" y="4419596"/>
            <a:ext cx="2253041" cy="1938992"/>
          </a:xfrm>
          <a:prstGeom prst="rect">
            <a:avLst/>
          </a:prstGeom>
          <a:noFill/>
        </p:spPr>
        <p:txBody>
          <a:bodyPr wrap="square" rtlCol="0">
            <a:spAutoFit/>
          </a:bodyPr>
          <a:lstStyle/>
          <a:p>
            <a:r>
              <a:rPr lang="en-GB" sz="1000" dirty="0">
                <a:solidFill>
                  <a:srgbClr val="000000"/>
                </a:solidFill>
              </a:rPr>
              <a:t>Build, expand bases and terraform.</a:t>
            </a:r>
          </a:p>
          <a:p>
            <a:endParaRPr lang="en-GB" sz="1000" i="1" dirty="0">
              <a:solidFill>
                <a:srgbClr val="000000"/>
              </a:solidFill>
            </a:endParaRPr>
          </a:p>
          <a:p>
            <a:r>
              <a:rPr lang="en-GB" sz="1000" i="1" dirty="0">
                <a:solidFill>
                  <a:srgbClr val="000000"/>
                </a:solidFill>
              </a:rPr>
              <a:t>In initiative order:</a:t>
            </a:r>
            <a:endParaRPr lang="en-GB" sz="1000" dirty="0">
              <a:solidFill>
                <a:srgbClr val="000000"/>
              </a:solidFill>
            </a:endParaRPr>
          </a:p>
          <a:p>
            <a:pPr marL="171450" indent="-171450">
              <a:buFont typeface="Arial" panose="020B0604020202020204" pitchFamily="34" charset="0"/>
              <a:buChar char="•"/>
            </a:pPr>
            <a:endParaRPr lang="en-GB" sz="1000" b="1" dirty="0">
              <a:solidFill>
                <a:srgbClr val="000000"/>
              </a:solidFill>
            </a:endParaRPr>
          </a:p>
          <a:p>
            <a:pPr marL="171450" indent="-171450">
              <a:buFont typeface="Arial" panose="020B0604020202020204" pitchFamily="34" charset="0"/>
              <a:buChar char="•"/>
            </a:pPr>
            <a:r>
              <a:rPr lang="en-GB" sz="1000" b="1" dirty="0">
                <a:solidFill>
                  <a:srgbClr val="000000"/>
                </a:solidFill>
              </a:rPr>
              <a:t>Build new bases</a:t>
            </a:r>
          </a:p>
          <a:p>
            <a:pPr marL="171450" indent="-171450">
              <a:buFont typeface="Arial" panose="020B0604020202020204" pitchFamily="34" charset="0"/>
              <a:buChar char="•"/>
            </a:pPr>
            <a:endParaRPr lang="en-GB" sz="1000" b="1" dirty="0">
              <a:solidFill>
                <a:srgbClr val="000000"/>
              </a:solidFill>
            </a:endParaRPr>
          </a:p>
          <a:p>
            <a:pPr marL="171450" indent="-171450">
              <a:buFont typeface="Arial" panose="020B0604020202020204" pitchFamily="34" charset="0"/>
              <a:buChar char="•"/>
            </a:pPr>
            <a:r>
              <a:rPr lang="en-GB" sz="1000" b="1" dirty="0">
                <a:solidFill>
                  <a:srgbClr val="000000"/>
                </a:solidFill>
              </a:rPr>
              <a:t>Expand bases </a:t>
            </a:r>
            <a:r>
              <a:rPr lang="en-GB" sz="1000" dirty="0">
                <a:solidFill>
                  <a:srgbClr val="000000"/>
                </a:solidFill>
              </a:rPr>
              <a:t>1 facility or level every turn (even newly created bases).</a:t>
            </a:r>
          </a:p>
          <a:p>
            <a:pPr marL="171450" indent="-171450">
              <a:buFont typeface="Arial" panose="020B0604020202020204" pitchFamily="34" charset="0"/>
              <a:buChar char="•"/>
            </a:pPr>
            <a:endParaRPr lang="en-GB" sz="1000" b="1" dirty="0">
              <a:solidFill>
                <a:srgbClr val="000000"/>
              </a:solidFill>
            </a:endParaRPr>
          </a:p>
          <a:p>
            <a:pPr marL="171450" indent="-171450">
              <a:buFont typeface="Arial" panose="020B0604020202020204" pitchFamily="34" charset="0"/>
              <a:buChar char="•"/>
            </a:pPr>
            <a:r>
              <a:rPr lang="en-GB" sz="1000" b="1" dirty="0">
                <a:solidFill>
                  <a:srgbClr val="000000"/>
                </a:solidFill>
              </a:rPr>
              <a:t>Terraform</a:t>
            </a:r>
            <a:r>
              <a:rPr lang="en-GB" sz="1000" dirty="0">
                <a:solidFill>
                  <a:srgbClr val="000000"/>
                </a:solidFill>
              </a:rPr>
              <a:t> at your bases, with +1 SUP increased cost after each point in the same base and the same turn.</a:t>
            </a:r>
          </a:p>
        </p:txBody>
      </p:sp>
      <p:sp>
        <p:nvSpPr>
          <p:cNvPr id="83" name="TextBox 82">
            <a:extLst>
              <a:ext uri="{FF2B5EF4-FFF2-40B4-BE49-F238E27FC236}">
                <a16:creationId xmlns:a16="http://schemas.microsoft.com/office/drawing/2014/main" id="{CA7A39EB-E168-AB93-7E98-128B6E14C4F8}"/>
              </a:ext>
            </a:extLst>
          </p:cNvPr>
          <p:cNvSpPr txBox="1"/>
          <p:nvPr/>
        </p:nvSpPr>
        <p:spPr>
          <a:xfrm>
            <a:off x="4697732" y="4419596"/>
            <a:ext cx="2055493" cy="861774"/>
          </a:xfrm>
          <a:prstGeom prst="rect">
            <a:avLst/>
          </a:prstGeom>
          <a:noFill/>
        </p:spPr>
        <p:txBody>
          <a:bodyPr wrap="square" rtlCol="0">
            <a:spAutoFit/>
          </a:bodyPr>
          <a:lstStyle/>
          <a:p>
            <a:pPr marL="171450" indent="-171450">
              <a:buFont typeface="Arial" panose="020B0604020202020204" pitchFamily="34" charset="0"/>
              <a:buChar char="•"/>
            </a:pPr>
            <a:r>
              <a:rPr lang="en-GB" sz="1000" dirty="0">
                <a:solidFill>
                  <a:srgbClr val="000000"/>
                </a:solidFill>
              </a:rPr>
              <a:t>Move year marker</a:t>
            </a:r>
          </a:p>
          <a:p>
            <a:pPr marL="171450" indent="-171450">
              <a:buFont typeface="Arial" panose="020B0604020202020204" pitchFamily="34" charset="0"/>
              <a:buChar char="•"/>
            </a:pPr>
            <a:endParaRPr lang="en-GB" sz="1000" dirty="0">
              <a:solidFill>
                <a:srgbClr val="000000"/>
              </a:solidFill>
            </a:endParaRPr>
          </a:p>
          <a:p>
            <a:pPr marL="171450" indent="-171450">
              <a:buFont typeface="Arial" panose="020B0604020202020204" pitchFamily="34" charset="0"/>
              <a:buChar char="•"/>
            </a:pPr>
            <a:r>
              <a:rPr lang="en-GB" sz="1000" dirty="0">
                <a:solidFill>
                  <a:srgbClr val="000000"/>
                </a:solidFill>
              </a:rPr>
              <a:t>If year marker goes to 0, advance decade marker and play economy phase.</a:t>
            </a:r>
          </a:p>
        </p:txBody>
      </p:sp>
      <p:sp>
        <p:nvSpPr>
          <p:cNvPr id="2" name="TextBox 1">
            <a:extLst>
              <a:ext uri="{FF2B5EF4-FFF2-40B4-BE49-F238E27FC236}">
                <a16:creationId xmlns:a16="http://schemas.microsoft.com/office/drawing/2014/main" id="{C971946E-2760-BFAB-AA26-BF02C6A8E916}"/>
              </a:ext>
            </a:extLst>
          </p:cNvPr>
          <p:cNvSpPr txBox="1"/>
          <p:nvPr/>
        </p:nvSpPr>
        <p:spPr>
          <a:xfrm>
            <a:off x="2290221" y="4423171"/>
            <a:ext cx="2297020" cy="1477328"/>
          </a:xfrm>
          <a:prstGeom prst="rect">
            <a:avLst/>
          </a:prstGeom>
          <a:noFill/>
        </p:spPr>
        <p:txBody>
          <a:bodyPr wrap="square" rtlCol="0">
            <a:spAutoFit/>
          </a:bodyPr>
          <a:lstStyle/>
          <a:p>
            <a:pPr marL="171450" indent="-171450">
              <a:buFont typeface="Arial" panose="020B0604020202020204" pitchFamily="34" charset="0"/>
              <a:buChar char="•"/>
            </a:pPr>
            <a:r>
              <a:rPr lang="en-GB" sz="1000" dirty="0">
                <a:solidFill>
                  <a:srgbClr val="000000"/>
                </a:solidFill>
              </a:rPr>
              <a:t>Check scenario victory conditions.</a:t>
            </a:r>
          </a:p>
          <a:p>
            <a:pPr marL="171450" indent="-171450">
              <a:buFont typeface="Arial" panose="020B0604020202020204" pitchFamily="34" charset="0"/>
              <a:buChar char="•"/>
            </a:pPr>
            <a:endParaRPr lang="en-GB" sz="1000" dirty="0">
              <a:solidFill>
                <a:srgbClr val="000000"/>
              </a:solidFill>
            </a:endParaRPr>
          </a:p>
          <a:p>
            <a:pPr marL="171450" indent="-171450">
              <a:buFont typeface="Arial" panose="020B0604020202020204" pitchFamily="34" charset="0"/>
              <a:buChar char="•"/>
            </a:pPr>
            <a:r>
              <a:rPr lang="en-GB" sz="1000" dirty="0">
                <a:solidFill>
                  <a:srgbClr val="000000"/>
                </a:solidFill>
              </a:rPr>
              <a:t>For </a:t>
            </a:r>
            <a:r>
              <a:rPr lang="en-GB" sz="1000" b="1" dirty="0">
                <a:solidFill>
                  <a:srgbClr val="000000"/>
                </a:solidFill>
              </a:rPr>
              <a:t>campaign</a:t>
            </a:r>
            <a:r>
              <a:rPr lang="en-GB" sz="1000" dirty="0">
                <a:solidFill>
                  <a:srgbClr val="000000"/>
                </a:solidFill>
              </a:rPr>
              <a:t>, starting in </a:t>
            </a:r>
            <a:r>
              <a:rPr lang="en-GB" sz="1000" b="1" dirty="0">
                <a:solidFill>
                  <a:srgbClr val="000000"/>
                </a:solidFill>
              </a:rPr>
              <a:t>2145</a:t>
            </a:r>
            <a:r>
              <a:rPr lang="en-GB" sz="1000" dirty="0">
                <a:solidFill>
                  <a:srgbClr val="000000"/>
                </a:solidFill>
              </a:rPr>
              <a:t>, roll for end of game:</a:t>
            </a:r>
          </a:p>
          <a:p>
            <a:pPr marL="269875" lvl="1" indent="-90488">
              <a:buFont typeface="Arial" panose="020B0604020202020204" pitchFamily="34" charset="0"/>
              <a:buChar char="•"/>
            </a:pPr>
            <a:r>
              <a:rPr lang="en-GB" sz="1000" dirty="0">
                <a:solidFill>
                  <a:srgbClr val="000000"/>
                </a:solidFill>
              </a:rPr>
              <a:t>The end of campaign roll starts at 1% in 2145 and increases by 1% each year</a:t>
            </a:r>
          </a:p>
          <a:p>
            <a:pPr marL="269875" lvl="1" indent="-90488">
              <a:buFont typeface="Arial" panose="020B0604020202020204" pitchFamily="34" charset="0"/>
              <a:buChar char="•"/>
            </a:pPr>
            <a:r>
              <a:rPr lang="en-GB" sz="1000" dirty="0">
                <a:solidFill>
                  <a:srgbClr val="000000"/>
                </a:solidFill>
              </a:rPr>
              <a:t>The campaign ends automatically at the end of 2169.</a:t>
            </a:r>
          </a:p>
        </p:txBody>
      </p:sp>
    </p:spTree>
    <p:extLst>
      <p:ext uri="{BB962C8B-B14F-4D97-AF65-F5344CB8AC3E}">
        <p14:creationId xmlns:p14="http://schemas.microsoft.com/office/powerpoint/2010/main" val="91578059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2013 - 2022 Theme</Template>
  <TotalTime>6598</TotalTime>
  <Words>2165</Words>
  <Application>Microsoft Macintosh PowerPoint</Application>
  <PresentationFormat>Letter Paper (8.5x11 in)</PresentationFormat>
  <Paragraphs>287</Paragraphs>
  <Slides>4</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Aptos</vt:lpstr>
      <vt:lpstr>Arial</vt:lpstr>
      <vt:lpstr>Calibri</vt:lpstr>
      <vt:lpstr>Calibri Light</vt:lpstr>
      <vt:lpstr>Showcard Gothic</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Ruiz, Jose (USAPR)</dc:creator>
  <cp:lastModifiedBy>Pasqualetti, Fabrizio</cp:lastModifiedBy>
  <cp:revision>67</cp:revision>
  <cp:lastPrinted>2021-03-16T23:25:57Z</cp:lastPrinted>
  <dcterms:created xsi:type="dcterms:W3CDTF">2021-03-04T17:06:39Z</dcterms:created>
  <dcterms:modified xsi:type="dcterms:W3CDTF">2024-12-23T17:13:47Z</dcterms:modified>
</cp:coreProperties>
</file>