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
  </p:notesMasterIdLst>
  <p:sldIdLst>
    <p:sldId id="288" r:id="rId2"/>
    <p:sldId id="289" r:id="rId3"/>
    <p:sldId id="287" r:id="rId4"/>
    <p:sldId id="290" r:id="rId5"/>
  </p:sldIdLst>
  <p:sldSz cx="6858000" cy="9906000" type="A4"/>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13"/>
    <p:restoredTop sz="94762"/>
  </p:normalViewPr>
  <p:slideViewPr>
    <p:cSldViewPr snapToGrid="0">
      <p:cViewPr>
        <p:scale>
          <a:sx n="169" d="100"/>
          <a:sy n="169" d="100"/>
        </p:scale>
        <p:origin x="2128" y="1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C1B87C5B-8331-6742-A7E3-DC5C24D95CA3}" type="datetimeFigureOut">
              <a:rPr lang="en-IT" smtClean="0"/>
              <a:t>18/12/24</a:t>
            </a:fld>
            <a:endParaRPr lang="en-IT"/>
          </a:p>
        </p:txBody>
      </p:sp>
      <p:sp>
        <p:nvSpPr>
          <p:cNvPr id="4" name="Slide Image Placeholder 3"/>
          <p:cNvSpPr>
            <a:spLocks noGrp="1" noRot="1" noChangeAspect="1"/>
          </p:cNvSpPr>
          <p:nvPr>
            <p:ph type="sldImg" idx="2"/>
          </p:nvPr>
        </p:nvSpPr>
        <p:spPr>
          <a:xfrm>
            <a:off x="2454275" y="1173163"/>
            <a:ext cx="2193925" cy="316865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EDFA3509-52BD-9746-868F-67752125496B}" type="slidenum">
              <a:rPr lang="en-IT" smtClean="0"/>
              <a:t>‹#›</a:t>
            </a:fld>
            <a:endParaRPr lang="en-IT"/>
          </a:p>
        </p:txBody>
      </p:sp>
    </p:spTree>
    <p:extLst>
      <p:ext uri="{BB962C8B-B14F-4D97-AF65-F5344CB8AC3E}">
        <p14:creationId xmlns:p14="http://schemas.microsoft.com/office/powerpoint/2010/main" val="4129326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86331-84FA-4090-1E96-29C1D0B2AD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068650-AAA4-7082-CD21-BD9FD00A3563}"/>
              </a:ext>
            </a:extLst>
          </p:cNvPr>
          <p:cNvSpPr>
            <a:spLocks noGrp="1" noRot="1" noChangeAspect="1"/>
          </p:cNvSpPr>
          <p:nvPr>
            <p:ph type="sldImg"/>
          </p:nvPr>
        </p:nvSpPr>
        <p:spPr>
          <a:xfrm>
            <a:off x="2454275" y="1173163"/>
            <a:ext cx="2193925" cy="3168650"/>
          </a:xfrm>
        </p:spPr>
      </p:sp>
      <p:sp>
        <p:nvSpPr>
          <p:cNvPr id="3" name="Notes Placeholder 2">
            <a:extLst>
              <a:ext uri="{FF2B5EF4-FFF2-40B4-BE49-F238E27FC236}">
                <a16:creationId xmlns:a16="http://schemas.microsoft.com/office/drawing/2014/main" id="{9F5FD20E-0DD5-4046-EFEC-6A310570A7DE}"/>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A2DB76BD-A9EC-C628-922F-C8689A494B97}"/>
              </a:ext>
            </a:extLst>
          </p:cNvPr>
          <p:cNvSpPr>
            <a:spLocks noGrp="1"/>
          </p:cNvSpPr>
          <p:nvPr>
            <p:ph type="sldNum" sz="quarter" idx="5"/>
          </p:nvPr>
        </p:nvSpPr>
        <p:spPr/>
        <p:txBody>
          <a:bodyPr/>
          <a:lstStyle/>
          <a:p>
            <a:fld id="{EDFA3509-52BD-9746-868F-67752125496B}" type="slidenum">
              <a:rPr lang="en-IT" smtClean="0"/>
              <a:t>1</a:t>
            </a:fld>
            <a:endParaRPr lang="en-IT"/>
          </a:p>
        </p:txBody>
      </p:sp>
    </p:spTree>
    <p:extLst>
      <p:ext uri="{BB962C8B-B14F-4D97-AF65-F5344CB8AC3E}">
        <p14:creationId xmlns:p14="http://schemas.microsoft.com/office/powerpoint/2010/main" val="1113161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B996E-BFFB-99D8-984F-27B64C4CDF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A0A1B3-399F-D1AC-542C-5D4CB9E96194}"/>
              </a:ext>
            </a:extLst>
          </p:cNvPr>
          <p:cNvSpPr>
            <a:spLocks noGrp="1" noRot="1" noChangeAspect="1"/>
          </p:cNvSpPr>
          <p:nvPr>
            <p:ph type="sldImg"/>
          </p:nvPr>
        </p:nvSpPr>
        <p:spPr>
          <a:xfrm>
            <a:off x="2454275" y="1173163"/>
            <a:ext cx="2193925" cy="3168650"/>
          </a:xfrm>
        </p:spPr>
      </p:sp>
      <p:sp>
        <p:nvSpPr>
          <p:cNvPr id="3" name="Notes Placeholder 2">
            <a:extLst>
              <a:ext uri="{FF2B5EF4-FFF2-40B4-BE49-F238E27FC236}">
                <a16:creationId xmlns:a16="http://schemas.microsoft.com/office/drawing/2014/main" id="{B154205C-E517-7B2D-C464-453AFCEBFC7C}"/>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5F08AE13-EA9A-8044-840D-71A31195FAA2}"/>
              </a:ext>
            </a:extLst>
          </p:cNvPr>
          <p:cNvSpPr>
            <a:spLocks noGrp="1"/>
          </p:cNvSpPr>
          <p:nvPr>
            <p:ph type="sldNum" sz="quarter" idx="5"/>
          </p:nvPr>
        </p:nvSpPr>
        <p:spPr/>
        <p:txBody>
          <a:bodyPr/>
          <a:lstStyle/>
          <a:p>
            <a:fld id="{EDFA3509-52BD-9746-868F-67752125496B}" type="slidenum">
              <a:rPr lang="en-IT" smtClean="0"/>
              <a:t>2</a:t>
            </a:fld>
            <a:endParaRPr lang="en-IT"/>
          </a:p>
        </p:txBody>
      </p:sp>
    </p:spTree>
    <p:extLst>
      <p:ext uri="{BB962C8B-B14F-4D97-AF65-F5344CB8AC3E}">
        <p14:creationId xmlns:p14="http://schemas.microsoft.com/office/powerpoint/2010/main" val="2759401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448D-3993-1435-CC82-5DF64F3666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D06FCB-E441-7100-F9F4-4B6B908EBF48}"/>
              </a:ext>
            </a:extLst>
          </p:cNvPr>
          <p:cNvSpPr>
            <a:spLocks noGrp="1" noRot="1" noChangeAspect="1"/>
          </p:cNvSpPr>
          <p:nvPr>
            <p:ph type="sldImg"/>
          </p:nvPr>
        </p:nvSpPr>
        <p:spPr>
          <a:xfrm>
            <a:off x="2454275" y="1173163"/>
            <a:ext cx="2193925" cy="3168650"/>
          </a:xfrm>
        </p:spPr>
      </p:sp>
      <p:sp>
        <p:nvSpPr>
          <p:cNvPr id="3" name="Notes Placeholder 2">
            <a:extLst>
              <a:ext uri="{FF2B5EF4-FFF2-40B4-BE49-F238E27FC236}">
                <a16:creationId xmlns:a16="http://schemas.microsoft.com/office/drawing/2014/main" id="{855F9C20-0270-0E21-F56F-CF94854CC0B4}"/>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6E8B9A10-635C-022C-979E-CB01EE8C1091}"/>
              </a:ext>
            </a:extLst>
          </p:cNvPr>
          <p:cNvSpPr>
            <a:spLocks noGrp="1"/>
          </p:cNvSpPr>
          <p:nvPr>
            <p:ph type="sldNum" sz="quarter" idx="5"/>
          </p:nvPr>
        </p:nvSpPr>
        <p:spPr/>
        <p:txBody>
          <a:bodyPr/>
          <a:lstStyle/>
          <a:p>
            <a:fld id="{EDFA3509-52BD-9746-868F-67752125496B}" type="slidenum">
              <a:rPr lang="en-IT" smtClean="0"/>
              <a:t>3</a:t>
            </a:fld>
            <a:endParaRPr lang="en-IT"/>
          </a:p>
        </p:txBody>
      </p:sp>
    </p:spTree>
    <p:extLst>
      <p:ext uri="{BB962C8B-B14F-4D97-AF65-F5344CB8AC3E}">
        <p14:creationId xmlns:p14="http://schemas.microsoft.com/office/powerpoint/2010/main" val="3594879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E857B-0496-7DC3-E2BE-D72550064B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824F93-EF76-E676-4A42-64627A151465}"/>
              </a:ext>
            </a:extLst>
          </p:cNvPr>
          <p:cNvSpPr>
            <a:spLocks noGrp="1" noRot="1" noChangeAspect="1"/>
          </p:cNvSpPr>
          <p:nvPr>
            <p:ph type="sldImg"/>
          </p:nvPr>
        </p:nvSpPr>
        <p:spPr>
          <a:xfrm>
            <a:off x="2454275" y="1173163"/>
            <a:ext cx="2193925" cy="3168650"/>
          </a:xfrm>
        </p:spPr>
      </p:sp>
      <p:sp>
        <p:nvSpPr>
          <p:cNvPr id="3" name="Notes Placeholder 2">
            <a:extLst>
              <a:ext uri="{FF2B5EF4-FFF2-40B4-BE49-F238E27FC236}">
                <a16:creationId xmlns:a16="http://schemas.microsoft.com/office/drawing/2014/main" id="{6B3444A8-D182-EDC4-44BF-3A71FDFFED93}"/>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52EE8EF4-A9C7-68CA-F6DE-D594F8E0DC29}"/>
              </a:ext>
            </a:extLst>
          </p:cNvPr>
          <p:cNvSpPr>
            <a:spLocks noGrp="1"/>
          </p:cNvSpPr>
          <p:nvPr>
            <p:ph type="sldNum" sz="quarter" idx="5"/>
          </p:nvPr>
        </p:nvSpPr>
        <p:spPr/>
        <p:txBody>
          <a:bodyPr/>
          <a:lstStyle/>
          <a:p>
            <a:fld id="{EDFA3509-52BD-9746-868F-67752125496B}" type="slidenum">
              <a:rPr lang="en-IT" smtClean="0"/>
              <a:t>4</a:t>
            </a:fld>
            <a:endParaRPr lang="en-IT"/>
          </a:p>
        </p:txBody>
      </p:sp>
    </p:spTree>
    <p:extLst>
      <p:ext uri="{BB962C8B-B14F-4D97-AF65-F5344CB8AC3E}">
        <p14:creationId xmlns:p14="http://schemas.microsoft.com/office/powerpoint/2010/main" val="3876764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591952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265225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424322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715237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E4F425A-E00F-4AAE-A11C-B8D799E92BCC}" type="datetimeFigureOut">
              <a:rPr lang="en-US" smtClean="0"/>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603082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E4F425A-E00F-4AAE-A11C-B8D799E92BCC}" type="datetimeFigureOut">
              <a:rPr lang="en-US" smtClean="0"/>
              <a:t>12/18/24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3576106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4F425A-E00F-4AAE-A11C-B8D799E92BCC}" type="datetimeFigureOut">
              <a:rPr lang="en-US" smtClean="0"/>
              <a:t>12/18/24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3322428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E4F425A-E00F-4AAE-A11C-B8D799E92BCC}" type="datetimeFigureOut">
              <a:rPr lang="en-US" smtClean="0"/>
              <a:t>12/18/24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892064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F425A-E00F-4AAE-A11C-B8D799E92BCC}" type="datetimeFigureOut">
              <a:rPr lang="en-US" smtClean="0"/>
              <a:t>12/18/24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892620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426282"/>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E4F425A-E00F-4AAE-A11C-B8D799E92BCC}" type="datetimeFigureOut">
              <a:rPr lang="en-US" smtClean="0"/>
              <a:t>12/18/24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305455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426282"/>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E4F425A-E00F-4AAE-A11C-B8D799E92BCC}" type="datetimeFigureOut">
              <a:rPr lang="en-US" smtClean="0"/>
              <a:t>12/18/24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2519315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7"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E4F425A-E00F-4AAE-A11C-B8D799E92BCC}" type="datetimeFigureOut">
              <a:rPr lang="en-US" smtClean="0"/>
              <a:t>12/18/24</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79BDAF8-C62E-4E83-B895-FB6209499096}" type="slidenum">
              <a:rPr lang="en-US" smtClean="0"/>
              <a:t>‹#›</a:t>
            </a:fld>
            <a:endParaRPr lang="en-US"/>
          </a:p>
        </p:txBody>
      </p:sp>
    </p:spTree>
    <p:extLst>
      <p:ext uri="{BB962C8B-B14F-4D97-AF65-F5344CB8AC3E}">
        <p14:creationId xmlns:p14="http://schemas.microsoft.com/office/powerpoint/2010/main" val="4131387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003A0-75E0-6617-363B-701AEC842DC3}"/>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7EE6CFF0-BFEE-3402-9796-F170D6EF3CDB}"/>
              </a:ext>
            </a:extLst>
          </p:cNvPr>
          <p:cNvGrpSpPr/>
          <p:nvPr/>
        </p:nvGrpSpPr>
        <p:grpSpPr>
          <a:xfrm>
            <a:off x="0" y="-5986"/>
            <a:ext cx="6858000" cy="364001"/>
            <a:chOff x="-285752" y="-5986"/>
            <a:chExt cx="7429500" cy="374376"/>
          </a:xfrm>
        </p:grpSpPr>
        <p:sp>
          <p:nvSpPr>
            <p:cNvPr id="21" name="Rectangle 20">
              <a:extLst>
                <a:ext uri="{FF2B5EF4-FFF2-40B4-BE49-F238E27FC236}">
                  <a16:creationId xmlns:a16="http://schemas.microsoft.com/office/drawing/2014/main" id="{45A2B921-52D0-36C1-603C-E50DA0B8A5B3}"/>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7" name="TextBox 6">
              <a:extLst>
                <a:ext uri="{FF2B5EF4-FFF2-40B4-BE49-F238E27FC236}">
                  <a16:creationId xmlns:a16="http://schemas.microsoft.com/office/drawing/2014/main" id="{A6E9560A-FA5C-D68E-90ED-DA7687891F24}"/>
                </a:ext>
              </a:extLst>
            </p:cNvPr>
            <p:cNvSpPr txBox="1"/>
            <p:nvPr/>
          </p:nvSpPr>
          <p:spPr>
            <a:xfrm>
              <a:off x="-285748" y="31162"/>
              <a:ext cx="7369257" cy="326376"/>
            </a:xfrm>
            <a:prstGeom prst="rect">
              <a:avLst/>
            </a:prstGeom>
            <a:noFill/>
          </p:spPr>
          <p:txBody>
            <a:bodyPr wrap="square" rtlCol="0">
              <a:spAutoFit/>
            </a:bodyPr>
            <a:lstStyle/>
            <a:p>
              <a:pPr algn="ctr"/>
              <a:r>
                <a:rPr lang="en-US" sz="1462" b="1" dirty="0"/>
                <a:t>Build and Service Ship</a:t>
              </a:r>
            </a:p>
          </p:txBody>
        </p:sp>
      </p:grpSp>
      <p:sp>
        <p:nvSpPr>
          <p:cNvPr id="57" name="TextBox 56">
            <a:extLst>
              <a:ext uri="{FF2B5EF4-FFF2-40B4-BE49-F238E27FC236}">
                <a16:creationId xmlns:a16="http://schemas.microsoft.com/office/drawing/2014/main" id="{B52775E4-6FE6-8F1E-EAA0-31596A1AFD3E}"/>
              </a:ext>
            </a:extLst>
          </p:cNvPr>
          <p:cNvSpPr txBox="1"/>
          <p:nvPr/>
        </p:nvSpPr>
        <p:spPr>
          <a:xfrm>
            <a:off x="0" y="407643"/>
            <a:ext cx="6858000" cy="2723823"/>
          </a:xfrm>
          <a:prstGeom prst="rect">
            <a:avLst/>
          </a:prstGeom>
          <a:noFill/>
        </p:spPr>
        <p:txBody>
          <a:bodyPr wrap="square" rtlCol="0">
            <a:spAutoFit/>
          </a:bodyPr>
          <a:lstStyle/>
          <a:p>
            <a:pPr marL="139299" indent="-139299">
              <a:buFont typeface="Arial" panose="020B0604020202020204" pitchFamily="34" charset="0"/>
              <a:buChar char="•"/>
            </a:pPr>
            <a:r>
              <a:rPr lang="en-GB" sz="900" dirty="0">
                <a:solidFill>
                  <a:srgbClr val="000000"/>
                </a:solidFill>
              </a:rPr>
              <a:t>Building a ship require resources or $B on Earth as specified on ship counter. The resource cost must come from the location where it is built</a:t>
            </a:r>
          </a:p>
          <a:p>
            <a:pPr marL="139299" indent="-139299">
              <a:buFont typeface="Arial" panose="020B0604020202020204" pitchFamily="34" charset="0"/>
              <a:buChar char="•"/>
            </a:pPr>
            <a:r>
              <a:rPr lang="en-GB" sz="900" dirty="0">
                <a:solidFill>
                  <a:srgbClr val="000000"/>
                </a:solidFill>
              </a:rPr>
              <a:t>You can never exceed your RE or CV support limit above four, not even during yearly turns</a:t>
            </a:r>
          </a:p>
          <a:p>
            <a:pPr marL="139299" indent="-139299">
              <a:buFont typeface="Arial" panose="020B0604020202020204" pitchFamily="34" charset="0"/>
              <a:buChar char="•"/>
            </a:pPr>
            <a:r>
              <a:rPr lang="en-GB" sz="900" dirty="0">
                <a:solidFill>
                  <a:srgbClr val="000000"/>
                </a:solidFill>
              </a:rPr>
              <a:t>CVs can be built reserved: subtract 1 SUP and 1 FUEL from their cost</a:t>
            </a:r>
          </a:p>
          <a:p>
            <a:pPr marL="139299" indent="-139299">
              <a:buFont typeface="Arial" panose="020B0604020202020204" pitchFamily="34" charset="0"/>
              <a:buChar char="•"/>
            </a:pPr>
            <a:r>
              <a:rPr lang="en-GB" sz="900" dirty="0">
                <a:solidFill>
                  <a:srgbClr val="000000"/>
                </a:solidFill>
              </a:rPr>
              <a:t>Earth counts as having a large Spaceport for all purposes. (A Space Elevator must be built for Earth to build or service ships larger than CV‐4.)</a:t>
            </a:r>
          </a:p>
          <a:p>
            <a:pPr marL="139299" indent="-139299">
              <a:buFont typeface="Arial" panose="020B0604020202020204" pitchFamily="34" charset="0"/>
              <a:buChar char="•"/>
            </a:pPr>
            <a:r>
              <a:rPr lang="en-GB" sz="900" dirty="0">
                <a:solidFill>
                  <a:srgbClr val="000000"/>
                </a:solidFill>
              </a:rPr>
              <a:t>Requirements to build a ship (B) or unreserve a CV (U). SSS=Small Supply Station, LSS=Large Supply Station, SSP=Small Spaceport, LSP=Large Spaceport</a:t>
            </a:r>
          </a:p>
          <a:p>
            <a:pPr marL="139299" indent="-139299">
              <a:buFont typeface="Arial" panose="020B0604020202020204" pitchFamily="34" charset="0"/>
              <a:buChar char="•"/>
            </a:pPr>
            <a:endParaRPr lang="en-GB" sz="900" dirty="0">
              <a:solidFill>
                <a:srgbClr val="000000"/>
              </a:solidFill>
            </a:endParaRPr>
          </a:p>
          <a:p>
            <a:endParaRPr lang="en-GB" sz="900" dirty="0">
              <a:solidFill>
                <a:srgbClr val="000000"/>
              </a:solidFill>
              <a:latin typeface="Helvetica" pitchFamily="2" charset="0"/>
            </a:endParaRPr>
          </a:p>
          <a:p>
            <a:endParaRPr lang="en-GB" sz="900" dirty="0">
              <a:solidFill>
                <a:srgbClr val="000000"/>
              </a:solidFill>
              <a:latin typeface="Helvetica" pitchFamily="2" charset="0"/>
            </a:endParaRPr>
          </a:p>
          <a:p>
            <a:endParaRPr lang="en-GB" sz="900" dirty="0">
              <a:solidFill>
                <a:srgbClr val="000000"/>
              </a:solidFill>
              <a:latin typeface="Helvetica" pitchFamily="2" charset="0"/>
            </a:endParaRPr>
          </a:p>
          <a:p>
            <a:endParaRPr lang="en-GB" sz="900" dirty="0">
              <a:solidFill>
                <a:srgbClr val="000000"/>
              </a:solidFill>
              <a:latin typeface="Helvetica" pitchFamily="2" charset="0"/>
            </a:endParaRPr>
          </a:p>
          <a:p>
            <a:endParaRPr lang="en-GB" sz="900" dirty="0">
              <a:solidFill>
                <a:srgbClr val="000000"/>
              </a:solidFill>
              <a:latin typeface="Helvetica" pitchFamily="2" charset="0"/>
            </a:endParaRPr>
          </a:p>
          <a:p>
            <a:endParaRPr lang="en-GB" sz="900" dirty="0">
              <a:solidFill>
                <a:srgbClr val="000000"/>
              </a:solidFill>
              <a:effectLst/>
              <a:latin typeface="Helvetica" pitchFamily="2" charset="0"/>
            </a:endParaRPr>
          </a:p>
          <a:p>
            <a:endParaRPr lang="en-GB" sz="900" dirty="0">
              <a:solidFill>
                <a:srgbClr val="000000"/>
              </a:solidFill>
              <a:latin typeface="Helvetica" pitchFamily="2" charset="0"/>
            </a:endParaRPr>
          </a:p>
          <a:p>
            <a:endParaRPr lang="en-GB" sz="900" dirty="0">
              <a:solidFill>
                <a:srgbClr val="000000"/>
              </a:solidFill>
              <a:effectLst/>
              <a:latin typeface="Helvetica" pitchFamily="2" charset="0"/>
            </a:endParaRPr>
          </a:p>
          <a:p>
            <a:endParaRPr lang="en-GB" sz="900" dirty="0">
              <a:solidFill>
                <a:srgbClr val="000000"/>
              </a:solidFill>
              <a:effectLst/>
              <a:latin typeface="Helvetica" pitchFamily="2" charset="0"/>
            </a:endParaRPr>
          </a:p>
          <a:p>
            <a:pPr marL="139299" indent="-139299">
              <a:buFont typeface="Arial" panose="020B0604020202020204" pitchFamily="34" charset="0"/>
              <a:buChar char="•"/>
            </a:pPr>
            <a:r>
              <a:rPr lang="en-GB" sz="900" dirty="0">
                <a:solidFill>
                  <a:srgbClr val="000000"/>
                </a:solidFill>
              </a:rPr>
              <a:t>Un‐reserving a CV costs 1 SUP and 1 FUEL on bases or $2B on Earth. Repairing a CV costs 1 ORE or $1B on Earth</a:t>
            </a:r>
          </a:p>
          <a:p>
            <a:pPr marL="139299" indent="-139299">
              <a:buFont typeface="Arial" panose="020B0604020202020204" pitchFamily="34" charset="0"/>
              <a:buChar char="•"/>
            </a:pPr>
            <a:r>
              <a:rPr lang="en-GB" sz="900" dirty="0">
                <a:solidFill>
                  <a:srgbClr val="000000"/>
                </a:solidFill>
              </a:rPr>
              <a:t>Scrap undamaged can on a base or Earth. Add half of each of the cost in resources for that ship to the reserves on Earth. Reduce by 1 SUP and 1 FUEL if scrapping a reserved CV.</a:t>
            </a:r>
          </a:p>
        </p:txBody>
      </p:sp>
      <p:graphicFrame>
        <p:nvGraphicFramePr>
          <p:cNvPr id="3" name="Table 2">
            <a:extLst>
              <a:ext uri="{FF2B5EF4-FFF2-40B4-BE49-F238E27FC236}">
                <a16:creationId xmlns:a16="http://schemas.microsoft.com/office/drawing/2014/main" id="{61F1E434-F9FB-6A80-52DA-98022B3F029F}"/>
              </a:ext>
            </a:extLst>
          </p:cNvPr>
          <p:cNvGraphicFramePr>
            <a:graphicFrameLocks noGrp="1"/>
          </p:cNvGraphicFramePr>
          <p:nvPr>
            <p:extLst>
              <p:ext uri="{D42A27DB-BD31-4B8C-83A1-F6EECF244321}">
                <p14:modId xmlns:p14="http://schemas.microsoft.com/office/powerpoint/2010/main" val="575153663"/>
              </p:ext>
            </p:extLst>
          </p:nvPr>
        </p:nvGraphicFramePr>
        <p:xfrm>
          <a:off x="325110" y="1379334"/>
          <a:ext cx="5096506" cy="1143000"/>
        </p:xfrm>
        <a:graphic>
          <a:graphicData uri="http://schemas.openxmlformats.org/drawingml/2006/table">
            <a:tbl>
              <a:tblPr firstRow="1" bandRow="1">
                <a:tableStyleId>{5C22544A-7EE6-4342-B048-85BDC9FD1C3A}</a:tableStyleId>
              </a:tblPr>
              <a:tblGrid>
                <a:gridCol w="544830">
                  <a:extLst>
                    <a:ext uri="{9D8B030D-6E8A-4147-A177-3AD203B41FA5}">
                      <a16:colId xmlns:a16="http://schemas.microsoft.com/office/drawing/2014/main" val="2772734133"/>
                    </a:ext>
                  </a:extLst>
                </a:gridCol>
                <a:gridCol w="381317">
                  <a:extLst>
                    <a:ext uri="{9D8B030D-6E8A-4147-A177-3AD203B41FA5}">
                      <a16:colId xmlns:a16="http://schemas.microsoft.com/office/drawing/2014/main" val="1755019692"/>
                    </a:ext>
                  </a:extLst>
                </a:gridCol>
                <a:gridCol w="381317">
                  <a:extLst>
                    <a:ext uri="{9D8B030D-6E8A-4147-A177-3AD203B41FA5}">
                      <a16:colId xmlns:a16="http://schemas.microsoft.com/office/drawing/2014/main" val="1317260558"/>
                    </a:ext>
                  </a:extLst>
                </a:gridCol>
                <a:gridCol w="381317">
                  <a:extLst>
                    <a:ext uri="{9D8B030D-6E8A-4147-A177-3AD203B41FA5}">
                      <a16:colId xmlns:a16="http://schemas.microsoft.com/office/drawing/2014/main" val="1918098752"/>
                    </a:ext>
                  </a:extLst>
                </a:gridCol>
                <a:gridCol w="381317">
                  <a:extLst>
                    <a:ext uri="{9D8B030D-6E8A-4147-A177-3AD203B41FA5}">
                      <a16:colId xmlns:a16="http://schemas.microsoft.com/office/drawing/2014/main" val="287519035"/>
                    </a:ext>
                  </a:extLst>
                </a:gridCol>
                <a:gridCol w="328930">
                  <a:extLst>
                    <a:ext uri="{9D8B030D-6E8A-4147-A177-3AD203B41FA5}">
                      <a16:colId xmlns:a16="http://schemas.microsoft.com/office/drawing/2014/main" val="2396160591"/>
                    </a:ext>
                  </a:extLst>
                </a:gridCol>
                <a:gridCol w="394017">
                  <a:extLst>
                    <a:ext uri="{9D8B030D-6E8A-4147-A177-3AD203B41FA5}">
                      <a16:colId xmlns:a16="http://schemas.microsoft.com/office/drawing/2014/main" val="3431154640"/>
                    </a:ext>
                  </a:extLst>
                </a:gridCol>
                <a:gridCol w="394017">
                  <a:extLst>
                    <a:ext uri="{9D8B030D-6E8A-4147-A177-3AD203B41FA5}">
                      <a16:colId xmlns:a16="http://schemas.microsoft.com/office/drawing/2014/main" val="1744699401"/>
                    </a:ext>
                  </a:extLst>
                </a:gridCol>
                <a:gridCol w="394017">
                  <a:extLst>
                    <a:ext uri="{9D8B030D-6E8A-4147-A177-3AD203B41FA5}">
                      <a16:colId xmlns:a16="http://schemas.microsoft.com/office/drawing/2014/main" val="1155167087"/>
                    </a:ext>
                  </a:extLst>
                </a:gridCol>
                <a:gridCol w="394017">
                  <a:extLst>
                    <a:ext uri="{9D8B030D-6E8A-4147-A177-3AD203B41FA5}">
                      <a16:colId xmlns:a16="http://schemas.microsoft.com/office/drawing/2014/main" val="3840447279"/>
                    </a:ext>
                  </a:extLst>
                </a:gridCol>
                <a:gridCol w="451167">
                  <a:extLst>
                    <a:ext uri="{9D8B030D-6E8A-4147-A177-3AD203B41FA5}">
                      <a16:colId xmlns:a16="http://schemas.microsoft.com/office/drawing/2014/main" val="1266585144"/>
                    </a:ext>
                  </a:extLst>
                </a:gridCol>
                <a:gridCol w="670243">
                  <a:extLst>
                    <a:ext uri="{9D8B030D-6E8A-4147-A177-3AD203B41FA5}">
                      <a16:colId xmlns:a16="http://schemas.microsoft.com/office/drawing/2014/main" val="3430879414"/>
                    </a:ext>
                  </a:extLst>
                </a:gridCol>
              </a:tblGrid>
              <a:tr h="125233">
                <a:tc>
                  <a:txBody>
                    <a:bodyPr/>
                    <a:lstStyle/>
                    <a:p>
                      <a:r>
                        <a:rPr lang="en-IT" sz="900" dirty="0"/>
                        <a:t>Facility</a:t>
                      </a:r>
                    </a:p>
                  </a:txBody>
                  <a:tcPr/>
                </a:tc>
                <a:tc>
                  <a:txBody>
                    <a:bodyPr/>
                    <a:lstStyle/>
                    <a:p>
                      <a:pPr algn="ctr"/>
                      <a:r>
                        <a:rPr lang="en-IT" sz="900" dirty="0"/>
                        <a:t>LV1</a:t>
                      </a:r>
                    </a:p>
                  </a:txBody>
                  <a:tcPr/>
                </a:tc>
                <a:tc>
                  <a:txBody>
                    <a:bodyPr/>
                    <a:lstStyle/>
                    <a:p>
                      <a:pPr algn="ctr"/>
                      <a:r>
                        <a:rPr lang="en-IT" sz="900" dirty="0"/>
                        <a:t>LV2</a:t>
                      </a:r>
                    </a:p>
                  </a:txBody>
                  <a:tcPr/>
                </a:tc>
                <a:tc>
                  <a:txBody>
                    <a:bodyPr/>
                    <a:lstStyle/>
                    <a:p>
                      <a:pPr algn="ctr"/>
                      <a:r>
                        <a:rPr lang="en-IT" sz="900" dirty="0"/>
                        <a:t>LV3</a:t>
                      </a:r>
                    </a:p>
                  </a:txBody>
                  <a:tcPr/>
                </a:tc>
                <a:tc>
                  <a:txBody>
                    <a:bodyPr/>
                    <a:lstStyle/>
                    <a:p>
                      <a:pPr algn="ctr"/>
                      <a:r>
                        <a:rPr lang="en-IT" sz="900" dirty="0"/>
                        <a:t>LV4</a:t>
                      </a:r>
                    </a:p>
                  </a:txBody>
                  <a:tcPr/>
                </a:tc>
                <a:tc>
                  <a:txBody>
                    <a:bodyPr/>
                    <a:lstStyle/>
                    <a:p>
                      <a:pPr algn="ctr"/>
                      <a:r>
                        <a:rPr lang="en-IT" sz="900" dirty="0"/>
                        <a:t>RE</a:t>
                      </a:r>
                    </a:p>
                  </a:txBody>
                  <a:tcPr/>
                </a:tc>
                <a:tc>
                  <a:txBody>
                    <a:bodyPr/>
                    <a:lstStyle/>
                    <a:p>
                      <a:pPr algn="ctr"/>
                      <a:r>
                        <a:rPr lang="en-IT" sz="900" dirty="0"/>
                        <a:t>CV2</a:t>
                      </a:r>
                    </a:p>
                  </a:txBody>
                  <a:tcPr/>
                </a:tc>
                <a:tc>
                  <a:txBody>
                    <a:bodyPr/>
                    <a:lstStyle/>
                    <a:p>
                      <a:pPr algn="ctr"/>
                      <a:r>
                        <a:rPr lang="en-IT" sz="900" dirty="0"/>
                        <a:t>CV3</a:t>
                      </a:r>
                    </a:p>
                  </a:txBody>
                  <a:tcPr/>
                </a:tc>
                <a:tc>
                  <a:txBody>
                    <a:bodyPr/>
                    <a:lstStyle/>
                    <a:p>
                      <a:pPr algn="ctr"/>
                      <a:r>
                        <a:rPr lang="en-IT" sz="900" dirty="0"/>
                        <a:t>CV4</a:t>
                      </a:r>
                    </a:p>
                  </a:txBody>
                  <a:tcPr/>
                </a:tc>
                <a:tc>
                  <a:txBody>
                    <a:bodyPr/>
                    <a:lstStyle/>
                    <a:p>
                      <a:pPr algn="ctr"/>
                      <a:r>
                        <a:rPr lang="en-IT" sz="900" dirty="0"/>
                        <a:t>CV5</a:t>
                      </a:r>
                    </a:p>
                  </a:txBody>
                  <a:tcPr/>
                </a:tc>
                <a:tc>
                  <a:txBody>
                    <a:bodyPr/>
                    <a:lstStyle/>
                    <a:p>
                      <a:pPr algn="ctr"/>
                      <a:r>
                        <a:rPr lang="en-IT" sz="900" dirty="0"/>
                        <a:t>CV6+</a:t>
                      </a:r>
                    </a:p>
                  </a:txBody>
                  <a:tcPr/>
                </a:tc>
                <a:tc>
                  <a:txBody>
                    <a:bodyPr/>
                    <a:lstStyle/>
                    <a:p>
                      <a:pPr algn="ctr"/>
                      <a:r>
                        <a:rPr lang="en-IT" sz="900" dirty="0"/>
                        <a:t>Repair</a:t>
                      </a:r>
                    </a:p>
                  </a:txBody>
                  <a:tcPr/>
                </a:tc>
                <a:extLst>
                  <a:ext uri="{0D108BD9-81ED-4DB2-BD59-A6C34878D82A}">
                    <a16:rowId xmlns:a16="http://schemas.microsoft.com/office/drawing/2014/main" val="4285640951"/>
                  </a:ext>
                </a:extLst>
              </a:tr>
              <a:tr h="125233">
                <a:tc>
                  <a:txBody>
                    <a:bodyPr/>
                    <a:lstStyle/>
                    <a:p>
                      <a:r>
                        <a:rPr lang="en-IT" sz="900" dirty="0"/>
                        <a:t>SSS</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endParaRPr lang="en-IT" sz="900" dirty="0"/>
                    </a:p>
                  </a:txBody>
                  <a:tcPr/>
                </a:tc>
                <a:tc>
                  <a:txBody>
                    <a:bodyPr/>
                    <a:lstStyle/>
                    <a:p>
                      <a:pPr algn="ctr"/>
                      <a:endParaRPr lang="en-IT" sz="900" dirty="0"/>
                    </a:p>
                  </a:txBody>
                  <a:tcPr/>
                </a:tc>
                <a:tc>
                  <a:txBody>
                    <a:bodyPr/>
                    <a:lstStyle/>
                    <a:p>
                      <a:pPr algn="ctr"/>
                      <a:endParaRPr lang="en-IT" sz="900" dirty="0"/>
                    </a:p>
                  </a:txBody>
                  <a:tcPr/>
                </a:tc>
                <a:tc>
                  <a:txBody>
                    <a:bodyPr/>
                    <a:lstStyle/>
                    <a:p>
                      <a:pPr algn="ctr"/>
                      <a:r>
                        <a:rPr lang="en-IT" sz="900" dirty="0"/>
                        <a:t>U</a:t>
                      </a:r>
                    </a:p>
                  </a:txBody>
                  <a:tcPr/>
                </a:tc>
                <a:tc>
                  <a:txBody>
                    <a:bodyPr/>
                    <a:lstStyle/>
                    <a:p>
                      <a:pPr algn="ctr"/>
                      <a:endParaRPr lang="en-IT" sz="900" dirty="0"/>
                    </a:p>
                  </a:txBody>
                  <a:tcPr/>
                </a:tc>
                <a:tc>
                  <a:txBody>
                    <a:bodyPr/>
                    <a:lstStyle/>
                    <a:p>
                      <a:pPr algn="ctr"/>
                      <a:endParaRPr lang="en-IT" sz="900" dirty="0"/>
                    </a:p>
                  </a:txBody>
                  <a:tcPr/>
                </a:tc>
                <a:tc>
                  <a:txBody>
                    <a:bodyPr/>
                    <a:lstStyle/>
                    <a:p>
                      <a:pPr algn="ctr"/>
                      <a:endParaRPr lang="en-IT" sz="900" dirty="0"/>
                    </a:p>
                  </a:txBody>
                  <a:tcPr/>
                </a:tc>
                <a:tc>
                  <a:txBody>
                    <a:bodyPr/>
                    <a:lstStyle/>
                    <a:p>
                      <a:pPr algn="ctr"/>
                      <a:endParaRPr lang="en-IT" sz="900" dirty="0"/>
                    </a:p>
                  </a:txBody>
                  <a:tcPr/>
                </a:tc>
                <a:tc>
                  <a:txBody>
                    <a:bodyPr/>
                    <a:lstStyle/>
                    <a:p>
                      <a:pPr algn="ctr"/>
                      <a:r>
                        <a:rPr lang="en-IT" sz="900" dirty="0"/>
                        <a:t>1</a:t>
                      </a:r>
                    </a:p>
                  </a:txBody>
                  <a:tcPr/>
                </a:tc>
                <a:extLst>
                  <a:ext uri="{0D108BD9-81ED-4DB2-BD59-A6C34878D82A}">
                    <a16:rowId xmlns:a16="http://schemas.microsoft.com/office/drawing/2014/main" val="2336468783"/>
                  </a:ext>
                </a:extLst>
              </a:tr>
              <a:tr h="125233">
                <a:tc>
                  <a:txBody>
                    <a:bodyPr/>
                    <a:lstStyle/>
                    <a:p>
                      <a:r>
                        <a:rPr lang="en-IT" sz="900" dirty="0"/>
                        <a:t>LSS</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endParaRPr lang="en-IT" sz="900" dirty="0"/>
                    </a:p>
                  </a:txBody>
                  <a:tcPr/>
                </a:tc>
                <a:tc>
                  <a:txBody>
                    <a:bodyPr/>
                    <a:lstStyle/>
                    <a:p>
                      <a:pPr algn="ctr"/>
                      <a:r>
                        <a:rPr lang="en-IT" sz="900" dirty="0"/>
                        <a:t>U</a:t>
                      </a:r>
                    </a:p>
                  </a:txBody>
                  <a:tcPr/>
                </a:tc>
                <a:tc>
                  <a:txBody>
                    <a:bodyPr/>
                    <a:lstStyle/>
                    <a:p>
                      <a:pPr algn="ctr"/>
                      <a:r>
                        <a:rPr lang="en-IT" sz="900" dirty="0"/>
                        <a:t>U</a:t>
                      </a:r>
                    </a:p>
                  </a:txBody>
                  <a:tcPr/>
                </a:tc>
                <a:tc>
                  <a:txBody>
                    <a:bodyPr/>
                    <a:lstStyle/>
                    <a:p>
                      <a:pPr algn="ctr"/>
                      <a:endParaRPr lang="en-IT" sz="900" dirty="0"/>
                    </a:p>
                  </a:txBody>
                  <a:tcPr/>
                </a:tc>
                <a:tc>
                  <a:txBody>
                    <a:bodyPr/>
                    <a:lstStyle/>
                    <a:p>
                      <a:pPr algn="ctr"/>
                      <a:endParaRPr lang="en-IT" sz="900" dirty="0"/>
                    </a:p>
                  </a:txBody>
                  <a:tcPr/>
                </a:tc>
                <a:tc>
                  <a:txBody>
                    <a:bodyPr/>
                    <a:lstStyle/>
                    <a:p>
                      <a:pPr algn="ctr"/>
                      <a:endParaRPr lang="en-IT" sz="900" dirty="0"/>
                    </a:p>
                  </a:txBody>
                  <a:tcPr/>
                </a:tc>
                <a:tc>
                  <a:txBody>
                    <a:bodyPr/>
                    <a:lstStyle/>
                    <a:p>
                      <a:pPr algn="ctr"/>
                      <a:r>
                        <a:rPr lang="en-IT" sz="900" dirty="0"/>
                        <a:t>2</a:t>
                      </a:r>
                    </a:p>
                  </a:txBody>
                  <a:tcPr/>
                </a:tc>
                <a:extLst>
                  <a:ext uri="{0D108BD9-81ED-4DB2-BD59-A6C34878D82A}">
                    <a16:rowId xmlns:a16="http://schemas.microsoft.com/office/drawing/2014/main" val="104200436"/>
                  </a:ext>
                </a:extLst>
              </a:tr>
              <a:tr h="125233">
                <a:tc>
                  <a:txBody>
                    <a:bodyPr/>
                    <a:lstStyle/>
                    <a:p>
                      <a:r>
                        <a:rPr lang="en-IT" sz="900" dirty="0"/>
                        <a:t>SSP</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B/U</a:t>
                      </a:r>
                    </a:p>
                  </a:txBody>
                  <a:tcPr/>
                </a:tc>
                <a:tc>
                  <a:txBody>
                    <a:bodyPr/>
                    <a:lstStyle/>
                    <a:p>
                      <a:pPr algn="ctr"/>
                      <a:r>
                        <a:rPr lang="en-IT" sz="900" dirty="0"/>
                        <a:t>U</a:t>
                      </a:r>
                    </a:p>
                  </a:txBody>
                  <a:tcPr/>
                </a:tc>
                <a:tc>
                  <a:txBody>
                    <a:bodyPr/>
                    <a:lstStyle/>
                    <a:p>
                      <a:pPr algn="ctr"/>
                      <a:r>
                        <a:rPr lang="en-IT" sz="900" dirty="0"/>
                        <a:t>U</a:t>
                      </a:r>
                    </a:p>
                  </a:txBody>
                  <a:tcPr/>
                </a:tc>
                <a:tc>
                  <a:txBody>
                    <a:bodyPr/>
                    <a:lstStyle/>
                    <a:p>
                      <a:pPr algn="ctr"/>
                      <a:r>
                        <a:rPr lang="en-IT" sz="900" dirty="0"/>
                        <a:t>U</a:t>
                      </a:r>
                    </a:p>
                  </a:txBody>
                  <a:tcPr/>
                </a:tc>
                <a:tc>
                  <a:txBody>
                    <a:bodyPr/>
                    <a:lstStyle/>
                    <a:p>
                      <a:pPr algn="ctr"/>
                      <a:endParaRPr lang="en-IT" sz="900" dirty="0"/>
                    </a:p>
                  </a:txBody>
                  <a:tcPr/>
                </a:tc>
                <a:tc>
                  <a:txBody>
                    <a:bodyPr/>
                    <a:lstStyle/>
                    <a:p>
                      <a:pPr algn="ctr"/>
                      <a:r>
                        <a:rPr lang="en-IT" sz="900" dirty="0"/>
                        <a:t>3</a:t>
                      </a:r>
                    </a:p>
                  </a:txBody>
                  <a:tcPr/>
                </a:tc>
                <a:extLst>
                  <a:ext uri="{0D108BD9-81ED-4DB2-BD59-A6C34878D82A}">
                    <a16:rowId xmlns:a16="http://schemas.microsoft.com/office/drawing/2014/main" val="3742024635"/>
                  </a:ext>
                </a:extLst>
              </a:tr>
              <a:tr h="125233">
                <a:tc>
                  <a:txBody>
                    <a:bodyPr/>
                    <a:lstStyle/>
                    <a:p>
                      <a:r>
                        <a:rPr lang="en-IT" sz="900" dirty="0"/>
                        <a:t>LSP</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B/U</a:t>
                      </a:r>
                    </a:p>
                  </a:txBody>
                  <a:tcPr/>
                </a:tc>
                <a:tc>
                  <a:txBody>
                    <a:bodyPr/>
                    <a:lstStyle/>
                    <a:p>
                      <a:pPr algn="ctr"/>
                      <a:r>
                        <a:rPr lang="en-IT" sz="900" dirty="0"/>
                        <a:t>B/U</a:t>
                      </a:r>
                    </a:p>
                  </a:txBody>
                  <a:tcPr/>
                </a:tc>
                <a:tc>
                  <a:txBody>
                    <a:bodyPr/>
                    <a:lstStyle/>
                    <a:p>
                      <a:pPr algn="ctr"/>
                      <a:r>
                        <a:rPr lang="en-IT" sz="900" dirty="0"/>
                        <a:t>B/U</a:t>
                      </a:r>
                    </a:p>
                  </a:txBody>
                  <a:tcPr/>
                </a:tc>
                <a:tc>
                  <a:txBody>
                    <a:bodyPr/>
                    <a:lstStyle/>
                    <a:p>
                      <a:pPr algn="ctr"/>
                      <a:r>
                        <a:rPr lang="en-IT" sz="900" dirty="0"/>
                        <a:t>B/U</a:t>
                      </a:r>
                    </a:p>
                  </a:txBody>
                  <a:tcPr/>
                </a:tc>
                <a:tc>
                  <a:txBody>
                    <a:bodyPr/>
                    <a:lstStyle/>
                    <a:p>
                      <a:pPr algn="ctr"/>
                      <a:r>
                        <a:rPr lang="en-IT" sz="900" dirty="0"/>
                        <a:t>B/U</a:t>
                      </a:r>
                    </a:p>
                  </a:txBody>
                  <a:tcPr/>
                </a:tc>
                <a:tc>
                  <a:txBody>
                    <a:bodyPr/>
                    <a:lstStyle/>
                    <a:p>
                      <a:pPr algn="ctr"/>
                      <a:r>
                        <a:rPr lang="en-IT" sz="900" dirty="0"/>
                        <a:t>Unlimited</a:t>
                      </a:r>
                    </a:p>
                  </a:txBody>
                  <a:tcPr/>
                </a:tc>
                <a:extLst>
                  <a:ext uri="{0D108BD9-81ED-4DB2-BD59-A6C34878D82A}">
                    <a16:rowId xmlns:a16="http://schemas.microsoft.com/office/drawing/2014/main" val="2463715872"/>
                  </a:ext>
                </a:extLst>
              </a:tr>
            </a:tbl>
          </a:graphicData>
        </a:graphic>
      </p:graphicFrame>
      <p:grpSp>
        <p:nvGrpSpPr>
          <p:cNvPr id="4" name="Group 3">
            <a:extLst>
              <a:ext uri="{FF2B5EF4-FFF2-40B4-BE49-F238E27FC236}">
                <a16:creationId xmlns:a16="http://schemas.microsoft.com/office/drawing/2014/main" id="{0B3217DF-43BF-6A86-FA22-A78FB5ACEFC0}"/>
              </a:ext>
            </a:extLst>
          </p:cNvPr>
          <p:cNvGrpSpPr/>
          <p:nvPr/>
        </p:nvGrpSpPr>
        <p:grpSpPr>
          <a:xfrm>
            <a:off x="0" y="3247703"/>
            <a:ext cx="6858000" cy="364001"/>
            <a:chOff x="-285752" y="-5986"/>
            <a:chExt cx="7429500" cy="374376"/>
          </a:xfrm>
        </p:grpSpPr>
        <p:sp>
          <p:nvSpPr>
            <p:cNvPr id="5" name="Rectangle 4">
              <a:extLst>
                <a:ext uri="{FF2B5EF4-FFF2-40B4-BE49-F238E27FC236}">
                  <a16:creationId xmlns:a16="http://schemas.microsoft.com/office/drawing/2014/main" id="{5634894A-82AE-9749-93E4-83651F269E1D}"/>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6" name="TextBox 5">
              <a:extLst>
                <a:ext uri="{FF2B5EF4-FFF2-40B4-BE49-F238E27FC236}">
                  <a16:creationId xmlns:a16="http://schemas.microsoft.com/office/drawing/2014/main" id="{5DAEB920-4243-83B2-26A2-C8390884FA8B}"/>
                </a:ext>
              </a:extLst>
            </p:cNvPr>
            <p:cNvSpPr txBox="1"/>
            <p:nvPr/>
          </p:nvSpPr>
          <p:spPr>
            <a:xfrm>
              <a:off x="-285748" y="31162"/>
              <a:ext cx="7369257" cy="326376"/>
            </a:xfrm>
            <a:prstGeom prst="rect">
              <a:avLst/>
            </a:prstGeom>
            <a:noFill/>
          </p:spPr>
          <p:txBody>
            <a:bodyPr wrap="square" rtlCol="0">
              <a:spAutoFit/>
            </a:bodyPr>
            <a:lstStyle/>
            <a:p>
              <a:pPr algn="ctr"/>
              <a:r>
                <a:rPr lang="en-US" sz="1462" b="1" dirty="0"/>
                <a:t>Movement</a:t>
              </a:r>
            </a:p>
          </p:txBody>
        </p:sp>
      </p:grpSp>
      <p:sp>
        <p:nvSpPr>
          <p:cNvPr id="8" name="TextBox 7">
            <a:extLst>
              <a:ext uri="{FF2B5EF4-FFF2-40B4-BE49-F238E27FC236}">
                <a16:creationId xmlns:a16="http://schemas.microsoft.com/office/drawing/2014/main" id="{B680DCD0-A932-8730-427A-C2E3F62EDCA1}"/>
              </a:ext>
            </a:extLst>
          </p:cNvPr>
          <p:cNvSpPr txBox="1"/>
          <p:nvPr/>
        </p:nvSpPr>
        <p:spPr>
          <a:xfrm>
            <a:off x="0" y="3647823"/>
            <a:ext cx="6858000" cy="6186309"/>
          </a:xfrm>
          <a:prstGeom prst="rect">
            <a:avLst/>
          </a:prstGeom>
          <a:noFill/>
        </p:spPr>
        <p:txBody>
          <a:bodyPr wrap="square" rtlCol="0">
            <a:spAutoFit/>
          </a:bodyPr>
          <a:lstStyle/>
          <a:p>
            <a:pPr marL="139299" indent="-139299">
              <a:buFont typeface="Arial" panose="020B0604020202020204" pitchFamily="34" charset="0"/>
              <a:buChar char="•"/>
            </a:pPr>
            <a:r>
              <a:rPr lang="en-GB" sz="900" dirty="0">
                <a:solidFill>
                  <a:srgbClr val="000000"/>
                </a:solidFill>
              </a:rPr>
              <a:t>Drop all ships in heliocentric transfer boxes</a:t>
            </a:r>
          </a:p>
          <a:p>
            <a:pPr marL="139299" indent="-139299">
              <a:buFont typeface="Arial" panose="020B0604020202020204" pitchFamily="34" charset="0"/>
              <a:buChar char="•"/>
            </a:pPr>
            <a:endParaRPr lang="en-GB" sz="900" dirty="0">
              <a:solidFill>
                <a:srgbClr val="000000"/>
              </a:solidFill>
            </a:endParaRPr>
          </a:p>
          <a:p>
            <a:r>
              <a:rPr lang="en-GB" sz="900" dirty="0">
                <a:solidFill>
                  <a:srgbClr val="000000"/>
                </a:solidFill>
              </a:rPr>
              <a:t>Each player moved in </a:t>
            </a:r>
            <a:r>
              <a:rPr lang="en-GB" sz="900" i="1" dirty="0">
                <a:solidFill>
                  <a:srgbClr val="000000"/>
                </a:solidFill>
              </a:rPr>
              <a:t>reverse initiative order</a:t>
            </a:r>
            <a:r>
              <a:rPr lang="en-GB" sz="900" dirty="0">
                <a:solidFill>
                  <a:srgbClr val="000000"/>
                </a:solidFill>
              </a:rPr>
              <a:t>. A player with better initiative may interrupt before someone with worse initiative.</a:t>
            </a:r>
          </a:p>
          <a:p>
            <a:pPr marL="139299" indent="-139299">
              <a:buFont typeface="Arial" panose="020B0604020202020204" pitchFamily="34" charset="0"/>
              <a:buChar char="•"/>
            </a:pPr>
            <a:r>
              <a:rPr lang="en-GB" sz="900" dirty="0">
                <a:solidFill>
                  <a:srgbClr val="000000"/>
                </a:solidFill>
              </a:rPr>
              <a:t>Can move between:</a:t>
            </a:r>
          </a:p>
          <a:p>
            <a:pPr marL="325031" lvl="1" indent="-139299">
              <a:buFont typeface="Arial" panose="020B0604020202020204" pitchFamily="34" charset="0"/>
              <a:buChar char="•"/>
            </a:pPr>
            <a:r>
              <a:rPr lang="en-GB" sz="900" dirty="0">
                <a:solidFill>
                  <a:srgbClr val="000000"/>
                </a:solidFill>
              </a:rPr>
              <a:t>A world and its orbit</a:t>
            </a:r>
          </a:p>
          <a:p>
            <a:pPr marL="325031" lvl="1" indent="-139299">
              <a:buFont typeface="Arial" panose="020B0604020202020204" pitchFamily="34" charset="0"/>
              <a:buChar char="•"/>
            </a:pPr>
            <a:r>
              <a:rPr lang="en-GB" sz="900" dirty="0">
                <a:solidFill>
                  <a:srgbClr val="000000"/>
                </a:solidFill>
              </a:rPr>
              <a:t>Between world orbits connected to the same planetary system (Earth orbit to Lunar orbit)</a:t>
            </a:r>
          </a:p>
          <a:p>
            <a:pPr marL="325031" lvl="1" indent="-139299">
              <a:buFont typeface="Arial" panose="020B0604020202020204" pitchFamily="34" charset="0"/>
              <a:buChar char="•"/>
            </a:pPr>
            <a:r>
              <a:rPr lang="en-GB" sz="900" dirty="0">
                <a:solidFill>
                  <a:srgbClr val="000000"/>
                </a:solidFill>
              </a:rPr>
              <a:t>Along movement arrows to/from a world orbit and a Flyby box (Lunar orbit and Earth Flyby box)</a:t>
            </a:r>
          </a:p>
          <a:p>
            <a:pPr marL="139299" indent="-139299">
              <a:buFont typeface="Arial" panose="020B0604020202020204" pitchFamily="34" charset="0"/>
              <a:buChar char="•"/>
            </a:pPr>
            <a:r>
              <a:rPr lang="en-GB" sz="900" dirty="0">
                <a:solidFill>
                  <a:srgbClr val="000000"/>
                </a:solidFill>
              </a:rPr>
              <a:t>Can move multiple times a turn but must stop if they land on a world or stack with a base</a:t>
            </a:r>
          </a:p>
          <a:p>
            <a:pPr marL="139299" indent="-139299">
              <a:buFont typeface="Arial" panose="020B0604020202020204" pitchFamily="34" charset="0"/>
              <a:buChar char="•"/>
            </a:pPr>
            <a:r>
              <a:rPr lang="en-GB" sz="900" b="1" dirty="0">
                <a:solidFill>
                  <a:srgbClr val="000000"/>
                </a:solidFill>
              </a:rPr>
              <a:t>Orbiters</a:t>
            </a:r>
            <a:r>
              <a:rPr lang="en-GB" sz="900" dirty="0">
                <a:solidFill>
                  <a:srgbClr val="000000"/>
                </a:solidFill>
              </a:rPr>
              <a:t> can never move again once they enter orbit around a world. </a:t>
            </a:r>
            <a:r>
              <a:rPr lang="en-GB" sz="900" b="1" dirty="0">
                <a:solidFill>
                  <a:srgbClr val="000000"/>
                </a:solidFill>
              </a:rPr>
              <a:t>Rovers</a:t>
            </a:r>
            <a:r>
              <a:rPr lang="en-GB" sz="900" dirty="0">
                <a:solidFill>
                  <a:srgbClr val="000000"/>
                </a:solidFill>
              </a:rPr>
              <a:t> can never move again once they land on a world surface. </a:t>
            </a:r>
            <a:r>
              <a:rPr lang="en-GB" sz="900" b="1" dirty="0">
                <a:solidFill>
                  <a:srgbClr val="000000"/>
                </a:solidFill>
              </a:rPr>
              <a:t>Telescopes</a:t>
            </a:r>
            <a:r>
              <a:rPr lang="en-GB" sz="900" dirty="0">
                <a:solidFill>
                  <a:srgbClr val="000000"/>
                </a:solidFill>
              </a:rPr>
              <a:t> can only move from moving Orbit.</a:t>
            </a:r>
          </a:p>
          <a:p>
            <a:pPr marL="139299" indent="-139299">
              <a:buFont typeface="Arial" panose="020B0604020202020204" pitchFamily="34" charset="0"/>
              <a:buChar char="•"/>
            </a:pPr>
            <a:endParaRPr lang="en-GB" sz="900" dirty="0">
              <a:solidFill>
                <a:srgbClr val="000000"/>
              </a:solidFill>
            </a:endParaRPr>
          </a:p>
          <a:p>
            <a:r>
              <a:rPr lang="en-GB" sz="900" b="1" dirty="0">
                <a:solidFill>
                  <a:srgbClr val="000000"/>
                </a:solidFill>
              </a:rPr>
              <a:t>Heliocentric Transfers</a:t>
            </a:r>
          </a:p>
          <a:p>
            <a:pPr marL="139299" indent="-139299">
              <a:buFont typeface="Arial" panose="020B0604020202020204" pitchFamily="34" charset="0"/>
              <a:buChar char="•"/>
            </a:pPr>
            <a:r>
              <a:rPr lang="en-GB" sz="900" dirty="0">
                <a:solidFill>
                  <a:srgbClr val="000000"/>
                </a:solidFill>
              </a:rPr>
              <a:t>Time to perform the transfer is = difference in numbers in each solar system tile adjusted by your heliocentric transfer modifier from tech. (Earth to Saturn different is 7. Fusion Rockets tech mod is x0.6. So it would take 4 turns to reach Saturn. Place the ship in the Saturn 4 box.)</a:t>
            </a:r>
          </a:p>
          <a:p>
            <a:endParaRPr lang="en-GB" sz="900" dirty="0">
              <a:solidFill>
                <a:srgbClr val="000000"/>
              </a:solidFill>
            </a:endParaRPr>
          </a:p>
          <a:p>
            <a:r>
              <a:rPr lang="en-GB" sz="900" b="1" dirty="0">
                <a:solidFill>
                  <a:srgbClr val="000000"/>
                </a:solidFill>
              </a:rPr>
              <a:t>Moving with Launch Vehicles</a:t>
            </a:r>
          </a:p>
          <a:p>
            <a:pPr marL="139299" indent="-139299">
              <a:buFont typeface="Arial" panose="020B0604020202020204" pitchFamily="34" charset="0"/>
              <a:buChar char="•"/>
            </a:pPr>
            <a:r>
              <a:rPr lang="en-GB" sz="900" dirty="0">
                <a:solidFill>
                  <a:srgbClr val="000000"/>
                </a:solidFill>
              </a:rPr>
              <a:t>LVs are destroyed after their use unless you have the </a:t>
            </a:r>
            <a:r>
              <a:rPr lang="en-GB" sz="900" i="1" dirty="0">
                <a:solidFill>
                  <a:srgbClr val="000000"/>
                </a:solidFill>
              </a:rPr>
              <a:t>Reusable Launch Vehicles</a:t>
            </a:r>
            <a:r>
              <a:rPr lang="en-GB" sz="900" dirty="0">
                <a:solidFill>
                  <a:srgbClr val="000000"/>
                </a:solidFill>
              </a:rPr>
              <a:t> tech; in that case, destroy if you roll 25% or less; recovered at the launch location and can be used again the next yearly turn with no cost</a:t>
            </a:r>
          </a:p>
          <a:p>
            <a:pPr marL="139299" indent="-139299">
              <a:buFont typeface="Arial" panose="020B0604020202020204" pitchFamily="34" charset="0"/>
              <a:buChar char="•"/>
            </a:pPr>
            <a:r>
              <a:rPr lang="en-GB" sz="900" dirty="0">
                <a:solidFill>
                  <a:srgbClr val="000000"/>
                </a:solidFill>
              </a:rPr>
              <a:t>REs must be carried by a LV on the first move. Reduces RE heliocentric transfer times by 1 for each size larger than LV‐1 (‐3 for an LV‐4)</a:t>
            </a:r>
          </a:p>
          <a:p>
            <a:pPr marL="139299" indent="-139299">
              <a:buFont typeface="Arial" panose="020B0604020202020204" pitchFamily="34" charset="0"/>
              <a:buChar char="•"/>
            </a:pPr>
            <a:r>
              <a:rPr lang="en-GB" sz="900" dirty="0">
                <a:solidFill>
                  <a:srgbClr val="000000"/>
                </a:solidFill>
              </a:rPr>
              <a:t>When leaving Earth, CVs must be carried by an LV of equal or greater size</a:t>
            </a:r>
          </a:p>
          <a:p>
            <a:pPr marL="139299" indent="-139299">
              <a:buFont typeface="Arial" panose="020B0604020202020204" pitchFamily="34" charset="0"/>
              <a:buChar char="•"/>
            </a:pPr>
            <a:r>
              <a:rPr lang="en-GB" sz="900" dirty="0">
                <a:solidFill>
                  <a:srgbClr val="000000"/>
                </a:solidFill>
              </a:rPr>
              <a:t>LVs can be used to transport resources equal to their size, from LV’s location to any of your bases.</a:t>
            </a:r>
          </a:p>
          <a:p>
            <a:endParaRPr lang="en-GB" sz="900" dirty="0">
              <a:solidFill>
                <a:srgbClr val="000000"/>
              </a:solidFill>
            </a:endParaRPr>
          </a:p>
          <a:p>
            <a:r>
              <a:rPr lang="en-GB" sz="900" b="1" dirty="0">
                <a:solidFill>
                  <a:srgbClr val="000000"/>
                </a:solidFill>
              </a:rPr>
              <a:t>Engine Failures</a:t>
            </a:r>
          </a:p>
          <a:p>
            <a:pPr marL="139299" indent="-139299">
              <a:buFont typeface="Arial" panose="020B0604020202020204" pitchFamily="34" charset="0"/>
              <a:buChar char="•"/>
            </a:pPr>
            <a:r>
              <a:rPr lang="en-GB" sz="900" dirty="0">
                <a:solidFill>
                  <a:srgbClr val="000000"/>
                </a:solidFill>
              </a:rPr>
              <a:t>Check whenever ships move. An LV carrying a CV or RE counts for both ships</a:t>
            </a:r>
          </a:p>
          <a:p>
            <a:pPr marL="139299" indent="-139299">
              <a:buFont typeface="Arial" panose="020B0604020202020204" pitchFamily="34" charset="0"/>
              <a:buChar char="•"/>
            </a:pPr>
            <a:r>
              <a:rPr lang="en-GB" sz="900" dirty="0">
                <a:solidFill>
                  <a:srgbClr val="000000"/>
                </a:solidFill>
              </a:rPr>
              <a:t>Base rate is 5% and is modified by techs and minus the CV size</a:t>
            </a:r>
          </a:p>
          <a:p>
            <a:pPr marL="139299" indent="-139299">
              <a:buFont typeface="Arial" panose="020B0604020202020204" pitchFamily="34" charset="0"/>
              <a:buChar char="•"/>
            </a:pPr>
            <a:r>
              <a:rPr lang="en-GB" sz="900" dirty="0">
                <a:solidFill>
                  <a:srgbClr val="000000"/>
                </a:solidFill>
              </a:rPr>
              <a:t>For a RE or LV with cargo lost, draw 1 free Engineering tech marker, and for a CV draw 3 free Engineering tech markers for a CV‐2 or 5 for a CV‐3.</a:t>
            </a:r>
          </a:p>
          <a:p>
            <a:pPr marL="139299" indent="-139299">
              <a:buFont typeface="Arial" panose="020B0604020202020204" pitchFamily="34" charset="0"/>
              <a:buChar char="•"/>
            </a:pPr>
            <a:endParaRPr lang="en-GB" sz="900" dirty="0">
              <a:solidFill>
                <a:srgbClr val="000000"/>
              </a:solidFill>
            </a:endParaRPr>
          </a:p>
          <a:p>
            <a:r>
              <a:rPr lang="en-GB" sz="900" b="1" dirty="0">
                <a:solidFill>
                  <a:srgbClr val="000000"/>
                </a:solidFill>
              </a:rPr>
              <a:t>Interception by other Players or Pirates</a:t>
            </a:r>
          </a:p>
          <a:p>
            <a:pPr marL="139299" indent="-139299">
              <a:buFont typeface="Arial" panose="020B0604020202020204" pitchFamily="34" charset="0"/>
              <a:buChar char="•"/>
            </a:pPr>
            <a:r>
              <a:rPr lang="en-GB" sz="900" dirty="0">
                <a:solidFill>
                  <a:srgbClr val="000000"/>
                </a:solidFill>
              </a:rPr>
              <a:t>A fleet can intercept another enemy fleet leaving its location:</a:t>
            </a:r>
          </a:p>
          <a:p>
            <a:pPr marL="325031" lvl="1" indent="-139299">
              <a:buFont typeface="Arial" panose="020B0604020202020204" pitchFamily="34" charset="0"/>
              <a:buChar char="•"/>
            </a:pPr>
            <a:r>
              <a:rPr lang="en-GB" sz="900" dirty="0">
                <a:solidFill>
                  <a:srgbClr val="000000"/>
                </a:solidFill>
              </a:rPr>
              <a:t>The intercepting fleet needs to be composed exclusively of unreserved CVs, contain at least one CV with combat value. </a:t>
            </a:r>
          </a:p>
          <a:p>
            <a:pPr marL="325031" lvl="1" indent="-139299">
              <a:buFont typeface="Arial" panose="020B0604020202020204" pitchFamily="34" charset="0"/>
              <a:buChar char="•"/>
            </a:pPr>
            <a:r>
              <a:rPr lang="en-GB" sz="900" dirty="0">
                <a:solidFill>
                  <a:srgbClr val="000000"/>
                </a:solidFill>
              </a:rPr>
              <a:t>To intercept a fleet, you must have a foreign relation of embargo or war with its owner(s) faction. Embargoing allows to intercept LVs or CVs. War any of their fleets, including REs</a:t>
            </a:r>
          </a:p>
          <a:p>
            <a:pPr marL="139299" indent="-139299">
              <a:buFont typeface="Arial" panose="020B0604020202020204" pitchFamily="34" charset="0"/>
              <a:buChar char="•"/>
            </a:pPr>
            <a:r>
              <a:rPr lang="en-GB" sz="900" dirty="0">
                <a:solidFill>
                  <a:srgbClr val="000000"/>
                </a:solidFill>
              </a:rPr>
              <a:t>A moving fleet can be intercepted by any number of opposing fleets in the same turn. Interception does not preclude a fleet from searching for fleets later during the combat phase</a:t>
            </a:r>
          </a:p>
          <a:p>
            <a:pPr marL="139299" indent="-139299">
              <a:buFont typeface="Arial" panose="020B0604020202020204" pitchFamily="34" charset="0"/>
              <a:buChar char="•"/>
            </a:pPr>
            <a:r>
              <a:rPr lang="en-GB" sz="900" dirty="0">
                <a:solidFill>
                  <a:srgbClr val="000000"/>
                </a:solidFill>
              </a:rPr>
              <a:t>Both attacker and defender fleets roll a d10. Success if 4 or less on either die. </a:t>
            </a:r>
          </a:p>
          <a:p>
            <a:pPr marL="139299" indent="-139299">
              <a:buFont typeface="Arial" panose="020B0604020202020204" pitchFamily="34" charset="0"/>
              <a:buChar char="•"/>
            </a:pPr>
            <a:r>
              <a:rPr lang="en-GB" sz="900" dirty="0">
                <a:solidFill>
                  <a:srgbClr val="000000"/>
                </a:solidFill>
              </a:rPr>
              <a:t>On successful interception:</a:t>
            </a:r>
          </a:p>
          <a:p>
            <a:pPr marL="325031" lvl="1" indent="-139299">
              <a:buFont typeface="Arial" panose="020B0604020202020204" pitchFamily="34" charset="0"/>
              <a:buChar char="•"/>
            </a:pPr>
            <a:r>
              <a:rPr lang="en-GB" sz="900" dirty="0">
                <a:solidFill>
                  <a:srgbClr val="000000"/>
                </a:solidFill>
              </a:rPr>
              <a:t>LVs and REs are destroyed</a:t>
            </a:r>
          </a:p>
          <a:p>
            <a:pPr marL="325031" lvl="1" indent="-139299">
              <a:buFont typeface="Arial" panose="020B0604020202020204" pitchFamily="34" charset="0"/>
              <a:buChar char="•"/>
            </a:pPr>
            <a:r>
              <a:rPr lang="en-GB" sz="900" dirty="0">
                <a:solidFill>
                  <a:srgbClr val="000000"/>
                </a:solidFill>
              </a:rPr>
              <a:t>CVs have a choice of </a:t>
            </a:r>
            <a:r>
              <a:rPr lang="en-GB" sz="900" dirty="0" err="1">
                <a:solidFill>
                  <a:srgbClr val="000000"/>
                </a:solidFill>
              </a:rPr>
              <a:t>i</a:t>
            </a:r>
            <a:r>
              <a:rPr lang="en-GB" sz="900" dirty="0">
                <a:solidFill>
                  <a:srgbClr val="000000"/>
                </a:solidFill>
              </a:rPr>
              <a:t>) stop moving, or ii) resolve the combat immediately as if it was a successful combat search. After interception combat, remaining ships can complete their move</a:t>
            </a:r>
          </a:p>
          <a:p>
            <a:pPr marL="139299" indent="-139299">
              <a:buFont typeface="Arial" panose="020B0604020202020204" pitchFamily="34" charset="0"/>
              <a:buChar char="•"/>
            </a:pPr>
            <a:r>
              <a:rPr lang="en-GB" sz="900" dirty="0">
                <a:solidFill>
                  <a:srgbClr val="000000"/>
                </a:solidFill>
              </a:rPr>
              <a:t>One </a:t>
            </a:r>
            <a:r>
              <a:rPr lang="en-GB" sz="900" b="1" dirty="0">
                <a:solidFill>
                  <a:srgbClr val="000000"/>
                </a:solidFill>
              </a:rPr>
              <a:t>Pirate </a:t>
            </a:r>
            <a:r>
              <a:rPr lang="en-GB" sz="900" dirty="0">
                <a:solidFill>
                  <a:srgbClr val="000000"/>
                </a:solidFill>
              </a:rPr>
              <a:t>per Flyby box will always try to intercept fleets containing a CV leaving their transfer box unless those CVs have combat values.</a:t>
            </a:r>
          </a:p>
          <a:p>
            <a:pPr marL="139299" indent="-139299">
              <a:buFont typeface="Arial" panose="020B0604020202020204" pitchFamily="34" charset="0"/>
              <a:buChar char="•"/>
            </a:pPr>
            <a:r>
              <a:rPr lang="en-GB" sz="900" dirty="0">
                <a:solidFill>
                  <a:srgbClr val="000000"/>
                </a:solidFill>
              </a:rPr>
              <a:t>If intercepted by pirates, roll a d10. You can either pay cash equal to the die roll (place in the pirate cache), surrender, or fight</a:t>
            </a:r>
          </a:p>
          <a:p>
            <a:pPr marL="139299" indent="-139299">
              <a:buFont typeface="Arial" panose="020B0604020202020204" pitchFamily="34" charset="0"/>
              <a:buChar char="•"/>
            </a:pPr>
            <a:r>
              <a:rPr lang="en-GB" sz="900" dirty="0">
                <a:solidFill>
                  <a:srgbClr val="000000"/>
                </a:solidFill>
              </a:rPr>
              <a:t>Can pay the pirate double the roll to remove the pirate (place in the pirate cache). You can go into debt to pay pirate (subtract from next Earth production).</a:t>
            </a:r>
          </a:p>
        </p:txBody>
      </p:sp>
    </p:spTree>
    <p:extLst>
      <p:ext uri="{BB962C8B-B14F-4D97-AF65-F5344CB8AC3E}">
        <p14:creationId xmlns:p14="http://schemas.microsoft.com/office/powerpoint/2010/main" val="2850966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FDC0B-E91C-487E-0E2C-115B3E7D5560}"/>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29C3273D-3B26-3F28-5AD5-3DDD28776277}"/>
              </a:ext>
            </a:extLst>
          </p:cNvPr>
          <p:cNvGrpSpPr/>
          <p:nvPr/>
        </p:nvGrpSpPr>
        <p:grpSpPr>
          <a:xfrm>
            <a:off x="0" y="-5986"/>
            <a:ext cx="6858000" cy="364001"/>
            <a:chOff x="-285752" y="-5986"/>
            <a:chExt cx="7429500" cy="374376"/>
          </a:xfrm>
        </p:grpSpPr>
        <p:sp>
          <p:nvSpPr>
            <p:cNvPr id="21" name="Rectangle 20">
              <a:extLst>
                <a:ext uri="{FF2B5EF4-FFF2-40B4-BE49-F238E27FC236}">
                  <a16:creationId xmlns:a16="http://schemas.microsoft.com/office/drawing/2014/main" id="{037F80DB-564F-870A-5A5A-1A8B811B2588}"/>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7" name="TextBox 6">
              <a:extLst>
                <a:ext uri="{FF2B5EF4-FFF2-40B4-BE49-F238E27FC236}">
                  <a16:creationId xmlns:a16="http://schemas.microsoft.com/office/drawing/2014/main" id="{44229C0D-3C1B-9144-5C10-D428DD6132BB}"/>
                </a:ext>
              </a:extLst>
            </p:cNvPr>
            <p:cNvSpPr txBox="1"/>
            <p:nvPr/>
          </p:nvSpPr>
          <p:spPr>
            <a:xfrm>
              <a:off x="-285748" y="31162"/>
              <a:ext cx="7369257" cy="326376"/>
            </a:xfrm>
            <a:prstGeom prst="rect">
              <a:avLst/>
            </a:prstGeom>
            <a:noFill/>
          </p:spPr>
          <p:txBody>
            <a:bodyPr wrap="square" rtlCol="0">
              <a:spAutoFit/>
            </a:bodyPr>
            <a:lstStyle/>
            <a:p>
              <a:pPr algn="ctr"/>
              <a:r>
                <a:rPr lang="en-US" sz="1462" b="1" dirty="0"/>
                <a:t>Combat</a:t>
              </a:r>
            </a:p>
          </p:txBody>
        </p:sp>
      </p:grpSp>
      <p:sp>
        <p:nvSpPr>
          <p:cNvPr id="57" name="TextBox 56">
            <a:extLst>
              <a:ext uri="{FF2B5EF4-FFF2-40B4-BE49-F238E27FC236}">
                <a16:creationId xmlns:a16="http://schemas.microsoft.com/office/drawing/2014/main" id="{A6D9B20A-BD88-60F1-78AC-31BED5E11A73}"/>
              </a:ext>
            </a:extLst>
          </p:cNvPr>
          <p:cNvSpPr txBox="1"/>
          <p:nvPr/>
        </p:nvSpPr>
        <p:spPr>
          <a:xfrm>
            <a:off x="0" y="350064"/>
            <a:ext cx="6858000" cy="9371796"/>
          </a:xfrm>
          <a:prstGeom prst="rect">
            <a:avLst/>
          </a:prstGeom>
          <a:noFill/>
        </p:spPr>
        <p:txBody>
          <a:bodyPr wrap="square" rtlCol="0">
            <a:spAutoFit/>
          </a:bodyPr>
          <a:lstStyle/>
          <a:p>
            <a:pPr marL="136525" indent="-136525">
              <a:buFont typeface="+mj-lt"/>
              <a:buAutoNum type="arabicPeriod"/>
            </a:pPr>
            <a:r>
              <a:rPr lang="en-GB" sz="900" b="1" dirty="0">
                <a:solidFill>
                  <a:srgbClr val="000000"/>
                </a:solidFill>
              </a:rPr>
              <a:t>Resolve Searches</a:t>
            </a:r>
          </a:p>
          <a:p>
            <a:pPr marL="139299" indent="-139299">
              <a:buFont typeface="Arial" panose="020B0604020202020204" pitchFamily="34" charset="0"/>
              <a:buChar char="•"/>
            </a:pPr>
            <a:r>
              <a:rPr lang="en-GB" sz="900" dirty="0">
                <a:solidFill>
                  <a:srgbClr val="000000"/>
                </a:solidFill>
              </a:rPr>
              <a:t>Fleet must be composed solely of </a:t>
            </a:r>
            <a:r>
              <a:rPr lang="en-GB" sz="900" b="1" dirty="0">
                <a:solidFill>
                  <a:srgbClr val="000000"/>
                </a:solidFill>
              </a:rPr>
              <a:t>unreserved CVs</a:t>
            </a:r>
            <a:r>
              <a:rPr lang="en-GB" sz="900" dirty="0">
                <a:solidFill>
                  <a:srgbClr val="000000"/>
                </a:solidFill>
              </a:rPr>
              <a:t>, have at least one ship with </a:t>
            </a:r>
            <a:r>
              <a:rPr lang="en-GB" sz="900" b="1" dirty="0">
                <a:solidFill>
                  <a:srgbClr val="000000"/>
                </a:solidFill>
              </a:rPr>
              <a:t>an attack or strike value</a:t>
            </a:r>
            <a:r>
              <a:rPr lang="en-GB" sz="900" dirty="0">
                <a:solidFill>
                  <a:srgbClr val="000000"/>
                </a:solidFill>
              </a:rPr>
              <a:t> and must have foreign relations that allow offensive action (unless targeting pirates). No offensive action can be taken on Earth or in Earth orbit</a:t>
            </a:r>
          </a:p>
          <a:p>
            <a:pPr marL="139299" indent="-139299">
              <a:buFont typeface="Arial" panose="020B0604020202020204" pitchFamily="34" charset="0"/>
              <a:buChar char="•"/>
            </a:pPr>
            <a:r>
              <a:rPr lang="en-GB" sz="900" dirty="0">
                <a:solidFill>
                  <a:srgbClr val="000000"/>
                </a:solidFill>
              </a:rPr>
              <a:t>Each of your fleets can search for one enemy fleet each turn. But not within a numbered transfer box</a:t>
            </a:r>
          </a:p>
          <a:p>
            <a:pPr marL="139299" indent="-139299">
              <a:buFont typeface="Arial" panose="020B0604020202020204" pitchFamily="34" charset="0"/>
              <a:buChar char="•"/>
            </a:pPr>
            <a:r>
              <a:rPr lang="en-GB" sz="900" dirty="0">
                <a:solidFill>
                  <a:srgbClr val="000000"/>
                </a:solidFill>
              </a:rPr>
              <a:t>Both attacker and defender fleets roll a d10. Success if 4 or less on either die. Automatic success if a base is involved, but the die roll will still determine tactics points. Each CV beyond the first on both sides will raise the success number by one</a:t>
            </a:r>
          </a:p>
          <a:p>
            <a:pPr marL="139299" indent="-139299">
              <a:buFont typeface="Arial" panose="020B0604020202020204" pitchFamily="34" charset="0"/>
              <a:buChar char="•"/>
            </a:pPr>
            <a:r>
              <a:rPr lang="en-GB" sz="900" i="1" dirty="0">
                <a:solidFill>
                  <a:srgbClr val="000000"/>
                </a:solidFill>
              </a:rPr>
              <a:t>Fighter Drones </a:t>
            </a:r>
            <a:r>
              <a:rPr lang="en-GB" sz="900" dirty="0">
                <a:solidFill>
                  <a:srgbClr val="000000"/>
                </a:solidFill>
              </a:rPr>
              <a:t>tech will subtract 1 from the die if the fleet contains a drone squadron, or 2 if there are 5 or more drone squadrons</a:t>
            </a:r>
          </a:p>
          <a:p>
            <a:pPr marL="139299" indent="-139299">
              <a:buFont typeface="Arial" panose="020B0604020202020204" pitchFamily="34" charset="0"/>
              <a:buChar char="•"/>
            </a:pPr>
            <a:r>
              <a:rPr lang="en-GB" sz="900" dirty="0">
                <a:solidFill>
                  <a:srgbClr val="000000"/>
                </a:solidFill>
              </a:rPr>
              <a:t>LVs and REs alone are destroyed by a successful search.</a:t>
            </a:r>
          </a:p>
          <a:p>
            <a:endParaRPr lang="en-GB" sz="900" dirty="0">
              <a:solidFill>
                <a:srgbClr val="000000"/>
              </a:solidFill>
            </a:endParaRPr>
          </a:p>
          <a:p>
            <a:pPr marL="136525" indent="-136525">
              <a:buFont typeface="+mj-lt"/>
              <a:buAutoNum type="arabicPeriod" startAt="2"/>
            </a:pPr>
            <a:r>
              <a:rPr lang="en-GB" sz="900" b="1" dirty="0">
                <a:solidFill>
                  <a:srgbClr val="000000"/>
                </a:solidFill>
              </a:rPr>
              <a:t>If successful search, resolve Surrenders</a:t>
            </a:r>
          </a:p>
          <a:p>
            <a:pPr marL="139299" indent="-139299">
              <a:buFont typeface="Arial" panose="020B0604020202020204" pitchFamily="34" charset="0"/>
              <a:buChar char="•"/>
            </a:pPr>
            <a:r>
              <a:rPr lang="en-GB" sz="900" dirty="0">
                <a:solidFill>
                  <a:srgbClr val="000000"/>
                </a:solidFill>
              </a:rPr>
              <a:t>After any successful search against a fleet containing CVs and/or bases, the other side may choose to offer to surrender</a:t>
            </a:r>
          </a:p>
          <a:p>
            <a:pPr marL="139299" indent="-139299">
              <a:buFont typeface="Arial" panose="020B0604020202020204" pitchFamily="34" charset="0"/>
              <a:buChar char="•"/>
            </a:pPr>
            <a:r>
              <a:rPr lang="en-GB" sz="900" dirty="0">
                <a:solidFill>
                  <a:srgbClr val="000000"/>
                </a:solidFill>
              </a:rPr>
              <a:t>While embargoing, you must accept all surrenders. If at war, you must accept base’s surrenders but can ignore a fleet surrender</a:t>
            </a:r>
          </a:p>
          <a:p>
            <a:pPr marL="139299" indent="-139299">
              <a:buFont typeface="Arial" panose="020B0604020202020204" pitchFamily="34" charset="0"/>
              <a:buChar char="•"/>
            </a:pPr>
            <a:r>
              <a:rPr lang="en-GB" sz="900" dirty="0">
                <a:solidFill>
                  <a:srgbClr val="000000"/>
                </a:solidFill>
              </a:rPr>
              <a:t>Surrendering affects the entire fleet. If you accept:</a:t>
            </a:r>
          </a:p>
          <a:p>
            <a:pPr marL="325031" lvl="1" indent="-139299">
              <a:buFont typeface="Arial" panose="020B0604020202020204" pitchFamily="34" charset="0"/>
              <a:buChar char="•"/>
            </a:pPr>
            <a:r>
              <a:rPr lang="en-GB" sz="900" dirty="0">
                <a:solidFill>
                  <a:srgbClr val="000000"/>
                </a:solidFill>
              </a:rPr>
              <a:t>Destroy all resources carried by CVs. Roll a d10 and destroy that number of resources on a base. Take up to half of the destroyed resources into your fleet, up to your cargo capacity</a:t>
            </a:r>
          </a:p>
          <a:p>
            <a:pPr marL="325031" lvl="1" indent="-139299">
              <a:buFont typeface="Arial" panose="020B0604020202020204" pitchFamily="34" charset="0"/>
              <a:buChar char="•"/>
            </a:pPr>
            <a:r>
              <a:rPr lang="en-GB" sz="900" dirty="0">
                <a:solidFill>
                  <a:srgbClr val="000000"/>
                </a:solidFill>
              </a:rPr>
              <a:t>Reserve all defending CVs</a:t>
            </a:r>
          </a:p>
          <a:p>
            <a:pPr marL="325031" lvl="1" indent="-139299">
              <a:buFont typeface="Arial" panose="020B0604020202020204" pitchFamily="34" charset="0"/>
              <a:buChar char="•"/>
            </a:pPr>
            <a:r>
              <a:rPr lang="en-GB" sz="900" dirty="0">
                <a:solidFill>
                  <a:srgbClr val="000000"/>
                </a:solidFill>
              </a:rPr>
              <a:t>Take one politics marker from the defender.</a:t>
            </a:r>
          </a:p>
          <a:p>
            <a:pPr marL="139299" indent="-139299">
              <a:buFont typeface="Arial" panose="020B0604020202020204" pitchFamily="34" charset="0"/>
              <a:buChar char="•"/>
            </a:pPr>
            <a:r>
              <a:rPr lang="en-GB" sz="900" dirty="0">
                <a:solidFill>
                  <a:srgbClr val="000000"/>
                </a:solidFill>
              </a:rPr>
              <a:t>A fleet that surrenders can not be attacked by the same faction again that turn.</a:t>
            </a:r>
          </a:p>
          <a:p>
            <a:endParaRPr lang="en-GB" sz="900" dirty="0">
              <a:solidFill>
                <a:srgbClr val="000000"/>
              </a:solidFill>
            </a:endParaRPr>
          </a:p>
          <a:p>
            <a:pPr marL="136525" indent="-123825">
              <a:buFont typeface="+mj-lt"/>
              <a:buAutoNum type="arabicPeriod" startAt="3"/>
            </a:pPr>
            <a:r>
              <a:rPr lang="en-GB" sz="900" b="1" dirty="0">
                <a:solidFill>
                  <a:srgbClr val="000000"/>
                </a:solidFill>
              </a:rPr>
              <a:t>Roll and Resolve for tactics points</a:t>
            </a:r>
          </a:p>
          <a:p>
            <a:pPr marL="139299" indent="-139299">
              <a:buFont typeface="Arial" panose="020B0604020202020204" pitchFamily="34" charset="0"/>
              <a:buChar char="•"/>
            </a:pPr>
            <a:r>
              <a:rPr lang="en-GB" sz="900" dirty="0">
                <a:solidFill>
                  <a:srgbClr val="000000"/>
                </a:solidFill>
              </a:rPr>
              <a:t>Earn points from the other side’s modified search roll</a:t>
            </a:r>
          </a:p>
          <a:p>
            <a:pPr marL="139299" indent="-139299">
              <a:buFont typeface="Arial" panose="020B0604020202020204" pitchFamily="34" charset="0"/>
              <a:buChar char="•"/>
            </a:pPr>
            <a:r>
              <a:rPr lang="en-GB" sz="900" dirty="0">
                <a:solidFill>
                  <a:srgbClr val="000000"/>
                </a:solidFill>
              </a:rPr>
              <a:t>Add to that roll 1 point for every full 7 points of enemy CV size</a:t>
            </a:r>
          </a:p>
          <a:p>
            <a:pPr marL="139299" indent="-139299">
              <a:buFont typeface="Arial" panose="020B0604020202020204" pitchFamily="34" charset="0"/>
              <a:buChar char="•"/>
            </a:pPr>
            <a:r>
              <a:rPr lang="en-GB" sz="900" dirty="0">
                <a:solidFill>
                  <a:srgbClr val="000000"/>
                </a:solidFill>
              </a:rPr>
              <a:t>Subtract the smaller number from the larger one. The person who has the larger number spends the difference:</a:t>
            </a:r>
          </a:p>
          <a:p>
            <a:pPr marL="325031" lvl="1" indent="-139299">
              <a:buFont typeface="Arial" panose="020B0604020202020204" pitchFamily="34" charset="0"/>
              <a:buChar char="•"/>
            </a:pPr>
            <a:r>
              <a:rPr lang="en-GB" sz="900" dirty="0">
                <a:solidFill>
                  <a:srgbClr val="000000"/>
                </a:solidFill>
              </a:rPr>
              <a:t>Spend 1 to make it direct‐fire combat, otherwise it is a strike</a:t>
            </a:r>
          </a:p>
          <a:p>
            <a:pPr marL="325031" lvl="1" indent="-139299">
              <a:buFont typeface="Arial" panose="020B0604020202020204" pitchFamily="34" charset="0"/>
              <a:buChar char="•"/>
            </a:pPr>
            <a:r>
              <a:rPr lang="en-GB" sz="900" dirty="0">
                <a:solidFill>
                  <a:srgbClr val="000000"/>
                </a:solidFill>
              </a:rPr>
              <a:t>Spend 3 to avoid the combat (unless your fleet containing a base) </a:t>
            </a:r>
          </a:p>
          <a:p>
            <a:pPr marL="325031" lvl="1" indent="-139299">
              <a:buFont typeface="Arial" panose="020B0604020202020204" pitchFamily="34" charset="0"/>
              <a:buChar char="•"/>
            </a:pPr>
            <a:r>
              <a:rPr lang="en-GB" sz="900" dirty="0">
                <a:solidFill>
                  <a:srgbClr val="000000"/>
                </a:solidFill>
              </a:rPr>
              <a:t>Spend 2 to increase or decrease a point of damage</a:t>
            </a:r>
          </a:p>
          <a:p>
            <a:pPr marL="325031" lvl="1" indent="-139299">
              <a:buFont typeface="Arial" panose="020B0604020202020204" pitchFamily="34" charset="0"/>
              <a:buChar char="•"/>
            </a:pPr>
            <a:r>
              <a:rPr lang="en-GB" sz="900" dirty="0">
                <a:solidFill>
                  <a:srgbClr val="000000"/>
                </a:solidFill>
              </a:rPr>
              <a:t>Spend 1 to select a target instead of your opponent.</a:t>
            </a:r>
          </a:p>
          <a:p>
            <a:endParaRPr lang="en-GB" sz="900" dirty="0">
              <a:solidFill>
                <a:srgbClr val="000000"/>
              </a:solidFill>
            </a:endParaRPr>
          </a:p>
          <a:p>
            <a:pPr marL="136525" indent="-136525">
              <a:buFont typeface="+mj-lt"/>
              <a:buAutoNum type="arabicPeriod" startAt="4"/>
            </a:pPr>
            <a:r>
              <a:rPr lang="en-GB" sz="900" b="1" dirty="0">
                <a:solidFill>
                  <a:srgbClr val="000000"/>
                </a:solidFill>
              </a:rPr>
              <a:t>Resolve Combat</a:t>
            </a:r>
          </a:p>
          <a:p>
            <a:pPr marL="139299" indent="-139299">
              <a:buFont typeface="Arial" panose="020B0604020202020204" pitchFamily="34" charset="0"/>
              <a:buChar char="•"/>
            </a:pPr>
            <a:r>
              <a:rPr lang="en-GB" sz="900" dirty="0">
                <a:solidFill>
                  <a:srgbClr val="000000"/>
                </a:solidFill>
              </a:rPr>
              <a:t>If a direct‐fire combat:</a:t>
            </a:r>
          </a:p>
          <a:p>
            <a:pPr marL="325031" lvl="1" indent="-139299">
              <a:buFont typeface="Arial" panose="020B0604020202020204" pitchFamily="34" charset="0"/>
              <a:buChar char="•"/>
            </a:pPr>
            <a:r>
              <a:rPr lang="en-GB" sz="900" dirty="0">
                <a:solidFill>
                  <a:srgbClr val="000000"/>
                </a:solidFill>
              </a:rPr>
              <a:t>Select any of your ships/bases to screen. They will not participate in combat but can not be damaged unless tactic points are spent to target them. Screened ships/bases become targets when all non‐screen targets are destroyed.</a:t>
            </a:r>
          </a:p>
          <a:p>
            <a:pPr marL="139299" indent="-139299">
              <a:buFont typeface="Arial" panose="020B0604020202020204" pitchFamily="34" charset="0"/>
              <a:buChar char="•"/>
            </a:pPr>
            <a:r>
              <a:rPr lang="en-GB" sz="900" dirty="0">
                <a:solidFill>
                  <a:srgbClr val="000000"/>
                </a:solidFill>
              </a:rPr>
              <a:t>If a strike combat:</a:t>
            </a:r>
          </a:p>
          <a:p>
            <a:pPr marL="325031" lvl="1" indent="-139299">
              <a:buFont typeface="Arial" panose="020B0604020202020204" pitchFamily="34" charset="0"/>
              <a:buChar char="•"/>
            </a:pPr>
            <a:r>
              <a:rPr lang="en-GB" sz="900" i="1" dirty="0">
                <a:solidFill>
                  <a:srgbClr val="000000"/>
                </a:solidFill>
              </a:rPr>
              <a:t>Fighter Drones </a:t>
            </a:r>
            <a:r>
              <a:rPr lang="en-GB" sz="900" dirty="0">
                <a:solidFill>
                  <a:srgbClr val="000000"/>
                </a:solidFill>
              </a:rPr>
              <a:t>tech: decrease the damage inflicted on your fleet by 1 per fighter squadron</a:t>
            </a:r>
          </a:p>
          <a:p>
            <a:pPr marL="325031" lvl="1" indent="-139299">
              <a:buFont typeface="Arial" panose="020B0604020202020204" pitchFamily="34" charset="0"/>
              <a:buChar char="•"/>
            </a:pPr>
            <a:r>
              <a:rPr lang="en-GB" sz="900" i="1" dirty="0">
                <a:solidFill>
                  <a:srgbClr val="000000"/>
                </a:solidFill>
              </a:rPr>
              <a:t>Bomber Drones </a:t>
            </a:r>
            <a:r>
              <a:rPr lang="en-GB" sz="900" dirty="0">
                <a:solidFill>
                  <a:srgbClr val="000000"/>
                </a:solidFill>
              </a:rPr>
              <a:t>tech: choose to use drones as fighters (defend) or bombers (attack). If bombers, increase the damage to enemy by 1 per fighter squadron. Defending fighters cancel attacking bombers and only excess will get through.</a:t>
            </a:r>
          </a:p>
          <a:p>
            <a:pPr marL="139299" indent="-139299">
              <a:buFont typeface="Arial" panose="020B0604020202020204" pitchFamily="34" charset="0"/>
              <a:buChar char="•"/>
            </a:pPr>
            <a:r>
              <a:rPr lang="en-GB" sz="900" dirty="0">
                <a:solidFill>
                  <a:srgbClr val="000000"/>
                </a:solidFill>
              </a:rPr>
              <a:t>Add up combat values and add 1d10 plus 1 for each enemy ship or base in the combat after the first. Then cross reference with combat table</a:t>
            </a:r>
          </a:p>
          <a:p>
            <a:pPr marL="139299" indent="-139299">
              <a:buFont typeface="Arial" panose="020B0604020202020204" pitchFamily="34" charset="0"/>
              <a:buChar char="•"/>
            </a:pPr>
            <a:r>
              <a:rPr lang="en-GB" sz="900" dirty="0">
                <a:solidFill>
                  <a:srgbClr val="000000"/>
                </a:solidFill>
              </a:rPr>
              <a:t>Damage is simultaneous. Inflict alternating hits on ships or bases. If strikes, attacker picks target first and for direct‐fire, the defender does</a:t>
            </a:r>
          </a:p>
          <a:p>
            <a:pPr marL="139299" indent="-139299">
              <a:buFont typeface="Arial" panose="020B0604020202020204" pitchFamily="34" charset="0"/>
              <a:buChar char="•"/>
            </a:pPr>
            <a:r>
              <a:rPr lang="en-GB" sz="900" dirty="0">
                <a:solidFill>
                  <a:srgbClr val="000000"/>
                </a:solidFill>
              </a:rPr>
              <a:t>LV and RE are destroyed on first damage. CVs are destroyed when they accumulate damage markers equal to their size</a:t>
            </a:r>
          </a:p>
          <a:p>
            <a:pPr marL="139299" indent="-139299">
              <a:buFont typeface="Arial" panose="020B0604020202020204" pitchFamily="34" charset="0"/>
              <a:buChar char="•"/>
            </a:pPr>
            <a:r>
              <a:rPr lang="en-GB" sz="900" dirty="0">
                <a:solidFill>
                  <a:srgbClr val="000000"/>
                </a:solidFill>
              </a:rPr>
              <a:t>Bases without facilities are destroyed on first damage. Otherwise, hits can be applied to facilities or resources. Destroyed large facilities can be downgraded into their small version. For each resource hit, destroy 2 resources of any type (also mixed).</a:t>
            </a:r>
          </a:p>
          <a:p>
            <a:pPr marL="139299" indent="-139299">
              <a:buFont typeface="Arial" panose="020B0604020202020204" pitchFamily="34" charset="0"/>
              <a:buChar char="•"/>
            </a:pPr>
            <a:endParaRPr lang="en-GB" sz="900" dirty="0">
              <a:solidFill>
                <a:srgbClr val="000000"/>
              </a:solidFill>
            </a:endParaRPr>
          </a:p>
          <a:p>
            <a:pPr marL="136525" indent="-136525">
              <a:buFont typeface="+mj-lt"/>
              <a:buAutoNum type="arabicPeriod" startAt="5"/>
            </a:pPr>
            <a:r>
              <a:rPr lang="en-GB" sz="900" b="1" dirty="0">
                <a:solidFill>
                  <a:srgbClr val="000000"/>
                </a:solidFill>
              </a:rPr>
              <a:t>Post‐Combat Effects</a:t>
            </a:r>
          </a:p>
          <a:p>
            <a:pPr marL="139299" indent="-139299">
              <a:buFont typeface="Arial" panose="020B0604020202020204" pitchFamily="34" charset="0"/>
              <a:buChar char="•"/>
            </a:pPr>
            <a:r>
              <a:rPr lang="en-GB" sz="900" dirty="0">
                <a:solidFill>
                  <a:srgbClr val="000000"/>
                </a:solidFill>
              </a:rPr>
              <a:t>Earn victory markers based on CVs destroyed: 1 for CV‐2/3, 2 for CV‐4/5, 3 for CV‐6, or 4 for CV‐7/8 (even if you don’t win the battle)</a:t>
            </a:r>
          </a:p>
          <a:p>
            <a:pPr marL="139299" indent="-139299">
              <a:buFont typeface="Arial" panose="020B0604020202020204" pitchFamily="34" charset="0"/>
              <a:buChar char="•"/>
            </a:pPr>
            <a:r>
              <a:rPr lang="en-GB" sz="900" dirty="0">
                <a:solidFill>
                  <a:srgbClr val="000000"/>
                </a:solidFill>
              </a:rPr>
              <a:t>For each CV or base you lose (also with pirates or NPF raids), earn equivalent Engineering tech markers (1 for CV‐2, etc.)</a:t>
            </a:r>
          </a:p>
          <a:p>
            <a:pPr marL="139299" indent="-139299">
              <a:buFont typeface="Arial" panose="020B0604020202020204" pitchFamily="34" charset="0"/>
              <a:buChar char="•"/>
            </a:pPr>
            <a:r>
              <a:rPr lang="en-GB" sz="900" dirty="0">
                <a:solidFill>
                  <a:srgbClr val="000000"/>
                </a:solidFill>
              </a:rPr>
              <a:t>For each damage marker on a CV, check for recall. Can earn a Biology tech marker, but only one per ship.</a:t>
            </a:r>
          </a:p>
          <a:p>
            <a:pPr marL="139299" indent="-139299">
              <a:buFont typeface="Arial" panose="020B0604020202020204" pitchFamily="34" charset="0"/>
              <a:buChar char="•"/>
            </a:pPr>
            <a:endParaRPr lang="en-GB" sz="900" dirty="0">
              <a:solidFill>
                <a:srgbClr val="000000"/>
              </a:solidFill>
            </a:endParaRPr>
          </a:p>
          <a:p>
            <a:r>
              <a:rPr lang="en-GB" sz="900" b="1" dirty="0">
                <a:solidFill>
                  <a:srgbClr val="000000"/>
                </a:solidFill>
              </a:rPr>
              <a:t>Blockades</a:t>
            </a:r>
          </a:p>
          <a:p>
            <a:pPr marL="139299" indent="-139299">
              <a:buFont typeface="Arial" panose="020B0604020202020204" pitchFamily="34" charset="0"/>
              <a:buChar char="•"/>
            </a:pPr>
            <a:r>
              <a:rPr lang="en-GB" sz="900" dirty="0">
                <a:solidFill>
                  <a:srgbClr val="000000"/>
                </a:solidFill>
              </a:rPr>
              <a:t>If you can attack a base from orbit, you can declare a blockade instead of combat</a:t>
            </a:r>
          </a:p>
          <a:p>
            <a:pPr marL="139299" indent="-139299">
              <a:buFont typeface="Arial" panose="020B0604020202020204" pitchFamily="34" charset="0"/>
              <a:buChar char="•"/>
            </a:pPr>
            <a:r>
              <a:rPr lang="en-GB" sz="900" dirty="0">
                <a:solidFill>
                  <a:srgbClr val="000000"/>
                </a:solidFill>
              </a:rPr>
              <a:t>The fleet must be composed of only unreserved CVs and must have a combat value greater than the </a:t>
            </a:r>
            <a:r>
              <a:rPr lang="en-GB" sz="900" dirty="0" err="1">
                <a:solidFill>
                  <a:srgbClr val="000000"/>
                </a:solidFill>
              </a:rPr>
              <a:t>Defense</a:t>
            </a:r>
            <a:r>
              <a:rPr lang="en-GB" sz="900" dirty="0">
                <a:solidFill>
                  <a:srgbClr val="000000"/>
                </a:solidFill>
              </a:rPr>
              <a:t> Networks at the base plus half of defending ships stacked with that bases. A blockading fleet is free to take other actions like explore or initiate combat</a:t>
            </a:r>
          </a:p>
          <a:p>
            <a:pPr marL="139299" indent="-139299">
              <a:buFont typeface="Arial" panose="020B0604020202020204" pitchFamily="34" charset="0"/>
              <a:buChar char="•"/>
            </a:pPr>
            <a:r>
              <a:rPr lang="en-GB" sz="900" dirty="0">
                <a:solidFill>
                  <a:srgbClr val="000000"/>
                </a:solidFill>
              </a:rPr>
              <a:t>When a base is blockaded: Tech and resource production is halved after modifiers, Settlements decline instead of grow, May not trade or receive a new trade marker, Blockading player receives $2B for each blockade during the production step.</a:t>
            </a:r>
          </a:p>
          <a:p>
            <a:endParaRPr lang="en-GB" sz="900" dirty="0">
              <a:solidFill>
                <a:srgbClr val="000000"/>
              </a:solidFill>
            </a:endParaRPr>
          </a:p>
          <a:p>
            <a:r>
              <a:rPr lang="en-GB" sz="900" b="1" dirty="0">
                <a:solidFill>
                  <a:srgbClr val="000000"/>
                </a:solidFill>
              </a:rPr>
              <a:t>Combat with Pirates</a:t>
            </a:r>
          </a:p>
          <a:p>
            <a:pPr marL="139299" indent="-139299">
              <a:buFont typeface="Arial" panose="020B0604020202020204" pitchFamily="34" charset="0"/>
              <a:buChar char="•"/>
            </a:pPr>
            <a:r>
              <a:rPr lang="en-GB" sz="900" dirty="0">
                <a:solidFill>
                  <a:srgbClr val="000000"/>
                </a:solidFill>
              </a:rPr>
              <a:t>Can search for the pirate to initiate combat but only the strongest pirate is ever included at a time. Pirates roll for searches but only spend tactic points to avoid combat if possible. They always attempt to choose direct‐fire combat</a:t>
            </a:r>
          </a:p>
          <a:p>
            <a:pPr marL="139299" indent="-139299">
              <a:buFont typeface="Arial" panose="020B0604020202020204" pitchFamily="34" charset="0"/>
              <a:buChar char="•"/>
            </a:pPr>
            <a:r>
              <a:rPr lang="en-GB" sz="900" dirty="0">
                <a:solidFill>
                  <a:srgbClr val="000000"/>
                </a:solidFill>
              </a:rPr>
              <a:t>Damaged pirate ships remain damaged. Players fighting pirates can choose how to apply all damages they sustain</a:t>
            </a:r>
          </a:p>
          <a:p>
            <a:pPr marL="139299" indent="-139299">
              <a:buFont typeface="Arial" panose="020B0604020202020204" pitchFamily="34" charset="0"/>
              <a:buChar char="•"/>
            </a:pPr>
            <a:r>
              <a:rPr lang="en-GB" sz="900" dirty="0">
                <a:solidFill>
                  <a:srgbClr val="000000"/>
                </a:solidFill>
              </a:rPr>
              <a:t>Destroying pirates earns you half the accumulated pirate cache, a politics marker and a victory marker.</a:t>
            </a:r>
          </a:p>
          <a:p>
            <a:endParaRPr lang="en-GB" sz="900" dirty="0">
              <a:solidFill>
                <a:srgbClr val="000000"/>
              </a:solidFill>
            </a:endParaRPr>
          </a:p>
          <a:p>
            <a:r>
              <a:rPr lang="en-GB" sz="900" b="1" dirty="0">
                <a:solidFill>
                  <a:srgbClr val="000000"/>
                </a:solidFill>
              </a:rPr>
              <a:t>Blockading and Raiding NPF Bases</a:t>
            </a:r>
          </a:p>
          <a:p>
            <a:pPr marL="139299" indent="-139299">
              <a:buFont typeface="Arial" panose="020B0604020202020204" pitchFamily="34" charset="0"/>
              <a:buChar char="•"/>
            </a:pPr>
            <a:r>
              <a:rPr lang="en-GB" sz="900" dirty="0">
                <a:solidFill>
                  <a:srgbClr val="000000"/>
                </a:solidFill>
              </a:rPr>
              <a:t>Blockading only allowed if you have relations of Embargo or War with the NPF. The fleet must be composed of only unreserved CVs </a:t>
            </a:r>
          </a:p>
          <a:p>
            <a:pPr marL="139299" indent="-139299">
              <a:buFont typeface="Arial" panose="020B0604020202020204" pitchFamily="34" charset="0"/>
              <a:buChar char="•"/>
            </a:pPr>
            <a:r>
              <a:rPr lang="en-GB" sz="900" dirty="0">
                <a:solidFill>
                  <a:srgbClr val="000000"/>
                </a:solidFill>
              </a:rPr>
              <a:t>Gain $2B during the production step for each NPF base blockaded</a:t>
            </a:r>
          </a:p>
          <a:p>
            <a:pPr marL="139299" indent="-139299">
              <a:buFont typeface="Arial" panose="020B0604020202020204" pitchFamily="34" charset="0"/>
              <a:buChar char="•"/>
            </a:pPr>
            <a:r>
              <a:rPr lang="en-GB" sz="900" dirty="0">
                <a:solidFill>
                  <a:srgbClr val="000000"/>
                </a:solidFill>
              </a:rPr>
              <a:t>If you have a relation of War you can raid a NPF base. It works like an attack but uses the table on page 17</a:t>
            </a:r>
          </a:p>
          <a:p>
            <a:pPr marL="139299" indent="-139299">
              <a:buFont typeface="Arial" panose="020B0604020202020204" pitchFamily="34" charset="0"/>
              <a:buChar char="•"/>
            </a:pPr>
            <a:r>
              <a:rPr lang="en-GB" sz="900" dirty="0">
                <a:solidFill>
                  <a:srgbClr val="000000"/>
                </a:solidFill>
              </a:rPr>
              <a:t>A roll of 10 destroys the base, but no damage or resources are sustained</a:t>
            </a:r>
          </a:p>
          <a:p>
            <a:pPr marL="139299" indent="-139299">
              <a:buFont typeface="Arial" panose="020B0604020202020204" pitchFamily="34" charset="0"/>
              <a:buChar char="•"/>
            </a:pPr>
            <a:r>
              <a:rPr lang="en-GB" sz="900" dirty="0">
                <a:solidFill>
                  <a:srgbClr val="000000"/>
                </a:solidFill>
              </a:rPr>
              <a:t>Roll a recall for each damage sustained during a raid</a:t>
            </a:r>
          </a:p>
          <a:p>
            <a:pPr marL="139299" indent="-139299">
              <a:buFont typeface="Arial" panose="020B0604020202020204" pitchFamily="34" charset="0"/>
              <a:buChar char="•"/>
            </a:pPr>
            <a:r>
              <a:rPr lang="en-GB" sz="900" dirty="0">
                <a:solidFill>
                  <a:srgbClr val="000000"/>
                </a:solidFill>
              </a:rPr>
              <a:t>If you raid a base and don’t lose a CV, earn a victory marker.</a:t>
            </a:r>
          </a:p>
        </p:txBody>
      </p:sp>
    </p:spTree>
    <p:extLst>
      <p:ext uri="{BB962C8B-B14F-4D97-AF65-F5344CB8AC3E}">
        <p14:creationId xmlns:p14="http://schemas.microsoft.com/office/powerpoint/2010/main" val="3397410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FBD37-35A5-529C-156E-461B49BF17A6}"/>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A4F185D6-9164-A0CE-590F-B6D3BAD3C4CD}"/>
              </a:ext>
            </a:extLst>
          </p:cNvPr>
          <p:cNvGrpSpPr/>
          <p:nvPr/>
        </p:nvGrpSpPr>
        <p:grpSpPr>
          <a:xfrm>
            <a:off x="0" y="-5986"/>
            <a:ext cx="6858000" cy="364001"/>
            <a:chOff x="-285752" y="-5986"/>
            <a:chExt cx="7429500" cy="374376"/>
          </a:xfrm>
        </p:grpSpPr>
        <p:sp>
          <p:nvSpPr>
            <p:cNvPr id="21" name="Rectangle 20">
              <a:extLst>
                <a:ext uri="{FF2B5EF4-FFF2-40B4-BE49-F238E27FC236}">
                  <a16:creationId xmlns:a16="http://schemas.microsoft.com/office/drawing/2014/main" id="{1EB929BA-8AB4-5917-9642-0E1D3944789A}"/>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7" name="TextBox 6">
              <a:extLst>
                <a:ext uri="{FF2B5EF4-FFF2-40B4-BE49-F238E27FC236}">
                  <a16:creationId xmlns:a16="http://schemas.microsoft.com/office/drawing/2014/main" id="{D9163961-B12E-CD0D-EEA4-AAE03508A7E3}"/>
                </a:ext>
              </a:extLst>
            </p:cNvPr>
            <p:cNvSpPr txBox="1"/>
            <p:nvPr/>
          </p:nvSpPr>
          <p:spPr>
            <a:xfrm>
              <a:off x="-285748" y="31162"/>
              <a:ext cx="7369257" cy="326376"/>
            </a:xfrm>
            <a:prstGeom prst="rect">
              <a:avLst/>
            </a:prstGeom>
            <a:noFill/>
          </p:spPr>
          <p:txBody>
            <a:bodyPr wrap="square" rtlCol="0">
              <a:spAutoFit/>
            </a:bodyPr>
            <a:lstStyle/>
            <a:p>
              <a:pPr algn="ctr"/>
              <a:r>
                <a:rPr lang="en-US" sz="1462" b="1" dirty="0"/>
                <a:t>Exploration</a:t>
              </a:r>
            </a:p>
          </p:txBody>
        </p:sp>
      </p:grpSp>
      <p:sp>
        <p:nvSpPr>
          <p:cNvPr id="57" name="TextBox 56">
            <a:extLst>
              <a:ext uri="{FF2B5EF4-FFF2-40B4-BE49-F238E27FC236}">
                <a16:creationId xmlns:a16="http://schemas.microsoft.com/office/drawing/2014/main" id="{E8412B59-A8B2-21B5-6028-3476B80D753B}"/>
              </a:ext>
            </a:extLst>
          </p:cNvPr>
          <p:cNvSpPr txBox="1"/>
          <p:nvPr/>
        </p:nvSpPr>
        <p:spPr>
          <a:xfrm>
            <a:off x="0" y="350064"/>
            <a:ext cx="6858000" cy="9648795"/>
          </a:xfrm>
          <a:prstGeom prst="rect">
            <a:avLst/>
          </a:prstGeom>
          <a:noFill/>
        </p:spPr>
        <p:txBody>
          <a:bodyPr wrap="square" rtlCol="0">
            <a:spAutoFit/>
          </a:bodyPr>
          <a:lstStyle/>
          <a:p>
            <a:pPr marL="139299" indent="-139299">
              <a:buFont typeface="Arial" panose="020B0604020202020204" pitchFamily="34" charset="0"/>
              <a:buChar char="•"/>
            </a:pPr>
            <a:r>
              <a:rPr lang="en-GB" sz="900" dirty="0">
                <a:solidFill>
                  <a:srgbClr val="000000"/>
                </a:solidFill>
              </a:rPr>
              <a:t>Each ship can explore only once a turn and must have an exploration value to do so</a:t>
            </a:r>
          </a:p>
          <a:p>
            <a:pPr marL="139299" indent="-139299">
              <a:buFont typeface="Arial" panose="020B0604020202020204" pitchFamily="34" charset="0"/>
              <a:buChar char="•"/>
            </a:pPr>
            <a:r>
              <a:rPr lang="en-GB" sz="900" dirty="0">
                <a:solidFill>
                  <a:srgbClr val="000000"/>
                </a:solidFill>
              </a:rPr>
              <a:t>Bases and ships stacked with bases cannot explore</a:t>
            </a:r>
          </a:p>
          <a:p>
            <a:pPr marL="139299" indent="-139299">
              <a:buFont typeface="Arial" panose="020B0604020202020204" pitchFamily="34" charset="0"/>
              <a:buChar char="•"/>
            </a:pPr>
            <a:r>
              <a:rPr lang="en-GB" sz="900" dirty="0">
                <a:solidFill>
                  <a:srgbClr val="000000"/>
                </a:solidFill>
              </a:rPr>
              <a:t>If you have the </a:t>
            </a:r>
            <a:r>
              <a:rPr lang="en-GB" sz="900" i="1" dirty="0">
                <a:solidFill>
                  <a:srgbClr val="000000"/>
                </a:solidFill>
              </a:rPr>
              <a:t>Space Mining </a:t>
            </a:r>
            <a:r>
              <a:rPr lang="en-GB" sz="900" dirty="0">
                <a:solidFill>
                  <a:srgbClr val="000000"/>
                </a:solidFill>
              </a:rPr>
              <a:t>technology, you can produce resources with CVs instead of exploring.</a:t>
            </a:r>
          </a:p>
          <a:p>
            <a:pPr marL="139299" indent="-139299">
              <a:buFont typeface="Arial" panose="020B0604020202020204" pitchFamily="34" charset="0"/>
              <a:buChar char="•"/>
            </a:pPr>
            <a:endParaRPr lang="en-GB" sz="900" dirty="0">
              <a:solidFill>
                <a:srgbClr val="000000"/>
              </a:solidFill>
            </a:endParaRPr>
          </a:p>
          <a:p>
            <a:pPr marL="139299" indent="-139299">
              <a:buFont typeface="Arial" panose="020B0604020202020204" pitchFamily="34" charset="0"/>
              <a:buChar char="•"/>
            </a:pPr>
            <a:r>
              <a:rPr lang="en-GB" sz="900" dirty="0">
                <a:solidFill>
                  <a:srgbClr val="000000"/>
                </a:solidFill>
              </a:rPr>
              <a:t>When </a:t>
            </a:r>
            <a:r>
              <a:rPr lang="en-GB" sz="900" b="1" dirty="0">
                <a:solidFill>
                  <a:srgbClr val="000000"/>
                </a:solidFill>
              </a:rPr>
              <a:t>exploring with a RE</a:t>
            </a:r>
            <a:r>
              <a:rPr lang="en-GB" sz="900" dirty="0">
                <a:solidFill>
                  <a:srgbClr val="000000"/>
                </a:solidFill>
              </a:rPr>
              <a:t>:</a:t>
            </a:r>
          </a:p>
          <a:p>
            <a:pPr marL="325031" lvl="1" indent="-139299">
              <a:buFont typeface="Arial" panose="020B0604020202020204" pitchFamily="34" charset="0"/>
              <a:buChar char="•"/>
            </a:pPr>
            <a:r>
              <a:rPr lang="en-GB" sz="900" b="1" dirty="0">
                <a:solidFill>
                  <a:srgbClr val="000000"/>
                </a:solidFill>
              </a:rPr>
              <a:t>Exploration value </a:t>
            </a:r>
            <a:r>
              <a:rPr lang="en-GB" sz="900" dirty="0">
                <a:solidFill>
                  <a:srgbClr val="000000"/>
                </a:solidFill>
              </a:rPr>
              <a:t>= current exploration value of the world + the exploration value of the RE + </a:t>
            </a:r>
            <a:r>
              <a:rPr lang="en-GB" sz="900" i="1" dirty="0">
                <a:solidFill>
                  <a:srgbClr val="000000"/>
                </a:solidFill>
              </a:rPr>
              <a:t>Computing </a:t>
            </a:r>
            <a:r>
              <a:rPr lang="en-GB" sz="900" dirty="0">
                <a:solidFill>
                  <a:srgbClr val="000000"/>
                </a:solidFill>
              </a:rPr>
              <a:t>technology bonuses (+1,+2,+3) + Unified </a:t>
            </a:r>
            <a:r>
              <a:rPr lang="en-GB" sz="900" i="1" dirty="0">
                <a:solidFill>
                  <a:srgbClr val="000000"/>
                </a:solidFill>
              </a:rPr>
              <a:t>Robotic </a:t>
            </a:r>
            <a:r>
              <a:rPr lang="en-GB" sz="900" dirty="0">
                <a:solidFill>
                  <a:srgbClr val="000000"/>
                </a:solidFill>
              </a:rPr>
              <a:t>policy bonuses (+1) + bonus from world card to RE exploration.</a:t>
            </a:r>
          </a:p>
          <a:p>
            <a:pPr marL="510763" lvl="1" indent="-139299">
              <a:buFont typeface="Arial" panose="020B0604020202020204" pitchFamily="34" charset="0"/>
              <a:buChar char="•"/>
            </a:pPr>
            <a:r>
              <a:rPr lang="en-GB" sz="900" dirty="0">
                <a:solidFill>
                  <a:srgbClr val="000000"/>
                </a:solidFill>
              </a:rPr>
              <a:t>Reduce exploration value by 1 if an </a:t>
            </a:r>
            <a:r>
              <a:rPr lang="en-GB" sz="900" b="1" dirty="0">
                <a:solidFill>
                  <a:srgbClr val="000000"/>
                </a:solidFill>
              </a:rPr>
              <a:t>orbiter </a:t>
            </a:r>
            <a:r>
              <a:rPr lang="en-GB" sz="900" dirty="0">
                <a:solidFill>
                  <a:srgbClr val="000000"/>
                </a:solidFill>
              </a:rPr>
              <a:t>orbiting the central world in a planetary system is exploring any other world in that planetary system</a:t>
            </a:r>
          </a:p>
          <a:p>
            <a:pPr marL="510763" lvl="1" indent="-139299">
              <a:buFont typeface="Arial" panose="020B0604020202020204" pitchFamily="34" charset="0"/>
              <a:buChar char="•"/>
            </a:pPr>
            <a:r>
              <a:rPr lang="en-GB" sz="900" dirty="0">
                <a:solidFill>
                  <a:srgbClr val="000000"/>
                </a:solidFill>
              </a:rPr>
              <a:t>Reduce exploration value by the heliocentric number if exploring with a </a:t>
            </a:r>
            <a:r>
              <a:rPr lang="en-GB" sz="900" b="1" dirty="0">
                <a:solidFill>
                  <a:srgbClr val="000000"/>
                </a:solidFill>
              </a:rPr>
              <a:t>flyby </a:t>
            </a:r>
            <a:r>
              <a:rPr lang="en-GB" sz="900" dirty="0">
                <a:solidFill>
                  <a:srgbClr val="000000"/>
                </a:solidFill>
              </a:rPr>
              <a:t>from a heliocentric area</a:t>
            </a:r>
          </a:p>
          <a:p>
            <a:pPr marL="510763" lvl="1" indent="-139299">
              <a:buFont typeface="Arial" panose="020B0604020202020204" pitchFamily="34" charset="0"/>
              <a:buChar char="•"/>
            </a:pPr>
            <a:r>
              <a:rPr lang="en-GB" sz="900" dirty="0">
                <a:solidFill>
                  <a:srgbClr val="000000"/>
                </a:solidFill>
              </a:rPr>
              <a:t>Halve the current exploration value of the world when exploring with </a:t>
            </a:r>
            <a:r>
              <a:rPr lang="en-GB" sz="900" b="1" dirty="0">
                <a:solidFill>
                  <a:srgbClr val="000000"/>
                </a:solidFill>
              </a:rPr>
              <a:t>telescopes</a:t>
            </a:r>
            <a:endParaRPr lang="en-GB" sz="900" dirty="0">
              <a:solidFill>
                <a:srgbClr val="000000"/>
              </a:solidFill>
            </a:endParaRPr>
          </a:p>
          <a:p>
            <a:pPr marL="510763" lvl="1" indent="-139299">
              <a:buFont typeface="Arial" panose="020B0604020202020204" pitchFamily="34" charset="0"/>
              <a:buChar char="•"/>
            </a:pPr>
            <a:r>
              <a:rPr lang="en-GB" sz="900" dirty="0">
                <a:solidFill>
                  <a:srgbClr val="000000"/>
                </a:solidFill>
              </a:rPr>
              <a:t>Cannot explore a world whose current exploration value is zero.</a:t>
            </a:r>
          </a:p>
          <a:p>
            <a:pPr marL="325031" lvl="1" indent="-139299">
              <a:buFont typeface="Arial" panose="020B0604020202020204" pitchFamily="34" charset="0"/>
              <a:buChar char="•"/>
            </a:pPr>
            <a:r>
              <a:rPr lang="en-GB" sz="900" dirty="0">
                <a:solidFill>
                  <a:srgbClr val="000000"/>
                </a:solidFill>
              </a:rPr>
              <a:t>Using a </a:t>
            </a:r>
            <a:r>
              <a:rPr lang="en-GB" sz="900" b="1" dirty="0">
                <a:solidFill>
                  <a:srgbClr val="000000"/>
                </a:solidFill>
              </a:rPr>
              <a:t>probe </a:t>
            </a:r>
            <a:r>
              <a:rPr lang="en-GB" sz="900" dirty="0">
                <a:solidFill>
                  <a:srgbClr val="000000"/>
                </a:solidFill>
              </a:rPr>
              <a:t>takes the exploration action of the carrying RE for this turn. Probes are always </a:t>
            </a:r>
            <a:r>
              <a:rPr lang="en-GB" sz="900" b="1" dirty="0">
                <a:solidFill>
                  <a:srgbClr val="000000"/>
                </a:solidFill>
              </a:rPr>
              <a:t>destroyed</a:t>
            </a:r>
            <a:r>
              <a:rPr lang="en-GB" sz="900" dirty="0">
                <a:solidFill>
                  <a:srgbClr val="000000"/>
                </a:solidFill>
              </a:rPr>
              <a:t> after use. </a:t>
            </a:r>
            <a:r>
              <a:rPr lang="en-GB" sz="900" b="1" dirty="0">
                <a:solidFill>
                  <a:srgbClr val="000000"/>
                </a:solidFill>
              </a:rPr>
              <a:t>Probes </a:t>
            </a:r>
            <a:r>
              <a:rPr lang="en-GB" sz="900" dirty="0">
                <a:solidFill>
                  <a:srgbClr val="000000"/>
                </a:solidFill>
              </a:rPr>
              <a:t>can only be used to:</a:t>
            </a:r>
          </a:p>
          <a:p>
            <a:pPr marL="510763" lvl="1" indent="-139299">
              <a:buFont typeface="Arial" panose="020B0604020202020204" pitchFamily="34" charset="0"/>
              <a:buChar char="•"/>
            </a:pPr>
            <a:r>
              <a:rPr lang="en-GB" sz="900" b="1" dirty="0">
                <a:solidFill>
                  <a:srgbClr val="000000"/>
                </a:solidFill>
              </a:rPr>
              <a:t>Explore a World </a:t>
            </a:r>
            <a:r>
              <a:rPr lang="en-GB" sz="900" dirty="0">
                <a:solidFill>
                  <a:srgbClr val="000000"/>
                </a:solidFill>
              </a:rPr>
              <a:t>from the surface of the world</a:t>
            </a:r>
            <a:r>
              <a:rPr lang="en-GB" sz="900" b="1" dirty="0">
                <a:solidFill>
                  <a:srgbClr val="000000"/>
                </a:solidFill>
              </a:rPr>
              <a:t>, </a:t>
            </a:r>
            <a:r>
              <a:rPr lang="en-GB" sz="900" dirty="0">
                <a:solidFill>
                  <a:srgbClr val="000000"/>
                </a:solidFill>
              </a:rPr>
              <a:t>except gas giants and Sun surface (</a:t>
            </a:r>
            <a:r>
              <a:rPr lang="en-GB" sz="900" b="1" dirty="0">
                <a:solidFill>
                  <a:srgbClr val="000000"/>
                </a:solidFill>
              </a:rPr>
              <a:t>Rover</a:t>
            </a:r>
            <a:r>
              <a:rPr lang="en-GB" sz="900" dirty="0">
                <a:solidFill>
                  <a:srgbClr val="000000"/>
                </a:solidFill>
              </a:rPr>
              <a:t>), or the orbit of the world (</a:t>
            </a:r>
            <a:r>
              <a:rPr lang="en-GB" sz="900" b="1" dirty="0">
                <a:solidFill>
                  <a:srgbClr val="000000"/>
                </a:solidFill>
              </a:rPr>
              <a:t>Orbiter</a:t>
            </a:r>
            <a:r>
              <a:rPr lang="en-GB" sz="900" dirty="0">
                <a:solidFill>
                  <a:srgbClr val="000000"/>
                </a:solidFill>
              </a:rPr>
              <a:t>)</a:t>
            </a:r>
          </a:p>
          <a:p>
            <a:pPr marL="510763" lvl="1" indent="-139299">
              <a:buFont typeface="Arial" panose="020B0604020202020204" pitchFamily="34" charset="0"/>
              <a:buChar char="•"/>
            </a:pPr>
            <a:r>
              <a:rPr lang="en-GB" sz="900" b="1" dirty="0">
                <a:solidFill>
                  <a:srgbClr val="000000"/>
                </a:solidFill>
              </a:rPr>
              <a:t>Explore any World </a:t>
            </a:r>
            <a:r>
              <a:rPr lang="en-GB" sz="900" dirty="0">
                <a:solidFill>
                  <a:srgbClr val="000000"/>
                </a:solidFill>
              </a:rPr>
              <a:t>from the flyby area (</a:t>
            </a:r>
            <a:r>
              <a:rPr lang="en-GB" sz="900" b="1" dirty="0">
                <a:solidFill>
                  <a:srgbClr val="000000"/>
                </a:solidFill>
              </a:rPr>
              <a:t>Flyby RE</a:t>
            </a:r>
            <a:r>
              <a:rPr lang="en-GB" sz="900" dirty="0">
                <a:solidFill>
                  <a:srgbClr val="000000"/>
                </a:solidFill>
              </a:rPr>
              <a:t>).</a:t>
            </a:r>
          </a:p>
          <a:p>
            <a:pPr marL="325031" lvl="1" indent="-139299">
              <a:buFont typeface="Arial" panose="020B0604020202020204" pitchFamily="34" charset="0"/>
              <a:buChar char="•"/>
            </a:pPr>
            <a:r>
              <a:rPr lang="en-GB" sz="900" dirty="0">
                <a:solidFill>
                  <a:srgbClr val="000000"/>
                </a:solidFill>
              </a:rPr>
              <a:t>Earn a </a:t>
            </a:r>
            <a:r>
              <a:rPr lang="en-GB" sz="900" b="1" dirty="0">
                <a:solidFill>
                  <a:srgbClr val="000000"/>
                </a:solidFill>
              </a:rPr>
              <a:t>tech marker </a:t>
            </a:r>
            <a:r>
              <a:rPr lang="en-GB" sz="900" dirty="0">
                <a:solidFill>
                  <a:srgbClr val="000000"/>
                </a:solidFill>
              </a:rPr>
              <a:t>per 10 exploration value</a:t>
            </a:r>
            <a:r>
              <a:rPr lang="en-GB" sz="900" b="1" dirty="0">
                <a:solidFill>
                  <a:srgbClr val="000000"/>
                </a:solidFill>
              </a:rPr>
              <a:t>. </a:t>
            </a:r>
            <a:r>
              <a:rPr lang="en-GB" sz="900" dirty="0">
                <a:solidFill>
                  <a:srgbClr val="000000"/>
                </a:solidFill>
              </a:rPr>
              <a:t>Roll d10 for any remaining fraction of 10</a:t>
            </a:r>
          </a:p>
          <a:p>
            <a:pPr marL="325031" lvl="1" indent="-139299">
              <a:buFont typeface="Arial" panose="020B0604020202020204" pitchFamily="34" charset="0"/>
              <a:buChar char="•"/>
            </a:pPr>
            <a:r>
              <a:rPr lang="en-GB" sz="900" b="1" dirty="0">
                <a:solidFill>
                  <a:srgbClr val="000000"/>
                </a:solidFill>
              </a:rPr>
              <a:t>Roll for malfunction</a:t>
            </a:r>
            <a:r>
              <a:rPr lang="en-GB" sz="900" dirty="0">
                <a:solidFill>
                  <a:srgbClr val="000000"/>
                </a:solidFill>
              </a:rPr>
              <a:t>, except if using a probe. Your starting RE malfunction rate is 30%.</a:t>
            </a:r>
          </a:p>
          <a:p>
            <a:pPr marL="510763" lvl="1" indent="-139299">
              <a:buFont typeface="Arial" panose="020B0604020202020204" pitchFamily="34" charset="0"/>
              <a:buChar char="•"/>
            </a:pPr>
            <a:r>
              <a:rPr lang="en-GB" sz="900" dirty="0">
                <a:solidFill>
                  <a:srgbClr val="000000"/>
                </a:solidFill>
              </a:rPr>
              <a:t>Add +10% to malfunction rate if exploring from an area with severe radiation, unless you have the </a:t>
            </a:r>
            <a:r>
              <a:rPr lang="en-GB" sz="900" i="1" dirty="0">
                <a:solidFill>
                  <a:srgbClr val="000000"/>
                </a:solidFill>
              </a:rPr>
              <a:t>Active Radiation Shielding </a:t>
            </a:r>
            <a:r>
              <a:rPr lang="en-GB" sz="900" dirty="0">
                <a:solidFill>
                  <a:srgbClr val="000000"/>
                </a:solidFill>
              </a:rPr>
              <a:t>technology</a:t>
            </a:r>
          </a:p>
          <a:p>
            <a:pPr marL="510763" lvl="1" indent="-139299">
              <a:buFont typeface="Arial" panose="020B0604020202020204" pitchFamily="34" charset="0"/>
              <a:buChar char="•"/>
            </a:pPr>
            <a:r>
              <a:rPr lang="en-GB" sz="900" dirty="0">
                <a:solidFill>
                  <a:srgbClr val="000000"/>
                </a:solidFill>
              </a:rPr>
              <a:t>Add +20% to malfunction rate if exploring Venus with a rover, unless you have the </a:t>
            </a:r>
            <a:r>
              <a:rPr lang="en-GB" sz="900" i="1" dirty="0">
                <a:solidFill>
                  <a:srgbClr val="000000"/>
                </a:solidFill>
              </a:rPr>
              <a:t>Pressure Shell </a:t>
            </a:r>
            <a:r>
              <a:rPr lang="en-GB" sz="900" dirty="0">
                <a:solidFill>
                  <a:srgbClr val="000000"/>
                </a:solidFill>
              </a:rPr>
              <a:t>technology</a:t>
            </a:r>
          </a:p>
          <a:p>
            <a:pPr marL="510763" lvl="1" indent="-139299">
              <a:buFont typeface="Arial" panose="020B0604020202020204" pitchFamily="34" charset="0"/>
              <a:buChar char="•"/>
            </a:pPr>
            <a:r>
              <a:rPr lang="en-GB" sz="900" dirty="0">
                <a:solidFill>
                  <a:srgbClr val="000000"/>
                </a:solidFill>
              </a:rPr>
              <a:t>For each RE (non-probe) lost to malfunction, draw an </a:t>
            </a:r>
            <a:r>
              <a:rPr lang="en-GB" sz="900" b="1" dirty="0">
                <a:solidFill>
                  <a:srgbClr val="000000"/>
                </a:solidFill>
              </a:rPr>
              <a:t>Engineering</a:t>
            </a:r>
            <a:r>
              <a:rPr lang="en-GB" sz="900" dirty="0">
                <a:solidFill>
                  <a:srgbClr val="000000"/>
                </a:solidFill>
              </a:rPr>
              <a:t> tech marker.</a:t>
            </a:r>
          </a:p>
          <a:p>
            <a:pPr marL="325031" lvl="1" indent="-139299">
              <a:buFont typeface="Arial" panose="020B0604020202020204" pitchFamily="34" charset="0"/>
              <a:buChar char="•"/>
            </a:pPr>
            <a:r>
              <a:rPr lang="en-GB" sz="900" dirty="0">
                <a:solidFill>
                  <a:srgbClr val="000000"/>
                </a:solidFill>
              </a:rPr>
              <a:t>If any tech markers drawn is 3 or higher, earn a </a:t>
            </a:r>
            <a:r>
              <a:rPr lang="en-GB" sz="900" b="1" dirty="0">
                <a:solidFill>
                  <a:srgbClr val="000000"/>
                </a:solidFill>
              </a:rPr>
              <a:t>depletion</a:t>
            </a:r>
            <a:r>
              <a:rPr lang="en-GB" sz="900" dirty="0">
                <a:solidFill>
                  <a:srgbClr val="000000"/>
                </a:solidFill>
              </a:rPr>
              <a:t>.</a:t>
            </a:r>
          </a:p>
          <a:p>
            <a:pPr marL="325031" lvl="1" indent="-139299">
              <a:buFont typeface="Arial" panose="020B0604020202020204" pitchFamily="34" charset="0"/>
              <a:buChar char="•"/>
            </a:pPr>
            <a:r>
              <a:rPr lang="en-GB" sz="900" dirty="0">
                <a:solidFill>
                  <a:srgbClr val="000000"/>
                </a:solidFill>
              </a:rPr>
              <a:t>A </a:t>
            </a:r>
            <a:r>
              <a:rPr lang="en-GB" sz="900" b="1" dirty="0">
                <a:solidFill>
                  <a:srgbClr val="000000"/>
                </a:solidFill>
              </a:rPr>
              <a:t>Flyby RE </a:t>
            </a:r>
            <a:r>
              <a:rPr lang="en-GB" sz="900" dirty="0">
                <a:solidFill>
                  <a:srgbClr val="000000"/>
                </a:solidFill>
              </a:rPr>
              <a:t>in a flyby area (after exploration or not) must make a heliocentric transfer (rolling for engine failure) to another planetary system farther from the sun. Flyby RE are destroyed after they leave the Scattered Disc flyby area (cannot move to Alpha Centaury)</a:t>
            </a:r>
          </a:p>
          <a:p>
            <a:pPr marL="139299" indent="-139299">
              <a:buFont typeface="Arial" panose="020B0604020202020204" pitchFamily="34" charset="0"/>
              <a:buChar char="•"/>
            </a:pPr>
            <a:endParaRPr lang="en-GB" sz="900" dirty="0">
              <a:solidFill>
                <a:srgbClr val="000000"/>
              </a:solidFill>
            </a:endParaRPr>
          </a:p>
          <a:p>
            <a:pPr marL="139299" indent="-139299">
              <a:buFont typeface="Arial" panose="020B0604020202020204" pitchFamily="34" charset="0"/>
              <a:buChar char="•"/>
            </a:pPr>
            <a:r>
              <a:rPr lang="en-GB" sz="900" dirty="0">
                <a:solidFill>
                  <a:srgbClr val="000000"/>
                </a:solidFill>
              </a:rPr>
              <a:t>When </a:t>
            </a:r>
            <a:r>
              <a:rPr lang="en-GB" sz="900" b="1" dirty="0">
                <a:solidFill>
                  <a:srgbClr val="000000"/>
                </a:solidFill>
              </a:rPr>
              <a:t>exploring with a CV</a:t>
            </a:r>
            <a:r>
              <a:rPr lang="en-GB" sz="900" dirty="0">
                <a:solidFill>
                  <a:srgbClr val="000000"/>
                </a:solidFill>
              </a:rPr>
              <a:t>:</a:t>
            </a:r>
          </a:p>
          <a:p>
            <a:pPr marL="325031" lvl="1" indent="-139299">
              <a:buFont typeface="Arial" panose="020B0604020202020204" pitchFamily="34" charset="0"/>
              <a:buChar char="•"/>
            </a:pPr>
            <a:r>
              <a:rPr lang="en-GB" sz="900" b="1" dirty="0">
                <a:solidFill>
                  <a:srgbClr val="000000"/>
                </a:solidFill>
              </a:rPr>
              <a:t>Exploration value </a:t>
            </a:r>
            <a:r>
              <a:rPr lang="en-GB" sz="900" dirty="0">
                <a:solidFill>
                  <a:srgbClr val="000000"/>
                </a:solidFill>
              </a:rPr>
              <a:t>= current exploration value of the world + the exploration value of the CV + Crew technology bonuses (+1,+2,+3,+5) + bonus from world card to CV exploration</a:t>
            </a:r>
            <a:r>
              <a:rPr lang="en-GB" sz="900" b="1" dirty="0">
                <a:solidFill>
                  <a:srgbClr val="000000"/>
                </a:solidFill>
              </a:rPr>
              <a:t>.</a:t>
            </a:r>
          </a:p>
          <a:p>
            <a:pPr marL="510763" lvl="1" indent="-139299">
              <a:buFont typeface="Arial" panose="020B0604020202020204" pitchFamily="34" charset="0"/>
              <a:buChar char="•"/>
            </a:pPr>
            <a:r>
              <a:rPr lang="en-GB" sz="900" dirty="0">
                <a:solidFill>
                  <a:srgbClr val="000000"/>
                </a:solidFill>
              </a:rPr>
              <a:t>Cannot explore a world whose current exploration value is zero.</a:t>
            </a:r>
          </a:p>
          <a:p>
            <a:pPr marL="325031" lvl="1" indent="-139299">
              <a:buFont typeface="Arial" panose="020B0604020202020204" pitchFamily="34" charset="0"/>
              <a:buChar char="•"/>
            </a:pPr>
            <a:r>
              <a:rPr lang="en-GB" sz="900" dirty="0">
                <a:solidFill>
                  <a:srgbClr val="000000"/>
                </a:solidFill>
              </a:rPr>
              <a:t>Earn a </a:t>
            </a:r>
            <a:r>
              <a:rPr lang="en-GB" sz="900" b="1" dirty="0">
                <a:solidFill>
                  <a:srgbClr val="000000"/>
                </a:solidFill>
              </a:rPr>
              <a:t>tech marker </a:t>
            </a:r>
            <a:r>
              <a:rPr lang="en-GB" sz="900" dirty="0">
                <a:solidFill>
                  <a:srgbClr val="000000"/>
                </a:solidFill>
              </a:rPr>
              <a:t>per 10 exploration value. Roll d10 for any remaining fraction of 10</a:t>
            </a:r>
          </a:p>
          <a:p>
            <a:pPr marL="325031" lvl="1" indent="-139299">
              <a:buFont typeface="Arial" panose="020B0604020202020204" pitchFamily="34" charset="0"/>
              <a:buChar char="•"/>
            </a:pPr>
            <a:r>
              <a:rPr lang="en-GB" sz="900" dirty="0">
                <a:solidFill>
                  <a:srgbClr val="000000"/>
                </a:solidFill>
              </a:rPr>
              <a:t>When equipped with a </a:t>
            </a:r>
            <a:r>
              <a:rPr lang="en-GB" sz="900" b="1" dirty="0">
                <a:solidFill>
                  <a:srgbClr val="000000"/>
                </a:solidFill>
              </a:rPr>
              <a:t>mobile lab</a:t>
            </a:r>
            <a:r>
              <a:rPr lang="en-GB" sz="900" dirty="0">
                <a:solidFill>
                  <a:srgbClr val="000000"/>
                </a:solidFill>
              </a:rPr>
              <a:t>, roll 2 dice and choose which one to keep</a:t>
            </a:r>
          </a:p>
          <a:p>
            <a:pPr marL="325031" lvl="1" indent="-139299">
              <a:buFont typeface="Arial" panose="020B0604020202020204" pitchFamily="34" charset="0"/>
              <a:buChar char="•"/>
            </a:pPr>
            <a:r>
              <a:rPr lang="en-GB" sz="900" b="1" dirty="0">
                <a:solidFill>
                  <a:srgbClr val="000000"/>
                </a:solidFill>
              </a:rPr>
              <a:t>Roll for recall </a:t>
            </a:r>
            <a:r>
              <a:rPr lang="en-GB" sz="900" dirty="0">
                <a:solidFill>
                  <a:srgbClr val="000000"/>
                </a:solidFill>
              </a:rPr>
              <a:t>after each CV exploration. Your starting CV recall rate is 50%</a:t>
            </a:r>
          </a:p>
          <a:p>
            <a:pPr marL="510763" lvl="1" indent="-139299">
              <a:buFont typeface="Arial" panose="020B0604020202020204" pitchFamily="34" charset="0"/>
              <a:buChar char="•"/>
            </a:pPr>
            <a:r>
              <a:rPr lang="en-GB" sz="900" dirty="0">
                <a:solidFill>
                  <a:srgbClr val="000000"/>
                </a:solidFill>
              </a:rPr>
              <a:t>For each CV recalled, draw a </a:t>
            </a:r>
            <a:r>
              <a:rPr lang="en-GB" sz="900" b="1" dirty="0">
                <a:solidFill>
                  <a:srgbClr val="000000"/>
                </a:solidFill>
              </a:rPr>
              <a:t>Biology</a:t>
            </a:r>
            <a:r>
              <a:rPr lang="en-GB" sz="900" dirty="0">
                <a:solidFill>
                  <a:srgbClr val="000000"/>
                </a:solidFill>
              </a:rPr>
              <a:t> tech marker.</a:t>
            </a:r>
          </a:p>
          <a:p>
            <a:pPr marL="325031" lvl="1" indent="-139299">
              <a:buFont typeface="Arial" panose="020B0604020202020204" pitchFamily="34" charset="0"/>
              <a:buChar char="•"/>
            </a:pPr>
            <a:r>
              <a:rPr lang="en-GB" sz="900" dirty="0">
                <a:solidFill>
                  <a:srgbClr val="000000"/>
                </a:solidFill>
              </a:rPr>
              <a:t>If the sum of all tech markers drawn is 3 or higher, earn a </a:t>
            </a:r>
            <a:r>
              <a:rPr lang="en-GB" sz="900" b="1" dirty="0">
                <a:solidFill>
                  <a:srgbClr val="000000"/>
                </a:solidFill>
              </a:rPr>
              <a:t>depletion</a:t>
            </a:r>
            <a:r>
              <a:rPr lang="en-GB" sz="900" dirty="0">
                <a:solidFill>
                  <a:srgbClr val="000000"/>
                </a:solidFill>
              </a:rPr>
              <a:t>.</a:t>
            </a:r>
          </a:p>
          <a:p>
            <a:pPr marL="139299" indent="-139299">
              <a:buFont typeface="Arial" panose="020B0604020202020204" pitchFamily="34" charset="0"/>
              <a:buChar char="•"/>
            </a:pPr>
            <a:endParaRPr lang="en-GB" sz="900" dirty="0">
              <a:solidFill>
                <a:srgbClr val="000000"/>
              </a:solidFill>
            </a:endParaRPr>
          </a:p>
          <a:p>
            <a:pPr marL="139299" indent="-139299">
              <a:buFont typeface="Arial" panose="020B0604020202020204" pitchFamily="34" charset="0"/>
              <a:buChar char="•"/>
            </a:pPr>
            <a:r>
              <a:rPr lang="en-GB" sz="900" dirty="0">
                <a:solidFill>
                  <a:srgbClr val="000000"/>
                </a:solidFill>
              </a:rPr>
              <a:t>When </a:t>
            </a:r>
            <a:r>
              <a:rPr lang="en-GB" sz="900" b="1" dirty="0">
                <a:solidFill>
                  <a:srgbClr val="000000"/>
                </a:solidFill>
              </a:rPr>
              <a:t>earning a depletion</a:t>
            </a:r>
            <a:r>
              <a:rPr lang="en-GB" sz="900" dirty="0">
                <a:solidFill>
                  <a:srgbClr val="000000"/>
                </a:solidFill>
              </a:rPr>
              <a:t>:</a:t>
            </a:r>
          </a:p>
          <a:p>
            <a:pPr marL="325031" lvl="1" indent="-139299">
              <a:buFont typeface="Arial" panose="020B0604020202020204" pitchFamily="34" charset="0"/>
              <a:buChar char="•"/>
            </a:pPr>
            <a:r>
              <a:rPr lang="en-GB" sz="900" dirty="0">
                <a:solidFill>
                  <a:srgbClr val="000000"/>
                </a:solidFill>
              </a:rPr>
              <a:t>Reduce the </a:t>
            </a:r>
            <a:r>
              <a:rPr lang="en-GB" sz="900" b="1" dirty="0">
                <a:solidFill>
                  <a:srgbClr val="000000"/>
                </a:solidFill>
              </a:rPr>
              <a:t>exploration value </a:t>
            </a:r>
            <a:r>
              <a:rPr lang="en-GB" sz="900" dirty="0">
                <a:solidFill>
                  <a:srgbClr val="000000"/>
                </a:solidFill>
              </a:rPr>
              <a:t>of the world by 1</a:t>
            </a:r>
          </a:p>
          <a:p>
            <a:pPr marL="510763" lvl="1" indent="-139299">
              <a:buFont typeface="Arial" panose="020B0604020202020204" pitchFamily="34" charset="0"/>
              <a:buChar char="•"/>
            </a:pPr>
            <a:r>
              <a:rPr lang="en-GB" sz="900" dirty="0">
                <a:solidFill>
                  <a:srgbClr val="000000"/>
                </a:solidFill>
              </a:rPr>
              <a:t>When a world exploration value is reduced to zero, remove any unearned mission marker for that world from the game and draw a replacement for it.</a:t>
            </a:r>
          </a:p>
          <a:p>
            <a:pPr marL="325031" lvl="1" indent="-139299">
              <a:buFont typeface="Arial" panose="020B0604020202020204" pitchFamily="34" charset="0"/>
              <a:buChar char="•"/>
            </a:pPr>
            <a:r>
              <a:rPr lang="en-GB" sz="900" dirty="0">
                <a:solidFill>
                  <a:srgbClr val="000000"/>
                </a:solidFill>
              </a:rPr>
              <a:t>Draw a </a:t>
            </a:r>
            <a:r>
              <a:rPr lang="en-GB" sz="900" b="1" dirty="0">
                <a:solidFill>
                  <a:srgbClr val="000000"/>
                </a:solidFill>
              </a:rPr>
              <a:t>politics marker</a:t>
            </a:r>
            <a:endParaRPr lang="en-GB" sz="900" dirty="0">
              <a:solidFill>
                <a:srgbClr val="000000"/>
              </a:solidFill>
            </a:endParaRPr>
          </a:p>
          <a:p>
            <a:pPr marL="325031" lvl="1" indent="-139299">
              <a:buFont typeface="Arial" panose="020B0604020202020204" pitchFamily="34" charset="0"/>
              <a:buChar char="•"/>
            </a:pPr>
            <a:r>
              <a:rPr lang="en-GB" sz="900" dirty="0">
                <a:solidFill>
                  <a:srgbClr val="000000"/>
                </a:solidFill>
              </a:rPr>
              <a:t>Draw a </a:t>
            </a:r>
            <a:r>
              <a:rPr lang="en-GB" sz="900" b="1" dirty="0">
                <a:solidFill>
                  <a:srgbClr val="000000"/>
                </a:solidFill>
              </a:rPr>
              <a:t>world card </a:t>
            </a:r>
            <a:r>
              <a:rPr lang="en-GB" sz="900" dirty="0">
                <a:solidFill>
                  <a:srgbClr val="000000"/>
                </a:solidFill>
              </a:rPr>
              <a:t>(if exploring with a spectrometer, draw two and choose which one to keep)</a:t>
            </a:r>
          </a:p>
          <a:p>
            <a:pPr marL="510763" lvl="1" indent="-139299">
              <a:buFont typeface="Arial" panose="020B0604020202020204" pitchFamily="34" charset="0"/>
              <a:buChar char="•"/>
            </a:pPr>
            <a:r>
              <a:rPr lang="en-GB" sz="900" dirty="0">
                <a:solidFill>
                  <a:srgbClr val="000000"/>
                </a:solidFill>
              </a:rPr>
              <a:t>If the world card is eligible (share at least one descriptor with a world to occupy the world box), choose to </a:t>
            </a:r>
            <a:r>
              <a:rPr lang="en-GB" sz="900" b="1" dirty="0">
                <a:solidFill>
                  <a:srgbClr val="000000"/>
                </a:solidFill>
              </a:rPr>
              <a:t>place</a:t>
            </a:r>
            <a:r>
              <a:rPr lang="en-GB" sz="900" dirty="0">
                <a:solidFill>
                  <a:srgbClr val="000000"/>
                </a:solidFill>
              </a:rPr>
              <a:t> it or </a:t>
            </a:r>
            <a:r>
              <a:rPr lang="en-GB" sz="900" b="1" dirty="0">
                <a:solidFill>
                  <a:srgbClr val="000000"/>
                </a:solidFill>
              </a:rPr>
              <a:t>discard</a:t>
            </a:r>
            <a:r>
              <a:rPr lang="en-GB" sz="900" dirty="0">
                <a:solidFill>
                  <a:srgbClr val="000000"/>
                </a:solidFill>
              </a:rPr>
              <a:t> it</a:t>
            </a:r>
          </a:p>
          <a:p>
            <a:pPr marL="510763" lvl="1" indent="-139299">
              <a:buFont typeface="Arial" panose="020B0604020202020204" pitchFamily="34" charset="0"/>
              <a:buChar char="•"/>
            </a:pPr>
            <a:r>
              <a:rPr lang="en-GB" sz="900" dirty="0">
                <a:solidFill>
                  <a:srgbClr val="000000"/>
                </a:solidFill>
              </a:rPr>
              <a:t>When a world exploration value is </a:t>
            </a:r>
            <a:r>
              <a:rPr lang="en-GB" sz="900" b="1" dirty="0">
                <a:solidFill>
                  <a:srgbClr val="000000"/>
                </a:solidFill>
              </a:rPr>
              <a:t>reduced to zero </a:t>
            </a:r>
            <a:r>
              <a:rPr lang="en-GB" sz="900" dirty="0">
                <a:solidFill>
                  <a:srgbClr val="000000"/>
                </a:solidFill>
              </a:rPr>
              <a:t>and the world does not have a world card yet, you must place a world card or keep drawing until an eligible one is drawn.</a:t>
            </a:r>
          </a:p>
          <a:p>
            <a:pPr marL="325031" lvl="1" indent="-139299">
              <a:buFont typeface="Arial" panose="020B0604020202020204" pitchFamily="34" charset="0"/>
              <a:buChar char="•"/>
            </a:pPr>
            <a:r>
              <a:rPr lang="en-GB" sz="900" dirty="0">
                <a:solidFill>
                  <a:srgbClr val="000000"/>
                </a:solidFill>
              </a:rPr>
              <a:t>Check if the depletion </a:t>
            </a:r>
            <a:r>
              <a:rPr lang="en-GB" sz="900" b="1" dirty="0">
                <a:solidFill>
                  <a:srgbClr val="000000"/>
                </a:solidFill>
              </a:rPr>
              <a:t>completes an unearned mission</a:t>
            </a:r>
            <a:r>
              <a:rPr lang="en-GB" sz="900" dirty="0">
                <a:solidFill>
                  <a:srgbClr val="000000"/>
                </a:solidFill>
              </a:rPr>
              <a:t>, private or public (except for telescopes). </a:t>
            </a:r>
            <a:r>
              <a:rPr lang="en-GB" sz="900" b="1" dirty="0">
                <a:solidFill>
                  <a:srgbClr val="000000"/>
                </a:solidFill>
              </a:rPr>
              <a:t>Upon completing a mission</a:t>
            </a:r>
            <a:r>
              <a:rPr lang="en-GB" sz="900" dirty="0">
                <a:solidFill>
                  <a:srgbClr val="000000"/>
                </a:solidFill>
              </a:rPr>
              <a:t>:</a:t>
            </a:r>
          </a:p>
          <a:p>
            <a:pPr marL="510763" lvl="1" indent="-139299">
              <a:buFont typeface="Arial" panose="020B0604020202020204" pitchFamily="34" charset="0"/>
              <a:buChar char="•"/>
            </a:pPr>
            <a:r>
              <a:rPr lang="en-GB" sz="900" dirty="0">
                <a:solidFill>
                  <a:srgbClr val="000000"/>
                </a:solidFill>
              </a:rPr>
              <a:t>Draw a </a:t>
            </a:r>
            <a:r>
              <a:rPr lang="en-GB" sz="900" b="1" dirty="0">
                <a:solidFill>
                  <a:srgbClr val="000000"/>
                </a:solidFill>
              </a:rPr>
              <a:t>politics marker</a:t>
            </a:r>
            <a:endParaRPr lang="en-GB" sz="900" dirty="0">
              <a:solidFill>
                <a:srgbClr val="000000"/>
              </a:solidFill>
            </a:endParaRPr>
          </a:p>
          <a:p>
            <a:pPr marL="510763" lvl="1" indent="-139299">
              <a:buFont typeface="Arial" panose="020B0604020202020204" pitchFamily="34" charset="0"/>
              <a:buChar char="•"/>
            </a:pPr>
            <a:r>
              <a:rPr lang="en-GB" sz="900" dirty="0">
                <a:solidFill>
                  <a:srgbClr val="000000"/>
                </a:solidFill>
              </a:rPr>
              <a:t>Draw a </a:t>
            </a:r>
            <a:r>
              <a:rPr lang="en-GB" sz="900" b="1" dirty="0">
                <a:solidFill>
                  <a:srgbClr val="000000"/>
                </a:solidFill>
              </a:rPr>
              <a:t>new mission </a:t>
            </a:r>
            <a:r>
              <a:rPr lang="en-GB" sz="900" dirty="0">
                <a:solidFill>
                  <a:srgbClr val="000000"/>
                </a:solidFill>
              </a:rPr>
              <a:t>to replace it</a:t>
            </a:r>
          </a:p>
          <a:p>
            <a:pPr marL="510763" lvl="1" indent="-139299">
              <a:buFont typeface="Arial" panose="020B0604020202020204" pitchFamily="34" charset="0"/>
              <a:buChar char="•"/>
            </a:pPr>
            <a:r>
              <a:rPr lang="en-GB" sz="900" dirty="0">
                <a:solidFill>
                  <a:srgbClr val="000000"/>
                </a:solidFill>
              </a:rPr>
              <a:t>Keep the completed mission marker next to your board if possible:</a:t>
            </a:r>
          </a:p>
          <a:p>
            <a:pPr marL="714375" lvl="2" indent="-131763">
              <a:buFont typeface="Arial" panose="020B0604020202020204" pitchFamily="34" charset="0"/>
              <a:buChar char="•"/>
            </a:pPr>
            <a:r>
              <a:rPr lang="en-GB" sz="900" dirty="0">
                <a:solidFill>
                  <a:srgbClr val="000000"/>
                </a:solidFill>
              </a:rPr>
              <a:t>You can only keep completed mission markers equal to the decade of the game (1 marker for 2030, 2 markers for 2040, etc.)</a:t>
            </a:r>
          </a:p>
          <a:p>
            <a:pPr marL="714375" lvl="2" indent="-131763">
              <a:buFont typeface="Arial" panose="020B0604020202020204" pitchFamily="34" charset="0"/>
              <a:buChar char="•"/>
            </a:pPr>
            <a:r>
              <a:rPr lang="en-GB" sz="900" dirty="0">
                <a:solidFill>
                  <a:srgbClr val="000000"/>
                </a:solidFill>
              </a:rPr>
              <a:t>When you complete a mission that you can’t keep:</a:t>
            </a:r>
          </a:p>
          <a:p>
            <a:pPr marL="893763" lvl="3" indent="-88900">
              <a:buFont typeface="Arial" panose="020B0604020202020204" pitchFamily="34" charset="0"/>
              <a:buChar char="•"/>
            </a:pPr>
            <a:r>
              <a:rPr lang="en-GB" sz="900" dirty="0">
                <a:solidFill>
                  <a:srgbClr val="000000"/>
                </a:solidFill>
              </a:rPr>
              <a:t>Earn one victory marker</a:t>
            </a:r>
          </a:p>
          <a:p>
            <a:pPr marL="893763" lvl="3" indent="-88900">
              <a:buFont typeface="Arial" panose="020B0604020202020204" pitchFamily="34" charset="0"/>
              <a:buChar char="•"/>
            </a:pPr>
            <a:r>
              <a:rPr lang="en-GB" sz="900" dirty="0">
                <a:solidFill>
                  <a:srgbClr val="000000"/>
                </a:solidFill>
              </a:rPr>
              <a:t>Return any one of your completed mission markers to the pool.</a:t>
            </a:r>
          </a:p>
          <a:p>
            <a:pPr marL="325031" lvl="1" indent="-139299">
              <a:buFont typeface="Arial" panose="020B0604020202020204" pitchFamily="34" charset="0"/>
              <a:buChar char="•"/>
            </a:pPr>
            <a:r>
              <a:rPr lang="en-GB" sz="900" b="1" dirty="0">
                <a:solidFill>
                  <a:srgbClr val="000000"/>
                </a:solidFill>
              </a:rPr>
              <a:t>Search for life</a:t>
            </a:r>
            <a:r>
              <a:rPr lang="en-GB" sz="900" dirty="0">
                <a:solidFill>
                  <a:srgbClr val="000000"/>
                </a:solidFill>
              </a:rPr>
              <a:t>:</a:t>
            </a:r>
          </a:p>
          <a:p>
            <a:pPr marL="510763" lvl="1" indent="-139299">
              <a:buFont typeface="Arial" panose="020B0604020202020204" pitchFamily="34" charset="0"/>
              <a:buChar char="•"/>
            </a:pPr>
            <a:r>
              <a:rPr lang="en-GB" sz="900" i="1" dirty="0">
                <a:solidFill>
                  <a:srgbClr val="000000"/>
                </a:solidFill>
              </a:rPr>
              <a:t>Requirements</a:t>
            </a:r>
            <a:r>
              <a:rPr lang="en-GB" sz="900" dirty="0">
                <a:solidFill>
                  <a:srgbClr val="000000"/>
                </a:solidFill>
              </a:rPr>
              <a:t>:</a:t>
            </a:r>
          </a:p>
          <a:p>
            <a:pPr marL="714375" lvl="2" indent="-131763">
              <a:buFont typeface="Arial" panose="020B0604020202020204" pitchFamily="34" charset="0"/>
              <a:buChar char="•"/>
            </a:pPr>
            <a:r>
              <a:rPr lang="en-GB" sz="900" dirty="0">
                <a:solidFill>
                  <a:srgbClr val="000000"/>
                </a:solidFill>
              </a:rPr>
              <a:t>You cannot search for life in a world that already has Existing life</a:t>
            </a:r>
          </a:p>
          <a:p>
            <a:pPr marL="714375" lvl="2" indent="-131763">
              <a:buFont typeface="Arial" panose="020B0604020202020204" pitchFamily="34" charset="0"/>
              <a:buChar char="•"/>
            </a:pPr>
            <a:r>
              <a:rPr lang="en-GB" sz="900" dirty="0">
                <a:solidFill>
                  <a:srgbClr val="000000"/>
                </a:solidFill>
              </a:rPr>
              <a:t>You must have the Signs of life technology to search for Existing life in a world that has Signs of life</a:t>
            </a:r>
          </a:p>
          <a:p>
            <a:pPr marL="714375" lvl="2" indent="-131763">
              <a:buFont typeface="Arial" panose="020B0604020202020204" pitchFamily="34" charset="0"/>
              <a:buChar char="•"/>
            </a:pPr>
            <a:r>
              <a:rPr lang="en-GB" sz="900" dirty="0">
                <a:solidFill>
                  <a:srgbClr val="000000"/>
                </a:solidFill>
              </a:rPr>
              <a:t>After one player has discovered Sign of Life or Existing Life technology, these technologies can be developed like any other</a:t>
            </a:r>
          </a:p>
          <a:p>
            <a:pPr marL="510763" lvl="1" indent="-139299">
              <a:buFont typeface="Arial" panose="020B0604020202020204" pitchFamily="34" charset="0"/>
              <a:buChar char="•"/>
            </a:pPr>
            <a:r>
              <a:rPr lang="en-GB" sz="900" dirty="0">
                <a:solidFill>
                  <a:srgbClr val="000000"/>
                </a:solidFill>
              </a:rPr>
              <a:t>Roll d100 against the life chance of the world.</a:t>
            </a:r>
          </a:p>
          <a:p>
            <a:pPr marL="714375" lvl="2" indent="-131763">
              <a:buFont typeface="Arial" panose="020B0604020202020204" pitchFamily="34" charset="0"/>
              <a:buChar char="•"/>
            </a:pPr>
            <a:r>
              <a:rPr lang="en-GB" sz="900" dirty="0">
                <a:solidFill>
                  <a:srgbClr val="000000"/>
                </a:solidFill>
              </a:rPr>
              <a:t>On a successful roll </a:t>
            </a:r>
            <a:r>
              <a:rPr lang="en-GB" sz="900" b="1" dirty="0">
                <a:solidFill>
                  <a:srgbClr val="000000"/>
                </a:solidFill>
              </a:rPr>
              <a:t>find Signs of life</a:t>
            </a:r>
            <a:r>
              <a:rPr lang="en-GB" sz="900" dirty="0">
                <a:solidFill>
                  <a:srgbClr val="000000"/>
                </a:solidFill>
              </a:rPr>
              <a:t>. If they were already present, instead </a:t>
            </a:r>
            <a:r>
              <a:rPr lang="en-GB" sz="900" b="1" dirty="0">
                <a:solidFill>
                  <a:srgbClr val="000000"/>
                </a:solidFill>
              </a:rPr>
              <a:t>find Existing life</a:t>
            </a:r>
            <a:r>
              <a:rPr lang="en-GB" sz="900" dirty="0">
                <a:solidFill>
                  <a:srgbClr val="000000"/>
                </a:solidFill>
              </a:rPr>
              <a:t>.</a:t>
            </a:r>
          </a:p>
          <a:p>
            <a:pPr marL="714375" lvl="2" indent="-131763">
              <a:buFont typeface="Arial" panose="020B0604020202020204" pitchFamily="34" charset="0"/>
              <a:buChar char="•"/>
            </a:pPr>
            <a:r>
              <a:rPr lang="en-GB" sz="900" dirty="0">
                <a:solidFill>
                  <a:srgbClr val="000000"/>
                </a:solidFill>
              </a:rPr>
              <a:t>When finding </a:t>
            </a:r>
            <a:r>
              <a:rPr lang="en-GB" sz="900" b="1" dirty="0">
                <a:solidFill>
                  <a:srgbClr val="000000"/>
                </a:solidFill>
              </a:rPr>
              <a:t>Signs of life</a:t>
            </a:r>
            <a:r>
              <a:rPr lang="en-GB" sz="900" dirty="0">
                <a:solidFill>
                  <a:srgbClr val="000000"/>
                </a:solidFill>
              </a:rPr>
              <a:t>:</a:t>
            </a:r>
          </a:p>
          <a:p>
            <a:pPr marL="893763" lvl="3" indent="-88900">
              <a:buFont typeface="Arial" panose="020B0604020202020204" pitchFamily="34" charset="0"/>
              <a:buChar char="•"/>
            </a:pPr>
            <a:r>
              <a:rPr lang="en-GB" sz="900" dirty="0">
                <a:solidFill>
                  <a:srgbClr val="000000"/>
                </a:solidFill>
              </a:rPr>
              <a:t>Earn the Signs of life technology</a:t>
            </a:r>
          </a:p>
          <a:p>
            <a:pPr marL="893763" lvl="3" indent="-88900">
              <a:buFont typeface="Arial" panose="020B0604020202020204" pitchFamily="34" charset="0"/>
              <a:buChar char="•"/>
            </a:pPr>
            <a:r>
              <a:rPr lang="en-GB" sz="900" dirty="0">
                <a:solidFill>
                  <a:srgbClr val="000000"/>
                </a:solidFill>
              </a:rPr>
              <a:t>Draw 2 Biology tech markers, 1 victory marker and 1 politics marker</a:t>
            </a:r>
          </a:p>
          <a:p>
            <a:pPr marL="893763" lvl="3" indent="-88900">
              <a:buFont typeface="Arial" panose="020B0604020202020204" pitchFamily="34" charset="0"/>
              <a:buChar char="•"/>
            </a:pPr>
            <a:r>
              <a:rPr lang="en-GB" sz="900" dirty="0">
                <a:solidFill>
                  <a:srgbClr val="000000"/>
                </a:solidFill>
              </a:rPr>
              <a:t>The world receives the Signs of life marker.</a:t>
            </a:r>
          </a:p>
          <a:p>
            <a:pPr marL="714375" lvl="2" indent="-131763">
              <a:buFont typeface="Arial" panose="020B0604020202020204" pitchFamily="34" charset="0"/>
              <a:buChar char="•"/>
            </a:pPr>
            <a:r>
              <a:rPr lang="en-GB" sz="900" dirty="0">
                <a:solidFill>
                  <a:srgbClr val="000000"/>
                </a:solidFill>
              </a:rPr>
              <a:t>When finding </a:t>
            </a:r>
            <a:r>
              <a:rPr lang="en-GB" sz="900" b="1" dirty="0">
                <a:solidFill>
                  <a:srgbClr val="000000"/>
                </a:solidFill>
              </a:rPr>
              <a:t>Existing life</a:t>
            </a:r>
            <a:r>
              <a:rPr lang="en-GB" sz="900" dirty="0">
                <a:solidFill>
                  <a:srgbClr val="000000"/>
                </a:solidFill>
              </a:rPr>
              <a:t>:</a:t>
            </a:r>
          </a:p>
          <a:p>
            <a:pPr marL="893763" lvl="3" indent="-88900">
              <a:buFont typeface="Arial" panose="020B0604020202020204" pitchFamily="34" charset="0"/>
              <a:buChar char="•"/>
            </a:pPr>
            <a:r>
              <a:rPr lang="en-GB" sz="900" dirty="0">
                <a:solidFill>
                  <a:srgbClr val="000000"/>
                </a:solidFill>
              </a:rPr>
              <a:t>Earn the Existing life technology</a:t>
            </a:r>
          </a:p>
          <a:p>
            <a:pPr marL="893763" lvl="3" indent="-88900">
              <a:buFont typeface="Arial" panose="020B0604020202020204" pitchFamily="34" charset="0"/>
              <a:buChar char="•"/>
            </a:pPr>
            <a:r>
              <a:rPr lang="en-GB" sz="900" dirty="0">
                <a:solidFill>
                  <a:srgbClr val="000000"/>
                </a:solidFill>
              </a:rPr>
              <a:t>Draw 4 Biology tech markers, 2 victory marker and 2 politics marker</a:t>
            </a:r>
          </a:p>
          <a:p>
            <a:pPr marL="893763" lvl="3" indent="-88900">
              <a:buFont typeface="Arial" panose="020B0604020202020204" pitchFamily="34" charset="0"/>
              <a:buChar char="•"/>
            </a:pPr>
            <a:r>
              <a:rPr lang="en-GB" sz="900" dirty="0">
                <a:solidFill>
                  <a:srgbClr val="000000"/>
                </a:solidFill>
              </a:rPr>
              <a:t>The world receives the Life! marker.</a:t>
            </a:r>
            <a:endParaRPr lang="en-US" sz="900" dirty="0"/>
          </a:p>
        </p:txBody>
      </p:sp>
    </p:spTree>
    <p:extLst>
      <p:ext uri="{BB962C8B-B14F-4D97-AF65-F5344CB8AC3E}">
        <p14:creationId xmlns:p14="http://schemas.microsoft.com/office/powerpoint/2010/main" val="98179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E6BA7-8138-74C9-2400-2522FAC0E47F}"/>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8D7DD715-6A38-A23B-789C-A48A64D08FCA}"/>
              </a:ext>
            </a:extLst>
          </p:cNvPr>
          <p:cNvGrpSpPr/>
          <p:nvPr/>
        </p:nvGrpSpPr>
        <p:grpSpPr>
          <a:xfrm>
            <a:off x="0" y="1428646"/>
            <a:ext cx="6858000" cy="364001"/>
            <a:chOff x="-285752" y="-5986"/>
            <a:chExt cx="7429500" cy="374376"/>
          </a:xfrm>
        </p:grpSpPr>
        <p:sp>
          <p:nvSpPr>
            <p:cNvPr id="21" name="Rectangle 20">
              <a:extLst>
                <a:ext uri="{FF2B5EF4-FFF2-40B4-BE49-F238E27FC236}">
                  <a16:creationId xmlns:a16="http://schemas.microsoft.com/office/drawing/2014/main" id="{16CEEE06-1E3F-3204-63BF-89AC7FE3AEAD}"/>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7" name="TextBox 6">
              <a:extLst>
                <a:ext uri="{FF2B5EF4-FFF2-40B4-BE49-F238E27FC236}">
                  <a16:creationId xmlns:a16="http://schemas.microsoft.com/office/drawing/2014/main" id="{ACF0DD41-3BCB-5D16-AE9B-3ECCE3C370EA}"/>
                </a:ext>
              </a:extLst>
            </p:cNvPr>
            <p:cNvSpPr txBox="1"/>
            <p:nvPr/>
          </p:nvSpPr>
          <p:spPr>
            <a:xfrm>
              <a:off x="-285748" y="31162"/>
              <a:ext cx="7369257" cy="326376"/>
            </a:xfrm>
            <a:prstGeom prst="rect">
              <a:avLst/>
            </a:prstGeom>
            <a:noFill/>
          </p:spPr>
          <p:txBody>
            <a:bodyPr wrap="square" rtlCol="0">
              <a:spAutoFit/>
            </a:bodyPr>
            <a:lstStyle/>
            <a:p>
              <a:pPr algn="ctr"/>
              <a:r>
                <a:rPr lang="en-US" sz="1462" b="1" dirty="0"/>
                <a:t>Trade &amp; Base Construction</a:t>
              </a:r>
            </a:p>
          </p:txBody>
        </p:sp>
      </p:grpSp>
      <p:sp>
        <p:nvSpPr>
          <p:cNvPr id="57" name="TextBox 56">
            <a:extLst>
              <a:ext uri="{FF2B5EF4-FFF2-40B4-BE49-F238E27FC236}">
                <a16:creationId xmlns:a16="http://schemas.microsoft.com/office/drawing/2014/main" id="{0424E9A8-44BC-A964-4165-57CD149A7DAE}"/>
              </a:ext>
            </a:extLst>
          </p:cNvPr>
          <p:cNvSpPr txBox="1"/>
          <p:nvPr/>
        </p:nvSpPr>
        <p:spPr>
          <a:xfrm>
            <a:off x="0" y="1777139"/>
            <a:ext cx="6858000" cy="2446824"/>
          </a:xfrm>
          <a:prstGeom prst="rect">
            <a:avLst/>
          </a:prstGeom>
          <a:noFill/>
        </p:spPr>
        <p:txBody>
          <a:bodyPr wrap="square" rtlCol="0">
            <a:spAutoFit/>
          </a:bodyPr>
          <a:lstStyle/>
          <a:p>
            <a:r>
              <a:rPr lang="en-GB" sz="900" b="1" dirty="0">
                <a:solidFill>
                  <a:srgbClr val="000000"/>
                </a:solidFill>
              </a:rPr>
              <a:t>Trade with Bases</a:t>
            </a:r>
          </a:p>
          <a:p>
            <a:pPr marL="139299" indent="-139299">
              <a:buFont typeface="Arial" panose="020B0604020202020204" pitchFamily="34" charset="0"/>
              <a:buChar char="•"/>
            </a:pPr>
            <a:r>
              <a:rPr lang="en-GB" sz="900" dirty="0">
                <a:solidFill>
                  <a:srgbClr val="000000"/>
                </a:solidFill>
              </a:rPr>
              <a:t>Can only trade with bases that have trade markers. Remove the marker after that base participates in a trade</a:t>
            </a:r>
          </a:p>
          <a:p>
            <a:pPr marL="139299" indent="-139299">
              <a:buFont typeface="Arial" panose="020B0604020202020204" pitchFamily="34" charset="0"/>
              <a:buChar char="•"/>
            </a:pPr>
            <a:r>
              <a:rPr lang="en-GB" sz="900" dirty="0">
                <a:solidFill>
                  <a:srgbClr val="000000"/>
                </a:solidFill>
              </a:rPr>
              <a:t>Can always trade with your bases. Can only trade with other’s bases if you have a Neutral or better relationship with them and you have a fleet in the same location. Resources traded must come from and go to the fleet</a:t>
            </a:r>
          </a:p>
          <a:p>
            <a:pPr marL="139299" indent="-139299">
              <a:buFont typeface="Arial" panose="020B0604020202020204" pitchFamily="34" charset="0"/>
              <a:buChar char="•"/>
            </a:pPr>
            <a:r>
              <a:rPr lang="en-GB" sz="900" dirty="0">
                <a:solidFill>
                  <a:srgbClr val="000000"/>
                </a:solidFill>
              </a:rPr>
              <a:t>You can refuse another player’s request for trade or demand a $1B tariff to trade with you</a:t>
            </a:r>
          </a:p>
          <a:p>
            <a:pPr marL="139299" indent="-139299">
              <a:buFont typeface="Arial" panose="020B0604020202020204" pitchFamily="34" charset="0"/>
              <a:buChar char="•"/>
            </a:pPr>
            <a:r>
              <a:rPr lang="en-GB" sz="900" dirty="0">
                <a:solidFill>
                  <a:srgbClr val="000000"/>
                </a:solidFill>
              </a:rPr>
              <a:t>The maximum number of resources you can trade is restricted to the lesser of a) foreign relations, or b) the limit based on the base’s Settlements (unlimited for NPF bases).</a:t>
            </a:r>
          </a:p>
          <a:p>
            <a:endParaRPr lang="en-GB" sz="900" dirty="0">
              <a:solidFill>
                <a:srgbClr val="000000"/>
              </a:solidFill>
            </a:endParaRPr>
          </a:p>
          <a:p>
            <a:r>
              <a:rPr lang="en-GB" sz="900" b="1" dirty="0">
                <a:solidFill>
                  <a:srgbClr val="000000"/>
                </a:solidFill>
              </a:rPr>
              <a:t>Building and Expanding Bases</a:t>
            </a:r>
          </a:p>
          <a:p>
            <a:pPr marL="139299" indent="-139299">
              <a:buFont typeface="Arial" panose="020B0604020202020204" pitchFamily="34" charset="0"/>
              <a:buChar char="•"/>
            </a:pPr>
            <a:r>
              <a:rPr lang="en-GB" sz="900" dirty="0">
                <a:solidFill>
                  <a:srgbClr val="000000"/>
                </a:solidFill>
              </a:rPr>
              <a:t>Bases can be built in Earth’s orbit or on any world that can hold a world card</a:t>
            </a:r>
          </a:p>
          <a:p>
            <a:pPr marL="139299" indent="-139299">
              <a:buFont typeface="Arial" panose="020B0604020202020204" pitchFamily="34" charset="0"/>
              <a:buChar char="•"/>
            </a:pPr>
            <a:r>
              <a:rPr lang="en-GB" sz="900" dirty="0">
                <a:solidFill>
                  <a:srgbClr val="000000"/>
                </a:solidFill>
              </a:rPr>
              <a:t>Spend SUP from the cargo of a CV at the location. The CV must be unreserved, have an exploration value and all SUP must come from the cargo of a single ship</a:t>
            </a:r>
          </a:p>
          <a:p>
            <a:pPr marL="139299" indent="-139299">
              <a:buFont typeface="Arial" panose="020B0604020202020204" pitchFamily="34" charset="0"/>
              <a:buChar char="•"/>
            </a:pPr>
            <a:r>
              <a:rPr lang="en-GB" sz="900" dirty="0">
                <a:solidFill>
                  <a:srgbClr val="000000"/>
                </a:solidFill>
              </a:rPr>
              <a:t>The cost is found on the world’s solar system tile and can be modified by tech</a:t>
            </a:r>
          </a:p>
          <a:p>
            <a:pPr marL="139299" indent="-139299">
              <a:buFont typeface="Arial" panose="020B0604020202020204" pitchFamily="34" charset="0"/>
              <a:buChar char="•"/>
            </a:pPr>
            <a:r>
              <a:rPr lang="en-GB" sz="900" dirty="0">
                <a:solidFill>
                  <a:srgbClr val="000000"/>
                </a:solidFill>
              </a:rPr>
              <a:t>Using the same rules, you can also build and expand facilities, even on the same turn as building the base</a:t>
            </a:r>
          </a:p>
          <a:p>
            <a:pPr marL="139299" indent="-139299">
              <a:buFont typeface="Arial" panose="020B0604020202020204" pitchFamily="34" charset="0"/>
              <a:buChar char="•"/>
            </a:pPr>
            <a:r>
              <a:rPr lang="en-GB" sz="900" dirty="0">
                <a:solidFill>
                  <a:srgbClr val="000000"/>
                </a:solidFill>
              </a:rPr>
              <a:t>Can only build or expand one facility level per turn</a:t>
            </a:r>
          </a:p>
          <a:p>
            <a:pPr marL="139299" indent="-139299">
              <a:buFont typeface="Arial" panose="020B0604020202020204" pitchFamily="34" charset="0"/>
              <a:buChar char="•"/>
            </a:pPr>
            <a:r>
              <a:rPr lang="en-GB" sz="900" dirty="0">
                <a:solidFill>
                  <a:srgbClr val="000000"/>
                </a:solidFill>
              </a:rPr>
              <a:t>If you have the tech, you can purchase terraforming points using SUP. The cost is increased by 1 after the initial purchase, for any additional purchases in the same turn.</a:t>
            </a:r>
          </a:p>
        </p:txBody>
      </p:sp>
      <p:grpSp>
        <p:nvGrpSpPr>
          <p:cNvPr id="3" name="Group 2">
            <a:extLst>
              <a:ext uri="{FF2B5EF4-FFF2-40B4-BE49-F238E27FC236}">
                <a16:creationId xmlns:a16="http://schemas.microsoft.com/office/drawing/2014/main" id="{E93004D7-D4D1-08D4-2CB6-1394CD2E18B7}"/>
              </a:ext>
            </a:extLst>
          </p:cNvPr>
          <p:cNvGrpSpPr/>
          <p:nvPr/>
        </p:nvGrpSpPr>
        <p:grpSpPr>
          <a:xfrm>
            <a:off x="0" y="4225244"/>
            <a:ext cx="6858000" cy="364001"/>
            <a:chOff x="-285752" y="-5986"/>
            <a:chExt cx="7429500" cy="374376"/>
          </a:xfrm>
        </p:grpSpPr>
        <p:sp>
          <p:nvSpPr>
            <p:cNvPr id="4" name="Rectangle 3">
              <a:extLst>
                <a:ext uri="{FF2B5EF4-FFF2-40B4-BE49-F238E27FC236}">
                  <a16:creationId xmlns:a16="http://schemas.microsoft.com/office/drawing/2014/main" id="{C67B41EC-07DF-E2CE-495B-2167779B37DE}"/>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5" name="TextBox 4">
              <a:extLst>
                <a:ext uri="{FF2B5EF4-FFF2-40B4-BE49-F238E27FC236}">
                  <a16:creationId xmlns:a16="http://schemas.microsoft.com/office/drawing/2014/main" id="{587BC919-1641-8BA6-A5B3-9AC5D4D7E731}"/>
                </a:ext>
              </a:extLst>
            </p:cNvPr>
            <p:cNvSpPr txBox="1"/>
            <p:nvPr/>
          </p:nvSpPr>
          <p:spPr>
            <a:xfrm>
              <a:off x="-285748" y="31162"/>
              <a:ext cx="7369257" cy="326376"/>
            </a:xfrm>
            <a:prstGeom prst="rect">
              <a:avLst/>
            </a:prstGeom>
            <a:noFill/>
          </p:spPr>
          <p:txBody>
            <a:bodyPr wrap="square" rtlCol="0">
              <a:spAutoFit/>
            </a:bodyPr>
            <a:lstStyle/>
            <a:p>
              <a:pPr algn="ctr"/>
              <a:r>
                <a:rPr lang="en-US" sz="1462" b="1" dirty="0"/>
                <a:t>Game Mechanics</a:t>
              </a:r>
            </a:p>
          </p:txBody>
        </p:sp>
      </p:grpSp>
      <p:sp>
        <p:nvSpPr>
          <p:cNvPr id="6" name="TextBox 5">
            <a:extLst>
              <a:ext uri="{FF2B5EF4-FFF2-40B4-BE49-F238E27FC236}">
                <a16:creationId xmlns:a16="http://schemas.microsoft.com/office/drawing/2014/main" id="{BBBCC279-5DE7-8446-5951-F3559B7064B6}"/>
              </a:ext>
            </a:extLst>
          </p:cNvPr>
          <p:cNvSpPr txBox="1"/>
          <p:nvPr/>
        </p:nvSpPr>
        <p:spPr>
          <a:xfrm>
            <a:off x="-27801" y="4557351"/>
            <a:ext cx="6858000" cy="5493812"/>
          </a:xfrm>
          <a:prstGeom prst="rect">
            <a:avLst/>
          </a:prstGeom>
          <a:noFill/>
        </p:spPr>
        <p:txBody>
          <a:bodyPr wrap="square" rtlCol="0">
            <a:spAutoFit/>
          </a:bodyPr>
          <a:lstStyle/>
          <a:p>
            <a:r>
              <a:rPr lang="en-GB" sz="900" b="1" dirty="0">
                <a:solidFill>
                  <a:srgbClr val="000000"/>
                </a:solidFill>
              </a:rPr>
              <a:t>Cash</a:t>
            </a:r>
          </a:p>
          <a:p>
            <a:pPr marL="139299" indent="-139299">
              <a:buFont typeface="Arial" panose="020B0604020202020204" pitchFamily="34" charset="0"/>
              <a:buChar char="•"/>
            </a:pPr>
            <a:r>
              <a:rPr lang="en-GB" sz="900" dirty="0">
                <a:solidFill>
                  <a:srgbClr val="000000"/>
                </a:solidFill>
              </a:rPr>
              <a:t>Does not need to be transported</a:t>
            </a:r>
          </a:p>
          <a:p>
            <a:pPr marL="139299" indent="-139299">
              <a:buFont typeface="Arial" panose="020B0604020202020204" pitchFamily="34" charset="0"/>
              <a:buChar char="•"/>
            </a:pPr>
            <a:r>
              <a:rPr lang="en-GB" sz="900" dirty="0">
                <a:solidFill>
                  <a:srgbClr val="000000"/>
                </a:solidFill>
              </a:rPr>
              <a:t>On Earth, buy any resource for $1B each and sell 2 resources for $1B.</a:t>
            </a:r>
          </a:p>
          <a:p>
            <a:pPr marL="139299" indent="-139299">
              <a:buFont typeface="Arial" panose="020B0604020202020204" pitchFamily="34" charset="0"/>
              <a:buChar char="•"/>
            </a:pPr>
            <a:endParaRPr lang="en-GB" sz="900" dirty="0">
              <a:solidFill>
                <a:srgbClr val="000000"/>
              </a:solidFill>
            </a:endParaRPr>
          </a:p>
          <a:p>
            <a:r>
              <a:rPr lang="en-GB" sz="900" b="1" dirty="0">
                <a:solidFill>
                  <a:srgbClr val="000000"/>
                </a:solidFill>
              </a:rPr>
              <a:t>Politics Markers</a:t>
            </a:r>
          </a:p>
          <a:p>
            <a:pPr marL="139299" indent="-139299">
              <a:buFont typeface="Arial" panose="020B0604020202020204" pitchFamily="34" charset="0"/>
              <a:buChar char="•"/>
            </a:pPr>
            <a:r>
              <a:rPr lang="en-GB" sz="900" dirty="0">
                <a:solidFill>
                  <a:srgbClr val="000000"/>
                </a:solidFill>
              </a:rPr>
              <a:t>Spend politics markers to: (1) Modify initiative rolls by +10% per marker, (2) Add 2 tech points of any type to your tech bank, (3) Convert to $1B at any time, (4) Spend 2 markers to return an unused mission and re‐draw, (5) Spend 4 markers to buy a victory marker, (6) Attempt to increase or decrease your foreign relations with another faction</a:t>
            </a:r>
          </a:p>
          <a:p>
            <a:pPr marL="139299" indent="-139299">
              <a:buFont typeface="Arial" panose="020B0604020202020204" pitchFamily="34" charset="0"/>
              <a:buChar char="•"/>
            </a:pPr>
            <a:r>
              <a:rPr lang="en-GB" sz="900" dirty="0">
                <a:solidFill>
                  <a:srgbClr val="000000"/>
                </a:solidFill>
              </a:rPr>
              <a:t>Discard remaining markers at the end of the technology step.</a:t>
            </a:r>
          </a:p>
          <a:p>
            <a:pPr marL="139299" indent="-139299">
              <a:buFont typeface="Arial" panose="020B0604020202020204" pitchFamily="34" charset="0"/>
              <a:buChar char="•"/>
            </a:pPr>
            <a:endParaRPr lang="en-GB" sz="900" dirty="0">
              <a:solidFill>
                <a:srgbClr val="000000"/>
              </a:solidFill>
            </a:endParaRPr>
          </a:p>
          <a:p>
            <a:r>
              <a:rPr lang="en-GB" sz="900" b="1" dirty="0">
                <a:solidFill>
                  <a:srgbClr val="000000"/>
                </a:solidFill>
              </a:rPr>
              <a:t>Politics and foreign relations</a:t>
            </a:r>
          </a:p>
          <a:p>
            <a:pPr marL="139299" indent="-139299">
              <a:buFont typeface="Arial" panose="020B0604020202020204" pitchFamily="34" charset="0"/>
              <a:buChar char="•"/>
            </a:pPr>
            <a:r>
              <a:rPr lang="en-GB" sz="900" dirty="0">
                <a:solidFill>
                  <a:srgbClr val="000000"/>
                </a:solidFill>
              </a:rPr>
              <a:t>Non player factions can be traded with by using the text within the foreign relations track on your faction’s player board. For example, ($1B/6R) means you can trade up to 6 resources with this faction for an extra $1B, provided the base has a trade marker</a:t>
            </a:r>
          </a:p>
          <a:p>
            <a:pPr marL="139299" indent="-139299">
              <a:buFont typeface="Arial" panose="020B0604020202020204" pitchFamily="34" charset="0"/>
              <a:buChar char="•"/>
            </a:pPr>
            <a:r>
              <a:rPr lang="en-GB" sz="900" dirty="0">
                <a:solidFill>
                  <a:srgbClr val="000000"/>
                </a:solidFill>
              </a:rPr>
              <a:t>Earn extra politics markers for each Alliance</a:t>
            </a:r>
          </a:p>
          <a:p>
            <a:pPr marL="139299" indent="-139299">
              <a:buFont typeface="Arial" panose="020B0604020202020204" pitchFamily="34" charset="0"/>
              <a:buChar char="•"/>
            </a:pPr>
            <a:r>
              <a:rPr lang="en-GB" sz="900" dirty="0">
                <a:solidFill>
                  <a:srgbClr val="000000"/>
                </a:solidFill>
              </a:rPr>
              <a:t>An Alliance can join fleets</a:t>
            </a:r>
          </a:p>
          <a:p>
            <a:pPr marL="139299" indent="-139299">
              <a:buFont typeface="Arial" panose="020B0604020202020204" pitchFamily="34" charset="0"/>
              <a:buChar char="•"/>
            </a:pPr>
            <a:r>
              <a:rPr lang="en-GB" sz="900" dirty="0">
                <a:solidFill>
                  <a:srgbClr val="000000"/>
                </a:solidFill>
              </a:rPr>
              <a:t>If able to embargo, that means you can block bases, intercept LV’s, intercept and search for CV’s to initiate combat.</a:t>
            </a:r>
          </a:p>
          <a:p>
            <a:endParaRPr lang="en-GB" sz="900" dirty="0">
              <a:solidFill>
                <a:srgbClr val="000000"/>
              </a:solidFill>
            </a:endParaRPr>
          </a:p>
          <a:p>
            <a:r>
              <a:rPr lang="en-GB" sz="900" b="1" dirty="0">
                <a:solidFill>
                  <a:srgbClr val="000000"/>
                </a:solidFill>
              </a:rPr>
              <a:t>Crew Vehicle Range</a:t>
            </a:r>
          </a:p>
          <a:p>
            <a:pPr marL="139299" indent="-139299">
              <a:buFont typeface="Arial" panose="020B0604020202020204" pitchFamily="34" charset="0"/>
              <a:buChar char="•"/>
            </a:pPr>
            <a:r>
              <a:rPr lang="en-GB" sz="900" dirty="0">
                <a:solidFill>
                  <a:srgbClr val="000000"/>
                </a:solidFill>
              </a:rPr>
              <a:t>The CV range is the maximum heliocentric distance a CV can travel for earth or a base that can unreserve the CV</a:t>
            </a:r>
          </a:p>
          <a:p>
            <a:pPr marL="139299" indent="-139299">
              <a:buFont typeface="Arial" panose="020B0604020202020204" pitchFamily="34" charset="0"/>
              <a:buChar char="•"/>
            </a:pPr>
            <a:r>
              <a:rPr lang="en-GB" sz="900" dirty="0">
                <a:solidFill>
                  <a:srgbClr val="000000"/>
                </a:solidFill>
              </a:rPr>
              <a:t>A base that can resupply (unreserve) a CV extends the range from earth.</a:t>
            </a:r>
          </a:p>
          <a:p>
            <a:endParaRPr lang="en-GB" sz="900" dirty="0">
              <a:solidFill>
                <a:srgbClr val="000000"/>
              </a:solidFill>
            </a:endParaRPr>
          </a:p>
          <a:p>
            <a:r>
              <a:rPr lang="en-GB" sz="900" b="1" dirty="0">
                <a:solidFill>
                  <a:srgbClr val="000000"/>
                </a:solidFill>
              </a:rPr>
              <a:t>Reserve Status</a:t>
            </a:r>
          </a:p>
          <a:p>
            <a:pPr marL="139299" indent="-139299">
              <a:buFont typeface="Arial" panose="020B0604020202020204" pitchFamily="34" charset="0"/>
              <a:buChar char="•"/>
            </a:pPr>
            <a:r>
              <a:rPr lang="en-GB" sz="900" dirty="0">
                <a:solidFill>
                  <a:srgbClr val="000000"/>
                </a:solidFill>
              </a:rPr>
              <a:t>You must turn a ship to reserve if:</a:t>
            </a:r>
          </a:p>
          <a:p>
            <a:pPr marL="325031" lvl="1" indent="-139299">
              <a:buFont typeface="Arial" panose="020B0604020202020204" pitchFamily="34" charset="0"/>
              <a:buChar char="•"/>
            </a:pPr>
            <a:r>
              <a:rPr lang="en-GB" sz="900" dirty="0">
                <a:solidFill>
                  <a:srgbClr val="000000"/>
                </a:solidFill>
              </a:rPr>
              <a:t>It is recalled during exploration, production or combat</a:t>
            </a:r>
          </a:p>
          <a:p>
            <a:pPr marL="325031" lvl="1" indent="-139299">
              <a:buFont typeface="Arial" panose="020B0604020202020204" pitchFamily="34" charset="0"/>
              <a:buChar char="•"/>
            </a:pPr>
            <a:r>
              <a:rPr lang="en-GB" sz="900" dirty="0">
                <a:solidFill>
                  <a:srgbClr val="000000"/>
                </a:solidFill>
              </a:rPr>
              <a:t>It cannot reach earth or a base the could unreserve it</a:t>
            </a:r>
          </a:p>
          <a:p>
            <a:pPr marL="325031" lvl="1" indent="-139299">
              <a:buFont typeface="Arial" panose="020B0604020202020204" pitchFamily="34" charset="0"/>
              <a:buChar char="•"/>
            </a:pPr>
            <a:r>
              <a:rPr lang="en-GB" sz="900" dirty="0">
                <a:solidFill>
                  <a:srgbClr val="000000"/>
                </a:solidFill>
              </a:rPr>
              <a:t>It surrenders.</a:t>
            </a:r>
          </a:p>
          <a:p>
            <a:pPr marL="139299" indent="-139299">
              <a:buFont typeface="Arial" panose="020B0604020202020204" pitchFamily="34" charset="0"/>
              <a:buChar char="•"/>
            </a:pPr>
            <a:r>
              <a:rPr lang="en-GB" sz="900" dirty="0">
                <a:solidFill>
                  <a:srgbClr val="000000"/>
                </a:solidFill>
              </a:rPr>
              <a:t>You can always choose to reserve a ship. A reserved CV can only move, transfer resources or defend</a:t>
            </a:r>
          </a:p>
          <a:p>
            <a:pPr marL="139299" indent="-139299">
              <a:buFont typeface="Arial" panose="020B0604020202020204" pitchFamily="34" charset="0"/>
              <a:buChar char="•"/>
            </a:pPr>
            <a:r>
              <a:rPr lang="en-GB" sz="900" dirty="0">
                <a:solidFill>
                  <a:srgbClr val="000000"/>
                </a:solidFill>
              </a:rPr>
              <a:t>You can purchase a ship reserved. The cost is reduced by 1 SUP and 1 FUEL</a:t>
            </a:r>
          </a:p>
          <a:p>
            <a:pPr marL="139299" indent="-139299">
              <a:buFont typeface="Arial" panose="020B0604020202020204" pitchFamily="34" charset="0"/>
              <a:buChar char="•"/>
            </a:pPr>
            <a:endParaRPr lang="en-GB" sz="900" dirty="0">
              <a:solidFill>
                <a:srgbClr val="000000"/>
              </a:solidFill>
            </a:endParaRPr>
          </a:p>
          <a:p>
            <a:r>
              <a:rPr lang="en-GB" sz="900" b="1" dirty="0">
                <a:solidFill>
                  <a:srgbClr val="000000"/>
                </a:solidFill>
              </a:rPr>
              <a:t>Fleets and Stacking</a:t>
            </a:r>
          </a:p>
          <a:p>
            <a:pPr marL="139299" indent="-139299">
              <a:buFont typeface="Arial" panose="020B0604020202020204" pitchFamily="34" charset="0"/>
              <a:buChar char="•"/>
            </a:pPr>
            <a:r>
              <a:rPr lang="en-GB" sz="900" dirty="0">
                <a:solidFill>
                  <a:srgbClr val="000000"/>
                </a:solidFill>
              </a:rPr>
              <a:t>You must make an engine failure roll if you separate from a fleet and remain in the same location.</a:t>
            </a:r>
          </a:p>
          <a:p>
            <a:endParaRPr lang="en-GB" sz="900" dirty="0">
              <a:solidFill>
                <a:srgbClr val="000000"/>
              </a:solidFill>
            </a:endParaRPr>
          </a:p>
          <a:p>
            <a:r>
              <a:rPr lang="en-GB" sz="900" b="1" dirty="0">
                <a:solidFill>
                  <a:srgbClr val="000000"/>
                </a:solidFill>
              </a:rPr>
              <a:t>Damage Markers</a:t>
            </a:r>
          </a:p>
          <a:p>
            <a:pPr marL="139299" indent="-139299">
              <a:buFont typeface="Arial" panose="020B0604020202020204" pitchFamily="34" charset="0"/>
              <a:buChar char="•"/>
            </a:pPr>
            <a:r>
              <a:rPr lang="en-GB" sz="900" dirty="0">
                <a:solidFill>
                  <a:srgbClr val="000000"/>
                </a:solidFill>
              </a:rPr>
              <a:t>CV’s: reduces exploration and combat values, and every 2 points damage reduces drone squadrons by 1</a:t>
            </a:r>
          </a:p>
          <a:p>
            <a:pPr marL="139299" indent="-139299">
              <a:buFont typeface="Arial" panose="020B0604020202020204" pitchFamily="34" charset="0"/>
              <a:buChar char="•"/>
            </a:pPr>
            <a:r>
              <a:rPr lang="en-GB" sz="900" dirty="0">
                <a:solidFill>
                  <a:srgbClr val="000000"/>
                </a:solidFill>
              </a:rPr>
              <a:t>Settlements: trade and production modifiers are not used</a:t>
            </a:r>
          </a:p>
          <a:p>
            <a:pPr marL="139299" indent="-139299">
              <a:buFont typeface="Arial" panose="020B0604020202020204" pitchFamily="34" charset="0"/>
              <a:buChar char="•"/>
            </a:pPr>
            <a:r>
              <a:rPr lang="en-GB" sz="900" dirty="0">
                <a:solidFill>
                  <a:srgbClr val="000000"/>
                </a:solidFill>
              </a:rPr>
              <a:t>Mining Stations, Refineries and Research Labs: produces one less resource per point of damage</a:t>
            </a:r>
          </a:p>
          <a:p>
            <a:pPr marL="139299" indent="-139299">
              <a:buFont typeface="Arial" panose="020B0604020202020204" pitchFamily="34" charset="0"/>
              <a:buChar char="•"/>
            </a:pPr>
            <a:r>
              <a:rPr lang="en-GB" sz="900" dirty="0">
                <a:solidFill>
                  <a:srgbClr val="000000"/>
                </a:solidFill>
              </a:rPr>
              <a:t>Spaceports and Supply Stations: count as one level lower, or small Supply Stations don’t function at all</a:t>
            </a:r>
          </a:p>
          <a:p>
            <a:pPr marL="139299" indent="-139299">
              <a:buFont typeface="Arial" panose="020B0604020202020204" pitchFamily="34" charset="0"/>
              <a:buChar char="•"/>
            </a:pPr>
            <a:r>
              <a:rPr lang="en-GB" sz="900" dirty="0">
                <a:solidFill>
                  <a:srgbClr val="000000"/>
                </a:solidFill>
              </a:rPr>
              <a:t>Remove damage by spending 1 ORE. Ships must be at a supply station or spaceport.</a:t>
            </a:r>
          </a:p>
        </p:txBody>
      </p:sp>
      <p:grpSp>
        <p:nvGrpSpPr>
          <p:cNvPr id="8" name="Group 7">
            <a:extLst>
              <a:ext uri="{FF2B5EF4-FFF2-40B4-BE49-F238E27FC236}">
                <a16:creationId xmlns:a16="http://schemas.microsoft.com/office/drawing/2014/main" id="{E3868C04-3414-C3CC-2B7A-5737D2043B18}"/>
              </a:ext>
            </a:extLst>
          </p:cNvPr>
          <p:cNvGrpSpPr/>
          <p:nvPr/>
        </p:nvGrpSpPr>
        <p:grpSpPr>
          <a:xfrm>
            <a:off x="0" y="0"/>
            <a:ext cx="6858000" cy="364001"/>
            <a:chOff x="-285752" y="-5986"/>
            <a:chExt cx="7429500" cy="374376"/>
          </a:xfrm>
        </p:grpSpPr>
        <p:sp>
          <p:nvSpPr>
            <p:cNvPr id="9" name="Rectangle 8">
              <a:extLst>
                <a:ext uri="{FF2B5EF4-FFF2-40B4-BE49-F238E27FC236}">
                  <a16:creationId xmlns:a16="http://schemas.microsoft.com/office/drawing/2014/main" id="{928F3CD5-D562-291C-7F28-6587E3961DC2}"/>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10" name="TextBox 9">
              <a:extLst>
                <a:ext uri="{FF2B5EF4-FFF2-40B4-BE49-F238E27FC236}">
                  <a16:creationId xmlns:a16="http://schemas.microsoft.com/office/drawing/2014/main" id="{DA5D79D9-CC8D-BD51-F058-5429832CDB0B}"/>
                </a:ext>
              </a:extLst>
            </p:cNvPr>
            <p:cNvSpPr txBox="1"/>
            <p:nvPr/>
          </p:nvSpPr>
          <p:spPr>
            <a:xfrm>
              <a:off x="-285748" y="31162"/>
              <a:ext cx="7369257" cy="326376"/>
            </a:xfrm>
            <a:prstGeom prst="rect">
              <a:avLst/>
            </a:prstGeom>
            <a:noFill/>
          </p:spPr>
          <p:txBody>
            <a:bodyPr wrap="square" rtlCol="0">
              <a:spAutoFit/>
            </a:bodyPr>
            <a:lstStyle/>
            <a:p>
              <a:pPr algn="ctr"/>
              <a:r>
                <a:rPr lang="en-US" sz="1462" b="1" dirty="0"/>
                <a:t>CV Resource Production</a:t>
              </a:r>
            </a:p>
          </p:txBody>
        </p:sp>
      </p:grpSp>
      <p:sp>
        <p:nvSpPr>
          <p:cNvPr id="11" name="TextBox 10">
            <a:extLst>
              <a:ext uri="{FF2B5EF4-FFF2-40B4-BE49-F238E27FC236}">
                <a16:creationId xmlns:a16="http://schemas.microsoft.com/office/drawing/2014/main" id="{8515CDCC-013F-C763-7D38-A309604E6220}"/>
              </a:ext>
            </a:extLst>
          </p:cNvPr>
          <p:cNvSpPr txBox="1"/>
          <p:nvPr/>
        </p:nvSpPr>
        <p:spPr>
          <a:xfrm>
            <a:off x="-4" y="354562"/>
            <a:ext cx="6858000" cy="1061829"/>
          </a:xfrm>
          <a:prstGeom prst="rect">
            <a:avLst/>
          </a:prstGeom>
          <a:noFill/>
        </p:spPr>
        <p:txBody>
          <a:bodyPr wrap="square" rtlCol="0">
            <a:spAutoFit/>
          </a:bodyPr>
          <a:lstStyle/>
          <a:p>
            <a:pPr marL="139299" indent="-139299">
              <a:buFont typeface="Arial" panose="020B0604020202020204" pitchFamily="34" charset="0"/>
              <a:buChar char="•"/>
            </a:pPr>
            <a:r>
              <a:rPr lang="en-GB" sz="900" dirty="0">
                <a:solidFill>
                  <a:srgbClr val="000000"/>
                </a:solidFill>
              </a:rPr>
              <a:t>The </a:t>
            </a:r>
            <a:r>
              <a:rPr lang="en-GB" sz="900" i="1" dirty="0">
                <a:solidFill>
                  <a:srgbClr val="000000"/>
                </a:solidFill>
              </a:rPr>
              <a:t>Space Mining </a:t>
            </a:r>
            <a:r>
              <a:rPr lang="en-GB" sz="900" dirty="0">
                <a:solidFill>
                  <a:srgbClr val="000000"/>
                </a:solidFill>
              </a:rPr>
              <a:t>tech allows you to produce resources using CVs equipped for production if the world has a world card. And the world must have at least 1 production value for the resource type. You can not use a CV to produce where you have a base. Other bases are ok</a:t>
            </a:r>
          </a:p>
          <a:p>
            <a:pPr marL="139299" indent="-139299">
              <a:buFont typeface="Arial" panose="020B0604020202020204" pitchFamily="34" charset="0"/>
              <a:buChar char="•"/>
            </a:pPr>
            <a:r>
              <a:rPr lang="en-GB" sz="900" dirty="0">
                <a:solidFill>
                  <a:srgbClr val="000000"/>
                </a:solidFill>
              </a:rPr>
              <a:t>You </a:t>
            </a:r>
            <a:r>
              <a:rPr lang="en-GB" sz="900" b="1" dirty="0">
                <a:solidFill>
                  <a:srgbClr val="000000"/>
                </a:solidFill>
              </a:rPr>
              <a:t>gain 1</a:t>
            </a:r>
            <a:r>
              <a:rPr lang="en-GB" sz="900" dirty="0">
                <a:solidFill>
                  <a:srgbClr val="000000"/>
                </a:solidFill>
              </a:rPr>
              <a:t> of the resource you choose. Roll 1d10, modified by the </a:t>
            </a:r>
            <a:r>
              <a:rPr lang="en-GB" sz="900" i="1" dirty="0">
                <a:solidFill>
                  <a:srgbClr val="000000"/>
                </a:solidFill>
              </a:rPr>
              <a:t>Space Refining </a:t>
            </a:r>
            <a:r>
              <a:rPr lang="en-GB" sz="900" dirty="0">
                <a:solidFill>
                  <a:srgbClr val="000000"/>
                </a:solidFill>
              </a:rPr>
              <a:t>tech. If it is equal or less than the production value of the world, you gain an </a:t>
            </a:r>
            <a:r>
              <a:rPr lang="en-GB" sz="900" b="1" dirty="0">
                <a:solidFill>
                  <a:srgbClr val="000000"/>
                </a:solidFill>
              </a:rPr>
              <a:t>extra resource</a:t>
            </a:r>
            <a:r>
              <a:rPr lang="en-GB" sz="900" dirty="0">
                <a:solidFill>
                  <a:srgbClr val="000000"/>
                </a:solidFill>
              </a:rPr>
              <a:t>. If the modified roll is 1 or 0, gain </a:t>
            </a:r>
            <a:r>
              <a:rPr lang="en-GB" sz="900" b="1" dirty="0">
                <a:solidFill>
                  <a:srgbClr val="000000"/>
                </a:solidFill>
              </a:rPr>
              <a:t>another resource</a:t>
            </a:r>
            <a:r>
              <a:rPr lang="en-GB" sz="900" dirty="0">
                <a:solidFill>
                  <a:srgbClr val="000000"/>
                </a:solidFill>
              </a:rPr>
              <a:t>. You can only take what you can store on your fleet</a:t>
            </a:r>
          </a:p>
          <a:p>
            <a:pPr marL="139299" indent="-139299">
              <a:buFont typeface="Arial" panose="020B0604020202020204" pitchFamily="34" charset="0"/>
              <a:buChar char="•"/>
            </a:pPr>
            <a:r>
              <a:rPr lang="en-GB" sz="900" dirty="0">
                <a:solidFill>
                  <a:srgbClr val="000000"/>
                </a:solidFill>
              </a:rPr>
              <a:t>Roll for recall after production</a:t>
            </a:r>
          </a:p>
          <a:p>
            <a:pPr marL="139299" indent="-139299">
              <a:buFont typeface="Arial" panose="020B0604020202020204" pitchFamily="34" charset="0"/>
              <a:buChar char="•"/>
            </a:pPr>
            <a:r>
              <a:rPr lang="en-GB" sz="900" dirty="0">
                <a:solidFill>
                  <a:srgbClr val="000000"/>
                </a:solidFill>
              </a:rPr>
              <a:t>You can harvest an asteroid marker in a Flyby box. Check the Asteroid Harvest table for the result. Earn a victory marker for each asteroid you harvest.</a:t>
            </a:r>
          </a:p>
        </p:txBody>
      </p:sp>
    </p:spTree>
    <p:extLst>
      <p:ext uri="{BB962C8B-B14F-4D97-AF65-F5344CB8AC3E}">
        <p14:creationId xmlns:p14="http://schemas.microsoft.com/office/powerpoint/2010/main" val="27365922"/>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6578</TotalTime>
  <Words>3692</Words>
  <Application>Microsoft Macintosh PowerPoint</Application>
  <PresentationFormat>A4 Paper (210x297 mm)</PresentationFormat>
  <Paragraphs>282</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Arial</vt:lpstr>
      <vt:lpstr>Calibri</vt:lpstr>
      <vt:lpstr>Calibri Light</vt:lpstr>
      <vt:lpstr>Helvetica</vt:lpstr>
      <vt:lpstr>Office 2013 - 2022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Ruiz, Jose (USAPR)</dc:creator>
  <cp:lastModifiedBy>Pasqualetti, Fabrizio</cp:lastModifiedBy>
  <cp:revision>77</cp:revision>
  <cp:lastPrinted>2024-12-18T11:52:57Z</cp:lastPrinted>
  <dcterms:created xsi:type="dcterms:W3CDTF">2021-03-04T17:06:39Z</dcterms:created>
  <dcterms:modified xsi:type="dcterms:W3CDTF">2024-12-18T11:54:57Z</dcterms:modified>
</cp:coreProperties>
</file>