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5" r:id="rId3"/>
    <p:sldId id="309" r:id="rId4"/>
    <p:sldId id="310" r:id="rId5"/>
    <p:sldId id="312" r:id="rId6"/>
    <p:sldId id="313" r:id="rId7"/>
    <p:sldId id="337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4" r:id="rId27"/>
    <p:sldId id="332" r:id="rId28"/>
    <p:sldId id="335" r:id="rId29"/>
    <p:sldId id="333" r:id="rId30"/>
    <p:sldId id="336" r:id="rId31"/>
    <p:sldId id="30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7189" autoAdjust="0"/>
  </p:normalViewPr>
  <p:slideViewPr>
    <p:cSldViewPr snapToGrid="0" snapToObjects="1">
      <p:cViewPr varScale="1">
        <p:scale>
          <a:sx n="95" d="100"/>
          <a:sy n="95" d="100"/>
        </p:scale>
        <p:origin x="4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04/08/2016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04/08/2016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6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8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3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6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5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1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1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7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7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x-none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Revisão </a:t>
            </a:r>
            <a:r>
              <a:rPr lang="en-US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–</a:t>
            </a:r>
            <a:r>
              <a:rPr lang="x-none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 Programação em Java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2800" dirty="0" smtClean="0">
                <a:solidFill>
                  <a:schemeClr val="bg1"/>
                </a:solidFill>
                <a:latin typeface="Corbel"/>
                <a:cs typeface="Corbel"/>
              </a:rPr>
              <a:t>Revisão </a:t>
            </a:r>
            <a:r>
              <a:rPr lang="en-US" sz="2800" dirty="0" smtClean="0">
                <a:solidFill>
                  <a:schemeClr val="bg1"/>
                </a:solidFill>
                <a:latin typeface="Corbel"/>
                <a:cs typeface="Corbel"/>
              </a:rPr>
              <a:t>–</a:t>
            </a:r>
            <a:r>
              <a:rPr lang="x-none" sz="2800" dirty="0" smtClean="0">
                <a:solidFill>
                  <a:schemeClr val="bg1"/>
                </a:solidFill>
                <a:latin typeface="Corbel"/>
                <a:cs typeface="Corbel"/>
              </a:rPr>
              <a:t> Programação em Java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São funções e operadores predefinidos para realização de cálculos matemáticos.</a:t>
            </a:r>
          </a:p>
          <a:p>
            <a:r>
              <a:rPr lang="pt-BR" dirty="0" smtClean="0"/>
              <a:t>Atuam sobre valores ou variáveis numéricas.</a:t>
            </a:r>
          </a:p>
          <a:p>
            <a:endParaRPr lang="pt-BR" dirty="0"/>
          </a:p>
          <a:p>
            <a:r>
              <a:rPr lang="pt-BR" dirty="0" smtClean="0"/>
              <a:t>Exemplo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279254"/>
            <a:ext cx="8229600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b,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???</a:t>
            </a:r>
            <a:r>
              <a:rPr lang="pt-BR" altLang="pt-BR" sz="800" dirty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9" name="Retângulo de cantos arredondados 7"/>
          <p:cNvSpPr/>
          <p:nvPr/>
        </p:nvSpPr>
        <p:spPr>
          <a:xfrm>
            <a:off x="3977466" y="5164980"/>
            <a:ext cx="2296049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Resultado é 10 e 3, pois o incremento/decremento é feito depois da atribuição.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1" name="Retângulo de cantos arredondados 7"/>
          <p:cNvSpPr/>
          <p:nvPr/>
        </p:nvSpPr>
        <p:spPr>
          <a:xfrm>
            <a:off x="6337157" y="5164980"/>
            <a:ext cx="2296049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Para ter o efeito desejado, deve-se usar ++a e --b.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São funções ou operadores que atuam sobre valores ou variáveis booleanas (lógicas), avaliando seu conteúdo.</a:t>
            </a:r>
          </a:p>
          <a:p>
            <a:r>
              <a:rPr lang="pt-BR" dirty="0" smtClean="0"/>
              <a:t>Retornam um valor booleano (</a:t>
            </a:r>
            <a:r>
              <a:rPr lang="pt-BR" dirty="0" err="1" smtClean="0"/>
              <a:t>true</a:t>
            </a:r>
            <a:r>
              <a:rPr lang="pt-BR" dirty="0" smtClean="0"/>
              <a:t> / false).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42963"/>
              </p:ext>
            </p:extLst>
          </p:nvPr>
        </p:nvGraphicFramePr>
        <p:xfrm>
          <a:off x="457200" y="2968828"/>
          <a:ext cx="8229600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180">
                  <a:extLst>
                    <a:ext uri="{9D8B030D-6E8A-4147-A177-3AD203B41FA5}">
                      <a16:colId xmlns:a16="http://schemas.microsoft.com/office/drawing/2014/main" val="2806625306"/>
                    </a:ext>
                  </a:extLst>
                </a:gridCol>
                <a:gridCol w="1235947">
                  <a:extLst>
                    <a:ext uri="{9D8B030D-6E8A-4147-A177-3AD203B41FA5}">
                      <a16:colId xmlns:a16="http://schemas.microsoft.com/office/drawing/2014/main" val="1851379742"/>
                    </a:ext>
                  </a:extLst>
                </a:gridCol>
                <a:gridCol w="5501473">
                  <a:extLst>
                    <a:ext uri="{9D8B030D-6E8A-4147-A177-3AD203B41FA5}">
                      <a16:colId xmlns:a16="http://schemas.microsoft.com/office/drawing/2014/main" val="2537989931"/>
                    </a:ext>
                  </a:extLst>
                </a:gridCol>
              </a:tblGrid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Operador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Exemplo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Comentário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31347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E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- AND - &amp;&amp;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&amp;&amp;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Representa o conteúdo de x E o conteúdo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de y.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654485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OU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- OR - ||</a:t>
                      </a:r>
                      <a:endParaRPr lang="pt-BR" sz="1600" dirty="0" smtClean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||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Representa o conteúdo de OU o conteúdo de y.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5372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NÃO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- NOT - !</a:t>
                      </a:r>
                      <a:endParaRPr lang="pt-BR" sz="1600" dirty="0" smtClean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!x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Representa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o valor inverso de x (não x).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45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Aplicação – tabelas verdade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47215"/>
              </p:ext>
            </p:extLst>
          </p:nvPr>
        </p:nvGraphicFramePr>
        <p:xfrm>
          <a:off x="658167" y="2390607"/>
          <a:ext cx="4195188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797">
                  <a:extLst>
                    <a:ext uri="{9D8B030D-6E8A-4147-A177-3AD203B41FA5}">
                      <a16:colId xmlns:a16="http://schemas.microsoft.com/office/drawing/2014/main" val="2806625306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1851379742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799064282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2537989931"/>
                    </a:ext>
                  </a:extLst>
                </a:gridCol>
              </a:tblGrid>
              <a:tr h="19201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Valor de x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Operador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Valor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de y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Resultado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31347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algn="ctr"/>
                      <a:r>
                        <a:rPr lang="pt-BR" sz="160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&amp;&amp;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6544859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&amp;&amp;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883122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453729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&amp;&amp;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45434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30865"/>
              </p:ext>
            </p:extLst>
          </p:nvPr>
        </p:nvGraphicFramePr>
        <p:xfrm>
          <a:off x="658167" y="4277339"/>
          <a:ext cx="4195188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797">
                  <a:extLst>
                    <a:ext uri="{9D8B030D-6E8A-4147-A177-3AD203B41FA5}">
                      <a16:colId xmlns:a16="http://schemas.microsoft.com/office/drawing/2014/main" val="2806625306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1851379742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799064282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2537989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Valor de x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Operador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Valor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de y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Resultado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31347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algn="ctr"/>
                      <a:r>
                        <a:rPr lang="pt-BR" sz="160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||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6544859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||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883122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453729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||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45434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85656"/>
              </p:ext>
            </p:extLst>
          </p:nvPr>
        </p:nvGraphicFramePr>
        <p:xfrm>
          <a:off x="5297365" y="3564087"/>
          <a:ext cx="3146391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797">
                  <a:extLst>
                    <a:ext uri="{9D8B030D-6E8A-4147-A177-3AD203B41FA5}">
                      <a16:colId xmlns:a16="http://schemas.microsoft.com/office/drawing/2014/main" val="1851379742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799064282"/>
                    </a:ext>
                  </a:extLst>
                </a:gridCol>
                <a:gridCol w="1048797">
                  <a:extLst>
                    <a:ext uri="{9D8B030D-6E8A-4147-A177-3AD203B41FA5}">
                      <a16:colId xmlns:a16="http://schemas.microsoft.com/office/drawing/2014/main" val="2537989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Operador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Valor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 de y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Resultado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31347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!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6544859"/>
                  </a:ext>
                </a:extLst>
              </a:tr>
              <a:tr h="19201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!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FALSE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TRUE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88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São funções ou operadores que atuam sobre valores ou variáveis booleanas (lógicas), avaliando seu conteúdo.</a:t>
            </a:r>
          </a:p>
          <a:p>
            <a:r>
              <a:rPr lang="pt-BR" dirty="0"/>
              <a:t>Retornam um valor booleano (</a:t>
            </a:r>
            <a:r>
              <a:rPr lang="pt-BR" dirty="0" err="1"/>
              <a:t>true</a:t>
            </a:r>
            <a:r>
              <a:rPr lang="pt-BR" dirty="0"/>
              <a:t> / false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38052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b,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err="1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false</a:t>
            </a:r>
            <a:r>
              <a:rPr lang="pt-BR" altLang="pt-BR" sz="800" dirty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São funções ou operadores que relacionam dois ou mais valores ou variáveis, comparando-os.</a:t>
            </a:r>
          </a:p>
          <a:p>
            <a:r>
              <a:rPr lang="pt-BR" dirty="0" smtClean="0"/>
              <a:t>Retornam um valor booleano (</a:t>
            </a:r>
            <a:r>
              <a:rPr lang="pt-BR" dirty="0" err="1" smtClean="0"/>
              <a:t>true</a:t>
            </a:r>
            <a:r>
              <a:rPr lang="pt-BR" dirty="0" smtClean="0"/>
              <a:t> / false).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64477"/>
              </p:ext>
            </p:extLst>
          </p:nvPr>
        </p:nvGraphicFramePr>
        <p:xfrm>
          <a:off x="457200" y="2968828"/>
          <a:ext cx="8229601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180">
                  <a:extLst>
                    <a:ext uri="{9D8B030D-6E8A-4147-A177-3AD203B41FA5}">
                      <a16:colId xmlns:a16="http://schemas.microsoft.com/office/drawing/2014/main" val="2806625306"/>
                    </a:ext>
                  </a:extLst>
                </a:gridCol>
                <a:gridCol w="693336">
                  <a:extLst>
                    <a:ext uri="{9D8B030D-6E8A-4147-A177-3AD203B41FA5}">
                      <a16:colId xmlns:a16="http://schemas.microsoft.com/office/drawing/2014/main" val="2778248938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1851379742"/>
                    </a:ext>
                  </a:extLst>
                </a:gridCol>
                <a:gridCol w="4908621">
                  <a:extLst>
                    <a:ext uri="{9D8B030D-6E8A-4147-A177-3AD203B41FA5}">
                      <a16:colId xmlns:a16="http://schemas.microsoft.com/office/drawing/2014/main" val="2537989931"/>
                    </a:ext>
                  </a:extLst>
                </a:gridCol>
              </a:tblGrid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Operador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Exemplo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Comentário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31347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Igual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==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==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Conteúdo de x é igual ao conteúdo de y?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654485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Conteúdo de x é diferente do conteúdo de y?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5372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Maior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&gt;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Conteúdo de x é maior que o conteúdo de y?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45434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Menor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&lt;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Conteúdo de x é menor que o conteúdo de y?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93610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Maior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&gt;=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Conteúdo de x é maior ou igual ao conteúdo de y?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47402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Menor ou igual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&lt;=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&lt;=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Conteúdo de x é menor ou igual ao conteúdo de y?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95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São funções ou operadores que relacionam dois ou mais valores ou variáveis, comparando-os.</a:t>
            </a:r>
          </a:p>
          <a:p>
            <a:r>
              <a:rPr lang="pt-BR" dirty="0" smtClean="0"/>
              <a:t>Retornam um valor booleano (</a:t>
            </a:r>
            <a:r>
              <a:rPr lang="pt-BR" dirty="0" err="1" smtClean="0"/>
              <a:t>true</a:t>
            </a:r>
            <a:r>
              <a:rPr lang="pt-BR" dirty="0" smtClean="0"/>
              <a:t> / false).</a:t>
            </a:r>
          </a:p>
          <a:p>
            <a:endParaRPr lang="pt-BR" dirty="0"/>
          </a:p>
          <a:p>
            <a:r>
              <a:rPr lang="pt-BR" dirty="0" smtClean="0"/>
              <a:t>Exemplo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40517"/>
            <a:ext cx="8229600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b;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false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false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false</a:t>
            </a:r>
            <a:r>
              <a:rPr lang="pt-BR" altLang="pt-BR" sz="800" dirty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Também conhecidas como estruturas de seleção, permitem definir um trecho de código que é executado apenas em condições determinadas.</a:t>
            </a:r>
          </a:p>
          <a:p>
            <a:r>
              <a:rPr lang="pt-BR" dirty="0" smtClean="0"/>
              <a:t>Permitem desviar o fluxo de execução de acordo com condições específicas.</a:t>
            </a:r>
          </a:p>
          <a:p>
            <a:endParaRPr lang="pt-BR" dirty="0"/>
          </a:p>
          <a:p>
            <a:r>
              <a:rPr lang="pt-BR" b="1" dirty="0" smtClean="0"/>
              <a:t>Estruturas condicionais simples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Estruturas condicionais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39958"/>
            <a:ext cx="82296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"Este código só é executado se a &gt; b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Também conhecidas como estruturas de seleção, permitem definir um trecho de código que é executado apenas em condições determinadas.</a:t>
            </a:r>
          </a:p>
          <a:p>
            <a:r>
              <a:rPr lang="pt-BR" dirty="0" smtClean="0"/>
              <a:t>Permitem desviar o fluxo de execução de acordo com condições específicas.</a:t>
            </a:r>
          </a:p>
          <a:p>
            <a:endParaRPr lang="pt-BR" dirty="0"/>
          </a:p>
          <a:p>
            <a:r>
              <a:rPr lang="pt-BR" b="1" dirty="0" smtClean="0"/>
              <a:t>Estruturas condicionais aninhadas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Estruturas condicionais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36727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"Este código só é executado se a &gt; b e b &lt; 50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Este código é executado quando a condição (a &gt; b) não é satisfeita e a &gt; 30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Também conhecidas como estruturas de seleção, permitem definir um trecho de código que é executado apenas em condições determinadas.</a:t>
            </a:r>
          </a:p>
          <a:p>
            <a:r>
              <a:rPr lang="pt-BR" dirty="0" smtClean="0"/>
              <a:t>Permitem desviar o fluxo de execução de acordo com condições específicas.</a:t>
            </a:r>
          </a:p>
          <a:p>
            <a:endParaRPr lang="pt-BR" dirty="0"/>
          </a:p>
          <a:p>
            <a:r>
              <a:rPr lang="pt-BR" dirty="0" smtClean="0"/>
              <a:t>Estruturas condicionais  - </a:t>
            </a:r>
            <a:r>
              <a:rPr lang="pt-BR" b="1" dirty="0" smtClean="0"/>
              <a:t>múltiplas escolhas com SWITCH -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Estruturas condicionais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41080"/>
            <a:ext cx="822960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valor de a é 1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valor de a é 2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valor de a é 3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valor de a não é nenhum dos valores testados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São utilizadas quando um trecho de código precisa ser executado várias vezes.</a:t>
            </a:r>
          </a:p>
          <a:p>
            <a:r>
              <a:rPr lang="pt-BR" dirty="0" smtClean="0"/>
              <a:t>Permitem definir a forma como um processo é realizado e replicá-lo repetidas vezes.</a:t>
            </a:r>
          </a:p>
          <a:p>
            <a:endParaRPr lang="pt-BR" dirty="0"/>
          </a:p>
          <a:p>
            <a:r>
              <a:rPr lang="pt-BR" b="1" dirty="0" smtClean="0"/>
              <a:t>Laço de repetição contado – for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Laços de repetição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32925"/>
            <a:ext cx="82296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"Este texto será impresso 10 vezes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"Esse texto será impresso 10 vezes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fim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inicio; 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fim; i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"Executando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smtClean="0"/>
              <a:t>Variáveis </a:t>
            </a:r>
            <a:r>
              <a:rPr lang="pt-BR" dirty="0" smtClean="0"/>
              <a:t>e constantes</a:t>
            </a:r>
          </a:p>
          <a:p>
            <a:r>
              <a:rPr lang="pt-BR" dirty="0" smtClean="0"/>
              <a:t>Tipos primitivos</a:t>
            </a:r>
          </a:p>
          <a:p>
            <a:r>
              <a:rPr lang="pt-BR" dirty="0" smtClean="0"/>
              <a:t>Operadores e expressões lógicas</a:t>
            </a:r>
          </a:p>
          <a:p>
            <a:r>
              <a:rPr lang="pt-BR" dirty="0" smtClean="0"/>
              <a:t>Estruturas condicionais</a:t>
            </a:r>
          </a:p>
          <a:p>
            <a:r>
              <a:rPr lang="pt-BR" dirty="0" smtClean="0"/>
              <a:t>Laços de repetição</a:t>
            </a:r>
          </a:p>
          <a:p>
            <a:r>
              <a:rPr lang="pt-BR" dirty="0" smtClean="0"/>
              <a:t>Funções</a:t>
            </a:r>
          </a:p>
          <a:p>
            <a:r>
              <a:rPr lang="pt-BR" dirty="0" err="1" smtClean="0"/>
              <a:t>Arrays</a:t>
            </a:r>
            <a:endParaRPr lang="pt-BR" dirty="0" smtClean="0"/>
          </a:p>
          <a:p>
            <a:r>
              <a:rPr lang="pt-BR" dirty="0" smtClean="0"/>
              <a:t>Matrizes</a:t>
            </a:r>
          </a:p>
          <a:p>
            <a:r>
              <a:rPr lang="pt-BR" dirty="0" smtClean="0"/>
              <a:t>Manipulação de </a:t>
            </a:r>
            <a:r>
              <a:rPr lang="pt-BR" dirty="0" err="1" smtClean="0"/>
              <a:t>Strings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São utilizadas quando um trecho de código precisa ser executado várias vezes.</a:t>
            </a:r>
          </a:p>
          <a:p>
            <a:r>
              <a:rPr lang="pt-BR" dirty="0" smtClean="0"/>
              <a:t>Permitem definir a forma como um processo é realizado e replicá-lo repetidas vezes.</a:t>
            </a:r>
          </a:p>
          <a:p>
            <a:endParaRPr lang="pt-BR" dirty="0"/>
          </a:p>
          <a:p>
            <a:r>
              <a:rPr lang="pt-BR" b="1" dirty="0" smtClean="0"/>
              <a:t>Laço de repetição condicional com teste no início – </a:t>
            </a:r>
            <a:r>
              <a:rPr lang="pt-BR" b="1" dirty="0" err="1" smtClean="0"/>
              <a:t>while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Laços de repetição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457200" y="3532925"/>
            <a:ext cx="82296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"Este texto será impresso 10 vezes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(continua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-&gt;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continua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São utilizadas quando um trecho de código precisa ser executado várias vezes.</a:t>
            </a:r>
          </a:p>
          <a:p>
            <a:r>
              <a:rPr lang="pt-BR" dirty="0" smtClean="0"/>
              <a:t>Permitem definir a forma como um processo é realizado e replicá-lo repetidas vezes.</a:t>
            </a:r>
          </a:p>
          <a:p>
            <a:endParaRPr lang="pt-BR" dirty="0"/>
          </a:p>
          <a:p>
            <a:r>
              <a:rPr lang="pt-BR" b="1" dirty="0" smtClean="0"/>
              <a:t>Laço de repetição condicional com teste no final – do...</a:t>
            </a:r>
            <a:r>
              <a:rPr lang="pt-BR" b="1" dirty="0" err="1" smtClean="0"/>
              <a:t>while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Laços de repetição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32925"/>
            <a:ext cx="82296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"Este texto será impresso 10 vezes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"Esse texto será exibido uma vez, pois o teste é realizado no final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(continua);</a:t>
            </a:r>
            <a:r>
              <a:rPr lang="pt-BR" altLang="pt-BR" sz="800" dirty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Um processo complexo pode ser dividido em problemas menores (simplificado).</a:t>
            </a:r>
          </a:p>
          <a:p>
            <a:pPr lvl="1"/>
            <a:r>
              <a:rPr lang="pt-BR" dirty="0" smtClean="0"/>
              <a:t>Conceito da divisão e conquista.</a:t>
            </a:r>
          </a:p>
          <a:p>
            <a:r>
              <a:rPr lang="pt-BR" dirty="0" smtClean="0"/>
              <a:t>Uma função é um trecho de código que resolve um problema específico, por isso é identificado e pode ser utilizado em diferentes partes do código mediante sua chamada.</a:t>
            </a:r>
          </a:p>
          <a:p>
            <a:endParaRPr lang="pt-BR" dirty="0"/>
          </a:p>
          <a:p>
            <a:r>
              <a:rPr lang="pt-BR" b="1" dirty="0" smtClean="0"/>
              <a:t>Exemplo </a:t>
            </a:r>
            <a:r>
              <a:rPr lang="en-US" b="1" dirty="0" smtClean="0"/>
              <a:t>–</a:t>
            </a:r>
            <a:r>
              <a:rPr lang="pt-BR" b="1" dirty="0" smtClean="0"/>
              <a:t> método sem retorno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247893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nomeMetodo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nomeMetodo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"Este código é executado quando o método é chamado"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Um processo complexo pode ser dividido em problemas menores (simplificado).</a:t>
            </a:r>
          </a:p>
          <a:p>
            <a:pPr lvl="1"/>
            <a:r>
              <a:rPr lang="pt-BR" dirty="0" smtClean="0"/>
              <a:t>Conceito da divisão e conquista.</a:t>
            </a:r>
          </a:p>
          <a:p>
            <a:r>
              <a:rPr lang="pt-BR" dirty="0" smtClean="0"/>
              <a:t>Uma função é um trecho de código que resolve um problema específico, por isso é identificado e pode ser utilizado em diferentes partes do código mediante sua chamada.</a:t>
            </a:r>
          </a:p>
          <a:p>
            <a:endParaRPr lang="pt-BR" dirty="0"/>
          </a:p>
          <a:p>
            <a:r>
              <a:rPr lang="pt-BR" b="1" dirty="0" smtClean="0"/>
              <a:t>Exemplo </a:t>
            </a:r>
            <a:r>
              <a:rPr lang="en-US" b="1" dirty="0" smtClean="0"/>
              <a:t>–</a:t>
            </a:r>
            <a:r>
              <a:rPr lang="pt-BR" b="1" dirty="0" smtClean="0"/>
              <a:t> método com retorno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236703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resultado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nomeMetodo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resultado retornado é: 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resultado);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nomeMetodo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is-I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s-I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is-I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Um processo complexo pode ser dividido em problemas menores (simplificado).</a:t>
            </a:r>
          </a:p>
          <a:p>
            <a:pPr lvl="1"/>
            <a:r>
              <a:rPr lang="pt-BR" dirty="0" smtClean="0"/>
              <a:t>Conceito da divisão e conquista.</a:t>
            </a:r>
          </a:p>
          <a:p>
            <a:r>
              <a:rPr lang="pt-BR" dirty="0" smtClean="0"/>
              <a:t>Uma função é um trecho de código que resolve um problema específico, por isso é identificado e pode ser utilizado em diferentes partes do código mediante sua chamada.</a:t>
            </a:r>
          </a:p>
          <a:p>
            <a:endParaRPr lang="pt-BR" dirty="0"/>
          </a:p>
          <a:p>
            <a:r>
              <a:rPr lang="pt-BR" b="1" dirty="0" smtClean="0"/>
              <a:t>Exemplo </a:t>
            </a:r>
            <a:r>
              <a:rPr lang="en-US" b="1" dirty="0" smtClean="0"/>
              <a:t>–</a:t>
            </a:r>
            <a:r>
              <a:rPr lang="pt-BR" b="1" dirty="0" smtClean="0"/>
              <a:t> método com passagem de parâmetros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236703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resultado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nomeMetodo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resultado retornado é: 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resultado);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nomeMetodo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parametro</a:t>
            </a:r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parametro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Conjunto de variáveis do mesmo tipo, que possuem o mesmo identificador (nome) e se distinguem por um índice.</a:t>
            </a:r>
          </a:p>
          <a:p>
            <a:r>
              <a:rPr lang="pt-BR" dirty="0" smtClean="0"/>
              <a:t>São alocados sequencialmente na memória.</a:t>
            </a:r>
          </a:p>
          <a:p>
            <a:endParaRPr lang="pt-BR" dirty="0"/>
          </a:p>
          <a:p>
            <a:r>
              <a:rPr lang="pt-BR" b="1" dirty="0" smtClean="0"/>
              <a:t>Exemplo</a:t>
            </a:r>
            <a:r>
              <a:rPr lang="x-none" b="1" dirty="0"/>
              <a:t> </a:t>
            </a:r>
            <a:r>
              <a:rPr lang="en-US" b="1" dirty="0" smtClean="0"/>
              <a:t>–</a:t>
            </a:r>
            <a:r>
              <a:rPr lang="x-none" b="1" dirty="0" smtClean="0"/>
              <a:t> declaração</a:t>
            </a:r>
            <a:r>
              <a:rPr lang="x-none" b="1" dirty="0"/>
              <a:t> </a:t>
            </a:r>
            <a:r>
              <a:rPr lang="x-none" b="1" dirty="0" smtClean="0"/>
              <a:t>e inicialização</a:t>
            </a:r>
          </a:p>
          <a:p>
            <a:endParaRPr lang="x-none" b="1" dirty="0"/>
          </a:p>
          <a:p>
            <a:endParaRPr lang="x-none" b="1" dirty="0" smtClean="0"/>
          </a:p>
          <a:p>
            <a:r>
              <a:rPr lang="pt-BR" b="1" dirty="0"/>
              <a:t>Exemplo</a:t>
            </a:r>
            <a:r>
              <a:rPr lang="x-none" b="1" dirty="0"/>
              <a:t> </a:t>
            </a:r>
            <a:r>
              <a:rPr lang="en-US" b="1" dirty="0"/>
              <a:t>–</a:t>
            </a:r>
            <a:r>
              <a:rPr lang="x-none" b="1" dirty="0"/>
              <a:t> </a:t>
            </a:r>
            <a:r>
              <a:rPr lang="x-none" b="1" dirty="0" smtClean="0"/>
              <a:t>atribuição e recuperação de valores</a:t>
            </a:r>
            <a:endParaRPr lang="pt-B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Vetores (</a:t>
            </a:r>
            <a:r>
              <a:rPr lang="pt-BR" dirty="0" err="1" smtClean="0"/>
              <a:t>arrays</a:t>
            </a:r>
            <a:r>
              <a:rPr lang="pt-BR" dirty="0" smtClean="0"/>
              <a:t> unidimensionais)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78983"/>
            <a:ext cx="82296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primeiroVetor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1200" dirty="0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/Declaração 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de inteiros com 5 posições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segundoVetor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1200" dirty="0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/Declaração e inicialização 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mesma instrução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79949"/>
            <a:ext cx="82296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 err="1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primeiroVetor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200" dirty="0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/Atribuição de valor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valor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segundoVetor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1200" dirty="0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/Recuperação de valor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Conjunto de variáveis do mesmo tipo, que possuem o mesmo identificador (nome) e se distinguem por um índice.</a:t>
            </a:r>
          </a:p>
          <a:p>
            <a:r>
              <a:rPr lang="pt-BR" dirty="0" smtClean="0"/>
              <a:t>São alocados sequencialmente na memória.</a:t>
            </a:r>
          </a:p>
          <a:p>
            <a:endParaRPr lang="pt-BR" dirty="0"/>
          </a:p>
          <a:p>
            <a:r>
              <a:rPr lang="pt-BR" b="1" dirty="0" smtClean="0"/>
              <a:t>Exemplo</a:t>
            </a:r>
            <a:r>
              <a:rPr lang="x-none" b="1" dirty="0"/>
              <a:t> </a:t>
            </a:r>
            <a:r>
              <a:rPr lang="en-US" b="1" dirty="0" smtClean="0"/>
              <a:t>–</a:t>
            </a:r>
            <a:r>
              <a:rPr lang="x-none" b="1" dirty="0" smtClean="0"/>
              <a:t> laços de repetição para percorrer um vetor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Vetores (</a:t>
            </a:r>
            <a:r>
              <a:rPr lang="pt-BR" dirty="0" err="1" smtClean="0"/>
              <a:t>arrays</a:t>
            </a:r>
            <a:r>
              <a:rPr lang="pt-BR" dirty="0" smtClean="0"/>
              <a:t> unidimensionais)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78983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primeiroVetor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primeiroVetor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segundoVetor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segundoVetor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Conjunto de variáveis do mesmo tipo, que possuem o mesmo identificador (nome) e se distinguem por um </a:t>
            </a:r>
            <a:r>
              <a:rPr lang="pt-BR" b="1" dirty="0" smtClean="0"/>
              <a:t>par de índices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Também são </a:t>
            </a:r>
            <a:r>
              <a:rPr lang="pt-BR" dirty="0"/>
              <a:t>alocados sequencialmente na memória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Logo, são vetores com duas dimensões (similar a uma tabela).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x-none" b="1" dirty="0"/>
              <a:t> </a:t>
            </a:r>
            <a:r>
              <a:rPr lang="en-US" b="1" dirty="0"/>
              <a:t>–</a:t>
            </a:r>
            <a:r>
              <a:rPr lang="x-none" b="1" dirty="0"/>
              <a:t> declaração e inicialização</a:t>
            </a:r>
          </a:p>
          <a:p>
            <a:endParaRPr lang="x-none" b="1" dirty="0"/>
          </a:p>
          <a:p>
            <a:endParaRPr lang="x-none" b="1" dirty="0"/>
          </a:p>
          <a:p>
            <a:r>
              <a:rPr lang="pt-BR" b="1" dirty="0"/>
              <a:t>Exemplo</a:t>
            </a:r>
            <a:r>
              <a:rPr lang="x-none" b="1" dirty="0"/>
              <a:t> </a:t>
            </a:r>
            <a:r>
              <a:rPr lang="en-US" b="1" dirty="0"/>
              <a:t>–</a:t>
            </a:r>
            <a:r>
              <a:rPr lang="x-none" b="1" dirty="0"/>
              <a:t> atribuição e recuperação de valores</a:t>
            </a:r>
            <a:endParaRPr lang="pt-B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Matrizes (</a:t>
            </a:r>
            <a:r>
              <a:rPr lang="pt-BR" dirty="0" err="1" smtClean="0"/>
              <a:t>arrays</a:t>
            </a:r>
            <a:r>
              <a:rPr lang="pt-BR" dirty="0" smtClean="0"/>
              <a:t> multidimensionais)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016953"/>
            <a:ext cx="82296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primeiraMatriz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1200" dirty="0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/Declaração de uma matriz de </a:t>
            </a:r>
            <a:r>
              <a:rPr lang="pt-BR" sz="1200" i="1" dirty="0" err="1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5x5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segundaMatriz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{{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},{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pt-BR" sz="1200" dirty="0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/Declaração e 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inicialização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288721"/>
            <a:ext cx="82296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primeiraMatriz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Texto”</a:t>
            </a:r>
            <a:r>
              <a:rPr lang="pt-BR" sz="1200" dirty="0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/Atribuição de valor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letra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segundaMatriz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1200" dirty="0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pt-BR" sz="1200" i="1" dirty="0" smtClean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/Recuperação de valor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Conjunto de variáveis do mesmo tipo, que possuem o mesmo identificador (nome) e se distinguem por um </a:t>
            </a:r>
            <a:r>
              <a:rPr lang="pt-BR" b="1" dirty="0"/>
              <a:t>par de índices</a:t>
            </a:r>
            <a:r>
              <a:rPr lang="pt-BR" dirty="0"/>
              <a:t>.</a:t>
            </a:r>
          </a:p>
          <a:p>
            <a:r>
              <a:rPr lang="pt-BR" dirty="0"/>
              <a:t>Também são alocados sequencialmente na memória.</a:t>
            </a:r>
          </a:p>
          <a:p>
            <a:r>
              <a:rPr lang="pt-BR" dirty="0"/>
              <a:t>Logo, são vetores com duas dimensões (similar a uma tabela).</a:t>
            </a:r>
          </a:p>
          <a:p>
            <a:endParaRPr lang="pt-BR" dirty="0"/>
          </a:p>
          <a:p>
            <a:r>
              <a:rPr lang="pt-BR" b="1" dirty="0" smtClean="0"/>
              <a:t>Exemplo</a:t>
            </a:r>
            <a:r>
              <a:rPr lang="x-none" b="1" dirty="0"/>
              <a:t> </a:t>
            </a:r>
            <a:r>
              <a:rPr lang="en-US" b="1" dirty="0" smtClean="0"/>
              <a:t>–</a:t>
            </a:r>
            <a:r>
              <a:rPr lang="x-none" b="1" dirty="0" smtClean="0"/>
              <a:t> laços de repetição para percorrer um vetor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Matrizes (</a:t>
            </a:r>
            <a:r>
              <a:rPr lang="pt-BR" dirty="0" err="1"/>
              <a:t>arrays</a:t>
            </a:r>
            <a:r>
              <a:rPr lang="pt-BR" dirty="0"/>
              <a:t> multidimensionais)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026431"/>
            <a:ext cx="822960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primeiraMatriz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primeiraMatriz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primeiraMatriz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"***"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manipular variáveis textuais como cadeias de caracteres. O método que recupera um caractere de uma </a:t>
            </a:r>
            <a:r>
              <a:rPr lang="pt-BR" dirty="0" err="1" smtClean="0"/>
              <a:t>String</a:t>
            </a:r>
            <a:r>
              <a:rPr lang="pt-BR" dirty="0" smtClean="0"/>
              <a:t> é o </a:t>
            </a:r>
            <a:r>
              <a:rPr lang="pt-BR" b="1" dirty="0" err="1" smtClean="0"/>
              <a:t>charAt</a:t>
            </a:r>
            <a:r>
              <a:rPr lang="pt-BR" b="1" dirty="0" smtClean="0"/>
              <a:t>(</a:t>
            </a:r>
            <a:r>
              <a:rPr lang="pt-BR" b="1" dirty="0" err="1" smtClean="0"/>
              <a:t>i</a:t>
            </a:r>
            <a:r>
              <a:rPr lang="pt-BR" b="1" dirty="0" smtClean="0"/>
              <a:t>)</a:t>
            </a:r>
            <a:r>
              <a:rPr lang="pt-BR" dirty="0" smtClean="0"/>
              <a:t>, onde </a:t>
            </a:r>
            <a:r>
              <a:rPr lang="pt-BR" b="1" dirty="0" err="1" smtClean="0"/>
              <a:t>i</a:t>
            </a:r>
            <a:r>
              <a:rPr lang="pt-BR" dirty="0" smtClean="0"/>
              <a:t> é o índice buscado.</a:t>
            </a:r>
          </a:p>
          <a:p>
            <a:pPr lvl="1"/>
            <a:r>
              <a:rPr lang="pt-BR" b="1" dirty="0" smtClean="0"/>
              <a:t>Exemplo:</a:t>
            </a:r>
            <a:r>
              <a:rPr lang="pt-BR" dirty="0" smtClean="0"/>
              <a:t> </a:t>
            </a:r>
            <a:r>
              <a:rPr lang="pt-BR" dirty="0" err="1" smtClean="0"/>
              <a:t>charAt</a:t>
            </a:r>
            <a:r>
              <a:rPr lang="pt-BR" dirty="0" smtClean="0"/>
              <a:t>(2) na palavra “escola” retorna o caractere ‘</a:t>
            </a:r>
            <a:r>
              <a:rPr lang="pt-BR" dirty="0" err="1" smtClean="0"/>
              <a:t>c</a:t>
            </a:r>
            <a:r>
              <a:rPr lang="pt-BR" dirty="0" smtClean="0"/>
              <a:t>’.</a:t>
            </a:r>
          </a:p>
          <a:p>
            <a:endParaRPr lang="pt-BR" dirty="0"/>
          </a:p>
          <a:p>
            <a:r>
              <a:rPr lang="pt-BR" b="1" dirty="0" smtClean="0"/>
              <a:t>Exemplo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Com o uso de laços de repetição e a função </a:t>
            </a:r>
            <a:r>
              <a:rPr lang="pt-BR" dirty="0" err="1" smtClean="0"/>
              <a:t>charAt</a:t>
            </a:r>
            <a:r>
              <a:rPr lang="pt-BR" dirty="0" smtClean="0"/>
              <a:t>(</a:t>
            </a:r>
            <a:r>
              <a:rPr lang="pt-BR" dirty="0" err="1" smtClean="0"/>
              <a:t>i</a:t>
            </a:r>
            <a:r>
              <a:rPr lang="pt-BR" dirty="0" smtClean="0"/>
              <a:t>), é possível analisar e manipular qualquer cadeia de caracteres.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Manipulação de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45428"/>
            <a:ext cx="82296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palavra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"programação"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palavra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200" i="1" dirty="0" err="1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palavra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palavra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200" i="1" dirty="0" err="1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pt-BR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palavra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pt-BR" sz="1200" i="1" dirty="0">
                <a:solidFill>
                  <a:srgbClr val="064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Variável</a:t>
            </a:r>
          </a:p>
          <a:p>
            <a:pPr lvl="1"/>
            <a:r>
              <a:rPr lang="pt-BR" dirty="0" smtClean="0"/>
              <a:t>É um mapeamento para um espaço alocado de memória, no qual se pode armazenar valores de um determinado tipo.</a:t>
            </a:r>
          </a:p>
          <a:p>
            <a:r>
              <a:rPr lang="pt-BR" dirty="0" smtClean="0"/>
              <a:t>Variáveis em Java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Variáveis e constantes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7"/>
          <p:cNvSpPr txBox="1"/>
          <p:nvPr/>
        </p:nvSpPr>
        <p:spPr>
          <a:xfrm>
            <a:off x="457200" y="3009496"/>
            <a:ext cx="8229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idade;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//Declaração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//Atribuição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idade;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//Recuperação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(idade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//Recuperação e apresentação</a:t>
            </a:r>
            <a:r>
              <a:rPr lang="pt-BR" altLang="pt-BR" sz="800" dirty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Outras funções disponíveis para o tratamento de </a:t>
            </a:r>
            <a:r>
              <a:rPr lang="pt-BR" dirty="0" err="1" smtClean="0"/>
              <a:t>Strings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Manipulação de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8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94232"/>
              </p:ext>
            </p:extLst>
          </p:nvPr>
        </p:nvGraphicFramePr>
        <p:xfrm>
          <a:off x="457200" y="2122086"/>
          <a:ext cx="8229600" cy="417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7789">
                  <a:extLst>
                    <a:ext uri="{9D8B030D-6E8A-4147-A177-3AD203B41FA5}">
                      <a16:colId xmlns:a16="http://schemas.microsoft.com/office/drawing/2014/main" val="2806625306"/>
                    </a:ext>
                  </a:extLst>
                </a:gridCol>
                <a:gridCol w="5571811">
                  <a:extLst>
                    <a:ext uri="{9D8B030D-6E8A-4147-A177-3AD203B41FA5}">
                      <a16:colId xmlns:a16="http://schemas.microsoft.com/office/drawing/2014/main" val="2537989931"/>
                    </a:ext>
                  </a:extLst>
                </a:gridCol>
              </a:tblGrid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Método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Comentário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31347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s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ubstring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(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int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 inicio, 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int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 fim)</a:t>
                      </a:r>
                      <a:endParaRPr lang="pt-BR" sz="1600" b="1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Retorna a </a:t>
                      </a:r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substring</a:t>
                      </a: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 a partir do caractere da posição ‘inicio’ até a posição ‘fim’.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654485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e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quals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(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Verifica se a </a:t>
                      </a:r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é igual a</a:t>
                      </a: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 s.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5372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e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qualsIgnoreCase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(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b="1" baseline="0" dirty="0" smtClean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pt-BR" sz="1600" b="1" baseline="0" dirty="0" err="1" smtClean="0">
                          <a:latin typeface="Corbel" panose="020B0503020204020204" pitchFamily="34" charset="0"/>
                        </a:rPr>
                        <a:t>s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Identico</a:t>
                      </a: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 ao anterior, mas sem diferenciar entre caracteres maiúsculos e minúsculos.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45434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c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ontains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(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Verifica se </a:t>
                      </a:r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s</a:t>
                      </a: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 é uma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pt-BR" sz="1600" baseline="0" dirty="0" err="1" smtClean="0">
                          <a:latin typeface="Corbel" panose="020B0503020204020204" pitchFamily="34" charset="0"/>
                        </a:rPr>
                        <a:t>substring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do objeto que chama a função.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93610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startsWith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(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Verifica se a </a:t>
                      </a:r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 inicia com a </a:t>
                      </a:r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substring</a:t>
                      </a: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 s.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47402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endsWith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(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Verifica se a </a:t>
                      </a:r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 termina com a </a:t>
                      </a:r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substring</a:t>
                      </a: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 s.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55982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toUpperCase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Transforma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todos os caracteres em maiúsculos.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toLowerCase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Transforma todos os caracteres em minúsculos.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r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eplace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(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 s1, </a:t>
                      </a:r>
                      <a:r>
                        <a:rPr lang="pt-BR" sz="1600" b="1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 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Substitui os caracteres indicados em ‘s1’ pelos indicados em ‘s2’.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rbel" panose="020B0503020204020204" pitchFamily="34" charset="0"/>
                        </a:rPr>
                        <a:t>t</a:t>
                      </a:r>
                      <a:r>
                        <a:rPr lang="pt-BR" sz="1600" b="1" dirty="0" smtClean="0">
                          <a:latin typeface="Corbel" panose="020B0503020204020204" pitchFamily="34" charset="0"/>
                        </a:rPr>
                        <a:t>rim()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Remove espaços no início e final da </a:t>
                      </a:r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String</a:t>
                      </a: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DEITEL,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Variável</a:t>
            </a:r>
          </a:p>
          <a:p>
            <a:pPr lvl="1"/>
            <a:r>
              <a:rPr lang="pt-BR" dirty="0" smtClean="0"/>
              <a:t>É um mapeamento para um espaço alocado de memória, no qual se pode armazenar valores de um determinado tipo.</a:t>
            </a:r>
          </a:p>
          <a:p>
            <a:r>
              <a:rPr lang="pt-BR" dirty="0" smtClean="0"/>
              <a:t>Variáveis em Java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sz="500" dirty="0" smtClean="0"/>
          </a:p>
          <a:p>
            <a:r>
              <a:rPr lang="pt-BR" dirty="0" smtClean="0"/>
              <a:t>Constante</a:t>
            </a:r>
          </a:p>
          <a:p>
            <a:pPr lvl="1"/>
            <a:r>
              <a:rPr lang="pt-BR" dirty="0" smtClean="0"/>
              <a:t>É uma variável que possui um valor predeterminado, não permitindo sua alteração.</a:t>
            </a:r>
          </a:p>
          <a:p>
            <a:r>
              <a:rPr lang="pt-BR" dirty="0" smtClean="0"/>
              <a:t>Constantes em Java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Variáveis e constantes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7"/>
          <p:cNvSpPr txBox="1"/>
          <p:nvPr/>
        </p:nvSpPr>
        <p:spPr>
          <a:xfrm>
            <a:off x="457200" y="3009496"/>
            <a:ext cx="8229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idade;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//Declaração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//Atribuição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idade;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//Recuperação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(idade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//Recuperação e apresentação</a:t>
            </a:r>
            <a:r>
              <a:rPr lang="pt-BR" altLang="pt-BR" sz="800" dirty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44298"/>
            <a:ext cx="82296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512010681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//Declaração e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atribuição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aluno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//Recuperação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Recuperação</a:t>
            </a:r>
            <a:r>
              <a:rPr lang="pt-BR" altLang="pt-BR" sz="800" dirty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Existem quatro tipos básicos para variáveis em Java.</a:t>
            </a:r>
          </a:p>
          <a:p>
            <a:pPr lvl="1"/>
            <a:r>
              <a:rPr lang="pt-BR" dirty="0" smtClean="0"/>
              <a:t>Numéricas: </a:t>
            </a:r>
            <a:r>
              <a:rPr lang="pt-BR" b="1" dirty="0" err="1" smtClean="0"/>
              <a:t>int</a:t>
            </a:r>
            <a:r>
              <a:rPr lang="pt-BR" dirty="0" smtClean="0"/>
              <a:t>, </a:t>
            </a:r>
            <a:r>
              <a:rPr lang="pt-BR" b="1" dirty="0" err="1" smtClean="0"/>
              <a:t>long</a:t>
            </a:r>
            <a:r>
              <a:rPr lang="pt-BR" dirty="0" smtClean="0"/>
              <a:t>, </a:t>
            </a:r>
            <a:r>
              <a:rPr lang="pt-BR" b="1" dirty="0" err="1" smtClean="0"/>
              <a:t>float</a:t>
            </a:r>
            <a:r>
              <a:rPr lang="pt-BR" dirty="0" smtClean="0"/>
              <a:t>, </a:t>
            </a:r>
            <a:r>
              <a:rPr lang="pt-BR" b="1" dirty="0" err="1" smtClean="0"/>
              <a:t>double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Caracteres / alfanuméricas: </a:t>
            </a:r>
            <a:r>
              <a:rPr lang="pt-BR" b="1" dirty="0" smtClean="0"/>
              <a:t>char</a:t>
            </a:r>
            <a:r>
              <a:rPr lang="pt-BR" dirty="0" smtClean="0"/>
              <a:t>, [</a:t>
            </a:r>
            <a:r>
              <a:rPr lang="pt-BR" b="1" dirty="0" err="1" smtClean="0"/>
              <a:t>String</a:t>
            </a:r>
            <a:r>
              <a:rPr lang="pt-BR" dirty="0"/>
              <a:t>]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Lógicas: </a:t>
            </a:r>
            <a:r>
              <a:rPr lang="pt-BR" b="1" dirty="0" err="1" smtClean="0"/>
              <a:t>boolean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Tipos primitivos em Java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49221"/>
              </p:ext>
            </p:extLst>
          </p:nvPr>
        </p:nvGraphicFramePr>
        <p:xfrm>
          <a:off x="1524000" y="3370775"/>
          <a:ext cx="60960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0662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1379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7989931"/>
                    </a:ext>
                  </a:extLst>
                </a:gridCol>
              </a:tblGrid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Categoria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Tipo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Tamanho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31347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Numérica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byte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8 bits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654485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Numérica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short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16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bits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5372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Numérica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int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32 bits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45434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Numérica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long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64 bits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42820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Numérica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float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32 bits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650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Numérica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double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64 bits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17703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Alfanumérica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char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16 bits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78187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Lógica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latin typeface="Corbel" panose="020B0503020204020204" pitchFamily="34" charset="0"/>
                        </a:rPr>
                        <a:t>boolean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1 bit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5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Existem quatro tipos básicos para variáveis em Java.</a:t>
            </a:r>
          </a:p>
          <a:p>
            <a:pPr lvl="1"/>
            <a:r>
              <a:rPr lang="pt-BR" dirty="0" smtClean="0"/>
              <a:t>Numéricas: </a:t>
            </a:r>
            <a:r>
              <a:rPr lang="pt-BR" b="1" dirty="0" err="1" smtClean="0"/>
              <a:t>int</a:t>
            </a:r>
            <a:r>
              <a:rPr lang="pt-BR" dirty="0" smtClean="0"/>
              <a:t>, </a:t>
            </a:r>
            <a:r>
              <a:rPr lang="pt-BR" b="1" dirty="0" err="1" smtClean="0"/>
              <a:t>long</a:t>
            </a:r>
            <a:r>
              <a:rPr lang="pt-BR" dirty="0" smtClean="0"/>
              <a:t>, </a:t>
            </a:r>
            <a:r>
              <a:rPr lang="pt-BR" b="1" dirty="0" err="1" smtClean="0"/>
              <a:t>float</a:t>
            </a:r>
            <a:r>
              <a:rPr lang="pt-BR" dirty="0" smtClean="0"/>
              <a:t>, </a:t>
            </a:r>
            <a:r>
              <a:rPr lang="pt-BR" b="1" dirty="0" err="1" smtClean="0"/>
              <a:t>double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Caracteres / alfanuméricas: </a:t>
            </a:r>
            <a:r>
              <a:rPr lang="pt-BR" b="1" dirty="0" smtClean="0"/>
              <a:t>char</a:t>
            </a:r>
            <a:r>
              <a:rPr lang="pt-BR" dirty="0" smtClean="0"/>
              <a:t>, [</a:t>
            </a:r>
            <a:r>
              <a:rPr lang="pt-BR" b="1" dirty="0" err="1" smtClean="0"/>
              <a:t>String</a:t>
            </a:r>
            <a:r>
              <a:rPr lang="pt-BR" dirty="0"/>
              <a:t>]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Lógicas: </a:t>
            </a:r>
            <a:r>
              <a:rPr lang="pt-BR" b="1" dirty="0" err="1" smtClean="0"/>
              <a:t>boolean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sz="500" dirty="0"/>
          </a:p>
          <a:p>
            <a:r>
              <a:rPr lang="pt-BR" dirty="0" smtClean="0"/>
              <a:t>Exemplo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Tipos primitivos em Java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823763"/>
            <a:ext cx="82296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"João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aprovado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"Dados do acadêmico"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26B3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pt-BR" altLang="pt-BR" sz="1200" dirty="0" err="1">
                <a:solidFill>
                  <a:srgbClr val="26B3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1200" dirty="0" err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26B3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pt-BR" altLang="pt-BR" sz="1200" dirty="0" err="1">
                <a:solidFill>
                  <a:srgbClr val="26B3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1200" dirty="0" err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26B3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pt-BR" altLang="pt-BR" sz="1200" dirty="0" err="1">
                <a:solidFill>
                  <a:srgbClr val="26B3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1200" dirty="0" err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Sexo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sexo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26B3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pt-BR" altLang="pt-BR" sz="1200" dirty="0" err="1">
                <a:solidFill>
                  <a:srgbClr val="26B3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altLang="pt-BR" sz="1200" dirty="0" err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Aprovado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aprovado);</a:t>
            </a:r>
            <a:r>
              <a:rPr lang="pt-BR" altLang="pt-BR" sz="800" dirty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Para a leitura de valores a partir do console, é utilizada a classe </a:t>
            </a:r>
            <a:r>
              <a:rPr lang="pt-BR" b="1" dirty="0" smtClean="0"/>
              <a:t>Scanner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sz="500" dirty="0"/>
          </a:p>
          <a:p>
            <a:r>
              <a:rPr lang="pt-BR" dirty="0" smtClean="0"/>
              <a:t>Exemplo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a leitura através de uma caixa de diálogo, é utilizada a classe </a:t>
            </a:r>
            <a:r>
              <a:rPr lang="pt-BR" b="1" dirty="0" err="1" smtClean="0"/>
              <a:t>JOptionPane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sz="500" dirty="0" smtClean="0"/>
          </a:p>
          <a:p>
            <a:r>
              <a:rPr lang="pt-BR" dirty="0" smtClean="0"/>
              <a:t>Exemplo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a apresentação de texto, pode-se utilizar o método </a:t>
            </a:r>
            <a:r>
              <a:rPr lang="pt-BR" b="1" dirty="0" err="1" smtClean="0"/>
              <a:t>showMessageDialog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Leitura de valores do usuário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664938"/>
            <a:ext cx="822960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l-PL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pl-P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pl-P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pl-P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l-PL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pl-P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26263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valorInteiro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nl-NL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nl-N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valorTextual</a:t>
            </a:r>
            <a:r>
              <a:rPr lang="nl-N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nl-NL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l-NL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nl-NL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nb-NO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nb-NO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 </a:t>
            </a:r>
            <a:r>
              <a:rPr lang="nb-NO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b-NO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nb-NO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b-NO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nextDouble</a:t>
            </a:r>
            <a:r>
              <a:rPr lang="nb-NO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045902"/>
            <a:ext cx="82296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valorInteiro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JOptionPane.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showInputDialog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"Digite um valor inteiro: 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valorTextual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JOptionPane.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showInputDialog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"Digite uma </a:t>
            </a:r>
            <a:r>
              <a:rPr lang="pt-BR" sz="1200" dirty="0" err="1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dirty="0" smtClean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parseDouble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JOptionPane.</a:t>
            </a:r>
            <a:r>
              <a:rPr lang="pt-BR" sz="1200" dirty="0" err="1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showInputDialog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"Digite um valor </a:t>
            </a:r>
            <a:r>
              <a:rPr lang="pt-BR" sz="1200" dirty="0" err="1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D5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t-BR" sz="1200" dirty="0">
                <a:solidFill>
                  <a:srgbClr val="2626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São funções e operadores predefinidos para realização de cálculos matemáticos.</a:t>
            </a:r>
          </a:p>
          <a:p>
            <a:r>
              <a:rPr lang="pt-BR" dirty="0" smtClean="0"/>
              <a:t>Atuam sobre valores ou variáveis numéricas.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6185"/>
              </p:ext>
            </p:extLst>
          </p:nvPr>
        </p:nvGraphicFramePr>
        <p:xfrm>
          <a:off x="457200" y="2657340"/>
          <a:ext cx="82296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310">
                  <a:extLst>
                    <a:ext uri="{9D8B030D-6E8A-4147-A177-3AD203B41FA5}">
                      <a16:colId xmlns:a16="http://schemas.microsoft.com/office/drawing/2014/main" val="2806625306"/>
                    </a:ext>
                  </a:extLst>
                </a:gridCol>
                <a:gridCol w="1416817">
                  <a:extLst>
                    <a:ext uri="{9D8B030D-6E8A-4147-A177-3AD203B41FA5}">
                      <a16:colId xmlns:a16="http://schemas.microsoft.com/office/drawing/2014/main" val="1851379742"/>
                    </a:ext>
                  </a:extLst>
                </a:gridCol>
                <a:gridCol w="5501473">
                  <a:extLst>
                    <a:ext uri="{9D8B030D-6E8A-4147-A177-3AD203B41FA5}">
                      <a16:colId xmlns:a16="http://schemas.microsoft.com/office/drawing/2014/main" val="2537989931"/>
                    </a:ext>
                  </a:extLst>
                </a:gridCol>
              </a:tblGrid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Operador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Exemplo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Comentário</a:t>
                      </a:r>
                      <a:endParaRPr lang="pt-BR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3B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31347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=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=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O conteúdo da variável y é atribuído à variável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x.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654485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Soma o conteúdo de x e de y.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5372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-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Subtrai o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conteúdo de y do conteúdo de x.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45434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*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Multiplica o conteúdo de x com o conteúdo de y.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42820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/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Divide o conteúdo de x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pelo conteúdo de y.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6509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 % y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Obtém o resto</a:t>
                      </a:r>
                      <a:r>
                        <a:rPr lang="pt-BR" sz="1600" baseline="0" dirty="0" smtClean="0">
                          <a:latin typeface="Corbel" panose="020B0503020204020204" pitchFamily="34" charset="0"/>
                        </a:rPr>
                        <a:t> da divisão inteira de x por y.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17703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++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x++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Equivale a x = x + 1.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78187"/>
                  </a:ext>
                </a:extLst>
              </a:tr>
              <a:tr h="2411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--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x--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rbel" panose="020B0503020204020204" pitchFamily="34" charset="0"/>
                        </a:rPr>
                        <a:t>Equivale a x = x - 1.</a:t>
                      </a:r>
                      <a:endParaRPr lang="pt-BR" sz="1600" dirty="0">
                        <a:latin typeface="Corbel" panose="020B0503020204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5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São funções e operadores predefinidos para realização de cálculos matemáticos.</a:t>
            </a:r>
          </a:p>
          <a:p>
            <a:r>
              <a:rPr lang="pt-BR" dirty="0" smtClean="0"/>
              <a:t>Atuam sobre valores ou variáveis numéricas.</a:t>
            </a:r>
          </a:p>
          <a:p>
            <a:endParaRPr lang="pt-BR" dirty="0"/>
          </a:p>
          <a:p>
            <a:r>
              <a:rPr lang="pt-BR" dirty="0" smtClean="0"/>
              <a:t>Exemplo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279254"/>
            <a:ext cx="8229600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b,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resultado -&gt; ???</a:t>
            </a:r>
            <a:r>
              <a:rPr lang="pt-BR" altLang="pt-BR" sz="800" dirty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16123</TotalTime>
  <Words>2565</Words>
  <Application>Microsoft Office PowerPoint</Application>
  <PresentationFormat>Apresentação na tela (4:3)</PresentationFormat>
  <Paragraphs>589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CMU Bright Roman</vt:lpstr>
      <vt:lpstr>Consolas</vt:lpstr>
      <vt:lpstr>Corbel</vt:lpstr>
      <vt:lpstr>Office Theme</vt:lpstr>
      <vt:lpstr>Apresentação do PowerPoint</vt:lpstr>
      <vt:lpstr>Conteúdo</vt:lpstr>
      <vt:lpstr>Variáveis e constantes</vt:lpstr>
      <vt:lpstr>Variáveis e constantes</vt:lpstr>
      <vt:lpstr>Tipos primitivos em Java</vt:lpstr>
      <vt:lpstr>Tipos primitivos em Java</vt:lpstr>
      <vt:lpstr>Leitura de valores do usuário</vt:lpstr>
      <vt:lpstr>Operadores aritméticos</vt:lpstr>
      <vt:lpstr>Operadores aritméticos</vt:lpstr>
      <vt:lpstr>Operadores aritméticos</vt:lpstr>
      <vt:lpstr>Operadores lógicos</vt:lpstr>
      <vt:lpstr>Operadores lógicos</vt:lpstr>
      <vt:lpstr>Operadores lógicos</vt:lpstr>
      <vt:lpstr>Operadores relacionais</vt:lpstr>
      <vt:lpstr>Operadores relacionais</vt:lpstr>
      <vt:lpstr>Estruturas condicionais</vt:lpstr>
      <vt:lpstr>Estruturas condicionais</vt:lpstr>
      <vt:lpstr>Estruturas condicionais</vt:lpstr>
      <vt:lpstr>Laços de repetição</vt:lpstr>
      <vt:lpstr>Laços de repetição</vt:lpstr>
      <vt:lpstr>Laços de repetição</vt:lpstr>
      <vt:lpstr>Métodos</vt:lpstr>
      <vt:lpstr>Métodos</vt:lpstr>
      <vt:lpstr>Métodos</vt:lpstr>
      <vt:lpstr>Vetores (arrays unidimensionais)</vt:lpstr>
      <vt:lpstr>Vetores (arrays unidimensionais)</vt:lpstr>
      <vt:lpstr>Matrizes (arrays multidimensionais)</vt:lpstr>
      <vt:lpstr>Matrizes (arrays multidimensionais)</vt:lpstr>
      <vt:lpstr>Manipulação de Strings</vt:lpstr>
      <vt:lpstr>Manipulação de Strings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</cp:lastModifiedBy>
  <cp:revision>468</cp:revision>
  <dcterms:created xsi:type="dcterms:W3CDTF">2015-10-20T19:40:28Z</dcterms:created>
  <dcterms:modified xsi:type="dcterms:W3CDTF">2016-08-04T18:49:20Z</dcterms:modified>
</cp:coreProperties>
</file>