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9" r:id="rId3"/>
    <p:sldId id="318" r:id="rId4"/>
    <p:sldId id="319" r:id="rId5"/>
    <p:sldId id="320" r:id="rId6"/>
    <p:sldId id="323" r:id="rId7"/>
    <p:sldId id="322" r:id="rId8"/>
    <p:sldId id="324" r:id="rId9"/>
    <p:sldId id="321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16" r:id="rId20"/>
    <p:sldId id="334" r:id="rId21"/>
    <p:sldId id="335" r:id="rId22"/>
    <p:sldId id="336" r:id="rId23"/>
    <p:sldId id="337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8" r:id="rId43"/>
    <p:sldId id="359" r:id="rId44"/>
    <p:sldId id="360" r:id="rId45"/>
    <p:sldId id="35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7189" autoAdjust="0"/>
  </p:normalViewPr>
  <p:slideViewPr>
    <p:cSldViewPr snapToGrid="0" snapToObjects="1">
      <p:cViewPr varScale="1">
        <p:scale>
          <a:sx n="91" d="100"/>
          <a:sy n="91" d="100"/>
        </p:scale>
        <p:origin x="-17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5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conceitos básicos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Conceitos básicos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0" y="4197271"/>
            <a:ext cx="91567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600" dirty="0" smtClean="0">
                <a:latin typeface="Corbel" panose="020B0503020204020204" pitchFamily="34" charset="0"/>
                <a:cs typeface="CMU Bright Roman"/>
              </a:rPr>
              <a:t>“Qualquer um pode escrever um código que o computador entenda. Bons programadores escrevem códigos que os humanos entendam.”</a:t>
            </a:r>
          </a:p>
          <a:p>
            <a:pPr algn="ctr"/>
            <a:endParaRPr lang="pt-BR" sz="1600" dirty="0" smtClean="0">
              <a:latin typeface="Corbel" panose="020B0503020204020204" pitchFamily="34" charset="0"/>
              <a:cs typeface="CMU Bright Roman"/>
            </a:endParaRPr>
          </a:p>
          <a:p>
            <a:pPr algn="r"/>
            <a:r>
              <a:rPr lang="pt-BR" sz="1600" dirty="0" smtClean="0">
                <a:latin typeface="Corbel" panose="020B0503020204020204" pitchFamily="34" charset="0"/>
                <a:cs typeface="CMU Bright Roman"/>
              </a:rPr>
              <a:t>Martin Fowler</a:t>
            </a:r>
            <a:endParaRPr lang="pt-BR" sz="1600" dirty="0">
              <a:latin typeface="Corbel" panose="020B0503020204020204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Uma classe é uma </a:t>
            </a:r>
            <a:r>
              <a:rPr lang="pt-BR" b="1" dirty="0"/>
              <a:t>abstração</a:t>
            </a:r>
            <a:r>
              <a:rPr lang="pt-BR" dirty="0"/>
              <a:t> das características de algo do mundo </a:t>
            </a:r>
            <a:r>
              <a:rPr lang="pt-BR" dirty="0" smtClean="0"/>
              <a:t>real.</a:t>
            </a:r>
            <a:endParaRPr lang="pt-BR" dirty="0"/>
          </a:p>
          <a:p>
            <a:pPr lvl="1"/>
            <a:r>
              <a:rPr lang="pt-BR" dirty="0" smtClean="0"/>
              <a:t>Abstrair significa focar nos elementos importantes de uma entidade ou processo, ignorando características e particularidades que não são de interesse a um determinado propósito.</a:t>
            </a:r>
          </a:p>
          <a:p>
            <a:pPr lvl="1"/>
            <a:r>
              <a:rPr lang="pt-BR" dirty="0" smtClean="0"/>
              <a:t>Ao modelar uma entidade real através de uma classe, apenas as características relevantes da entidade são mantidas.</a:t>
            </a:r>
          </a:p>
          <a:p>
            <a:pPr lvl="1"/>
            <a:r>
              <a:rPr lang="pt-BR" dirty="0" smtClean="0"/>
              <a:t>A definição do que é relevante e o que não é depende do contexto.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Agrupar 5"/>
          <p:cNvGrpSpPr/>
          <p:nvPr/>
        </p:nvGrpSpPr>
        <p:grpSpPr>
          <a:xfrm>
            <a:off x="643331" y="4188370"/>
            <a:ext cx="7857337" cy="2331491"/>
            <a:chOff x="930365" y="4228562"/>
            <a:chExt cx="7857337" cy="2331491"/>
          </a:xfrm>
        </p:grpSpPr>
        <p:grpSp>
          <p:nvGrpSpPr>
            <p:cNvPr id="24" name="Agrupar 23"/>
            <p:cNvGrpSpPr/>
            <p:nvPr/>
          </p:nvGrpSpPr>
          <p:grpSpPr>
            <a:xfrm>
              <a:off x="930365" y="4228562"/>
              <a:ext cx="4670700" cy="2331491"/>
              <a:chOff x="2040562" y="3888574"/>
              <a:chExt cx="4670700" cy="2331491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562" y="3888574"/>
                <a:ext cx="777164" cy="2331491"/>
              </a:xfrm>
              <a:prstGeom prst="rect">
                <a:avLst/>
              </a:prstGeom>
            </p:spPr>
          </p:pic>
          <p:sp>
            <p:nvSpPr>
              <p:cNvPr id="5" name="Seta para a Direita 4"/>
              <p:cNvSpPr/>
              <p:nvPr/>
            </p:nvSpPr>
            <p:spPr>
              <a:xfrm>
                <a:off x="3225521" y="4798088"/>
                <a:ext cx="823965" cy="512466"/>
              </a:xfrm>
              <a:prstGeom prst="rightArrow">
                <a:avLst/>
              </a:prstGeom>
              <a:solidFill>
                <a:srgbClr val="7D3B05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7281" y="4174055"/>
                <a:ext cx="2253981" cy="1760531"/>
              </a:xfrm>
              <a:prstGeom prst="rect">
                <a:avLst/>
              </a:prstGeom>
            </p:spPr>
          </p:pic>
        </p:grpSp>
        <p:sp>
          <p:nvSpPr>
            <p:cNvPr id="9" name="Retângulo de cantos arredondados 7"/>
            <p:cNvSpPr/>
            <p:nvPr/>
          </p:nvSpPr>
          <p:spPr>
            <a:xfrm>
              <a:off x="5903771" y="4628500"/>
              <a:ext cx="2883931" cy="1531614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Exemplo: quais as características relevantes de uma pessoa para um sistema de empréstimos? E para um sistema de academia?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18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Objetos são instâncias de classes.</a:t>
            </a:r>
          </a:p>
          <a:p>
            <a:pPr lvl="1"/>
            <a:r>
              <a:rPr lang="pt-BR" dirty="0" smtClean="0"/>
              <a:t>Enquanto uma classe é uma abstração, um objeto é uma manifestação concreta dessa abstração.</a:t>
            </a:r>
          </a:p>
          <a:p>
            <a:r>
              <a:rPr lang="pt-BR" dirty="0" smtClean="0"/>
              <a:t>É uma entidade que possui </a:t>
            </a:r>
            <a:r>
              <a:rPr lang="pt-BR" b="1" dirty="0" smtClean="0"/>
              <a:t>estado</a:t>
            </a:r>
            <a:r>
              <a:rPr lang="pt-BR" dirty="0" smtClean="0"/>
              <a:t> (os valores dos seus atributos), </a:t>
            </a:r>
            <a:r>
              <a:rPr lang="pt-BR" b="1" dirty="0" smtClean="0"/>
              <a:t>comportamento</a:t>
            </a:r>
            <a:r>
              <a:rPr lang="pt-BR" dirty="0" smtClean="0"/>
              <a:t> (a implementação dos seus métodos) e </a:t>
            </a:r>
            <a:r>
              <a:rPr lang="pt-BR" b="1" dirty="0" smtClean="0"/>
              <a:t>identidade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17" y="3957147"/>
            <a:ext cx="4540965" cy="17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584859" y="1669107"/>
            <a:ext cx="7984329" cy="4218470"/>
            <a:chOff x="231113" y="1700010"/>
            <a:chExt cx="7984329" cy="4218470"/>
          </a:xfrm>
        </p:grpSpPr>
        <p:sp>
          <p:nvSpPr>
            <p:cNvPr id="16" name="Retângulo 15"/>
            <p:cNvSpPr/>
            <p:nvPr/>
          </p:nvSpPr>
          <p:spPr>
            <a:xfrm>
              <a:off x="231113" y="1700010"/>
              <a:ext cx="2664000" cy="4218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  <a:latin typeface="Corbel" panose="020B0503020204020204" pitchFamily="34" charset="0"/>
                </a:rPr>
                <a:t>Mundo real</a:t>
              </a:r>
              <a:endParaRPr lang="pt-BR" b="1" dirty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87442" y="1700010"/>
              <a:ext cx="2664000" cy="42184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  <a:latin typeface="Corbel" panose="020B0503020204020204" pitchFamily="34" charset="0"/>
                </a:rPr>
                <a:t>Abstração</a:t>
              </a:r>
              <a:endParaRPr lang="pt-BR" b="1" dirty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551442" y="1700010"/>
              <a:ext cx="2664000" cy="4218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  <a:latin typeface="Corbel" panose="020B0503020204020204" pitchFamily="34" charset="0"/>
                </a:rPr>
                <a:t>Software</a:t>
              </a:r>
              <a:endParaRPr lang="pt-BR" b="1" dirty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428407" y="2250994"/>
              <a:ext cx="7543286" cy="3396342"/>
              <a:chOff x="653143" y="2361364"/>
              <a:chExt cx="6806084" cy="3396342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653143" y="2361364"/>
                <a:ext cx="1999622" cy="339634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Corbel" panose="020B0503020204020204" pitchFamily="34" charset="0"/>
                  </a:rPr>
                  <a:t>Entidade</a:t>
                </a:r>
                <a:endParaRPr lang="pt-BR" b="1" dirty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056374" y="2361364"/>
                <a:ext cx="1999622" cy="3396342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Corbel" panose="020B0503020204020204" pitchFamily="34" charset="0"/>
                  </a:rPr>
                  <a:t>Abstração</a:t>
                </a:r>
                <a:endParaRPr lang="pt-BR" b="1" dirty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459605" y="2361364"/>
                <a:ext cx="1999622" cy="3396342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Corbel" panose="020B0503020204020204" pitchFamily="34" charset="0"/>
                  </a:rPr>
                  <a:t>Classe</a:t>
                </a:r>
                <a:endParaRPr lang="pt-BR" b="1" dirty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6" name="Retângulo Arredondado 5"/>
              <p:cNvSpPr/>
              <p:nvPr/>
            </p:nvSpPr>
            <p:spPr>
              <a:xfrm>
                <a:off x="3211264" y="3366197"/>
                <a:ext cx="1689842" cy="542611"/>
              </a:xfrm>
              <a:prstGeom prst="roundRect">
                <a:avLst/>
              </a:prstGeom>
              <a:solidFill>
                <a:srgbClr val="7D3B0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Estado</a:t>
                </a:r>
                <a:endParaRPr lang="pt-BR" sz="16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3" name="Retângulo Arredondado 12"/>
              <p:cNvSpPr/>
              <p:nvPr/>
            </p:nvSpPr>
            <p:spPr>
              <a:xfrm>
                <a:off x="3211265" y="4438021"/>
                <a:ext cx="1689842" cy="542611"/>
              </a:xfrm>
              <a:prstGeom prst="roundRect">
                <a:avLst/>
              </a:prstGeom>
              <a:solidFill>
                <a:srgbClr val="7D3B0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Comportamento</a:t>
                </a:r>
                <a:endParaRPr lang="pt-BR" sz="16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4" name="Retângulo Arredondado 13"/>
              <p:cNvSpPr/>
              <p:nvPr/>
            </p:nvSpPr>
            <p:spPr>
              <a:xfrm>
                <a:off x="5624543" y="3354473"/>
                <a:ext cx="1689842" cy="542611"/>
              </a:xfrm>
              <a:prstGeom prst="roundRect">
                <a:avLst/>
              </a:prstGeom>
              <a:solidFill>
                <a:srgbClr val="7D3B0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Atributos</a:t>
                </a:r>
                <a:endParaRPr lang="pt-BR" sz="16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5" name="Retângulo Arredondado 14"/>
              <p:cNvSpPr/>
              <p:nvPr/>
            </p:nvSpPr>
            <p:spPr>
              <a:xfrm>
                <a:off x="5624544" y="4426297"/>
                <a:ext cx="1689842" cy="542611"/>
              </a:xfrm>
              <a:prstGeom prst="roundRect">
                <a:avLst/>
              </a:prstGeom>
              <a:solidFill>
                <a:srgbClr val="7D3B0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Métodos</a:t>
                </a:r>
                <a:endParaRPr lang="pt-BR" sz="16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cxnSp>
        <p:nvCxnSpPr>
          <p:cNvPr id="21" name="Conector reto 20"/>
          <p:cNvCxnSpPr/>
          <p:nvPr/>
        </p:nvCxnSpPr>
        <p:spPr>
          <a:xfrm flipH="1">
            <a:off x="3231053" y="1668567"/>
            <a:ext cx="17806" cy="42190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5895053" y="1669107"/>
            <a:ext cx="17806" cy="42190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582221" y="1669107"/>
            <a:ext cx="17806" cy="42190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8558879" y="1669107"/>
            <a:ext cx="17806" cy="42190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96" y="2847974"/>
            <a:ext cx="857250" cy="2305050"/>
          </a:xfrm>
          <a:prstGeom prst="rect">
            <a:avLst/>
          </a:prstGeom>
        </p:spPr>
      </p:pic>
      <p:cxnSp>
        <p:nvCxnSpPr>
          <p:cNvPr id="29" name="Conector de Seta Reta 28"/>
          <p:cNvCxnSpPr>
            <a:endCxn id="6" idx="1"/>
          </p:cNvCxnSpPr>
          <p:nvPr/>
        </p:nvCxnSpPr>
        <p:spPr>
          <a:xfrm flipV="1">
            <a:off x="2386171" y="3496230"/>
            <a:ext cx="1231186" cy="504269"/>
          </a:xfrm>
          <a:prstGeom prst="straightConnector1">
            <a:avLst/>
          </a:prstGeom>
          <a:ln>
            <a:solidFill>
              <a:srgbClr val="7D3B0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3" idx="1"/>
          </p:cNvCxnSpPr>
          <p:nvPr/>
        </p:nvCxnSpPr>
        <p:spPr>
          <a:xfrm>
            <a:off x="2386171" y="4063785"/>
            <a:ext cx="1231187" cy="504269"/>
          </a:xfrm>
          <a:prstGeom prst="straightConnector1">
            <a:avLst/>
          </a:prstGeom>
          <a:ln>
            <a:solidFill>
              <a:srgbClr val="7D3B0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6" idx="3"/>
            <a:endCxn id="14" idx="1"/>
          </p:cNvCxnSpPr>
          <p:nvPr/>
        </p:nvCxnSpPr>
        <p:spPr>
          <a:xfrm flipV="1">
            <a:off x="5490234" y="3484506"/>
            <a:ext cx="801797" cy="11724"/>
          </a:xfrm>
          <a:prstGeom prst="straightConnector1">
            <a:avLst/>
          </a:prstGeom>
          <a:ln>
            <a:solidFill>
              <a:srgbClr val="7D3B0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3" idx="3"/>
            <a:endCxn id="15" idx="1"/>
          </p:cNvCxnSpPr>
          <p:nvPr/>
        </p:nvCxnSpPr>
        <p:spPr>
          <a:xfrm flipV="1">
            <a:off x="5490235" y="4556330"/>
            <a:ext cx="801797" cy="11724"/>
          </a:xfrm>
          <a:prstGeom prst="straightConnector1">
            <a:avLst/>
          </a:prstGeom>
          <a:ln>
            <a:solidFill>
              <a:srgbClr val="7D3B0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</a:t>
            </a:r>
            <a:endParaRPr lang="pt-BR" dirty="0"/>
          </a:p>
          <a:p>
            <a:r>
              <a:rPr lang="pt-BR" dirty="0" smtClean="0"/>
              <a:t>Representação de um </a:t>
            </a:r>
            <a:r>
              <a:rPr lang="pt-BR" b="1" dirty="0" smtClean="0"/>
              <a:t>veículo</a:t>
            </a:r>
            <a:r>
              <a:rPr lang="pt-BR" dirty="0" smtClean="0"/>
              <a:t> (entidade) para uma </a:t>
            </a:r>
            <a:r>
              <a:rPr lang="pt-BR" b="1" dirty="0" smtClean="0"/>
              <a:t>concessionária</a:t>
            </a:r>
            <a:r>
              <a:rPr lang="pt-BR" dirty="0" smtClean="0"/>
              <a:t> (contexto).</a:t>
            </a:r>
          </a:p>
          <a:p>
            <a:r>
              <a:rPr lang="pt-BR" b="1" dirty="0" smtClean="0"/>
              <a:t>Abstração:</a:t>
            </a:r>
            <a:r>
              <a:rPr lang="pt-BR" dirty="0" smtClean="0"/>
              <a:t> quais as características relevantes da entidade?</a:t>
            </a:r>
          </a:p>
          <a:p>
            <a:pPr lvl="1"/>
            <a:r>
              <a:rPr lang="pt-BR" b="1" dirty="0" smtClean="0"/>
              <a:t>Atributos:</a:t>
            </a:r>
            <a:r>
              <a:rPr lang="pt-BR" dirty="0" smtClean="0"/>
              <a:t> modelo, marca, ano, cor, potência, ar condicionado.</a:t>
            </a:r>
          </a:p>
          <a:p>
            <a:pPr lvl="1"/>
            <a:r>
              <a:rPr lang="pt-BR" b="1" dirty="0" smtClean="0"/>
              <a:t>Métodos:</a:t>
            </a:r>
            <a:r>
              <a:rPr lang="pt-BR" dirty="0" smtClean="0"/>
              <a:t> método que calcula o imposto com base no ano do veículo.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9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</a:t>
            </a:r>
            <a:endParaRPr lang="pt-BR" dirty="0"/>
          </a:p>
          <a:p>
            <a:r>
              <a:rPr lang="pt-BR" dirty="0" smtClean="0"/>
              <a:t>Representação de um </a:t>
            </a:r>
            <a:r>
              <a:rPr lang="pt-BR" b="1" dirty="0" smtClean="0"/>
              <a:t>veículo</a:t>
            </a:r>
            <a:r>
              <a:rPr lang="pt-BR" dirty="0" smtClean="0"/>
              <a:t> (entidade) para uma </a:t>
            </a:r>
            <a:r>
              <a:rPr lang="pt-BR" b="1" dirty="0" smtClean="0"/>
              <a:t>concessionária</a:t>
            </a:r>
            <a:r>
              <a:rPr lang="pt-BR" dirty="0" smtClean="0"/>
              <a:t> (contexto).</a:t>
            </a:r>
          </a:p>
          <a:p>
            <a:r>
              <a:rPr lang="pt-BR" b="1" dirty="0" smtClean="0"/>
              <a:t>Abstração:</a:t>
            </a:r>
            <a:r>
              <a:rPr lang="pt-BR" dirty="0" smtClean="0"/>
              <a:t> quais as características relevantes da entidade?</a:t>
            </a:r>
          </a:p>
          <a:p>
            <a:pPr lvl="1"/>
            <a:r>
              <a:rPr lang="pt-BR" b="1" dirty="0" smtClean="0"/>
              <a:t>Atributos:</a:t>
            </a:r>
            <a:r>
              <a:rPr lang="pt-BR" dirty="0" smtClean="0"/>
              <a:t> modelo, marca, ano, cor, potência, ar condicionado.</a:t>
            </a:r>
          </a:p>
          <a:p>
            <a:pPr lvl="1"/>
            <a:r>
              <a:rPr lang="pt-BR" b="1" dirty="0" smtClean="0"/>
              <a:t>Métodos:</a:t>
            </a:r>
            <a:r>
              <a:rPr lang="pt-BR" dirty="0" smtClean="0"/>
              <a:t> </a:t>
            </a:r>
            <a:r>
              <a:rPr lang="pt-BR" dirty="0"/>
              <a:t>método que calcula o imposto com base no ano do veículo.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34" y="3814377"/>
            <a:ext cx="3319275" cy="27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78" y="2461631"/>
            <a:ext cx="3319275" cy="2705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43586" y="2487203"/>
            <a:ext cx="1653526" cy="396895"/>
          </a:xfrm>
          <a:prstGeom prst="ellipse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71298" y="1473866"/>
            <a:ext cx="3072288" cy="64290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Nome da classe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Deve ser um substantivo no singular, que defina a satisfatoriamente a abstração.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6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78" y="2461631"/>
            <a:ext cx="3319275" cy="2705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44859" y="2857637"/>
            <a:ext cx="2837448" cy="1680186"/>
          </a:xfrm>
          <a:prstGeom prst="ellipse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71298" y="1473866"/>
            <a:ext cx="3072288" cy="64290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Atributos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Sintaxe é composta pelo nome do atributo, seguido do seu valor. Opcionalmente pode ser definido um valor inicial.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78" y="2461631"/>
            <a:ext cx="3319275" cy="2705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6827" y="4577513"/>
            <a:ext cx="2440599" cy="568882"/>
          </a:xfrm>
          <a:prstGeom prst="ellipse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71298" y="1473866"/>
            <a:ext cx="3072288" cy="64290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Métodos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Sintaxe é composta pelo nome do método, seguido da lista de parâmetros (se houver) e o tipo de retorno.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78" y="2461631"/>
            <a:ext cx="3319275" cy="2705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0055" y="3069315"/>
            <a:ext cx="376997" cy="1931551"/>
          </a:xfrm>
          <a:prstGeom prst="ellipse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71298" y="1473866"/>
            <a:ext cx="3072288" cy="64290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Modificadores de acesso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Definem quais objetos podem acessar os valores armazenados nos atributos ou chamar a execução dos métodos.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6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 de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7835"/>
            <a:ext cx="82296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Veiculo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marca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potencia;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arCondicionado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calculaImposto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2010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500d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700d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2" y="1282466"/>
            <a:ext cx="2893354" cy="23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Histórico</a:t>
            </a:r>
          </a:p>
          <a:p>
            <a:r>
              <a:rPr lang="pt-BR" dirty="0" smtClean="0"/>
              <a:t>O paradigma orientado a objetos surgiu no final da década de 80.</a:t>
            </a:r>
          </a:p>
          <a:p>
            <a:r>
              <a:rPr lang="pt-BR" dirty="0" smtClean="0"/>
              <a:t>Alan </a:t>
            </a:r>
            <a:r>
              <a:rPr lang="pt-BR" dirty="0" err="1" smtClean="0"/>
              <a:t>Kay</a:t>
            </a:r>
            <a:r>
              <a:rPr lang="pt-BR" dirty="0" smtClean="0"/>
              <a:t>, um de seus idealizadores, formulou a chamada “analogia biológica”, onde propôs que um sistema de software deveria funcionar como um ser vivo.</a:t>
            </a:r>
          </a:p>
          <a:p>
            <a:r>
              <a:rPr lang="pt-BR" dirty="0" smtClean="0"/>
              <a:t>Neste sistema, cada célula interage com outras células através do envio de mensagens para realizar um objetivo comum. Adicionalmente, cada célula funciona como uma unidade autônoma.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s://encrypted-tbn3.gstatic.com/images?q=tbn:ANd9GcTIF-BsbvHjvLHNeurFWA2TGJvmorAO36A-PlTGInFwSpTkPmS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30" y="3952847"/>
            <a:ext cx="1790700" cy="2552700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 de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7835"/>
            <a:ext cx="82296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Veiculo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marca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potencia;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arCondicionado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calculaImposto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2010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500d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700d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2" y="1282466"/>
            <a:ext cx="2893354" cy="2358330"/>
          </a:xfrm>
          <a:prstGeom prst="rect">
            <a:avLst/>
          </a:prstGeom>
        </p:spPr>
      </p:pic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Classe é definida através dos termos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public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class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seguido do nome da classe.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884" y="2327525"/>
            <a:ext cx="1990019" cy="265517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 de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7835"/>
            <a:ext cx="82296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Veiculo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marca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potencia;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arCondicionado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calculaImposto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2010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500d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700d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2" y="1282466"/>
            <a:ext cx="2893354" cy="2358330"/>
          </a:xfrm>
          <a:prstGeom prst="rect">
            <a:avLst/>
          </a:prstGeom>
        </p:spPr>
      </p:pic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Os atributos são definidos pelo seu modificador, seu tipo e seu identificador.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90" y="2672422"/>
            <a:ext cx="2704342" cy="1058383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 de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Criação de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7835"/>
            <a:ext cx="82296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Veiculo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marca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potencia;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arCondicionado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calculaImposto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ano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2010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500d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/>
              </a:rPr>
              <a:t>700d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Captura de Tela 2016-08-18 às 00.0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2" y="1282466"/>
            <a:ext cx="2893354" cy="2358330"/>
          </a:xfrm>
          <a:prstGeom prst="rect">
            <a:avLst/>
          </a:prstGeom>
        </p:spPr>
      </p:pic>
      <p:sp>
        <p:nvSpPr>
          <p:cNvPr id="9" name="Retângulo de cantos arredondados 7"/>
          <p:cNvSpPr/>
          <p:nvPr/>
        </p:nvSpPr>
        <p:spPr>
          <a:xfrm>
            <a:off x="5992379" y="535019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Os métodos são definidos pelo seu modificador, identificador, a lista de parâmetros e sua implementação.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90" y="3796953"/>
            <a:ext cx="2796940" cy="97900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Modificadores de acesso</a:t>
            </a:r>
            <a:endParaRPr lang="pt-BR" b="1" dirty="0"/>
          </a:p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Privado (-):</a:t>
            </a:r>
            <a:r>
              <a:rPr lang="pt-BR" b="1" dirty="0" smtClean="0"/>
              <a:t> </a:t>
            </a:r>
            <a:r>
              <a:rPr lang="pt-BR" dirty="0" smtClean="0"/>
              <a:t>O elemento é acessado apenas pela classe que o define.</a:t>
            </a:r>
          </a:p>
          <a:p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Protegido (#):</a:t>
            </a:r>
            <a:r>
              <a:rPr lang="pt-BR" dirty="0" smtClean="0"/>
              <a:t> O elemento é acessado pela classe que o define e também por suas subclasses.</a:t>
            </a:r>
          </a:p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Público (+):</a:t>
            </a:r>
            <a:r>
              <a:rPr lang="pt-BR" dirty="0" smtClean="0"/>
              <a:t> Qualquer objeto pode acessar o elemento.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27685" y="3717573"/>
            <a:ext cx="2691113" cy="27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604965" y="4094879"/>
            <a:ext cx="1950884" cy="195732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921973" y="4414989"/>
            <a:ext cx="1291734" cy="12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Consiste em agrupar e empacotar os detalhes internos da abstração e torná-los inacessíveis para entidades externas.</a:t>
            </a:r>
            <a:endParaRPr lang="pt-BR" dirty="0"/>
          </a:p>
          <a:p>
            <a:r>
              <a:rPr lang="pt-BR" b="1" dirty="0" smtClean="0"/>
              <a:t>Exemplos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2" y="3035272"/>
            <a:ext cx="2231228" cy="2231228"/>
          </a:xfrm>
          <a:prstGeom prst="rect">
            <a:avLst/>
          </a:prstGeom>
          <a:ln w="1270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40" y="4570229"/>
            <a:ext cx="3021565" cy="1851308"/>
          </a:xfrm>
          <a:prstGeom prst="rect">
            <a:avLst/>
          </a:prstGeom>
          <a:ln w="1270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227" y="3776440"/>
            <a:ext cx="2592729" cy="2027572"/>
          </a:xfrm>
          <a:prstGeom prst="rect">
            <a:avLst/>
          </a:prstGeom>
          <a:ln w="1270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59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Consiste em agrupar e empacotar os detalhes internos da abstração e torná-los inacessíveis para entidades externas.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11792" y="2738439"/>
            <a:ext cx="6492871" cy="3421581"/>
            <a:chOff x="1285336" y="3254409"/>
            <a:chExt cx="6492871" cy="3421581"/>
          </a:xfrm>
        </p:grpSpPr>
        <p:grpSp>
          <p:nvGrpSpPr>
            <p:cNvPr id="11" name="Group 10"/>
            <p:cNvGrpSpPr/>
            <p:nvPr/>
          </p:nvGrpSpPr>
          <p:grpSpPr>
            <a:xfrm>
              <a:off x="2280713" y="3254409"/>
              <a:ext cx="4593167" cy="3090333"/>
              <a:chOff x="1820333" y="2656417"/>
              <a:chExt cx="4593167" cy="3090333"/>
            </a:xfrm>
          </p:grpSpPr>
          <p:sp>
            <p:nvSpPr>
              <p:cNvPr id="12" name="Hexagon 11"/>
              <p:cNvSpPr/>
              <p:nvPr/>
            </p:nvSpPr>
            <p:spPr>
              <a:xfrm>
                <a:off x="1820333" y="2656417"/>
                <a:ext cx="4593167" cy="3090333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orbel"/>
                  <a:cs typeface="Corbel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18830" y="3132667"/>
                <a:ext cx="3185584" cy="214841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mtClean="0">
                    <a:solidFill>
                      <a:srgbClr val="000000"/>
                    </a:solidFill>
                    <a:latin typeface="Corbel"/>
                    <a:cs typeface="Corbel"/>
                  </a:rPr>
                  <a:t>Implementação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82333" y="2656417"/>
                <a:ext cx="311149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mtClean="0">
                    <a:solidFill>
                      <a:srgbClr val="000000"/>
                    </a:solidFill>
                    <a:latin typeface="Corbel"/>
                    <a:cs typeface="Corbel"/>
                  </a:rPr>
                  <a:t>Interface</a:t>
                </a:r>
                <a:endParaRPr lang="pt-BR">
                  <a:solidFill>
                    <a:srgbClr val="000000"/>
                  </a:solidFill>
                  <a:latin typeface="Corbel"/>
                  <a:cs typeface="Corbel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32130" y="6306658"/>
              <a:ext cx="311149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smtClean="0">
                  <a:solidFill>
                    <a:srgbClr val="000000"/>
                  </a:solidFill>
                  <a:latin typeface="Corbel"/>
                  <a:cs typeface="Corbel"/>
                </a:rPr>
                <a:t>Objeto</a:t>
              </a:r>
              <a:endParaRPr lang="pt-BR" b="1">
                <a:solidFill>
                  <a:srgbClr val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7332" y="3730659"/>
              <a:ext cx="740833" cy="243414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519331" y="3634324"/>
              <a:ext cx="555626" cy="407482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989664" y="5682222"/>
              <a:ext cx="703797" cy="345018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471713" y="5661057"/>
              <a:ext cx="603244" cy="35560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5336" y="5952146"/>
              <a:ext cx="1260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mtClean="0">
                  <a:solidFill>
                    <a:srgbClr val="000000"/>
                  </a:solidFill>
                  <a:latin typeface="Corbel"/>
                  <a:cs typeface="Corbel"/>
                </a:rPr>
                <a:t>Mensagem</a:t>
              </a:r>
              <a:endParaRPr lang="pt-BR">
                <a:solidFill>
                  <a:srgbClr val="000000"/>
                </a:solidFill>
                <a:latin typeface="Corbel"/>
                <a:cs typeface="Corbe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22383" y="3329578"/>
              <a:ext cx="1260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mtClean="0">
                  <a:solidFill>
                    <a:srgbClr val="000000"/>
                  </a:solidFill>
                  <a:latin typeface="Corbel"/>
                  <a:cs typeface="Corbel"/>
                </a:rPr>
                <a:t>Mensagem</a:t>
              </a:r>
              <a:endParaRPr lang="pt-BR">
                <a:solidFill>
                  <a:srgbClr val="000000"/>
                </a:solidFill>
                <a:latin typeface="Corbel"/>
                <a:cs typeface="Corbe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14047" y="3256547"/>
              <a:ext cx="1260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mtClean="0">
                  <a:solidFill>
                    <a:srgbClr val="000000"/>
                  </a:solidFill>
                  <a:latin typeface="Corbel"/>
                  <a:cs typeface="Corbel"/>
                </a:rPr>
                <a:t>Mensagem</a:t>
              </a:r>
              <a:endParaRPr lang="pt-BR">
                <a:solidFill>
                  <a:srgbClr val="000000"/>
                </a:solidFill>
                <a:latin typeface="Corbel"/>
                <a:cs typeface="Corbe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7739" y="5890787"/>
              <a:ext cx="1260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mtClean="0">
                  <a:solidFill>
                    <a:srgbClr val="000000"/>
                  </a:solidFill>
                  <a:latin typeface="Corbel"/>
                  <a:cs typeface="Corbel"/>
                </a:rPr>
                <a:t>Mensagem</a:t>
              </a:r>
              <a:endParaRPr lang="pt-BR">
                <a:solidFill>
                  <a:srgbClr val="000000"/>
                </a:solidFill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2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018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b="1" dirty="0" smtClean="0"/>
              <a:t>Qual o problema com a primeira classe?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1983869"/>
            <a:ext cx="3818467" cy="2686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ContaBancaria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saldo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saque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endParaRPr lang="it-IT" sz="1200" b="1" dirty="0" smtClean="0">
              <a:solidFill>
                <a:srgbClr val="0000FF"/>
              </a:solidFill>
              <a:latin typeface="Consolas-Bold"/>
            </a:endParaRPr>
          </a:p>
          <a:p>
            <a:r>
              <a:rPr lang="it-IT" sz="1200" b="1" dirty="0" smtClean="0">
                <a:solidFill>
                  <a:srgbClr val="0000FF"/>
                </a:solidFill>
                <a:latin typeface="Consolas-Bold"/>
              </a:rPr>
              <a:t>        </a:t>
            </a:r>
            <a:r>
              <a:rPr lang="it-IT" sz="1200" b="1" dirty="0" err="1" smtClean="0">
                <a:solidFill>
                  <a:srgbClr val="0000FF"/>
                </a:solidFill>
                <a:latin typeface="Consolas-Bold"/>
              </a:rPr>
              <a:t>if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(saldo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&gt;=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valor){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        saldo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-=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valor;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b="1" dirty="0">
                <a:solidFill>
                  <a:srgbClr val="453EF3"/>
                </a:solidFill>
                <a:latin typeface="Consolas-Bold"/>
              </a:rPr>
              <a:t>true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}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nb-NO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nb-NO" sz="1200" b="1" dirty="0" err="1">
                <a:solidFill>
                  <a:srgbClr val="0000FF"/>
                </a:solidFill>
                <a:latin typeface="Consolas-Bold"/>
              </a:rPr>
              <a:t>return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nb-NO" sz="1200" b="1" dirty="0">
                <a:solidFill>
                  <a:srgbClr val="453EF3"/>
                </a:solidFill>
                <a:latin typeface="Consolas-Bold"/>
              </a:rPr>
              <a:t>false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en-US" sz="1200" dirty="0">
              <a:latin typeface="Corbel"/>
              <a:cs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8333" y="1969052"/>
            <a:ext cx="3818467" cy="270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ContaBancaria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 smtClean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saldo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boolean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saque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endParaRPr lang="it-IT" sz="1200" b="1" dirty="0">
              <a:solidFill>
                <a:srgbClr val="0000FF"/>
              </a:solidFill>
              <a:latin typeface="Consolas-Bold"/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       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if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(saldo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&gt;=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valor){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        saldo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-=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valor;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is-I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s-IS" sz="1200" b="1" dirty="0">
                <a:solidFill>
                  <a:srgbClr val="453EF3"/>
                </a:solidFill>
                <a:latin typeface="Consolas-Bold"/>
              </a:rPr>
              <a:t>true</a:t>
            </a:r>
            <a:r>
              <a:rPr lang="is-I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}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nb-NO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nb-NO" sz="1200" b="1" dirty="0" err="1">
                <a:solidFill>
                  <a:srgbClr val="0000FF"/>
                </a:solidFill>
                <a:latin typeface="Consolas-Bold"/>
              </a:rPr>
              <a:t>return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nb-NO" sz="1200" b="1" dirty="0">
                <a:solidFill>
                  <a:srgbClr val="453EF3"/>
                </a:solidFill>
                <a:latin typeface="Consolas-Bold"/>
              </a:rPr>
              <a:t>false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en-US" sz="1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4038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Por conta do encapsulamento, os atributos das classes devem ser privados.</a:t>
            </a:r>
          </a:p>
          <a:p>
            <a:r>
              <a:rPr lang="pt-BR" dirty="0" smtClean="0"/>
              <a:t>Os métodos </a:t>
            </a:r>
            <a:r>
              <a:rPr lang="pt-BR" dirty="0" err="1" smtClean="0"/>
              <a:t>acessores</a:t>
            </a:r>
            <a:r>
              <a:rPr lang="pt-BR" dirty="0" smtClean="0"/>
              <a:t> (</a:t>
            </a:r>
            <a:r>
              <a:rPr lang="pt-BR" i="1" dirty="0" err="1" smtClean="0"/>
              <a:t>get</a:t>
            </a:r>
            <a:r>
              <a:rPr lang="pt-BR" dirty="0" smtClean="0"/>
              <a:t> e </a:t>
            </a:r>
            <a:r>
              <a:rPr lang="pt-BR" i="1" dirty="0" smtClean="0"/>
              <a:t>set</a:t>
            </a:r>
            <a:r>
              <a:rPr lang="pt-BR" dirty="0" smtClean="0"/>
              <a:t>) são responsáveis por devolver os valores dos atributos quando solicitado, bem como alterar seus valores quando solicitado.</a:t>
            </a:r>
          </a:p>
          <a:p>
            <a:r>
              <a:rPr lang="pt-BR" b="1" dirty="0" err="1" smtClean="0"/>
              <a:t>Getters</a:t>
            </a:r>
            <a:r>
              <a:rPr lang="pt-BR" dirty="0" smtClean="0"/>
              <a:t>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i="1" dirty="0" err="1" smtClean="0"/>
              <a:t>getNome</a:t>
            </a:r>
            <a:r>
              <a:rPr lang="pt-BR" i="1" dirty="0" smtClean="0"/>
              <a:t>()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Responsáveis por devolver o valor de um atributo do objeto.</a:t>
            </a:r>
          </a:p>
          <a:p>
            <a:pPr lvl="1"/>
            <a:r>
              <a:rPr lang="pt-BR" dirty="0" smtClean="0"/>
              <a:t>Geralmente não possuem argumentos e possuem um tipo de retorno.</a:t>
            </a:r>
          </a:p>
          <a:p>
            <a:pPr lvl="1"/>
            <a:r>
              <a:rPr lang="pt-BR" dirty="0" smtClean="0"/>
              <a:t>São públicos por padrão.</a:t>
            </a:r>
          </a:p>
          <a:p>
            <a:r>
              <a:rPr lang="pt-BR" b="1" dirty="0" err="1" smtClean="0"/>
              <a:t>Setters</a:t>
            </a:r>
            <a:r>
              <a:rPr lang="pt-BR" dirty="0" smtClean="0"/>
              <a:t>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i="1" dirty="0" err="1" smtClean="0"/>
              <a:t>setNome</a:t>
            </a:r>
            <a:r>
              <a:rPr lang="pt-BR" i="1" dirty="0" smtClean="0"/>
              <a:t>(</a:t>
            </a:r>
            <a:r>
              <a:rPr lang="pt-BR" i="1" dirty="0" err="1" smtClean="0"/>
              <a:t>String</a:t>
            </a:r>
            <a:r>
              <a:rPr lang="pt-BR" i="1" dirty="0" smtClean="0"/>
              <a:t> nome)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Responsáveis por realizar a modificação dos valores dos atributos.</a:t>
            </a:r>
          </a:p>
          <a:p>
            <a:pPr lvl="1"/>
            <a:r>
              <a:rPr lang="pt-BR" dirty="0" smtClean="0"/>
              <a:t>Geralmente possuem como argumento o valor a ser atribuído e não possuem retorno.</a:t>
            </a:r>
          </a:p>
          <a:p>
            <a:pPr lvl="1"/>
            <a:r>
              <a:rPr lang="pt-BR" dirty="0" smtClean="0"/>
              <a:t>São públicos por padrão.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acessores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1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Por conta do encapsulamento, os atributos das classes devem ser privados.</a:t>
            </a:r>
          </a:p>
          <a:p>
            <a:r>
              <a:rPr lang="pt-BR" dirty="0"/>
              <a:t>Os métodos </a:t>
            </a:r>
            <a:r>
              <a:rPr lang="pt-BR" dirty="0" err="1"/>
              <a:t>acessores</a:t>
            </a:r>
            <a:r>
              <a:rPr lang="pt-BR" dirty="0"/>
              <a:t> (</a:t>
            </a:r>
            <a:r>
              <a:rPr lang="pt-BR" i="1" dirty="0" err="1"/>
              <a:t>get</a:t>
            </a:r>
            <a:r>
              <a:rPr lang="pt-BR" dirty="0"/>
              <a:t> e </a:t>
            </a:r>
            <a:r>
              <a:rPr lang="pt-BR" i="1" dirty="0"/>
              <a:t>set</a:t>
            </a:r>
            <a:r>
              <a:rPr lang="pt-BR" dirty="0"/>
              <a:t>) são responsáveis por devolver os valores dos atributos quando solicitado, bem como alterar seus valores quando solicitado.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acessores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305861"/>
            <a:ext cx="82296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Veiculo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262634"/>
                </a:solidFill>
                <a:latin typeface="Consolas"/>
              </a:rPr>
              <a:t>    </a:t>
            </a:r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fi-FI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fi-FI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fi-FI" sz="1200" b="1" dirty="0" err="1">
                <a:solidFill>
                  <a:srgbClr val="0000FF"/>
                </a:solidFill>
                <a:latin typeface="Consolas-Bold"/>
              </a:rPr>
              <a:t>void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fi-FI" sz="1200" b="1" dirty="0" err="1">
                <a:solidFill>
                  <a:srgbClr val="000091"/>
                </a:solidFill>
                <a:latin typeface="Consolas-Bold"/>
              </a:rPr>
              <a:t>setModelo</a:t>
            </a:r>
            <a:r>
              <a:rPr lang="fi-FI" sz="1200" dirty="0" err="1">
                <a:solidFill>
                  <a:srgbClr val="262634"/>
                </a:solidFill>
                <a:latin typeface="Consolas"/>
              </a:rPr>
              <a:t>(</a:t>
            </a:r>
            <a:r>
              <a:rPr lang="fi-FI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fi-FI" sz="1200" i="1" dirty="0" err="1">
                <a:solidFill>
                  <a:srgbClr val="262634"/>
                </a:solidFill>
                <a:latin typeface="Consolas-Italic"/>
              </a:rPr>
              <a:t>modelo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getModelo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modelo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O que acontece quando um objeto é criado </a:t>
            </a:r>
            <a:r>
              <a:rPr lang="en-US" b="1" dirty="0" smtClean="0"/>
              <a:t>–</a:t>
            </a:r>
            <a:r>
              <a:rPr lang="pt-BR" b="1" dirty="0" smtClean="0"/>
              <a:t> </a:t>
            </a:r>
            <a:r>
              <a:rPr lang="pt-BR" b="1" i="1" dirty="0" smtClean="0">
                <a:solidFill>
                  <a:srgbClr val="7D3B05"/>
                </a:solidFill>
              </a:rPr>
              <a:t>pessoa = new Pessoa()</a:t>
            </a:r>
            <a:r>
              <a:rPr lang="pt-BR" b="1" dirty="0" smtClean="0"/>
              <a:t>?</a:t>
            </a:r>
          </a:p>
          <a:p>
            <a:pPr marL="0" indent="0">
              <a:buNone/>
            </a:pPr>
            <a:endParaRPr lang="pt-BR" sz="500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Inicialização default dos campos (</a:t>
            </a:r>
            <a:r>
              <a:rPr lang="pt-BR" dirty="0" err="1" smtClean="0"/>
              <a:t>null</a:t>
            </a:r>
            <a:r>
              <a:rPr lang="pt-BR" dirty="0" smtClean="0"/>
              <a:t>, 0, false).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Chamada recursiva aos construtores de cada superclasse (até </a:t>
            </a:r>
            <a:r>
              <a:rPr lang="pt-BR" dirty="0" err="1" smtClean="0"/>
              <a:t>Object</a:t>
            </a:r>
            <a:r>
              <a:rPr lang="pt-B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Inicialização default dos campos das superclasses.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Execução do conteúdo dos métodos construtores de cada superclasse (desde </a:t>
            </a:r>
            <a:r>
              <a:rPr lang="pt-BR" dirty="0" err="1" smtClean="0"/>
              <a:t>Object</a:t>
            </a:r>
            <a:r>
              <a:rPr lang="pt-BR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Execução do conteúdo do método construtores da classe.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Histórico</a:t>
            </a:r>
          </a:p>
          <a:p>
            <a:r>
              <a:rPr lang="pt-BR" dirty="0" smtClean="0"/>
              <a:t>O paradigma orientado a objetos surgiu no final da década de 80.</a:t>
            </a:r>
          </a:p>
          <a:p>
            <a:r>
              <a:rPr lang="pt-BR" dirty="0" smtClean="0"/>
              <a:t>Alan </a:t>
            </a:r>
            <a:r>
              <a:rPr lang="pt-BR" dirty="0" err="1" smtClean="0"/>
              <a:t>Kay</a:t>
            </a:r>
            <a:r>
              <a:rPr lang="pt-BR" dirty="0" smtClean="0"/>
              <a:t>, um de seus idealizadores, formulou a chamada “analogia biológica”, onde propôs que um sistema de software deveria funcionar como um ser vivo.</a:t>
            </a:r>
          </a:p>
          <a:p>
            <a:r>
              <a:rPr lang="pt-BR" dirty="0" smtClean="0"/>
              <a:t>Neste sistema, cada célula interage com outras células através do envio de mensagens para realizar um objetivo comum. Adicionalmente, cada célula funciona como uma unidade autônoma.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s://encrypted-tbn3.gstatic.com/images?q=tbn:ANd9GcTIF-BsbvHjvLHNeurFWA2TGJvmorAO36A-PlTGInFwSpTkPmS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30" y="3952847"/>
            <a:ext cx="1790700" cy="2552700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Agrupar 45"/>
          <p:cNvGrpSpPr/>
          <p:nvPr/>
        </p:nvGrpSpPr>
        <p:grpSpPr>
          <a:xfrm>
            <a:off x="763674" y="4355625"/>
            <a:ext cx="5769429" cy="2045175"/>
            <a:chOff x="763674" y="4355625"/>
            <a:chExt cx="5769429" cy="2045175"/>
          </a:xfrm>
        </p:grpSpPr>
        <p:sp>
          <p:nvSpPr>
            <p:cNvPr id="4" name="Elipse 3"/>
            <p:cNvSpPr/>
            <p:nvPr/>
          </p:nvSpPr>
          <p:spPr>
            <a:xfrm>
              <a:off x="763674" y="572756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554144" y="445611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155095" y="572756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256962" y="505432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3793165" y="4355625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 flipV="1">
              <a:off x="1703923" y="5129350"/>
              <a:ext cx="279384" cy="598210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1996778" y="4919278"/>
              <a:ext cx="1854921" cy="939343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2102942" y="6064180"/>
              <a:ext cx="1022009" cy="0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2873829" y="4652052"/>
              <a:ext cx="879143" cy="100484"/>
            </a:xfrm>
            <a:prstGeom prst="straightConnector1">
              <a:avLst/>
            </a:prstGeom>
            <a:ln>
              <a:solidFill>
                <a:srgbClr val="7D3B05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3978383" y="5048326"/>
              <a:ext cx="237444" cy="698695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4451332" y="5531616"/>
              <a:ext cx="825727" cy="439399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>
              <a:off x="4981265" y="4887855"/>
              <a:ext cx="422392" cy="275107"/>
            </a:xfrm>
            <a:prstGeom prst="straightConnector1">
              <a:avLst/>
            </a:prstGeom>
            <a:ln>
              <a:solidFill>
                <a:srgbClr val="7D3B05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O que acontece quando um objeto é criado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b="1" i="1" dirty="0" smtClean="0">
                <a:solidFill>
                  <a:schemeClr val="bg1">
                    <a:lumMod val="75000"/>
                  </a:schemeClr>
                </a:solidFill>
              </a:rPr>
              <a:t>pessoa = new Pessoa()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Inicialização default dos campos (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0, false).</a:t>
            </a:r>
          </a:p>
          <a:p>
            <a:pPr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Chamada recursiva aos construtores de cada superclasse (até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 lvl="1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Inicialização default dos campos das superclasses.</a:t>
            </a:r>
          </a:p>
          <a:p>
            <a:pPr lvl="1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Execução do conteúdo dos métodos construtores de cada superclasse (desde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rgbClr val="7D3B05"/>
                </a:solidFill>
              </a:rPr>
              <a:t>Execução do conteúdo do método construtores da classe.</a:t>
            </a:r>
            <a:endParaRPr lang="pt-BR" b="1" dirty="0">
              <a:solidFill>
                <a:srgbClr val="7D3B0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tângulo de cantos arredondados 7"/>
          <p:cNvSpPr/>
          <p:nvPr/>
        </p:nvSpPr>
        <p:spPr>
          <a:xfrm>
            <a:off x="3125919" y="4953303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É possível definir o que será realizado quando um objeto da classe é criado.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7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Quando não especificado um método construtor, o Java atribui um construtor padrão (sem argumentos e sem implementação).</a:t>
            </a:r>
          </a:p>
          <a:p>
            <a:r>
              <a:rPr lang="pt-BR" dirty="0" smtClean="0"/>
              <a:t>Quando o programador define um método construtor, o construtor default deixa de existir.</a:t>
            </a:r>
          </a:p>
          <a:p>
            <a:r>
              <a:rPr lang="pt-BR" dirty="0" smtClean="0"/>
              <a:t>O método construtor não possui um tipo de retorno e seu nome é idêntico ao nome da classe.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Quando não especificado um método construtor, o Java atribui um construtor padrão (sem argumentos e sem implementação).</a:t>
            </a:r>
          </a:p>
          <a:p>
            <a:r>
              <a:rPr lang="pt-BR" dirty="0" smtClean="0"/>
              <a:t>Quando o programador define um método construtor, o construtor default deixa de existir.</a:t>
            </a:r>
          </a:p>
          <a:p>
            <a:r>
              <a:rPr lang="pt-BR" dirty="0" smtClean="0"/>
              <a:t>O método construtor não possui um tipo de retorno e seu nome é idêntico ao nome da classe.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66948"/>
            <a:ext cx="82296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//Neste exemplo, são definidor valores</a:t>
            </a:r>
            <a:endParaRPr lang="pt-BR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//iniciais para cada objeto criado</a:t>
            </a:r>
            <a:endParaRPr lang="pt-BR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"Não especificado"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5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Quando não especificado um método construtor, o Java atribui um construtor padrão (sem argumentos e sem implementação).</a:t>
            </a:r>
          </a:p>
          <a:p>
            <a:r>
              <a:rPr lang="pt-BR" dirty="0" smtClean="0"/>
              <a:t>Quando o programador define um método construtor, o construtor default deixa de existir.</a:t>
            </a:r>
          </a:p>
          <a:p>
            <a:r>
              <a:rPr lang="pt-BR" dirty="0" smtClean="0"/>
              <a:t>O método construtor não possui um tipo de retorno e seu nome é idêntico ao nome da classe.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66948"/>
            <a:ext cx="82296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//Neste exemplo, são definidor valores</a:t>
            </a:r>
            <a:endParaRPr lang="pt-BR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//iniciais para cada objeto criado</a:t>
            </a:r>
            <a:endParaRPr lang="pt-BR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"Não especificado"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6080161" y="536342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</a:t>
            </a:r>
            <a:r>
              <a:rPr lang="en-US" sz="1600" dirty="0">
                <a:solidFill>
                  <a:schemeClr val="bg1"/>
                </a:solidFill>
                <a:latin typeface="Corbel" pitchFamily="34" charset="0"/>
              </a:rPr>
              <a:t>t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ermo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this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é usado para acessar a instância do objeto atual. É usado para diferenciar atributos de variáveis locais.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522" y="5687896"/>
            <a:ext cx="429091" cy="397814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É possível (e comum) definir argumentos no método construtor, que são passados no momento em que o objeto é criado.</a:t>
            </a:r>
          </a:p>
          <a:p>
            <a:r>
              <a:rPr lang="pt-BR" dirty="0" smtClean="0"/>
              <a:t>Com isso, valores já podem ser armazenados nos atributos da instância.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87219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"Não especificado"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s-ES_tradnl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3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É possível (e comum) definir argumentos no método construtor, que são passados no momento em que o objeto é criado.</a:t>
            </a:r>
          </a:p>
          <a:p>
            <a:r>
              <a:rPr lang="pt-BR" dirty="0" smtClean="0"/>
              <a:t>Com isso, valores já podem ser armazenados nos atributos da instância.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87219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"Não especificado"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s-ES_tradnl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6080161" y="536342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Podem ser definidos diferentes construtores, desde que seus argumentos sejam diferentes.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799" y="4351686"/>
            <a:ext cx="3384772" cy="1720794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de cantos arredondados 7"/>
          <p:cNvSpPr/>
          <p:nvPr/>
        </p:nvSpPr>
        <p:spPr>
          <a:xfrm>
            <a:off x="6080161" y="3216223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Esta prática é chamada de </a:t>
            </a:r>
            <a:r>
              <a:rPr lang="x-none" sz="1600" b="1" dirty="0" smtClean="0">
                <a:solidFill>
                  <a:schemeClr val="bg1"/>
                </a:solidFill>
                <a:latin typeface="Corbel" pitchFamily="34" charset="0"/>
              </a:rPr>
              <a:t>sobrecarga de métodos</a:t>
            </a:r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construtor</a:t>
            </a:r>
          </a:p>
          <a:p>
            <a:r>
              <a:rPr lang="pt-BR" dirty="0" smtClean="0"/>
              <a:t>É possível (e comum) definir argumentos no método construtor, que são passados no momento em que o objeto é criado.</a:t>
            </a:r>
          </a:p>
          <a:p>
            <a:r>
              <a:rPr lang="pt-BR" dirty="0" smtClean="0"/>
              <a:t>Com isso, valores já podem ser armazenados nos atributos da instância.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87219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"Não especificado"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Pessoa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nome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nome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s-ES_tradnl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idade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6080161" y="536342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O </a:t>
            </a:r>
            <a:r>
              <a:rPr lang="en-US" sz="1600" b="1" dirty="0" smtClean="0">
                <a:solidFill>
                  <a:schemeClr val="bg1"/>
                </a:solidFill>
                <a:latin typeface="Corbel" pitchFamily="34" charset="0"/>
              </a:rPr>
              <a:t>t</a:t>
            </a:r>
            <a:r>
              <a:rPr lang="x-none" sz="1600" b="1" dirty="0" smtClean="0">
                <a:solidFill>
                  <a:schemeClr val="bg1"/>
                </a:solidFill>
                <a:latin typeface="Corbel" pitchFamily="34" charset="0"/>
              </a:rPr>
              <a:t>his</a:t>
            </a:r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 é utilizado para diferenciar entre o atributo da classe e o parâmetro recebido.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4082" y="5463909"/>
            <a:ext cx="1679984" cy="383666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destrutor</a:t>
            </a:r>
          </a:p>
          <a:p>
            <a:r>
              <a:rPr lang="pt-BR" dirty="0" smtClean="0"/>
              <a:t>No Java, os objetos são destruídos (ou seja, eliminados da memória) automaticamente, quando não existe mais nenhum ponteiro para ele.</a:t>
            </a:r>
          </a:p>
          <a:p>
            <a:pPr lvl="1"/>
            <a:r>
              <a:rPr lang="pt-BR" dirty="0" smtClean="0"/>
              <a:t>Este mecanismo é chamado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definir um método a ser executado na destruição do objeto.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7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 destrutor</a:t>
            </a:r>
          </a:p>
          <a:p>
            <a:r>
              <a:rPr lang="pt-BR" dirty="0" smtClean="0"/>
              <a:t>No Java, os objetos são destruídos (ou seja, eliminados da memória) automaticamente, quando não existe mais nenhum ponteiro para ele.</a:t>
            </a:r>
          </a:p>
          <a:p>
            <a:pPr lvl="1"/>
            <a:r>
              <a:rPr lang="pt-BR" dirty="0" smtClean="0"/>
              <a:t>Este mecanismo é chamado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definir um método a ser executado na destruição do objeto.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20586"/>
            <a:ext cx="8229600" cy="1754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class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Pessoa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it-IT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 nome;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fi-FI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fi-FI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fi-FI" sz="1200" b="1" dirty="0" err="1">
                <a:solidFill>
                  <a:srgbClr val="0000FF"/>
                </a:solidFill>
                <a:latin typeface="Consolas-Bold"/>
              </a:rPr>
              <a:t>void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fi-FI" sz="1200" b="1" dirty="0" err="1">
                <a:solidFill>
                  <a:srgbClr val="000091"/>
                </a:solidFill>
                <a:latin typeface="Consolas-Bold"/>
              </a:rPr>
              <a:t>finalize</a:t>
            </a:r>
            <a:r>
              <a:rPr lang="fi-FI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s-ES_tradnl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System.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out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println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s-ES_tradnl" sz="1200" dirty="0">
                <a:solidFill>
                  <a:srgbClr val="0D5909"/>
                </a:solidFill>
                <a:latin typeface="Consolas"/>
              </a:rPr>
              <a:t>"Objeto </a:t>
            </a:r>
            <a:r>
              <a:rPr lang="es-ES_tradnl" sz="1200" dirty="0" err="1">
                <a:solidFill>
                  <a:srgbClr val="0D5909"/>
                </a:solidFill>
                <a:latin typeface="Consolas"/>
              </a:rPr>
              <a:t>destruído</a:t>
            </a:r>
            <a:r>
              <a:rPr lang="es-ES_tradnl" sz="1200" dirty="0">
                <a:solidFill>
                  <a:srgbClr val="0D5909"/>
                </a:solidFill>
                <a:latin typeface="Consolas"/>
              </a:rPr>
              <a:t>: "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s-ES_tradnl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s-ES_tradnl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s-ES_tradnl" sz="1200" dirty="0" err="1">
                <a:solidFill>
                  <a:srgbClr val="262634"/>
                </a:solidFill>
                <a:latin typeface="Consolas"/>
              </a:rPr>
              <a:t>getNome</a:t>
            </a:r>
            <a:r>
              <a:rPr lang="es-ES_tradnl" sz="1200" dirty="0">
                <a:solidFill>
                  <a:srgbClr val="262634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Assim como métodos construtores, métodos comuns também podem ser sobrecarregados.</a:t>
            </a:r>
          </a:p>
          <a:p>
            <a:pPr lvl="1"/>
            <a:r>
              <a:rPr lang="pt-BR" dirty="0" smtClean="0"/>
              <a:t>Ou seja, diferentes métodos com o mesmo nome e diferentes assinaturas (quantidade e tipos dos argumentos).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Sobrecarga de operações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958932"/>
            <a:ext cx="8229600" cy="360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62634"/>
                </a:solidFill>
                <a:latin typeface="Consolas"/>
              </a:rPr>
              <a:t>{</a:t>
            </a:r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long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long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262634"/>
                </a:solidFill>
                <a:latin typeface="Consolas-Italic"/>
              </a:rPr>
              <a:t>valorInicial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valorInicial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valor;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Integer.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parseInt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(valor);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8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Fundamentos</a:t>
            </a:r>
          </a:p>
          <a:p>
            <a:r>
              <a:rPr lang="pt-BR" dirty="0" smtClean="0"/>
              <a:t>Qualquer coisa é um objeto.</a:t>
            </a:r>
          </a:p>
          <a:p>
            <a:r>
              <a:rPr lang="pt-BR" dirty="0" smtClean="0"/>
              <a:t>Objetos realizam tarefas através da requisição de serviços a outros objetos.</a:t>
            </a:r>
          </a:p>
          <a:p>
            <a:r>
              <a:rPr lang="pt-BR" dirty="0" smtClean="0"/>
              <a:t>Cada objeto pertence a uma determinada classe, que agrupa objetos similares.</a:t>
            </a:r>
          </a:p>
          <a:p>
            <a:r>
              <a:rPr lang="pt-BR" dirty="0" smtClean="0"/>
              <a:t>A classe define a estrutura e o comportamento dos seus objetos.</a:t>
            </a:r>
          </a:p>
          <a:p>
            <a:r>
              <a:rPr lang="pt-BR" dirty="0" smtClean="0"/>
              <a:t>Classes são organizadas em hierarquias.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Agrupar 5"/>
          <p:cNvGrpSpPr/>
          <p:nvPr/>
        </p:nvGrpSpPr>
        <p:grpSpPr>
          <a:xfrm>
            <a:off x="1687285" y="4395817"/>
            <a:ext cx="5769429" cy="2045175"/>
            <a:chOff x="763674" y="4355625"/>
            <a:chExt cx="5769429" cy="2045175"/>
          </a:xfrm>
        </p:grpSpPr>
        <p:sp>
          <p:nvSpPr>
            <p:cNvPr id="8" name="Elipse 7"/>
            <p:cNvSpPr/>
            <p:nvPr/>
          </p:nvSpPr>
          <p:spPr>
            <a:xfrm>
              <a:off x="763674" y="572756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554144" y="445611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3155095" y="572756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256962" y="5054320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793165" y="4355625"/>
              <a:ext cx="1276141" cy="6732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7D3B0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Corbel" panose="020B0503020204020204" pitchFamily="34" charset="0"/>
                </a:rPr>
                <a:t>Objeto</a:t>
              </a:r>
              <a:endParaRPr lang="pt-BR" sz="1600" dirty="0">
                <a:latin typeface="Corbel" panose="020B0503020204020204" pitchFamily="34" charset="0"/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1703923" y="5129350"/>
              <a:ext cx="279384" cy="598210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1996778" y="4919278"/>
              <a:ext cx="1854921" cy="939343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2102942" y="6064180"/>
              <a:ext cx="1022009" cy="0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2873829" y="4652052"/>
              <a:ext cx="879143" cy="100484"/>
            </a:xfrm>
            <a:prstGeom prst="straightConnector1">
              <a:avLst/>
            </a:prstGeom>
            <a:ln>
              <a:solidFill>
                <a:srgbClr val="7D3B05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H="1">
              <a:off x="3978383" y="5048326"/>
              <a:ext cx="237444" cy="698695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4451332" y="5531616"/>
              <a:ext cx="825727" cy="439399"/>
            </a:xfrm>
            <a:prstGeom prst="straightConnector1">
              <a:avLst/>
            </a:prstGeom>
            <a:ln>
              <a:solidFill>
                <a:srgbClr val="7D3B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4981265" y="4887855"/>
              <a:ext cx="422392" cy="275107"/>
            </a:xfrm>
            <a:prstGeom prst="straightConnector1">
              <a:avLst/>
            </a:prstGeom>
            <a:ln>
              <a:solidFill>
                <a:srgbClr val="7D3B05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43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Assim como métodos construtores, métodos comuns também podem ser sobrecarregados.</a:t>
            </a:r>
          </a:p>
          <a:p>
            <a:pPr lvl="1"/>
            <a:r>
              <a:rPr lang="pt-BR" dirty="0" smtClean="0"/>
              <a:t>Ou seja, diferentes métodos com o mesmo nome e diferentes assinaturas (quantidade e tipos dos argumentos).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Sobrecarga de operações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958932"/>
            <a:ext cx="8229600" cy="360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62634"/>
                </a:solidFill>
                <a:latin typeface="Consolas"/>
              </a:rPr>
              <a:t>{</a:t>
            </a:r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long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long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262634"/>
                </a:solidFill>
                <a:latin typeface="Consolas-Italic"/>
              </a:rPr>
              <a:t>valorInicial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valorInicial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valor;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Integer.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parseInt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(valor);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6080161" y="536342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O </a:t>
            </a:r>
            <a:r>
              <a:rPr lang="en-US" sz="1600" dirty="0">
                <a:solidFill>
                  <a:schemeClr val="bg1"/>
                </a:solidFill>
                <a:latin typeface="Corbel" pitchFamily="34" charset="0"/>
              </a:rPr>
              <a:t>c</a:t>
            </a:r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onstrutor vazio inicializa a soma com zero, enquanto o segundo construtor permite que um valor inicial seja atribuído.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600" y="3558679"/>
            <a:ext cx="3286899" cy="1332932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Assim como métodos construtores, métodos comuns também podem ser sobrecarregados.</a:t>
            </a:r>
          </a:p>
          <a:p>
            <a:pPr lvl="1"/>
            <a:r>
              <a:rPr lang="pt-BR" dirty="0" smtClean="0"/>
              <a:t>Ou seja, diferentes métodos com o mesmo nome e diferentes assinaturas (quantidade e tipos dos argumentos).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Sobrecarga de operações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958932"/>
            <a:ext cx="8229600" cy="360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62634"/>
                </a:solidFill>
                <a:latin typeface="Consolas"/>
              </a:rPr>
              <a:t>{</a:t>
            </a:r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long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Acumulador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long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262634"/>
                </a:solidFill>
                <a:latin typeface="Consolas-Italic"/>
              </a:rPr>
              <a:t>valorInicial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valorInicial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valor;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soma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i="1" dirty="0">
                <a:solidFill>
                  <a:srgbClr val="262634"/>
                </a:solidFill>
                <a:latin typeface="Consolas-Italic"/>
              </a:rPr>
              <a:t>valor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somaInteiros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Integer.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parseInt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(valor);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6080161" y="536342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1600" dirty="0" smtClean="0">
                <a:solidFill>
                  <a:schemeClr val="bg1"/>
                </a:solidFill>
                <a:latin typeface="Corbel" pitchFamily="34" charset="0"/>
              </a:rPr>
              <a:t>No momento da chamada, o Java verifica qual método deve ser utilizado (conforme os parâmetros passados).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600" y="5029933"/>
            <a:ext cx="4192184" cy="1307783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Contexto:</a:t>
            </a:r>
            <a:r>
              <a:rPr lang="pt-BR" dirty="0" smtClean="0"/>
              <a:t> um sistema para gerenciar compras feitas pela Internet. O sistema deverá armazenar dados das compras em uma lista.</a:t>
            </a:r>
          </a:p>
          <a:p>
            <a:endParaRPr lang="pt-BR" dirty="0"/>
          </a:p>
          <a:p>
            <a:r>
              <a:rPr lang="pt-BR" b="1" dirty="0" smtClean="0"/>
              <a:t>Abstração da entidade compra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Captura de Tela 2016-08-18 às 11.4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71" y="3311312"/>
            <a:ext cx="4231755" cy="30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69489"/>
            <a:ext cx="8229600" cy="4893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produto;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precoUnitario;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quantidade;</a:t>
            </a:r>
          </a:p>
          <a:p>
            <a:r>
              <a:rPr lang="de-DE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de-DE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262634"/>
                </a:solidFill>
                <a:latin typeface="Consolas"/>
              </a:rPr>
              <a:t>enderecoEntrega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status;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91"/>
                </a:solidFill>
                <a:latin typeface="Consolas-Bold"/>
              </a:rPr>
              <a:t>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 {}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public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91"/>
                </a:solidFill>
                <a:latin typeface="Consolas-Bold"/>
              </a:rPr>
              <a:t>Compra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produto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double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 err="1">
                <a:solidFill>
                  <a:srgbClr val="262634"/>
                </a:solidFill>
                <a:latin typeface="Consolas-Italic"/>
              </a:rPr>
              <a:t>precoUnitario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i="1" dirty="0">
                <a:solidFill>
                  <a:srgbClr val="262634"/>
                </a:solidFill>
                <a:latin typeface="Consolas-Italic"/>
              </a:rPr>
              <a:t>quantidade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</a:p>
          <a:p>
            <a:r>
              <a:rPr lang="de-DE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de-DE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de-DE" sz="1200" i="1" dirty="0" err="1">
                <a:solidFill>
                  <a:srgbClr val="262634"/>
                </a:solidFill>
                <a:latin typeface="Consolas-Italic"/>
              </a:rPr>
              <a:t>enderecoEntrega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de-DE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de-DE" sz="1200" i="1" dirty="0" err="1">
                <a:solidFill>
                  <a:srgbClr val="262634"/>
                </a:solidFill>
                <a:latin typeface="Consolas-Italic"/>
              </a:rPr>
              <a:t>status</a:t>
            </a:r>
            <a:r>
              <a:rPr lang="de-DE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produto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produto;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precoUnitario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precoUnitario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quantidade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quantidade;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enderecoEntrega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enderecoEntrega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status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status;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double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ro-RO" sz="1200" b="1" dirty="0">
                <a:solidFill>
                  <a:srgbClr val="000091"/>
                </a:solidFill>
                <a:latin typeface="Consolas-Bold"/>
              </a:rPr>
              <a:t>valorTotal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precoUnitario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*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87183"/>
                </a:solidFill>
                <a:latin typeface="Consolas"/>
              </a:rPr>
              <a:t>this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quantidade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//Métodos set() e </a:t>
            </a:r>
            <a:r>
              <a:rPr lang="pt-BR" sz="1200" i="1" dirty="0" err="1">
                <a:solidFill>
                  <a:srgbClr val="0649FF"/>
                </a:solidFill>
                <a:latin typeface="Consolas-Italic"/>
              </a:rPr>
              <a:t>get</a:t>
            </a:r>
            <a:r>
              <a:rPr lang="pt-BR" sz="1200" i="1" dirty="0">
                <a:solidFill>
                  <a:srgbClr val="0649FF"/>
                </a:solidFill>
                <a:latin typeface="Consolas-Italic"/>
              </a:rPr>
              <a:t>()</a:t>
            </a:r>
            <a:endParaRPr lang="pt-BR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4" name="Picture 3" descr="Captura de Tela 2016-08-18 às 11.4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04" y="1072141"/>
            <a:ext cx="2469466" cy="18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69489"/>
            <a:ext cx="8229600" cy="4893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class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ExemploCompra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{</a:t>
            </a:r>
          </a:p>
          <a:p>
            <a:endParaRPr lang="en-US" sz="1200" dirty="0">
              <a:solidFill>
                <a:srgbClr val="262634"/>
              </a:solidFill>
              <a:latin typeface="Consolas"/>
            </a:endParaRP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private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List&lt;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Compra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&gt;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compras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ArrayList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Compra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&gt;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91"/>
                </a:solidFill>
                <a:latin typeface="Consolas-Bold"/>
              </a:rPr>
              <a:t>main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[] </a:t>
            </a:r>
            <a:r>
              <a:rPr lang="en-US" sz="1200" i="1" dirty="0" err="1">
                <a:solidFill>
                  <a:srgbClr val="262634"/>
                </a:solidFill>
                <a:latin typeface="Consolas-Italic"/>
              </a:rPr>
              <a:t>args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-Bold"/>
              </a:rPr>
              <a:t>Compra</a:t>
            </a:r>
            <a:r>
              <a:rPr lang="en-US" sz="1200" dirty="0">
                <a:solidFill>
                  <a:srgbClr val="262634"/>
                </a:solidFill>
                <a:latin typeface="Consolas"/>
              </a:rPr>
              <a:t>();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setProduto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"Camiseta XPTO - TAM M"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it-IT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it-IT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it-IT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it-IT" sz="1200" dirty="0" err="1">
                <a:solidFill>
                  <a:srgbClr val="262634"/>
                </a:solidFill>
                <a:latin typeface="Consolas"/>
              </a:rPr>
              <a:t>setPrecoUnitario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it-IT" sz="1200" dirty="0">
                <a:solidFill>
                  <a:srgbClr val="0000C2"/>
                </a:solidFill>
                <a:latin typeface="Consolas"/>
              </a:rPr>
              <a:t>140.0</a:t>
            </a:r>
            <a:r>
              <a:rPr lang="it-IT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setQuantidade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hu-HU" sz="1200" dirty="0">
                <a:solidFill>
                  <a:srgbClr val="262634"/>
                </a:solidFill>
                <a:latin typeface="Consolas"/>
              </a:rPr>
              <a:t>        compra</a:t>
            </a:r>
            <a:r>
              <a:rPr lang="hu-HU" sz="1200" b="1" dirty="0">
                <a:solidFill>
                  <a:srgbClr val="0000FF"/>
                </a:solidFill>
                <a:latin typeface="Consolas-Bold"/>
              </a:rPr>
              <a:t>.</a:t>
            </a:r>
            <a:r>
              <a:rPr lang="hu-HU" sz="1200" dirty="0">
                <a:solidFill>
                  <a:srgbClr val="262634"/>
                </a:solidFill>
                <a:latin typeface="Consolas"/>
              </a:rPr>
              <a:t>setEnderecoEntrega(</a:t>
            </a:r>
            <a:r>
              <a:rPr lang="hu-HU" sz="1200" dirty="0">
                <a:solidFill>
                  <a:srgbClr val="0D5909"/>
                </a:solidFill>
                <a:latin typeface="Consolas"/>
              </a:rPr>
              <a:t>"Rua Getúlio Vargas, 200 - Ibirama, SC - 89140-000"</a:t>
            </a:r>
            <a:r>
              <a:rPr lang="hu-HU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setStatus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"Pedido realizado"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</a:p>
          <a:p>
            <a:r>
              <a:rPr lang="nb-NO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nb-NO" sz="1200" dirty="0" err="1">
                <a:solidFill>
                  <a:srgbClr val="262634"/>
                </a:solidFill>
                <a:latin typeface="Consolas"/>
              </a:rPr>
              <a:t>compras</a:t>
            </a:r>
            <a:r>
              <a:rPr lang="nb-NO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nb-NO" sz="1200" dirty="0" err="1">
                <a:solidFill>
                  <a:srgbClr val="262634"/>
                </a:solidFill>
                <a:latin typeface="Consolas"/>
              </a:rPr>
              <a:t>add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nb-NO" sz="1200" dirty="0" err="1">
                <a:solidFill>
                  <a:srgbClr val="262634"/>
                </a:solidFill>
                <a:latin typeface="Consolas"/>
              </a:rPr>
              <a:t>compra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Compra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compra2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new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Compra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"Tênis ABC 42"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300.0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/>
              </a:rPr>
              <a:t>1</a:t>
            </a:r>
            <a:r>
              <a:rPr lang="pt-BR" sz="1200" dirty="0" smtClean="0">
                <a:solidFill>
                  <a:srgbClr val="262634"/>
                </a:solidFill>
                <a:latin typeface="Consolas"/>
              </a:rPr>
              <a:t>,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	</a:t>
            </a:r>
            <a:r>
              <a:rPr lang="pt-BR" sz="1200" dirty="0" smtClean="0">
                <a:solidFill>
                  <a:srgbClr val="262634"/>
                </a:solidFill>
                <a:latin typeface="Consolas"/>
              </a:rPr>
              <a:t>					   </a:t>
            </a:r>
            <a:r>
              <a:rPr lang="pt-BR" sz="1200" dirty="0" smtClean="0">
                <a:solidFill>
                  <a:srgbClr val="0D5909"/>
                </a:solidFill>
                <a:latin typeface="Consolas"/>
              </a:rPr>
              <a:t>"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Caixa Postal 27 - 89140-970"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"Pagamento confirmado"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</a:p>
          <a:p>
            <a:r>
              <a:rPr lang="nb-NO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nb-NO" sz="1200" dirty="0" err="1">
                <a:solidFill>
                  <a:srgbClr val="262634"/>
                </a:solidFill>
                <a:latin typeface="Consolas"/>
              </a:rPr>
              <a:t>compras</a:t>
            </a:r>
            <a:r>
              <a:rPr lang="nb-NO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nb-NO" sz="1200" dirty="0" err="1">
                <a:solidFill>
                  <a:srgbClr val="262634"/>
                </a:solidFill>
                <a:latin typeface="Consolas"/>
              </a:rPr>
              <a:t>add</a:t>
            </a:r>
            <a:r>
              <a:rPr lang="nb-NO" sz="1200" dirty="0">
                <a:solidFill>
                  <a:srgbClr val="262634"/>
                </a:solidFill>
                <a:latin typeface="Consolas"/>
              </a:rPr>
              <a:t>(compra2);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</a:t>
            </a:r>
          </a:p>
          <a:p>
            <a:r>
              <a:rPr lang="sv-SE" sz="1200" dirty="0">
                <a:solidFill>
                  <a:srgbClr val="262634"/>
                </a:solidFill>
                <a:latin typeface="Consolas"/>
              </a:rPr>
              <a:t>        </a:t>
            </a:r>
            <a:r>
              <a:rPr lang="sv-SE" sz="1200" b="1" dirty="0">
                <a:solidFill>
                  <a:srgbClr val="0000FF"/>
                </a:solidFill>
                <a:latin typeface="Consolas-Bold"/>
              </a:rPr>
              <a:t>for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nsolas-Bold"/>
              </a:rPr>
              <a:t>int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 i </a:t>
            </a:r>
            <a:r>
              <a:rPr lang="sv-SE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sv-SE" sz="1200" dirty="0">
                <a:solidFill>
                  <a:srgbClr val="0000C2"/>
                </a:solidFill>
                <a:latin typeface="Consolas"/>
              </a:rPr>
              <a:t>0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; i </a:t>
            </a:r>
            <a:r>
              <a:rPr lang="sv-SE" sz="1200" b="1" dirty="0">
                <a:solidFill>
                  <a:srgbClr val="0000FF"/>
                </a:solidFill>
                <a:latin typeface="Consolas-Bold"/>
              </a:rPr>
              <a:t>&lt;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sv-SE" sz="1200" dirty="0" err="1">
                <a:solidFill>
                  <a:srgbClr val="262634"/>
                </a:solidFill>
                <a:latin typeface="Consolas"/>
              </a:rPr>
              <a:t>compras</a:t>
            </a:r>
            <a:r>
              <a:rPr lang="sv-SE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sv-SE" sz="1200" dirty="0" err="1">
                <a:solidFill>
                  <a:srgbClr val="262634"/>
                </a:solidFill>
                <a:latin typeface="Consolas"/>
              </a:rPr>
              <a:t>size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(); i</a:t>
            </a:r>
            <a:r>
              <a:rPr lang="sv-SE" sz="1200" b="1" dirty="0">
                <a:solidFill>
                  <a:srgbClr val="0000FF"/>
                </a:solidFill>
                <a:latin typeface="Consolas-Bold"/>
              </a:rPr>
              <a:t>++</a:t>
            </a:r>
            <a:r>
              <a:rPr lang="sv-SE" sz="1200" dirty="0">
                <a:solidFill>
                  <a:srgbClr val="262634"/>
                </a:solidFill>
                <a:latin typeface="Consolas"/>
              </a:rPr>
              <a:t>) {</a:t>
            </a:r>
          </a:p>
          <a:p>
            <a:r>
              <a:rPr lang="ro-RO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Compra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c 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=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 compras</a:t>
            </a:r>
            <a:r>
              <a:rPr lang="ro-RO" sz="1200" b="1" dirty="0">
                <a:solidFill>
                  <a:srgbClr val="0000FF"/>
                </a:solidFill>
                <a:latin typeface="Consolas-Bold"/>
              </a:rPr>
              <a:t>.</a:t>
            </a:r>
            <a:r>
              <a:rPr lang="ro-RO" sz="1200" dirty="0">
                <a:solidFill>
                  <a:srgbClr val="262634"/>
                </a:solidFill>
                <a:latin typeface="Consolas"/>
              </a:rPr>
              <a:t>get(i);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/>
              </a:rPr>
              <a:t>            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"Compra: 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getProduto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 a 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getPrecoUnitario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</a:t>
            </a:r>
            <a:r>
              <a:rPr lang="pt-BR" sz="1200" dirty="0" smtClean="0">
                <a:solidFill>
                  <a:srgbClr val="262634"/>
                </a:solidFill>
                <a:latin typeface="Consolas"/>
              </a:rPr>
              <a:t>)</a:t>
            </a:r>
          </a:p>
          <a:p>
            <a:r>
              <a:rPr lang="pt-BR" sz="1200" b="1" dirty="0">
                <a:solidFill>
                  <a:srgbClr val="262634"/>
                </a:solidFill>
                <a:latin typeface="Consolas"/>
              </a:rPr>
              <a:t>	</a:t>
            </a:r>
            <a:r>
              <a:rPr lang="pt-BR" sz="1200" b="1" dirty="0" smtClean="0">
                <a:solidFill>
                  <a:srgbClr val="262634"/>
                </a:solidFill>
                <a:latin typeface="Consolas"/>
              </a:rPr>
              <a:t>				   </a:t>
            </a:r>
            <a:r>
              <a:rPr lang="pt-BR" sz="1200" b="1" dirty="0" smtClean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 smtClean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"/unidade, totalizando 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c</a:t>
            </a:r>
            <a:r>
              <a:rPr lang="pt-BR" sz="1200" b="1" dirty="0" err="1">
                <a:solidFill>
                  <a:srgbClr val="0000FF"/>
                </a:solidFill>
                <a:latin typeface="Consolas-Bold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/>
              </a:rPr>
              <a:t>valorTotal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() </a:t>
            </a:r>
            <a:r>
              <a:rPr lang="pt-BR" sz="1200" b="1" dirty="0">
                <a:solidFill>
                  <a:srgbClr val="0000FF"/>
                </a:solidFill>
                <a:latin typeface="Consolas-Bold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/>
              </a:rPr>
              <a:t>"."</a:t>
            </a:r>
            <a:r>
              <a:rPr lang="pt-BR" sz="1200" dirty="0">
                <a:solidFill>
                  <a:srgbClr val="262634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    } 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/>
              </a:rPr>
              <a:t>}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4" name="Picture 3" descr="Captura de Tela 2016-08-18 às 11.4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04" y="1072141"/>
            <a:ext cx="2469466" cy="1802889"/>
          </a:xfrm>
          <a:prstGeom prst="rect">
            <a:avLst/>
          </a:prstGeom>
        </p:spPr>
      </p:pic>
      <p:sp>
        <p:nvSpPr>
          <p:cNvPr id="7" name="Retângulo de cantos arredondados 7"/>
          <p:cNvSpPr/>
          <p:nvPr/>
        </p:nvSpPr>
        <p:spPr>
          <a:xfrm>
            <a:off x="2313504" y="5973046"/>
            <a:ext cx="6658821" cy="525845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onsolas"/>
                <a:cs typeface="Consolas"/>
              </a:rPr>
              <a:t>Compra: Camiseta XPTO - TAM M a 140.0/unidade, totalizando 280.0.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/>
                <a:cs typeface="Consolas"/>
              </a:rPr>
              <a:t>Compra: Tênis ABC 42 a 300.0/unidade, totalizando 300.0.</a:t>
            </a:r>
          </a:p>
        </p:txBody>
      </p:sp>
    </p:spTree>
    <p:extLst>
      <p:ext uri="{BB962C8B-B14F-4D97-AF65-F5344CB8AC3E}">
        <p14:creationId xmlns:p14="http://schemas.microsoft.com/office/powerpoint/2010/main" val="401704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DEITEL,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classe define a estrutura e o comportamento de um conjunto de objetos.</a:t>
            </a:r>
          </a:p>
          <a:p>
            <a:r>
              <a:rPr lang="pt-BR" dirty="0" smtClean="0"/>
              <a:t>A estrutura é definida pelos atributos da classe, enquanto o comportamento é definido pelos métodos que a classe implementa.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classe define a estrutura e o comportamento de um conjunto de objetos.</a:t>
            </a:r>
          </a:p>
          <a:p>
            <a:r>
              <a:rPr lang="pt-BR" dirty="0" smtClean="0"/>
              <a:t>A estrutura é definida pelos atributos da classe, enquanto o comportamento é definido pelos métodos que a classe implementa.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b="1" dirty="0" smtClean="0"/>
              <a:t>Representação de uma classe usando UML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7" name="Agrupar 36"/>
          <p:cNvGrpSpPr/>
          <p:nvPr/>
        </p:nvGrpSpPr>
        <p:grpSpPr>
          <a:xfrm>
            <a:off x="2291423" y="4304679"/>
            <a:ext cx="4561154" cy="1760531"/>
            <a:chOff x="2291423" y="4174055"/>
            <a:chExt cx="4561154" cy="1760531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423" y="4174055"/>
              <a:ext cx="2253981" cy="1760531"/>
            </a:xfrm>
            <a:prstGeom prst="rect">
              <a:avLst/>
            </a:prstGeom>
          </p:spPr>
        </p:pic>
        <p:sp>
          <p:nvSpPr>
            <p:cNvPr id="29" name="Chave Direita 28"/>
            <p:cNvSpPr/>
            <p:nvPr/>
          </p:nvSpPr>
          <p:spPr>
            <a:xfrm>
              <a:off x="4545404" y="4561951"/>
              <a:ext cx="411982" cy="944545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4545404" y="5540905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7"/>
            <p:cNvSpPr/>
            <p:nvPr/>
          </p:nvSpPr>
          <p:spPr>
            <a:xfrm>
              <a:off x="5076967" y="4846260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Atributos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32" name="Retângulo de cantos arredondados 7"/>
            <p:cNvSpPr/>
            <p:nvPr/>
          </p:nvSpPr>
          <p:spPr>
            <a:xfrm>
              <a:off x="5076967" y="5519637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Métodos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34" name="Chave Direita 33"/>
            <p:cNvSpPr/>
            <p:nvPr/>
          </p:nvSpPr>
          <p:spPr>
            <a:xfrm>
              <a:off x="4545404" y="4210258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7"/>
            <p:cNvSpPr/>
            <p:nvPr/>
          </p:nvSpPr>
          <p:spPr>
            <a:xfrm>
              <a:off x="5076967" y="4194929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Nome da classe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32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Atributos</a:t>
            </a:r>
          </a:p>
          <a:p>
            <a:r>
              <a:rPr lang="pt-BR" dirty="0" smtClean="0"/>
              <a:t>Uma propriedade nomeada de uma classe, descrevendo uma faixa de valores que seus objetos poderão manter.</a:t>
            </a:r>
          </a:p>
          <a:p>
            <a:r>
              <a:rPr lang="pt-BR" dirty="0" smtClean="0"/>
              <a:t>Definem as características (estrutura) presentes nos objetos da classe.</a:t>
            </a:r>
          </a:p>
          <a:p>
            <a:r>
              <a:rPr lang="pt-BR" dirty="0" smtClean="0"/>
              <a:t>Os atributos dependem do domínio em questão.</a:t>
            </a:r>
          </a:p>
          <a:p>
            <a:r>
              <a:rPr lang="pt-BR" dirty="0" smtClean="0"/>
              <a:t>O valor de todos os atributos definem o </a:t>
            </a:r>
            <a:r>
              <a:rPr lang="pt-BR" b="1" dirty="0" smtClean="0"/>
              <a:t>estado</a:t>
            </a:r>
            <a:r>
              <a:rPr lang="pt-BR" dirty="0" smtClean="0"/>
              <a:t> do objeto.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2291423" y="4304679"/>
            <a:ext cx="4561154" cy="1760531"/>
            <a:chOff x="2291423" y="4174055"/>
            <a:chExt cx="4561154" cy="1760531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423" y="4174055"/>
              <a:ext cx="2253981" cy="1760531"/>
            </a:xfrm>
            <a:prstGeom prst="rect">
              <a:avLst/>
            </a:prstGeom>
          </p:spPr>
        </p:pic>
        <p:sp>
          <p:nvSpPr>
            <p:cNvPr id="15" name="Chave Direita 14"/>
            <p:cNvSpPr/>
            <p:nvPr/>
          </p:nvSpPr>
          <p:spPr>
            <a:xfrm>
              <a:off x="4545404" y="4561951"/>
              <a:ext cx="411982" cy="944545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4545404" y="5540905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7"/>
            <p:cNvSpPr/>
            <p:nvPr/>
          </p:nvSpPr>
          <p:spPr>
            <a:xfrm>
              <a:off x="5076967" y="4846260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Atributos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8" name="Retângulo de cantos arredondados 7"/>
            <p:cNvSpPr/>
            <p:nvPr/>
          </p:nvSpPr>
          <p:spPr>
            <a:xfrm>
              <a:off x="5076967" y="5519637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Métodos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9" name="Chave Direita 18"/>
            <p:cNvSpPr/>
            <p:nvPr/>
          </p:nvSpPr>
          <p:spPr>
            <a:xfrm>
              <a:off x="4545404" y="4210258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7"/>
            <p:cNvSpPr/>
            <p:nvPr/>
          </p:nvSpPr>
          <p:spPr>
            <a:xfrm>
              <a:off x="5076967" y="4194929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Nome da classe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Métodos</a:t>
            </a:r>
          </a:p>
          <a:p>
            <a:r>
              <a:rPr lang="pt-BR" dirty="0" smtClean="0"/>
              <a:t>Determinam o comportamento do objeto, ou seja, como ele age e reage.</a:t>
            </a:r>
          </a:p>
          <a:p>
            <a:pPr lvl="1"/>
            <a:r>
              <a:rPr lang="pt-BR" dirty="0" smtClean="0"/>
              <a:t>Suas modificações de estado e interações com outros objetos.</a:t>
            </a:r>
          </a:p>
          <a:p>
            <a:r>
              <a:rPr lang="pt-BR" dirty="0" smtClean="0"/>
              <a:t>Os métodos definem o conjunto de operações que o objeto pode realizar. Estas operações podem ser solicitadas por outros objetos.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2291423" y="4304679"/>
            <a:ext cx="4561154" cy="1760531"/>
            <a:chOff x="2291423" y="4174055"/>
            <a:chExt cx="4561154" cy="1760531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423" y="4174055"/>
              <a:ext cx="2253981" cy="1760531"/>
            </a:xfrm>
            <a:prstGeom prst="rect">
              <a:avLst/>
            </a:prstGeom>
          </p:spPr>
        </p:pic>
        <p:sp>
          <p:nvSpPr>
            <p:cNvPr id="15" name="Chave Direita 14"/>
            <p:cNvSpPr/>
            <p:nvPr/>
          </p:nvSpPr>
          <p:spPr>
            <a:xfrm>
              <a:off x="4545404" y="4561951"/>
              <a:ext cx="411982" cy="944545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4545404" y="5540905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7"/>
            <p:cNvSpPr/>
            <p:nvPr/>
          </p:nvSpPr>
          <p:spPr>
            <a:xfrm>
              <a:off x="5076967" y="4846260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Atributos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8" name="Retângulo de cantos arredondados 7"/>
            <p:cNvSpPr/>
            <p:nvPr/>
          </p:nvSpPr>
          <p:spPr>
            <a:xfrm>
              <a:off x="5076967" y="5519637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Métodos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9" name="Chave Direita 18"/>
            <p:cNvSpPr/>
            <p:nvPr/>
          </p:nvSpPr>
          <p:spPr>
            <a:xfrm>
              <a:off x="4545404" y="4210258"/>
              <a:ext cx="411982" cy="333391"/>
            </a:xfrm>
            <a:prstGeom prst="rightBrace">
              <a:avLst/>
            </a:prstGeom>
            <a:ln>
              <a:solidFill>
                <a:srgbClr val="7D3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7"/>
            <p:cNvSpPr/>
            <p:nvPr/>
          </p:nvSpPr>
          <p:spPr>
            <a:xfrm>
              <a:off x="5076967" y="4194929"/>
              <a:ext cx="1775610" cy="375925"/>
            </a:xfrm>
            <a:prstGeom prst="roundRect">
              <a:avLst>
                <a:gd name="adj" fmla="val 2508"/>
              </a:avLst>
            </a:prstGeom>
            <a:solidFill>
              <a:srgbClr val="7D3B05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Corbel" pitchFamily="34" charset="0"/>
                </a:rPr>
                <a:t>Nome da classe</a:t>
              </a:r>
              <a:endParaRPr lang="pt-BR" sz="1600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14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Uma classe é uma </a:t>
            </a:r>
            <a:r>
              <a:rPr lang="pt-BR" b="1" dirty="0"/>
              <a:t>abstração</a:t>
            </a:r>
            <a:r>
              <a:rPr lang="pt-BR" dirty="0"/>
              <a:t> das características de algo do mundo </a:t>
            </a:r>
            <a:r>
              <a:rPr lang="pt-BR" dirty="0" smtClean="0"/>
              <a:t>real.</a:t>
            </a:r>
            <a:endParaRPr lang="pt-BR" dirty="0"/>
          </a:p>
          <a:p>
            <a:pPr lvl="1"/>
            <a:r>
              <a:rPr lang="pt-BR" dirty="0" smtClean="0"/>
              <a:t>Abstrair significa focar nos elementos importantes de uma entidade ou processo, ignorando características e particularidades que não são de interesse a um determinado propósito.</a:t>
            </a:r>
          </a:p>
          <a:p>
            <a:pPr lvl="1"/>
            <a:r>
              <a:rPr lang="pt-BR" dirty="0" smtClean="0"/>
              <a:t>Ao modelar uma entidade real através de uma classe, apenas as características relevantes da entidade são mantidas.</a:t>
            </a:r>
          </a:p>
          <a:p>
            <a:pPr lvl="1"/>
            <a:r>
              <a:rPr lang="pt-BR" dirty="0" smtClean="0"/>
              <a:t>A definição do que é relevante e o que não é depende do contexto.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0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3392</Words>
  <Application>Microsoft Macintosh PowerPoint</Application>
  <PresentationFormat>On-screen Show (4:3)</PresentationFormat>
  <Paragraphs>625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Orientação a objetos</vt:lpstr>
      <vt:lpstr>Orientação a objetos</vt:lpstr>
      <vt:lpstr>Orientação a objetos</vt:lpstr>
      <vt:lpstr>Classe</vt:lpstr>
      <vt:lpstr>Classe</vt:lpstr>
      <vt:lpstr>Classe</vt:lpstr>
      <vt:lpstr>Classe</vt:lpstr>
      <vt:lpstr>Classe</vt:lpstr>
      <vt:lpstr>Classe</vt:lpstr>
      <vt:lpstr>Objeto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Criação de classes</vt:lpstr>
      <vt:lpstr>Encapsulamento</vt:lpstr>
      <vt:lpstr>Encapsulamento</vt:lpstr>
      <vt:lpstr>Encapsulamento</vt:lpstr>
      <vt:lpstr>Encapsulamento</vt:lpstr>
      <vt:lpstr>Métodos acessores</vt:lpstr>
      <vt:lpstr>Métodos acessores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Construtores e destrutores</vt:lpstr>
      <vt:lpstr>Sobrecarga de operações</vt:lpstr>
      <vt:lpstr>Sobrecarga de operações</vt:lpstr>
      <vt:lpstr>Sobrecarga de operações</vt:lpstr>
      <vt:lpstr>Exemplo</vt:lpstr>
      <vt:lpstr>Exemplo</vt:lpstr>
      <vt:lpstr>Exemplo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 de Souza</cp:lastModifiedBy>
  <cp:revision>500</cp:revision>
  <dcterms:created xsi:type="dcterms:W3CDTF">2015-10-20T19:40:28Z</dcterms:created>
  <dcterms:modified xsi:type="dcterms:W3CDTF">2016-08-24T03:25:44Z</dcterms:modified>
</cp:coreProperties>
</file>