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9" r:id="rId3"/>
    <p:sldId id="358" r:id="rId4"/>
    <p:sldId id="416" r:id="rId5"/>
    <p:sldId id="360" r:id="rId6"/>
    <p:sldId id="361" r:id="rId7"/>
    <p:sldId id="362" r:id="rId8"/>
    <p:sldId id="369" r:id="rId9"/>
    <p:sldId id="387" r:id="rId10"/>
    <p:sldId id="363" r:id="rId11"/>
    <p:sldId id="388" r:id="rId12"/>
    <p:sldId id="364" r:id="rId13"/>
    <p:sldId id="392" r:id="rId14"/>
    <p:sldId id="371" r:id="rId15"/>
    <p:sldId id="389" r:id="rId16"/>
    <p:sldId id="366" r:id="rId17"/>
    <p:sldId id="372" r:id="rId18"/>
    <p:sldId id="390" r:id="rId19"/>
    <p:sldId id="368" r:id="rId20"/>
    <p:sldId id="391" r:id="rId21"/>
    <p:sldId id="370" r:id="rId22"/>
    <p:sldId id="377" r:id="rId23"/>
    <p:sldId id="378" r:id="rId24"/>
    <p:sldId id="379" r:id="rId25"/>
    <p:sldId id="380" r:id="rId26"/>
    <p:sldId id="373" r:id="rId27"/>
    <p:sldId id="381" r:id="rId28"/>
    <p:sldId id="382" r:id="rId29"/>
    <p:sldId id="374" r:id="rId30"/>
    <p:sldId id="383" r:id="rId31"/>
    <p:sldId id="375" r:id="rId32"/>
    <p:sldId id="384" r:id="rId33"/>
    <p:sldId id="385" r:id="rId34"/>
    <p:sldId id="386" r:id="rId35"/>
    <p:sldId id="376" r:id="rId36"/>
    <p:sldId id="393" r:id="rId37"/>
    <p:sldId id="394" r:id="rId38"/>
    <p:sldId id="395" r:id="rId39"/>
    <p:sldId id="396" r:id="rId40"/>
    <p:sldId id="397" r:id="rId41"/>
    <p:sldId id="400" r:id="rId42"/>
    <p:sldId id="398" r:id="rId43"/>
    <p:sldId id="399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11" r:id="rId52"/>
    <p:sldId id="412" r:id="rId53"/>
    <p:sldId id="413" r:id="rId54"/>
    <p:sldId id="408" r:id="rId55"/>
    <p:sldId id="409" r:id="rId56"/>
    <p:sldId id="414" r:id="rId57"/>
    <p:sldId id="415" r:id="rId58"/>
    <p:sldId id="410" r:id="rId59"/>
    <p:sldId id="357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5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9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1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6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6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4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3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8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3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2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0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2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8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0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2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8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2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8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5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2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0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4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3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7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2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9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0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45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6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1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15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7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52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1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relacionamentos de associação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Relacionamentos de associação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b="1" dirty="0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b="1" dirty="0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endParaRPr lang="pt-BR" alt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6811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veículo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possui placa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getPlaca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7" descr="Captura de Tela 2016-08-24 às 10.2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69" y="1008918"/>
            <a:ext cx="2305272" cy="7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b="1" dirty="0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b="1" dirty="0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endParaRPr lang="pt-BR" alt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6811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veículo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possui placa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getPlaca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7" descr="Captura de Tela 2016-08-24 às 10.2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69" y="1008918"/>
            <a:ext cx="2305272" cy="786830"/>
          </a:xfrm>
          <a:prstGeom prst="rect">
            <a:avLst/>
          </a:prstGeom>
        </p:spPr>
      </p:pic>
      <p:sp>
        <p:nvSpPr>
          <p:cNvPr id="10" name="Retângulo de cantos arredondados 7"/>
          <p:cNvSpPr/>
          <p:nvPr/>
        </p:nvSpPr>
        <p:spPr>
          <a:xfrm>
            <a:off x="2778117" y="499288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vinculação é obrigatória, uma vez que a multiplicidade é exatamente 1.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846434" y="5462969"/>
            <a:ext cx="1580678" cy="231250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com apenas um objeto da outra classe.</a:t>
            </a:r>
            <a:endParaRPr lang="pt-BR" sz="500" dirty="0" smtClean="0"/>
          </a:p>
          <a:p>
            <a:r>
              <a:rPr lang="pt-BR" b="1" dirty="0" smtClean="0"/>
              <a:t>Exemplo:</a:t>
            </a:r>
            <a:r>
              <a:rPr lang="pt-BR" dirty="0" smtClean="0"/>
              <a:t> uma </a:t>
            </a:r>
            <a:r>
              <a:rPr lang="pt-BR" b="1" dirty="0" smtClean="0"/>
              <a:t>documentação</a:t>
            </a:r>
            <a:r>
              <a:rPr lang="pt-BR" dirty="0" smtClean="0"/>
              <a:t> pertence a um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associação </a:t>
            </a:r>
            <a:r>
              <a:rPr lang="pt-BR" b="1" dirty="0" smtClean="0"/>
              <a:t>unidirecional</a:t>
            </a:r>
            <a:r>
              <a:rPr lang="pt-BR" dirty="0" smtClean="0"/>
              <a:t>, a direção da associação deve ser especificada.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caso, a entidade </a:t>
            </a:r>
            <a:r>
              <a:rPr lang="pt-BR" b="1" dirty="0" err="1" smtClean="0"/>
              <a:t>Documentacao</a:t>
            </a:r>
            <a:r>
              <a:rPr lang="pt-BR" dirty="0" smtClean="0"/>
              <a:t> possui um atributo do tipo </a:t>
            </a:r>
            <a:r>
              <a:rPr lang="pt-BR" b="1" dirty="0"/>
              <a:t>Veiculo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navegar de </a:t>
            </a:r>
            <a:r>
              <a:rPr lang="pt-BR" b="1" dirty="0" err="1" smtClean="0"/>
              <a:t>Documentacao</a:t>
            </a:r>
            <a:r>
              <a:rPr lang="pt-BR" dirty="0" smtClean="0"/>
              <a:t> para </a:t>
            </a:r>
            <a:r>
              <a:rPr lang="pt-BR" b="1" dirty="0"/>
              <a:t>Veiculo</a:t>
            </a:r>
            <a:r>
              <a:rPr lang="pt-BR" dirty="0" smtClean="0"/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Captura de Tela 2016-08-24 às 10.2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8" y="3136419"/>
            <a:ext cx="5944821" cy="20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Ocorre quando um objeto está vinculado com apenas um objeto da outra classe.</a:t>
            </a: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Exemplo: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uma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documentação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pertence a um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veículo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Na associação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unidirecional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 direção da associação deve ser especificada.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Neste caso, a entidade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 atributo do tipo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possível navegar de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Captura de Tela 2016-08-24 às 10.2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8" y="3136419"/>
            <a:ext cx="5944821" cy="2029071"/>
          </a:xfrm>
          <a:prstGeom prst="rect">
            <a:avLst/>
          </a:prstGeom>
        </p:spPr>
      </p:pic>
      <p:sp>
        <p:nvSpPr>
          <p:cNvPr id="6" name="Retângulo de cantos arredondados 7"/>
          <p:cNvSpPr/>
          <p:nvPr/>
        </p:nvSpPr>
        <p:spPr>
          <a:xfrm>
            <a:off x="3131609" y="187000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Neste caso, uma documentação deve estar obrigatoriamente vinculada a um veículo.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901361" y="3873159"/>
            <a:ext cx="1345711" cy="42195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/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6811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documento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pertence ao veículo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8" descr="Captura de Tela 2016-08-24 às 10.2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70" y="1008918"/>
            <a:ext cx="2305272" cy="7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/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/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6811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 documento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pertence ao veículo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8" descr="Captura de Tela 2016-08-24 às 10.2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70" y="1008918"/>
            <a:ext cx="2305272" cy="786830"/>
          </a:xfrm>
          <a:prstGeom prst="rect">
            <a:avLst/>
          </a:prstGeom>
        </p:spPr>
      </p:pic>
      <p:sp>
        <p:nvSpPr>
          <p:cNvPr id="10" name="Retângulo de cantos arredondados 7"/>
          <p:cNvSpPr/>
          <p:nvPr/>
        </p:nvSpPr>
        <p:spPr>
          <a:xfrm>
            <a:off x="2971118" y="499288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vinculação é obrigatória, uma vez que a multiplicidade é exatamente 1.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846433" y="5462969"/>
            <a:ext cx="1917549" cy="231250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com apenas um objeto da outra classe.</a:t>
            </a:r>
            <a:endParaRPr lang="pt-BR" sz="500" dirty="0" smtClean="0"/>
          </a:p>
          <a:p>
            <a:r>
              <a:rPr lang="pt-BR" b="1" dirty="0" smtClean="0"/>
              <a:t>Exemplo:</a:t>
            </a:r>
            <a:r>
              <a:rPr lang="pt-BR" dirty="0" smtClean="0"/>
              <a:t> um </a:t>
            </a:r>
            <a:r>
              <a:rPr lang="pt-BR" b="1" dirty="0" smtClean="0"/>
              <a:t>veículo</a:t>
            </a:r>
            <a:r>
              <a:rPr lang="pt-BR" dirty="0" smtClean="0"/>
              <a:t> possui uma </a:t>
            </a:r>
            <a:r>
              <a:rPr lang="pt-BR" b="1" dirty="0" smtClean="0"/>
              <a:t>documentação</a:t>
            </a:r>
            <a:r>
              <a:rPr lang="pt-BR" dirty="0" smtClean="0"/>
              <a:t>, que pertence ao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associação </a:t>
            </a:r>
            <a:r>
              <a:rPr lang="pt-BR" b="1" dirty="0" smtClean="0"/>
              <a:t>bidirecional</a:t>
            </a:r>
            <a:r>
              <a:rPr lang="pt-BR" dirty="0" smtClean="0"/>
              <a:t> não se especifica a direção, ou se especifica ambas.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caso, ambas as entidades possuem vínculo com a outra classe.</a:t>
            </a:r>
          </a:p>
          <a:p>
            <a:r>
              <a:rPr lang="pt-BR" dirty="0" smtClean="0"/>
              <a:t>É possível navegar de </a:t>
            </a:r>
            <a:r>
              <a:rPr lang="pt-BR" b="1" dirty="0" err="1" smtClean="0"/>
              <a:t>Documentacao</a:t>
            </a:r>
            <a:r>
              <a:rPr lang="pt-BR" dirty="0" smtClean="0"/>
              <a:t> para </a:t>
            </a:r>
            <a:r>
              <a:rPr lang="pt-BR" b="1" dirty="0"/>
              <a:t>Veiculo</a:t>
            </a:r>
            <a:r>
              <a:rPr lang="pt-BR" dirty="0" smtClean="0"/>
              <a:t>  e vice-versa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Captura de Tela 2016-08-24 às 10.3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" y="3135379"/>
            <a:ext cx="8850945" cy="19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775783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pertence ao 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possui placa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getPlaca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4" y="989941"/>
            <a:ext cx="2056517" cy="8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5240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5241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veiculo;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775783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"Focus"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512647522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"QWD-2573"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setVeiculo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setDoc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getRenavam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pertence ao 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getVeiculo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getModelo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possui placa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getPlaca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4" y="989941"/>
            <a:ext cx="2056517" cy="805807"/>
          </a:xfrm>
          <a:prstGeom prst="rect">
            <a:avLst/>
          </a:prstGeom>
        </p:spPr>
      </p:pic>
      <p:sp>
        <p:nvSpPr>
          <p:cNvPr id="10" name="Retângulo de cantos arredondados 7"/>
          <p:cNvSpPr/>
          <p:nvPr/>
        </p:nvSpPr>
        <p:spPr>
          <a:xfrm>
            <a:off x="2971118" y="499288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vinculação é obrigatória, uma vez que a multiplicidade é exatamente 1.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846433" y="5367878"/>
            <a:ext cx="1917549" cy="409468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Exemplo: </a:t>
            </a:r>
            <a:r>
              <a:rPr lang="pt-BR" dirty="0" smtClean="0"/>
              <a:t>cada gerente da empresa possui uma sala de trabalho. Logo, a entidade </a:t>
            </a:r>
            <a:r>
              <a:rPr lang="pt-BR" b="1" dirty="0" smtClean="0"/>
              <a:t>Gerente</a:t>
            </a:r>
            <a:r>
              <a:rPr lang="pt-BR" dirty="0" smtClean="0"/>
              <a:t> possui um vínculo com a entidade </a:t>
            </a:r>
            <a:r>
              <a:rPr lang="pt-BR" b="1" dirty="0" smtClean="0"/>
              <a:t>Sala</a:t>
            </a:r>
            <a:r>
              <a:rPr lang="pt-BR" dirty="0" smtClean="0"/>
              <a:t> e vice-versa.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5960615" y="5260373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Atenção: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os atributos da associação não são representados no diagrama.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9" y="2419282"/>
            <a:ext cx="6143982" cy="26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Exemplo: </a:t>
            </a:r>
            <a:r>
              <a:rPr lang="pt-BR" dirty="0" smtClean="0"/>
              <a:t>cada gerente da empresa possui uma sala de trabalho. Logo, a entidade </a:t>
            </a:r>
            <a:r>
              <a:rPr lang="pt-BR" b="1" dirty="0" smtClean="0"/>
              <a:t>Gerente</a:t>
            </a:r>
            <a:r>
              <a:rPr lang="pt-BR" dirty="0" smtClean="0"/>
              <a:t> possui um vínculo com a entidade </a:t>
            </a:r>
            <a:r>
              <a:rPr lang="pt-BR" b="1" dirty="0" smtClean="0"/>
              <a:t>Sala</a:t>
            </a:r>
            <a:r>
              <a:rPr lang="pt-BR" dirty="0" smtClean="0"/>
              <a:t> e vice-versa.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5960615" y="5260373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Neste caso, a vinculação não é obrigatória, pois a multiplicidade é 0 ou 1 (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ex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: pode haver um gerente sem sala).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9" y="2419282"/>
            <a:ext cx="6143982" cy="2626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3066" y="3368874"/>
            <a:ext cx="1069261" cy="409468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Gerente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78117"/>
            <a:ext cx="8229600" cy="5447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Gerente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78117"/>
            <a:ext cx="8229600" cy="5447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586543" y="524128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Atributo da associação.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36043" y="1878105"/>
            <a:ext cx="1585039" cy="220859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Gerente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78117"/>
            <a:ext cx="8229600" cy="5447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586543" y="524128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Métodos construtores sobrecarregados.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36043" y="2231396"/>
            <a:ext cx="5990784" cy="2641940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Gerente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78117"/>
            <a:ext cx="8229600" cy="5447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586543" y="524128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setSala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não só atribui a sala ao gerente, mas atribui o gerente à sala (quando esta não é nula).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 flipV="1">
            <a:off x="836043" y="5340927"/>
            <a:ext cx="2779993" cy="976746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Gerente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78117"/>
            <a:ext cx="8229600" cy="5447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586543" y="524128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No construtor,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setSala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é chamado, já que ele executa comandos além da atribuição de sala.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1194956" y="4426527"/>
            <a:ext cx="1236518" cy="238992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Sala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447450"/>
            <a:ext cx="822960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Sala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447450"/>
            <a:ext cx="822960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586543" y="4815262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Atributo da associação.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1664" y="2234046"/>
            <a:ext cx="2088571" cy="238992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Sala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447450"/>
            <a:ext cx="8229600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numero;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andar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andar;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8"/>
          <p:cNvSpPr/>
          <p:nvPr/>
        </p:nvSpPr>
        <p:spPr>
          <a:xfrm flipV="1">
            <a:off x="841664" y="4800598"/>
            <a:ext cx="3543300" cy="115012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de cantos arredondados 7"/>
          <p:cNvSpPr/>
          <p:nvPr/>
        </p:nvSpPr>
        <p:spPr>
          <a:xfrm>
            <a:off x="5586543" y="4815262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setGerente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caso exista um gerente já vinculado, este vínculo é removido, para então atribuir o novo gerente.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Principal e classe Exemplo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712368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Principal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Exemplo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3404711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Exemplo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&lt;Sala&gt;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&lt;Sala&gt;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&lt;Gerente&gt;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&lt;Gerente&gt;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implementação dos métodos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30415"/>
            <a:ext cx="8229600" cy="54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/>
              <a:t>Associação:</a:t>
            </a:r>
            <a:r>
              <a:rPr lang="pt-BR" dirty="0"/>
              <a:t> conexão entre classes.</a:t>
            </a:r>
          </a:p>
          <a:p>
            <a:endParaRPr lang="pt-BR" sz="500" dirty="0"/>
          </a:p>
          <a:p>
            <a:r>
              <a:rPr lang="pt-BR" b="1" dirty="0"/>
              <a:t>Agregação e composição: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/>
              <a:t>:</a:t>
            </a:r>
            <a:r>
              <a:rPr lang="pt-BR"/>
              <a:t> </a:t>
            </a:r>
            <a:r>
              <a:rPr lang="pt-BR"/>
              <a:t>um contrato que a classe segue (obrigação).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Principal e classe Exemplo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712368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Principal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Exemplo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3404711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Exemplo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&lt;Sala&gt;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&lt;Sala&gt;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&lt;Gerente&gt;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&lt;Gerente&gt;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implementação dos métodos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6054413" y="267560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main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apenas chama o método da classe responsável por implementar e executar os métodos (Exemplo).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inserção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5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sala5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"Compras"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"Vendas"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"João Assunção"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"Marketing"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987321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Maria Rodrigues"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gerente4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inserção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5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sala5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"Compras"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"Vendas"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"João Assunção"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"Marketing"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987321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Maria Rodrigues"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gerente4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8"/>
          <p:cNvSpPr/>
          <p:nvPr/>
        </p:nvSpPr>
        <p:spPr>
          <a:xfrm flipV="1">
            <a:off x="841664" y="1216001"/>
            <a:ext cx="3366654" cy="206752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0" y="1947371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Objetos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Sala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são criados e armazenados em uma lista.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inserção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5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sala5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"Compras"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"Vendas"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"João Assunção"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"Marketing"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987321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Maria Rodrigues"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gerente4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841663" y="3792681"/>
            <a:ext cx="6307281" cy="2608117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586543" y="242367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Objetos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são criados e armazenados em uma lista.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inserção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5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insereSalas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"Alpha"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"Beta"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sala5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 err="1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(sala5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insereGerentes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"Compras"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"Vendas"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"João Assunção"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"Marketing"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987321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Maria Rodrigues"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"Produção"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gerente4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setSala(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(gerente4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841664" y="4707082"/>
            <a:ext cx="2691246" cy="779318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990111" y="5096741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Na atribuição de salas aos gerentes, os vínculos são atualizados conforme implementação.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apresentação dos registros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94708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gerentes)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trabalha na sala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"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prédio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não possui uma sala de trabalho."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salas)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 sala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do prédio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"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trabalha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getGerente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 sala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do prédio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getPredio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 trabalha nenhum gerente."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87923" y="4818284"/>
            <a:ext cx="5368155" cy="180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José da Silva não possui uma sala de trabalho.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 Pereira trabalha na sala 102 do prédio Alpha.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João Assunção trabalha na sala 205 do prédio Alpha.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 Maria Rodrigues trabalha na sala 101 do prédio Alpha.</a:t>
            </a:r>
          </a:p>
          <a:p>
            <a:endParaRPr lang="pt-BR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sala 101 do prédio Alpha trabalha Ana Maria Rodrigues.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sala 102 do prédio Alpha trabalha Maria Pereira.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sala 205 do prédio Alpha trabalha João Assunção.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sala 346 do prédio Beta não trabalha nenhum gerente.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sala 12 do prédio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não trabalha nenhum </a:t>
            </a:r>
            <a:r>
              <a:rPr lang="pt-B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gerente.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a vários objetos da outra classe.</a:t>
            </a:r>
            <a:endParaRPr lang="pt-BR" sz="500" dirty="0" smtClean="0"/>
          </a:p>
          <a:p>
            <a:r>
              <a:rPr lang="pt-BR" b="1" dirty="0" smtClean="0"/>
              <a:t>Exemplo:</a:t>
            </a:r>
            <a:r>
              <a:rPr lang="pt-BR" dirty="0" smtClean="0"/>
              <a:t> uma </a:t>
            </a:r>
            <a:r>
              <a:rPr lang="pt-BR" b="1" dirty="0" smtClean="0"/>
              <a:t>empresa</a:t>
            </a:r>
            <a:r>
              <a:rPr lang="pt-BR" dirty="0" smtClean="0"/>
              <a:t> possui vários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associação </a:t>
            </a:r>
            <a:r>
              <a:rPr lang="pt-BR" b="1" dirty="0" smtClean="0"/>
              <a:t>unidirecional</a:t>
            </a:r>
            <a:r>
              <a:rPr lang="pt-BR" dirty="0" smtClean="0"/>
              <a:t>, a direção da associação deve ser especificada.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caso, a entidade </a:t>
            </a:r>
            <a:r>
              <a:rPr lang="pt-BR" b="1" dirty="0" smtClean="0"/>
              <a:t>Empresa</a:t>
            </a:r>
            <a:r>
              <a:rPr lang="pt-BR" dirty="0" smtClean="0"/>
              <a:t> possui uma lista de objetos do tipo </a:t>
            </a:r>
            <a:r>
              <a:rPr lang="pt-BR" b="1" dirty="0" err="1" smtClean="0"/>
              <a:t>Funcionario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navegar de </a:t>
            </a:r>
            <a:r>
              <a:rPr lang="pt-BR" b="1" dirty="0" smtClean="0"/>
              <a:t>Empresa</a:t>
            </a:r>
            <a:r>
              <a:rPr lang="pt-BR" dirty="0" smtClean="0"/>
              <a:t> para </a:t>
            </a:r>
            <a:r>
              <a:rPr lang="pt-BR" b="1" dirty="0" err="1" smtClean="0"/>
              <a:t>Funcionario</a:t>
            </a:r>
            <a:r>
              <a:rPr lang="pt-BR" dirty="0" smtClean="0"/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1" y="3087195"/>
            <a:ext cx="5777778" cy="20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Ocorre quando um objeto está vinculado a vários objetos da outra classe.</a:t>
            </a: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Exemplo: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uma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possui vários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funcionários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Na associação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unidirecional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 direção da associação deve ser especificada.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Neste caso, a entidade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uma lista de objetos do tipo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Funcionario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possível navegar 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Funcionario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1" y="3087195"/>
            <a:ext cx="5777778" cy="2066262"/>
          </a:xfrm>
          <a:prstGeom prst="rect">
            <a:avLst/>
          </a:prstGeom>
        </p:spPr>
      </p:pic>
      <p:sp>
        <p:nvSpPr>
          <p:cNvPr id="6" name="Retângulo de cantos arredondados 7"/>
          <p:cNvSpPr/>
          <p:nvPr/>
        </p:nvSpPr>
        <p:spPr>
          <a:xfrm>
            <a:off x="3131609" y="187000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multiplicidade indica que uma empresa está vinculada a vários funcionários e um funcionário a apenas uma empresa.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901361" y="3862768"/>
            <a:ext cx="1345711" cy="42195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Ocorre quando um objeto está vinculado a vários objetos da outra classe.</a:t>
            </a: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Exemplo: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uma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possui vários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funcionários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Na associação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unidirecional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 direção da associação deve ser especificada.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Neste caso, a entidade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uma lista de objetos do tipo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Funcionario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possível navegar 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Funcionario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1" y="3087195"/>
            <a:ext cx="5777778" cy="2066262"/>
          </a:xfrm>
          <a:prstGeom prst="rect">
            <a:avLst/>
          </a:prstGeom>
        </p:spPr>
      </p:pic>
      <p:sp>
        <p:nvSpPr>
          <p:cNvPr id="6" name="Retângulo de cantos arredondados 7"/>
          <p:cNvSpPr/>
          <p:nvPr/>
        </p:nvSpPr>
        <p:spPr>
          <a:xfrm>
            <a:off x="3131609" y="187000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lista de funcionários pode ser vazia, pois a multiplicidade é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0..*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(não poderia ser vazia caso a multiplicidade fosse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1..*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901361" y="3862768"/>
            <a:ext cx="1345711" cy="42195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0496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64734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getFuncionarios())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funcionário 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getNomeFantasia());</a:t>
            </a:r>
            <a:r>
              <a:rPr lang="pt-BR" altLang="pt-BR" sz="800" dirty="0"/>
              <a:t> 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69" y="1003033"/>
            <a:ext cx="2305272" cy="8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0"/>
          <p:cNvSpPr/>
          <p:nvPr/>
        </p:nvSpPr>
        <p:spPr>
          <a:xfrm>
            <a:off x="457200" y="1530415"/>
            <a:ext cx="8229600" cy="54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/>
              <a:t>Associação: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Agregação</a:t>
            </a:r>
          </a:p>
          <a:p>
            <a:endParaRPr lang="pt-BR" b="1" dirty="0"/>
          </a:p>
          <a:p>
            <a:r>
              <a:rPr lang="pt-BR" b="1" dirty="0"/>
              <a:t>Composição: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Dependência: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Realização: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0496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64734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getFuncionarios())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funcionário 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getNomeFantasia());</a:t>
            </a:r>
            <a:r>
              <a:rPr lang="pt-BR" altLang="pt-BR" sz="800" dirty="0"/>
              <a:t> 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69" y="1003033"/>
            <a:ext cx="2305272" cy="824417"/>
          </a:xfrm>
          <a:prstGeom prst="rect">
            <a:avLst/>
          </a:prstGeom>
        </p:spPr>
      </p:pic>
      <p:sp>
        <p:nvSpPr>
          <p:cNvPr id="10" name="Retângulo de cantos arredondados 7"/>
          <p:cNvSpPr/>
          <p:nvPr/>
        </p:nvSpPr>
        <p:spPr>
          <a:xfrm>
            <a:off x="5668882" y="532795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lista precisa ser inicializada no construtor</a:t>
            </a:r>
            <a:b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(= new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ArrayList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&lt;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 flipV="1">
            <a:off x="669789" y="2763983"/>
            <a:ext cx="3372276" cy="238990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00496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64734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addFuncionario(f3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getFuncionarios())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funcionário 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getNomeFantasia());</a:t>
            </a:r>
            <a:r>
              <a:rPr lang="pt-BR" altLang="pt-BR" sz="800" dirty="0"/>
              <a:t> 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800" dirty="0" smtClean="0"/>
              <a:t> 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69" y="1003033"/>
            <a:ext cx="2305272" cy="824417"/>
          </a:xfrm>
          <a:prstGeom prst="rect">
            <a:avLst/>
          </a:prstGeom>
        </p:spPr>
      </p:pic>
      <p:sp>
        <p:nvSpPr>
          <p:cNvPr id="10" name="Retângulo de cantos arredondados 7"/>
          <p:cNvSpPr/>
          <p:nvPr/>
        </p:nvSpPr>
        <p:spPr>
          <a:xfrm>
            <a:off x="5668882" y="532795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Método que vincula os objetos, adicionando o funcionário à lista de funcionários da empresa.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59397" y="3135018"/>
            <a:ext cx="3654671" cy="605709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/>
          <p:cNvSpPr/>
          <p:nvPr/>
        </p:nvSpPr>
        <p:spPr>
          <a:xfrm>
            <a:off x="842970" y="5209736"/>
            <a:ext cx="1931403" cy="609173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a vários objetos da outra classe.</a:t>
            </a:r>
            <a:endParaRPr lang="pt-BR" sz="500" dirty="0" smtClean="0"/>
          </a:p>
          <a:p>
            <a:r>
              <a:rPr lang="pt-BR" b="1" dirty="0"/>
              <a:t>Exemplo:</a:t>
            </a:r>
            <a:r>
              <a:rPr lang="pt-BR" dirty="0"/>
              <a:t> </a:t>
            </a:r>
            <a:r>
              <a:rPr lang="pt-BR" dirty="0" smtClean="0"/>
              <a:t>um </a:t>
            </a:r>
            <a:r>
              <a:rPr lang="pt-BR" b="1" dirty="0" smtClean="0"/>
              <a:t>funcionário</a:t>
            </a:r>
            <a:r>
              <a:rPr lang="pt-BR" dirty="0" smtClean="0"/>
              <a:t> pertence a uma </a:t>
            </a:r>
            <a:r>
              <a:rPr lang="pt-BR" b="1" dirty="0" smtClean="0"/>
              <a:t>empresa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Na associação </a:t>
            </a:r>
            <a:r>
              <a:rPr lang="pt-BR" b="1" dirty="0" smtClean="0"/>
              <a:t>unidirecional</a:t>
            </a:r>
            <a:r>
              <a:rPr lang="pt-BR" dirty="0" smtClean="0"/>
              <a:t>, a direção da associação deve ser especificada.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caso, a entidade </a:t>
            </a:r>
            <a:r>
              <a:rPr lang="pt-BR" b="1" dirty="0" err="1" smtClean="0"/>
              <a:t>Funcionario</a:t>
            </a:r>
            <a:r>
              <a:rPr lang="pt-BR" dirty="0" smtClean="0"/>
              <a:t> possui um vínculo com um objeto </a:t>
            </a:r>
            <a:r>
              <a:rPr lang="pt-BR" b="1" dirty="0" smtClean="0"/>
              <a:t>Empresa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navegar de </a:t>
            </a:r>
            <a:r>
              <a:rPr lang="pt-BR" b="1" dirty="0" err="1" smtClean="0"/>
              <a:t>Funcionario</a:t>
            </a:r>
            <a:r>
              <a:rPr lang="pt-BR" dirty="0" smtClean="0"/>
              <a:t> para </a:t>
            </a:r>
            <a:r>
              <a:rPr lang="pt-BR" b="1" dirty="0" smtClean="0"/>
              <a:t>Empresa</a:t>
            </a:r>
            <a:r>
              <a:rPr lang="pt-BR" dirty="0" smtClean="0"/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1" y="3087195"/>
            <a:ext cx="5777778" cy="2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4" y="1007153"/>
            <a:ext cx="2299917" cy="820297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457200" y="2000496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setRazaoSocial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r;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} 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57200" y="4053157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f3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4" y="1007153"/>
            <a:ext cx="2299917" cy="820297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457200" y="2000496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setRazaoSocial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r)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r;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} 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57200" y="4053157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é </a:t>
            </a:r>
            <a:r>
              <a:rPr lang="pt-BR" altLang="pt-BR" sz="1200" dirty="0" err="1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f3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getEmpresa()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ângulo de cantos arredondados 7"/>
          <p:cNvSpPr/>
          <p:nvPr/>
        </p:nvSpPr>
        <p:spPr>
          <a:xfrm>
            <a:off x="5668882" y="532795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vinculação é obrigatória, uma vez que a multiplicidade é 1 (o funcionário possui vínculo com exatamente uma empresa).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865375" y="5192418"/>
            <a:ext cx="1576490" cy="605709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a vários objetos da outra classe.</a:t>
            </a:r>
            <a:endParaRPr lang="pt-BR" sz="500" dirty="0" smtClean="0"/>
          </a:p>
          <a:p>
            <a:r>
              <a:rPr lang="pt-BR" b="1" dirty="0" smtClean="0"/>
              <a:t>Exemplo:</a:t>
            </a:r>
            <a:r>
              <a:rPr lang="pt-BR" dirty="0" smtClean="0"/>
              <a:t> uma </a:t>
            </a:r>
            <a:r>
              <a:rPr lang="pt-BR" b="1" dirty="0" smtClean="0"/>
              <a:t>empresa</a:t>
            </a:r>
            <a:r>
              <a:rPr lang="pt-BR" dirty="0" smtClean="0"/>
              <a:t> possui vários </a:t>
            </a:r>
            <a:r>
              <a:rPr lang="pt-BR" b="1" dirty="0" smtClean="0"/>
              <a:t>funcionários</a:t>
            </a:r>
            <a:r>
              <a:rPr lang="pt-BR" dirty="0" smtClean="0"/>
              <a:t>, que pertencem à </a:t>
            </a:r>
            <a:r>
              <a:rPr lang="pt-BR" b="1" dirty="0" smtClean="0"/>
              <a:t>empresa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associação </a:t>
            </a:r>
            <a:r>
              <a:rPr lang="pt-BR" b="1" dirty="0" smtClean="0"/>
              <a:t>bidirecional</a:t>
            </a:r>
            <a:r>
              <a:rPr lang="pt-BR" dirty="0"/>
              <a:t> não se especifica a direção, ou se especifica </a:t>
            </a:r>
            <a:r>
              <a:rPr lang="pt-BR" dirty="0" smtClean="0"/>
              <a:t>ambas.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Neste caso, ambas as entidades possuem vínculo com a outra classe.</a:t>
            </a:r>
          </a:p>
          <a:p>
            <a:r>
              <a:rPr lang="pt-BR" dirty="0"/>
              <a:t>É possível navegar de </a:t>
            </a:r>
            <a:r>
              <a:rPr lang="pt-BR" b="1" dirty="0" smtClean="0"/>
              <a:t>Empresa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b="1" dirty="0" err="1" smtClean="0"/>
              <a:t>Funcionario</a:t>
            </a:r>
            <a:r>
              <a:rPr lang="pt-BR" dirty="0" smtClean="0"/>
              <a:t> </a:t>
            </a:r>
            <a:r>
              <a:rPr lang="pt-BR" dirty="0"/>
              <a:t>e vice-versa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" y="3185870"/>
            <a:ext cx="8940511" cy="18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5" name="TextBox 5"/>
          <p:cNvSpPr txBox="1"/>
          <p:nvPr/>
        </p:nvSpPr>
        <p:spPr>
          <a:xfrm>
            <a:off x="4572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57200" y="4053157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getFuncionarios())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trabalha 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73" y="1007153"/>
            <a:ext cx="1968139" cy="8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Implementação</a:t>
            </a:r>
            <a:r>
              <a:rPr lang="pt-BR" dirty="0" smtClean="0"/>
              <a:t> (métodos construtores e </a:t>
            </a:r>
            <a:r>
              <a:rPr lang="pt-BR" dirty="0" err="1" smtClean="0"/>
              <a:t>acessores</a:t>
            </a:r>
            <a:r>
              <a:rPr lang="pt-BR" dirty="0" smtClean="0"/>
              <a:t> omitidos)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Associação com multiplicidade muitos (*)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5" name="TextBox 5"/>
          <p:cNvSpPr txBox="1"/>
          <p:nvPr/>
        </p:nvSpPr>
        <p:spPr>
          <a:xfrm>
            <a:off x="4572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razaoSocial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nomeFantasia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cnpj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4726800" y="2000497"/>
            <a:ext cx="3960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empresa;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57200" y="4053157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"012.541.379-33"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Pereira"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"062.411.632-12"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"178.219.475-25"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"123.456.789/0001-01"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Empresa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Empresa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 LTDA"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"Empresa 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"123.456.789/0001-02"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f1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f2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f3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setEmpresa(e2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Funcionario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getFuncionarios())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trabalha na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getNomeFantasia());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73" y="1007153"/>
            <a:ext cx="1968139" cy="834096"/>
          </a:xfrm>
          <a:prstGeom prst="rect">
            <a:avLst/>
          </a:prstGeom>
        </p:spPr>
      </p:pic>
      <p:sp>
        <p:nvSpPr>
          <p:cNvPr id="9" name="Retângulo de cantos arredondados 7"/>
          <p:cNvSpPr/>
          <p:nvPr/>
        </p:nvSpPr>
        <p:spPr>
          <a:xfrm>
            <a:off x="5668882" y="5327959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setEmpresa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faz o vínculo bidirecional, associando a empresa na instância do funcionário.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119919" y="2959602"/>
            <a:ext cx="3441126" cy="791516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Exemplo: </a:t>
            </a:r>
            <a:r>
              <a:rPr lang="pt-BR" dirty="0" smtClean="0"/>
              <a:t>um </a:t>
            </a:r>
            <a:r>
              <a:rPr lang="pt-BR" b="1" dirty="0" smtClean="0"/>
              <a:t>clube</a:t>
            </a:r>
            <a:r>
              <a:rPr lang="pt-BR" dirty="0" smtClean="0"/>
              <a:t> possui vários </a:t>
            </a:r>
            <a:r>
              <a:rPr lang="pt-BR" b="1" dirty="0" smtClean="0"/>
              <a:t>sócios</a:t>
            </a:r>
            <a:r>
              <a:rPr lang="pt-BR" dirty="0" smtClean="0"/>
              <a:t>. Logo, a entidade </a:t>
            </a:r>
            <a:r>
              <a:rPr lang="pt-BR" b="1" dirty="0" smtClean="0"/>
              <a:t>Clube</a:t>
            </a:r>
            <a:r>
              <a:rPr lang="pt-BR" dirty="0" smtClean="0"/>
              <a:t> possui vínculos com cada objeto da entidade </a:t>
            </a:r>
            <a:r>
              <a:rPr lang="pt-BR" b="1" dirty="0" err="1" smtClean="0"/>
              <a:t>Socio</a:t>
            </a:r>
            <a:r>
              <a:rPr lang="pt-BR" dirty="0" smtClean="0"/>
              <a:t> (lista).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5960615" y="5260373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Atenção: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os atributos da associação não são representados no diagrama.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58" y="2419282"/>
            <a:ext cx="6831870" cy="26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</a:t>
            </a:r>
            <a:r>
              <a:rPr lang="pt-BR" b="1" dirty="0" err="1" smtClean="0"/>
              <a:t>Socio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816780"/>
            <a:ext cx="82296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Uma associação é uma conexão entre classes e representam as relações entre os objetos.</a:t>
            </a:r>
          </a:p>
          <a:p>
            <a:r>
              <a:rPr lang="pt-BR" dirty="0"/>
              <a:t>Associações são representadas em um diagrama de classe através de uma linha conectando as classes associadas.</a:t>
            </a:r>
          </a:p>
          <a:p>
            <a:r>
              <a:rPr lang="pt-BR" dirty="0"/>
              <a:t>Os dados podem fluir em uma ou em ambas as direções através do link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Clube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16561"/>
            <a:ext cx="8229600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Clube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16561"/>
            <a:ext cx="8229600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668882" y="112448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Lista que implementa a associação.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2388" y="1692219"/>
            <a:ext cx="2350263" cy="229571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Clube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16561"/>
            <a:ext cx="8229600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668882" y="112448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Método para adicionar um novo sócio à lista de sócios do clube.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2388" y="3335043"/>
            <a:ext cx="3032188" cy="601526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Clube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016561"/>
            <a:ext cx="8229600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cidade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cidade;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matricula)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dirty="0" err="1" smtClean="0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585C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8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pt-BR" altLang="pt-BR" sz="1200" dirty="0" err="1">
                <a:solidFill>
                  <a:srgbClr val="3184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668882" y="112448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Método para remover um sócio (buscado pela matrícula) da lista de sócios do clube.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2388" y="3985968"/>
            <a:ext cx="3714114" cy="1717408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Principal e classe Exemplo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712368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Principal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pt-BR" altLang="pt-BR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Exemplo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7200" y="3404711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Exemplo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&lt;Clube&gt;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&lt;Clube&gt;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i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i="1" dirty="0" smtClean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pt-BR" altLang="pt-BR" sz="1200" i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implementação dos métodos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alt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de cantos arredondados 7"/>
          <p:cNvSpPr/>
          <p:nvPr/>
        </p:nvSpPr>
        <p:spPr>
          <a:xfrm>
            <a:off x="6054413" y="2675608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main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apenas chama o método da classe responsável por implementar e executar os métodos (Exemplo).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manipulação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3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da Rosa"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147852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Lúcia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369852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ABC"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"Ibirama"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XYZ"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"Blumenau"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(c2);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removido do clube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não pertence ao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manipulação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3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da Rosa"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147852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Lúcia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369852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ABC"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"Ibirama"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XYZ"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"Blumenau"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(c2);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removido do clube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não pertence ao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637886" y="112448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Criação de sócios, criação de clubes e vinculação dos sócios aos clubes (e armazenamento).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2386" y="1227269"/>
            <a:ext cx="4716000" cy="3344731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métodos de manipulação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985783"/>
            <a:ext cx="8229600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insereRegistros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"Maria da Rosa"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"José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s3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147852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"Ana Lúcia da Silva"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s4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369852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"Pedro Ferreira"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c1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ABC"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"Ibirama"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c2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"Clube XYZ"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"Blumenau"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(c2);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addSocio(s1);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c1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addSocio(s2);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addSocio(s3);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c2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addSocio(s4);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2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Clube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removeSocio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removido do clube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altLang="pt-B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 ["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 não pertence ao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 de cantos arredondados 7"/>
          <p:cNvSpPr/>
          <p:nvPr/>
        </p:nvSpPr>
        <p:spPr>
          <a:xfrm>
            <a:off x="5637886" y="1124487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removeSocio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retorna verdadeiro quando o sócio é removido e falso quando ele não é encontrado.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42384" y="5067946"/>
            <a:ext cx="7740000" cy="1332854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6200000">
            <a:off x="1600609" y="-664613"/>
            <a:ext cx="5745358" cy="8946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Exemplo – classe Exemplo – apresentação dos registros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 smtClean="0"/>
              <a:t>Associação com multiplicidade muitos (*)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457200" y="1839893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mostraRegistros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clubes)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"Sócios do clube 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Socio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getSocios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26B3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getNome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["</a:t>
            </a: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getMatricula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1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pt-BR" altLang="pt-BR" sz="12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alt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1200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altLang="pt-B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altLang="pt-B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pt-BR" altLang="pt-B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887923" y="3717901"/>
            <a:ext cx="5368155" cy="180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Sócios do clube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ABC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José da </a:t>
            </a:r>
            <a:r>
              <a:rPr lang="pt-B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Silva [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654321]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Sócios do clube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Clube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XYZ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Ana Lúcia da </a:t>
            </a:r>
            <a:r>
              <a:rPr lang="pt-B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Silva [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147852]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Pedro </a:t>
            </a:r>
            <a:r>
              <a:rPr lang="pt-BR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Ferreira [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369852]</a:t>
            </a:r>
          </a:p>
        </p:txBody>
      </p:sp>
    </p:spTree>
    <p:extLst>
      <p:ext uri="{BB962C8B-B14F-4D97-AF65-F5344CB8AC3E}">
        <p14:creationId xmlns:p14="http://schemas.microsoft.com/office/powerpoint/2010/main" val="33966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DEITEL,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Uma associação é uma conexão entre classes e representam as relações entre os objetos.</a:t>
            </a:r>
          </a:p>
          <a:p>
            <a:r>
              <a:rPr lang="pt-BR" dirty="0"/>
              <a:t>Associações são representadas em um diagrama de classe através de uma linha conectando as classes associadas.</a:t>
            </a:r>
          </a:p>
          <a:p>
            <a:r>
              <a:rPr lang="pt-BR" dirty="0"/>
              <a:t>Os dados podem fluir em uma ou em ambas as direções através do link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sz="1500" dirty="0" smtClean="0"/>
          </a:p>
          <a:p>
            <a:pPr marL="0" indent="0">
              <a:buNone/>
            </a:pPr>
            <a:r>
              <a:rPr lang="pt-BR" b="1" dirty="0" smtClean="0"/>
              <a:t>Tipos de associação</a:t>
            </a:r>
          </a:p>
          <a:p>
            <a:r>
              <a:rPr lang="pt-BR" dirty="0" smtClean="0"/>
              <a:t>Associação com multiplicidade um (1).</a:t>
            </a:r>
          </a:p>
          <a:p>
            <a:pPr lvl="1"/>
            <a:r>
              <a:rPr lang="pt-BR" dirty="0" smtClean="0"/>
              <a:t>Unidirecional e bidirecional.</a:t>
            </a:r>
          </a:p>
          <a:p>
            <a:r>
              <a:rPr lang="pt-BR" dirty="0" smtClean="0"/>
              <a:t>Associação com multiplicidade muitos (*).</a:t>
            </a:r>
          </a:p>
          <a:p>
            <a:pPr lvl="1"/>
            <a:r>
              <a:rPr lang="pt-BR" dirty="0" smtClean="0"/>
              <a:t>Unidirecional e bidirecional.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um objeto está vinculado com apenas um objeto da outra classe.</a:t>
            </a:r>
            <a:endParaRPr lang="pt-BR" sz="500" dirty="0" smtClean="0"/>
          </a:p>
          <a:p>
            <a:r>
              <a:rPr lang="pt-BR" b="1" dirty="0" smtClean="0"/>
              <a:t>Exemplo:</a:t>
            </a:r>
            <a:r>
              <a:rPr lang="pt-BR" dirty="0" smtClean="0"/>
              <a:t> um </a:t>
            </a:r>
            <a:r>
              <a:rPr lang="pt-BR" b="1" dirty="0" smtClean="0"/>
              <a:t>veículo</a:t>
            </a:r>
            <a:r>
              <a:rPr lang="pt-BR" dirty="0" smtClean="0"/>
              <a:t> possui uma </a:t>
            </a:r>
            <a:r>
              <a:rPr lang="pt-BR" b="1" dirty="0" smtClean="0"/>
              <a:t>documentação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associação </a:t>
            </a:r>
            <a:r>
              <a:rPr lang="pt-BR" b="1" dirty="0" smtClean="0"/>
              <a:t>unidirecional</a:t>
            </a:r>
            <a:r>
              <a:rPr lang="pt-BR" dirty="0" smtClean="0"/>
              <a:t>, a direção da associação deve ser especificada.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Neste caso, a entidade </a:t>
            </a:r>
            <a:r>
              <a:rPr lang="pt-BR" b="1" dirty="0" smtClean="0"/>
              <a:t>Veiculo</a:t>
            </a:r>
            <a:r>
              <a:rPr lang="pt-BR" dirty="0" smtClean="0"/>
              <a:t> possui um atributo do tipo </a:t>
            </a:r>
            <a:r>
              <a:rPr lang="pt-BR" b="1" dirty="0" err="1" smtClean="0"/>
              <a:t>Documentacao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possível navegar de </a:t>
            </a:r>
            <a:r>
              <a:rPr lang="pt-BR" b="1" dirty="0" smtClean="0"/>
              <a:t>Veiculo</a:t>
            </a:r>
            <a:r>
              <a:rPr lang="pt-BR" dirty="0" smtClean="0"/>
              <a:t> para </a:t>
            </a:r>
            <a:r>
              <a:rPr lang="pt-BR" b="1" dirty="0" err="1" smtClean="0"/>
              <a:t>Documentacao</a:t>
            </a:r>
            <a:r>
              <a:rPr lang="pt-BR" dirty="0" smtClean="0"/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Captura de Tela 2016-08-24 às 10.2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8" y="3136419"/>
            <a:ext cx="5944821" cy="20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Ocorre quando um objeto está vinculado com apenas um objeto da outra classe.</a:t>
            </a: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Exemplo: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um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veículo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uma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documentação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Na associação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unidirecional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 direção da associação deve ser especificada.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Neste caso, a entidade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 atributo do tipo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possível navegar 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Captura de Tela 2016-08-24 às 10.2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8" y="3136419"/>
            <a:ext cx="5944821" cy="2029071"/>
          </a:xfrm>
          <a:prstGeom prst="rect">
            <a:avLst/>
          </a:prstGeom>
        </p:spPr>
      </p:pic>
      <p:sp>
        <p:nvSpPr>
          <p:cNvPr id="6" name="Retângulo de cantos arredondados 7"/>
          <p:cNvSpPr/>
          <p:nvPr/>
        </p:nvSpPr>
        <p:spPr>
          <a:xfrm>
            <a:off x="3131609" y="187000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multiplicidade indica que um único veículo está vinculado a uma única documentação.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1361" y="3862768"/>
            <a:ext cx="1345711" cy="42195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Ocorre quando um objeto está vinculado com apenas um objeto da outra classe.</a:t>
            </a:r>
            <a:endParaRPr lang="pt-BR" sz="5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Exemplo: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um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veículo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uma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documentação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Na associação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unidirecional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 direção da associação deve ser especificada.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Neste caso, a entidade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possui um atributo do tipo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É possível navegar 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Veiculo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Documentacao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(navegabilidade).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Associação com multiplicidade um (1)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Captura de Tela 2016-08-24 às 10.2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8" y="3136419"/>
            <a:ext cx="5944821" cy="2029071"/>
          </a:xfrm>
          <a:prstGeom prst="rect">
            <a:avLst/>
          </a:prstGeom>
        </p:spPr>
      </p:pic>
      <p:sp>
        <p:nvSpPr>
          <p:cNvPr id="6" name="Retângulo de cantos arredondados 7"/>
          <p:cNvSpPr/>
          <p:nvPr/>
        </p:nvSpPr>
        <p:spPr>
          <a:xfrm>
            <a:off x="3131609" y="1870000"/>
            <a:ext cx="2892163" cy="1135463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Neste caso, um veículo deve estar obrigatoriamente vinculado a uma documentação.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1361" y="3862768"/>
            <a:ext cx="1345711" cy="421955"/>
          </a:xfrm>
          <a:prstGeom prst="rect">
            <a:avLst/>
          </a:prstGeom>
          <a:noFill/>
          <a:ln w="38100" cmpd="sng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7817</Words>
  <Application>Microsoft Office PowerPoint</Application>
  <PresentationFormat>Apresentação na tela (4:3)</PresentationFormat>
  <Paragraphs>1547</Paragraphs>
  <Slides>59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Associação</vt:lpstr>
      <vt:lpstr>Associação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um (1)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um (1)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Associação com multiplicidade muitos (*)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567</cp:revision>
  <dcterms:created xsi:type="dcterms:W3CDTF">2015-10-20T19:40:28Z</dcterms:created>
  <dcterms:modified xsi:type="dcterms:W3CDTF">2016-10-08T13:54:51Z</dcterms:modified>
</cp:coreProperties>
</file>