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9" r:id="rId3"/>
    <p:sldId id="358" r:id="rId4"/>
    <p:sldId id="359" r:id="rId5"/>
    <p:sldId id="360" r:id="rId6"/>
    <p:sldId id="420" r:id="rId7"/>
    <p:sldId id="421" r:id="rId8"/>
    <p:sldId id="416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2" r:id="rId18"/>
    <p:sldId id="430" r:id="rId19"/>
    <p:sldId id="431" r:id="rId20"/>
    <p:sldId id="433" r:id="rId21"/>
    <p:sldId id="35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3B05"/>
    <a:srgbClr val="54381C"/>
    <a:srgbClr val="000049"/>
    <a:srgbClr val="0F3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4" autoAdjust="0"/>
    <p:restoredTop sz="87189" autoAdjust="0"/>
  </p:normalViewPr>
  <p:slideViewPr>
    <p:cSldViewPr snapToGrid="0" snapToObjects="1">
      <p:cViewPr varScale="1">
        <p:scale>
          <a:sx n="62" d="100"/>
          <a:sy n="62" d="100"/>
        </p:scale>
        <p:origin x="154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6F89-4394-3F45-9304-680680E0EC1F}" type="datetime1">
              <a:rPr lang="pt-BR" smtClean="0"/>
              <a:pPr/>
              <a:t>22/10/2016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7F6C7-C3C4-C242-A5DF-A59588D0BB0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40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B109E-B4DD-994A-9508-7C11E8FDCD11}" type="datetime1">
              <a:rPr lang="pt-BR" smtClean="0"/>
              <a:pPr/>
              <a:t>22/10/2016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2291A-54DE-9E42-84AF-A74B6DCA1AD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74596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0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1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02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53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13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6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5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8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20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10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7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08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27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7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25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72291A-54DE-9E42-84AF-A74B6DCA1AD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3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MU Bright Roman"/>
                <a:cs typeface="CMU Bright Roman"/>
              </a:defRPr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MU Bright Roman"/>
                <a:cs typeface="CMU Bright Roman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44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6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spcBef>
                <a:spcPts val="1200"/>
              </a:spcBef>
              <a:defRPr sz="1800">
                <a:latin typeface="Corbel"/>
                <a:cs typeface="Corbel"/>
              </a:defRPr>
            </a:lvl1pPr>
            <a:lvl2pPr algn="just">
              <a:spcBef>
                <a:spcPts val="1200"/>
              </a:spcBef>
              <a:defRPr sz="1600">
                <a:latin typeface="Corbel"/>
                <a:cs typeface="Corbel"/>
              </a:defRPr>
            </a:lvl2pPr>
            <a:lvl3pPr algn="just">
              <a:spcBef>
                <a:spcPts val="1200"/>
              </a:spcBef>
              <a:defRPr sz="1400">
                <a:latin typeface="Corbel"/>
                <a:cs typeface="Corbel"/>
              </a:defRPr>
            </a:lvl3pPr>
            <a:lvl4pPr algn="just">
              <a:spcBef>
                <a:spcPts val="1200"/>
              </a:spcBef>
              <a:defRPr sz="1200">
                <a:latin typeface="Corbel"/>
                <a:cs typeface="Corbel"/>
              </a:defRPr>
            </a:lvl4pPr>
            <a:lvl5pPr algn="just">
              <a:spcBef>
                <a:spcPts val="1200"/>
              </a:spcBef>
              <a:defRPr sz="1200">
                <a:latin typeface="Corbel"/>
                <a:cs typeface="Corbel"/>
              </a:defRPr>
            </a:lvl5pPr>
          </a:lstStyle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4571296" y="6660461"/>
            <a:ext cx="4576810" cy="2159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latin typeface="Corbel"/>
              <a:cs typeface="Corbel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" y="6660461"/>
            <a:ext cx="4576810" cy="215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rbel"/>
              <a:cs typeface="Corbel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0" y="101822"/>
            <a:ext cx="9144000" cy="850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/>
              <a:latin typeface="Corbel"/>
              <a:cs typeface="Corbe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03"/>
            <a:ext cx="9144000" cy="834288"/>
          </a:xfrm>
        </p:spPr>
        <p:txBody>
          <a:bodyPr>
            <a:normAutofit/>
          </a:bodyPr>
          <a:lstStyle>
            <a:lvl1pPr algn="l">
              <a:defRPr sz="44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r>
              <a:rPr lang="pt-BR" noProof="0" dirty="0" smtClean="0"/>
              <a:t>Click </a:t>
            </a:r>
            <a:r>
              <a:rPr lang="pt-BR" noProof="0" dirty="0" err="1" smtClean="0"/>
              <a:t>to</a:t>
            </a:r>
            <a:r>
              <a:rPr lang="pt-BR" noProof="0" dirty="0" smtClean="0"/>
              <a:t> </a:t>
            </a:r>
            <a:r>
              <a:rPr lang="pt-BR" noProof="0" dirty="0" err="1" smtClean="0"/>
              <a:t>edit</a:t>
            </a:r>
            <a:r>
              <a:rPr lang="pt-BR" noProof="0" dirty="0" smtClean="0"/>
              <a:t> Master </a:t>
            </a:r>
            <a:r>
              <a:rPr lang="pt-BR" noProof="0" dirty="0" err="1" smtClean="0"/>
              <a:t>title</a:t>
            </a:r>
            <a:r>
              <a:rPr lang="pt-BR" noProof="0" dirty="0" smtClean="0"/>
              <a:t> </a:t>
            </a:r>
            <a:r>
              <a:rPr lang="pt-BR" noProof="0" dirty="0" err="1" smtClean="0"/>
              <a:t>style</a:t>
            </a:r>
            <a:endParaRPr lang="pt-BR" noProof="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-2425" y="0"/>
            <a:ext cx="9168650" cy="108000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  <a:latin typeface="Corbel"/>
              <a:cs typeface="Corbel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4579890" y="6622530"/>
            <a:ext cx="4586109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Prof.</a:t>
            </a:r>
            <a:r>
              <a:rPr lang="en-US" sz="1200" baseline="0" dirty="0" smtClean="0">
                <a:solidFill>
                  <a:schemeClr val="tx1"/>
                </a:solidFill>
                <a:latin typeface="Corbel"/>
                <a:cs typeface="Corbel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orbel"/>
                <a:cs typeface="Corbel"/>
              </a:rPr>
              <a:t>Marcelo de Souza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0" y="6622530"/>
            <a:ext cx="4567677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pt-BR" sz="1200" noProof="0" dirty="0" smtClean="0">
                <a:solidFill>
                  <a:schemeClr val="bg1"/>
                </a:solidFill>
                <a:latin typeface="Corbel"/>
                <a:cs typeface="Corbel"/>
              </a:rPr>
              <a:t>POO</a:t>
            </a:r>
            <a:r>
              <a:rPr lang="pt-BR" sz="1200" baseline="0" noProof="0" dirty="0" smtClean="0">
                <a:solidFill>
                  <a:schemeClr val="bg1"/>
                </a:solidFill>
                <a:latin typeface="Corbel"/>
                <a:cs typeface="Corbel"/>
              </a:rPr>
              <a:t> – agregação e composição</a:t>
            </a:r>
            <a:endParaRPr lang="pt-BR" sz="1200" noProof="0" dirty="0">
              <a:solidFill>
                <a:schemeClr val="bg1"/>
              </a:solidFill>
              <a:latin typeface="Corbel"/>
              <a:cs typeface="Corbel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6"/>
          </p:nvPr>
        </p:nvSpPr>
        <p:spPr>
          <a:xfrm>
            <a:off x="7032625" y="6610293"/>
            <a:ext cx="2133600" cy="304603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457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6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2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dirty="0" smtClean="0"/>
              <a:t>Click to edit Master text styles</a:t>
            </a:r>
          </a:p>
          <a:p>
            <a:pPr lvl="1"/>
            <a:r>
              <a:rPr lang="x-none" dirty="0" smtClean="0"/>
              <a:t>Second level</a:t>
            </a:r>
          </a:p>
          <a:p>
            <a:pPr lvl="2"/>
            <a:r>
              <a:rPr lang="x-none" dirty="0" smtClean="0"/>
              <a:t>Third level</a:t>
            </a:r>
          </a:p>
          <a:p>
            <a:pPr lvl="3"/>
            <a:r>
              <a:rPr lang="x-none" dirty="0" smtClean="0"/>
              <a:t>Fourth level</a:t>
            </a:r>
          </a:p>
          <a:p>
            <a:pPr lvl="4"/>
            <a:r>
              <a:rPr lang="x-none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9C5CE-5FE2-2248-83B8-6306D67F4F01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67189" y="0"/>
            <a:ext cx="4576810" cy="96207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69237" y="1982351"/>
            <a:ext cx="8205527" cy="1330141"/>
          </a:xfrm>
          <a:prstGeom prst="round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>
                <a:solidFill>
                  <a:schemeClr val="bg1"/>
                </a:solidFill>
                <a:latin typeface="Corbel"/>
                <a:cs typeface="Corbel"/>
              </a:rPr>
              <a:t>Programação orientada a objetos</a:t>
            </a:r>
          </a:p>
          <a:p>
            <a:pPr algn="ctr"/>
            <a:r>
              <a:rPr lang="pt-BR" sz="2800" dirty="0" smtClean="0">
                <a:solidFill>
                  <a:schemeClr val="bg1"/>
                </a:solidFill>
                <a:latin typeface="Corbel"/>
                <a:cs typeface="Corbel"/>
              </a:rPr>
              <a:t>Agregação e composição</a:t>
            </a:r>
            <a:endParaRPr lang="en-US" sz="2800" dirty="0">
              <a:latin typeface="Corbel"/>
              <a:cs typeface="Corbel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567188" y="-31362"/>
            <a:ext cx="4576812" cy="100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Departamento de Engenharia de Software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FFFFFF"/>
                </a:solidFill>
                <a:latin typeface="Corbel"/>
                <a:cs typeface="Corbel"/>
              </a:rPr>
              <a:t>Centro de Educação Superior do Alto Vale do Itajaí - CEAVI</a:t>
            </a:r>
            <a:endParaRPr lang="pt-BR" sz="1400" dirty="0" smtClean="0">
              <a:solidFill>
                <a:srgbClr val="FFFFFF"/>
              </a:solidFill>
              <a:latin typeface="Corbel"/>
              <a:cs typeface="Corbel"/>
            </a:endParaRPr>
          </a:p>
          <a:p>
            <a:pPr algn="r">
              <a:spcBef>
                <a:spcPts val="160"/>
              </a:spcBef>
              <a:spcAft>
                <a:spcPts val="160"/>
              </a:spcAft>
            </a:pPr>
            <a:r>
              <a:rPr lang="pt-BR" sz="1400" dirty="0" smtClean="0">
                <a:solidFill>
                  <a:srgbClr val="FFFFFF"/>
                </a:solidFill>
                <a:latin typeface="Corbel"/>
                <a:cs typeface="Corbel"/>
              </a:rPr>
              <a:t>Universidade do Estado de Santa Catarina - UDESC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4576810" cy="9620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Subtitle 2"/>
          <p:cNvSpPr txBox="1">
            <a:spLocks/>
          </p:cNvSpPr>
          <p:nvPr/>
        </p:nvSpPr>
        <p:spPr>
          <a:xfrm>
            <a:off x="-8834" y="-41057"/>
            <a:ext cx="4576021" cy="1008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CMU Bright Roman"/>
                <a:ea typeface="+mn-ea"/>
                <a:cs typeface="CMU Bright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Bacharelado em Engenharia de Software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Disciplina: Programação I</a:t>
            </a:r>
          </a:p>
          <a:p>
            <a:pPr algn="l">
              <a:spcBef>
                <a:spcPts val="160"/>
              </a:spcBef>
              <a:spcAft>
                <a:spcPts val="160"/>
              </a:spcAft>
            </a:pPr>
            <a:r>
              <a:rPr lang="x-none" sz="1400" dirty="0" smtClean="0">
                <a:solidFill>
                  <a:srgbClr val="000000"/>
                </a:solidFill>
                <a:latin typeface="Corbel"/>
                <a:cs typeface="Corbel"/>
              </a:rPr>
              <a:t>Professor Marcelo de Souza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611" y="6306874"/>
            <a:ext cx="3608398" cy="44985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-8833" y="6756402"/>
            <a:ext cx="9165533" cy="107997"/>
          </a:xfrm>
          <a:prstGeom prst="rect">
            <a:avLst/>
          </a:prstGeom>
          <a:solidFill>
            <a:srgbClr val="7D3B0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8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Agregação</a:t>
            </a: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endParaRPr lang="pt-BR" b="1" dirty="0" smtClean="0"/>
          </a:p>
          <a:p>
            <a:pPr marL="0" indent="0">
              <a:buNone/>
            </a:pPr>
            <a:r>
              <a:rPr lang="pt-BR" b="1" dirty="0" smtClean="0"/>
              <a:t>Composição</a:t>
            </a:r>
            <a:endParaRPr lang="pt-BR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Representação na UML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68" y="1611263"/>
            <a:ext cx="6340299" cy="190086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567" y="4165023"/>
            <a:ext cx="6340299" cy="188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Quando a agregação possui multiplicidade 1, ela é implementada como uma associação simples de multiplicidade 1.</a:t>
            </a:r>
          </a:p>
          <a:p>
            <a:r>
              <a:rPr lang="pt-BR" dirty="0" smtClean="0"/>
              <a:t>Em geral, o atributo (ou lista) que implementa a agregação fica no objeto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agregação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5" y="3286313"/>
            <a:ext cx="7149249" cy="21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9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Quando a agregação possui multiplicidade 1, ela é implementada como uma associação simples de multiplicidade 1.</a:t>
            </a:r>
          </a:p>
          <a:p>
            <a:r>
              <a:rPr lang="pt-BR" dirty="0" smtClean="0"/>
              <a:t>Em geral, o atributo (ou lista) que implementa a agregação fica no objeto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agregação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3166299"/>
            <a:ext cx="39600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Radar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velocidadeMaxima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SensorVelocidade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sensor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SensorVelocidade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getSensor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sensor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 smtClean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setSensor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SensorVelocidade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sensor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726800" y="3166300"/>
            <a:ext cx="3960000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SensorVelocidade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precisao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71839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Quando a agregação possui multiplicidade *, ela é implementada como uma associação simples de multiplicidade *.</a:t>
            </a:r>
          </a:p>
          <a:p>
            <a:r>
              <a:rPr lang="pt-BR" dirty="0" smtClean="0"/>
              <a:t>Em geral, o atributo (ou lista) que implementa a agregação fica no objeto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agregação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5" y="3286313"/>
            <a:ext cx="7126187" cy="2134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Quando a </a:t>
            </a:r>
            <a:r>
              <a:rPr lang="pt-BR" dirty="0" smtClean="0"/>
              <a:t>agregação </a:t>
            </a:r>
            <a:r>
              <a:rPr lang="pt-BR" dirty="0"/>
              <a:t>possui multiplicidade *, ela é implementada como uma associação simples de multiplicidade *.</a:t>
            </a:r>
          </a:p>
          <a:p>
            <a:r>
              <a:rPr lang="pt-BR" dirty="0"/>
              <a:t>Em geral, o atributo (ou lista) que implementa a agregação fica no objeto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agregação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795657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Turma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ano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semestre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&lt;Aluno&gt;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alunos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&lt;Aluno&gt;();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&lt;Aluno&gt;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getAlunos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alunos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setAlunos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&lt;Aluno&gt;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alunos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alunos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alunos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4726800" y="2795658"/>
            <a:ext cx="3960000" cy="26776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Aluno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nome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setMatricula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matricula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mat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tângulo de cantos arredondados 7"/>
          <p:cNvSpPr/>
          <p:nvPr/>
        </p:nvSpPr>
        <p:spPr>
          <a:xfrm>
            <a:off x="949271" y="5685217"/>
            <a:ext cx="7245457" cy="781428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Na classe todo podem ser implementados métodos para a manipulação das partes (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addAluno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</a:t>
            </a:r>
            <a:r>
              <a:rPr lang="pt-BR" sz="1600" dirty="0" err="1" smtClean="0">
                <a:solidFill>
                  <a:schemeClr val="bg1"/>
                </a:solidFill>
                <a:latin typeface="Corbel" pitchFamily="34" charset="0"/>
              </a:rPr>
              <a:t>removeAluno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, etc.).</a:t>
            </a:r>
            <a:endParaRPr lang="pt-BR" sz="1600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Quando a composição possui multiplicidade 1, ela é implementada como uma associação simples de multiplicidade 1.</a:t>
            </a:r>
          </a:p>
          <a:p>
            <a:r>
              <a:rPr lang="pt-BR" dirty="0" smtClean="0"/>
              <a:t>Em geral, as operações de criação e destruição do objeto parte ficam no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5" y="3286314"/>
            <a:ext cx="7149249" cy="214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Quando a composição possui multiplicidade 1, ela é implementada como uma associação simples de multiplicidade 1.</a:t>
            </a:r>
          </a:p>
          <a:p>
            <a:r>
              <a:rPr lang="pt-BR" dirty="0"/>
              <a:t>Em geral, as operações de criação e destruição do objeto parte ficam no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722104"/>
            <a:ext cx="39600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Computador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Processador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addProcessador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pt-B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Processador();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sz="1200" dirty="0" smtClean="0">
                <a:solidFill>
                  <a:srgbClr val="0000C0"/>
                </a:solidFill>
                <a:latin typeface="Consolas" panose="020B0609020204030204" pitchFamily="49" charset="0"/>
              </a:rPr>
              <a:t>      </a:t>
            </a:r>
            <a:r>
              <a:rPr lang="pt-BR" sz="12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.setNucleos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.setPotencia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726800" y="2722104"/>
            <a:ext cx="39600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Processador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33608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Quando a composição possui multiplicidade 1, ela é implementada como uma associação simples de multiplicidade 1.</a:t>
            </a:r>
          </a:p>
          <a:p>
            <a:r>
              <a:rPr lang="pt-BR" dirty="0"/>
              <a:t>Em geral, as operações de criação e destruição do objeto parte ficam no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722104"/>
            <a:ext cx="39600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Computador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Processador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Processador();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pt-BR" sz="1200" dirty="0">
                <a:solidFill>
                  <a:srgbClr val="0000C0"/>
                </a:solidFill>
                <a:latin typeface="Consolas" panose="020B0609020204030204" pitchFamily="49" charset="0"/>
              </a:rPr>
              <a:t>      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.setNucleos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.setPotencia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processador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726800" y="2722104"/>
            <a:ext cx="3960000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Processador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nucleos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setPotencia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 smtClean="0">
                <a:solidFill>
                  <a:srgbClr val="6A3E3E"/>
                </a:solidFill>
                <a:latin typeface="Consolas" panose="020B0609020204030204" pitchFamily="49" charset="0"/>
              </a:rPr>
              <a:t>potencia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9" name="Retângulo de cantos arredondados 7"/>
          <p:cNvSpPr/>
          <p:nvPr/>
        </p:nvSpPr>
        <p:spPr>
          <a:xfrm>
            <a:off x="457200" y="1445216"/>
            <a:ext cx="8229600" cy="116993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processador é criado dentro da classe Computador pois só existe dentro da mesma e só pode ser vinculado a um computador (conceito de composição). Repare que a classe computador não possui 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setProcessador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Esta é uma boa prática, pois impede que o processador de um computador seja associado a outro computador (conceito de composição</a:t>
            </a:r>
            <a:r>
              <a:rPr lang="pt-BR" sz="1600" u="sng" dirty="0" smtClean="0">
                <a:solidFill>
                  <a:schemeClr val="bg1"/>
                </a:solidFill>
                <a:latin typeface="Corbel" pitchFamily="34" charset="0"/>
              </a:rPr>
              <a:t>).</a:t>
            </a:r>
            <a:endParaRPr lang="pt-BR" sz="1600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Quando a composição possui multiplicidade *, ela é implementada como uma associação simples de multiplicidade *.</a:t>
            </a:r>
          </a:p>
          <a:p>
            <a:r>
              <a:rPr lang="pt-BR" dirty="0"/>
              <a:t>Em geral, as operações de criação e destruição do objeto parte ficam no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75" y="3286313"/>
            <a:ext cx="7142350" cy="214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9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Quando a composição possui multiplicidade *, ela é implementada como uma associação simples de multiplicidade *.</a:t>
            </a:r>
          </a:p>
          <a:p>
            <a:r>
              <a:rPr lang="pt-BR" dirty="0"/>
              <a:t>Em geral, as operações de criação e destruição do objeto parte ficam no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875116"/>
            <a:ext cx="3960000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Livro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&lt;Capitulo&gt;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caps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&lt;Capitulo&gt;();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addCapitulo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pt-B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titulo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Capitulo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Capitulo();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pt-BR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.setNumero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caps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726800" y="2875117"/>
            <a:ext cx="3960000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Capitulo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titulo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 smtClean="0"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//Set e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 para o título</a:t>
            </a:r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1096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r>
              <a:rPr lang="pt-BR" dirty="0" smtClean="0"/>
              <a:t>Classes podem se relacionar entre si, definindo um vínculo entre os objetos dessas classes.</a:t>
            </a:r>
          </a:p>
          <a:p>
            <a:endParaRPr lang="pt-BR" sz="500" dirty="0" smtClean="0"/>
          </a:p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cliente</a:t>
            </a:r>
            <a:r>
              <a:rPr lang="pt-BR" dirty="0" smtClean="0"/>
              <a:t> possui um </a:t>
            </a:r>
            <a:r>
              <a:rPr lang="pt-BR" b="1" dirty="0" smtClean="0"/>
              <a:t>endereço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empresa</a:t>
            </a:r>
            <a:r>
              <a:rPr lang="pt-BR" dirty="0" smtClean="0"/>
              <a:t> é composta por </a:t>
            </a:r>
            <a:r>
              <a:rPr lang="pt-BR" b="1" dirty="0" smtClean="0"/>
              <a:t>funcionários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moto</a:t>
            </a:r>
            <a:r>
              <a:rPr lang="pt-BR" dirty="0" smtClean="0"/>
              <a:t> é um tipo de </a:t>
            </a:r>
            <a:r>
              <a:rPr lang="pt-BR" b="1" dirty="0" smtClean="0"/>
              <a:t>veículo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 </a:t>
            </a:r>
            <a:r>
              <a:rPr lang="pt-BR" b="1" dirty="0" smtClean="0"/>
              <a:t>restaurante</a:t>
            </a:r>
            <a:r>
              <a:rPr lang="pt-BR" dirty="0" smtClean="0"/>
              <a:t> possui </a:t>
            </a:r>
            <a:r>
              <a:rPr lang="pt-BR" b="1" dirty="0" smtClean="0"/>
              <a:t>pratos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Uma </a:t>
            </a:r>
            <a:r>
              <a:rPr lang="pt-BR" b="1" dirty="0" smtClean="0"/>
              <a:t>correspondência</a:t>
            </a:r>
            <a:r>
              <a:rPr lang="pt-BR" dirty="0" smtClean="0"/>
              <a:t> possui um </a:t>
            </a:r>
            <a:r>
              <a:rPr lang="pt-BR" b="1" dirty="0" smtClean="0"/>
              <a:t>remetente</a:t>
            </a:r>
            <a:r>
              <a:rPr lang="pt-BR" dirty="0" smtClean="0"/>
              <a:t> e um </a:t>
            </a:r>
            <a:r>
              <a:rPr lang="pt-BR" b="1" dirty="0" smtClean="0"/>
              <a:t>destinatário</a:t>
            </a:r>
            <a:r>
              <a:rPr lang="pt-BR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/>
              <a:t>Quando a composição possui multiplicidade *, ela é implementada como uma associação simples de multiplicidade *.</a:t>
            </a:r>
          </a:p>
          <a:p>
            <a:r>
              <a:rPr lang="pt-BR" dirty="0"/>
              <a:t>Em geral, as operações de criação e destruição do objeto parte ficam no todo.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Implementação –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457200" y="2875116"/>
            <a:ext cx="3960000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Livro 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&lt;Capitulo&gt; 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caps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&lt;Capitulo&gt;();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addCapitulo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titulo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Capitulo 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Capitulo();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.setNumero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caps</a:t>
            </a:r>
            <a:r>
              <a:rPr lang="pt-B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6" name="TextBox 7"/>
          <p:cNvSpPr txBox="1"/>
          <p:nvPr/>
        </p:nvSpPr>
        <p:spPr>
          <a:xfrm>
            <a:off x="4726800" y="2875117"/>
            <a:ext cx="3960000" cy="32316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 cmpd="sng"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Capitulo </a:t>
            </a:r>
            <a:r>
              <a:rPr lang="pt-B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pt-B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titulo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 smtClean="0">
              <a:latin typeface="Consolas" panose="020B0609020204030204" pitchFamily="49" charset="0"/>
            </a:endParaRPr>
          </a:p>
          <a:p>
            <a:endParaRPr lang="pt-BR" sz="1200" dirty="0"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pt-B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numero</a:t>
            </a:r>
            <a:r>
              <a:rPr lang="pt-B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//Set e </a:t>
            </a:r>
            <a:r>
              <a:rPr lang="pt-BR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get</a:t>
            </a:r>
            <a:r>
              <a:rPr lang="pt-BR" sz="1200" dirty="0">
                <a:solidFill>
                  <a:srgbClr val="3F7F5F"/>
                </a:solidFill>
                <a:latin typeface="Consolas" panose="020B0609020204030204" pitchFamily="49" charset="0"/>
              </a:rPr>
              <a:t> para o título</a:t>
            </a:r>
            <a:r>
              <a:rPr lang="pt-BR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...</a:t>
            </a:r>
          </a:p>
          <a:p>
            <a:endParaRPr lang="pt-BR" sz="12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200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57200" y="1445216"/>
            <a:ext cx="8229600" cy="1169932"/>
          </a:xfrm>
          <a:prstGeom prst="roundRect">
            <a:avLst>
              <a:gd name="adj" fmla="val 2508"/>
            </a:avLst>
          </a:prstGeom>
          <a:solidFill>
            <a:srgbClr val="7D3B05"/>
          </a:solidFill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capítulo é criado dentro da classe Livro. Com isso se garante que o capítulo esteja vinculado a apenas um livro e não exista fora do mesmo, ele é destruído junto com o livro (composição). Repare que a classe Livro não possui 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o método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setCapitulos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 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e </a:t>
            </a:r>
            <a:r>
              <a:rPr lang="pt-BR" sz="1600" b="1" dirty="0" err="1" smtClean="0">
                <a:solidFill>
                  <a:schemeClr val="bg1"/>
                </a:solidFill>
                <a:latin typeface="Corbel" pitchFamily="34" charset="0"/>
              </a:rPr>
              <a:t>getCapitulos</a:t>
            </a:r>
            <a:r>
              <a:rPr lang="pt-BR" sz="1600" dirty="0" smtClean="0">
                <a:solidFill>
                  <a:schemeClr val="bg1"/>
                </a:solidFill>
                <a:latin typeface="Corbel" pitchFamily="34" charset="0"/>
              </a:rPr>
              <a:t>. </a:t>
            </a:r>
            <a:r>
              <a:rPr lang="pt-BR" sz="1600" dirty="0">
                <a:solidFill>
                  <a:schemeClr val="bg1"/>
                </a:solidFill>
                <a:latin typeface="Corbel" pitchFamily="34" charset="0"/>
              </a:rPr>
              <a:t>Caso necessário eles podem ser criados, permitindo ao programador quebrar o conceito da composição.</a:t>
            </a:r>
          </a:p>
        </p:txBody>
      </p:sp>
    </p:spTree>
    <p:extLst>
      <p:ext uri="{BB962C8B-B14F-4D97-AF65-F5344CB8AC3E}">
        <p14:creationId xmlns:p14="http://schemas.microsoft.com/office/powerpoint/2010/main" val="990836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DEITEL, H. M. </a:t>
            </a:r>
            <a:r>
              <a:rPr lang="pt-BR" b="1" dirty="0"/>
              <a:t>Java: como programar</a:t>
            </a:r>
            <a:r>
              <a:rPr lang="pt-BR" dirty="0"/>
              <a:t>. H. M </a:t>
            </a:r>
            <a:r>
              <a:rPr lang="pt-BR" dirty="0" err="1"/>
              <a:t>Deitel</a:t>
            </a:r>
            <a:r>
              <a:rPr lang="pt-BR" dirty="0"/>
              <a:t> e P. J. </a:t>
            </a:r>
            <a:r>
              <a:rPr lang="pt-BR" dirty="0" err="1"/>
              <a:t>Deitel</a:t>
            </a:r>
            <a:r>
              <a:rPr lang="pt-BR" dirty="0"/>
              <a:t> - 8a ed. Porto Alegre: Prentice-Hall, 2010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Leitura complementar</a:t>
            </a:r>
          </a:p>
          <a:p>
            <a:pPr marL="0" indent="0">
              <a:buNone/>
            </a:pPr>
            <a:r>
              <a:rPr lang="pt-BR" dirty="0" err="1" smtClean="0"/>
              <a:t>TutorialsPoint</a:t>
            </a:r>
            <a:r>
              <a:rPr lang="pt-BR" dirty="0"/>
              <a:t> Java </a:t>
            </a:r>
            <a:r>
              <a:rPr lang="pt-BR" dirty="0" smtClean="0"/>
              <a:t>(http</a:t>
            </a:r>
            <a:r>
              <a:rPr lang="pt-BR" dirty="0"/>
              <a:t>://</a:t>
            </a:r>
            <a:r>
              <a:rPr lang="pt-BR" dirty="0" smtClean="0"/>
              <a:t>www.tutorialspoint.com/java).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4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243339"/>
            <a:ext cx="8229600" cy="6858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/>
              <a:t>Associação:</a:t>
            </a:r>
            <a:r>
              <a:rPr lang="pt-BR" dirty="0"/>
              <a:t> conexão entre classes.</a:t>
            </a:r>
          </a:p>
          <a:p>
            <a:endParaRPr lang="pt-BR" sz="500" dirty="0"/>
          </a:p>
          <a:p>
            <a:r>
              <a:rPr lang="pt-BR" b="1" dirty="0"/>
              <a:t>Agregação e composição:</a:t>
            </a:r>
            <a:r>
              <a:rPr lang="pt-BR" dirty="0"/>
              <a:t> especialização de uma associação onde um todo é relacionado com suas partes (relacionamento “</a:t>
            </a:r>
            <a:r>
              <a:rPr lang="pt-BR" dirty="0" err="1"/>
              <a:t>parte-de</a:t>
            </a:r>
            <a:r>
              <a:rPr lang="pt-BR" dirty="0"/>
              <a:t>”).</a:t>
            </a:r>
          </a:p>
          <a:p>
            <a:endParaRPr lang="pt-BR" sz="500" dirty="0"/>
          </a:p>
          <a:p>
            <a:r>
              <a:rPr lang="pt-BR" b="1" dirty="0"/>
              <a:t>Dependência:</a:t>
            </a:r>
            <a:r>
              <a:rPr lang="pt-BR" dirty="0"/>
              <a:t> um objeto depende de alguma forma de outro (relacionamento de utilização). </a:t>
            </a:r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r>
              <a:rPr lang="pt-BR" dirty="0"/>
              <a:t> um dos princípios da orientação a objetos, permite a reutilização, uma nova classe pode ser definida a partir de outra já existente. </a:t>
            </a:r>
          </a:p>
          <a:p>
            <a:endParaRPr lang="pt-BR" sz="500" dirty="0"/>
          </a:p>
          <a:p>
            <a:r>
              <a:rPr lang="pt-BR" b="1" dirty="0"/>
              <a:t>Realização</a:t>
            </a:r>
            <a:r>
              <a:rPr lang="pt-BR" b="1"/>
              <a:t>:</a:t>
            </a:r>
            <a:r>
              <a:rPr lang="pt-BR"/>
              <a:t> um contrato que a classe segue (obrigação).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57200" y="2382830"/>
            <a:ext cx="8229600" cy="14638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b="1" dirty="0"/>
              <a:t>Associação: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Agregação</a:t>
            </a:r>
          </a:p>
          <a:p>
            <a:endParaRPr lang="pt-BR" b="1" dirty="0"/>
          </a:p>
          <a:p>
            <a:r>
              <a:rPr lang="pt-BR" b="1" dirty="0"/>
              <a:t>Composição: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Dependência: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Herança (generalização):</a:t>
            </a:r>
            <a:endParaRPr lang="pt-BR" dirty="0"/>
          </a:p>
          <a:p>
            <a:endParaRPr lang="pt-BR" sz="500" dirty="0"/>
          </a:p>
          <a:p>
            <a:endParaRPr lang="pt-BR" sz="500" dirty="0"/>
          </a:p>
          <a:p>
            <a:r>
              <a:rPr lang="pt-BR" b="1" dirty="0"/>
              <a:t>Realização: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Relacionamentos entre classes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4397443" y="5333037"/>
            <a:ext cx="4137755" cy="0"/>
          </a:xfrm>
          <a:prstGeom prst="line">
            <a:avLst/>
          </a:prstGeom>
          <a:ln w="38100" cmpd="sng">
            <a:prstDash val="solid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1" name="Line 4"/>
          <p:cNvSpPr>
            <a:spLocks noChangeShapeType="1"/>
          </p:cNvSpPr>
          <p:nvPr/>
        </p:nvSpPr>
        <p:spPr bwMode="auto">
          <a:xfrm>
            <a:off x="4406429" y="1798907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2" name="AutoShape 13"/>
          <p:cNvSpPr>
            <a:spLocks noChangeArrowheads="1"/>
          </p:cNvSpPr>
          <p:nvPr/>
        </p:nvSpPr>
        <p:spPr bwMode="auto">
          <a:xfrm>
            <a:off x="7847262" y="3312913"/>
            <a:ext cx="696922" cy="432000"/>
          </a:xfrm>
          <a:prstGeom prst="diamond">
            <a:avLst/>
          </a:prstGeom>
          <a:solidFill>
            <a:schemeClr val="tx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" name="Group 35"/>
          <p:cNvGrpSpPr/>
          <p:nvPr/>
        </p:nvGrpSpPr>
        <p:grpSpPr>
          <a:xfrm>
            <a:off x="8149426" y="4139841"/>
            <a:ext cx="388711" cy="574762"/>
            <a:chOff x="8017239" y="4663492"/>
            <a:chExt cx="388711" cy="574762"/>
          </a:xfrm>
        </p:grpSpPr>
        <p:sp>
          <p:nvSpPr>
            <p:cNvPr id="24" name="AutoShape 10"/>
            <p:cNvSpPr>
              <a:spLocks noChangeArrowheads="1"/>
            </p:cNvSpPr>
            <p:nvPr/>
          </p:nvSpPr>
          <p:spPr bwMode="auto">
            <a:xfrm rot="5400000">
              <a:off x="7985527" y="4755122"/>
              <a:ext cx="455074" cy="385772"/>
            </a:xfrm>
            <a:prstGeom prst="triangle">
              <a:avLst>
                <a:gd name="adj" fmla="val 50000"/>
              </a:avLst>
            </a:prstGeom>
            <a:noFill/>
            <a:ln w="381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5" name="Straight Connector 27"/>
            <p:cNvCxnSpPr/>
            <p:nvPr/>
          </p:nvCxnSpPr>
          <p:spPr>
            <a:xfrm>
              <a:off x="8017239" y="4663492"/>
              <a:ext cx="0" cy="574762"/>
            </a:xfrm>
            <a:prstGeom prst="line">
              <a:avLst/>
            </a:prstGeom>
            <a:ln w="76200" cmpd="sng">
              <a:solidFill>
                <a:schemeClr val="bg1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Line 4"/>
          <p:cNvSpPr>
            <a:spLocks noChangeShapeType="1"/>
          </p:cNvSpPr>
          <p:nvPr/>
        </p:nvSpPr>
        <p:spPr bwMode="auto">
          <a:xfrm>
            <a:off x="4406429" y="3528913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4406429" y="4427222"/>
            <a:ext cx="3949259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0" name="Line 4"/>
          <p:cNvSpPr>
            <a:spLocks noChangeShapeType="1"/>
          </p:cNvSpPr>
          <p:nvPr/>
        </p:nvSpPr>
        <p:spPr bwMode="auto">
          <a:xfrm>
            <a:off x="4406429" y="6211354"/>
            <a:ext cx="4137755" cy="0"/>
          </a:xfrm>
          <a:prstGeom prst="line">
            <a:avLst/>
          </a:prstGeom>
          <a:ln w="38100" cmpd="sng">
            <a:prstDash val="dash"/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1" name="Line 4"/>
          <p:cNvSpPr>
            <a:spLocks noChangeShapeType="1"/>
          </p:cNvSpPr>
          <p:nvPr/>
        </p:nvSpPr>
        <p:spPr bwMode="auto">
          <a:xfrm>
            <a:off x="4406429" y="2679022"/>
            <a:ext cx="4137755" cy="0"/>
          </a:xfrm>
          <a:prstGeom prst="line">
            <a:avLst/>
          </a:prstGeom>
          <a:ln w="38100" cmpd="sng">
            <a:headEnd type="none" w="sm" len="sm"/>
            <a:tailEnd type="none" w="sm" len="sm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2" name="AutoShape 7"/>
          <p:cNvSpPr>
            <a:spLocks noChangeArrowheads="1"/>
          </p:cNvSpPr>
          <p:nvPr/>
        </p:nvSpPr>
        <p:spPr bwMode="auto">
          <a:xfrm>
            <a:off x="7847262" y="2463022"/>
            <a:ext cx="696922" cy="432000"/>
          </a:xfrm>
          <a:prstGeom prst="diamond">
            <a:avLst/>
          </a:prstGeom>
          <a:solidFill>
            <a:schemeClr val="bg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AutoShape 10"/>
          <p:cNvSpPr>
            <a:spLocks noChangeArrowheads="1"/>
          </p:cNvSpPr>
          <p:nvPr/>
        </p:nvSpPr>
        <p:spPr bwMode="auto">
          <a:xfrm rot="5400000">
            <a:off x="8123761" y="6018468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AutoShape 10"/>
          <p:cNvSpPr>
            <a:spLocks noChangeArrowheads="1"/>
          </p:cNvSpPr>
          <p:nvPr/>
        </p:nvSpPr>
        <p:spPr bwMode="auto">
          <a:xfrm rot="5400000">
            <a:off x="8114775" y="5140151"/>
            <a:ext cx="455074" cy="385772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pt-BR" dirty="0" smtClean="0"/>
              <a:t>A agregação e a composição definem relacionamentos do tipo </a:t>
            </a:r>
            <a:r>
              <a:rPr lang="pt-BR" b="1" dirty="0" smtClean="0"/>
              <a:t>todo-parte</a:t>
            </a:r>
            <a:r>
              <a:rPr lang="pt-BR" dirty="0" smtClean="0"/>
              <a:t>, onde uma das classes representa o todo e a outra representa suas partes.</a:t>
            </a:r>
          </a:p>
          <a:p>
            <a:r>
              <a:rPr lang="pt-BR" dirty="0" smtClean="0"/>
              <a:t>Neste sentido, uma instância da classe todo possui uma ou mais instâncias da classe parte. A instância da classe parte complementa as informações da classe todo, de modo que o todo não é completo sem as suas partes.</a:t>
            </a:r>
          </a:p>
          <a:p>
            <a:endParaRPr lang="pt-BR" sz="100" dirty="0" smtClean="0"/>
          </a:p>
          <a:p>
            <a:r>
              <a:rPr lang="pt-BR" b="1" dirty="0" smtClean="0"/>
              <a:t>Exemplos</a:t>
            </a:r>
          </a:p>
          <a:p>
            <a:pPr lvl="1"/>
            <a:r>
              <a:rPr lang="pt-BR" dirty="0" smtClean="0"/>
              <a:t>Um veículo (todo) é composto por quatro rodas (parte).</a:t>
            </a:r>
          </a:p>
          <a:p>
            <a:pPr lvl="1"/>
            <a:r>
              <a:rPr lang="pt-BR" dirty="0" smtClean="0"/>
              <a:t>Um computador (todo) possui um teclado, um mouse e um monitor (partes).</a:t>
            </a:r>
          </a:p>
          <a:p>
            <a:pPr lvl="1"/>
            <a:r>
              <a:rPr lang="pt-BR" dirty="0" smtClean="0"/>
              <a:t>Uma lista de compras (todo) possui uma lista de itens a comprar (parte).</a:t>
            </a:r>
          </a:p>
          <a:p>
            <a:pPr lvl="1"/>
            <a:r>
              <a:rPr lang="pt-BR" dirty="0" smtClean="0"/>
              <a:t>Uma empresa (todo) é composta por departamentos (parte).</a:t>
            </a:r>
          </a:p>
          <a:p>
            <a:pPr lvl="1"/>
            <a:r>
              <a:rPr lang="pt-BR" dirty="0" smtClean="0"/>
              <a:t>Um livro (todo) é composto por capítulos (parte).</a:t>
            </a:r>
          </a:p>
          <a:p>
            <a:pPr lvl="1"/>
            <a:r>
              <a:rPr lang="pt-BR" dirty="0" smtClean="0"/>
              <a:t>Um capítulo do livro (todo) é composto por páginas (parte).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 todo-parte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9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Forma de identificar um relacionamento todo-parte (janela/botão)</a:t>
            </a:r>
            <a:endParaRPr lang="pt-BR" b="1" dirty="0"/>
          </a:p>
          <a:p>
            <a:r>
              <a:rPr lang="pt-BR" dirty="0"/>
              <a:t>O relacionamento é descrito com uma frase “</a:t>
            </a:r>
            <a:r>
              <a:rPr lang="pt-BR" dirty="0">
                <a:solidFill>
                  <a:srgbClr val="0000FF"/>
                </a:solidFill>
              </a:rPr>
              <a:t>parte de</a:t>
            </a:r>
            <a:r>
              <a:rPr lang="pt-BR" dirty="0"/>
              <a:t>”?</a:t>
            </a:r>
          </a:p>
          <a:p>
            <a:pPr lvl="1"/>
            <a:r>
              <a:rPr lang="pt-BR" dirty="0"/>
              <a:t>Um botão é “parte de” uma janela.</a:t>
            </a:r>
          </a:p>
          <a:p>
            <a:r>
              <a:rPr lang="pt-BR" dirty="0"/>
              <a:t>Algumas operações no todo são automaticamente aplicadas a suas partes?</a:t>
            </a:r>
          </a:p>
          <a:p>
            <a:pPr lvl="1"/>
            <a:r>
              <a:rPr lang="pt-BR" dirty="0"/>
              <a:t>Mover a janela, (implica em) mover o botão.</a:t>
            </a:r>
            <a:endParaRPr lang="pt-BR" sz="2400" dirty="0"/>
          </a:p>
          <a:p>
            <a:r>
              <a:rPr lang="pt-BR" dirty="0"/>
              <a:t>Alguns valores de atributos são propagados do todo para todos ou algumas de suas partes?</a:t>
            </a:r>
          </a:p>
          <a:p>
            <a:pPr lvl="1"/>
            <a:r>
              <a:rPr lang="pt-BR" dirty="0"/>
              <a:t>A fonte da janela é Arial, a fonte do botão Arial.</a:t>
            </a:r>
          </a:p>
          <a:p>
            <a:r>
              <a:rPr lang="pt-BR" dirty="0"/>
              <a:t>Existe uma assimetria inerente no relacionamento onde uma classe é subordinada a outra?</a:t>
            </a:r>
          </a:p>
          <a:p>
            <a:pPr lvl="1"/>
            <a:r>
              <a:rPr lang="pt-BR" dirty="0"/>
              <a:t>Uma botão É parte de uma janela, uma janela NÃO É parte de um botão.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 todo-parte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1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Forma de identificar um relacionamento todo-parte (carro/porta)</a:t>
            </a:r>
            <a:endParaRPr lang="pt-BR" b="1" dirty="0"/>
          </a:p>
          <a:p>
            <a:r>
              <a:rPr lang="pt-BR" dirty="0"/>
              <a:t>O relacionamento é descrito com uma frase “</a:t>
            </a:r>
            <a:r>
              <a:rPr lang="pt-BR" dirty="0">
                <a:solidFill>
                  <a:srgbClr val="0000FF"/>
                </a:solidFill>
              </a:rPr>
              <a:t>parte de</a:t>
            </a:r>
            <a:r>
              <a:rPr lang="pt-BR" dirty="0"/>
              <a:t>”?</a:t>
            </a:r>
          </a:p>
          <a:p>
            <a:pPr lvl="1"/>
            <a:r>
              <a:rPr lang="pt-BR" dirty="0"/>
              <a:t>Uma porta é “parte de” um carro.</a:t>
            </a:r>
          </a:p>
          <a:p>
            <a:r>
              <a:rPr lang="pt-BR" dirty="0"/>
              <a:t>Algumas operações no todo são automaticamente aplicadas a suas partes?</a:t>
            </a:r>
          </a:p>
          <a:p>
            <a:pPr lvl="1"/>
            <a:r>
              <a:rPr lang="pt-BR" dirty="0"/>
              <a:t>Mover o carro, (implica em) mover a porta.</a:t>
            </a:r>
            <a:endParaRPr lang="pt-BR" sz="2400" dirty="0"/>
          </a:p>
          <a:p>
            <a:r>
              <a:rPr lang="pt-BR" dirty="0"/>
              <a:t>Alguns valores de atributos são propagados do todo para todos ou algumas de suas partes?</a:t>
            </a:r>
          </a:p>
          <a:p>
            <a:pPr lvl="1"/>
            <a:r>
              <a:rPr lang="pt-BR" dirty="0"/>
              <a:t>O carro é azul, a porta é azul.</a:t>
            </a:r>
          </a:p>
          <a:p>
            <a:r>
              <a:rPr lang="pt-BR" dirty="0"/>
              <a:t>Existe uma assimetria inerente no relacionamento onde uma classe é subordinada a outra?</a:t>
            </a:r>
          </a:p>
          <a:p>
            <a:pPr lvl="1"/>
            <a:r>
              <a:rPr lang="pt-BR" dirty="0"/>
              <a:t>Uma porta É parte de um carro, um carro NÃO É parte de uma porta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Relacionamento todo-parte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Agregação</a:t>
            </a:r>
          </a:p>
          <a:p>
            <a:r>
              <a:rPr lang="pt-BR" dirty="0" smtClean="0"/>
              <a:t>A agregação é usada para relacionar um todo com as suas partes, de modo que ambas as entidades podem existir de forma independente à outra.</a:t>
            </a:r>
          </a:p>
          <a:p>
            <a:r>
              <a:rPr lang="pt-BR" dirty="0" smtClean="0"/>
              <a:t>Uma entidade parte pode estar relacionada com mais de uma entidade todo.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b="1" dirty="0" smtClean="0"/>
              <a:t>Composição</a:t>
            </a:r>
          </a:p>
          <a:p>
            <a:r>
              <a:rPr lang="pt-BR" dirty="0"/>
              <a:t>A </a:t>
            </a:r>
            <a:r>
              <a:rPr lang="pt-BR" dirty="0" smtClean="0"/>
              <a:t>composição </a:t>
            </a:r>
            <a:r>
              <a:rPr lang="pt-BR" dirty="0"/>
              <a:t>é usada para relacionar um todo com as suas partes, de modo que </a:t>
            </a:r>
            <a:r>
              <a:rPr lang="pt-BR" dirty="0" smtClean="0"/>
              <a:t>a entidade parte só existe em função do relacionamento que possui com a entidade todo. Caso a entidade todo seja destruída, suas partes também são destruídas.</a:t>
            </a:r>
            <a:endParaRPr lang="pt-BR" dirty="0"/>
          </a:p>
          <a:p>
            <a:r>
              <a:rPr lang="pt-BR" dirty="0"/>
              <a:t>Uma entidade parte pode estar relacionada com </a:t>
            </a:r>
            <a:r>
              <a:rPr lang="pt-BR" dirty="0" smtClean="0"/>
              <a:t>apenas </a:t>
            </a:r>
            <a:r>
              <a:rPr lang="pt-BR" dirty="0"/>
              <a:t>uma entidade todo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Agregação x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97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Exemplos</a:t>
            </a:r>
          </a:p>
          <a:p>
            <a:pPr marL="0" indent="0">
              <a:buNone/>
            </a:pPr>
            <a:endParaRPr lang="pt-BR" sz="600" dirty="0" smtClean="0"/>
          </a:p>
          <a:p>
            <a:r>
              <a:rPr lang="pt-BR" dirty="0" smtClean="0"/>
              <a:t>Uma escola possui vários professores.</a:t>
            </a:r>
          </a:p>
          <a:p>
            <a:pPr lvl="1"/>
            <a:r>
              <a:rPr lang="pt-BR" b="1" dirty="0" smtClean="0"/>
              <a:t>Agregação</a:t>
            </a:r>
            <a:r>
              <a:rPr lang="pt-BR" dirty="0" smtClean="0"/>
              <a:t>, pois um professor pode existir fora do relacionamento com a escola.</a:t>
            </a:r>
          </a:p>
          <a:p>
            <a:pPr lvl="1"/>
            <a:r>
              <a:rPr lang="pt-BR" b="1" dirty="0" smtClean="0"/>
              <a:t>Agregação</a:t>
            </a:r>
            <a:r>
              <a:rPr lang="pt-BR" dirty="0" smtClean="0"/>
              <a:t>, pois um professor pode trabalhar em duas escolas ao mesmo tempo, sua entidade se relaciona com dois objetos diferentes do todo.</a:t>
            </a:r>
          </a:p>
          <a:p>
            <a:pPr marL="0" indent="0">
              <a:buNone/>
            </a:pPr>
            <a:endParaRPr lang="pt-BR" sz="600" dirty="0" smtClean="0"/>
          </a:p>
          <a:p>
            <a:r>
              <a:rPr lang="pt-BR" dirty="0" smtClean="0"/>
              <a:t>Um veículo possui quatro rodas.</a:t>
            </a:r>
          </a:p>
          <a:p>
            <a:pPr lvl="1"/>
            <a:r>
              <a:rPr lang="pt-BR" b="1" dirty="0" smtClean="0"/>
              <a:t>Composição</a:t>
            </a:r>
            <a:r>
              <a:rPr lang="pt-BR" dirty="0" smtClean="0"/>
              <a:t>, pois uma roda não existe sem estar vinculada ao veículo.</a:t>
            </a:r>
          </a:p>
          <a:p>
            <a:pPr lvl="1"/>
            <a:r>
              <a:rPr lang="pt-BR" b="1" dirty="0" smtClean="0"/>
              <a:t>Composição</a:t>
            </a:r>
            <a:r>
              <a:rPr lang="pt-BR" dirty="0" smtClean="0"/>
              <a:t>, pois uma roda não pode estar em dois veículos ao mesmo tempo, sua entidade se relaciona a apenas um objeto do todo.</a:t>
            </a:r>
            <a:endParaRPr lang="pt-B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Agregação x composição</a:t>
            </a:r>
            <a:endParaRPr lang="pt-BR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779C5CE-5FE2-2248-83B8-6306D67F4F0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8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 anchor="ctr">
        <a:spAutoFit/>
      </a:bodyPr>
      <a:lstStyle>
        <a:defPPr algn="r">
          <a:defRPr b="1" dirty="0">
            <a:solidFill>
              <a:schemeClr val="bg1"/>
            </a:solidFill>
            <a:latin typeface="CMU Bright Roman"/>
            <a:cs typeface="CMU Bright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18836</TotalTime>
  <Words>1806</Words>
  <Application>Microsoft Office PowerPoint</Application>
  <PresentationFormat>Apresentação na tela (4:3)</PresentationFormat>
  <Paragraphs>380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CMU Bright Roman</vt:lpstr>
      <vt:lpstr>Consolas</vt:lpstr>
      <vt:lpstr>Corbel</vt:lpstr>
      <vt:lpstr>Office Theme</vt:lpstr>
      <vt:lpstr>Apresentação do PowerPoint</vt:lpstr>
      <vt:lpstr>Relacionamentos entre classes</vt:lpstr>
      <vt:lpstr>Relacionamentos entre classes</vt:lpstr>
      <vt:lpstr>Relacionamentos entre classes</vt:lpstr>
      <vt:lpstr>Relacionamento todo-parte</vt:lpstr>
      <vt:lpstr>Relacionamento todo-parte</vt:lpstr>
      <vt:lpstr>Relacionamento todo-parte</vt:lpstr>
      <vt:lpstr>Agregação x composição</vt:lpstr>
      <vt:lpstr>Agregação x composição</vt:lpstr>
      <vt:lpstr>Representação na UML</vt:lpstr>
      <vt:lpstr>Implementação – agregação</vt:lpstr>
      <vt:lpstr>Implementação – agregação</vt:lpstr>
      <vt:lpstr>Implementação – agregação</vt:lpstr>
      <vt:lpstr>Implementação – agregação</vt:lpstr>
      <vt:lpstr>Implementação – composição</vt:lpstr>
      <vt:lpstr>Implementação – composição</vt:lpstr>
      <vt:lpstr>Implementação – composição</vt:lpstr>
      <vt:lpstr>Implementação – composição</vt:lpstr>
      <vt:lpstr>Implementação – composição</vt:lpstr>
      <vt:lpstr>Implementação – composição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Marcelo Souza</dc:creator>
  <cp:lastModifiedBy>Marcelo</cp:lastModifiedBy>
  <cp:revision>583</cp:revision>
  <dcterms:created xsi:type="dcterms:W3CDTF">2015-10-20T19:40:28Z</dcterms:created>
  <dcterms:modified xsi:type="dcterms:W3CDTF">2016-10-23T00:35:18Z</dcterms:modified>
</cp:coreProperties>
</file>