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9" r:id="rId3"/>
    <p:sldId id="358" r:id="rId4"/>
    <p:sldId id="359" r:id="rId5"/>
    <p:sldId id="360" r:id="rId6"/>
    <p:sldId id="434" r:id="rId7"/>
    <p:sldId id="435" r:id="rId8"/>
    <p:sldId id="436" r:id="rId9"/>
    <p:sldId id="427" r:id="rId10"/>
    <p:sldId id="437" r:id="rId11"/>
    <p:sldId id="438" r:id="rId12"/>
    <p:sldId id="3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B05"/>
    <a:srgbClr val="54381C"/>
    <a:srgbClr val="000049"/>
    <a:srgbClr val="0F3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7189" autoAdjust="0"/>
  </p:normalViewPr>
  <p:slideViewPr>
    <p:cSldViewPr snapToGrid="0" snapToObjects="1">
      <p:cViewPr varScale="1">
        <p:scale>
          <a:sx n="62" d="100"/>
          <a:sy n="62" d="100"/>
        </p:scale>
        <p:origin x="154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6F89-4394-3F45-9304-680680E0EC1F}" type="datetime1">
              <a:rPr lang="pt-BR" smtClean="0"/>
              <a:pPr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7F6C7-C3C4-C242-A5DF-A59588D0BB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0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109E-B4DD-994A-9508-7C11E8FDCD11}" type="datetime1">
              <a:rPr lang="pt-BR" smtClean="0"/>
              <a:pPr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291A-54DE-9E42-84AF-A74B6DCA1A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45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6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80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15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6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9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MU Bright Roman"/>
                <a:cs typeface="CMU Bright Roman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Bright Roman"/>
                <a:cs typeface="CMU Bright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spcBef>
                <a:spcPts val="1200"/>
              </a:spcBef>
              <a:defRPr sz="1800">
                <a:latin typeface="Corbel"/>
                <a:cs typeface="Corbel"/>
              </a:defRPr>
            </a:lvl1pPr>
            <a:lvl2pPr algn="just">
              <a:spcBef>
                <a:spcPts val="1200"/>
              </a:spcBef>
              <a:defRPr sz="1600">
                <a:latin typeface="Corbel"/>
                <a:cs typeface="Corbel"/>
              </a:defRPr>
            </a:lvl2pPr>
            <a:lvl3pPr algn="just">
              <a:spcBef>
                <a:spcPts val="1200"/>
              </a:spcBef>
              <a:defRPr sz="1400">
                <a:latin typeface="Corbel"/>
                <a:cs typeface="Corbel"/>
              </a:defRPr>
            </a:lvl3pPr>
            <a:lvl4pPr algn="just">
              <a:spcBef>
                <a:spcPts val="1200"/>
              </a:spcBef>
              <a:defRPr sz="1200">
                <a:latin typeface="Corbel"/>
                <a:cs typeface="Corbel"/>
              </a:defRPr>
            </a:lvl4pPr>
            <a:lvl5pPr algn="just">
              <a:spcBef>
                <a:spcPts val="1200"/>
              </a:spcBef>
              <a:defRPr sz="1200">
                <a:latin typeface="Corbel"/>
                <a:cs typeface="Corbe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71296" y="6660461"/>
            <a:ext cx="4576810" cy="215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latin typeface="Corbel"/>
              <a:cs typeface="Corbe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6660461"/>
            <a:ext cx="4576810" cy="215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01822"/>
            <a:ext cx="9144000" cy="85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  <a:latin typeface="Corbel"/>
              <a:cs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103"/>
            <a:ext cx="9144000" cy="834288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25" y="0"/>
            <a:ext cx="9168650" cy="108000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90" y="6622530"/>
            <a:ext cx="45861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Prof.</a:t>
            </a:r>
            <a:r>
              <a:rPr lang="en-US" sz="1200" baseline="0" dirty="0" smtClean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Marcelo de Souza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6622530"/>
            <a:ext cx="456767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POO</a:t>
            </a:r>
            <a:r>
              <a:rPr lang="pt-BR" sz="1200" baseline="0" noProof="0" dirty="0" smtClean="0">
                <a:solidFill>
                  <a:schemeClr val="bg1"/>
                </a:solidFill>
                <a:latin typeface="Corbel"/>
                <a:cs typeface="Corbel"/>
              </a:rPr>
              <a:t> – dependência</a:t>
            </a:r>
            <a:endParaRPr lang="pt-BR" sz="1200" noProof="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7032625" y="6610293"/>
            <a:ext cx="2133600" cy="30460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67189" y="0"/>
            <a:ext cx="4576810" cy="96207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237" y="1982351"/>
            <a:ext cx="8205527" cy="1330141"/>
          </a:xfrm>
          <a:prstGeom prst="round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rbel"/>
                <a:cs typeface="Corbel"/>
              </a:rPr>
              <a:t>Programação orientada a objetos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Corbel"/>
                <a:cs typeface="Corbel"/>
              </a:rPr>
              <a:t>Dependência</a:t>
            </a:r>
            <a:endParaRPr lang="en-US" sz="2800" dirty="0">
              <a:latin typeface="Corbel"/>
              <a:cs typeface="Corbel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67188" y="-31362"/>
            <a:ext cx="4576812" cy="10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Departamento de Engenharia de Software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Centro de Educação Superior do Alto Vale do Itajaí - CEAVI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pt-BR" sz="1400" dirty="0" smtClean="0">
                <a:solidFill>
                  <a:srgbClr val="FFFFFF"/>
                </a:solidFill>
                <a:latin typeface="Corbel"/>
                <a:cs typeface="Corbel"/>
              </a:rPr>
              <a:t>Universidade do Estado de Santa Catarina - UDESC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576810" cy="962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-8834" y="-41057"/>
            <a:ext cx="4576021" cy="1008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Bacharelado em Engenharia de Software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Disciplina: Programação I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Professor Marcelo de Souza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11" y="6306874"/>
            <a:ext cx="3608398" cy="44985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-8833" y="6756402"/>
            <a:ext cx="9165533" cy="107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classes dependentes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395287" y="1083527"/>
            <a:ext cx="8353425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placa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combustivel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abastecer(Posto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posto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qtd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posto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.retiraCombustivel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qtd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combustivel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qtd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avaliar(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aceleracao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aceleracao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10)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.setConsumo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(12);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.setRuido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(41);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.setEmissao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(340);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.setConsumo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.setRuido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(70);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.setEmissao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(510);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32" y="5047826"/>
            <a:ext cx="6504277" cy="13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exemplo de uso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395287" y="1268192"/>
            <a:ext cx="8353425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ExemploDependencia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Posto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Posto();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"Posto XYZ"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(3.50);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.setEstoque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(4500);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Veiculo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.setModelo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"Gol"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.setPlaca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"ABC-1234"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.setCombustivel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(12.3);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"Combustível: "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.getCombustivel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.abastecer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25);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"Combustível: "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.getCombustivel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.avaliar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(22);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"Emissão: "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.getEmissao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pt-B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nRuído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.getRuido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pt-B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nConsumo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.getConsumo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7" name="Retângulo de cantos arredondados 7"/>
          <p:cNvSpPr/>
          <p:nvPr/>
        </p:nvSpPr>
        <p:spPr>
          <a:xfrm>
            <a:off x="5725390" y="5165252"/>
            <a:ext cx="3290219" cy="1346486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Combustível: 12.3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Combustível: 37.3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Emissão: 510.0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Ruído: 70.0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Consumo: 6.0</a:t>
            </a:r>
          </a:p>
        </p:txBody>
      </p:sp>
    </p:spTree>
    <p:extLst>
      <p:ext uri="{BB962C8B-B14F-4D97-AF65-F5344CB8AC3E}">
        <p14:creationId xmlns:p14="http://schemas.microsoft.com/office/powerpoint/2010/main" val="13473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DEITEL, H. M. </a:t>
            </a:r>
            <a:r>
              <a:rPr lang="pt-BR" b="1" dirty="0"/>
              <a:t>Java: como programar</a:t>
            </a:r>
            <a:r>
              <a:rPr lang="pt-BR" dirty="0"/>
              <a:t>. H. M </a:t>
            </a:r>
            <a:r>
              <a:rPr lang="pt-BR" dirty="0" err="1"/>
              <a:t>Deitel</a:t>
            </a:r>
            <a:r>
              <a:rPr lang="pt-BR" dirty="0"/>
              <a:t> e P. J. </a:t>
            </a:r>
            <a:r>
              <a:rPr lang="pt-BR" dirty="0" err="1"/>
              <a:t>Deitel</a:t>
            </a:r>
            <a:r>
              <a:rPr lang="pt-BR" dirty="0"/>
              <a:t> - 8a ed. Porto Alegre: Prentice-Hall, 2010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Leitura complementar</a:t>
            </a:r>
          </a:p>
          <a:p>
            <a:pPr marL="0" indent="0">
              <a:buNone/>
            </a:pPr>
            <a:r>
              <a:rPr lang="pt-BR" dirty="0" err="1" smtClean="0"/>
              <a:t>TutorialsPoint</a:t>
            </a:r>
            <a:r>
              <a:rPr lang="pt-BR" dirty="0"/>
              <a:t> Java </a:t>
            </a:r>
            <a:r>
              <a:rPr lang="pt-BR" dirty="0" smtClean="0"/>
              <a:t>(http</a:t>
            </a:r>
            <a:r>
              <a:rPr lang="pt-BR" dirty="0"/>
              <a:t>://</a:t>
            </a:r>
            <a:r>
              <a:rPr lang="pt-BR" dirty="0" smtClean="0"/>
              <a:t>www.tutorialspoint.com/java).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Classes podem se relacionar entre si, definindo um vínculo entre os objetos dessas classes.</a:t>
            </a:r>
          </a:p>
          <a:p>
            <a:endParaRPr lang="pt-BR" sz="500" dirty="0" smtClean="0"/>
          </a:p>
          <a:p>
            <a:pPr marL="0" indent="0">
              <a:buNone/>
            </a:pPr>
            <a:r>
              <a:rPr lang="pt-BR" b="1" dirty="0" smtClean="0"/>
              <a:t>Exemplos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cliente</a:t>
            </a:r>
            <a:r>
              <a:rPr lang="pt-BR" dirty="0" smtClean="0"/>
              <a:t> possui um </a:t>
            </a:r>
            <a:r>
              <a:rPr lang="pt-BR" b="1" dirty="0" smtClean="0"/>
              <a:t>endereço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empresa</a:t>
            </a:r>
            <a:r>
              <a:rPr lang="pt-BR" dirty="0" smtClean="0"/>
              <a:t> é composta por </a:t>
            </a:r>
            <a:r>
              <a:rPr lang="pt-BR" b="1" dirty="0" smtClean="0"/>
              <a:t>funcionários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moto</a:t>
            </a:r>
            <a:r>
              <a:rPr lang="pt-BR" dirty="0" smtClean="0"/>
              <a:t> é um tipo de </a:t>
            </a:r>
            <a:r>
              <a:rPr lang="pt-BR" b="1" dirty="0" smtClean="0"/>
              <a:t>veículo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restaurante</a:t>
            </a:r>
            <a:r>
              <a:rPr lang="pt-BR" dirty="0" smtClean="0"/>
              <a:t> possui </a:t>
            </a:r>
            <a:r>
              <a:rPr lang="pt-BR" b="1" dirty="0" smtClean="0"/>
              <a:t>pratos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correspondência</a:t>
            </a:r>
            <a:r>
              <a:rPr lang="pt-BR" dirty="0" smtClean="0"/>
              <a:t> possui um </a:t>
            </a:r>
            <a:r>
              <a:rPr lang="pt-BR" b="1" dirty="0" smtClean="0"/>
              <a:t>remetente</a:t>
            </a:r>
            <a:r>
              <a:rPr lang="pt-BR" dirty="0" smtClean="0"/>
              <a:t> e um </a:t>
            </a:r>
            <a:r>
              <a:rPr lang="pt-BR" b="1" dirty="0" smtClean="0"/>
              <a:t>destinatário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168130"/>
            <a:ext cx="8229600" cy="6858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Associação</a:t>
            </a:r>
            <a:r>
              <a:rPr lang="pt-BR" b="1" dirty="0"/>
              <a:t>:</a:t>
            </a:r>
            <a:r>
              <a:rPr lang="pt-BR" dirty="0"/>
              <a:t> conexão entre </a:t>
            </a:r>
            <a:r>
              <a:rPr lang="pt-BR" dirty="0" smtClean="0"/>
              <a:t>classes.</a:t>
            </a:r>
          </a:p>
          <a:p>
            <a:endParaRPr lang="pt-BR" sz="500" dirty="0"/>
          </a:p>
          <a:p>
            <a:r>
              <a:rPr lang="pt-BR" b="1" dirty="0" smtClean="0"/>
              <a:t>Agregação</a:t>
            </a:r>
            <a:r>
              <a:rPr lang="pt-BR" b="1" dirty="0"/>
              <a:t> </a:t>
            </a:r>
            <a:r>
              <a:rPr lang="pt-BR" b="1" dirty="0" smtClean="0"/>
              <a:t>e composição</a:t>
            </a:r>
            <a:r>
              <a:rPr lang="pt-BR" b="1" dirty="0"/>
              <a:t>:</a:t>
            </a:r>
            <a:r>
              <a:rPr lang="pt-BR" dirty="0"/>
              <a:t> especialização de uma associação onde um todo é relacionado com suas partes (relacionamento “</a:t>
            </a:r>
            <a:r>
              <a:rPr lang="pt-BR" dirty="0" err="1"/>
              <a:t>parte-de</a:t>
            </a:r>
            <a:r>
              <a:rPr lang="pt-BR" dirty="0" smtClean="0"/>
              <a:t>”).</a:t>
            </a:r>
          </a:p>
          <a:p>
            <a:endParaRPr lang="pt-BR" sz="500" dirty="0"/>
          </a:p>
          <a:p>
            <a:r>
              <a:rPr lang="pt-BR" b="1" dirty="0"/>
              <a:t>Dependência:</a:t>
            </a:r>
            <a:r>
              <a:rPr lang="pt-BR" dirty="0"/>
              <a:t> um objeto depende de alguma forma de outro (relacionamento de utilização). </a:t>
            </a:r>
            <a:endParaRPr lang="pt-BR" dirty="0" smtClean="0"/>
          </a:p>
          <a:p>
            <a:endParaRPr lang="pt-BR" sz="500" dirty="0" smtClean="0"/>
          </a:p>
          <a:p>
            <a:r>
              <a:rPr lang="pt-BR" b="1" dirty="0"/>
              <a:t>Herança (generalização):</a:t>
            </a:r>
            <a:r>
              <a:rPr lang="pt-BR" dirty="0"/>
              <a:t> um dos princípios da orientação a objetos, permite a reutilização, uma nova classe pode ser definida a partir de outra já existente. </a:t>
            </a:r>
            <a:endParaRPr lang="pt-BR" dirty="0" smtClean="0"/>
          </a:p>
          <a:p>
            <a:endParaRPr lang="pt-BR" sz="500" dirty="0"/>
          </a:p>
          <a:p>
            <a:r>
              <a:rPr lang="pt-BR" b="1" dirty="0"/>
              <a:t>Realização</a:t>
            </a:r>
            <a:r>
              <a:rPr lang="pt-BR" b="1"/>
              <a:t>:</a:t>
            </a:r>
            <a:r>
              <a:rPr lang="pt-BR"/>
              <a:t> </a:t>
            </a:r>
            <a:r>
              <a:rPr lang="pt-BR"/>
              <a:t>um contrato que a classe segue (obrigação).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57200" y="4094245"/>
            <a:ext cx="8229600" cy="666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Associação: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 smtClean="0"/>
          </a:p>
          <a:p>
            <a:r>
              <a:rPr lang="pt-BR" b="1" dirty="0" smtClean="0"/>
              <a:t>Agregação</a:t>
            </a:r>
          </a:p>
          <a:p>
            <a:endParaRPr lang="pt-BR" b="1" dirty="0"/>
          </a:p>
          <a:p>
            <a:r>
              <a:rPr lang="pt-BR" b="1" dirty="0" smtClean="0"/>
              <a:t>Composição: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 smtClean="0"/>
              <a:t>Dependência: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/>
              <a:t>Herança (generalização):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/>
              <a:t>Realização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4397443" y="5333037"/>
            <a:ext cx="4137755" cy="0"/>
          </a:xfrm>
          <a:prstGeom prst="line">
            <a:avLst/>
          </a:prstGeom>
          <a:ln w="38100" cmpd="sng"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406429" y="1798907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847262" y="3312913"/>
            <a:ext cx="696922" cy="432000"/>
          </a:xfrm>
          <a:prstGeom prst="diamond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8149426" y="4139841"/>
            <a:ext cx="388711" cy="574762"/>
            <a:chOff x="8017239" y="4663492"/>
            <a:chExt cx="388711" cy="574762"/>
          </a:xfrm>
        </p:grpSpPr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 rot="5400000">
              <a:off x="7985527" y="4755122"/>
              <a:ext cx="455074" cy="385772"/>
            </a:xfrm>
            <a:prstGeom prst="triangle">
              <a:avLst>
                <a:gd name="adj" fmla="val 500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017239" y="4663492"/>
              <a:ext cx="0" cy="574762"/>
            </a:xfrm>
            <a:prstGeom prst="line">
              <a:avLst/>
            </a:prstGeom>
            <a:ln w="76200" cmpd="sng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406429" y="3528913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4406429" y="4427222"/>
            <a:ext cx="3949259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4406429" y="6211354"/>
            <a:ext cx="4137755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4406429" y="2679022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47262" y="2463022"/>
            <a:ext cx="696922" cy="432000"/>
          </a:xfrm>
          <a:prstGeom prst="diamond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 rot="5400000">
            <a:off x="8123761" y="6018468"/>
            <a:ext cx="455074" cy="38577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 rot="5400000">
            <a:off x="8114775" y="5140151"/>
            <a:ext cx="455074" cy="38577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Uma classe </a:t>
            </a:r>
            <a:r>
              <a:rPr lang="pt-BR" b="1" dirty="0" smtClean="0"/>
              <a:t>A</a:t>
            </a:r>
            <a:r>
              <a:rPr lang="pt-BR" dirty="0" smtClean="0"/>
              <a:t> depende de uma classe </a:t>
            </a:r>
            <a:r>
              <a:rPr lang="pt-BR" b="1" dirty="0" smtClean="0"/>
              <a:t>B</a:t>
            </a:r>
            <a:r>
              <a:rPr lang="pt-BR" dirty="0" smtClean="0"/>
              <a:t> quando, no momento da compilação da classe </a:t>
            </a:r>
            <a:r>
              <a:rPr lang="pt-BR" b="1" dirty="0" smtClean="0"/>
              <a:t>A</a:t>
            </a:r>
            <a:r>
              <a:rPr lang="pt-BR" dirty="0" smtClean="0"/>
              <a:t>, o código da classe </a:t>
            </a:r>
            <a:r>
              <a:rPr lang="pt-BR" b="1" dirty="0" smtClean="0"/>
              <a:t>B</a:t>
            </a:r>
            <a:r>
              <a:rPr lang="pt-BR" dirty="0" smtClean="0"/>
              <a:t> também é compilado. Ou seja, para que a classe </a:t>
            </a:r>
            <a:r>
              <a:rPr lang="pt-BR" b="1" dirty="0" smtClean="0"/>
              <a:t>A</a:t>
            </a:r>
            <a:r>
              <a:rPr lang="pt-BR" dirty="0" smtClean="0"/>
              <a:t> funcione, é preciso existir (e funcionar) a classe </a:t>
            </a:r>
            <a:r>
              <a:rPr lang="pt-BR" b="1" dirty="0" smtClean="0"/>
              <a:t>B</a:t>
            </a:r>
            <a:r>
              <a:rPr lang="pt-BR" dirty="0" smtClean="0"/>
              <a:t>.</a:t>
            </a:r>
          </a:p>
          <a:p>
            <a:r>
              <a:rPr lang="pt-BR" dirty="0" smtClean="0"/>
              <a:t>Logo, classes que possuem entre si quaisquer relacionamentos (associação, agregação, composição, especialização) possuem uma dependência.</a:t>
            </a:r>
          </a:p>
          <a:p>
            <a:pPr lvl="1"/>
            <a:r>
              <a:rPr lang="pt-BR" dirty="0" smtClean="0"/>
              <a:t>A dependência é dada pela navegabilidade do relacionamento.</a:t>
            </a:r>
          </a:p>
          <a:p>
            <a:pPr lvl="1"/>
            <a:r>
              <a:rPr lang="pt-BR" b="1" dirty="0" smtClean="0"/>
              <a:t>Exemplo:</a:t>
            </a:r>
            <a:r>
              <a:rPr lang="pt-BR" dirty="0" smtClean="0"/>
              <a:t> em uma associação, a classe que possui um objeto da outra, possui uma dependência com a mesma.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Dependência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Uma classe </a:t>
            </a:r>
            <a:r>
              <a:rPr lang="pt-BR" b="1" dirty="0" smtClean="0"/>
              <a:t>A</a:t>
            </a:r>
            <a:r>
              <a:rPr lang="pt-BR" dirty="0" smtClean="0"/>
              <a:t> depende de uma classe </a:t>
            </a:r>
            <a:r>
              <a:rPr lang="pt-BR" b="1" dirty="0" smtClean="0"/>
              <a:t>B</a:t>
            </a:r>
            <a:r>
              <a:rPr lang="pt-BR" dirty="0" smtClean="0"/>
              <a:t> quando, no momento da compilação da classe </a:t>
            </a:r>
            <a:r>
              <a:rPr lang="pt-BR" b="1" dirty="0" smtClean="0"/>
              <a:t>A</a:t>
            </a:r>
            <a:r>
              <a:rPr lang="pt-BR" dirty="0" smtClean="0"/>
              <a:t>, o código da classe </a:t>
            </a:r>
            <a:r>
              <a:rPr lang="pt-BR" b="1" dirty="0" smtClean="0"/>
              <a:t>B</a:t>
            </a:r>
            <a:r>
              <a:rPr lang="pt-BR" dirty="0" smtClean="0"/>
              <a:t> também é compilado. Ou seja, para que a classe </a:t>
            </a:r>
            <a:r>
              <a:rPr lang="pt-BR" b="1" dirty="0" smtClean="0"/>
              <a:t>A</a:t>
            </a:r>
            <a:r>
              <a:rPr lang="pt-BR" dirty="0" smtClean="0"/>
              <a:t> funcione, é preciso existir (e funcionar) a classe </a:t>
            </a:r>
            <a:r>
              <a:rPr lang="pt-BR" b="1" dirty="0" smtClean="0"/>
              <a:t>B</a:t>
            </a:r>
            <a:r>
              <a:rPr lang="pt-BR" dirty="0" smtClean="0"/>
              <a:t>.</a:t>
            </a:r>
          </a:p>
          <a:p>
            <a:r>
              <a:rPr lang="pt-BR" dirty="0" smtClean="0"/>
              <a:t>Logo, classes que possuem entre si quaisquer relacionamentos (associação, agregação, composição, especialização) possuem uma dependência.</a:t>
            </a:r>
          </a:p>
          <a:p>
            <a:pPr lvl="1"/>
            <a:r>
              <a:rPr lang="pt-BR" dirty="0" smtClean="0"/>
              <a:t>A dependência é dada pela navegabilidade do relacionamento.</a:t>
            </a:r>
          </a:p>
          <a:p>
            <a:pPr lvl="1"/>
            <a:r>
              <a:rPr lang="pt-BR" b="1" dirty="0" smtClean="0"/>
              <a:t>Exemplo:</a:t>
            </a:r>
            <a:r>
              <a:rPr lang="pt-BR" dirty="0" smtClean="0"/>
              <a:t> em uma associação, a classe que possui um objeto da outra, possui uma dependência com a mesma.</a:t>
            </a:r>
          </a:p>
          <a:p>
            <a:r>
              <a:rPr lang="pt-BR" dirty="0" smtClean="0"/>
              <a:t>Na orientação a objetos, relacionamentos de diferentes naturezas são representados com diferentes tipos (associação, agregação, composição, etc.).</a:t>
            </a:r>
          </a:p>
          <a:p>
            <a:r>
              <a:rPr lang="pt-BR" dirty="0" smtClean="0"/>
              <a:t>Para os casos onde o relacionamento não se encaixa nos tipos predefinidos, o relacionamento é chamado de </a:t>
            </a:r>
            <a:r>
              <a:rPr lang="pt-BR" b="1" dirty="0" smtClean="0"/>
              <a:t>dependência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Em geral, uma dependência ocorre quando um objeto da outra classe é utilizado como parâmetro, retorno ou no interior de um método.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Dependência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Uma classe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 depende de uma classe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 quando, no momento da compilação da classe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, o código da classe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 também é compilado. Ou seja, para que a classe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 funcione, é preciso existir (e funcionar) a classe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Logo, classes que possuem entre si quaisquer relacionamentos (associação, agregação, composição, especialização) possuem uma dependência.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 dependência é dada pela navegabilidade do relacionamento.</a:t>
            </a:r>
          </a:p>
          <a:p>
            <a:pPr lvl="1"/>
            <a:r>
              <a:rPr lang="pt-BR" b="1" dirty="0" smtClean="0">
                <a:solidFill>
                  <a:schemeClr val="bg1">
                    <a:lumMod val="85000"/>
                  </a:schemeClr>
                </a:solidFill>
              </a:rPr>
              <a:t>Exemplo: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 em uma associação, a classe que possui um objeto da outra, possui uma dependência com a mesma.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Na orientação a objetos, relacionamentos de diferentes naturezas são representados com diferentes tipos (associação, agregação, composição, etc.).</a:t>
            </a:r>
          </a:p>
          <a:p>
            <a:r>
              <a:rPr lang="pt-BR" b="1" dirty="0" smtClean="0">
                <a:solidFill>
                  <a:srgbClr val="C00000"/>
                </a:solidFill>
              </a:rPr>
              <a:t>Para os casos onde o relacionamento não se encaixa nos tipos predefinidos, o relacionamento é chamado de </a:t>
            </a:r>
            <a:r>
              <a:rPr lang="pt-BR" b="1" u="sng" dirty="0" smtClean="0">
                <a:solidFill>
                  <a:srgbClr val="C00000"/>
                </a:solidFill>
              </a:rPr>
              <a:t>dependência</a:t>
            </a:r>
            <a:r>
              <a:rPr lang="pt-BR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pt-BR" b="1" dirty="0" smtClean="0">
                <a:solidFill>
                  <a:srgbClr val="C00000"/>
                </a:solidFill>
              </a:rPr>
              <a:t>Em geral, uma </a:t>
            </a:r>
            <a:r>
              <a:rPr lang="pt-BR" b="1" u="sng" dirty="0" smtClean="0">
                <a:solidFill>
                  <a:srgbClr val="C00000"/>
                </a:solidFill>
              </a:rPr>
              <a:t>dependência</a:t>
            </a:r>
            <a:r>
              <a:rPr lang="pt-BR" b="1" dirty="0" smtClean="0">
                <a:solidFill>
                  <a:srgbClr val="C00000"/>
                </a:solidFill>
              </a:rPr>
              <a:t> ocorre quando um objeto da outra classe é utilizado como parâmetro, retorno ou no interior de um método.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Dependência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tângulo de cantos arredondados 7"/>
          <p:cNvSpPr/>
          <p:nvPr/>
        </p:nvSpPr>
        <p:spPr>
          <a:xfrm>
            <a:off x="949271" y="2996914"/>
            <a:ext cx="7245457" cy="781428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Se a classe independente for excluída, a classe dependente não compilará!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Uma entidade veículo possui um modelo, placa e a quantidade de combustível. O método abastecer recebe como parâmetros um posto de gasolina (modelado pela classe Posto) e uma quantidade de combustível. O método subtrai a quantidade de combustível do posto, inserindo no veículo. O método avaliar mede uma série de parâmetros (emissão de gás carbônico, ruído e consumo), dado um valor de aceleração. Este método devolve um objeto da classe </a:t>
            </a:r>
            <a:r>
              <a:rPr lang="pt-BR" dirty="0" err="1" smtClean="0"/>
              <a:t>Metrica</a:t>
            </a:r>
            <a:r>
              <a:rPr lang="pt-BR" dirty="0" smtClean="0"/>
              <a:t>, que armazena os referidos valores.</a:t>
            </a:r>
          </a:p>
          <a:p>
            <a:r>
              <a:rPr lang="pt-BR" b="1" dirty="0" smtClean="0"/>
              <a:t>Perceba que a classe veículo não possui vínculo direto (associação, agregação ou composição) com as demais classes, caracterizando a dependência.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de dependência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4610100"/>
            <a:ext cx="83534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Implementação – classes independentes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395287" y="3271814"/>
            <a:ext cx="4105907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emissao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ruido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consumo;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getEmissao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emissao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setEmissao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emissao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.emissao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emissao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//demais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setters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 e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getters</a:t>
            </a:r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642805" y="3271814"/>
            <a:ext cx="4105907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Posto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estoque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 smtClean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retiraComb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qtd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qtd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estoque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estoque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qtd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setters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 e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getters</a:t>
            </a:r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004958"/>
            <a:ext cx="83534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r">
          <a:defRPr b="1" dirty="0">
            <a:solidFill>
              <a:schemeClr val="bg1"/>
            </a:solidFill>
            <a:latin typeface="CMU Bright Roman"/>
            <a:cs typeface="CMU Bright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18965</TotalTime>
  <Words>1178</Words>
  <Application>Microsoft Office PowerPoint</Application>
  <PresentationFormat>Apresentação na tela (4:3)</PresentationFormat>
  <Paragraphs>181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CMU Bright Roman</vt:lpstr>
      <vt:lpstr>Consolas</vt:lpstr>
      <vt:lpstr>Corbel</vt:lpstr>
      <vt:lpstr>Office Theme</vt:lpstr>
      <vt:lpstr>Apresentação do PowerPoint</vt:lpstr>
      <vt:lpstr>Relacionamentos entre classes</vt:lpstr>
      <vt:lpstr>Relacionamentos entre classes</vt:lpstr>
      <vt:lpstr>Relacionamentos entre classes</vt:lpstr>
      <vt:lpstr>Dependência</vt:lpstr>
      <vt:lpstr>Dependência</vt:lpstr>
      <vt:lpstr>Dependência</vt:lpstr>
      <vt:lpstr>Exemplo de dependência</vt:lpstr>
      <vt:lpstr>Implementação – classes independentes</vt:lpstr>
      <vt:lpstr>Implementação – classes dependentes</vt:lpstr>
      <vt:lpstr>Implementação – exemplo de uso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Souza</dc:creator>
  <cp:lastModifiedBy>Marcelo</cp:lastModifiedBy>
  <cp:revision>594</cp:revision>
  <dcterms:created xsi:type="dcterms:W3CDTF">2015-10-20T19:40:28Z</dcterms:created>
  <dcterms:modified xsi:type="dcterms:W3CDTF">2016-10-08T13:54:04Z</dcterms:modified>
</cp:coreProperties>
</file>