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09" r:id="rId3"/>
    <p:sldId id="358" r:id="rId4"/>
    <p:sldId id="359" r:id="rId5"/>
    <p:sldId id="360" r:id="rId6"/>
    <p:sldId id="428" r:id="rId7"/>
    <p:sldId id="429" r:id="rId8"/>
    <p:sldId id="430" r:id="rId9"/>
    <p:sldId id="431" r:id="rId10"/>
    <p:sldId id="432" r:id="rId11"/>
    <p:sldId id="435" r:id="rId12"/>
    <p:sldId id="433" r:id="rId13"/>
    <p:sldId id="434" r:id="rId14"/>
    <p:sldId id="449" r:id="rId15"/>
    <p:sldId id="436" r:id="rId16"/>
    <p:sldId id="437" r:id="rId17"/>
    <p:sldId id="438" r:id="rId18"/>
    <p:sldId id="439" r:id="rId19"/>
    <p:sldId id="440" r:id="rId20"/>
    <p:sldId id="441" r:id="rId21"/>
    <p:sldId id="445" r:id="rId22"/>
    <p:sldId id="444" r:id="rId23"/>
    <p:sldId id="442" r:id="rId24"/>
    <p:sldId id="446" r:id="rId25"/>
    <p:sldId id="447" r:id="rId26"/>
    <p:sldId id="448" r:id="rId27"/>
    <p:sldId id="450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62" r:id="rId37"/>
    <p:sldId id="459" r:id="rId38"/>
    <p:sldId id="463" r:id="rId39"/>
    <p:sldId id="460" r:id="rId40"/>
    <p:sldId id="464" r:id="rId41"/>
    <p:sldId id="461" r:id="rId42"/>
    <p:sldId id="465" r:id="rId43"/>
    <p:sldId id="466" r:id="rId44"/>
    <p:sldId id="467" r:id="rId45"/>
    <p:sldId id="468" r:id="rId46"/>
    <p:sldId id="357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B05"/>
    <a:srgbClr val="54381C"/>
    <a:srgbClr val="000049"/>
    <a:srgbClr val="0F3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87189" autoAdjust="0"/>
  </p:normalViewPr>
  <p:slideViewPr>
    <p:cSldViewPr snapToGrid="0" snapToObjects="1">
      <p:cViewPr varScale="1">
        <p:scale>
          <a:sx n="62" d="100"/>
          <a:sy n="62" d="100"/>
        </p:scale>
        <p:origin x="154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6F89-4394-3F45-9304-680680E0EC1F}" type="datetime1">
              <a:rPr lang="pt-BR" smtClean="0"/>
              <a:pPr/>
              <a:t>08/10/2016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7F6C7-C3C4-C242-A5DF-A59588D0BB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0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109E-B4DD-994A-9508-7C11E8FDCD11}" type="datetime1">
              <a:rPr lang="pt-BR" smtClean="0"/>
              <a:pPr/>
              <a:t>08/10/2016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291A-54DE-9E42-84AF-A74B6DCA1A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45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1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4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50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1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6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5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2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0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29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60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38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14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8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41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65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51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4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25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5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34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53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25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15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1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6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565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534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0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25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10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72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07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7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92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148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241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3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3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MU Bright Roman"/>
                <a:cs typeface="CMU Bright Roman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MU Bright Roman"/>
                <a:cs typeface="CMU Bright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spcBef>
                <a:spcPts val="1200"/>
              </a:spcBef>
              <a:defRPr sz="1800">
                <a:latin typeface="Corbel"/>
                <a:cs typeface="Corbel"/>
              </a:defRPr>
            </a:lvl1pPr>
            <a:lvl2pPr algn="just">
              <a:spcBef>
                <a:spcPts val="1200"/>
              </a:spcBef>
              <a:defRPr sz="1600">
                <a:latin typeface="Corbel"/>
                <a:cs typeface="Corbel"/>
              </a:defRPr>
            </a:lvl2pPr>
            <a:lvl3pPr algn="just">
              <a:spcBef>
                <a:spcPts val="1200"/>
              </a:spcBef>
              <a:defRPr sz="1400">
                <a:latin typeface="Corbel"/>
                <a:cs typeface="Corbel"/>
              </a:defRPr>
            </a:lvl3pPr>
            <a:lvl4pPr algn="just">
              <a:spcBef>
                <a:spcPts val="1200"/>
              </a:spcBef>
              <a:defRPr sz="1200">
                <a:latin typeface="Corbel"/>
                <a:cs typeface="Corbel"/>
              </a:defRPr>
            </a:lvl4pPr>
            <a:lvl5pPr algn="just">
              <a:spcBef>
                <a:spcPts val="1200"/>
              </a:spcBef>
              <a:defRPr sz="1200">
                <a:latin typeface="Corbel"/>
                <a:cs typeface="Corbe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71296" y="6660461"/>
            <a:ext cx="4576810" cy="215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latin typeface="Corbel"/>
              <a:cs typeface="Corbe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6660461"/>
            <a:ext cx="4576810" cy="215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01822"/>
            <a:ext cx="9144000" cy="85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  <a:latin typeface="Corbel"/>
              <a:cs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103"/>
            <a:ext cx="9144000" cy="834288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25" y="0"/>
            <a:ext cx="9168650" cy="108000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90" y="6622530"/>
            <a:ext cx="45861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Prof.</a:t>
            </a:r>
            <a:r>
              <a:rPr lang="en-US" sz="1200" baseline="0" dirty="0" smtClean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Marcelo de Souza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6622530"/>
            <a:ext cx="456767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pt-BR" sz="1200" noProof="0" dirty="0" smtClean="0">
                <a:solidFill>
                  <a:schemeClr val="bg1"/>
                </a:solidFill>
                <a:latin typeface="Corbel"/>
                <a:cs typeface="Corbel"/>
              </a:rPr>
              <a:t>POO</a:t>
            </a:r>
            <a:r>
              <a:rPr lang="pt-BR" sz="1200" baseline="0" noProof="0" dirty="0" smtClean="0">
                <a:solidFill>
                  <a:schemeClr val="bg1"/>
                </a:solidFill>
                <a:latin typeface="Corbel"/>
                <a:cs typeface="Corbel"/>
              </a:rPr>
              <a:t> – herança e polimorfismo</a:t>
            </a:r>
            <a:endParaRPr lang="pt-BR" sz="1200" noProof="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7032625" y="6610293"/>
            <a:ext cx="2133600" cy="30460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67189" y="0"/>
            <a:ext cx="4576810" cy="96207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237" y="1982351"/>
            <a:ext cx="8205527" cy="1330141"/>
          </a:xfrm>
          <a:prstGeom prst="round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orbel"/>
                <a:cs typeface="Corbel"/>
              </a:rPr>
              <a:t>Programação orientada a objetos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Corbel"/>
                <a:cs typeface="Corbel"/>
              </a:rPr>
              <a:t>Herança e polimorfismo</a:t>
            </a:r>
            <a:endParaRPr lang="en-US" sz="2800" dirty="0">
              <a:latin typeface="Corbel"/>
              <a:cs typeface="Corbel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67188" y="-31362"/>
            <a:ext cx="4576812" cy="10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Departamento de Engenharia de Software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Centro de Educação Superior do Alto Vale do Itajaí - CEAVI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pt-BR" sz="1400" dirty="0" smtClean="0">
                <a:solidFill>
                  <a:srgbClr val="FFFFFF"/>
                </a:solidFill>
                <a:latin typeface="Corbel"/>
                <a:cs typeface="Corbel"/>
              </a:rPr>
              <a:t>Universidade do Estado de Santa Catarina - UDESC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4576810" cy="962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-8834" y="-41057"/>
            <a:ext cx="4576021" cy="1008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Bacharelado em Engenharia de Software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Disciplina: Programação I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Professor Marcelo de Souza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611" y="6306874"/>
            <a:ext cx="3608398" cy="44985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-8833" y="6756402"/>
            <a:ext cx="9165533" cy="107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solução para este problema é utilizar herança, de modo que uma classe geral define a estrutura e o comportamento básicos de todos os funcionários, enquanto classes específicas herdam estas características e adicionam o necessário para cada tipo de funcionário.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54" y="2934538"/>
            <a:ext cx="3116019" cy="3622964"/>
          </a:xfrm>
          <a:prstGeom prst="rect">
            <a:avLst/>
          </a:prstGeom>
        </p:spPr>
      </p:pic>
      <p:sp>
        <p:nvSpPr>
          <p:cNvPr id="13" name="Retângulo de cantos arredondados 7"/>
          <p:cNvSpPr/>
          <p:nvPr/>
        </p:nvSpPr>
        <p:spPr>
          <a:xfrm>
            <a:off x="4343086" y="4086020"/>
            <a:ext cx="4000500" cy="132000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herança define um relacionamento do tipo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É UM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 Neste caso, um gerente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É UM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funcionário (ou gerente é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UM TIPO DE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funcionário).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4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solução para este problema é utilizar herança, de modo que uma classe geral define a estrutura e o comportamento básicos de todos os funcionários, enquanto classes específicas herdam estas características e adicionam o necessário para cada tipo de funcionário.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54" y="2934538"/>
            <a:ext cx="3116019" cy="3622964"/>
          </a:xfrm>
          <a:prstGeom prst="rect">
            <a:avLst/>
          </a:prstGeom>
        </p:spPr>
      </p:pic>
      <p:sp>
        <p:nvSpPr>
          <p:cNvPr id="13" name="Retângulo de cantos arredondados 7"/>
          <p:cNvSpPr/>
          <p:nvPr/>
        </p:nvSpPr>
        <p:spPr>
          <a:xfrm>
            <a:off x="4343086" y="4086020"/>
            <a:ext cx="4000500" cy="132000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Atenção: um gerente É UM funcionário, mas um funcionário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NÃO É UM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gerente (não necessariamente).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solução para este problema é utilizar herança, de modo que uma classe geral define a estrutura e o comportamento básicos de todos os funcionários, enquanto classes específicas herdam estas características e adicionam o necessário para cada tipo de funcionário.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54" y="2934538"/>
            <a:ext cx="3116019" cy="3622964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4395355" y="3179618"/>
            <a:ext cx="0" cy="3179618"/>
          </a:xfrm>
          <a:prstGeom prst="straightConnector1">
            <a:avLst/>
          </a:prstGeom>
          <a:ln w="76200">
            <a:solidFill>
              <a:srgbClr val="7D3B05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7"/>
          <p:cNvSpPr/>
          <p:nvPr/>
        </p:nvSpPr>
        <p:spPr>
          <a:xfrm>
            <a:off x="5143343" y="4404316"/>
            <a:ext cx="2795469" cy="683407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ESPECIALIZAÇÃO</a:t>
            </a:r>
            <a:endParaRPr lang="pt-B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solução para este problema é utilizar herança, de modo que uma classe geral define a estrutura e o comportamento básicos de todos os funcionários, enquanto classes específicas herdam estas características e adicionam o necessário para cada tipo de funcionário.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54" y="2934538"/>
            <a:ext cx="3116019" cy="3622964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4395355" y="3179618"/>
            <a:ext cx="0" cy="3179618"/>
          </a:xfrm>
          <a:prstGeom prst="straightConnector1">
            <a:avLst/>
          </a:prstGeom>
          <a:ln w="76200">
            <a:solidFill>
              <a:srgbClr val="7D3B05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ângulo de cantos arredondados 7"/>
          <p:cNvSpPr/>
          <p:nvPr/>
        </p:nvSpPr>
        <p:spPr>
          <a:xfrm>
            <a:off x="5143343" y="4404316"/>
            <a:ext cx="2795469" cy="683407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GENERALIZAÇÃO</a:t>
            </a:r>
            <a:endParaRPr lang="pt-B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solução para este problema é utilizar herança, de modo que uma classe geral define a estrutura e o comportamento básicos de todos os funcionários, enquanto classes específicas herdam estas características e adicionam o necessário para cada tipo de funcionário.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54" y="2934538"/>
            <a:ext cx="3116019" cy="3622964"/>
          </a:xfrm>
          <a:prstGeom prst="rect">
            <a:avLst/>
          </a:prstGeom>
        </p:spPr>
      </p:pic>
      <p:sp>
        <p:nvSpPr>
          <p:cNvPr id="12" name="Retângulo de cantos arredondados 7"/>
          <p:cNvSpPr/>
          <p:nvPr/>
        </p:nvSpPr>
        <p:spPr>
          <a:xfrm>
            <a:off x="4426527" y="3253318"/>
            <a:ext cx="4125191" cy="683407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CLASSE-MÃE ou SUPERCLASSE</a:t>
            </a:r>
            <a:endParaRPr lang="pt-B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4426526" y="5338427"/>
            <a:ext cx="4125191" cy="683407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CLASSE-FILHA ou SUBCLASSE</a:t>
            </a:r>
            <a:endParaRPr lang="pt-BR" sz="16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implementação é feita utilizando a palavra </a:t>
            </a:r>
            <a:r>
              <a:rPr lang="pt-BR" b="1" dirty="0" err="1" smtClean="0"/>
              <a:t>extends</a:t>
            </a:r>
            <a:r>
              <a:rPr lang="pt-BR" dirty="0" smtClean="0"/>
              <a:t>, onde se define que a classe específica estende a classe geral. Neste caso, gerente estende um funcionário, pois herda suas características e adiciona características adicionais.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573931" y="3050449"/>
            <a:ext cx="401935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endParaRPr lang="pt-BR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/>
          </a:p>
        </p:txBody>
      </p:sp>
      <p:sp>
        <p:nvSpPr>
          <p:cNvPr id="9" name="TextBox 7"/>
          <p:cNvSpPr txBox="1"/>
          <p:nvPr/>
        </p:nvSpPr>
        <p:spPr>
          <a:xfrm>
            <a:off x="4573931" y="4829602"/>
            <a:ext cx="401935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endParaRPr lang="pt-BR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subordinados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200" dirty="0" smtClean="0"/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54" y="2934538"/>
            <a:ext cx="3116019" cy="362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implementação é feita utilizando a palavra </a:t>
            </a:r>
            <a:r>
              <a:rPr lang="pt-BR" b="1" dirty="0" err="1" smtClean="0"/>
              <a:t>extends</a:t>
            </a:r>
            <a:r>
              <a:rPr lang="pt-BR" dirty="0" smtClean="0"/>
              <a:t>, onde se define que a classe específica estende a classe geral. Neste caso, gerente estende um funcionário, pois herda suas características e adiciona características adicionais.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57200" y="2682754"/>
            <a:ext cx="401935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endParaRPr lang="pt-BR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/>
          </a:p>
        </p:txBody>
      </p:sp>
      <p:sp>
        <p:nvSpPr>
          <p:cNvPr id="9" name="TextBox 7"/>
          <p:cNvSpPr txBox="1"/>
          <p:nvPr/>
        </p:nvSpPr>
        <p:spPr>
          <a:xfrm>
            <a:off x="4667450" y="2682754"/>
            <a:ext cx="401935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endParaRPr lang="pt-BR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subordinados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200" dirty="0" smtClean="0"/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/>
          </a:p>
        </p:txBody>
      </p:sp>
      <p:sp>
        <p:nvSpPr>
          <p:cNvPr id="11" name="TextBox 5"/>
          <p:cNvSpPr txBox="1"/>
          <p:nvPr/>
        </p:nvSpPr>
        <p:spPr>
          <a:xfrm>
            <a:off x="457200" y="4385805"/>
            <a:ext cx="82296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Gerente g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g.setMatricula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"123456"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g.setSalario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(4500);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g.setSubordinados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g.setSenha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(1234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12" name="Retângulo de cantos arredondados 7"/>
          <p:cNvSpPr/>
          <p:nvPr/>
        </p:nvSpPr>
        <p:spPr>
          <a:xfrm>
            <a:off x="4893804" y="5147496"/>
            <a:ext cx="4000500" cy="132000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Um objeto da classe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Gerente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tem acesso a tudo o que for público na classe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Funcionario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 Porém, um objeto da classe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Funcionario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não herda nada da classe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Gerente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estrutura pode crescer, incluindo diferentes tipos de funcionários. Todos eles herdam as características gerais da classe </a:t>
            </a:r>
            <a:r>
              <a:rPr lang="pt-BR" b="1" dirty="0" err="1" smtClean="0"/>
              <a:t>Funcionario</a:t>
            </a:r>
            <a:r>
              <a:rPr lang="pt-BR" dirty="0" smtClean="0"/>
              <a:t> e definem suas características específicas.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81" y="3179399"/>
            <a:ext cx="7004237" cy="23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0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Exemplo:</a:t>
            </a:r>
            <a:r>
              <a:rPr lang="pt-BR" dirty="0" smtClean="0"/>
              <a:t> todo o funcionário da empresa tem direito a uma gratificação de natal, que consiste em 50% do seu salário. Logo, podemos implementar o método que determina a gratificação da classe </a:t>
            </a:r>
            <a:r>
              <a:rPr lang="pt-BR" b="1" dirty="0" err="1" smtClean="0"/>
              <a:t>Funcionario</a:t>
            </a:r>
            <a:r>
              <a:rPr lang="pt-BR" dirty="0" smtClean="0"/>
              <a:t>, pois todos os funcionários tem direito a ela.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 – sobrescrita de métodos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905237"/>
            <a:ext cx="401935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0.5;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667450" y="2890574"/>
            <a:ext cx="401935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endParaRPr lang="pt-BR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subordinados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200" dirty="0" smtClean="0"/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/>
          </a:p>
        </p:txBody>
      </p:sp>
      <p:sp>
        <p:nvSpPr>
          <p:cNvPr id="10" name="TextBox 5"/>
          <p:cNvSpPr txBox="1"/>
          <p:nvPr/>
        </p:nvSpPr>
        <p:spPr>
          <a:xfrm>
            <a:off x="457200" y="4935887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Gerente g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g.setMatricula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"123456"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g.setSalario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(4500);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g.setSubordinados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g.setSenha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(1234);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g.gratificacao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//Imprimirá 2250.0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253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Exemplo:</a:t>
            </a:r>
            <a:r>
              <a:rPr lang="pt-BR" dirty="0" smtClean="0"/>
              <a:t> se a gratificação concedida aos gerentes da empresa for diferente da gratificação concedida aos demais funcionários (75%, por exemplo). Como resolver este problema?</a:t>
            </a:r>
          </a:p>
          <a:p>
            <a:endParaRPr lang="pt-BR" dirty="0"/>
          </a:p>
          <a:p>
            <a:r>
              <a:rPr lang="pt-BR" b="1" dirty="0" smtClean="0"/>
              <a:t>Opção 1:</a:t>
            </a:r>
            <a:r>
              <a:rPr lang="pt-BR" dirty="0" smtClean="0"/>
              <a:t> criar um segundo método chamado </a:t>
            </a:r>
            <a:r>
              <a:rPr lang="pt-BR" b="1" dirty="0" err="1" smtClean="0"/>
              <a:t>gratificacaoGerente</a:t>
            </a:r>
            <a:r>
              <a:rPr lang="pt-BR" b="1" dirty="0" smtClean="0"/>
              <a:t>()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Problema 1: a classe Gerente possuirá dois métodos de gratificação, deixando-a confusa e permitindo a chamada do método errado.</a:t>
            </a:r>
          </a:p>
          <a:p>
            <a:pPr lvl="1"/>
            <a:r>
              <a:rPr lang="pt-BR" dirty="0" smtClean="0"/>
              <a:t>Problema 2: caso a gratificação do diretor seja diferente, um terceiro método deve ser criado, e assim sucessivamente.</a:t>
            </a:r>
          </a:p>
          <a:p>
            <a:endParaRPr lang="pt-BR" dirty="0"/>
          </a:p>
          <a:p>
            <a:r>
              <a:rPr lang="pt-BR" b="1" dirty="0" smtClean="0"/>
              <a:t>Melhor opção:</a:t>
            </a:r>
            <a:r>
              <a:rPr lang="pt-BR" dirty="0" smtClean="0"/>
              <a:t> reescrever o método </a:t>
            </a:r>
            <a:r>
              <a:rPr lang="pt-BR" b="1" dirty="0" err="1" smtClean="0"/>
              <a:t>gratificacao</a:t>
            </a:r>
            <a:r>
              <a:rPr lang="pt-BR" b="1" dirty="0" smtClean="0"/>
              <a:t>()</a:t>
            </a:r>
            <a:r>
              <a:rPr lang="pt-BR" dirty="0" smtClean="0"/>
              <a:t> na classe </a:t>
            </a:r>
            <a:r>
              <a:rPr lang="pt-BR" b="1" dirty="0" smtClean="0"/>
              <a:t>Gerente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 – sobrescrita de métodos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Classes podem se relacionar entre si, definindo um vínculo entre os objetos dessas classes.</a:t>
            </a:r>
          </a:p>
          <a:p>
            <a:endParaRPr lang="pt-BR" sz="500" dirty="0" smtClean="0"/>
          </a:p>
          <a:p>
            <a:pPr marL="0" indent="0">
              <a:buNone/>
            </a:pPr>
            <a:r>
              <a:rPr lang="pt-BR" b="1" dirty="0" smtClean="0"/>
              <a:t>Exemplos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cliente</a:t>
            </a:r>
            <a:r>
              <a:rPr lang="pt-BR" dirty="0" smtClean="0"/>
              <a:t> possui um </a:t>
            </a:r>
            <a:r>
              <a:rPr lang="pt-BR" b="1" dirty="0" smtClean="0"/>
              <a:t>endereço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empresa</a:t>
            </a:r>
            <a:r>
              <a:rPr lang="pt-BR" dirty="0" smtClean="0"/>
              <a:t> é composta por </a:t>
            </a:r>
            <a:r>
              <a:rPr lang="pt-BR" b="1" dirty="0" smtClean="0"/>
              <a:t>funcionários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moto</a:t>
            </a:r>
            <a:r>
              <a:rPr lang="pt-BR" dirty="0" smtClean="0"/>
              <a:t> é um tipo de </a:t>
            </a:r>
            <a:r>
              <a:rPr lang="pt-BR" b="1" dirty="0" smtClean="0"/>
              <a:t>veículo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restaurante</a:t>
            </a:r>
            <a:r>
              <a:rPr lang="pt-BR" dirty="0" smtClean="0"/>
              <a:t> possui </a:t>
            </a:r>
            <a:r>
              <a:rPr lang="pt-BR" b="1" dirty="0" smtClean="0"/>
              <a:t>pratos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correspondência</a:t>
            </a:r>
            <a:r>
              <a:rPr lang="pt-BR" dirty="0" smtClean="0"/>
              <a:t> possui um </a:t>
            </a:r>
            <a:r>
              <a:rPr lang="pt-BR" b="1" dirty="0" smtClean="0"/>
              <a:t>remetente</a:t>
            </a:r>
            <a:r>
              <a:rPr lang="pt-BR" dirty="0" smtClean="0"/>
              <a:t> e um </a:t>
            </a:r>
            <a:r>
              <a:rPr lang="pt-BR" b="1" dirty="0" smtClean="0"/>
              <a:t>destinatário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Exemplo:</a:t>
            </a:r>
            <a:r>
              <a:rPr lang="pt-BR" dirty="0" smtClean="0"/>
              <a:t> se a gratificação concedida aos gerentes da empresa for diferente da gratificação concedida aos demais funcionários (75%, por exemplo). Isso pode ser feito reescrevendo o método </a:t>
            </a:r>
            <a:r>
              <a:rPr lang="pt-BR" b="1" dirty="0" err="1" smtClean="0"/>
              <a:t>gratificacao</a:t>
            </a:r>
            <a:r>
              <a:rPr lang="pt-BR" b="1" dirty="0" smtClean="0"/>
              <a:t>()</a:t>
            </a:r>
            <a:r>
              <a:rPr lang="pt-BR" dirty="0" smtClean="0"/>
              <a:t> na classe </a:t>
            </a:r>
            <a:r>
              <a:rPr lang="pt-BR" b="1" dirty="0" smtClean="0"/>
              <a:t>Gerente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Herança – sobrescrita de métodos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905237"/>
            <a:ext cx="401935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0.5;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TextBox 7"/>
          <p:cNvSpPr txBox="1"/>
          <p:nvPr/>
        </p:nvSpPr>
        <p:spPr>
          <a:xfrm>
            <a:off x="4667450" y="2905237"/>
            <a:ext cx="401935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subordinados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200" dirty="0" smtClean="0"/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* 0.75;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10" name="Retângulo de cantos arredondados 7"/>
          <p:cNvSpPr/>
          <p:nvPr/>
        </p:nvSpPr>
        <p:spPr>
          <a:xfrm>
            <a:off x="457200" y="5334277"/>
            <a:ext cx="8229600" cy="889878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Todo o objeto da classe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Funcionario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executará 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gratificacao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()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da sua classe e todo o objeto da classe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Gerente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executará 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gratificacao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()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da sua classe.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3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Exemplo:</a:t>
            </a:r>
            <a:r>
              <a:rPr lang="pt-BR" dirty="0" smtClean="0"/>
              <a:t> se a gratificação concedida aos gerentes da empresa for diferente da gratificação concedida aos demais funcionários (75%, por exemplo). Isso pode ser feito reescrevendo o método </a:t>
            </a:r>
            <a:r>
              <a:rPr lang="pt-BR" b="1" dirty="0" err="1" smtClean="0"/>
              <a:t>gratificacao</a:t>
            </a:r>
            <a:r>
              <a:rPr lang="pt-BR" b="1" dirty="0" smtClean="0"/>
              <a:t>()</a:t>
            </a:r>
            <a:r>
              <a:rPr lang="pt-BR" dirty="0" smtClean="0"/>
              <a:t> na classe </a:t>
            </a:r>
            <a:r>
              <a:rPr lang="pt-BR" b="1" dirty="0" smtClean="0"/>
              <a:t>Gerente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Herança – sobrescrita de métodos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905237"/>
            <a:ext cx="401935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0.5;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TextBox 7"/>
          <p:cNvSpPr txBox="1"/>
          <p:nvPr/>
        </p:nvSpPr>
        <p:spPr>
          <a:xfrm>
            <a:off x="4667450" y="2905237"/>
            <a:ext cx="401935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subordinados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200" dirty="0" smtClean="0"/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* 0.75;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10" name="Retângulo de cantos arredondados 7"/>
          <p:cNvSpPr/>
          <p:nvPr/>
        </p:nvSpPr>
        <p:spPr>
          <a:xfrm>
            <a:off x="457200" y="5334277"/>
            <a:ext cx="8229600" cy="889878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Perceba que a classe Gerente, apesar de herdar os atributos de 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Funcionario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não pode acessá-los diretamente, pois eles são privados (o acesso é feito pelo método 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acessor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correspondente). Uma solução para isso seria utilizar outro modificador de acesso (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protected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– protegido).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Exemplo:</a:t>
            </a:r>
            <a:r>
              <a:rPr lang="pt-BR" dirty="0" smtClean="0"/>
              <a:t> se a gratificação concedida aos gerentes da empresa for diferente da gratificação concedida aos demais funcionários (75%, por exemplo). Isso pode ser feito reescrevendo o método </a:t>
            </a:r>
            <a:r>
              <a:rPr lang="pt-BR" b="1" dirty="0" err="1" smtClean="0"/>
              <a:t>gratificacao</a:t>
            </a:r>
            <a:r>
              <a:rPr lang="pt-BR" b="1" dirty="0" smtClean="0"/>
              <a:t>()</a:t>
            </a:r>
            <a:r>
              <a:rPr lang="pt-BR" dirty="0" smtClean="0"/>
              <a:t> na classe </a:t>
            </a:r>
            <a:r>
              <a:rPr lang="pt-BR" b="1" dirty="0" smtClean="0"/>
              <a:t>Gerente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Herança – sobrescrita de métodos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905237"/>
            <a:ext cx="401935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0.5;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TextBox 7"/>
          <p:cNvSpPr txBox="1"/>
          <p:nvPr/>
        </p:nvSpPr>
        <p:spPr>
          <a:xfrm>
            <a:off x="4667450" y="2905237"/>
            <a:ext cx="401935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subordinados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200" dirty="0" smtClean="0"/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* 0.75;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10" name="Retângulo de cantos arredondados 7"/>
          <p:cNvSpPr/>
          <p:nvPr/>
        </p:nvSpPr>
        <p:spPr>
          <a:xfrm>
            <a:off x="457200" y="5209585"/>
            <a:ext cx="4019350" cy="889878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É possível adicionar a anotação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@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Override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que indica que o método foi sobrescrito da sua classe-pai.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7450" y="5233969"/>
            <a:ext cx="401935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* 0.75;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206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Exemplo:</a:t>
            </a:r>
            <a:r>
              <a:rPr lang="pt-BR" dirty="0" smtClean="0"/>
              <a:t> se a gratificação concedida aos gerentes da empresa for diferente da gratificação concedida aos demais funcionários (75%, por exemplo). Isso pode ser feito reescrevendo o método </a:t>
            </a:r>
            <a:r>
              <a:rPr lang="pt-BR" b="1" dirty="0" err="1" smtClean="0"/>
              <a:t>gratificacao</a:t>
            </a:r>
            <a:r>
              <a:rPr lang="pt-BR" b="1" dirty="0" smtClean="0"/>
              <a:t>()</a:t>
            </a:r>
            <a:r>
              <a:rPr lang="pt-BR" dirty="0" smtClean="0"/>
              <a:t> na classe </a:t>
            </a:r>
            <a:r>
              <a:rPr lang="pt-BR" b="1" dirty="0" smtClean="0"/>
              <a:t>Gerente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Herança – sobrescrita de métodos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905237"/>
            <a:ext cx="401935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0.5;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TextBox 7"/>
          <p:cNvSpPr txBox="1"/>
          <p:nvPr/>
        </p:nvSpPr>
        <p:spPr>
          <a:xfrm>
            <a:off x="4667450" y="2905237"/>
            <a:ext cx="401935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subordinados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200" dirty="0" smtClean="0"/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* 0.75;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8" name="TextBox 5"/>
          <p:cNvSpPr txBox="1"/>
          <p:nvPr/>
        </p:nvSpPr>
        <p:spPr>
          <a:xfrm>
            <a:off x="457200" y="4935887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Gerente g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Gerente();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g.setSalario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f.setSalario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g.gratificacao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//Imprimirá 750.0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f.gratificacao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//Imprimirá 500.0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208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Com isso, a classe </a:t>
            </a:r>
            <a:r>
              <a:rPr lang="pt-BR" b="1" dirty="0" err="1" smtClean="0"/>
              <a:t>Funcionario</a:t>
            </a:r>
            <a:r>
              <a:rPr lang="pt-BR" dirty="0" smtClean="0"/>
              <a:t> define uma implementação geral para o método </a:t>
            </a:r>
            <a:r>
              <a:rPr lang="pt-BR" b="1" dirty="0" err="1" smtClean="0"/>
              <a:t>gratificacao</a:t>
            </a:r>
            <a:r>
              <a:rPr lang="pt-BR" b="1" dirty="0" smtClean="0"/>
              <a:t>()</a:t>
            </a:r>
            <a:r>
              <a:rPr lang="pt-BR" dirty="0" smtClean="0"/>
              <a:t> e os diferentes tipos de funcionários podem definir suas próprias implementações através da reescrita do método. Novos tipos de funcionários podem ser facilmente incluídos na estrutura (flexibilidade).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Herança – sobrescrita de métodos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81" y="3179399"/>
            <a:ext cx="7004237" cy="23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Exemplo:</a:t>
            </a:r>
            <a:r>
              <a:rPr lang="pt-BR" dirty="0" smtClean="0"/>
              <a:t> se a gratificação concedida aos gerentes da empresa for igual à dos demais funcionários, mas com um acréscimo de R$500,00.</a:t>
            </a:r>
          </a:p>
          <a:p>
            <a:endParaRPr lang="pt-BR" dirty="0" smtClean="0"/>
          </a:p>
          <a:p>
            <a:r>
              <a:rPr lang="pt-BR" dirty="0" smtClean="0"/>
              <a:t> Uma solução consiste em copiar a implementação da gratificação dos funcionários e acrescentar os R$500,00.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sz="100" dirty="0" smtClean="0"/>
          </a:p>
          <a:p>
            <a:r>
              <a:rPr lang="pt-BR" dirty="0" smtClean="0"/>
              <a:t>No entanto, se a gratificação dos funcionários for alterada (para 60%, por exemplo), o método da classe Gerente também deverá ser alterado. O mesmo ocorre se a solução for aplicada a outros tipos de funcionários.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Herança – sobrescrita de métodos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496568"/>
            <a:ext cx="82296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* 0.5 + 500;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120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Exemplo:</a:t>
            </a:r>
            <a:r>
              <a:rPr lang="pt-BR" dirty="0" smtClean="0"/>
              <a:t> se a gratificação concedida aos gerentes da empresa for igual à dos demais funcionários, mas com um acréscimo de R$500,00.</a:t>
            </a:r>
          </a:p>
          <a:p>
            <a:endParaRPr lang="pt-BR" dirty="0" smtClean="0"/>
          </a:p>
          <a:p>
            <a:r>
              <a:rPr lang="pt-BR" dirty="0" smtClean="0"/>
              <a:t> Uma solução melhor consiste em chamar o método </a:t>
            </a:r>
            <a:r>
              <a:rPr lang="pt-BR" b="1" dirty="0" err="1" smtClean="0"/>
              <a:t>gratificacao</a:t>
            </a:r>
            <a:r>
              <a:rPr lang="pt-BR" b="1" dirty="0" smtClean="0"/>
              <a:t>()</a:t>
            </a:r>
            <a:r>
              <a:rPr lang="pt-BR" dirty="0" smtClean="0"/>
              <a:t> da classe-mãe (</a:t>
            </a:r>
            <a:r>
              <a:rPr lang="pt-BR" b="1" dirty="0" err="1" smtClean="0"/>
              <a:t>Funcionario</a:t>
            </a:r>
            <a:r>
              <a:rPr lang="pt-BR" dirty="0" smtClean="0"/>
              <a:t>) e acrescentar os R$500,00.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sz="100" dirty="0" smtClean="0"/>
          </a:p>
          <a:p>
            <a:r>
              <a:rPr lang="pt-BR" dirty="0" smtClean="0"/>
              <a:t>O acesso à classe-mãe é feito pelo comando </a:t>
            </a:r>
            <a:r>
              <a:rPr lang="pt-BR" b="1" dirty="0" err="1" smtClean="0"/>
              <a:t>super</a:t>
            </a:r>
            <a:r>
              <a:rPr lang="pt-BR" dirty="0" smtClean="0"/>
              <a:t>, que devolve a instância da superclasse da herança, permitindo a execução do método implementado nela. Neste caso, permitindo o acesso ao método </a:t>
            </a:r>
            <a:r>
              <a:rPr lang="pt-BR" b="1" dirty="0" err="1" smtClean="0"/>
              <a:t>gratificacao</a:t>
            </a:r>
            <a:r>
              <a:rPr lang="pt-BR" b="1" dirty="0" smtClean="0"/>
              <a:t>()</a:t>
            </a:r>
            <a:r>
              <a:rPr lang="pt-BR" dirty="0" smtClean="0"/>
              <a:t> da classe </a:t>
            </a:r>
            <a:r>
              <a:rPr lang="pt-BR" b="1" dirty="0" err="1" smtClean="0"/>
              <a:t>Funcionario</a:t>
            </a:r>
            <a:r>
              <a:rPr lang="pt-BR" dirty="0" smtClean="0"/>
              <a:t>.</a:t>
            </a:r>
          </a:p>
          <a:p>
            <a:r>
              <a:rPr lang="pt-BR" dirty="0"/>
              <a:t>Esta técnica é comumente utilizada quando o método da classe-filha deve fazer “algo mais” em relação à implementação da classe-mãe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Herança – sobrescrita de métodos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496568"/>
            <a:ext cx="82296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+ 500;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9016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Na herança desenvolvida, um gerente </a:t>
            </a:r>
            <a:r>
              <a:rPr lang="pt-BR" b="1" dirty="0" smtClean="0"/>
              <a:t>É UM</a:t>
            </a:r>
            <a:r>
              <a:rPr lang="pt-BR" dirty="0" smtClean="0"/>
              <a:t> funcionário.</a:t>
            </a:r>
          </a:p>
          <a:p>
            <a:pPr lvl="1"/>
            <a:r>
              <a:rPr lang="pt-BR" b="1" dirty="0" smtClean="0"/>
              <a:t>Exemplo:</a:t>
            </a:r>
            <a:r>
              <a:rPr lang="pt-BR" dirty="0" smtClean="0"/>
              <a:t> se um funcionário for chamado para representar a empresa em uma entrevista, um gerente pode fazê-lo, pois o gerente é um funcionário (semântica).</a:t>
            </a:r>
          </a:p>
          <a:p>
            <a:r>
              <a:rPr lang="pt-BR" dirty="0" smtClean="0"/>
              <a:t>Uma variável do tipo </a:t>
            </a:r>
            <a:r>
              <a:rPr lang="pt-BR" b="1" dirty="0" err="1" smtClean="0"/>
              <a:t>Funcionario</a:t>
            </a:r>
            <a:r>
              <a:rPr lang="pt-BR" dirty="0" smtClean="0"/>
              <a:t> armazena uma referência a um </a:t>
            </a:r>
            <a:r>
              <a:rPr lang="pt-BR" b="1" dirty="0" err="1" smtClean="0"/>
              <a:t>Funcionario</a:t>
            </a:r>
            <a:r>
              <a:rPr lang="pt-BR" dirty="0" smtClean="0"/>
              <a:t>. Logo, ela pode armazenar uma referência a um </a:t>
            </a:r>
            <a:r>
              <a:rPr lang="pt-BR" b="1" dirty="0" smtClean="0"/>
              <a:t>Gerente</a:t>
            </a:r>
            <a:r>
              <a:rPr lang="pt-BR" dirty="0" smtClean="0"/>
              <a:t>, pois este é um </a:t>
            </a:r>
            <a:r>
              <a:rPr lang="pt-BR" b="1" dirty="0" err="1" smtClean="0"/>
              <a:t>Funcionario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457200" y="3718756"/>
            <a:ext cx="82296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Gerente g1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Gerente();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f1 = g1;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f2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Gerente()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693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Na herança desenvolvida, um gerente </a:t>
            </a:r>
            <a:r>
              <a:rPr lang="pt-BR" b="1" dirty="0" smtClean="0"/>
              <a:t>É UM</a:t>
            </a:r>
            <a:r>
              <a:rPr lang="pt-BR" dirty="0" smtClean="0"/>
              <a:t> funcionário.</a:t>
            </a:r>
          </a:p>
          <a:p>
            <a:pPr lvl="1"/>
            <a:r>
              <a:rPr lang="pt-BR" b="1" dirty="0" smtClean="0"/>
              <a:t>Exemplo:</a:t>
            </a:r>
            <a:r>
              <a:rPr lang="pt-BR" dirty="0" smtClean="0"/>
              <a:t> se um funcionário for chamado para representar a empresa em uma entrevista, um gerente pode fazê-lo, pois o gerente é um funcionário (semântica).</a:t>
            </a:r>
          </a:p>
          <a:p>
            <a:r>
              <a:rPr lang="pt-BR" dirty="0" smtClean="0"/>
              <a:t>Uma variável do tipo </a:t>
            </a:r>
            <a:r>
              <a:rPr lang="pt-BR" b="1" dirty="0" err="1" smtClean="0"/>
              <a:t>Funcionario</a:t>
            </a:r>
            <a:r>
              <a:rPr lang="pt-BR" dirty="0" smtClean="0"/>
              <a:t> armazena uma referência a um </a:t>
            </a:r>
            <a:r>
              <a:rPr lang="pt-BR" b="1" dirty="0" err="1" smtClean="0"/>
              <a:t>Funcionario</a:t>
            </a:r>
            <a:r>
              <a:rPr lang="pt-BR" dirty="0" smtClean="0"/>
              <a:t>. Logo, ela pode armazenar uma referência a um </a:t>
            </a:r>
            <a:r>
              <a:rPr lang="pt-BR" b="1" dirty="0" smtClean="0"/>
              <a:t>Gerente</a:t>
            </a:r>
            <a:r>
              <a:rPr lang="pt-BR" dirty="0" smtClean="0"/>
              <a:t>, pois este é um </a:t>
            </a:r>
            <a:r>
              <a:rPr lang="pt-BR" b="1" dirty="0" err="1" smtClean="0"/>
              <a:t>Funcionario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b="1" dirty="0" smtClean="0"/>
              <a:t>Polimorfismo:</a:t>
            </a:r>
            <a:r>
              <a:rPr lang="pt-BR" dirty="0" smtClean="0"/>
              <a:t> capacidade de um objeto poder ser referenciado de várias formas.</a:t>
            </a:r>
          </a:p>
          <a:p>
            <a:r>
              <a:rPr lang="pt-BR" dirty="0" smtClean="0"/>
              <a:t>Neste caso, o objeto </a:t>
            </a:r>
            <a:r>
              <a:rPr lang="pt-BR" b="1" dirty="0" smtClean="0"/>
              <a:t>f1</a:t>
            </a:r>
            <a:r>
              <a:rPr lang="pt-BR" dirty="0" smtClean="0"/>
              <a:t> pode armazenar uma referência a um objeto da classe </a:t>
            </a:r>
            <a:r>
              <a:rPr lang="pt-BR" b="1" dirty="0" err="1" smtClean="0"/>
              <a:t>Funcionario</a:t>
            </a:r>
            <a:r>
              <a:rPr lang="pt-BR" dirty="0" smtClean="0"/>
              <a:t> ou uma referência a um objeto da classe </a:t>
            </a:r>
            <a:r>
              <a:rPr lang="pt-BR" b="1" dirty="0" smtClean="0"/>
              <a:t>Gerente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Se tivéssemos mais classes estendendo </a:t>
            </a:r>
            <a:r>
              <a:rPr lang="pt-BR" b="1" dirty="0" err="1" smtClean="0"/>
              <a:t>Funcionario</a:t>
            </a:r>
            <a:r>
              <a:rPr lang="pt-BR" dirty="0" smtClean="0"/>
              <a:t>, ele poderia armazenar uma referência a um objeto de qualquer uma dessas classes (</a:t>
            </a:r>
            <a:r>
              <a:rPr lang="pt-BR" b="1" dirty="0" smtClean="0"/>
              <a:t>várias formas</a:t>
            </a:r>
            <a:r>
              <a:rPr lang="pt-BR" dirty="0" smtClean="0"/>
              <a:t>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457200" y="3718756"/>
            <a:ext cx="82296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Gerente g1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Gerente();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f1 = g1;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f2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Gerente()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58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Se o método </a:t>
            </a:r>
            <a:r>
              <a:rPr lang="pt-BR" b="1" dirty="0" err="1" smtClean="0"/>
              <a:t>gratificacao</a:t>
            </a:r>
            <a:r>
              <a:rPr lang="pt-BR" b="1" dirty="0" smtClean="0"/>
              <a:t>()</a:t>
            </a:r>
            <a:r>
              <a:rPr lang="pt-BR" dirty="0" smtClean="0"/>
              <a:t> for chamado no exemplo abaixo, qual valor imprimirá: 500 (50%) ou 750 (75%)?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457200" y="2357547"/>
            <a:ext cx="82296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Gerente();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f.setSalario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f.gratificacao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2177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113703"/>
            <a:ext cx="8229600" cy="6858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Associação</a:t>
            </a:r>
            <a:r>
              <a:rPr lang="pt-BR" b="1" dirty="0"/>
              <a:t>:</a:t>
            </a:r>
            <a:r>
              <a:rPr lang="pt-BR" dirty="0"/>
              <a:t> conexão entre </a:t>
            </a:r>
            <a:r>
              <a:rPr lang="pt-BR" dirty="0" smtClean="0"/>
              <a:t>classes.</a:t>
            </a:r>
          </a:p>
          <a:p>
            <a:endParaRPr lang="pt-BR" sz="500" dirty="0"/>
          </a:p>
          <a:p>
            <a:r>
              <a:rPr lang="pt-BR" b="1" dirty="0" smtClean="0"/>
              <a:t>Agregação</a:t>
            </a:r>
            <a:r>
              <a:rPr lang="pt-BR" b="1" dirty="0"/>
              <a:t> </a:t>
            </a:r>
            <a:r>
              <a:rPr lang="pt-BR" b="1" dirty="0" smtClean="0"/>
              <a:t>e composição</a:t>
            </a:r>
            <a:r>
              <a:rPr lang="pt-BR" b="1" dirty="0"/>
              <a:t>:</a:t>
            </a:r>
            <a:r>
              <a:rPr lang="pt-BR" dirty="0"/>
              <a:t> especialização de uma associação onde um todo é relacionado com suas partes (relacionamento “</a:t>
            </a:r>
            <a:r>
              <a:rPr lang="pt-BR" dirty="0" err="1"/>
              <a:t>parte-de</a:t>
            </a:r>
            <a:r>
              <a:rPr lang="pt-BR" dirty="0" smtClean="0"/>
              <a:t>”).</a:t>
            </a:r>
          </a:p>
          <a:p>
            <a:endParaRPr lang="pt-BR" sz="500" dirty="0"/>
          </a:p>
          <a:p>
            <a:r>
              <a:rPr lang="pt-BR" b="1" dirty="0"/>
              <a:t>Dependência:</a:t>
            </a:r>
            <a:r>
              <a:rPr lang="pt-BR" dirty="0"/>
              <a:t> um objeto depende de alguma forma de outro (relacionamento de utilização). </a:t>
            </a:r>
            <a:endParaRPr lang="pt-BR" dirty="0" smtClean="0"/>
          </a:p>
          <a:p>
            <a:endParaRPr lang="pt-BR" sz="500" dirty="0" smtClean="0"/>
          </a:p>
          <a:p>
            <a:r>
              <a:rPr lang="pt-BR" b="1" dirty="0"/>
              <a:t>Herança (generalização):</a:t>
            </a:r>
            <a:r>
              <a:rPr lang="pt-BR" dirty="0"/>
              <a:t> um dos princípios da orientação a objetos, permite a reutilização, uma nova classe pode ser definida a partir de outra já existente. </a:t>
            </a:r>
            <a:endParaRPr lang="pt-BR" dirty="0" smtClean="0"/>
          </a:p>
          <a:p>
            <a:endParaRPr lang="pt-BR" sz="500" dirty="0"/>
          </a:p>
          <a:p>
            <a:r>
              <a:rPr lang="pt-BR" b="1" dirty="0"/>
              <a:t>Realização</a:t>
            </a:r>
            <a:r>
              <a:rPr lang="pt-BR" b="1"/>
              <a:t>:</a:t>
            </a:r>
            <a:r>
              <a:rPr lang="pt-BR"/>
              <a:t> um contrato que a classe segue (obrigação).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Se o método </a:t>
            </a:r>
            <a:r>
              <a:rPr lang="pt-BR" b="1" dirty="0" err="1" smtClean="0"/>
              <a:t>gratificacao</a:t>
            </a:r>
            <a:r>
              <a:rPr lang="pt-BR" b="1" dirty="0" smtClean="0"/>
              <a:t>()</a:t>
            </a:r>
            <a:r>
              <a:rPr lang="pt-BR" dirty="0" smtClean="0"/>
              <a:t> for chamado no exemplo abaixo, qual valor imprimirá: 500 (50%) ou 750 (75%)?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decisão sobre qual método executar é feito em tempo de execução. O Java verifica qual a classe do objeto que está sendo referenciado dentro da variável e executa o respectivo método.</a:t>
            </a:r>
          </a:p>
          <a:p>
            <a:r>
              <a:rPr lang="pt-BR" dirty="0" smtClean="0"/>
              <a:t>Neste caso, executará o método implementado dentro da classe </a:t>
            </a:r>
            <a:r>
              <a:rPr lang="pt-BR" b="1" dirty="0" smtClean="0"/>
              <a:t>Gerente</a:t>
            </a:r>
            <a:r>
              <a:rPr lang="pt-BR" dirty="0" smtClean="0"/>
              <a:t> (que é a classe da referência armazenada em </a:t>
            </a:r>
            <a:r>
              <a:rPr lang="pt-BR" b="1" dirty="0" smtClean="0"/>
              <a:t>f</a:t>
            </a:r>
            <a:r>
              <a:rPr lang="pt-BR" dirty="0" smtClean="0"/>
              <a:t>), imprimindo o valor de </a:t>
            </a:r>
            <a:r>
              <a:rPr lang="pt-BR" b="1" dirty="0" smtClean="0"/>
              <a:t>750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457200" y="2357547"/>
            <a:ext cx="82296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f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Gerente();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f.setSalario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f.gratificacao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2854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 polimorfismo é útil quando queremos definir um método genérico para todos os funcionários, independente do seu tipo (gerente, diretor, secretária, etc.).</a:t>
            </a:r>
          </a:p>
          <a:p>
            <a:r>
              <a:rPr lang="pt-BR" dirty="0" smtClean="0"/>
              <a:t>A classe abaixo controla o total de gratificações concedidas. O método registro recebe um funcionário e computa a gratificação do mesmo.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31141"/>
            <a:ext cx="8229600" cy="2123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ControleGratificacoes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totalGratificacoes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registro(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totalGratificacoes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getTotalGratificacoes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totalGratificacoes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75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O polimorfismo é útil quando queremos definir um método genérico para todos os funcionários, independente do seu tipo (gerente, diretor, secretária, etc.).</a:t>
            </a:r>
          </a:p>
          <a:p>
            <a:r>
              <a:rPr lang="pt-BR" dirty="0" smtClean="0"/>
              <a:t>A classe abaixo controla o total de gratificações concedidas. O método registro recebe um funcionário e computa a gratificação do mesmo.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Polimorfismo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031141"/>
            <a:ext cx="8229600" cy="2123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ControleGratificacoes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totalGratificacoes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registro(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totalGratificacoes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.gratificacao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getTotalGratificacoes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totalGratificacoes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7200" y="5334277"/>
            <a:ext cx="8229600" cy="889878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método registro recebe uma referência a um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Funcionario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chamando seu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gratificacao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()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 Ou seja, ele pode receber referências a qualquer classe que estende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Funcionario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verificando a referência recebida e chamando o método correto. 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Considere duas entidades: carro e moto. Um carro possui uma marca, um modelo, uma </a:t>
            </a:r>
            <a:r>
              <a:rPr lang="pt-BR" dirty="0" smtClean="0"/>
              <a:t>cor, um valor e </a:t>
            </a:r>
            <a:r>
              <a:rPr lang="pt-BR" dirty="0" smtClean="0"/>
              <a:t>um número de portas. Uma moto possui uma marca, um modelo, uma </a:t>
            </a:r>
            <a:r>
              <a:rPr lang="pt-BR" dirty="0" smtClean="0"/>
              <a:t>cor, um valor </a:t>
            </a:r>
            <a:r>
              <a:rPr lang="pt-BR" dirty="0" smtClean="0"/>
              <a:t>e uma quantidade de cilindradas</a:t>
            </a:r>
            <a:r>
              <a:rPr lang="pt-BR" dirty="0"/>
              <a:t>. Como as classes possuem replicação de código, podemos definir uma classe geral e estendê-la nas classes Carro e Moto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Além dos atributos, estas duas entidades possuem em comum um método para cálculo do seu imposto, que corresponde a 2% do seu valor. Especificamente para carros, é acrescido R$ 800,00 ao seu imposto.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4" name="Agrupar 3"/>
          <p:cNvGrpSpPr/>
          <p:nvPr/>
        </p:nvGrpSpPr>
        <p:grpSpPr>
          <a:xfrm>
            <a:off x="1568944" y="4076054"/>
            <a:ext cx="6006112" cy="2547058"/>
            <a:chOff x="1101436" y="3176025"/>
            <a:chExt cx="6520002" cy="2861094"/>
          </a:xfrm>
        </p:grpSpPr>
        <p:pic>
          <p:nvPicPr>
            <p:cNvPr id="1026" name="Picture 2" descr="Resultado de image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436" y="3176025"/>
              <a:ext cx="3074154" cy="2861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desenho moto colorid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4450" y="3636817"/>
              <a:ext cx="2466988" cy="1932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683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Estrutura de classes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019300"/>
            <a:ext cx="63912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9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b="1" dirty="0" smtClean="0"/>
              <a:t>Veiculo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61972"/>
            <a:ext cx="8229600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calculaImposto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0.02;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Veiculo() {}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//Métodos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acessores</a:t>
            </a:r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9483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b="1" dirty="0" smtClean="0"/>
              <a:t>Veiculo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061972"/>
            <a:ext cx="8229600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calculaImposto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0.02;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Veiculo() {}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//Métodos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acessores</a:t>
            </a:r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11" name="Retângulo de cantos arredondados 7"/>
          <p:cNvSpPr/>
          <p:nvPr/>
        </p:nvSpPr>
        <p:spPr>
          <a:xfrm>
            <a:off x="4494508" y="2190200"/>
            <a:ext cx="4052808" cy="144866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classe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Veiculo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define os atributos de qualquer veículo e uma implementação padrão para 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calculaImposto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()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 Também são definidos construtores para a classe.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0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b="1" dirty="0" smtClean="0"/>
              <a:t>Carro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57200" y="2061972"/>
            <a:ext cx="82296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Carro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numPortas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calculaImposto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.calculaImposto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+ 800;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Carro()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Carro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numPortas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marca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numPortas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numPortas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//Métodos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acessores</a:t>
            </a:r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341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b="1" dirty="0" smtClean="0"/>
              <a:t>Carro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57200" y="2061972"/>
            <a:ext cx="82296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Carro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Veiculo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numPortas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12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pt-BR" sz="12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calculaImposto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.calculaImposto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+ 800;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Carro()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Carro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numPortas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marca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numPortas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numPortas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//Métodos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acessores</a:t>
            </a:r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Retângulo de cantos arredondados 7"/>
          <p:cNvSpPr/>
          <p:nvPr/>
        </p:nvSpPr>
        <p:spPr>
          <a:xfrm>
            <a:off x="4943957" y="5056887"/>
            <a:ext cx="4052808" cy="144866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Na classe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Carro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é adicionado o atributo específico de um carro (número de portas) e 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calculaImposto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()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é sobrescrito, adicionando os R$ 800,00 à implementação padrão.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2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b="1" dirty="0" smtClean="0"/>
              <a:t>Mot</a:t>
            </a:r>
            <a:r>
              <a:rPr lang="pt-BR" b="1" dirty="0" smtClean="0"/>
              <a:t>o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57200" y="2061972"/>
            <a:ext cx="82296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Moto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cilindradas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Moto()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Moto(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cilindradas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cilindradas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cilindradas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//Métodos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acessores</a:t>
            </a:r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360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 flipV="1">
            <a:off x="457200" y="4981202"/>
            <a:ext cx="8229600" cy="6922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>
            <a:off x="4397443" y="5333037"/>
            <a:ext cx="4137755" cy="0"/>
          </a:xfrm>
          <a:prstGeom prst="line">
            <a:avLst/>
          </a:prstGeom>
          <a:ln w="38100" cmpd="sng"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 smtClean="0"/>
              <a:t>Associação: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 smtClean="0"/>
          </a:p>
          <a:p>
            <a:r>
              <a:rPr lang="pt-BR" b="1" dirty="0" smtClean="0"/>
              <a:t>Agregação</a:t>
            </a:r>
          </a:p>
          <a:p>
            <a:endParaRPr lang="pt-BR" b="1" dirty="0"/>
          </a:p>
          <a:p>
            <a:r>
              <a:rPr lang="pt-BR" b="1" dirty="0" smtClean="0"/>
              <a:t>Composição: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/>
          </a:p>
          <a:p>
            <a:r>
              <a:rPr lang="pt-BR" b="1" dirty="0" smtClean="0"/>
              <a:t>Dependência: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/>
          </a:p>
          <a:p>
            <a:r>
              <a:rPr lang="pt-BR" b="1" dirty="0"/>
              <a:t>Herança (generalização):</a:t>
            </a:r>
            <a:endParaRPr lang="pt-BR" dirty="0" smtClean="0"/>
          </a:p>
          <a:p>
            <a:endParaRPr lang="pt-BR" sz="500" dirty="0" smtClean="0"/>
          </a:p>
          <a:p>
            <a:endParaRPr lang="pt-BR" sz="500" dirty="0"/>
          </a:p>
          <a:p>
            <a:r>
              <a:rPr lang="pt-BR" b="1" dirty="0"/>
              <a:t>Realização</a:t>
            </a:r>
            <a:r>
              <a:rPr lang="pt-BR" b="1" dirty="0" smtClean="0"/>
              <a:t>: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4406429" y="1798907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7847262" y="3312913"/>
            <a:ext cx="696922" cy="432000"/>
          </a:xfrm>
          <a:prstGeom prst="diamond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8149426" y="4139841"/>
            <a:ext cx="388711" cy="574762"/>
            <a:chOff x="8017239" y="4663492"/>
            <a:chExt cx="388711" cy="574762"/>
          </a:xfrm>
        </p:grpSpPr>
        <p:sp>
          <p:nvSpPr>
            <p:cNvPr id="27" name="AutoShape 10"/>
            <p:cNvSpPr>
              <a:spLocks noChangeArrowheads="1"/>
            </p:cNvSpPr>
            <p:nvPr/>
          </p:nvSpPr>
          <p:spPr bwMode="auto">
            <a:xfrm rot="5400000">
              <a:off x="7985527" y="4755122"/>
              <a:ext cx="455074" cy="385772"/>
            </a:xfrm>
            <a:prstGeom prst="triangle">
              <a:avLst>
                <a:gd name="adj" fmla="val 50000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8017239" y="4663492"/>
              <a:ext cx="0" cy="574762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4406429" y="3528913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4406429" y="4427222"/>
            <a:ext cx="3949259" cy="0"/>
          </a:xfrm>
          <a:prstGeom prst="line">
            <a:avLst/>
          </a:prstGeom>
          <a:ln w="38100" cmpd="sng">
            <a:prstDash val="dash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4406429" y="6211354"/>
            <a:ext cx="4137755" cy="0"/>
          </a:xfrm>
          <a:prstGeom prst="line">
            <a:avLst/>
          </a:prstGeom>
          <a:ln w="38100" cmpd="sng">
            <a:prstDash val="dash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4406429" y="2679022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47262" y="2463022"/>
            <a:ext cx="696922" cy="432000"/>
          </a:xfrm>
          <a:prstGeom prst="diamond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0"/>
          <p:cNvSpPr>
            <a:spLocks noChangeArrowheads="1"/>
          </p:cNvSpPr>
          <p:nvPr/>
        </p:nvSpPr>
        <p:spPr bwMode="auto">
          <a:xfrm rot="5400000">
            <a:off x="8123761" y="6018468"/>
            <a:ext cx="455074" cy="38577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 rot="5400000">
            <a:off x="8114775" y="5140151"/>
            <a:ext cx="455074" cy="385772"/>
          </a:xfrm>
          <a:prstGeom prst="triangle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b="1" dirty="0" smtClean="0"/>
              <a:t>Mot</a:t>
            </a:r>
            <a:r>
              <a:rPr lang="pt-BR" b="1" dirty="0" smtClean="0"/>
              <a:t>o</a:t>
            </a:r>
            <a:endParaRPr lang="pt-BR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57200" y="2061972"/>
            <a:ext cx="8229600" cy="28623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Moto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cilindradas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Moto()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Moto(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cilindradas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modelo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cilindradas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cilindradas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//Métodos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acessores</a:t>
            </a:r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Retângulo de cantos arredondados 7"/>
          <p:cNvSpPr/>
          <p:nvPr/>
        </p:nvSpPr>
        <p:spPr>
          <a:xfrm>
            <a:off x="4943957" y="5056887"/>
            <a:ext cx="4052808" cy="144866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Não é necessário sobrescrever 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calculaImposto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()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na classe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Moto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pois não há nenhum comportamento específico da moto no cálculo do imposto.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10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Classe </a:t>
            </a:r>
            <a:r>
              <a:rPr lang="pt-BR" b="1" dirty="0" err="1" smtClean="0"/>
              <a:t>Aplicacao</a:t>
            </a:r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Métodos desejados</a:t>
            </a:r>
          </a:p>
          <a:p>
            <a:r>
              <a:rPr lang="pt-BR" dirty="0" smtClean="0"/>
              <a:t>Criação de registros de carros e motos e armazenamento na lista polimórfica.</a:t>
            </a:r>
          </a:p>
          <a:p>
            <a:r>
              <a:rPr lang="pt-BR" dirty="0" smtClean="0"/>
              <a:t>Verificação de veículos de uma determinada marca.</a:t>
            </a:r>
          </a:p>
          <a:p>
            <a:r>
              <a:rPr lang="pt-BR" dirty="0" smtClean="0"/>
              <a:t>Apresentação dos veículos e seus valores de impostos.</a:t>
            </a:r>
          </a:p>
          <a:p>
            <a:r>
              <a:rPr lang="pt-BR" dirty="0" smtClean="0"/>
              <a:t>Apresentação de todos os carros da lista.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Box 5"/>
          <p:cNvSpPr txBox="1"/>
          <p:nvPr/>
        </p:nvSpPr>
        <p:spPr>
          <a:xfrm>
            <a:off x="457200" y="2061972"/>
            <a:ext cx="82296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Aplicacao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&lt;Veiculo&gt;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veiculos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&lt;Veiculo&gt;();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//Métodos que utilizam a estrutura de herança e polimorfismo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393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Criação de registros de carros e motos e armazenamento na lista </a:t>
            </a:r>
            <a:r>
              <a:rPr lang="pt-BR" dirty="0" smtClean="0"/>
              <a:t>polimórfica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457200" y="2061972"/>
            <a:ext cx="8229600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criaRegistros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Carro c1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Carro(2,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"VW"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"Gol"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"prata"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25000);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Carro c2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Carro(4,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"Fiat"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"Uno"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"branco"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20000);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Carro c3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Carro(4,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"Renault"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"Clio"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"preto"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32000);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Carro c4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Carro(2,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"Fiat"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"147"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"amarelo"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8000);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Moto m1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Moto(150,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"Honda"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"CG"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"azul"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7000);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Moto m2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Moto(150,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"Yamaha"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"YBR"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"vermelho"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12000);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(c1);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(c2);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(c3);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(c4);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(m1);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veiculos.add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(m2);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10" name="Retângulo de cantos arredondados 7"/>
          <p:cNvSpPr/>
          <p:nvPr/>
        </p:nvSpPr>
        <p:spPr>
          <a:xfrm>
            <a:off x="4943957" y="5056887"/>
            <a:ext cx="4052808" cy="144866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Objetos das classes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Carro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Moto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são criados e armazenados em uma lista de objetos da classe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Veiculo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 Isso é polimorfismo.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Verificação de veículos de uma determinada marca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Retângulo de cantos arredondados 7"/>
          <p:cNvSpPr/>
          <p:nvPr/>
        </p:nvSpPr>
        <p:spPr>
          <a:xfrm>
            <a:off x="4943957" y="5056887"/>
            <a:ext cx="4052808" cy="144866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lista é percorrida, independente da referência que se encontra a cada iteração (carro ou moto). Pela herança, é garantido que todos os objetos possuem 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getMarca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()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57200" y="2061972"/>
            <a:ext cx="82296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veiculosDaMarca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marca)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qtd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(Veiculo v: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v.getMarca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equals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(marca))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qtd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JOptionPane.showMessageDialog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"A marca 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marca 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possui 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qtd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 veículos!"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2676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Apresentação dos veículos e seus valores de impostos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Retângulo de cantos arredondados 7"/>
          <p:cNvSpPr/>
          <p:nvPr/>
        </p:nvSpPr>
        <p:spPr>
          <a:xfrm>
            <a:off x="4943957" y="5056887"/>
            <a:ext cx="4052808" cy="144866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Em tempo de execução, o Java verifica qual a referência armazenada em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v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e executa o respectivo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calculaImposto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()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 Isto é, o método implementado em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Veiculo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ou em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Carro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é executado.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57200" y="2061972"/>
            <a:ext cx="82296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mostraImpostos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texto =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(Veiculo v :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texto +=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v.getMarca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v.getModelo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"("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v.getValor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"): "</a:t>
            </a:r>
            <a:endParaRPr lang="pt-B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+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v.calculaImposto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JOptionPane.showMessageDialog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texto);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19659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Apresentação de todos os carros da lista</a:t>
            </a:r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Exemplo – veículos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Retângulo de cantos arredondados 7"/>
          <p:cNvSpPr/>
          <p:nvPr/>
        </p:nvSpPr>
        <p:spPr>
          <a:xfrm>
            <a:off x="4943957" y="5056887"/>
            <a:ext cx="4052808" cy="144866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comando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instanceOf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verifica se o objeto (esquerda) é do tipo da classe desejada (direita), retornando verdadeiro ou falso.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457200" y="2061972"/>
            <a:ext cx="8229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mostraCarros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texto =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(Veiculo v: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veiculos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(v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Carro)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texto +=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v.getMarca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v.getModelo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", cor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v.getCor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pt-BR" sz="12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JOptionPane.showMessageDialog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texto);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273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CAELUM. </a:t>
            </a:r>
            <a:r>
              <a:rPr lang="pt-BR" b="1" dirty="0"/>
              <a:t>Apostila Java e Orientação a Objetos</a:t>
            </a:r>
            <a:r>
              <a:rPr lang="pt-BR" dirty="0"/>
              <a:t>. Curso FJ-11, 2016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DEITEL</a:t>
            </a:r>
            <a:r>
              <a:rPr lang="pt-BR" dirty="0"/>
              <a:t>, H. M. </a:t>
            </a:r>
            <a:r>
              <a:rPr lang="pt-BR" b="1" dirty="0"/>
              <a:t>Java: como programar</a:t>
            </a:r>
            <a:r>
              <a:rPr lang="pt-BR" dirty="0"/>
              <a:t>. H. M </a:t>
            </a:r>
            <a:r>
              <a:rPr lang="pt-BR" dirty="0" err="1"/>
              <a:t>Deitel</a:t>
            </a:r>
            <a:r>
              <a:rPr lang="pt-BR" dirty="0"/>
              <a:t> e P. J. </a:t>
            </a:r>
            <a:r>
              <a:rPr lang="pt-BR" dirty="0" err="1"/>
              <a:t>Deitel</a:t>
            </a:r>
            <a:r>
              <a:rPr lang="pt-BR" dirty="0"/>
              <a:t> - 8a ed. Porto Alegre: Prentice-Hall, 2010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Leitura complementar</a:t>
            </a:r>
          </a:p>
          <a:p>
            <a:pPr marL="0" indent="0">
              <a:buNone/>
            </a:pPr>
            <a:r>
              <a:rPr lang="pt-BR" dirty="0" err="1" smtClean="0"/>
              <a:t>TutorialsPoint</a:t>
            </a:r>
            <a:r>
              <a:rPr lang="pt-BR" dirty="0"/>
              <a:t> Java </a:t>
            </a:r>
            <a:r>
              <a:rPr lang="pt-BR" dirty="0" smtClean="0"/>
              <a:t>(http</a:t>
            </a:r>
            <a:r>
              <a:rPr lang="pt-BR" dirty="0"/>
              <a:t>://</a:t>
            </a:r>
            <a:r>
              <a:rPr lang="pt-BR" dirty="0" smtClean="0"/>
              <a:t>www.tutorialspoint.com/java).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herança permite definir elementos </a:t>
            </a:r>
            <a:r>
              <a:rPr lang="pt-BR" b="1" dirty="0" smtClean="0"/>
              <a:t>específicos</a:t>
            </a:r>
            <a:r>
              <a:rPr lang="pt-BR" dirty="0" smtClean="0"/>
              <a:t>, que incorporam a estrutura (atributos) e o comportamento (operações) de elementos mais </a:t>
            </a:r>
            <a:r>
              <a:rPr lang="pt-BR" b="1" dirty="0" smtClean="0"/>
              <a:t>gerais</a:t>
            </a:r>
            <a:r>
              <a:rPr lang="pt-BR" dirty="0" smtClean="0"/>
              <a:t>. Neste sentido, a classe específica herda a estrutura e o comportamento da classe geral, definindo </a:t>
            </a:r>
            <a:r>
              <a:rPr lang="pt-BR" dirty="0"/>
              <a:t>uma hierarquia entre </a:t>
            </a:r>
            <a:r>
              <a:rPr lang="pt-BR" dirty="0" smtClean="0"/>
              <a:t>elas.</a:t>
            </a:r>
          </a:p>
          <a:p>
            <a:pPr lvl="1"/>
            <a:r>
              <a:rPr lang="pt-BR" dirty="0" smtClean="0"/>
              <a:t>Por isso, também é chamada de especialização ou generalização.</a:t>
            </a:r>
          </a:p>
          <a:p>
            <a:r>
              <a:rPr lang="pt-BR" dirty="0" smtClean="0"/>
              <a:t>A herança permite reduzir a reescrita (redundância) de código e traz flexibilidade e manutenibilidade ao projeto.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Imagine uma empresa que possui funcionários e gerentes. Estas entidades são modeladas pelas classes </a:t>
            </a:r>
            <a:r>
              <a:rPr lang="pt-BR" b="1" dirty="0" err="1" smtClean="0"/>
              <a:t>Funcionario</a:t>
            </a:r>
            <a:r>
              <a:rPr lang="pt-BR" dirty="0" smtClean="0"/>
              <a:t> e </a:t>
            </a:r>
            <a:r>
              <a:rPr lang="pt-BR" b="1" dirty="0" smtClean="0"/>
              <a:t>Gerente</a:t>
            </a:r>
            <a:r>
              <a:rPr lang="pt-BR" dirty="0" smtClean="0"/>
              <a:t>. Todo o funcionário da empresa possui uma matrícula e um salário, inclusive os gerentes. Porém, cada gerente possui um número de subordinados e uma senha para acesso ao sistema.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457200" y="3138824"/>
            <a:ext cx="401935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endParaRPr lang="pt-BR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/>
          </a:p>
        </p:txBody>
      </p:sp>
      <p:sp>
        <p:nvSpPr>
          <p:cNvPr id="10" name="TextBox 7"/>
          <p:cNvSpPr txBox="1"/>
          <p:nvPr/>
        </p:nvSpPr>
        <p:spPr>
          <a:xfrm>
            <a:off x="4667450" y="3138824"/>
            <a:ext cx="401935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subordinados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429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Imagine uma empresa que possui funcionários e gerentes. Estas entidades são modeladas pelas classes </a:t>
            </a:r>
            <a:r>
              <a:rPr lang="pt-BR" b="1" dirty="0" err="1" smtClean="0"/>
              <a:t>Funcionario</a:t>
            </a:r>
            <a:r>
              <a:rPr lang="pt-BR" dirty="0" smtClean="0"/>
              <a:t> e </a:t>
            </a:r>
            <a:r>
              <a:rPr lang="pt-BR" b="1" dirty="0" smtClean="0"/>
              <a:t>Gerente</a:t>
            </a:r>
            <a:r>
              <a:rPr lang="pt-BR" dirty="0" smtClean="0"/>
              <a:t>. Todo o funcionário da empresa possui uma matrícula e um salário, inclusive os gerentes. Porém, cada gerente possui um número de subordinados e uma senha para acesso ao sistema.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3138824"/>
            <a:ext cx="401935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endParaRPr lang="pt-BR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/>
          </a:p>
        </p:txBody>
      </p:sp>
      <p:sp>
        <p:nvSpPr>
          <p:cNvPr id="6" name="TextBox 7"/>
          <p:cNvSpPr txBox="1"/>
          <p:nvPr/>
        </p:nvSpPr>
        <p:spPr>
          <a:xfrm>
            <a:off x="4667450" y="3138824"/>
            <a:ext cx="401935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subordinados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7200" y="4997672"/>
            <a:ext cx="8229600" cy="132000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Reescrita (redundância) de código!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41664" y="3553691"/>
            <a:ext cx="2171700" cy="405245"/>
          </a:xfrm>
          <a:prstGeom prst="rect">
            <a:avLst/>
          </a:prstGeom>
          <a:noFill/>
          <a:ln w="28575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046518" y="3357995"/>
            <a:ext cx="2171700" cy="405245"/>
          </a:xfrm>
          <a:prstGeom prst="rect">
            <a:avLst/>
          </a:prstGeom>
          <a:noFill/>
          <a:ln w="28575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9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Imagine uma empresa que possui funcionários e gerentes. Estas entidades são modeladas pelas classes </a:t>
            </a:r>
            <a:r>
              <a:rPr lang="pt-BR" b="1" dirty="0" err="1" smtClean="0"/>
              <a:t>Funcionario</a:t>
            </a:r>
            <a:r>
              <a:rPr lang="pt-BR" dirty="0" smtClean="0"/>
              <a:t> e </a:t>
            </a:r>
            <a:r>
              <a:rPr lang="pt-BR" b="1" dirty="0" smtClean="0"/>
              <a:t>Gerente</a:t>
            </a:r>
            <a:r>
              <a:rPr lang="pt-BR" dirty="0" smtClean="0"/>
              <a:t>. Todo o funcionário da empresa possui uma matrícula e um salário, inclusive os gerentes. Porém, cada gerente possui um número de subordinados e uma senha para acesso ao sistema.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3138824"/>
            <a:ext cx="401935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endParaRPr lang="pt-BR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Funcionario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/>
          </a:p>
        </p:txBody>
      </p:sp>
      <p:sp>
        <p:nvSpPr>
          <p:cNvPr id="6" name="TextBox 7"/>
          <p:cNvSpPr txBox="1"/>
          <p:nvPr/>
        </p:nvSpPr>
        <p:spPr>
          <a:xfrm>
            <a:off x="4667450" y="3138824"/>
            <a:ext cx="401935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Gerente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salario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subordinados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senha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//...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4" name="Retângulo 3"/>
          <p:cNvSpPr/>
          <p:nvPr/>
        </p:nvSpPr>
        <p:spPr>
          <a:xfrm>
            <a:off x="841664" y="3553691"/>
            <a:ext cx="2171700" cy="405245"/>
          </a:xfrm>
          <a:prstGeom prst="rect">
            <a:avLst/>
          </a:prstGeom>
          <a:noFill/>
          <a:ln w="28575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046518" y="3357995"/>
            <a:ext cx="2171700" cy="405245"/>
          </a:xfrm>
          <a:prstGeom prst="rect">
            <a:avLst/>
          </a:prstGeom>
          <a:noFill/>
          <a:ln w="28575">
            <a:solidFill>
              <a:srgbClr val="7D3B0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7"/>
          <p:cNvSpPr/>
          <p:nvPr/>
        </p:nvSpPr>
        <p:spPr>
          <a:xfrm>
            <a:off x="457200" y="4997672"/>
            <a:ext cx="8229600" cy="132000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Corbel" pitchFamily="34" charset="0"/>
              </a:rPr>
              <a:t>Se forem incluídos outros tipos de funcionários (secretária, diretor, presidente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)?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O código deverá ser replicado para cada uma das classes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</a:p>
          <a:p>
            <a:pPr algn="ctr"/>
            <a:endParaRPr lang="pt-BR" sz="1000" dirty="0">
              <a:solidFill>
                <a:schemeClr val="bg1"/>
              </a:solidFill>
              <a:latin typeface="Corbel" pitchFamily="34" charset="0"/>
            </a:endParaRPr>
          </a:p>
          <a:p>
            <a:pPr algn="ctr"/>
            <a:r>
              <a:rPr lang="pt-BR" sz="1600" dirty="0">
                <a:solidFill>
                  <a:schemeClr val="bg1"/>
                </a:solidFill>
                <a:latin typeface="Corbel" pitchFamily="34" charset="0"/>
              </a:rPr>
              <a:t>Se, após criados muitos funcionários, seus atributos tiverem que ser 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alterados?</a:t>
            </a:r>
          </a:p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Cada classe deverá ser alterada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8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solução para este problema é utilizar herança, de modo que uma classe geral define a estrutura e o comportamento básicos de todos os funcionários, enquanto classes específicas herdam estas características e adicionam o necessário para cada tipo de funcionário.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54" y="2934538"/>
            <a:ext cx="3116019" cy="3622964"/>
          </a:xfrm>
          <a:prstGeom prst="rect">
            <a:avLst/>
          </a:prstGeom>
        </p:spPr>
      </p:pic>
      <p:sp>
        <p:nvSpPr>
          <p:cNvPr id="13" name="Retângulo de cantos arredondados 7"/>
          <p:cNvSpPr/>
          <p:nvPr/>
        </p:nvSpPr>
        <p:spPr>
          <a:xfrm>
            <a:off x="4343086" y="4086020"/>
            <a:ext cx="4000500" cy="1320000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A classe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Gerente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herda os atributos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matricula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salario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de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Funcionario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definindo atributos adicionais (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subordinados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e </a:t>
            </a:r>
            <a:r>
              <a:rPr lang="pt-BR" sz="1600" b="1" dirty="0" smtClean="0">
                <a:solidFill>
                  <a:schemeClr val="bg1"/>
                </a:solidFill>
                <a:latin typeface="Corbel" pitchFamily="34" charset="0"/>
              </a:rPr>
              <a:t>senha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r">
          <a:defRPr b="1" dirty="0">
            <a:solidFill>
              <a:schemeClr val="bg1"/>
            </a:solidFill>
            <a:latin typeface="CMU Bright Roman"/>
            <a:cs typeface="CMU Bright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19343</TotalTime>
  <Words>4247</Words>
  <Application>Microsoft Office PowerPoint</Application>
  <PresentationFormat>Apresentação na tela (4:3)</PresentationFormat>
  <Paragraphs>705</Paragraphs>
  <Slides>46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CMU Bright Roman</vt:lpstr>
      <vt:lpstr>Consolas</vt:lpstr>
      <vt:lpstr>Corbel</vt:lpstr>
      <vt:lpstr>Office Theme</vt:lpstr>
      <vt:lpstr>Apresentação do PowerPoint</vt:lpstr>
      <vt:lpstr>Relacionamentos entre classes</vt:lpstr>
      <vt:lpstr>Relacionamentos entre classes</vt:lpstr>
      <vt:lpstr>Relacionamentos entre classes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 – sobrescrita de métodos</vt:lpstr>
      <vt:lpstr>Herança – sobrescrita de métodos</vt:lpstr>
      <vt:lpstr>Herança – sobrescrita de métodos</vt:lpstr>
      <vt:lpstr>Herança – sobrescrita de métodos</vt:lpstr>
      <vt:lpstr>Herança – sobrescrita de métodos</vt:lpstr>
      <vt:lpstr>Herança – sobrescrita de métodos</vt:lpstr>
      <vt:lpstr>Herança – sobrescrita de métodos</vt:lpstr>
      <vt:lpstr>Herança – sobrescrita de métodos</vt:lpstr>
      <vt:lpstr>Herança – sobrescrita de métodos</vt:lpstr>
      <vt:lpstr>Polimorfismo</vt:lpstr>
      <vt:lpstr>Polimorfismo</vt:lpstr>
      <vt:lpstr>Polimorfismo</vt:lpstr>
      <vt:lpstr>Polimorfismo</vt:lpstr>
      <vt:lpstr>Polimorfismo</vt:lpstr>
      <vt:lpstr>Polimorfismo</vt:lpstr>
      <vt:lpstr>Exemplo – veículos</vt:lpstr>
      <vt:lpstr>Exemplo – veículos</vt:lpstr>
      <vt:lpstr>Exemplo – veículos</vt:lpstr>
      <vt:lpstr>Exemplo – veículos</vt:lpstr>
      <vt:lpstr>Exemplo – veículos</vt:lpstr>
      <vt:lpstr>Exemplo – veículos</vt:lpstr>
      <vt:lpstr>Exemplo – veículos</vt:lpstr>
      <vt:lpstr>Exemplo – veículos</vt:lpstr>
      <vt:lpstr>Exemplo – veículos</vt:lpstr>
      <vt:lpstr>Exemplo – veículos</vt:lpstr>
      <vt:lpstr>Exemplo – veículos</vt:lpstr>
      <vt:lpstr>Exemplo – veículos</vt:lpstr>
      <vt:lpstr>Exemplo – veículos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Souza</dc:creator>
  <cp:lastModifiedBy>Marcelo</cp:lastModifiedBy>
  <cp:revision>628</cp:revision>
  <dcterms:created xsi:type="dcterms:W3CDTF">2015-10-20T19:40:28Z</dcterms:created>
  <dcterms:modified xsi:type="dcterms:W3CDTF">2016-10-08T17:31:22Z</dcterms:modified>
</cp:coreProperties>
</file>