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309" r:id="rId3"/>
    <p:sldId id="358" r:id="rId4"/>
    <p:sldId id="359" r:id="rId5"/>
    <p:sldId id="360" r:id="rId6"/>
    <p:sldId id="364" r:id="rId7"/>
    <p:sldId id="361" r:id="rId8"/>
    <p:sldId id="362" r:id="rId9"/>
    <p:sldId id="363" r:id="rId10"/>
    <p:sldId id="365" r:id="rId11"/>
    <p:sldId id="368" r:id="rId12"/>
    <p:sldId id="366" r:id="rId13"/>
    <p:sldId id="367" r:id="rId14"/>
    <p:sldId id="357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D3B05"/>
    <a:srgbClr val="54381C"/>
    <a:srgbClr val="000049"/>
    <a:srgbClr val="0F3C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4" autoAdjust="0"/>
    <p:restoredTop sz="87189" autoAdjust="0"/>
  </p:normalViewPr>
  <p:slideViewPr>
    <p:cSldViewPr snapToGrid="0" snapToObjects="1">
      <p:cViewPr varScale="1">
        <p:scale>
          <a:sx n="62" d="100"/>
          <a:sy n="62" d="100"/>
        </p:scale>
        <p:origin x="1542" y="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45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D76F89-4394-3F45-9304-680680E0EC1F}" type="datetime1">
              <a:rPr lang="pt-BR" smtClean="0"/>
              <a:pPr/>
              <a:t>23/10/2016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F7F6C7-C3C4-C242-A5DF-A59588D0BB06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540731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9B109E-B4DD-994A-9508-7C11E8FDCD11}" type="datetime1">
              <a:rPr lang="pt-BR" smtClean="0"/>
              <a:pPr/>
              <a:t>23/10/2016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72291A-54DE-9E42-84AF-A74B6DCA1ADB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874596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72291A-54DE-9E42-84AF-A74B6DCA1AD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3071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baseline="0" dirty="0" smtClean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72291A-54DE-9E42-84AF-A74B6DCA1AD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7415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baseline="0" dirty="0" smtClean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72291A-54DE-9E42-84AF-A74B6DCA1AD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0204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baseline="0" dirty="0" smtClean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72291A-54DE-9E42-84AF-A74B6DCA1AD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1554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baseline="0" dirty="0" smtClean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72291A-54DE-9E42-84AF-A74B6DCA1AD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8283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baseline="0" dirty="0" smtClean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72291A-54DE-9E42-84AF-A74B6DCA1AD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3170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baseline="0" dirty="0" smtClean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72291A-54DE-9E42-84AF-A74B6DCA1AD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1082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baseline="0" dirty="0" smtClean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72291A-54DE-9E42-84AF-A74B6DCA1AD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1082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baseline="0" dirty="0" smtClean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72291A-54DE-9E42-84AF-A74B6DCA1AD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1082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baseline="0" dirty="0" smtClean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72291A-54DE-9E42-84AF-A74B6DCA1AD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1082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baseline="0" dirty="0" smtClean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72291A-54DE-9E42-84AF-A74B6DCA1AD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5597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baseline="0" dirty="0" smtClean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72291A-54DE-9E42-84AF-A74B6DCA1AD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2871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baseline="0" dirty="0" smtClean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72291A-54DE-9E42-84AF-A74B6DCA1AD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730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baseline="0" dirty="0" smtClean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72291A-54DE-9E42-84AF-A74B6DCA1AD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8418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CMU Bright Roman"/>
                <a:cs typeface="CMU Bright Roman"/>
              </a:defRPr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CMU Bright Roman"/>
                <a:cs typeface="CMU Bright Roman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9C5CE-5FE2-2248-83B8-6306D67F4F01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4644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9C5CE-5FE2-2248-83B8-6306D67F4F01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880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9C5CE-5FE2-2248-83B8-6306D67F4F01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363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algn="just">
              <a:spcBef>
                <a:spcPts val="1200"/>
              </a:spcBef>
              <a:defRPr sz="1800">
                <a:latin typeface="Corbel"/>
                <a:cs typeface="Corbel"/>
              </a:defRPr>
            </a:lvl1pPr>
            <a:lvl2pPr algn="just">
              <a:spcBef>
                <a:spcPts val="1200"/>
              </a:spcBef>
              <a:defRPr sz="1600">
                <a:latin typeface="Corbel"/>
                <a:cs typeface="Corbel"/>
              </a:defRPr>
            </a:lvl2pPr>
            <a:lvl3pPr algn="just">
              <a:spcBef>
                <a:spcPts val="1200"/>
              </a:spcBef>
              <a:defRPr sz="1400">
                <a:latin typeface="Corbel"/>
                <a:cs typeface="Corbel"/>
              </a:defRPr>
            </a:lvl3pPr>
            <a:lvl4pPr algn="just">
              <a:spcBef>
                <a:spcPts val="1200"/>
              </a:spcBef>
              <a:defRPr sz="1200">
                <a:latin typeface="Corbel"/>
                <a:cs typeface="Corbel"/>
              </a:defRPr>
            </a:lvl4pPr>
            <a:lvl5pPr algn="just">
              <a:spcBef>
                <a:spcPts val="1200"/>
              </a:spcBef>
              <a:defRPr sz="1200">
                <a:latin typeface="Corbel"/>
                <a:cs typeface="Corbel"/>
              </a:defRPr>
            </a:lvl5pPr>
          </a:lstStyle>
          <a:p>
            <a:pPr lvl="0"/>
            <a:r>
              <a:rPr lang="x-none" dirty="0" smtClean="0"/>
              <a:t>Click to edit Master text styles</a:t>
            </a:r>
          </a:p>
          <a:p>
            <a:pPr lvl="1"/>
            <a:r>
              <a:rPr lang="x-none" dirty="0" smtClean="0"/>
              <a:t>Second level</a:t>
            </a:r>
          </a:p>
          <a:p>
            <a:pPr lvl="2"/>
            <a:r>
              <a:rPr lang="x-none" dirty="0" smtClean="0"/>
              <a:t>Third level</a:t>
            </a:r>
          </a:p>
          <a:p>
            <a:pPr lvl="3"/>
            <a:r>
              <a:rPr lang="x-none" dirty="0" smtClean="0"/>
              <a:t>Fourth level</a:t>
            </a:r>
          </a:p>
          <a:p>
            <a:pPr lvl="4"/>
            <a:r>
              <a:rPr lang="x-none" dirty="0" smtClean="0"/>
              <a:t>Fifth level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4571296" y="6660461"/>
            <a:ext cx="4576810" cy="21599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noProof="0" dirty="0">
              <a:latin typeface="Corbel"/>
              <a:cs typeface="Corbel"/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1" y="6660461"/>
            <a:ext cx="4576810" cy="215997"/>
          </a:xfrm>
          <a:prstGeom prst="rect">
            <a:avLst/>
          </a:prstGeom>
          <a:solidFill>
            <a:srgbClr val="7D3B0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orbel"/>
              <a:cs typeface="Corbel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101822"/>
            <a:ext cx="9144000" cy="8509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effectLst/>
              <a:latin typeface="Corbel"/>
              <a:cs typeface="Corbe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103"/>
            <a:ext cx="9144000" cy="834288"/>
          </a:xfrm>
        </p:spPr>
        <p:txBody>
          <a:bodyPr>
            <a:normAutofit/>
          </a:bodyPr>
          <a:lstStyle>
            <a:lvl1pPr algn="l">
              <a:defRPr sz="4400" b="0" i="0">
                <a:solidFill>
                  <a:schemeClr val="tx1"/>
                </a:solidFill>
                <a:latin typeface="Corbel"/>
                <a:cs typeface="Corbel"/>
              </a:defRPr>
            </a:lvl1pPr>
          </a:lstStyle>
          <a:p>
            <a:r>
              <a:rPr lang="pt-BR" noProof="0" dirty="0" smtClean="0"/>
              <a:t>Click </a:t>
            </a:r>
            <a:r>
              <a:rPr lang="pt-BR" noProof="0" dirty="0" err="1" smtClean="0"/>
              <a:t>to</a:t>
            </a:r>
            <a:r>
              <a:rPr lang="pt-BR" noProof="0" dirty="0" smtClean="0"/>
              <a:t> </a:t>
            </a:r>
            <a:r>
              <a:rPr lang="pt-BR" noProof="0" dirty="0" err="1" smtClean="0"/>
              <a:t>edit</a:t>
            </a:r>
            <a:r>
              <a:rPr lang="pt-BR" noProof="0" dirty="0" smtClean="0"/>
              <a:t> Master </a:t>
            </a:r>
            <a:r>
              <a:rPr lang="pt-BR" noProof="0" dirty="0" err="1" smtClean="0"/>
              <a:t>title</a:t>
            </a:r>
            <a:r>
              <a:rPr lang="pt-BR" noProof="0" dirty="0" smtClean="0"/>
              <a:t> </a:t>
            </a:r>
            <a:r>
              <a:rPr lang="pt-BR" noProof="0" dirty="0" err="1" smtClean="0"/>
              <a:t>style</a:t>
            </a:r>
            <a:endParaRPr lang="pt-BR" noProof="0" dirty="0"/>
          </a:p>
        </p:txBody>
      </p:sp>
      <p:sp>
        <p:nvSpPr>
          <p:cNvPr id="7" name="Rectangle 6"/>
          <p:cNvSpPr/>
          <p:nvPr userDrawn="1"/>
        </p:nvSpPr>
        <p:spPr>
          <a:xfrm>
            <a:off x="-2425" y="0"/>
            <a:ext cx="9168650" cy="108000"/>
          </a:xfrm>
          <a:prstGeom prst="rect">
            <a:avLst/>
          </a:prstGeom>
          <a:solidFill>
            <a:srgbClr val="7D3B0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/>
              <a:latin typeface="Corbel"/>
              <a:cs typeface="Corbel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4579890" y="6622530"/>
            <a:ext cx="458610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 anchor="b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Corbel"/>
                <a:cs typeface="Corbel"/>
              </a:rPr>
              <a:t>Prof.</a:t>
            </a:r>
            <a:r>
              <a:rPr lang="en-US" sz="1200" baseline="0" dirty="0" smtClean="0">
                <a:solidFill>
                  <a:schemeClr val="tx1"/>
                </a:solidFill>
                <a:latin typeface="Corbel"/>
                <a:cs typeface="Corbel"/>
              </a:rPr>
              <a:t> </a:t>
            </a:r>
            <a:r>
              <a:rPr lang="en-US" sz="1200" dirty="0" smtClean="0">
                <a:solidFill>
                  <a:schemeClr val="tx1"/>
                </a:solidFill>
                <a:latin typeface="Corbel"/>
                <a:cs typeface="Corbel"/>
              </a:rPr>
              <a:t>Marcelo de Souza</a:t>
            </a:r>
          </a:p>
        </p:txBody>
      </p:sp>
      <p:sp>
        <p:nvSpPr>
          <p:cNvPr id="16" name="TextBox 15"/>
          <p:cNvSpPr txBox="1"/>
          <p:nvPr userDrawn="1"/>
        </p:nvSpPr>
        <p:spPr>
          <a:xfrm>
            <a:off x="0" y="6622530"/>
            <a:ext cx="4567677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pt-BR" sz="1200" noProof="0" dirty="0" smtClean="0">
                <a:solidFill>
                  <a:schemeClr val="bg1"/>
                </a:solidFill>
                <a:latin typeface="Corbel"/>
                <a:cs typeface="Corbel"/>
              </a:rPr>
              <a:t>POO</a:t>
            </a:r>
            <a:r>
              <a:rPr lang="pt-BR" sz="1200" baseline="0" noProof="0" dirty="0" smtClean="0">
                <a:solidFill>
                  <a:schemeClr val="bg1"/>
                </a:solidFill>
                <a:latin typeface="Corbel"/>
                <a:cs typeface="Corbel"/>
              </a:rPr>
              <a:t> – classes abstratas</a:t>
            </a:r>
            <a:endParaRPr lang="pt-BR" sz="1200" noProof="0" dirty="0">
              <a:solidFill>
                <a:schemeClr val="bg1"/>
              </a:solidFill>
              <a:latin typeface="Corbel"/>
              <a:cs typeface="Corbel"/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6"/>
          </p:nvPr>
        </p:nvSpPr>
        <p:spPr>
          <a:xfrm>
            <a:off x="7032625" y="6610293"/>
            <a:ext cx="2133600" cy="304603"/>
          </a:xfrm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fld id="{8779C5CE-5FE2-2248-83B8-6306D67F4F01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94572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9C5CE-5FE2-2248-83B8-6306D67F4F01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726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9C5CE-5FE2-2248-83B8-6306D67F4F01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297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9C5CE-5FE2-2248-83B8-6306D67F4F01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561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9C5CE-5FE2-2248-83B8-6306D67F4F01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365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9C5CE-5FE2-2248-83B8-6306D67F4F01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60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9C5CE-5FE2-2248-83B8-6306D67F4F01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924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9C5CE-5FE2-2248-83B8-6306D67F4F01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69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dirty="0" smtClean="0"/>
              <a:t>Click to edit Master text styles</a:t>
            </a:r>
          </a:p>
          <a:p>
            <a:pPr lvl="1"/>
            <a:r>
              <a:rPr lang="x-none" dirty="0" smtClean="0"/>
              <a:t>Second level</a:t>
            </a:r>
          </a:p>
          <a:p>
            <a:pPr lvl="2"/>
            <a:r>
              <a:rPr lang="x-none" dirty="0" smtClean="0"/>
              <a:t>Third level</a:t>
            </a:r>
          </a:p>
          <a:p>
            <a:pPr lvl="3"/>
            <a:r>
              <a:rPr lang="x-none" dirty="0" smtClean="0"/>
              <a:t>Fourth level</a:t>
            </a:r>
          </a:p>
          <a:p>
            <a:pPr lvl="4"/>
            <a:r>
              <a:rPr lang="x-none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9C5CE-5FE2-2248-83B8-6306D67F4F01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855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4567189" y="0"/>
            <a:ext cx="4576810" cy="962077"/>
          </a:xfrm>
          <a:prstGeom prst="rect">
            <a:avLst/>
          </a:prstGeom>
          <a:solidFill>
            <a:srgbClr val="7D3B0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469237" y="1982351"/>
            <a:ext cx="8205527" cy="1330141"/>
          </a:xfrm>
          <a:prstGeom prst="roundRect">
            <a:avLst/>
          </a:prstGeom>
          <a:solidFill>
            <a:srgbClr val="7D3B0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>
                <a:solidFill>
                  <a:schemeClr val="bg1"/>
                </a:solidFill>
                <a:latin typeface="Corbel"/>
                <a:cs typeface="Corbel"/>
              </a:rPr>
              <a:t>Programação orientada a objetos</a:t>
            </a:r>
          </a:p>
          <a:p>
            <a:pPr algn="ctr"/>
            <a:r>
              <a:rPr lang="pt-BR" sz="2800" smtClean="0">
                <a:solidFill>
                  <a:schemeClr val="bg1"/>
                </a:solidFill>
                <a:latin typeface="Corbel"/>
                <a:cs typeface="Corbel"/>
              </a:rPr>
              <a:t>Classes abstratas</a:t>
            </a:r>
            <a:endParaRPr lang="en-US" sz="2800" dirty="0">
              <a:latin typeface="Corbel"/>
              <a:cs typeface="Corbel"/>
            </a:endParaRPr>
          </a:p>
        </p:txBody>
      </p:sp>
      <p:sp>
        <p:nvSpPr>
          <p:cNvPr id="15" name="Subtitle 2"/>
          <p:cNvSpPr txBox="1">
            <a:spLocks/>
          </p:cNvSpPr>
          <p:nvPr/>
        </p:nvSpPr>
        <p:spPr>
          <a:xfrm>
            <a:off x="4567188" y="-31362"/>
            <a:ext cx="4576812" cy="1008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CMU Bright Roman"/>
                <a:ea typeface="+mn-ea"/>
                <a:cs typeface="CMU Bright Roman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160"/>
              </a:spcBef>
              <a:spcAft>
                <a:spcPts val="160"/>
              </a:spcAft>
            </a:pPr>
            <a:r>
              <a:rPr lang="x-none" sz="1400" dirty="0" smtClean="0">
                <a:solidFill>
                  <a:srgbClr val="FFFFFF"/>
                </a:solidFill>
                <a:latin typeface="Corbel"/>
                <a:cs typeface="Corbel"/>
              </a:rPr>
              <a:t>Departamento de Engenharia de Software</a:t>
            </a:r>
            <a:endParaRPr lang="pt-BR" sz="1400" dirty="0" smtClean="0">
              <a:solidFill>
                <a:srgbClr val="FFFFFF"/>
              </a:solidFill>
              <a:latin typeface="Corbel"/>
              <a:cs typeface="Corbel"/>
            </a:endParaRPr>
          </a:p>
          <a:p>
            <a:pPr algn="r">
              <a:spcBef>
                <a:spcPts val="160"/>
              </a:spcBef>
              <a:spcAft>
                <a:spcPts val="160"/>
              </a:spcAft>
            </a:pPr>
            <a:r>
              <a:rPr lang="x-none" sz="1400" dirty="0" smtClean="0">
                <a:solidFill>
                  <a:srgbClr val="FFFFFF"/>
                </a:solidFill>
                <a:latin typeface="Corbel"/>
                <a:cs typeface="Corbel"/>
              </a:rPr>
              <a:t>Centro de Educação Superior do Alto Vale do Itajaí - CEAVI</a:t>
            </a:r>
            <a:endParaRPr lang="pt-BR" sz="1400" dirty="0" smtClean="0">
              <a:solidFill>
                <a:srgbClr val="FFFFFF"/>
              </a:solidFill>
              <a:latin typeface="Corbel"/>
              <a:cs typeface="Corbel"/>
            </a:endParaRPr>
          </a:p>
          <a:p>
            <a:pPr algn="r">
              <a:spcBef>
                <a:spcPts val="160"/>
              </a:spcBef>
              <a:spcAft>
                <a:spcPts val="160"/>
              </a:spcAft>
            </a:pPr>
            <a:r>
              <a:rPr lang="pt-BR" sz="1400" dirty="0" smtClean="0">
                <a:solidFill>
                  <a:srgbClr val="FFFFFF"/>
                </a:solidFill>
                <a:latin typeface="Corbel"/>
                <a:cs typeface="Corbel"/>
              </a:rPr>
              <a:t>Universidade do Estado de Santa Catarina - UDESC</a:t>
            </a:r>
          </a:p>
        </p:txBody>
      </p:sp>
      <p:sp>
        <p:nvSpPr>
          <p:cNvPr id="17" name="Rectangle 16"/>
          <p:cNvSpPr/>
          <p:nvPr/>
        </p:nvSpPr>
        <p:spPr>
          <a:xfrm>
            <a:off x="0" y="0"/>
            <a:ext cx="4576810" cy="9620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Subtitle 2"/>
          <p:cNvSpPr txBox="1">
            <a:spLocks/>
          </p:cNvSpPr>
          <p:nvPr/>
        </p:nvSpPr>
        <p:spPr>
          <a:xfrm>
            <a:off x="-8834" y="-41057"/>
            <a:ext cx="4576021" cy="1008000"/>
          </a:xfrm>
          <a:prstGeom prst="rect">
            <a:avLst/>
          </a:prstGeom>
        </p:spPr>
        <p:txBody>
          <a:bodyPr vert="horz" lIns="91440" tIns="45720" rIns="91440" bIns="45720" numCol="1" rtlCol="0" anchor="ctr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CMU Bright Roman"/>
                <a:ea typeface="+mn-ea"/>
                <a:cs typeface="CMU Bright Roman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160"/>
              </a:spcBef>
              <a:spcAft>
                <a:spcPts val="160"/>
              </a:spcAft>
            </a:pPr>
            <a:r>
              <a:rPr lang="x-none" sz="1400" dirty="0" smtClean="0">
                <a:solidFill>
                  <a:srgbClr val="000000"/>
                </a:solidFill>
                <a:latin typeface="Corbel"/>
                <a:cs typeface="Corbel"/>
              </a:rPr>
              <a:t>Bacharelado em Engenharia de Software</a:t>
            </a:r>
          </a:p>
          <a:p>
            <a:pPr algn="l">
              <a:spcBef>
                <a:spcPts val="160"/>
              </a:spcBef>
              <a:spcAft>
                <a:spcPts val="160"/>
              </a:spcAft>
            </a:pPr>
            <a:r>
              <a:rPr lang="x-none" sz="1400" dirty="0" smtClean="0">
                <a:solidFill>
                  <a:srgbClr val="000000"/>
                </a:solidFill>
                <a:latin typeface="Corbel"/>
                <a:cs typeface="Corbel"/>
              </a:rPr>
              <a:t>Disciplina: Programação I</a:t>
            </a:r>
          </a:p>
          <a:p>
            <a:pPr algn="l">
              <a:spcBef>
                <a:spcPts val="160"/>
              </a:spcBef>
              <a:spcAft>
                <a:spcPts val="160"/>
              </a:spcAft>
            </a:pPr>
            <a:r>
              <a:rPr lang="x-none" sz="1400" dirty="0" smtClean="0">
                <a:solidFill>
                  <a:srgbClr val="000000"/>
                </a:solidFill>
                <a:latin typeface="Corbel"/>
                <a:cs typeface="Corbel"/>
              </a:rPr>
              <a:t>Professor Marcelo de Souza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2611" y="6306874"/>
            <a:ext cx="3608398" cy="449856"/>
          </a:xfrm>
          <a:prstGeom prst="rect">
            <a:avLst/>
          </a:prstGeom>
        </p:spPr>
      </p:pic>
      <p:sp>
        <p:nvSpPr>
          <p:cNvPr id="28" name="Rectangle 27"/>
          <p:cNvSpPr/>
          <p:nvPr/>
        </p:nvSpPr>
        <p:spPr>
          <a:xfrm>
            <a:off x="-8833" y="6756402"/>
            <a:ext cx="9165533" cy="107997"/>
          </a:xfrm>
          <a:prstGeom prst="rect">
            <a:avLst/>
          </a:prstGeom>
          <a:solidFill>
            <a:srgbClr val="7D3B0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386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b="1" dirty="0" smtClean="0"/>
              <a:t>Implementação</a:t>
            </a:r>
          </a:p>
          <a:p>
            <a:r>
              <a:rPr lang="pt-BR" dirty="0" smtClean="0"/>
              <a:t>A palavra </a:t>
            </a:r>
            <a:r>
              <a:rPr lang="pt-BR" b="1" dirty="0" smtClean="0"/>
              <a:t>abstract</a:t>
            </a:r>
            <a:r>
              <a:rPr lang="pt-BR" dirty="0" smtClean="0"/>
              <a:t> define uma classe como abstrata.</a:t>
            </a:r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r>
              <a:rPr lang="pt-BR" dirty="0" smtClean="0"/>
              <a:t>Com isso, não é possível instanciar objetos dessa classe.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pt-BR" dirty="0" smtClean="0"/>
              <a:t>Classes abstratas</a:t>
            </a:r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779C5CE-5FE2-2248-83B8-6306D67F4F01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TextBox 5"/>
          <p:cNvSpPr txBox="1"/>
          <p:nvPr/>
        </p:nvSpPr>
        <p:spPr>
          <a:xfrm>
            <a:off x="457200" y="2467298"/>
            <a:ext cx="8229600" cy="230832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 cmpd="sng">
            <a:noFill/>
          </a:ln>
        </p:spPr>
        <p:txBody>
          <a:bodyPr wrap="square" rtlCol="0" anchor="ctr">
            <a:spAutoFit/>
          </a:bodyPr>
          <a:lstStyle/>
          <a:p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2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abstract </a:t>
            </a:r>
            <a:r>
              <a:rPr lang="pt-BR" sz="12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pt-BR" sz="12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Figura </a:t>
            </a:r>
            <a:r>
              <a:rPr lang="pt-BR" sz="12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endParaRPr lang="pt-BR" sz="1200" b="1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12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sz="12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pt-BR" sz="12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2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200" b="1" dirty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cor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pt-BR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12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sz="12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pt-BR" sz="12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2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area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</a:p>
          <a:p>
            <a:r>
              <a:rPr lang="pt-BR" sz="12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pt-BR" sz="12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pt-BR" sz="12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0;</a:t>
            </a:r>
          </a:p>
          <a:p>
            <a:r>
              <a:rPr 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endParaRPr lang="pt-BR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pt-BR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12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sz="12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pt-BR" sz="12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2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perimetro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</a:p>
          <a:p>
            <a:r>
              <a:rPr lang="pt-BR" sz="12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pt-BR" sz="12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pt-BR" sz="12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0;</a:t>
            </a:r>
          </a:p>
          <a:p>
            <a:r>
              <a:rPr 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endParaRPr lang="pt-BR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pt-BR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5429431"/>
            <a:ext cx="8229600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 cmpd="sng">
            <a:noFill/>
          </a:ln>
        </p:spPr>
        <p:txBody>
          <a:bodyPr wrap="square" rtlCol="0" anchor="ctr">
            <a:spAutoFit/>
          </a:bodyPr>
          <a:lstStyle/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Figura </a:t>
            </a:r>
            <a:r>
              <a:rPr lang="pt-BR" sz="1200" dirty="0">
                <a:solidFill>
                  <a:srgbClr val="0000C0"/>
                </a:solidFill>
                <a:latin typeface="Consolas" panose="020B0609020204030204" pitchFamily="49" charset="0"/>
              </a:rPr>
              <a:t>f1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Figura(); </a:t>
            </a:r>
            <a:r>
              <a:rPr lang="pt-B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pt-BR" sz="1200" b="1" dirty="0" smtClean="0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  <a:r>
              <a:rPr lang="pt-BR" sz="1200" b="1" dirty="0">
                <a:solidFill>
                  <a:srgbClr val="3F7F5F"/>
                </a:solidFill>
                <a:latin typeface="Consolas" panose="020B0609020204030204" pitchFamily="49" charset="0"/>
              </a:rPr>
              <a:t>Erro de compilação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Figura </a:t>
            </a:r>
            <a:r>
              <a:rPr lang="pt-BR" sz="1200" dirty="0" smtClean="0">
                <a:solidFill>
                  <a:srgbClr val="0000C0"/>
                </a:solidFill>
                <a:latin typeface="Consolas" panose="020B0609020204030204" pitchFamily="49" charset="0"/>
              </a:rPr>
              <a:t>f2</a:t>
            </a:r>
            <a:r>
              <a:rPr lang="pt-B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pt-B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Circulo</a:t>
            </a:r>
            <a:r>
              <a:rPr lang="pt-B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		</a:t>
            </a:r>
            <a:r>
              <a:rPr lang="pt-BR" sz="1200" b="1" dirty="0" smtClean="0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  <a:r>
              <a:rPr lang="pt-BR" sz="1200" b="1" dirty="0">
                <a:solidFill>
                  <a:srgbClr val="3F7F5F"/>
                </a:solidFill>
                <a:latin typeface="Consolas" panose="020B0609020204030204" pitchFamily="49" charset="0"/>
              </a:rPr>
              <a:t>Funciona normalmente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2262767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r>
              <a:rPr lang="pt-BR" dirty="0" smtClean="0"/>
              <a:t>No diagrama de classes, as classes abstratas devem ser representadas como tal, para que esta característica fique facilmente visível.</a:t>
            </a:r>
            <a:endParaRPr lang="pt-BR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pt-BR" dirty="0" smtClean="0"/>
              <a:t>Classes abstratas</a:t>
            </a:r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779C5CE-5FE2-2248-83B8-6306D67F4F01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057" y="2788432"/>
            <a:ext cx="7185886" cy="3023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704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r>
              <a:rPr lang="pt-BR" dirty="0" smtClean="0"/>
              <a:t>Resolvemos o problema de não fazer sentido termos uma instância da classe Figura. Porém, a implementação padrão dos métodos </a:t>
            </a:r>
            <a:r>
              <a:rPr lang="pt-BR" b="1" dirty="0" err="1" smtClean="0"/>
              <a:t>area</a:t>
            </a:r>
            <a:r>
              <a:rPr lang="pt-BR" b="1" dirty="0" smtClean="0"/>
              <a:t>()</a:t>
            </a:r>
            <a:r>
              <a:rPr lang="pt-BR" dirty="0" smtClean="0"/>
              <a:t> e </a:t>
            </a:r>
            <a:r>
              <a:rPr lang="pt-BR" b="1" dirty="0" err="1" smtClean="0"/>
              <a:t>perimetro</a:t>
            </a:r>
            <a:r>
              <a:rPr lang="pt-BR" b="1" dirty="0" smtClean="0"/>
              <a:t>()</a:t>
            </a:r>
            <a:r>
              <a:rPr lang="pt-BR" dirty="0" smtClean="0"/>
              <a:t> ainda não fazem sentido na classe Figura, uma vez que trata-se de uma entidade </a:t>
            </a:r>
            <a:r>
              <a:rPr lang="pt-BR" dirty="0" err="1" smtClean="0"/>
              <a:t>abstrada</a:t>
            </a:r>
            <a:r>
              <a:rPr lang="pt-BR" dirty="0" smtClean="0"/>
              <a:t>.</a:t>
            </a:r>
          </a:p>
          <a:p>
            <a:r>
              <a:rPr lang="pt-BR" dirty="0" smtClean="0"/>
              <a:t>O ideal seria:</a:t>
            </a:r>
          </a:p>
          <a:p>
            <a:pPr lvl="1"/>
            <a:r>
              <a:rPr lang="pt-BR" dirty="0" smtClean="0"/>
              <a:t>Não haver implementação do método, uma vez que não faz sentido.</a:t>
            </a:r>
          </a:p>
          <a:p>
            <a:pPr lvl="1"/>
            <a:r>
              <a:rPr lang="pt-BR" dirty="0" smtClean="0"/>
              <a:t>Exigir que as subclasses implementem o método, uma vez que a implementação padrão não faz sentido.</a:t>
            </a:r>
          </a:p>
          <a:p>
            <a:r>
              <a:rPr lang="pt-BR" dirty="0" smtClean="0"/>
              <a:t>Isso é possível definindo os </a:t>
            </a:r>
            <a:r>
              <a:rPr lang="pt-BR" b="1" dirty="0" smtClean="0"/>
              <a:t>métodos</a:t>
            </a:r>
            <a:r>
              <a:rPr lang="pt-BR" dirty="0" smtClean="0"/>
              <a:t> supracitados como </a:t>
            </a:r>
            <a:r>
              <a:rPr lang="pt-BR" b="1" dirty="0" smtClean="0"/>
              <a:t>abstratos</a:t>
            </a:r>
            <a:r>
              <a:rPr lang="pt-BR" dirty="0" smtClean="0"/>
              <a:t>. Com isso, apenas a assinatura do método é definido na superclasse, exigindo que as subclasses os implementem.</a:t>
            </a:r>
          </a:p>
          <a:p>
            <a:r>
              <a:rPr lang="pt-BR" dirty="0" smtClean="0"/>
              <a:t>Com isso, ao obtermos um objeto do tipo Figura, sabemos que ele é uma referência a um dos tipos concretos e que os métodos </a:t>
            </a:r>
            <a:r>
              <a:rPr lang="pt-BR" b="1" dirty="0" err="1" smtClean="0"/>
              <a:t>area</a:t>
            </a:r>
            <a:r>
              <a:rPr lang="pt-BR" b="1" dirty="0" smtClean="0"/>
              <a:t>()</a:t>
            </a:r>
            <a:r>
              <a:rPr lang="pt-BR" dirty="0" smtClean="0"/>
              <a:t> e </a:t>
            </a:r>
            <a:r>
              <a:rPr lang="pt-BR" b="1" dirty="0" err="1" smtClean="0"/>
              <a:t>perimetro</a:t>
            </a:r>
            <a:r>
              <a:rPr lang="pt-BR" b="1" dirty="0" smtClean="0"/>
              <a:t>()</a:t>
            </a:r>
            <a:r>
              <a:rPr lang="pt-BR" dirty="0" smtClean="0"/>
              <a:t> estão disponíveis.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pt-BR" dirty="0" smtClean="0"/>
              <a:t>Métodos abstratos</a:t>
            </a:r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779C5CE-5FE2-2248-83B8-6306D67F4F01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669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r>
              <a:rPr lang="pt-BR" dirty="0" smtClean="0"/>
              <a:t>Para definir um método abstrato, basta inserir a palavra </a:t>
            </a:r>
            <a:r>
              <a:rPr lang="pt-BR" b="1" dirty="0" smtClean="0"/>
              <a:t>abstract</a:t>
            </a:r>
            <a:r>
              <a:rPr lang="pt-BR" dirty="0" smtClean="0"/>
              <a:t> na sua assinatura e omitir sua implementação, colocando ponto-e-vírgula após o fechamento de parêntesis.</a:t>
            </a:r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r>
              <a:rPr lang="pt-BR" dirty="0" smtClean="0"/>
              <a:t>Só é possível definir um método como abstrato se ele pertence a uma classe abstrata. Classes concretas não podem conter métodos abstratos e devem implementar todos os métodos abstratos herdados.</a:t>
            </a:r>
          </a:p>
          <a:p>
            <a:r>
              <a:rPr lang="pt-BR" dirty="0" smtClean="0"/>
              <a:t>Uma classe abstrata pode definir métodos abstratos e métodos concretos simultaneamente;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pt-BR" dirty="0" smtClean="0"/>
              <a:t>Métodos abstratos</a:t>
            </a:r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779C5CE-5FE2-2248-83B8-6306D67F4F01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TextBox 5"/>
          <p:cNvSpPr txBox="1"/>
          <p:nvPr/>
        </p:nvSpPr>
        <p:spPr>
          <a:xfrm>
            <a:off x="457200" y="2589319"/>
            <a:ext cx="8229600" cy="175432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 cmpd="sng">
            <a:noFill/>
          </a:ln>
        </p:spPr>
        <p:txBody>
          <a:bodyPr wrap="square" rtlCol="0" anchor="ctr">
            <a:spAutoFit/>
          </a:bodyPr>
          <a:lstStyle/>
          <a:p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2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abstract </a:t>
            </a:r>
            <a:r>
              <a:rPr lang="pt-BR" sz="12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pt-BR" sz="12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Figura </a:t>
            </a:r>
            <a:r>
              <a:rPr lang="pt-BR" sz="12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endParaRPr lang="pt-BR" sz="1200" b="1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12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sz="12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pt-BR" sz="12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2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200" b="1" dirty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cor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pt-BR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12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sz="12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pt-BR" sz="12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2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abstract </a:t>
            </a:r>
            <a:r>
              <a:rPr lang="pt-BR" sz="12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</a:t>
            </a:r>
            <a:r>
              <a:rPr lang="pt-BR" sz="12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2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area</a:t>
            </a:r>
            <a:r>
              <a:rPr lang="pt-BR" sz="12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endParaRPr lang="pt-BR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12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sz="12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pt-BR" sz="12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2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abstract </a:t>
            </a:r>
            <a:r>
              <a:rPr lang="pt-BR" sz="12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</a:t>
            </a:r>
            <a:r>
              <a:rPr lang="pt-BR" sz="12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2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perimetro</a:t>
            </a:r>
            <a:r>
              <a:rPr lang="pt-BR" sz="12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endParaRPr lang="pt-BR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pt-BR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7382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CAELUM. </a:t>
            </a:r>
            <a:r>
              <a:rPr lang="pt-BR" b="1" dirty="0"/>
              <a:t>Apostila Java e Orientação a Objetos</a:t>
            </a:r>
            <a:r>
              <a:rPr lang="pt-BR" dirty="0"/>
              <a:t>. Curso FJ-11, 2016</a:t>
            </a:r>
            <a:r>
              <a:rPr lang="pt-BR" dirty="0" smtClean="0"/>
              <a:t>.</a:t>
            </a:r>
          </a:p>
          <a:p>
            <a:pPr marL="0" indent="0">
              <a:buNone/>
            </a:pPr>
            <a:r>
              <a:rPr lang="pt-BR" dirty="0" smtClean="0"/>
              <a:t>DEITEL</a:t>
            </a:r>
            <a:r>
              <a:rPr lang="pt-BR" dirty="0"/>
              <a:t>, H. M. </a:t>
            </a:r>
            <a:r>
              <a:rPr lang="pt-BR" b="1" dirty="0"/>
              <a:t>Java: como programar</a:t>
            </a:r>
            <a:r>
              <a:rPr lang="pt-BR" dirty="0"/>
              <a:t>. H. M </a:t>
            </a:r>
            <a:r>
              <a:rPr lang="pt-BR" dirty="0" err="1"/>
              <a:t>Deitel</a:t>
            </a:r>
            <a:r>
              <a:rPr lang="pt-BR" dirty="0"/>
              <a:t> e P. J. </a:t>
            </a:r>
            <a:r>
              <a:rPr lang="pt-BR" dirty="0" err="1"/>
              <a:t>Deitel</a:t>
            </a:r>
            <a:r>
              <a:rPr lang="pt-BR" dirty="0"/>
              <a:t> - 8a ed. Porto Alegre: Prentice-Hall, 2010</a:t>
            </a:r>
            <a:r>
              <a:rPr lang="pt-BR" dirty="0" smtClean="0"/>
              <a:t>.</a:t>
            </a:r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r>
              <a:rPr lang="pt-BR" b="1" dirty="0" smtClean="0"/>
              <a:t>Leitura complementar</a:t>
            </a:r>
          </a:p>
          <a:p>
            <a:pPr marL="0" indent="0">
              <a:buNone/>
            </a:pPr>
            <a:r>
              <a:rPr lang="pt-BR" dirty="0" err="1" smtClean="0"/>
              <a:t>TutorialsPoint</a:t>
            </a:r>
            <a:r>
              <a:rPr lang="pt-BR" dirty="0"/>
              <a:t> Java </a:t>
            </a:r>
            <a:r>
              <a:rPr lang="pt-BR" dirty="0" smtClean="0"/>
              <a:t>(http</a:t>
            </a:r>
            <a:r>
              <a:rPr lang="pt-BR" dirty="0"/>
              <a:t>://</a:t>
            </a:r>
            <a:r>
              <a:rPr lang="pt-BR" dirty="0" smtClean="0"/>
              <a:t>www.tutorialspoint.com/java).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pt-BR" dirty="0" smtClean="0"/>
              <a:t>Referências</a:t>
            </a:r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779C5CE-5FE2-2248-83B8-6306D67F4F01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044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endParaRPr lang="pt-BR" dirty="0" smtClean="0"/>
          </a:p>
          <a:p>
            <a:r>
              <a:rPr lang="pt-BR" dirty="0" smtClean="0"/>
              <a:t>Classes podem se relacionar entre si, definindo um vínculo entre os objetos dessas classes.</a:t>
            </a:r>
          </a:p>
          <a:p>
            <a:endParaRPr lang="pt-BR" sz="500" dirty="0" smtClean="0"/>
          </a:p>
          <a:p>
            <a:pPr marL="0" indent="0">
              <a:buNone/>
            </a:pPr>
            <a:r>
              <a:rPr lang="pt-BR" b="1" dirty="0" smtClean="0"/>
              <a:t>Exemplos</a:t>
            </a:r>
          </a:p>
          <a:p>
            <a:r>
              <a:rPr lang="pt-BR" dirty="0" smtClean="0"/>
              <a:t>Um </a:t>
            </a:r>
            <a:r>
              <a:rPr lang="pt-BR" b="1" dirty="0" smtClean="0"/>
              <a:t>cliente</a:t>
            </a:r>
            <a:r>
              <a:rPr lang="pt-BR" dirty="0" smtClean="0"/>
              <a:t> possui um </a:t>
            </a:r>
            <a:r>
              <a:rPr lang="pt-BR" b="1" dirty="0" smtClean="0"/>
              <a:t>endereço</a:t>
            </a:r>
            <a:r>
              <a:rPr lang="pt-BR" dirty="0" smtClean="0"/>
              <a:t>.</a:t>
            </a:r>
          </a:p>
          <a:p>
            <a:r>
              <a:rPr lang="pt-BR" dirty="0" smtClean="0"/>
              <a:t>Uma </a:t>
            </a:r>
            <a:r>
              <a:rPr lang="pt-BR" b="1" dirty="0" smtClean="0"/>
              <a:t>empresa</a:t>
            </a:r>
            <a:r>
              <a:rPr lang="pt-BR" dirty="0" smtClean="0"/>
              <a:t> é composta por </a:t>
            </a:r>
            <a:r>
              <a:rPr lang="pt-BR" b="1" dirty="0" smtClean="0"/>
              <a:t>funcionários</a:t>
            </a:r>
            <a:r>
              <a:rPr lang="pt-BR" dirty="0" smtClean="0"/>
              <a:t>.</a:t>
            </a:r>
          </a:p>
          <a:p>
            <a:r>
              <a:rPr lang="pt-BR" dirty="0" smtClean="0"/>
              <a:t>Uma </a:t>
            </a:r>
            <a:r>
              <a:rPr lang="pt-BR" b="1" dirty="0" smtClean="0"/>
              <a:t>moto</a:t>
            </a:r>
            <a:r>
              <a:rPr lang="pt-BR" dirty="0" smtClean="0"/>
              <a:t> é um tipo de </a:t>
            </a:r>
            <a:r>
              <a:rPr lang="pt-BR" b="1" dirty="0" smtClean="0"/>
              <a:t>veículo</a:t>
            </a:r>
            <a:r>
              <a:rPr lang="pt-BR" dirty="0" smtClean="0"/>
              <a:t>.</a:t>
            </a:r>
          </a:p>
          <a:p>
            <a:r>
              <a:rPr lang="pt-BR" dirty="0" smtClean="0"/>
              <a:t>Um </a:t>
            </a:r>
            <a:r>
              <a:rPr lang="pt-BR" b="1" dirty="0" smtClean="0"/>
              <a:t>restaurante</a:t>
            </a:r>
            <a:r>
              <a:rPr lang="pt-BR" dirty="0" smtClean="0"/>
              <a:t> possui </a:t>
            </a:r>
            <a:r>
              <a:rPr lang="pt-BR" b="1" dirty="0" smtClean="0"/>
              <a:t>pratos</a:t>
            </a:r>
            <a:r>
              <a:rPr lang="pt-BR" dirty="0" smtClean="0"/>
              <a:t>.</a:t>
            </a:r>
          </a:p>
          <a:p>
            <a:r>
              <a:rPr lang="pt-BR" dirty="0" smtClean="0"/>
              <a:t>Uma </a:t>
            </a:r>
            <a:r>
              <a:rPr lang="pt-BR" b="1" dirty="0" smtClean="0"/>
              <a:t>correspondência</a:t>
            </a:r>
            <a:r>
              <a:rPr lang="pt-BR" dirty="0" smtClean="0"/>
              <a:t> possui um </a:t>
            </a:r>
            <a:r>
              <a:rPr lang="pt-BR" b="1" dirty="0" smtClean="0"/>
              <a:t>remetente</a:t>
            </a:r>
            <a:r>
              <a:rPr lang="pt-BR" dirty="0" smtClean="0"/>
              <a:t> e um </a:t>
            </a:r>
            <a:r>
              <a:rPr lang="pt-BR" b="1" dirty="0" smtClean="0"/>
              <a:t>destinatário</a:t>
            </a:r>
            <a:r>
              <a:rPr lang="pt-BR" dirty="0" smtClean="0"/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pt-BR" dirty="0" smtClean="0"/>
              <a:t>Relacionamentos entre classes</a:t>
            </a:r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779C5CE-5FE2-2248-83B8-6306D67F4F0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045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4113703"/>
            <a:ext cx="8229600" cy="68584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r>
              <a:rPr lang="pt-BR" b="1" dirty="0" smtClean="0"/>
              <a:t>Associação</a:t>
            </a:r>
            <a:r>
              <a:rPr lang="pt-BR" b="1" dirty="0"/>
              <a:t>:</a:t>
            </a:r>
            <a:r>
              <a:rPr lang="pt-BR" dirty="0"/>
              <a:t> conexão entre </a:t>
            </a:r>
            <a:r>
              <a:rPr lang="pt-BR" dirty="0" smtClean="0"/>
              <a:t>classes.</a:t>
            </a:r>
          </a:p>
          <a:p>
            <a:endParaRPr lang="pt-BR" sz="500" dirty="0"/>
          </a:p>
          <a:p>
            <a:r>
              <a:rPr lang="pt-BR" b="1" dirty="0" smtClean="0"/>
              <a:t>Agregação</a:t>
            </a:r>
            <a:r>
              <a:rPr lang="pt-BR" b="1" dirty="0"/>
              <a:t> </a:t>
            </a:r>
            <a:r>
              <a:rPr lang="pt-BR" b="1" dirty="0" smtClean="0"/>
              <a:t>e composição</a:t>
            </a:r>
            <a:r>
              <a:rPr lang="pt-BR" b="1" dirty="0"/>
              <a:t>:</a:t>
            </a:r>
            <a:r>
              <a:rPr lang="pt-BR" dirty="0"/>
              <a:t> especialização de uma associação onde um todo é relacionado com suas partes (relacionamento “</a:t>
            </a:r>
            <a:r>
              <a:rPr lang="pt-BR" dirty="0" err="1"/>
              <a:t>parte-de</a:t>
            </a:r>
            <a:r>
              <a:rPr lang="pt-BR" dirty="0" smtClean="0"/>
              <a:t>”).</a:t>
            </a:r>
          </a:p>
          <a:p>
            <a:endParaRPr lang="pt-BR" sz="500" dirty="0"/>
          </a:p>
          <a:p>
            <a:r>
              <a:rPr lang="pt-BR" b="1" dirty="0"/>
              <a:t>Dependência:</a:t>
            </a:r>
            <a:r>
              <a:rPr lang="pt-BR" dirty="0"/>
              <a:t> um objeto depende de alguma forma de outro (relacionamento de utilização). </a:t>
            </a:r>
            <a:endParaRPr lang="pt-BR" dirty="0" smtClean="0"/>
          </a:p>
          <a:p>
            <a:endParaRPr lang="pt-BR" sz="500" dirty="0" smtClean="0"/>
          </a:p>
          <a:p>
            <a:r>
              <a:rPr lang="pt-BR" b="1" dirty="0"/>
              <a:t>Herança (generalização):</a:t>
            </a:r>
            <a:r>
              <a:rPr lang="pt-BR" dirty="0"/>
              <a:t> um dos princípios da orientação a objetos, permite a reutilização, uma nova classe pode ser definida a partir de outra já existente. </a:t>
            </a:r>
            <a:endParaRPr lang="pt-BR" dirty="0" smtClean="0"/>
          </a:p>
          <a:p>
            <a:endParaRPr lang="pt-BR" sz="500" dirty="0"/>
          </a:p>
          <a:p>
            <a:r>
              <a:rPr lang="pt-BR" b="1" dirty="0"/>
              <a:t>Realização</a:t>
            </a:r>
            <a:r>
              <a:rPr lang="pt-BR" b="1"/>
              <a:t>:</a:t>
            </a:r>
            <a:r>
              <a:rPr lang="pt-BR"/>
              <a:t> um contrato que a classe segue (obrigação).</a:t>
            </a:r>
            <a:endParaRPr lang="pt-BR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pt-BR" dirty="0" smtClean="0"/>
              <a:t>Relacionamentos entre classes</a:t>
            </a:r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779C5CE-5FE2-2248-83B8-6306D67F4F01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59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/>
          <p:cNvSpPr/>
          <p:nvPr/>
        </p:nvSpPr>
        <p:spPr>
          <a:xfrm flipV="1">
            <a:off x="457200" y="4981202"/>
            <a:ext cx="8229600" cy="69223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ine 4"/>
          <p:cNvSpPr>
            <a:spLocks noChangeShapeType="1"/>
          </p:cNvSpPr>
          <p:nvPr/>
        </p:nvSpPr>
        <p:spPr bwMode="auto">
          <a:xfrm>
            <a:off x="4397443" y="5333037"/>
            <a:ext cx="4137755" cy="0"/>
          </a:xfrm>
          <a:prstGeom prst="line">
            <a:avLst/>
          </a:prstGeom>
          <a:ln w="38100" cmpd="sng">
            <a:prstDash val="solid"/>
            <a:headEnd type="none" w="sm" len="sm"/>
            <a:tailEnd type="none" w="sm" len="sm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8" name="Content Placeholder 6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r>
              <a:rPr lang="pt-BR" b="1" dirty="0" smtClean="0"/>
              <a:t>Associação:</a:t>
            </a:r>
            <a:endParaRPr lang="pt-BR" dirty="0" smtClean="0"/>
          </a:p>
          <a:p>
            <a:endParaRPr lang="pt-BR" sz="500" dirty="0" smtClean="0"/>
          </a:p>
          <a:p>
            <a:endParaRPr lang="pt-BR" sz="500" dirty="0" smtClean="0"/>
          </a:p>
          <a:p>
            <a:r>
              <a:rPr lang="pt-BR" b="1" dirty="0" smtClean="0"/>
              <a:t>Agregação</a:t>
            </a:r>
          </a:p>
          <a:p>
            <a:endParaRPr lang="pt-BR" b="1" dirty="0"/>
          </a:p>
          <a:p>
            <a:r>
              <a:rPr lang="pt-BR" b="1" dirty="0" smtClean="0"/>
              <a:t>Composição:</a:t>
            </a:r>
            <a:endParaRPr lang="pt-BR" dirty="0" smtClean="0"/>
          </a:p>
          <a:p>
            <a:endParaRPr lang="pt-BR" sz="500" dirty="0" smtClean="0"/>
          </a:p>
          <a:p>
            <a:endParaRPr lang="pt-BR" sz="500" dirty="0"/>
          </a:p>
          <a:p>
            <a:r>
              <a:rPr lang="pt-BR" b="1" dirty="0" smtClean="0"/>
              <a:t>Dependência:</a:t>
            </a:r>
            <a:endParaRPr lang="pt-BR" dirty="0" smtClean="0"/>
          </a:p>
          <a:p>
            <a:endParaRPr lang="pt-BR" sz="500" dirty="0" smtClean="0"/>
          </a:p>
          <a:p>
            <a:endParaRPr lang="pt-BR" sz="500" dirty="0"/>
          </a:p>
          <a:p>
            <a:r>
              <a:rPr lang="pt-BR" b="1" dirty="0"/>
              <a:t>Herança (generalização):</a:t>
            </a:r>
            <a:endParaRPr lang="pt-BR" dirty="0" smtClean="0"/>
          </a:p>
          <a:p>
            <a:endParaRPr lang="pt-BR" sz="500" dirty="0" smtClean="0"/>
          </a:p>
          <a:p>
            <a:endParaRPr lang="pt-BR" sz="500" dirty="0"/>
          </a:p>
          <a:p>
            <a:r>
              <a:rPr lang="pt-BR" b="1" dirty="0"/>
              <a:t>Realização</a:t>
            </a:r>
            <a:r>
              <a:rPr lang="pt-BR" b="1" dirty="0" smtClean="0"/>
              <a:t>:</a:t>
            </a:r>
            <a:endParaRPr lang="pt-BR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pt-BR" dirty="0" smtClean="0"/>
              <a:t>Relacionamentos entre classes</a:t>
            </a:r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779C5CE-5FE2-2248-83B8-6306D67F4F01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9" name="Line 4"/>
          <p:cNvSpPr>
            <a:spLocks noChangeShapeType="1"/>
          </p:cNvSpPr>
          <p:nvPr/>
        </p:nvSpPr>
        <p:spPr bwMode="auto">
          <a:xfrm>
            <a:off x="4406429" y="1798907"/>
            <a:ext cx="4137755" cy="0"/>
          </a:xfrm>
          <a:prstGeom prst="line">
            <a:avLst/>
          </a:prstGeom>
          <a:ln w="38100" cmpd="sng">
            <a:headEnd type="none" w="sm" len="sm"/>
            <a:tailEnd type="none" w="sm" len="sm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7847262" y="3312913"/>
            <a:ext cx="696922" cy="432000"/>
          </a:xfrm>
          <a:prstGeom prst="diamond">
            <a:avLst/>
          </a:prstGeom>
          <a:solidFill>
            <a:schemeClr val="tx1"/>
          </a:solidFill>
          <a:ln w="381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6" name="Group 35"/>
          <p:cNvGrpSpPr/>
          <p:nvPr/>
        </p:nvGrpSpPr>
        <p:grpSpPr>
          <a:xfrm>
            <a:off x="8149426" y="4139841"/>
            <a:ext cx="388711" cy="574762"/>
            <a:chOff x="8017239" y="4663492"/>
            <a:chExt cx="388711" cy="574762"/>
          </a:xfrm>
        </p:grpSpPr>
        <p:sp>
          <p:nvSpPr>
            <p:cNvPr id="27" name="AutoShape 10"/>
            <p:cNvSpPr>
              <a:spLocks noChangeArrowheads="1"/>
            </p:cNvSpPr>
            <p:nvPr/>
          </p:nvSpPr>
          <p:spPr bwMode="auto">
            <a:xfrm rot="5400000">
              <a:off x="7985527" y="4755122"/>
              <a:ext cx="455074" cy="385772"/>
            </a:xfrm>
            <a:prstGeom prst="triangle">
              <a:avLst>
                <a:gd name="adj" fmla="val 50000"/>
              </a:avLst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8" name="Straight Connector 27"/>
            <p:cNvCxnSpPr/>
            <p:nvPr/>
          </p:nvCxnSpPr>
          <p:spPr>
            <a:xfrm>
              <a:off x="8017239" y="4663492"/>
              <a:ext cx="0" cy="574762"/>
            </a:xfrm>
            <a:prstGeom prst="line">
              <a:avLst/>
            </a:prstGeom>
            <a:ln w="76200" cmpd="sng">
              <a:solidFill>
                <a:schemeClr val="bg1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8" name="Line 4"/>
          <p:cNvSpPr>
            <a:spLocks noChangeShapeType="1"/>
          </p:cNvSpPr>
          <p:nvPr/>
        </p:nvSpPr>
        <p:spPr bwMode="auto">
          <a:xfrm>
            <a:off x="4406429" y="3528913"/>
            <a:ext cx="4137755" cy="0"/>
          </a:xfrm>
          <a:prstGeom prst="line">
            <a:avLst/>
          </a:prstGeom>
          <a:ln w="38100" cmpd="sng">
            <a:headEnd type="none" w="sm" len="sm"/>
            <a:tailEnd type="none" w="sm" len="sm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39" name="Line 4"/>
          <p:cNvSpPr>
            <a:spLocks noChangeShapeType="1"/>
          </p:cNvSpPr>
          <p:nvPr/>
        </p:nvSpPr>
        <p:spPr bwMode="auto">
          <a:xfrm>
            <a:off x="4406429" y="4427222"/>
            <a:ext cx="3949259" cy="0"/>
          </a:xfrm>
          <a:prstGeom prst="line">
            <a:avLst/>
          </a:prstGeom>
          <a:ln w="38100" cmpd="sng">
            <a:prstDash val="dash"/>
            <a:headEnd type="none" w="sm" len="sm"/>
            <a:tailEnd type="none" w="sm" len="sm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40" name="Line 4"/>
          <p:cNvSpPr>
            <a:spLocks noChangeShapeType="1"/>
          </p:cNvSpPr>
          <p:nvPr/>
        </p:nvSpPr>
        <p:spPr bwMode="auto">
          <a:xfrm>
            <a:off x="4406429" y="6211354"/>
            <a:ext cx="4137755" cy="0"/>
          </a:xfrm>
          <a:prstGeom prst="line">
            <a:avLst/>
          </a:prstGeom>
          <a:ln w="38100" cmpd="sng">
            <a:prstDash val="dash"/>
            <a:headEnd type="none" w="sm" len="sm"/>
            <a:tailEnd type="none" w="sm" len="sm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37" name="Line 4"/>
          <p:cNvSpPr>
            <a:spLocks noChangeShapeType="1"/>
          </p:cNvSpPr>
          <p:nvPr/>
        </p:nvSpPr>
        <p:spPr bwMode="auto">
          <a:xfrm>
            <a:off x="4406429" y="2679022"/>
            <a:ext cx="4137755" cy="0"/>
          </a:xfrm>
          <a:prstGeom prst="line">
            <a:avLst/>
          </a:prstGeom>
          <a:ln w="38100" cmpd="sng">
            <a:headEnd type="none" w="sm" len="sm"/>
            <a:tailEnd type="none" w="sm" len="sm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7847262" y="2463022"/>
            <a:ext cx="696922" cy="432000"/>
          </a:xfrm>
          <a:prstGeom prst="diamond">
            <a:avLst/>
          </a:prstGeom>
          <a:solidFill>
            <a:schemeClr val="bg1"/>
          </a:solidFill>
          <a:ln w="381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AutoShape 10"/>
          <p:cNvSpPr>
            <a:spLocks noChangeArrowheads="1"/>
          </p:cNvSpPr>
          <p:nvPr/>
        </p:nvSpPr>
        <p:spPr bwMode="auto">
          <a:xfrm rot="5400000">
            <a:off x="8123761" y="6018468"/>
            <a:ext cx="455074" cy="385772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381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AutoShape 10"/>
          <p:cNvSpPr>
            <a:spLocks noChangeArrowheads="1"/>
          </p:cNvSpPr>
          <p:nvPr/>
        </p:nvSpPr>
        <p:spPr bwMode="auto">
          <a:xfrm rot="5400000">
            <a:off x="8114775" y="5140151"/>
            <a:ext cx="455074" cy="385772"/>
          </a:xfrm>
          <a:prstGeom prst="triangle">
            <a:avLst>
              <a:gd name="adj" fmla="val 50000"/>
            </a:avLst>
          </a:prstGeom>
          <a:solidFill>
            <a:schemeClr val="accent6">
              <a:lumMod val="40000"/>
              <a:lumOff val="60000"/>
            </a:schemeClr>
          </a:solidFill>
          <a:ln w="381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161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r>
              <a:rPr lang="pt-BR" dirty="0" smtClean="0"/>
              <a:t>O maior benefício oriundo da generalização/especialização de classes através da herança é o </a:t>
            </a:r>
            <a:r>
              <a:rPr lang="pt-BR" b="1" dirty="0" smtClean="0"/>
              <a:t>polimorfismo</a:t>
            </a:r>
            <a:r>
              <a:rPr lang="pt-BR" dirty="0" smtClean="0"/>
              <a:t>. Ele é um recurso poderoso, capaz de garantir ao sistema flexibilidade.</a:t>
            </a:r>
          </a:p>
          <a:p>
            <a:r>
              <a:rPr lang="pt-BR" b="1" dirty="0" smtClean="0"/>
              <a:t>Exemplo:</a:t>
            </a:r>
            <a:r>
              <a:rPr lang="pt-BR" dirty="0" smtClean="0"/>
              <a:t> figuras geométricas, que compartilham entre si uma cor e possuem os métodos para cálculo da área e perímetro.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pt-BR" dirty="0" smtClean="0"/>
              <a:t>Classes abstratas</a:t>
            </a:r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779C5CE-5FE2-2248-83B8-6306D67F4F01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0662" y="3522843"/>
            <a:ext cx="6942675" cy="2893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397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pt-BR" dirty="0" smtClean="0"/>
              <a:t>Classes abstratas</a:t>
            </a:r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779C5CE-5FE2-2248-83B8-6306D67F4F01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0662" y="3522843"/>
            <a:ext cx="6942675" cy="289345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57199" y="1117522"/>
            <a:ext cx="4006313" cy="230832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 cmpd="sng">
            <a:noFill/>
          </a:ln>
        </p:spPr>
        <p:txBody>
          <a:bodyPr wrap="square" rtlCol="0" anchor="ctr">
            <a:spAutoFit/>
          </a:bodyPr>
          <a:lstStyle/>
          <a:p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Figura </a:t>
            </a:r>
            <a:r>
              <a:rPr lang="pt-BR" sz="12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endParaRPr lang="pt-BR" sz="1200" b="1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12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sz="12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pt-BR" sz="12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2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200" b="1" dirty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cor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pt-BR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12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sz="12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pt-BR" sz="12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2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area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</a:p>
          <a:p>
            <a:r>
              <a:rPr lang="pt-BR" sz="12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pt-BR" sz="12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pt-BR" sz="12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0;</a:t>
            </a:r>
          </a:p>
          <a:p>
            <a:r>
              <a:rPr 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endParaRPr lang="pt-BR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pt-BR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12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sz="12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pt-BR" sz="12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2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perimetro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</a:p>
          <a:p>
            <a:r>
              <a:rPr lang="pt-BR" sz="12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pt-BR" sz="12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pt-BR" sz="12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0;</a:t>
            </a:r>
          </a:p>
          <a:p>
            <a:r>
              <a:rPr 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endParaRPr lang="pt-BR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pt-BR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TextBox 5"/>
          <p:cNvSpPr txBox="1"/>
          <p:nvPr/>
        </p:nvSpPr>
        <p:spPr>
          <a:xfrm>
            <a:off x="4680487" y="1117522"/>
            <a:ext cx="4006313" cy="230832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 cmpd="sng"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Retangulo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Figura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pt-BR" sz="1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pt-B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</a:t>
            </a:r>
            <a:r>
              <a:rPr lang="pt-BR" sz="12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>
                <a:solidFill>
                  <a:srgbClr val="0000C0"/>
                </a:solidFill>
                <a:latin typeface="Consolas" panose="020B0609020204030204" pitchFamily="49" charset="0"/>
              </a:rPr>
              <a:t>lado1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1200" b="1" dirty="0">
                <a:solidFill>
                  <a:srgbClr val="0000C0"/>
                </a:solidFill>
                <a:latin typeface="Consolas" panose="020B0609020204030204" pitchFamily="49" charset="0"/>
              </a:rPr>
              <a:t>lado2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1200" dirty="0">
              <a:latin typeface="Consolas" panose="020B0609020204030204" pitchFamily="49" charset="0"/>
            </a:endParaRPr>
          </a:p>
          <a:p>
            <a:r>
              <a:rPr lang="pt-BR" sz="1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</a:t>
            </a:r>
            <a:r>
              <a:rPr lang="pt-BR" sz="12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area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sz="1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    </a:t>
            </a:r>
            <a:r>
              <a:rPr lang="pt-BR" sz="12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>
                <a:solidFill>
                  <a:srgbClr val="0000C0"/>
                </a:solidFill>
                <a:latin typeface="Consolas" panose="020B0609020204030204" pitchFamily="49" charset="0"/>
              </a:rPr>
              <a:t>lado1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pt-BR" sz="1200" b="1" dirty="0">
                <a:solidFill>
                  <a:srgbClr val="0000C0"/>
                </a:solidFill>
                <a:latin typeface="Consolas" panose="020B0609020204030204" pitchFamily="49" charset="0"/>
              </a:rPr>
              <a:t>lado2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pt-B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pt-BR" sz="1200" dirty="0">
              <a:latin typeface="Consolas" panose="020B0609020204030204" pitchFamily="49" charset="0"/>
            </a:endParaRPr>
          </a:p>
          <a:p>
            <a:r>
              <a:rPr lang="pt-BR" sz="1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</a:t>
            </a:r>
            <a:r>
              <a:rPr lang="pt-BR" sz="12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perimetro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sz="1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    </a:t>
            </a:r>
            <a:r>
              <a:rPr lang="pt-BR" sz="12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200" b="1" dirty="0">
                <a:solidFill>
                  <a:srgbClr val="0000C0"/>
                </a:solidFill>
                <a:latin typeface="Consolas" panose="020B0609020204030204" pitchFamily="49" charset="0"/>
              </a:rPr>
              <a:t>lado1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* 2) + (</a:t>
            </a:r>
            <a:r>
              <a:rPr lang="pt-BR" sz="1200" b="1" dirty="0">
                <a:solidFill>
                  <a:srgbClr val="0000C0"/>
                </a:solidFill>
                <a:latin typeface="Consolas" panose="020B0609020204030204" pitchFamily="49" charset="0"/>
              </a:rPr>
              <a:t>lado2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* 2);</a:t>
            </a:r>
          </a:p>
          <a:p>
            <a:r>
              <a:rPr lang="pt-B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pt-B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2812841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r>
              <a:rPr lang="pt-BR" dirty="0" smtClean="0"/>
              <a:t>Neste exemplo, não faz sentido termos uma instância da classe Figura, pois uma figura é sempre um triângulo, um retângulo, um círculo, um trapézio, etc.</a:t>
            </a:r>
          </a:p>
          <a:p>
            <a:r>
              <a:rPr lang="pt-BR" dirty="0" smtClean="0"/>
              <a:t>A classe Figura define uma entidade abstrata, que só existe para definir uma estrutura comum a todas as figuras concretas, além de estabelecer os métodos que todas devem apresentar (cálculo da área e do trapézio).</a:t>
            </a:r>
          </a:p>
          <a:p>
            <a:r>
              <a:rPr lang="pt-BR" dirty="0" smtClean="0"/>
              <a:t>Tecnicamente, usamos a classe figura para garantir a estrutura e o comportamento de todas as figuras e para nos fornecer polimorfismo.</a:t>
            </a:r>
          </a:p>
          <a:p>
            <a:endParaRPr lang="pt-BR" dirty="0" smtClean="0"/>
          </a:p>
          <a:p>
            <a:r>
              <a:rPr lang="pt-BR" dirty="0" smtClean="0"/>
              <a:t>Não faz sentido termos uma instância de Figura e calcularmos sua área ou perímetro, por exemplo.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pt-BR" dirty="0" smtClean="0"/>
              <a:t>Classes abstratas</a:t>
            </a:r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779C5CE-5FE2-2248-83B8-6306D67F4F01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5096099"/>
            <a:ext cx="8229600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 cmpd="sng">
            <a:noFill/>
          </a:ln>
        </p:spPr>
        <p:txBody>
          <a:bodyPr wrap="square" rtlCol="0" anchor="ctr">
            <a:spAutoFit/>
          </a:bodyPr>
          <a:lstStyle/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Figura </a:t>
            </a:r>
            <a:r>
              <a:rPr lang="pt-BR" sz="1200" dirty="0" err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figura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pt-BR" sz="12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Figura();</a:t>
            </a:r>
          </a:p>
          <a:p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figura.area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figura.perimetro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lang="pt-BR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2076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r>
              <a:rPr lang="pt-BR" dirty="0" smtClean="0"/>
              <a:t>Uma dica para identificar casos onde não faz sentido termos uma instância da superclasse é analisar seus métodos. Quando não é possível definir sua implementação, é um bom indicativo de que a classe não deve ser instanciada.</a:t>
            </a:r>
          </a:p>
          <a:p>
            <a:r>
              <a:rPr lang="pt-BR" dirty="0" smtClean="0"/>
              <a:t>No exemplo das figuras geométricas, cada classe concreta (Triângulo, Retângulo, etc.) possui sua própria forma de calcular a área e o perímetro em função dos seus atributos. Isso não acontece na classe Figura, que é incapaz de prover uma implementação dos métodos supracitados.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pt-BR" dirty="0" smtClean="0"/>
              <a:t>Classes abstratas</a:t>
            </a:r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779C5CE-5FE2-2248-83B8-6306D67F4F01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3831149"/>
            <a:ext cx="8229600" cy="230832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 cmpd="sng">
            <a:noFill/>
          </a:ln>
        </p:spPr>
        <p:txBody>
          <a:bodyPr wrap="square" rtlCol="0" anchor="ctr">
            <a:spAutoFit/>
          </a:bodyPr>
          <a:lstStyle/>
          <a:p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Figura </a:t>
            </a:r>
            <a:r>
              <a:rPr lang="pt-BR" sz="12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endParaRPr lang="pt-BR" sz="1200" b="1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12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sz="12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pt-BR" sz="12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2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200" b="1" dirty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cor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pt-BR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12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sz="12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pt-BR" sz="12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2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area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</a:p>
          <a:p>
            <a:r>
              <a:rPr lang="pt-BR" sz="12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pt-BR" sz="12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pt-BR" sz="12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0;</a:t>
            </a:r>
          </a:p>
          <a:p>
            <a:r>
              <a:rPr 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endParaRPr lang="pt-BR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pt-BR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12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sz="12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pt-BR" sz="12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2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perimetro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</a:p>
          <a:p>
            <a:r>
              <a:rPr lang="pt-BR" sz="12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pt-BR" sz="12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pt-BR" sz="12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0;</a:t>
            </a:r>
          </a:p>
          <a:p>
            <a:r>
              <a:rPr 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endParaRPr lang="pt-BR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pt-BR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8511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endParaRPr lang="pt-BR" dirty="0" smtClean="0"/>
          </a:p>
          <a:p>
            <a:endParaRPr lang="pt-BR" sz="900" dirty="0"/>
          </a:p>
          <a:p>
            <a:r>
              <a:rPr lang="pt-BR" dirty="0" smtClean="0"/>
              <a:t>Nestes casos, podemos definir a classe como </a:t>
            </a:r>
            <a:r>
              <a:rPr lang="pt-BR" b="1" dirty="0" smtClean="0"/>
              <a:t>abstrata</a:t>
            </a:r>
            <a:r>
              <a:rPr lang="pt-BR" dirty="0" smtClean="0"/>
              <a:t>, o que implica na impossibilidade de ser instanciada.</a:t>
            </a:r>
          </a:p>
          <a:p>
            <a:r>
              <a:rPr lang="pt-BR" dirty="0" smtClean="0"/>
              <a:t>Com isso, a classe se restringe a definir a estrutura e o comportamento das classes que a estenderem e fornecer polimorfismo.</a:t>
            </a:r>
          </a:p>
          <a:p>
            <a:r>
              <a:rPr lang="pt-BR" dirty="0" smtClean="0"/>
              <a:t>Por exemplo, se tivermos uma lista de figuras (</a:t>
            </a:r>
            <a:r>
              <a:rPr lang="pt-BR" b="1" dirty="0" err="1" smtClean="0"/>
              <a:t>List</a:t>
            </a:r>
            <a:r>
              <a:rPr lang="pt-BR" b="1" dirty="0" smtClean="0"/>
              <a:t>&lt;Figura&gt;</a:t>
            </a:r>
            <a:r>
              <a:rPr lang="pt-BR" dirty="0" smtClean="0"/>
              <a:t>) estamos fazendo uso do polimorfismo. Caso a classe </a:t>
            </a:r>
            <a:r>
              <a:rPr lang="pt-BR" b="1" dirty="0" smtClean="0"/>
              <a:t>Figura</a:t>
            </a:r>
            <a:r>
              <a:rPr lang="pt-BR" dirty="0" smtClean="0"/>
              <a:t> seja abstrata, temos a garantia de que todos os objetos da lista são figuras concretas (triângulos, retângulos, etc.) e, com isso, faz sentido chamarmos os métodos </a:t>
            </a:r>
            <a:r>
              <a:rPr lang="pt-BR" b="1" dirty="0" err="1" smtClean="0"/>
              <a:t>area</a:t>
            </a:r>
            <a:r>
              <a:rPr lang="pt-BR" b="1" dirty="0" smtClean="0"/>
              <a:t>()</a:t>
            </a:r>
            <a:r>
              <a:rPr lang="pt-BR" dirty="0" smtClean="0"/>
              <a:t> e </a:t>
            </a:r>
            <a:r>
              <a:rPr lang="pt-BR" b="1" dirty="0" err="1" smtClean="0"/>
              <a:t>perimetro</a:t>
            </a:r>
            <a:r>
              <a:rPr lang="pt-BR" b="1" dirty="0" smtClean="0"/>
              <a:t>()</a:t>
            </a:r>
            <a:r>
              <a:rPr lang="pt-BR" dirty="0" smtClean="0"/>
              <a:t> para qualquer um deles.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pt-BR" dirty="0" smtClean="0"/>
              <a:t>Classes abstratas</a:t>
            </a:r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779C5CE-5FE2-2248-83B8-6306D67F4F0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750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 anchor="ctr">
        <a:spAutoFit/>
      </a:bodyPr>
      <a:lstStyle>
        <a:defPPr algn="r">
          <a:defRPr b="1" dirty="0">
            <a:solidFill>
              <a:schemeClr val="bg1"/>
            </a:solidFill>
            <a:latin typeface="CMU Bright Roman"/>
            <a:cs typeface="CMU Bright Roman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19315</TotalTime>
  <Words>1108</Words>
  <Application>Microsoft Office PowerPoint</Application>
  <PresentationFormat>Apresentação na tela (4:3)</PresentationFormat>
  <Paragraphs>186</Paragraphs>
  <Slides>14</Slides>
  <Notes>14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CMU Bright Roman</vt:lpstr>
      <vt:lpstr>Consolas</vt:lpstr>
      <vt:lpstr>Corbel</vt:lpstr>
      <vt:lpstr>Office Theme</vt:lpstr>
      <vt:lpstr>Apresentação do PowerPoint</vt:lpstr>
      <vt:lpstr>Relacionamentos entre classes</vt:lpstr>
      <vt:lpstr>Relacionamentos entre classes</vt:lpstr>
      <vt:lpstr>Relacionamentos entre classes</vt:lpstr>
      <vt:lpstr>Classes abstratas</vt:lpstr>
      <vt:lpstr>Classes abstratas</vt:lpstr>
      <vt:lpstr>Classes abstratas</vt:lpstr>
      <vt:lpstr>Classes abstratas</vt:lpstr>
      <vt:lpstr>Classes abstratas</vt:lpstr>
      <vt:lpstr>Classes abstratas</vt:lpstr>
      <vt:lpstr>Classes abstratas</vt:lpstr>
      <vt:lpstr>Métodos abstratos</vt:lpstr>
      <vt:lpstr>Métodos abstratos</vt:lpstr>
      <vt:lpstr>Referências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Marcelo Souza</dc:creator>
  <cp:lastModifiedBy>Marcelo</cp:lastModifiedBy>
  <cp:revision>631</cp:revision>
  <dcterms:created xsi:type="dcterms:W3CDTF">2015-10-20T19:40:28Z</dcterms:created>
  <dcterms:modified xsi:type="dcterms:W3CDTF">2016-10-23T02:30:23Z</dcterms:modified>
</cp:coreProperties>
</file>