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6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interfaces (realização)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Interfaces (realização)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Uma interface faz isso, define um contrato onde as classes que a realizam devem implementar os seus métodos.</a:t>
            </a:r>
          </a:p>
          <a:p>
            <a:r>
              <a:rPr lang="pt-BR" dirty="0" smtClean="0"/>
              <a:t>A interface </a:t>
            </a:r>
            <a:r>
              <a:rPr lang="pt-BR" b="1" dirty="0" err="1" smtClean="0"/>
              <a:t>Desenhavel</a:t>
            </a:r>
            <a:r>
              <a:rPr lang="pt-BR" dirty="0" smtClean="0"/>
              <a:t> pode ser definida da seguinte forma: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Toda a classe que realizar (ou implementar) esta interface, deverá apresentar seu código para o método </a:t>
            </a:r>
            <a:r>
              <a:rPr lang="pt-BR" b="1" dirty="0" smtClean="0"/>
              <a:t>desenhar()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8517"/>
            <a:ext cx="82296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Desenhavel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desenhar();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92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Basta então fazer com que as classes Figura e Fonte realizem (ou implementem) a interface criada, fazendo com que suas subclasses tenham que implementar o método de desenho.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607371"/>
            <a:ext cx="82296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Desenhavel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desenhar()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//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implementação aqui.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4792257"/>
            <a:ext cx="8229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Fonte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Desenhavel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desenhar()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//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implementação aqui.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2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Repare que, neste caso, as classes </a:t>
            </a:r>
            <a:r>
              <a:rPr lang="pt-BR" b="1" dirty="0" smtClean="0"/>
              <a:t>Figura</a:t>
            </a:r>
            <a:r>
              <a:rPr lang="pt-BR" dirty="0" smtClean="0"/>
              <a:t> e </a:t>
            </a:r>
            <a:r>
              <a:rPr lang="pt-BR" b="1" dirty="0" smtClean="0"/>
              <a:t>Fonte</a:t>
            </a:r>
            <a:r>
              <a:rPr lang="pt-BR" dirty="0" smtClean="0"/>
              <a:t> não são obrigadas implementar o método </a:t>
            </a:r>
            <a:r>
              <a:rPr lang="pt-BR" b="1" dirty="0" smtClean="0"/>
              <a:t>desenhar()</a:t>
            </a:r>
            <a:r>
              <a:rPr lang="pt-BR" dirty="0" smtClean="0"/>
              <a:t>, pois são abstratas (o que não impede sua implementação). No entanto, a obrigatoriedade de implementação é passada às suas subclasses concretas.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0" y="2867158"/>
            <a:ext cx="8214020" cy="33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Se a superclasse </a:t>
            </a:r>
            <a:r>
              <a:rPr lang="pt-BR" b="1" dirty="0" smtClean="0"/>
              <a:t>Fonte</a:t>
            </a:r>
            <a:r>
              <a:rPr lang="pt-BR" dirty="0" smtClean="0"/>
              <a:t> (por exemplo) implementar o método </a:t>
            </a:r>
            <a:r>
              <a:rPr lang="pt-BR" b="1" dirty="0" smtClean="0"/>
              <a:t>desenhar()</a:t>
            </a:r>
            <a:r>
              <a:rPr lang="pt-BR" dirty="0" smtClean="0"/>
              <a:t>, as classes </a:t>
            </a:r>
            <a:r>
              <a:rPr lang="pt-BR" b="1" dirty="0" err="1" smtClean="0"/>
              <a:t>Serif</a:t>
            </a:r>
            <a:r>
              <a:rPr lang="pt-BR" dirty="0" smtClean="0"/>
              <a:t> e </a:t>
            </a:r>
            <a:r>
              <a:rPr lang="pt-BR" b="1" dirty="0" smtClean="0"/>
              <a:t>Grossa</a:t>
            </a:r>
            <a:r>
              <a:rPr lang="pt-BR" dirty="0" smtClean="0"/>
              <a:t> não precisam fazê-lo, a não ser que queiram sobrescrever o método. Se a classe </a:t>
            </a:r>
            <a:r>
              <a:rPr lang="pt-BR" b="1" dirty="0" smtClean="0"/>
              <a:t>Fonte</a:t>
            </a:r>
            <a:r>
              <a:rPr lang="pt-BR" dirty="0" smtClean="0"/>
              <a:t> não implementar o método, isso deve ser feito em </a:t>
            </a:r>
            <a:r>
              <a:rPr lang="pt-BR" b="1" dirty="0" err="1" smtClean="0"/>
              <a:t>Serif</a:t>
            </a:r>
            <a:r>
              <a:rPr lang="pt-BR" dirty="0" smtClean="0"/>
              <a:t> e </a:t>
            </a:r>
            <a:r>
              <a:rPr lang="pt-BR" b="1" dirty="0" smtClean="0"/>
              <a:t>Grossa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0" y="2867158"/>
            <a:ext cx="8214020" cy="33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 as interfaces, podemos usufruir de uma capacidade ainda maior de polimorfismo. Se tivermos uma lista de figuras, podemos nos referir a elas como desenháveis e chamar os métodos definidos na interface (contrato) </a:t>
            </a:r>
            <a:r>
              <a:rPr lang="pt-BR" b="1" dirty="0" err="1" smtClean="0"/>
              <a:t>Desenhavel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Se futuramente novas classes forem incluídas no sistema como subclasses de </a:t>
            </a:r>
            <a:r>
              <a:rPr lang="pt-BR" b="1" dirty="0" smtClean="0"/>
              <a:t>Figura</a:t>
            </a:r>
            <a:r>
              <a:rPr lang="pt-BR" dirty="0" smtClean="0"/>
              <a:t>, a aplicação continuará funcionando normalmente, uma vez que a herança e a realização garantem a existência do método </a:t>
            </a:r>
            <a:r>
              <a:rPr lang="pt-BR" b="1" dirty="0" smtClean="0"/>
              <a:t>desenhar()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627716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&lt;Figura&gt; figuras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criaListaFiguras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(Figura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f: figuras)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f.desenhar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Desenhavel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d: figuras)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d.desenhar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40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CAELUM. </a:t>
            </a:r>
            <a:r>
              <a:rPr lang="pt-BR" b="1" dirty="0"/>
              <a:t>Apostila Java e Orientação a Objetos</a:t>
            </a:r>
            <a:r>
              <a:rPr lang="pt-BR" dirty="0"/>
              <a:t>. Curso FJ-11, 2016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DEITEL</a:t>
            </a:r>
            <a:r>
              <a:rPr lang="pt-BR" dirty="0"/>
              <a:t>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892532"/>
            <a:ext cx="8229600" cy="685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</a:t>
            </a:r>
            <a:r>
              <a:rPr lang="pt-BR" b="1" dirty="0"/>
              <a:t>:</a:t>
            </a:r>
            <a:r>
              <a:rPr lang="pt-BR" dirty="0"/>
              <a:t> conexão entre </a:t>
            </a:r>
            <a:r>
              <a:rPr lang="pt-BR" dirty="0" smtClean="0"/>
              <a:t>classes.</a:t>
            </a:r>
          </a:p>
          <a:p>
            <a:endParaRPr lang="pt-BR" sz="500" dirty="0"/>
          </a:p>
          <a:p>
            <a:r>
              <a:rPr lang="pt-BR" b="1" dirty="0" smtClean="0"/>
              <a:t>Agregação</a:t>
            </a:r>
            <a:r>
              <a:rPr lang="pt-BR" b="1" dirty="0"/>
              <a:t> </a:t>
            </a:r>
            <a:r>
              <a:rPr lang="pt-BR" b="1" dirty="0" smtClean="0"/>
              <a:t>e composição</a:t>
            </a:r>
            <a:r>
              <a:rPr lang="pt-BR" b="1" dirty="0"/>
              <a:t>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 smtClean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  <a:endParaRPr lang="pt-BR" dirty="0" smtClean="0"/>
          </a:p>
          <a:p>
            <a:endParaRPr lang="pt-BR" sz="500" dirty="0" smtClean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  <a:endParaRPr lang="pt-BR" dirty="0" smtClean="0"/>
          </a:p>
          <a:p>
            <a:endParaRPr lang="pt-BR" sz="500" dirty="0"/>
          </a:p>
          <a:p>
            <a:r>
              <a:rPr lang="pt-BR" b="1" dirty="0"/>
              <a:t>Realização:</a:t>
            </a:r>
            <a:r>
              <a:rPr lang="pt-BR" dirty="0"/>
              <a:t> um contrato </a:t>
            </a:r>
            <a:r>
              <a:rPr lang="pt-BR" dirty="0" smtClean="0"/>
              <a:t>que a </a:t>
            </a:r>
            <a:r>
              <a:rPr lang="pt-BR" dirty="0"/>
              <a:t>classe </a:t>
            </a:r>
            <a:r>
              <a:rPr lang="pt-BR" dirty="0" smtClean="0"/>
              <a:t>segue (</a:t>
            </a:r>
            <a:r>
              <a:rPr lang="pt-BR" dirty="0"/>
              <a:t>obrigação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flipV="1">
            <a:off x="457200" y="5852256"/>
            <a:ext cx="8229600" cy="692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 smtClean="0"/>
          </a:p>
          <a:p>
            <a:r>
              <a:rPr lang="pt-BR" b="1" dirty="0" smtClean="0"/>
              <a:t>Agregação</a:t>
            </a:r>
          </a:p>
          <a:p>
            <a:endParaRPr lang="pt-BR" b="1" dirty="0"/>
          </a:p>
          <a:p>
            <a:r>
              <a:rPr lang="pt-BR" b="1" dirty="0" smtClean="0"/>
              <a:t>Composição: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 smtClean="0"/>
              <a:t>Dependência: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sz="1200" dirty="0" smtClean="0"/>
          </a:p>
          <a:p>
            <a:r>
              <a:rPr lang="pt-BR" dirty="0" smtClean="0"/>
              <a:t>Uma interface define um contrato ao qual uma classe pode assinar.</a:t>
            </a:r>
          </a:p>
          <a:p>
            <a:r>
              <a:rPr lang="pt-BR" dirty="0" smtClean="0"/>
              <a:t>Este contrato estabelece todos os métodos que esta classe deverá implementar e fornecer aos seus clientes.</a:t>
            </a:r>
          </a:p>
          <a:p>
            <a:r>
              <a:rPr lang="pt-BR" dirty="0" smtClean="0"/>
              <a:t>Quando uma classe assina o contrato (implementa a interface) deve implementar todos os métodos definidos nele.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a classe abstrata </a:t>
            </a:r>
            <a:r>
              <a:rPr lang="pt-BR" b="1" dirty="0" smtClean="0"/>
              <a:t>Figura</a:t>
            </a:r>
            <a:r>
              <a:rPr lang="pt-BR" dirty="0" smtClean="0"/>
              <a:t> define o atributo </a:t>
            </a:r>
            <a:r>
              <a:rPr lang="pt-BR" b="1" dirty="0" smtClean="0"/>
              <a:t>cor</a:t>
            </a:r>
            <a:r>
              <a:rPr lang="pt-BR" dirty="0" smtClean="0"/>
              <a:t> às suas subclasses, bem como os métodos abstratos </a:t>
            </a:r>
            <a:r>
              <a:rPr lang="pt-BR" b="1" dirty="0" err="1" smtClean="0"/>
              <a:t>area</a:t>
            </a:r>
            <a:r>
              <a:rPr lang="pt-BR" b="1" dirty="0" smtClean="0"/>
              <a:t>()</a:t>
            </a:r>
            <a:r>
              <a:rPr lang="pt-BR" dirty="0" smtClean="0"/>
              <a:t> e </a:t>
            </a:r>
            <a:r>
              <a:rPr lang="pt-BR" b="1" dirty="0" err="1" smtClean="0"/>
              <a:t>perimetro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80" y="3591865"/>
            <a:ext cx="6925039" cy="29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a classe abstrata </a:t>
            </a:r>
            <a:r>
              <a:rPr lang="pt-BR" b="1" dirty="0" smtClean="0"/>
              <a:t>Figura</a:t>
            </a:r>
            <a:r>
              <a:rPr lang="pt-BR" dirty="0" smtClean="0"/>
              <a:t> define o atributo </a:t>
            </a:r>
            <a:r>
              <a:rPr lang="pt-BR" b="1" dirty="0" smtClean="0"/>
              <a:t>cor</a:t>
            </a:r>
            <a:r>
              <a:rPr lang="pt-BR" dirty="0" smtClean="0"/>
              <a:t> às suas subclasses, bem como os métodos abstratos </a:t>
            </a:r>
            <a:r>
              <a:rPr lang="pt-BR" b="1" dirty="0" err="1" smtClean="0"/>
              <a:t>area</a:t>
            </a:r>
            <a:r>
              <a:rPr lang="pt-BR" b="1" dirty="0" smtClean="0"/>
              <a:t>()</a:t>
            </a:r>
            <a:r>
              <a:rPr lang="pt-BR" dirty="0" smtClean="0"/>
              <a:t> e </a:t>
            </a:r>
            <a:r>
              <a:rPr lang="pt-BR" b="1" dirty="0" err="1" smtClean="0"/>
              <a:t>perimetro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 for necessário que cada figura implemente seu próprio método </a:t>
            </a:r>
            <a:r>
              <a:rPr lang="pt-BR" b="1" dirty="0" smtClean="0"/>
              <a:t>desenhar()</a:t>
            </a:r>
            <a:r>
              <a:rPr lang="pt-BR" dirty="0" smtClean="0"/>
              <a:t>, uma boa estratégia consiste em definir o método abstrato desenhar na classe </a:t>
            </a:r>
            <a:r>
              <a:rPr lang="pt-BR" b="1" dirty="0" smtClean="0"/>
              <a:t>Figura</a:t>
            </a:r>
            <a:r>
              <a:rPr lang="pt-BR" dirty="0" smtClean="0"/>
              <a:t>, garantindo que cada subclasse forneça sua implementação, aproveitando-se do polimorfismo.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80" y="3591865"/>
            <a:ext cx="6925039" cy="29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Porém, o mesmo sistema contém as classes Fonte, </a:t>
            </a:r>
            <a:r>
              <a:rPr lang="pt-BR" dirty="0" err="1" smtClean="0"/>
              <a:t>Serif</a:t>
            </a:r>
            <a:r>
              <a:rPr lang="pt-BR" dirty="0" smtClean="0"/>
              <a:t> e Grossa, que definem as fontes de texto de um elemento gráfico. Estas classes também devem implementar seus métodos </a:t>
            </a:r>
            <a:r>
              <a:rPr lang="pt-BR" b="1" dirty="0" smtClean="0"/>
              <a:t>desenhar()</a:t>
            </a:r>
            <a:r>
              <a:rPr lang="pt-BR" dirty="0" smtClean="0"/>
              <a:t>.</a:t>
            </a:r>
          </a:p>
          <a:p>
            <a:r>
              <a:rPr lang="pt-BR" dirty="0" smtClean="0"/>
              <a:t>Logo, o método de desenho não é exclusivo das figuras, portanto não fazem parte da sua classe.</a:t>
            </a:r>
            <a:endParaRPr lang="pt-BR" dirty="0" smtClean="0"/>
          </a:p>
          <a:p>
            <a:r>
              <a:rPr lang="pt-BR" dirty="0" smtClean="0"/>
              <a:t>Qual a forma adequada de estruturar o sistema? As fontes devem estender Figura? As figuras devem estender Fonte? As figuras e as fontes devem estender uma nova classe?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3" y="4412926"/>
            <a:ext cx="8276014" cy="2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herança deve ser usada estritamente quando o relacionamento entre as classes responde a uma relação </a:t>
            </a:r>
            <a:r>
              <a:rPr lang="pt-BR" b="1" dirty="0" smtClean="0"/>
              <a:t>“é um”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Neste caso, uma figura </a:t>
            </a:r>
            <a:r>
              <a:rPr lang="pt-BR" b="1" dirty="0" smtClean="0"/>
              <a:t>não é uma</a:t>
            </a:r>
            <a:r>
              <a:rPr lang="pt-BR" dirty="0" smtClean="0"/>
              <a:t> fonte, e uma fonte </a:t>
            </a:r>
            <a:r>
              <a:rPr lang="pt-BR" b="1" dirty="0" smtClean="0"/>
              <a:t>não é uma</a:t>
            </a:r>
            <a:r>
              <a:rPr lang="pt-BR" dirty="0" smtClean="0"/>
              <a:t> figura.</a:t>
            </a:r>
          </a:p>
          <a:p>
            <a:r>
              <a:rPr lang="pt-BR" dirty="0" smtClean="0"/>
              <a:t>Para resolver esse problema, o ideal seria termos uma forma de apenas definir que as figuras e as fontes devem implementar o método </a:t>
            </a:r>
            <a:r>
              <a:rPr lang="pt-BR" b="1" dirty="0" smtClean="0"/>
              <a:t>desenhar()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INTERFACES!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3" y="4412926"/>
            <a:ext cx="8276014" cy="2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19371</TotalTime>
  <Words>938</Words>
  <Application>Microsoft Office PowerPoint</Application>
  <PresentationFormat>Apresentação na tela (4:3)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630</cp:revision>
  <dcterms:created xsi:type="dcterms:W3CDTF">2015-10-20T19:40:28Z</dcterms:created>
  <dcterms:modified xsi:type="dcterms:W3CDTF">2016-10-23T03:54:52Z</dcterms:modified>
</cp:coreProperties>
</file>