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9" r:id="rId3"/>
    <p:sldId id="464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6" r:id="rId14"/>
    <p:sldId id="474" r:id="rId15"/>
    <p:sldId id="475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35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3B05"/>
    <a:srgbClr val="54381C"/>
    <a:srgbClr val="000049"/>
    <a:srgbClr val="0F3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 autoAdjust="0"/>
    <p:restoredTop sz="87189" autoAdjust="0"/>
  </p:normalViewPr>
  <p:slideViewPr>
    <p:cSldViewPr snapToGrid="0" snapToObjects="1">
      <p:cViewPr varScale="1">
        <p:scale>
          <a:sx n="62" d="100"/>
          <a:sy n="62" d="100"/>
        </p:scale>
        <p:origin x="154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76F89-4394-3F45-9304-680680E0EC1F}" type="datetime1">
              <a:rPr lang="pt-BR" smtClean="0"/>
              <a:pPr/>
              <a:t>23/10/2016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7F6C7-C3C4-C242-A5DF-A59588D0BB0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407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B109E-B4DD-994A-9508-7C11E8FDCD11}" type="datetime1">
              <a:rPr lang="pt-BR" smtClean="0"/>
              <a:pPr/>
              <a:t>23/10/2016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291A-54DE-9E42-84AF-A74B6DCA1AD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459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7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33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2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98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48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53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76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63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4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82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25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3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6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43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1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90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72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123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42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35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065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03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99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488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769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8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822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207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43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73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215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17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47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57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44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0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6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MU Bright Roman"/>
                <a:cs typeface="CMU Bright Roman"/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MU Bright Roman"/>
                <a:cs typeface="CMU Bright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spcBef>
                <a:spcPts val="1200"/>
              </a:spcBef>
              <a:defRPr sz="1800">
                <a:latin typeface="Corbel"/>
                <a:cs typeface="Corbel"/>
              </a:defRPr>
            </a:lvl1pPr>
            <a:lvl2pPr algn="just">
              <a:spcBef>
                <a:spcPts val="1200"/>
              </a:spcBef>
              <a:defRPr sz="1600">
                <a:latin typeface="Corbel"/>
                <a:cs typeface="Corbel"/>
              </a:defRPr>
            </a:lvl2pPr>
            <a:lvl3pPr algn="just">
              <a:spcBef>
                <a:spcPts val="1200"/>
              </a:spcBef>
              <a:defRPr sz="1400">
                <a:latin typeface="Corbel"/>
                <a:cs typeface="Corbel"/>
              </a:defRPr>
            </a:lvl3pPr>
            <a:lvl4pPr algn="just">
              <a:spcBef>
                <a:spcPts val="1200"/>
              </a:spcBef>
              <a:defRPr sz="1200">
                <a:latin typeface="Corbel"/>
                <a:cs typeface="Corbel"/>
              </a:defRPr>
            </a:lvl4pPr>
            <a:lvl5pPr algn="just">
              <a:spcBef>
                <a:spcPts val="1200"/>
              </a:spcBef>
              <a:defRPr sz="1200">
                <a:latin typeface="Corbel"/>
                <a:cs typeface="Corbel"/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571296" y="6660461"/>
            <a:ext cx="4576810" cy="215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latin typeface="Corbel"/>
              <a:cs typeface="Corbe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6660461"/>
            <a:ext cx="4576810" cy="21599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rbel"/>
              <a:cs typeface="Corbe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01822"/>
            <a:ext cx="9144000" cy="850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  <a:latin typeface="Corbel"/>
              <a:cs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103"/>
            <a:ext cx="9144000" cy="834288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25" y="0"/>
            <a:ext cx="9168650" cy="108000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  <a:latin typeface="Corbel"/>
              <a:cs typeface="Corbe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9890" y="6622530"/>
            <a:ext cx="45861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rbel"/>
                <a:cs typeface="Corbel"/>
              </a:rPr>
              <a:t>Prof.</a:t>
            </a:r>
            <a:r>
              <a:rPr lang="en-US" sz="1200" baseline="0" dirty="0" smtClean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rbel"/>
                <a:cs typeface="Corbel"/>
              </a:rPr>
              <a:t>Marcelo de Souza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0" y="6622530"/>
            <a:ext cx="456767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pt-BR" sz="1200" noProof="0" dirty="0" smtClean="0">
                <a:solidFill>
                  <a:schemeClr val="bg1"/>
                </a:solidFill>
                <a:latin typeface="Corbel"/>
                <a:cs typeface="Corbel"/>
              </a:rPr>
              <a:t>Tópicos adicionais – interfaces gráficas</a:t>
            </a:r>
            <a:endParaRPr lang="pt-BR" sz="1200" noProof="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>
          <a:xfrm>
            <a:off x="7032625" y="6610293"/>
            <a:ext cx="2133600" cy="304603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8779C5CE-5FE2-2248-83B8-6306D67F4F0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57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6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2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67189" y="0"/>
            <a:ext cx="4576810" cy="96207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9237" y="1982351"/>
            <a:ext cx="8205527" cy="1330141"/>
          </a:xfrm>
          <a:prstGeom prst="round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orbel"/>
                <a:cs typeface="Corbel"/>
              </a:rPr>
              <a:t>Tópicos adicionais</a:t>
            </a:r>
          </a:p>
          <a:p>
            <a:pPr algn="ctr"/>
            <a:r>
              <a:rPr lang="pt-BR" sz="2800" dirty="0" smtClean="0">
                <a:solidFill>
                  <a:schemeClr val="bg1"/>
                </a:solidFill>
                <a:latin typeface="Corbel"/>
                <a:cs typeface="Corbel"/>
              </a:rPr>
              <a:t>Interfaces gráficas</a:t>
            </a:r>
            <a:endParaRPr lang="en-US" sz="2800" dirty="0">
              <a:latin typeface="Corbel"/>
              <a:cs typeface="Corbel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567188" y="-31362"/>
            <a:ext cx="4576812" cy="100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MU Bright Roman"/>
                <a:ea typeface="+mn-ea"/>
                <a:cs typeface="CMU Bright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FFFFFF"/>
                </a:solidFill>
                <a:latin typeface="Corbel"/>
                <a:cs typeface="Corbel"/>
              </a:rPr>
              <a:t>Departamento de Engenharia de Software</a:t>
            </a:r>
            <a:endParaRPr lang="pt-BR" sz="14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FFFFFF"/>
                </a:solidFill>
                <a:latin typeface="Corbel"/>
                <a:cs typeface="Corbel"/>
              </a:rPr>
              <a:t>Centro de Educação Superior do Alto Vale do Itajaí - CEAVI</a:t>
            </a:r>
            <a:endParaRPr lang="pt-BR" sz="14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pt-BR" sz="1400" dirty="0" smtClean="0">
                <a:solidFill>
                  <a:srgbClr val="FFFFFF"/>
                </a:solidFill>
                <a:latin typeface="Corbel"/>
                <a:cs typeface="Corbel"/>
              </a:rPr>
              <a:t>Universidade do Estado de Santa Catarina - UDESC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4576810" cy="962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-8834" y="-41057"/>
            <a:ext cx="4576021" cy="1008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MU Bright Roman"/>
                <a:ea typeface="+mn-ea"/>
                <a:cs typeface="CMU Bright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Bacharelado em Engenharia de Software</a:t>
            </a:r>
          </a:p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Disciplina: Programação I</a:t>
            </a:r>
          </a:p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Professor Marcelo de Souza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611" y="6306874"/>
            <a:ext cx="3608398" cy="44985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-8833" y="6756402"/>
            <a:ext cx="9165533" cy="10799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b="1" dirty="0" err="1" smtClean="0"/>
              <a:t>JFrame</a:t>
            </a:r>
            <a:r>
              <a:rPr lang="pt-BR" dirty="0" smtClean="0"/>
              <a:t> consiste, portanto, em um componente swing que produz uma janela, através da qual o usuário interage com o sistema.</a:t>
            </a:r>
          </a:p>
          <a:p>
            <a:r>
              <a:rPr lang="pt-BR" dirty="0" smtClean="0"/>
              <a:t>Ele é criado com um método </a:t>
            </a:r>
            <a:r>
              <a:rPr lang="pt-BR" b="1" dirty="0" err="1" smtClean="0"/>
              <a:t>main</a:t>
            </a:r>
            <a:r>
              <a:rPr lang="pt-BR" dirty="0" smtClean="0"/>
              <a:t>, permitindo que a aplicação inicie por ele. O ideal é que uma classe de controle seja responsável por iniciar o sistema e criar as suas telas. Porém, por questões de simplicidade, utilizaremos a </a:t>
            </a:r>
            <a:r>
              <a:rPr lang="pt-BR" b="1" dirty="0" err="1" smtClean="0"/>
              <a:t>TelaPrincipal</a:t>
            </a:r>
            <a:r>
              <a:rPr lang="pt-BR" dirty="0" smtClean="0"/>
              <a:t> como ponto de partida da aplicação. Logo, a classe principal criada no projeto pode ser excluída.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Construção usando o </a:t>
            </a:r>
            <a:r>
              <a:rPr lang="pt-BR" dirty="0" err="1" smtClean="0"/>
              <a:t>NetBeans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413" y="4242659"/>
            <a:ext cx="3717173" cy="180226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718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Mude para a opção de código-fonte e veja o código Java gerado.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Construção usando o </a:t>
            </a:r>
            <a:r>
              <a:rPr lang="pt-BR" dirty="0" err="1" smtClean="0"/>
              <a:t>NetBeans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27697"/>
            <a:ext cx="8229600" cy="32316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TelaPrincipal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javax.swing.JFrame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TelaPrincipal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initComponents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SuppressWarnings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unchecked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Generated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code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     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java.awt.EventQueue.</a:t>
            </a:r>
            <a:r>
              <a:rPr lang="pt-B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invokeLater</a:t>
            </a:r>
            <a:r>
              <a:rPr lang="pt-B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Runnable</a:t>
            </a:r>
            <a:r>
              <a:rPr lang="pt-B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TelaPrincipal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setVisible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9" name="Retângulo de cantos arredondados 7"/>
          <p:cNvSpPr/>
          <p:nvPr/>
        </p:nvSpPr>
        <p:spPr>
          <a:xfrm>
            <a:off x="3115159" y="4888283"/>
            <a:ext cx="5819614" cy="1448660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A classe estende </a:t>
            </a:r>
            <a:r>
              <a:rPr lang="pt-BR" sz="1600" dirty="0" err="1" smtClean="0">
                <a:solidFill>
                  <a:schemeClr val="bg1"/>
                </a:solidFill>
                <a:latin typeface="Corbel" pitchFamily="34" charset="0"/>
              </a:rPr>
              <a:t>JFrame</a:t>
            </a:r>
            <a:r>
              <a:rPr lang="pt-BR" sz="1600" dirty="0">
                <a:solidFill>
                  <a:schemeClr val="bg1"/>
                </a:solidFill>
                <a:latin typeface="Corbel" pitchFamily="34" charset="0"/>
              </a:rPr>
              <a:t>. O método </a:t>
            </a:r>
            <a:r>
              <a:rPr lang="pt-BR" sz="1600" dirty="0" err="1">
                <a:solidFill>
                  <a:schemeClr val="bg1"/>
                </a:solidFill>
                <a:latin typeface="Corbel" pitchFamily="34" charset="0"/>
              </a:rPr>
              <a:t>main</a:t>
            </a:r>
            <a:r>
              <a:rPr lang="pt-BR" sz="1600" dirty="0">
                <a:solidFill>
                  <a:schemeClr val="bg1"/>
                </a:solidFill>
                <a:latin typeface="Corbel" pitchFamily="34" charset="0"/>
              </a:rPr>
              <a:t> cria a janela e a torna visível. No 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construtor, todos os componentes inseridos na janela são inicializados. Nesta classe podemos definir nossas variáveis, como a lista de veículos e os objetos necessários à sua manipulação.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6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Utilizando a visão de </a:t>
            </a:r>
            <a:r>
              <a:rPr lang="pt-BR" b="1" dirty="0" smtClean="0"/>
              <a:t>Projeto</a:t>
            </a:r>
            <a:r>
              <a:rPr lang="pt-BR" dirty="0" smtClean="0"/>
              <a:t>, na categoria </a:t>
            </a:r>
            <a:r>
              <a:rPr lang="pt-BR" b="1" dirty="0" smtClean="0"/>
              <a:t>Menus Swing</a:t>
            </a:r>
            <a:r>
              <a:rPr lang="pt-BR" dirty="0" smtClean="0"/>
              <a:t> da </a:t>
            </a:r>
            <a:r>
              <a:rPr lang="pt-BR" b="1" dirty="0" smtClean="0"/>
              <a:t>paleta</a:t>
            </a:r>
            <a:r>
              <a:rPr lang="pt-BR" dirty="0" smtClean="0"/>
              <a:t>, arraste o componente </a:t>
            </a:r>
            <a:r>
              <a:rPr lang="pt-BR" b="1" dirty="0" smtClean="0"/>
              <a:t>Barra de Menu</a:t>
            </a:r>
            <a:r>
              <a:rPr lang="pt-BR" dirty="0" smtClean="0"/>
              <a:t> para a janela. Será criado um menu com as opções </a:t>
            </a:r>
            <a:r>
              <a:rPr lang="pt-BR" b="1" dirty="0" smtClean="0"/>
              <a:t>File</a:t>
            </a:r>
            <a:r>
              <a:rPr lang="pt-BR" dirty="0" smtClean="0"/>
              <a:t> e </a:t>
            </a:r>
            <a:r>
              <a:rPr lang="pt-BR" b="1" dirty="0" err="1" smtClean="0"/>
              <a:t>Edit</a:t>
            </a:r>
            <a:r>
              <a:rPr lang="pt-BR" dirty="0" smtClean="0"/>
              <a:t>.</a:t>
            </a:r>
          </a:p>
          <a:p>
            <a:r>
              <a:rPr lang="pt-BR" dirty="0" smtClean="0"/>
              <a:t>Clicando com o botão direito sobre estes itens é possível:</a:t>
            </a:r>
          </a:p>
          <a:p>
            <a:pPr lvl="1"/>
            <a:r>
              <a:rPr lang="pt-BR" dirty="0" smtClean="0"/>
              <a:t>Editar o texto que é apresentado em tela.</a:t>
            </a:r>
          </a:p>
          <a:p>
            <a:pPr lvl="1"/>
            <a:r>
              <a:rPr lang="pt-BR" dirty="0" smtClean="0"/>
              <a:t>Alterar o nome da variável (objeto) do componente.).</a:t>
            </a:r>
          </a:p>
          <a:p>
            <a:pPr lvl="1"/>
            <a:r>
              <a:rPr lang="pt-BR" dirty="0" smtClean="0"/>
              <a:t>Adicionar itens a esta opção do menu (</a:t>
            </a:r>
            <a:r>
              <a:rPr lang="pt-BR" b="1" dirty="0" smtClean="0"/>
              <a:t>Adicionar da Paleta</a:t>
            </a:r>
            <a:r>
              <a:rPr lang="pt-BR" dirty="0" smtClean="0"/>
              <a:t> &gt; </a:t>
            </a:r>
            <a:r>
              <a:rPr lang="pt-BR" b="1" dirty="0" smtClean="0"/>
              <a:t>Item de Menu</a:t>
            </a:r>
            <a:r>
              <a:rPr lang="pt-BR" dirty="0" smtClean="0"/>
              <a:t>).</a:t>
            </a:r>
          </a:p>
          <a:p>
            <a:pPr lvl="1"/>
            <a:r>
              <a:rPr lang="pt-BR" dirty="0" smtClean="0"/>
              <a:t>Para cada item adicionado, é possível realizar as mesmas ações.</a:t>
            </a:r>
            <a:endParaRPr lang="pt-BR" dirty="0"/>
          </a:p>
          <a:p>
            <a:r>
              <a:rPr lang="pt-BR" dirty="0" smtClean="0"/>
              <a:t>Crie a seguinte configuração do menu: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Componentes – menu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293" y="5139224"/>
            <a:ext cx="4561413" cy="113759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671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Utilizando a visão de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Projeto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, na categoria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Menus Swing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da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paleta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, arraste o componente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Barra de Menu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para a janela. Será criado um menu com as opções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File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e </a:t>
            </a:r>
            <a:r>
              <a:rPr lang="pt-BR" b="1" dirty="0" err="1" smtClean="0">
                <a:solidFill>
                  <a:schemeClr val="bg1">
                    <a:lumMod val="75000"/>
                  </a:schemeClr>
                </a:solidFill>
              </a:rPr>
              <a:t>Edit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Clicando com o botão direito sobre estes itens é possível:</a:t>
            </a: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Editar o texto que é apresentado em tela.</a:t>
            </a: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Alterar o nome da variável (objeto) do componente.).</a:t>
            </a: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Adicionar itens a esta opção do menu (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Adicionar da Paleta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&gt; </a:t>
            </a:r>
            <a:r>
              <a:rPr lang="pt-BR" b="1" dirty="0" smtClean="0">
                <a:solidFill>
                  <a:schemeClr val="bg1">
                    <a:lumMod val="75000"/>
                  </a:schemeClr>
                </a:solidFill>
              </a:rPr>
              <a:t>Item de Menu</a:t>
            </a: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).</a:t>
            </a:r>
          </a:p>
          <a:p>
            <a:pPr lvl="1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Para cada item adicionado, é possível realizar as mesmas ações.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Crie a seguinte configuração do menu: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Componentes – menu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293" y="5139224"/>
            <a:ext cx="4561413" cy="113759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Retângulo de cantos arredondados 7"/>
          <p:cNvSpPr/>
          <p:nvPr/>
        </p:nvSpPr>
        <p:spPr>
          <a:xfrm>
            <a:off x="1662192" y="3738584"/>
            <a:ext cx="5819614" cy="1197719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É importante definirmos nomes sugestivos a cada objeto que será manipulado, de forma a dar legibilidade ao código.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Exemplos: </a:t>
            </a:r>
            <a:r>
              <a:rPr lang="pt-BR" sz="1600" u="sng" dirty="0" err="1" smtClean="0">
                <a:solidFill>
                  <a:schemeClr val="bg1"/>
                </a:solidFill>
                <a:latin typeface="Corbel" pitchFamily="34" charset="0"/>
              </a:rPr>
              <a:t>menuArquivo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, </a:t>
            </a:r>
            <a:r>
              <a:rPr lang="pt-BR" sz="1600" u="sng" dirty="0" err="1" smtClean="0">
                <a:solidFill>
                  <a:schemeClr val="bg1"/>
                </a:solidFill>
                <a:latin typeface="Corbel" pitchFamily="34" charset="0"/>
              </a:rPr>
              <a:t>menuSobre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e </a:t>
            </a:r>
            <a:r>
              <a:rPr lang="pt-BR" sz="1600" u="sng" dirty="0" err="1" smtClean="0">
                <a:solidFill>
                  <a:schemeClr val="bg1"/>
                </a:solidFill>
                <a:latin typeface="Corbel" pitchFamily="34" charset="0"/>
              </a:rPr>
              <a:t>menuSair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Execute a aplicação e veja o resultado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Observe que a janela tem como título “Cadastro de Veículos”</a:t>
            </a:r>
            <a:r>
              <a:rPr lang="pt-BR" dirty="0" smtClean="0"/>
              <a:t>. Isso pode ser definido na propriedade </a:t>
            </a:r>
            <a:r>
              <a:rPr lang="pt-BR" b="1" dirty="0" err="1" smtClean="0"/>
              <a:t>title</a:t>
            </a:r>
            <a:r>
              <a:rPr lang="pt-BR" dirty="0" smtClean="0"/>
              <a:t> com a janela selecionada.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Componentes – menu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052960"/>
            <a:ext cx="3962400" cy="32480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74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Nosso objetivo é apresentar uma janela com as informações de desenvolvimento da aplicação quando o usuário seleciona a opção </a:t>
            </a:r>
            <a:r>
              <a:rPr lang="pt-BR" b="1" dirty="0" smtClean="0"/>
              <a:t>Sobre</a:t>
            </a:r>
            <a:r>
              <a:rPr lang="pt-BR" dirty="0" smtClean="0"/>
              <a:t>.</a:t>
            </a:r>
          </a:p>
          <a:p>
            <a:r>
              <a:rPr lang="pt-BR" dirty="0" smtClean="0"/>
              <a:t>Temos que definir o evento de seleção desta opção, que consiste em um método que é chamado quando o usuário clica no respectivo item.</a:t>
            </a:r>
          </a:p>
          <a:p>
            <a:r>
              <a:rPr lang="pt-BR" dirty="0" smtClean="0"/>
              <a:t>Para isso, clique com o botão direito no item </a:t>
            </a:r>
            <a:r>
              <a:rPr lang="pt-BR" b="1" dirty="0" smtClean="0"/>
              <a:t>Sobre</a:t>
            </a:r>
            <a:r>
              <a:rPr lang="pt-BR" dirty="0" smtClean="0"/>
              <a:t> &gt; </a:t>
            </a:r>
            <a:r>
              <a:rPr lang="pt-BR" b="1" dirty="0" smtClean="0"/>
              <a:t>Eventos</a:t>
            </a:r>
            <a:r>
              <a:rPr lang="pt-BR" dirty="0" smtClean="0"/>
              <a:t> &gt; </a:t>
            </a:r>
            <a:r>
              <a:rPr lang="pt-BR" b="1" dirty="0" err="1" smtClean="0"/>
              <a:t>Action</a:t>
            </a:r>
            <a:r>
              <a:rPr lang="pt-BR" dirty="0" smtClean="0"/>
              <a:t> &gt; </a:t>
            </a:r>
            <a:r>
              <a:rPr lang="pt-BR" b="1" dirty="0" err="1" smtClean="0"/>
              <a:t>actionPerformed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Componentes – menu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88" y="4147734"/>
            <a:ext cx="6020401" cy="18191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22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Com isso, o </a:t>
            </a:r>
            <a:r>
              <a:rPr lang="pt-BR" dirty="0" err="1" smtClean="0"/>
              <a:t>NetBeans</a:t>
            </a:r>
            <a:r>
              <a:rPr lang="pt-BR" dirty="0" smtClean="0"/>
              <a:t> gera um método que é invocado sempre que o item de menu for selecionado pelo usuário.</a:t>
            </a:r>
          </a:p>
          <a:p>
            <a:r>
              <a:rPr lang="pt-BR" dirty="0" smtClean="0"/>
              <a:t>Nele podemos implementar o comportamento desejado. Neste caso, usaremos o componente </a:t>
            </a:r>
            <a:r>
              <a:rPr lang="pt-BR" b="1" dirty="0" err="1" smtClean="0"/>
              <a:t>JOptionPane</a:t>
            </a:r>
            <a:r>
              <a:rPr lang="pt-BR" dirty="0" smtClean="0"/>
              <a:t> para criar uma caixa de diálogo com as informações da aplicação.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Repare que a caixa de diálogo é um componente filho da janela, pois a definimos no primeiro argumento do método </a:t>
            </a:r>
            <a:r>
              <a:rPr lang="pt-BR" b="1" dirty="0" err="1" smtClean="0"/>
              <a:t>showMessageDialog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Componentes – menu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457200" y="3291986"/>
            <a:ext cx="8229600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menuSobreActionPerformed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java.awt.event.ActionEvent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JOptionPane.showMessageDialog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pt-BR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Desenvolvido na disciplina de Programação I - 25PRO1\n"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   	+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"Universidade do Estado de Santa Catarina\n"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+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"Centro de Educação Superior do Alto Vale do Itajaí"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8807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Como resultado, ao clicar no item </a:t>
            </a:r>
            <a:r>
              <a:rPr lang="pt-BR" b="1" dirty="0" smtClean="0"/>
              <a:t>Sobre</a:t>
            </a:r>
            <a:r>
              <a:rPr lang="pt-BR" dirty="0" smtClean="0"/>
              <a:t>, a caixa de diálogo aparece centralizada em relação à janela da aplicação, mostrando as informações previamente definidas.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Componentes – menu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2855939"/>
            <a:ext cx="3981450" cy="32670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70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Faremos o mesmo processo para o item Sair, cuja tarefa é fechar a janela e, consequentemente, finalizar a aplicação.</a:t>
            </a:r>
          </a:p>
          <a:p>
            <a:r>
              <a:rPr lang="pt-BR" dirty="0" smtClean="0"/>
              <a:t>Fazemos isso com o comando </a:t>
            </a:r>
            <a:r>
              <a:rPr lang="pt-BR" b="1" dirty="0" err="1" smtClean="0"/>
              <a:t>dispose</a:t>
            </a:r>
            <a:r>
              <a:rPr lang="pt-BR" b="1" dirty="0" smtClean="0"/>
              <a:t>()</a:t>
            </a:r>
            <a:r>
              <a:rPr lang="pt-BR" dirty="0" smtClean="0"/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Componentes – menu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737988"/>
            <a:ext cx="82296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menuSairActionPerformed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java.awt.event.ActionEvent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                                   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JOptionPane.showMessageDialog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"Encerrando a aplicação..."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dispose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046" y="3325487"/>
            <a:ext cx="3962400" cy="32575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59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A classe veículo possui os atributos </a:t>
            </a:r>
            <a:r>
              <a:rPr lang="pt-BR" b="1" dirty="0" smtClean="0"/>
              <a:t>modelo</a:t>
            </a:r>
            <a:r>
              <a:rPr lang="pt-BR" dirty="0" smtClean="0"/>
              <a:t>, </a:t>
            </a:r>
            <a:r>
              <a:rPr lang="pt-BR" b="1" dirty="0" smtClean="0"/>
              <a:t>marca</a:t>
            </a:r>
            <a:r>
              <a:rPr lang="pt-BR" dirty="0" smtClean="0"/>
              <a:t> e </a:t>
            </a:r>
            <a:r>
              <a:rPr lang="pt-BR" b="1" dirty="0" smtClean="0"/>
              <a:t>ano</a:t>
            </a:r>
            <a:r>
              <a:rPr lang="pt-BR" dirty="0" smtClean="0"/>
              <a:t>, bem como seus métodos </a:t>
            </a:r>
            <a:r>
              <a:rPr lang="pt-BR" dirty="0" err="1" smtClean="0"/>
              <a:t>acessores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Entidade Veiculo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276324"/>
            <a:ext cx="82296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Veiculo 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modelo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marca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ano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//Métodos </a:t>
            </a:r>
            <a:r>
              <a:rPr lang="pt-B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acessores</a:t>
            </a:r>
            <a:endParaRPr lang="pt-BR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74" y="4127523"/>
            <a:ext cx="3631526" cy="245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O Java fornece bibliotecas de componentes para auxiliar na construção de interfaces gráficas.</a:t>
            </a:r>
          </a:p>
          <a:p>
            <a:pPr lvl="1"/>
            <a:r>
              <a:rPr lang="pt-BR" b="1" dirty="0" smtClean="0"/>
              <a:t>Componente:</a:t>
            </a:r>
            <a:r>
              <a:rPr lang="pt-BR" dirty="0" smtClean="0"/>
              <a:t> objeto com capacidade de interagir com o usuário.</a:t>
            </a:r>
            <a:endParaRPr lang="pt-BR" dirty="0" smtClean="0"/>
          </a:p>
          <a:p>
            <a:r>
              <a:rPr lang="pt-BR" dirty="0" smtClean="0"/>
              <a:t>As bibliotecas mais conhecidas são o </a:t>
            </a:r>
            <a:r>
              <a:rPr lang="pt-BR" b="1" dirty="0" smtClean="0"/>
              <a:t>AWT</a:t>
            </a:r>
            <a:r>
              <a:rPr lang="pt-BR" dirty="0" smtClean="0"/>
              <a:t> (Abstract </a:t>
            </a:r>
            <a:r>
              <a:rPr lang="pt-BR" dirty="0" err="1" smtClean="0"/>
              <a:t>Window</a:t>
            </a:r>
            <a:r>
              <a:rPr lang="pt-BR" dirty="0" smtClean="0"/>
              <a:t> Toolkit) e o </a:t>
            </a:r>
            <a:r>
              <a:rPr lang="pt-BR" b="1" dirty="0" smtClean="0"/>
              <a:t>SWING</a:t>
            </a:r>
            <a:r>
              <a:rPr lang="pt-BR" dirty="0" smtClean="0"/>
              <a:t>. Este último é mais atual, possuindo mais componentes e recursos, mas ainda permite a utilização em conjunto com o anterior.</a:t>
            </a:r>
          </a:p>
          <a:p>
            <a:r>
              <a:rPr lang="pt-BR" dirty="0" smtClean="0"/>
              <a:t>Estas bibliotecas são disponibilizadas através dos pacotes </a:t>
            </a:r>
            <a:r>
              <a:rPr lang="pt-BR" b="1" dirty="0" smtClean="0"/>
              <a:t>javax.swing.*</a:t>
            </a:r>
            <a:r>
              <a:rPr lang="pt-BR" dirty="0" smtClean="0"/>
              <a:t> e </a:t>
            </a:r>
            <a:r>
              <a:rPr lang="pt-BR" b="1" dirty="0" err="1" smtClean="0"/>
              <a:t>java.awt</a:t>
            </a:r>
            <a:r>
              <a:rPr lang="pt-BR" b="1" dirty="0" smtClean="0"/>
              <a:t>.*</a:t>
            </a:r>
            <a:r>
              <a:rPr lang="pt-BR" dirty="0" smtClean="0"/>
              <a:t>.</a:t>
            </a:r>
          </a:p>
          <a:p>
            <a:r>
              <a:rPr lang="pt-BR" dirty="0" smtClean="0"/>
              <a:t>Algumas </a:t>
            </a:r>
            <a:r>
              <a:rPr lang="pt-BR" dirty="0" err="1" smtClean="0"/>
              <a:t>IDEs</a:t>
            </a:r>
            <a:r>
              <a:rPr lang="pt-BR" dirty="0" smtClean="0"/>
              <a:t> possuem ferramentas para suporte à construção de interfaces gráficas, que permitem ao desenvolvedor construí-la de forma visual, arrastando seus componentes e implementando suas ações.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Interfaces gráficas em Java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4" name="Agrupar 3"/>
          <p:cNvGrpSpPr/>
          <p:nvPr/>
        </p:nvGrpSpPr>
        <p:grpSpPr>
          <a:xfrm>
            <a:off x="1267996" y="5698209"/>
            <a:ext cx="6608007" cy="671595"/>
            <a:chOff x="1364284" y="5744703"/>
            <a:chExt cx="6608007" cy="671595"/>
          </a:xfrm>
        </p:grpSpPr>
        <p:pic>
          <p:nvPicPr>
            <p:cNvPr id="1026" name="Picture 2" descr="Resultado de imagem para netbeans ide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4284" y="5783078"/>
              <a:ext cx="2828008" cy="617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sultado de imagem para eclipse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4440" y="5744703"/>
              <a:ext cx="2857851" cy="671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80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A tela principal deve apresentar um formulário através do qual o usuário poderá cadastrar, consultar, alterar e excluir veículos.</a:t>
            </a:r>
          </a:p>
          <a:p>
            <a:r>
              <a:rPr lang="pt-BR" dirty="0" smtClean="0"/>
              <a:t>Os componentes necessários para isso são:</a:t>
            </a:r>
          </a:p>
          <a:p>
            <a:pPr lvl="1"/>
            <a:r>
              <a:rPr lang="pt-BR" b="1" dirty="0" err="1" smtClean="0"/>
              <a:t>Label</a:t>
            </a:r>
            <a:r>
              <a:rPr lang="pt-BR" b="1" dirty="0" smtClean="0"/>
              <a:t> (</a:t>
            </a:r>
            <a:r>
              <a:rPr lang="pt-BR" b="1" dirty="0" err="1" smtClean="0"/>
              <a:t>JLabel</a:t>
            </a:r>
            <a:r>
              <a:rPr lang="pt-BR" b="1" dirty="0" smtClean="0"/>
              <a:t>):</a:t>
            </a:r>
            <a:r>
              <a:rPr lang="pt-BR" dirty="0" smtClean="0"/>
              <a:t> rótulo ou saída de texto na tela.</a:t>
            </a:r>
          </a:p>
          <a:p>
            <a:pPr lvl="1"/>
            <a:r>
              <a:rPr lang="pt-BR" b="1" dirty="0" err="1" smtClean="0"/>
              <a:t>TextField</a:t>
            </a:r>
            <a:r>
              <a:rPr lang="pt-BR" b="1" dirty="0" smtClean="0"/>
              <a:t> (</a:t>
            </a:r>
            <a:r>
              <a:rPr lang="pt-BR" b="1" dirty="0" err="1" smtClean="0"/>
              <a:t>JTextField</a:t>
            </a:r>
            <a:r>
              <a:rPr lang="pt-BR" b="1" dirty="0" smtClean="0"/>
              <a:t>):</a:t>
            </a:r>
            <a:r>
              <a:rPr lang="pt-BR" dirty="0" smtClean="0"/>
              <a:t> campo de entrada de texto.</a:t>
            </a:r>
          </a:p>
          <a:p>
            <a:pPr lvl="1"/>
            <a:r>
              <a:rPr lang="pt-BR" b="1" dirty="0" smtClean="0"/>
              <a:t>Button (</a:t>
            </a:r>
            <a:r>
              <a:rPr lang="pt-BR" b="1" dirty="0" err="1" smtClean="0"/>
              <a:t>JButton</a:t>
            </a:r>
            <a:r>
              <a:rPr lang="pt-BR" b="1" dirty="0" smtClean="0"/>
              <a:t>):</a:t>
            </a:r>
            <a:r>
              <a:rPr lang="pt-BR" dirty="0" smtClean="0"/>
              <a:t> botão de ação.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Componentes – formulários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48" y="3952068"/>
            <a:ext cx="3654452" cy="24487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75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Posicione cada elemento e define os textos de exibição e nomes sugestivos aos objetos.</a:t>
            </a:r>
          </a:p>
          <a:p>
            <a:r>
              <a:rPr lang="pt-BR" b="1" dirty="0" smtClean="0"/>
              <a:t>Resultado esperado: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Componentes – formulários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3707963"/>
            <a:ext cx="3467100" cy="16859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8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Posicione cada elemento e define os textos de exibição e nomes sugestivos aos objetos.</a:t>
            </a:r>
          </a:p>
          <a:p>
            <a:r>
              <a:rPr lang="pt-BR" b="1" dirty="0" smtClean="0"/>
              <a:t>Resultado esperado: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Componentes – formulários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3707963"/>
            <a:ext cx="3467100" cy="16859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Retângulo de cantos arredondados 7"/>
          <p:cNvSpPr/>
          <p:nvPr/>
        </p:nvSpPr>
        <p:spPr>
          <a:xfrm>
            <a:off x="139758" y="5556887"/>
            <a:ext cx="4052808" cy="973152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Campos de saída de texto.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913684" y="4002437"/>
            <a:ext cx="511441" cy="910526"/>
          </a:xfrm>
          <a:prstGeom prst="rect">
            <a:avLst/>
          </a:prstGeom>
          <a:noFill/>
          <a:ln w="38100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9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Posicione cada elemento e define os textos de exibição e nomes sugestivos aos objetos.</a:t>
            </a:r>
          </a:p>
          <a:p>
            <a:r>
              <a:rPr lang="pt-BR" b="1" dirty="0" smtClean="0"/>
              <a:t>Resultado esperado: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Componentes – formulários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3707963"/>
            <a:ext cx="3467100" cy="16859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Retângulo de cantos arredondados 7"/>
          <p:cNvSpPr/>
          <p:nvPr/>
        </p:nvSpPr>
        <p:spPr>
          <a:xfrm>
            <a:off x="4944228" y="5556887"/>
            <a:ext cx="4052808" cy="973152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Campos de entrada de texto: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edModelo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,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edMarca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e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edAno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09628" y="4002437"/>
            <a:ext cx="2324745" cy="910526"/>
          </a:xfrm>
          <a:prstGeom prst="rect">
            <a:avLst/>
          </a:prstGeom>
          <a:noFill/>
          <a:ln w="38100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14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Posicione cada elemento e define os textos de exibição e nomes sugestivos aos objetos.</a:t>
            </a:r>
          </a:p>
          <a:p>
            <a:r>
              <a:rPr lang="pt-BR" b="1" dirty="0" smtClean="0"/>
              <a:t>Resultado esperado: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Componentes – formulários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3707963"/>
            <a:ext cx="3467100" cy="16859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Retângulo de cantos arredondados 7"/>
          <p:cNvSpPr/>
          <p:nvPr/>
        </p:nvSpPr>
        <p:spPr>
          <a:xfrm>
            <a:off x="4944228" y="2612215"/>
            <a:ext cx="4052808" cy="973152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Botão para pesquisar nos veículos cadastrados pelo modelo informado pelo usuário (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btPesquisar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).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713506" y="4017008"/>
            <a:ext cx="488849" cy="288000"/>
          </a:xfrm>
          <a:prstGeom prst="rect">
            <a:avLst/>
          </a:prstGeom>
          <a:noFill/>
          <a:ln w="38100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3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Para implementar as funcionalidades a classe </a:t>
            </a:r>
            <a:r>
              <a:rPr lang="pt-BR" b="1" dirty="0" err="1" smtClean="0"/>
              <a:t>TelaPrincipal</a:t>
            </a:r>
            <a:r>
              <a:rPr lang="pt-BR" dirty="0" smtClean="0"/>
              <a:t> deverá manter uma lista de veículos (onde os registros serão armazenados) e um objeto da classe Veiculo (que representará o registro manipulado pelo usuário).</a:t>
            </a:r>
            <a:endParaRPr lang="pt-BR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TextBox 5"/>
          <p:cNvSpPr txBox="1"/>
          <p:nvPr/>
        </p:nvSpPr>
        <p:spPr>
          <a:xfrm>
            <a:off x="457200" y="3437385"/>
            <a:ext cx="8229600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TelaPrincipal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javax.swing.JFrame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&lt;Veiculo&gt; 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listaVeiculos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&lt;Veiculo&gt;();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Veiculo 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veiculo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Veiculo();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8973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Da mesma forma como é feito com os menus, é possível definir métodos que serão executados quando os botões forem clicados. O processo é o mesmo, definindo um evento do tipo </a:t>
            </a:r>
            <a:r>
              <a:rPr lang="pt-BR" b="1" dirty="0" err="1" smtClean="0"/>
              <a:t>actionPerformed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botão </a:t>
            </a:r>
            <a:r>
              <a:rPr lang="pt-BR" b="1" dirty="0" smtClean="0"/>
              <a:t>Salvar</a:t>
            </a:r>
            <a:r>
              <a:rPr lang="pt-BR" dirty="0" smtClean="0"/>
              <a:t> serve para gravar na lista um novo registro informado pelo usuário, ou gravar as alterações feitas pelo usuário em um objeto previamente recuperado da lista.</a:t>
            </a:r>
          </a:p>
          <a:p>
            <a:r>
              <a:rPr lang="pt-BR" dirty="0" smtClean="0"/>
              <a:t>Logo, os passos que devem ser implementados são:</a:t>
            </a:r>
          </a:p>
          <a:p>
            <a:pPr lvl="1"/>
            <a:r>
              <a:rPr lang="pt-BR" dirty="0" smtClean="0"/>
              <a:t>Recuperar os valores digitados pelo usuário no formulário.</a:t>
            </a:r>
          </a:p>
          <a:p>
            <a:pPr lvl="1"/>
            <a:r>
              <a:rPr lang="pt-BR" dirty="0" smtClean="0"/>
              <a:t>Atualizar os atributos do objeto </a:t>
            </a:r>
            <a:r>
              <a:rPr lang="pt-BR" b="1" dirty="0" smtClean="0"/>
              <a:t>veiculo</a:t>
            </a:r>
            <a:r>
              <a:rPr lang="pt-BR" dirty="0" smtClean="0"/>
              <a:t> com os valores recuperados.</a:t>
            </a:r>
          </a:p>
          <a:p>
            <a:pPr lvl="1"/>
            <a:r>
              <a:rPr lang="pt-BR" dirty="0" smtClean="0"/>
              <a:t>Se o objeto não se encontra na lista, é um novo registro e deve ser incluído na mesma. Caso contrário, trata-se de uma alteração e a atualização do objeto já é suficiente.</a:t>
            </a:r>
          </a:p>
          <a:p>
            <a:pPr lvl="1"/>
            <a:r>
              <a:rPr lang="pt-BR" dirty="0" smtClean="0"/>
              <a:t>Instanciar um novo objeto em </a:t>
            </a:r>
            <a:r>
              <a:rPr lang="pt-BR" b="1" dirty="0" smtClean="0"/>
              <a:t>veiculo</a:t>
            </a:r>
            <a:r>
              <a:rPr lang="pt-BR" dirty="0" smtClean="0"/>
              <a:t>, permitindo o cadastro de um novo registro.</a:t>
            </a:r>
          </a:p>
          <a:p>
            <a:pPr lvl="1"/>
            <a:r>
              <a:rPr lang="pt-BR" dirty="0" smtClean="0"/>
              <a:t>Limpar os campos do formulário para que o usuário possa cadastrar um novo registro.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Funcionalidades – salvar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Código resultante: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Funcionalidades – salvar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2003274"/>
            <a:ext cx="8229600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btSalvarActionPerformed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java.awt.event.ActionEvent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modelo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edModelo.getText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marca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edMarca.getText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ano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edAno.getText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veiculo.setModelo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(modelo);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veiculo.setMarca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(marca);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veiculo.setAno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(ano);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listaVeiculos.contains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(veiculo))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listaVeiculos.add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(veiculo);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veiculo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Veiculo();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edModelo.setText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edMarca.setText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edAno.setText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9346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Código resultante: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Funcionalidades – salvar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2003274"/>
            <a:ext cx="8229600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btSalvarActionPerformed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java.awt.event.ActionEvent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modelo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edModelo.getText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marca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edMarca.getText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ano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edAno.getText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veiculo.setModelo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(modelo);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veiculo.setMarca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(marca);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veiculo.setAno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(ano);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listaVeiculos.contains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(veiculo))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listaVeiculos.add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(veiculo);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veiculo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Veiculo();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edModelo.setText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edMarca.setText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edAno.setText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6" name="Retângulo de cantos arredondados 7"/>
          <p:cNvSpPr/>
          <p:nvPr/>
        </p:nvSpPr>
        <p:spPr>
          <a:xfrm>
            <a:off x="4928727" y="5531452"/>
            <a:ext cx="4052808" cy="973152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orbel" pitchFamily="34" charset="0"/>
              </a:rPr>
              <a:t>Recuperar os valores digitados pelo usuário no formulário.</a:t>
            </a:r>
          </a:p>
        </p:txBody>
      </p:sp>
      <p:sp>
        <p:nvSpPr>
          <p:cNvPr id="8" name="Retângulo 7"/>
          <p:cNvSpPr/>
          <p:nvPr/>
        </p:nvSpPr>
        <p:spPr>
          <a:xfrm>
            <a:off x="836909" y="2235199"/>
            <a:ext cx="3775284" cy="608485"/>
          </a:xfrm>
          <a:prstGeom prst="rect">
            <a:avLst/>
          </a:prstGeom>
          <a:noFill/>
          <a:ln w="38100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1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Código resultante: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Funcionalidades – salvar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2003274"/>
            <a:ext cx="8229600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btSalvarActionPerformed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java.awt.event.ActionEvent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modelo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edModelo.getText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marca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edMarca.getText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ano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edAno.getText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veiculo.setModelo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(modelo);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veiculo.setMarca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(marca);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veiculo.setAno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(ano);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listaVeiculos.contains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(veiculo))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listaVeiculos.add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(veiculo);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veiculo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Veiculo();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edModelo.setText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edMarca.setText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edAno.setText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6" name="Retângulo de cantos arredondados 7"/>
          <p:cNvSpPr/>
          <p:nvPr/>
        </p:nvSpPr>
        <p:spPr>
          <a:xfrm>
            <a:off x="4928727" y="5531452"/>
            <a:ext cx="4052808" cy="973152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orbel" pitchFamily="34" charset="0"/>
              </a:rPr>
              <a:t>Atualizar os atributos do objeto </a:t>
            </a:r>
            <a:r>
              <a:rPr lang="pt-BR" sz="1600" b="1" dirty="0">
                <a:solidFill>
                  <a:schemeClr val="bg1"/>
                </a:solidFill>
                <a:latin typeface="Corbel" pitchFamily="34" charset="0"/>
              </a:rPr>
              <a:t>veiculo</a:t>
            </a:r>
            <a:r>
              <a:rPr lang="pt-BR" sz="1600" dirty="0">
                <a:solidFill>
                  <a:schemeClr val="bg1"/>
                </a:solidFill>
                <a:latin typeface="Corbel" pitchFamily="34" charset="0"/>
              </a:rPr>
              <a:t> com os valores recuperados.</a:t>
            </a:r>
          </a:p>
        </p:txBody>
      </p:sp>
      <p:sp>
        <p:nvSpPr>
          <p:cNvPr id="8" name="Retângulo 7"/>
          <p:cNvSpPr/>
          <p:nvPr/>
        </p:nvSpPr>
        <p:spPr>
          <a:xfrm>
            <a:off x="836909" y="2963619"/>
            <a:ext cx="2262752" cy="608485"/>
          </a:xfrm>
          <a:prstGeom prst="rect">
            <a:avLst/>
          </a:prstGeom>
          <a:noFill/>
          <a:ln w="38100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9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Como exemplo, criaremos um sistema para cadastro e consulta de veículos. Para criar uma aplicação com interface gráfica, crie um novo projeto, selecionando a categoria </a:t>
            </a:r>
            <a:r>
              <a:rPr lang="pt-BR" b="1" dirty="0" smtClean="0"/>
              <a:t>Java</a:t>
            </a:r>
            <a:r>
              <a:rPr lang="pt-BR" dirty="0" smtClean="0"/>
              <a:t> e o tipo </a:t>
            </a:r>
            <a:r>
              <a:rPr lang="pt-BR" b="1" dirty="0" smtClean="0"/>
              <a:t>Aplicação Java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Construção usando o </a:t>
            </a:r>
            <a:r>
              <a:rPr lang="pt-BR" dirty="0" err="1" smtClean="0"/>
              <a:t>NetBeans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212" y="2554365"/>
            <a:ext cx="5849575" cy="4032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44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Código resultante: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Funcionalidades – salvar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2003274"/>
            <a:ext cx="8229600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btSalvarActionPerformed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java.awt.event.ActionEvent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modelo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edModelo.getText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marca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edMarca.getText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ano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edAno.getText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veiculo.setModelo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(modelo);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veiculo.setMarca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(marca);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veiculo.setAno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(ano);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listaVeiculos.contains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(veiculo))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listaVeiculos.add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(veiculo);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veiculo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Veiculo();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edModelo.setText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edMarca.setText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edAno.setText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6" name="Retângulo de cantos arredondados 7"/>
          <p:cNvSpPr/>
          <p:nvPr/>
        </p:nvSpPr>
        <p:spPr>
          <a:xfrm>
            <a:off x="4928727" y="5531452"/>
            <a:ext cx="4052808" cy="973152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orbel" pitchFamily="34" charset="0"/>
              </a:rPr>
              <a:t>Se o objeto não se encontra na lista, é um novo registro e deve ser incluído na mesma. Caso contrário, trata-se de uma alteração e a atualização do objeto já é suficiente.</a:t>
            </a:r>
          </a:p>
        </p:txBody>
      </p:sp>
      <p:sp>
        <p:nvSpPr>
          <p:cNvPr id="8" name="Retângulo 7"/>
          <p:cNvSpPr/>
          <p:nvPr/>
        </p:nvSpPr>
        <p:spPr>
          <a:xfrm>
            <a:off x="836909" y="3676542"/>
            <a:ext cx="3301138" cy="608485"/>
          </a:xfrm>
          <a:prstGeom prst="rect">
            <a:avLst/>
          </a:prstGeom>
          <a:noFill/>
          <a:ln w="38100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2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Código resultante: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Funcionalidades – salvar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2003274"/>
            <a:ext cx="8229600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btSalvarActionPerformed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java.awt.event.ActionEvent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modelo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edModelo.getText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marca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edMarca.getText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ano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edAno.getText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veiculo.setModelo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(modelo);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veiculo.setMarca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(marca);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veiculo.setAno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(ano);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listaVeiculos.contains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(veiculo))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listaVeiculos.add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(veiculo);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veiculo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Veiculo();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edModelo.setText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edMarca.setText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edAno.setText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6" name="Retângulo de cantos arredondados 7"/>
          <p:cNvSpPr/>
          <p:nvPr/>
        </p:nvSpPr>
        <p:spPr>
          <a:xfrm>
            <a:off x="4928727" y="5531452"/>
            <a:ext cx="4052808" cy="973152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orbel" pitchFamily="34" charset="0"/>
              </a:rPr>
              <a:t>Instanciar um novo objeto em </a:t>
            </a:r>
            <a:r>
              <a:rPr lang="pt-BR" sz="1600" b="1" dirty="0">
                <a:solidFill>
                  <a:schemeClr val="bg1"/>
                </a:solidFill>
                <a:latin typeface="Corbel" pitchFamily="34" charset="0"/>
              </a:rPr>
              <a:t>veiculo</a:t>
            </a:r>
            <a:r>
              <a:rPr lang="pt-BR" sz="1600" dirty="0">
                <a:solidFill>
                  <a:schemeClr val="bg1"/>
                </a:solidFill>
                <a:latin typeface="Corbel" pitchFamily="34" charset="0"/>
              </a:rPr>
              <a:t>, permitindo o cadastro de um novo registro.</a:t>
            </a:r>
          </a:p>
        </p:txBody>
      </p:sp>
      <p:sp>
        <p:nvSpPr>
          <p:cNvPr id="8" name="Retângulo 7"/>
          <p:cNvSpPr/>
          <p:nvPr/>
        </p:nvSpPr>
        <p:spPr>
          <a:xfrm>
            <a:off x="836909" y="4231038"/>
            <a:ext cx="2107769" cy="239965"/>
          </a:xfrm>
          <a:prstGeom prst="rect">
            <a:avLst/>
          </a:prstGeom>
          <a:noFill/>
          <a:ln w="38100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1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5"/>
          <p:cNvSpPr txBox="1"/>
          <p:nvPr/>
        </p:nvSpPr>
        <p:spPr>
          <a:xfrm>
            <a:off x="457200" y="2003274"/>
            <a:ext cx="8229600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btSalvarActionPerformed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java.awt.event.ActionEvent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modelo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edModelo.getText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marca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edMarca.getText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ano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edAno.getText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veiculo.setModelo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(modelo);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veiculo.setMarca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(marca);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veiculo.setAno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(ano);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listaVeiculos.contains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(veiculo))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listaVeiculos.add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(veiculo);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veiculo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Veiculo();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edModelo.setText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edMarca.setText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edAno.setText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Código resultante: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Funcionalidades – salvar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tângulo de cantos arredondados 7"/>
          <p:cNvSpPr/>
          <p:nvPr/>
        </p:nvSpPr>
        <p:spPr>
          <a:xfrm>
            <a:off x="4928727" y="5531452"/>
            <a:ext cx="4052808" cy="973152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orbel" pitchFamily="34" charset="0"/>
              </a:rPr>
              <a:t>Limpar os campos do formulário para que o usuário possa cadastrar um novo registro.</a:t>
            </a:r>
          </a:p>
        </p:txBody>
      </p:sp>
      <p:sp>
        <p:nvSpPr>
          <p:cNvPr id="8" name="Retângulo 7"/>
          <p:cNvSpPr/>
          <p:nvPr/>
        </p:nvSpPr>
        <p:spPr>
          <a:xfrm>
            <a:off x="836910" y="4586980"/>
            <a:ext cx="1844298" cy="620451"/>
          </a:xfrm>
          <a:prstGeom prst="rect">
            <a:avLst/>
          </a:prstGeom>
          <a:noFill/>
          <a:ln w="38100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96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O botão </a:t>
            </a:r>
            <a:r>
              <a:rPr lang="pt-BR" b="1" dirty="0" smtClean="0"/>
              <a:t>Cancelar</a:t>
            </a:r>
            <a:r>
              <a:rPr lang="pt-BR" dirty="0" smtClean="0"/>
              <a:t> deve limpar todos os campos. Caso os valores nos campos sejam referentes a um objeto pesquisado pelo usuário, a referência armazenada em </a:t>
            </a:r>
            <a:r>
              <a:rPr lang="pt-BR" b="1" dirty="0" smtClean="0"/>
              <a:t>veiculo</a:t>
            </a:r>
            <a:r>
              <a:rPr lang="pt-BR" dirty="0" smtClean="0"/>
              <a:t> deve ser removida e uma nova instância atribuída ao objeto.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Funcionalidades – cancelar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3436732"/>
            <a:ext cx="82296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btCancelarActionPerformed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java.awt.event.ActionEvent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                                           </a:t>
            </a:r>
            <a:endParaRPr lang="pt-B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edModelo.setText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edMarca.setText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edAno.setText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veiculo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Veiculo();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0080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O botão </a:t>
            </a:r>
            <a:r>
              <a:rPr lang="pt-BR" b="1" dirty="0" smtClean="0"/>
              <a:t>Excluir</a:t>
            </a:r>
            <a:r>
              <a:rPr lang="pt-BR" dirty="0" smtClean="0"/>
              <a:t> remove da lista de veículos um registro pesquisado anteriormente. Como o registro pesquisado se encontra armazenado no objeto </a:t>
            </a:r>
            <a:r>
              <a:rPr lang="pt-BR" b="1" dirty="0" smtClean="0"/>
              <a:t>veiculo</a:t>
            </a:r>
            <a:r>
              <a:rPr lang="pt-BR" dirty="0" smtClean="0"/>
              <a:t>, basta removê-lo da lista, atribuir uma nova instância a ele e limpar os campos da tela.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Funcionalidades – excluir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3252066"/>
            <a:ext cx="82296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btExcluirActionPerformed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java.awt.event.ActionEvent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                                    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listaVeiculos.remove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(veiculo);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.veiculo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Veiculo()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edModelo.setText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edMarca.setText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edAno.setText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2166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O botão </a:t>
            </a:r>
            <a:r>
              <a:rPr lang="pt-BR" b="1" dirty="0" smtClean="0"/>
              <a:t>Pesquisar</a:t>
            </a:r>
            <a:r>
              <a:rPr lang="pt-BR" dirty="0" smtClean="0"/>
              <a:t> permite recuperar um objeto da lista de veículos e preencher os campos do formulário com os valores dos seus atributos. Essa pesquisa é feita com base no modelo informado pelo usuário, por isso o botão se localiza ao lado deste campo.</a:t>
            </a:r>
          </a:p>
          <a:p>
            <a:r>
              <a:rPr lang="pt-BR" dirty="0" smtClean="0"/>
              <a:t>Caso o veículo encontrado, sua referência deve ser armazenada no objeto </a:t>
            </a:r>
            <a:r>
              <a:rPr lang="pt-BR" b="1" dirty="0" smtClean="0"/>
              <a:t>veiculo</a:t>
            </a:r>
            <a:r>
              <a:rPr lang="pt-BR" dirty="0" smtClean="0"/>
              <a:t> e os campos do formulário preenchidos.</a:t>
            </a:r>
          </a:p>
          <a:p>
            <a:r>
              <a:rPr lang="pt-BR" dirty="0" smtClean="0"/>
              <a:t>Com isso, caso o usuário modifique os valores dos campos e clique em </a:t>
            </a:r>
            <a:r>
              <a:rPr lang="pt-BR" b="1" dirty="0" smtClean="0"/>
              <a:t>Salvar</a:t>
            </a:r>
            <a:r>
              <a:rPr lang="pt-BR" dirty="0" smtClean="0"/>
              <a:t>, o objeto da lista de veículos será atualizado, ao invés de incluído um novo objeto. Caso o usuário clique em </a:t>
            </a:r>
            <a:r>
              <a:rPr lang="pt-BR" b="1" dirty="0" smtClean="0"/>
              <a:t>Excluir</a:t>
            </a:r>
            <a:r>
              <a:rPr lang="pt-BR" dirty="0" smtClean="0"/>
              <a:t>, o objeto será removido da lista. Caso o usuário clique em </a:t>
            </a:r>
            <a:r>
              <a:rPr lang="pt-BR" b="1" dirty="0" smtClean="0"/>
              <a:t>Cancelar</a:t>
            </a:r>
            <a:r>
              <a:rPr lang="pt-BR" dirty="0" smtClean="0"/>
              <a:t>, nada é realizado e os campos e o objeto são “reiniciados”.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Funcionalidades – pesquisar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Código resultante: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Funcionalidades – pesquisar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2015486"/>
            <a:ext cx="8229600" cy="24929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btPesquisarActionPerformed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java.awt.event.ActionEvent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                                      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modelo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edModelo.getText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 </a:t>
            </a:r>
            <a:endParaRPr lang="pt-B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(Veiculo v :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listaVeiculos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v.getModelo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(modelo))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veiculo = v;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edModelo.setText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veiculo.getModelo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edMarca.setText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veiculo.getMarca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edAno.setText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String.valueOf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veiculo.getAno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6279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endParaRPr lang="pt-BR" sz="1200" dirty="0" smtClean="0"/>
          </a:p>
          <a:p>
            <a:r>
              <a:rPr lang="pt-BR" dirty="0" smtClean="0"/>
              <a:t>Uma característica importante do botão </a:t>
            </a:r>
            <a:r>
              <a:rPr lang="pt-BR" b="1" dirty="0" smtClean="0"/>
              <a:t>Excluir</a:t>
            </a:r>
            <a:r>
              <a:rPr lang="pt-BR" dirty="0" smtClean="0"/>
              <a:t> é o fato de ele não fazer sentido quando o usuário está cadastrando um novo veículo. Sua funcionalidade só pode ser executada quando o usuário carregar um veículo previamente cadastrado.</a:t>
            </a:r>
          </a:p>
          <a:p>
            <a:r>
              <a:rPr lang="pt-BR" dirty="0" smtClean="0"/>
              <a:t>Para evitar problemas, podemos </a:t>
            </a:r>
            <a:r>
              <a:rPr lang="pt-BR" b="1" dirty="0" smtClean="0"/>
              <a:t>desabilitar</a:t>
            </a:r>
            <a:r>
              <a:rPr lang="pt-BR" dirty="0" smtClean="0"/>
              <a:t> o botão quando o mesmo não deve ser clicado, impedindo que o usuário execute o método vinculado a ele e deixando claro sua impossibilidade de uso.</a:t>
            </a:r>
          </a:p>
          <a:p>
            <a:r>
              <a:rPr lang="pt-BR" dirty="0" smtClean="0"/>
              <a:t>Isso é feito modificando a propriedade </a:t>
            </a:r>
            <a:r>
              <a:rPr lang="pt-BR" b="1" dirty="0" err="1" smtClean="0"/>
              <a:t>enabled</a:t>
            </a:r>
            <a:r>
              <a:rPr lang="pt-BR" dirty="0" smtClean="0"/>
              <a:t> através do método </a:t>
            </a:r>
            <a:r>
              <a:rPr lang="pt-BR" b="1" dirty="0" err="1" smtClean="0"/>
              <a:t>setEnabled</a:t>
            </a:r>
            <a:r>
              <a:rPr lang="pt-BR" b="1" dirty="0" smtClean="0"/>
              <a:t>(</a:t>
            </a:r>
            <a:r>
              <a:rPr lang="pt-BR" b="1" dirty="0" err="1" smtClean="0"/>
              <a:t>true</a:t>
            </a:r>
            <a:r>
              <a:rPr lang="pt-BR" b="1" dirty="0" smtClean="0"/>
              <a:t>)</a:t>
            </a:r>
            <a:r>
              <a:rPr lang="pt-BR" dirty="0" smtClean="0"/>
              <a:t> ou </a:t>
            </a:r>
            <a:r>
              <a:rPr lang="pt-BR" b="1" dirty="0" err="1" smtClean="0"/>
              <a:t>setEnabled</a:t>
            </a:r>
            <a:r>
              <a:rPr lang="pt-BR" b="1" dirty="0" smtClean="0"/>
              <a:t>(false)</a:t>
            </a:r>
            <a:r>
              <a:rPr lang="pt-BR" dirty="0" smtClean="0"/>
              <a:t>, habilitando e desabilitando o componente.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Funcionalidades – botão de exclusão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457200" y="4870017"/>
            <a:ext cx="82296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btExcluir.setEnabled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btExcluir.setEnabled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843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Logo, o botão deve ser </a:t>
            </a:r>
            <a:r>
              <a:rPr lang="pt-BR" b="1" dirty="0" smtClean="0"/>
              <a:t>habilitado</a:t>
            </a:r>
            <a:r>
              <a:rPr lang="pt-BR" dirty="0" smtClean="0"/>
              <a:t> nos seguintes casos:</a:t>
            </a:r>
          </a:p>
          <a:p>
            <a:pPr lvl="1"/>
            <a:r>
              <a:rPr lang="pt-BR" dirty="0" smtClean="0"/>
              <a:t>Quando a ação de </a:t>
            </a:r>
            <a:r>
              <a:rPr lang="pt-BR" b="1" dirty="0" smtClean="0"/>
              <a:t>pesquisa</a:t>
            </a:r>
            <a:r>
              <a:rPr lang="pt-BR" dirty="0" smtClean="0"/>
              <a:t> encontra o objeto e o carrega na tela, permitindo ao usuário excluir o veículo, se desejado.</a:t>
            </a:r>
          </a:p>
          <a:p>
            <a:r>
              <a:rPr lang="pt-BR" dirty="0" smtClean="0"/>
              <a:t>O botão deve ser </a:t>
            </a:r>
            <a:r>
              <a:rPr lang="pt-BR" b="1" dirty="0" smtClean="0"/>
              <a:t>desabilitado</a:t>
            </a:r>
            <a:r>
              <a:rPr lang="pt-BR" dirty="0" smtClean="0"/>
              <a:t> nos seguintes casos:</a:t>
            </a:r>
          </a:p>
          <a:p>
            <a:pPr lvl="1"/>
            <a:r>
              <a:rPr lang="pt-BR" dirty="0" smtClean="0"/>
              <a:t>Quando a ação de </a:t>
            </a:r>
            <a:r>
              <a:rPr lang="pt-BR" b="1" dirty="0" smtClean="0"/>
              <a:t>salvar</a:t>
            </a:r>
            <a:r>
              <a:rPr lang="pt-BR" dirty="0" smtClean="0"/>
              <a:t> é realizada, pois pode se tratar de um objeto carregado da lista, com suas alterações sendo salvas.</a:t>
            </a:r>
          </a:p>
          <a:p>
            <a:pPr lvl="1"/>
            <a:r>
              <a:rPr lang="pt-BR" dirty="0" smtClean="0"/>
              <a:t>Quando a ação de </a:t>
            </a:r>
            <a:r>
              <a:rPr lang="pt-BR" b="1" dirty="0" smtClean="0"/>
              <a:t>cancelar</a:t>
            </a:r>
            <a:r>
              <a:rPr lang="pt-BR" dirty="0" smtClean="0"/>
              <a:t> é realizada, pois pode se tratar de um objeto carregado da lista, onde o usuário está cancelando sua alteração.</a:t>
            </a:r>
          </a:p>
          <a:p>
            <a:pPr lvl="1"/>
            <a:r>
              <a:rPr lang="pt-BR" dirty="0" smtClean="0"/>
              <a:t>Quando a ação de </a:t>
            </a:r>
            <a:r>
              <a:rPr lang="pt-BR" b="1" dirty="0" smtClean="0"/>
              <a:t>exclusão</a:t>
            </a:r>
            <a:r>
              <a:rPr lang="pt-BR" dirty="0" smtClean="0"/>
              <a:t> é realizada, pois ao concluir a exclusão de um registro, uma nova instância é definida e não é possível excluir novamente.</a:t>
            </a:r>
          </a:p>
          <a:p>
            <a:pPr lvl="1"/>
            <a:r>
              <a:rPr lang="pt-BR" dirty="0" smtClean="0"/>
              <a:t>Quando a </a:t>
            </a:r>
            <a:r>
              <a:rPr lang="pt-BR" b="1" dirty="0" smtClean="0"/>
              <a:t>aplicação inicia</a:t>
            </a:r>
            <a:r>
              <a:rPr lang="pt-BR" dirty="0" smtClean="0"/>
              <a:t>, pois o botão deve estar desabilitado por padrão. Isso pode ser feito no construtor da classe, após a inicialização dos seus componentes (abaixo).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Funcionalidades – botão de exclusão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457200" y="5630750"/>
            <a:ext cx="82296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TelaPrincipal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initComponents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btExcluir.setEnabled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9801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Existem muitos outros componentes swing para a construção de interfaces gráficas interativas.</a:t>
            </a:r>
          </a:p>
          <a:p>
            <a:endParaRPr lang="pt-BR" dirty="0"/>
          </a:p>
          <a:p>
            <a:endParaRPr lang="pt-BR" dirty="0" smtClean="0"/>
          </a:p>
          <a:p>
            <a:pPr marL="357188">
              <a:tabLst>
                <a:tab pos="3765550" algn="l"/>
              </a:tabLst>
            </a:pPr>
            <a:endParaRPr lang="pt-BR" dirty="0" smtClean="0"/>
          </a:p>
          <a:p>
            <a:pPr marL="357188">
              <a:tabLst>
                <a:tab pos="3765550" algn="l"/>
              </a:tabLst>
            </a:pPr>
            <a:endParaRPr lang="pt-BR" dirty="0"/>
          </a:p>
          <a:p>
            <a:pPr marL="357188">
              <a:tabLst>
                <a:tab pos="3765550" algn="l"/>
              </a:tabLst>
            </a:pPr>
            <a:endParaRPr lang="pt-BR" dirty="0" smtClean="0"/>
          </a:p>
          <a:p>
            <a:pPr marL="357188">
              <a:tabLst>
                <a:tab pos="3765550" algn="l"/>
              </a:tabLst>
            </a:pPr>
            <a:endParaRPr lang="pt-BR" dirty="0"/>
          </a:p>
          <a:p>
            <a:pPr marL="357188">
              <a:tabLst>
                <a:tab pos="3765550" algn="l"/>
              </a:tabLst>
            </a:pPr>
            <a:endParaRPr lang="pt-BR" dirty="0" smtClean="0"/>
          </a:p>
          <a:p>
            <a:pPr marL="357188">
              <a:tabLst>
                <a:tab pos="3765550" algn="l"/>
              </a:tabLst>
            </a:pPr>
            <a:endParaRPr lang="pt-BR" dirty="0"/>
          </a:p>
          <a:p>
            <a:pPr marL="300038" indent="-285750">
              <a:tabLst>
                <a:tab pos="3765550" algn="l"/>
              </a:tabLst>
            </a:pPr>
            <a:r>
              <a:rPr lang="pt-BR" dirty="0" smtClean="0"/>
              <a:t>Consulte a documentação dos componentes que deseja </a:t>
            </a:r>
            <a:r>
              <a:rPr lang="pt-BR" dirty="0"/>
              <a:t>utilizar </a:t>
            </a:r>
            <a:r>
              <a:rPr lang="pt-BR" dirty="0" smtClean="0"/>
              <a:t>em </a:t>
            </a:r>
            <a:r>
              <a:rPr lang="pt-BR" b="1" dirty="0" smtClean="0"/>
              <a:t>http</a:t>
            </a:r>
            <a:r>
              <a:rPr lang="pt-BR" b="1" dirty="0"/>
              <a:t>://docs.oracle.com/javase/8/docs/api</a:t>
            </a:r>
            <a:r>
              <a:rPr lang="pt-BR" b="1" dirty="0" smtClean="0"/>
              <a:t>/</a:t>
            </a:r>
            <a:r>
              <a:rPr lang="pt-BR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Outros componentes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6" name="Agrupar 5"/>
          <p:cNvGrpSpPr/>
          <p:nvPr/>
        </p:nvGrpSpPr>
        <p:grpSpPr>
          <a:xfrm>
            <a:off x="1416197" y="2368255"/>
            <a:ext cx="6311606" cy="3154631"/>
            <a:chOff x="1073169" y="2430247"/>
            <a:chExt cx="6311606" cy="3154631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3169" y="2495227"/>
              <a:ext cx="2882612" cy="3089651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8648" y="2430247"/>
              <a:ext cx="2606127" cy="314050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514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No pacote de códigos-fonte, clique com o botão direito &gt; </a:t>
            </a:r>
            <a:r>
              <a:rPr lang="pt-BR" b="1" dirty="0" smtClean="0"/>
              <a:t>Novo</a:t>
            </a:r>
            <a:r>
              <a:rPr lang="pt-BR" dirty="0" smtClean="0"/>
              <a:t> &gt; </a:t>
            </a:r>
            <a:r>
              <a:rPr lang="pt-BR" b="1" dirty="0" err="1" smtClean="0"/>
              <a:t>Form</a:t>
            </a:r>
            <a:r>
              <a:rPr lang="pt-BR" b="1" dirty="0" smtClean="0"/>
              <a:t> </a:t>
            </a:r>
            <a:r>
              <a:rPr lang="pt-BR" b="1" dirty="0" err="1" smtClean="0"/>
              <a:t>JFrame</a:t>
            </a:r>
            <a:r>
              <a:rPr lang="pt-BR" dirty="0" smtClean="0"/>
              <a:t>. Caso esta opção não apareça, busque-a em </a:t>
            </a:r>
            <a:r>
              <a:rPr lang="pt-BR" b="1" dirty="0" smtClean="0"/>
              <a:t>Outros</a:t>
            </a:r>
            <a:r>
              <a:rPr lang="pt-BR" dirty="0" smtClean="0"/>
              <a:t>. Chame a classe de </a:t>
            </a:r>
            <a:r>
              <a:rPr lang="pt-BR" b="1" dirty="0" err="1" smtClean="0"/>
              <a:t>TelaPrincipal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Construção usando o </a:t>
            </a:r>
            <a:r>
              <a:rPr lang="pt-BR" dirty="0" err="1" smtClean="0"/>
              <a:t>NetBeans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63678"/>
            <a:ext cx="7315200" cy="4038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94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DEITEL</a:t>
            </a:r>
            <a:r>
              <a:rPr lang="pt-BR" dirty="0"/>
              <a:t>, H. M. </a:t>
            </a:r>
            <a:r>
              <a:rPr lang="pt-BR" b="1" dirty="0"/>
              <a:t>Java: como programar</a:t>
            </a:r>
            <a:r>
              <a:rPr lang="pt-BR" dirty="0"/>
              <a:t>. H. M </a:t>
            </a:r>
            <a:r>
              <a:rPr lang="pt-BR" dirty="0" err="1"/>
              <a:t>Deitel</a:t>
            </a:r>
            <a:r>
              <a:rPr lang="pt-BR" dirty="0"/>
              <a:t> e P. J. </a:t>
            </a:r>
            <a:r>
              <a:rPr lang="pt-BR" dirty="0" err="1"/>
              <a:t>Deitel</a:t>
            </a:r>
            <a:r>
              <a:rPr lang="pt-BR" dirty="0"/>
              <a:t> - 8a ed. Porto Alegre: Prentice-Hall, 2010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Leitura complementar</a:t>
            </a:r>
          </a:p>
          <a:p>
            <a:pPr marL="0" indent="0">
              <a:buNone/>
            </a:pPr>
            <a:r>
              <a:rPr lang="pt-BR" dirty="0" err="1" smtClean="0"/>
              <a:t>TutorialsPoint</a:t>
            </a:r>
            <a:r>
              <a:rPr lang="pt-BR" dirty="0"/>
              <a:t> Java </a:t>
            </a:r>
            <a:r>
              <a:rPr lang="pt-BR" dirty="0" smtClean="0"/>
              <a:t>(http</a:t>
            </a:r>
            <a:r>
              <a:rPr lang="pt-BR" dirty="0"/>
              <a:t>://</a:t>
            </a:r>
            <a:r>
              <a:rPr lang="pt-BR" dirty="0" smtClean="0"/>
              <a:t>www.tutorialspoint.com/java).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Construção usando o </a:t>
            </a:r>
            <a:r>
              <a:rPr lang="pt-BR" dirty="0" err="1" smtClean="0"/>
              <a:t>NetBeans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2" y="1071866"/>
            <a:ext cx="8972975" cy="54129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Retângulo de cantos arredondados 7"/>
          <p:cNvSpPr/>
          <p:nvPr/>
        </p:nvSpPr>
        <p:spPr>
          <a:xfrm>
            <a:off x="286717" y="5149819"/>
            <a:ext cx="4052808" cy="973152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Ao criar o primeiro </a:t>
            </a:r>
            <a:r>
              <a:rPr lang="pt-BR" sz="1600" dirty="0" err="1" smtClean="0">
                <a:solidFill>
                  <a:schemeClr val="bg1"/>
                </a:solidFill>
                <a:latin typeface="Corbel" pitchFamily="34" charset="0"/>
              </a:rPr>
              <a:t>JFrame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, o </a:t>
            </a:r>
            <a:r>
              <a:rPr lang="pt-BR" sz="1600" dirty="0" err="1" smtClean="0">
                <a:solidFill>
                  <a:schemeClr val="bg1"/>
                </a:solidFill>
                <a:latin typeface="Corbel" pitchFamily="34" charset="0"/>
              </a:rPr>
              <a:t>NetBeans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apresenta as ferramentas para construção de interfaces gráficas.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Construção usando o </a:t>
            </a:r>
            <a:r>
              <a:rPr lang="pt-BR" dirty="0" err="1" smtClean="0"/>
              <a:t>NetBeans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2" y="1071866"/>
            <a:ext cx="8972975" cy="54129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Retângulo de cantos arredondados 7"/>
          <p:cNvSpPr/>
          <p:nvPr/>
        </p:nvSpPr>
        <p:spPr>
          <a:xfrm>
            <a:off x="4897191" y="1148599"/>
            <a:ext cx="4052808" cy="973152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Pré-visualização da tela, onde os componentes podem ser arrastados e posicionados.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275019" y="2294933"/>
            <a:ext cx="3585092" cy="2730292"/>
          </a:xfrm>
          <a:prstGeom prst="rect">
            <a:avLst/>
          </a:prstGeom>
          <a:noFill/>
          <a:ln w="38100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3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Construção usando o </a:t>
            </a:r>
            <a:r>
              <a:rPr lang="pt-BR" dirty="0" err="1" smtClean="0"/>
              <a:t>NetBeans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2" y="1071866"/>
            <a:ext cx="8972975" cy="54129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Retângulo de cantos arredondados 7"/>
          <p:cNvSpPr/>
          <p:nvPr/>
        </p:nvSpPr>
        <p:spPr>
          <a:xfrm>
            <a:off x="371686" y="2570847"/>
            <a:ext cx="4052808" cy="973152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O código-fonte da tela que está sendo construída pode ser acessado no menu destacado. Nesta opção serão implementadas as ações dos componentes.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228525" y="2000465"/>
            <a:ext cx="2064506" cy="262288"/>
          </a:xfrm>
          <a:prstGeom prst="rect">
            <a:avLst/>
          </a:prstGeom>
          <a:noFill/>
          <a:ln w="38100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3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Construção usando o </a:t>
            </a:r>
            <a:r>
              <a:rPr lang="pt-BR" dirty="0" err="1" smtClean="0"/>
              <a:t>NetBeans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2" y="1071866"/>
            <a:ext cx="8972975" cy="54129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Retângulo de cantos arredondados 7"/>
          <p:cNvSpPr/>
          <p:nvPr/>
        </p:nvSpPr>
        <p:spPr>
          <a:xfrm>
            <a:off x="1906018" y="4678616"/>
            <a:ext cx="4052808" cy="973152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A paleta apresenta os componentes e permite ao desenvolvedor arrastá-los e soltá-los no </a:t>
            </a:r>
            <a:r>
              <a:rPr lang="pt-BR" sz="1600" dirty="0" err="1" smtClean="0">
                <a:solidFill>
                  <a:schemeClr val="bg1"/>
                </a:solidFill>
                <a:latin typeface="Corbel" pitchFamily="34" charset="0"/>
              </a:rPr>
              <a:t>JFrame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50416" y="1838325"/>
            <a:ext cx="2892106" cy="2470204"/>
          </a:xfrm>
          <a:prstGeom prst="rect">
            <a:avLst/>
          </a:prstGeom>
          <a:noFill/>
          <a:ln w="38100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1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Construção usando o </a:t>
            </a:r>
            <a:r>
              <a:rPr lang="pt-BR" dirty="0" err="1" smtClean="0"/>
              <a:t>NetBeans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2" y="1071866"/>
            <a:ext cx="8972975" cy="54129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Retângulo de cantos arredondados 7"/>
          <p:cNvSpPr/>
          <p:nvPr/>
        </p:nvSpPr>
        <p:spPr>
          <a:xfrm>
            <a:off x="1906018" y="3454250"/>
            <a:ext cx="4052808" cy="973152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Para cada componente selecionado, existe uma série de propriedades que podem ser definidas na área destacada (</a:t>
            </a:r>
            <a:r>
              <a:rPr lang="pt-BR" sz="1600" dirty="0" err="1" smtClean="0">
                <a:solidFill>
                  <a:schemeClr val="bg1"/>
                </a:solidFill>
                <a:latin typeface="Corbel" pitchFamily="34" charset="0"/>
              </a:rPr>
              <a:t>ex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: título do </a:t>
            </a:r>
            <a:r>
              <a:rPr lang="pt-BR" sz="1600" dirty="0" err="1" smtClean="0">
                <a:solidFill>
                  <a:schemeClr val="bg1"/>
                </a:solidFill>
                <a:latin typeface="Corbel" pitchFamily="34" charset="0"/>
              </a:rPr>
              <a:t>JFrame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).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50416" y="4308528"/>
            <a:ext cx="2892106" cy="1363853"/>
          </a:xfrm>
          <a:prstGeom prst="rect">
            <a:avLst/>
          </a:prstGeom>
          <a:noFill/>
          <a:ln w="38100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7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r">
          <a:defRPr b="1" dirty="0">
            <a:solidFill>
              <a:schemeClr val="bg1"/>
            </a:solidFill>
            <a:latin typeface="CMU Bright Roman"/>
            <a:cs typeface="CMU Bright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20067</TotalTime>
  <Words>2761</Words>
  <Application>Microsoft Office PowerPoint</Application>
  <PresentationFormat>Apresentação na tela (4:3)</PresentationFormat>
  <Paragraphs>440</Paragraphs>
  <Slides>40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CMU Bright Roman</vt:lpstr>
      <vt:lpstr>Consolas</vt:lpstr>
      <vt:lpstr>Corbel</vt:lpstr>
      <vt:lpstr>Office Theme</vt:lpstr>
      <vt:lpstr>Apresentação do PowerPoint</vt:lpstr>
      <vt:lpstr>Interfaces gráficas em Java</vt:lpstr>
      <vt:lpstr>Construção usando o NetBeans</vt:lpstr>
      <vt:lpstr>Construção usando o NetBeans</vt:lpstr>
      <vt:lpstr>Construção usando o NetBeans</vt:lpstr>
      <vt:lpstr>Construção usando o NetBeans</vt:lpstr>
      <vt:lpstr>Construção usando o NetBeans</vt:lpstr>
      <vt:lpstr>Construção usando o NetBeans</vt:lpstr>
      <vt:lpstr>Construção usando o NetBeans</vt:lpstr>
      <vt:lpstr>Construção usando o NetBeans</vt:lpstr>
      <vt:lpstr>Construção usando o NetBeans</vt:lpstr>
      <vt:lpstr>Componentes – menu</vt:lpstr>
      <vt:lpstr>Componentes – menu</vt:lpstr>
      <vt:lpstr>Componentes – menu</vt:lpstr>
      <vt:lpstr>Componentes – menu</vt:lpstr>
      <vt:lpstr>Componentes – menu</vt:lpstr>
      <vt:lpstr>Componentes – menu</vt:lpstr>
      <vt:lpstr>Componentes – menu</vt:lpstr>
      <vt:lpstr>Entidade Veiculo</vt:lpstr>
      <vt:lpstr>Componentes – formulários</vt:lpstr>
      <vt:lpstr>Componentes – formulários</vt:lpstr>
      <vt:lpstr>Componentes – formulários</vt:lpstr>
      <vt:lpstr>Componentes – formulários</vt:lpstr>
      <vt:lpstr>Componentes – formulários</vt:lpstr>
      <vt:lpstr>Funcionalidades</vt:lpstr>
      <vt:lpstr>Funcionalidades – salvar</vt:lpstr>
      <vt:lpstr>Funcionalidades – salvar</vt:lpstr>
      <vt:lpstr>Funcionalidades – salvar</vt:lpstr>
      <vt:lpstr>Funcionalidades – salvar</vt:lpstr>
      <vt:lpstr>Funcionalidades – salvar</vt:lpstr>
      <vt:lpstr>Funcionalidades – salvar</vt:lpstr>
      <vt:lpstr>Funcionalidades – salvar</vt:lpstr>
      <vt:lpstr>Funcionalidades – cancelar</vt:lpstr>
      <vt:lpstr>Funcionalidades – excluir</vt:lpstr>
      <vt:lpstr>Funcionalidades – pesquisar</vt:lpstr>
      <vt:lpstr>Funcionalidades – pesquisar</vt:lpstr>
      <vt:lpstr>Funcionalidades – botão de exclusão</vt:lpstr>
      <vt:lpstr>Funcionalidades – botão de exclusão</vt:lpstr>
      <vt:lpstr>Outros componentes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Souza</dc:creator>
  <cp:lastModifiedBy>Marcelo</cp:lastModifiedBy>
  <cp:revision>659</cp:revision>
  <dcterms:created xsi:type="dcterms:W3CDTF">2015-10-20T19:40:28Z</dcterms:created>
  <dcterms:modified xsi:type="dcterms:W3CDTF">2016-10-23T18:25:34Z</dcterms:modified>
</cp:coreProperties>
</file>