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9" r:id="rId3"/>
    <p:sldId id="463" r:id="rId4"/>
    <p:sldId id="464" r:id="rId5"/>
    <p:sldId id="466" r:id="rId6"/>
    <p:sldId id="465" r:id="rId7"/>
    <p:sldId id="462" r:id="rId8"/>
    <p:sldId id="467" r:id="rId9"/>
    <p:sldId id="468" r:id="rId10"/>
    <p:sldId id="469" r:id="rId11"/>
    <p:sldId id="470" r:id="rId12"/>
    <p:sldId id="472" r:id="rId13"/>
    <p:sldId id="473" r:id="rId14"/>
    <p:sldId id="474" r:id="rId15"/>
    <p:sldId id="475" r:id="rId16"/>
    <p:sldId id="476" r:id="rId17"/>
    <p:sldId id="477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87189" autoAdjust="0"/>
  </p:normalViewPr>
  <p:slideViewPr>
    <p:cSldViewPr snapToGrid="0" snapToObjects="1">
      <p:cViewPr varScale="1">
        <p:scale>
          <a:sx n="62" d="100"/>
          <a:sy n="62" d="100"/>
        </p:scale>
        <p:origin x="15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23/10/2016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23/10/2016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9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8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5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Tópicos adicionais – persistência em arquivo texto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Tópicos adicionais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Corbel"/>
                <a:cs typeface="Corbel"/>
              </a:rPr>
              <a:t>Persistência em arquivo texto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conteúdo retornado pelo método </a:t>
            </a:r>
            <a:r>
              <a:rPr lang="pt-BR" b="1" dirty="0" err="1" smtClean="0"/>
              <a:t>toWriteString</a:t>
            </a:r>
            <a:r>
              <a:rPr lang="pt-BR" b="1" dirty="0" smtClean="0"/>
              <a:t>()</a:t>
            </a:r>
            <a:r>
              <a:rPr lang="pt-BR" dirty="0" smtClean="0"/>
              <a:t> é armazenado no arquivo.</a:t>
            </a:r>
          </a:p>
          <a:p>
            <a:r>
              <a:rPr lang="pt-BR" dirty="0" smtClean="0"/>
              <a:t>Cada pessoa é escrita em uma linha, pois após armazenada a pessoa é armazenada uma quebra de linha (“</a:t>
            </a:r>
            <a:r>
              <a:rPr lang="pt-BR" b="1" dirty="0" smtClean="0"/>
              <a:t>\n</a:t>
            </a:r>
            <a:r>
              <a:rPr lang="pt-BR" dirty="0" smtClean="0"/>
              <a:t>”).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escrita de uma pessoa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705021"/>
            <a:ext cx="82296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inserir(Pessoa p){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p.toWriteString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Logger.getLogger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PersistenciaArquivos.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()).log(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Level.SEVERE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428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arquivo é lido linha por linha, pois cada linha armazena uma pessoa diferente.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leitura de uma pessoa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14168"/>
            <a:ext cx="82296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ler(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nome)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linha;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((linha =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linha.split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(nome))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Pessoa p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[1]));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p.setSexo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     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214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método </a:t>
            </a:r>
            <a:r>
              <a:rPr lang="pt-BR" b="1" dirty="0" err="1" smtClean="0"/>
              <a:t>split</a:t>
            </a:r>
            <a:r>
              <a:rPr lang="pt-BR" dirty="0" smtClean="0"/>
              <a:t> divide a </a:t>
            </a:r>
            <a:r>
              <a:rPr lang="pt-BR" dirty="0" err="1" smtClean="0"/>
              <a:t>String</a:t>
            </a:r>
            <a:r>
              <a:rPr lang="pt-BR" dirty="0" smtClean="0"/>
              <a:t> conforme o </a:t>
            </a:r>
            <a:r>
              <a:rPr lang="pt-BR" dirty="0" err="1" smtClean="0"/>
              <a:t>caracter</a:t>
            </a:r>
            <a:r>
              <a:rPr lang="pt-BR" dirty="0" smtClean="0"/>
              <a:t> recebido (no exemplo, é usado o </a:t>
            </a:r>
            <a:r>
              <a:rPr lang="pt-BR" dirty="0" err="1" smtClean="0"/>
              <a:t>caracter</a:t>
            </a:r>
            <a:r>
              <a:rPr lang="pt-BR" dirty="0" smtClean="0"/>
              <a:t> “</a:t>
            </a:r>
            <a:r>
              <a:rPr lang="pt-BR" b="1" dirty="0" smtClean="0"/>
              <a:t>;</a:t>
            </a:r>
            <a:r>
              <a:rPr lang="pt-BR" dirty="0" smtClean="0"/>
              <a:t>”). Ele separa cada valor e adiciona em uma posição de um vetor de </a:t>
            </a:r>
            <a:r>
              <a:rPr lang="pt-BR" dirty="0" err="1" smtClean="0"/>
              <a:t>String</a:t>
            </a:r>
            <a:r>
              <a:rPr lang="pt-BR" dirty="0" smtClean="0"/>
              <a:t>, retornando-o.</a:t>
            </a:r>
          </a:p>
          <a:p>
            <a:endParaRPr lang="pt-BR" b="1" dirty="0"/>
          </a:p>
          <a:p>
            <a:r>
              <a:rPr lang="pt-BR" b="1" dirty="0" smtClean="0"/>
              <a:t>Exemplo: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Resultado:</a:t>
            </a:r>
          </a:p>
          <a:p>
            <a:pPr lvl="1"/>
            <a:r>
              <a:rPr lang="pt-BR" dirty="0" err="1"/>
              <a:t>c</a:t>
            </a:r>
            <a:r>
              <a:rPr lang="pt-BR" dirty="0" err="1" smtClean="0"/>
              <a:t>onteudo</a:t>
            </a:r>
            <a:r>
              <a:rPr lang="pt-BR" dirty="0" smtClean="0"/>
              <a:t>[0] </a:t>
            </a:r>
            <a:r>
              <a:rPr lang="pt-BR" dirty="0" smtClean="0">
                <a:sym typeface="Wingdings" panose="05000000000000000000" pitchFamily="2" charset="2"/>
              </a:rPr>
              <a:t> “Este texto”</a:t>
            </a:r>
          </a:p>
          <a:p>
            <a:pPr lvl="1"/>
            <a:r>
              <a:rPr lang="pt-BR" dirty="0" err="1" smtClean="0">
                <a:sym typeface="Wingdings" panose="05000000000000000000" pitchFamily="2" charset="2"/>
              </a:rPr>
              <a:t>conteudo</a:t>
            </a:r>
            <a:r>
              <a:rPr lang="pt-BR" dirty="0" smtClean="0">
                <a:sym typeface="Wingdings" panose="05000000000000000000" pitchFamily="2" charset="2"/>
              </a:rPr>
              <a:t>[1]  “está separado”</a:t>
            </a:r>
          </a:p>
          <a:p>
            <a:pPr lvl="1"/>
            <a:r>
              <a:rPr lang="pt-BR" dirty="0" err="1">
                <a:sym typeface="Wingdings" panose="05000000000000000000" pitchFamily="2" charset="2"/>
              </a:rPr>
              <a:t>c</a:t>
            </a:r>
            <a:r>
              <a:rPr lang="pt-BR" dirty="0" err="1" smtClean="0">
                <a:sym typeface="Wingdings" panose="05000000000000000000" pitchFamily="2" charset="2"/>
              </a:rPr>
              <a:t>onteudo</a:t>
            </a:r>
            <a:r>
              <a:rPr lang="pt-BR" dirty="0" smtClean="0">
                <a:sym typeface="Wingdings" panose="05000000000000000000" pitchFamily="2" charset="2"/>
              </a:rPr>
              <a:t>[2]  “para posterior”</a:t>
            </a:r>
          </a:p>
          <a:p>
            <a:pPr lvl="1"/>
            <a:r>
              <a:rPr lang="pt-BR" dirty="0" err="1">
                <a:sym typeface="Wingdings" panose="05000000000000000000" pitchFamily="2" charset="2"/>
              </a:rPr>
              <a:t>c</a:t>
            </a:r>
            <a:r>
              <a:rPr lang="pt-BR" dirty="0" err="1" smtClean="0">
                <a:sym typeface="Wingdings" panose="05000000000000000000" pitchFamily="2" charset="2"/>
              </a:rPr>
              <a:t>onteudo</a:t>
            </a:r>
            <a:r>
              <a:rPr lang="pt-BR" dirty="0" smtClean="0">
                <a:sym typeface="Wingdings" panose="05000000000000000000" pitchFamily="2" charset="2"/>
              </a:rPr>
              <a:t>[3]  “recuperação!”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leitura de uma pessoa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3428192"/>
            <a:ext cx="82296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texto =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"Este </a:t>
            </a:r>
            <a:r>
              <a:rPr lang="pt-B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texto;está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separado;para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posterior;recuperação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texto.split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631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arquivo é lido linha por linha, pois cada linha armazena uma pessoa diferente.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leitura de uma pessoa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14168"/>
            <a:ext cx="82296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ler(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nome)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linha;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((linha =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linha.split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(nome))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Pessoa p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[1]));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p.setSexo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     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943955" y="5381533"/>
            <a:ext cx="4052808" cy="112401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nome está sempre na primeira posição da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String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separada, enquanto a idade está na segunda e o sexo está na terceira.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arquivo é lido linha por linha, pois cada linha armazena uma pessoa diferente.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leitura de uma pessoa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14168"/>
            <a:ext cx="82296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ler(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nome)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linha;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((linha =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linha.split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(nome))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Pessoa p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[1]));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p.setSexo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     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943955" y="5381533"/>
            <a:ext cx="4052808" cy="112401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Cada atributo é recuperado e um objeto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Pessoa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é montado e retornado como resultado do método de leitura.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arquivo é lido linha por linha, pois cada linha armazena uma pessoa diferente.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leitura de uma pessoa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14168"/>
            <a:ext cx="82296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ler(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nome)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linha;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((linha =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linha.split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(nome))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Pessoa p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[1]));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p.setSexo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     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943955" y="5381533"/>
            <a:ext cx="4052808" cy="112401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Neste caso, a pessoa é retornada apenas quando o nome for o buscado.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leitura é igual à de uma pessoa, mas todas as linhas são lidas, atribuídas ao objeto </a:t>
            </a:r>
            <a:r>
              <a:rPr lang="pt-BR" b="1" dirty="0" smtClean="0"/>
              <a:t>Pessoa</a:t>
            </a:r>
            <a:r>
              <a:rPr lang="pt-BR" dirty="0" smtClean="0"/>
              <a:t> e incluídos na lista, que é devolvida ao final do método.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leitura de todas as pessoas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91822"/>
            <a:ext cx="8229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lerTodasPessoas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listaPessoas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linha;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((linha =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linha.split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Pessoa p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p.setNome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p.setIdade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[1]));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p.setSexo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(0));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listaPessoas.add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listaPessoas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210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Como não existe um método para excluir uma linha única de um arquivo, a estratégia de exclusão consiste em ler todos os dados, apagar todo o arquivo e reescrever todos os registros novamente, exceto aquele que deve ser excluído.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Uma estratégia similar pode ser adotada na edição de dados, onde todos os registros são reescritos, atualizando os atributos do registro buscado.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exclusão de uma pessoa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584323"/>
            <a:ext cx="82296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excluir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todasPessoas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lerTodasPessoas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(Pessoa p :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todasPessoas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(nome))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p.toWriteString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Logger.getLogger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PersistenciaArquivos.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()).log(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Level.SEVERE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289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DEITEL</a:t>
            </a:r>
            <a:r>
              <a:rPr lang="pt-BR" dirty="0"/>
              <a:t>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Aplicações precisam de algum mecanismo de persistência de dados, pois informações armazenadas na memória são perdidas sempre que a aplicação é encerrada.</a:t>
            </a:r>
          </a:p>
          <a:p>
            <a:r>
              <a:rPr lang="pt-BR" dirty="0" smtClean="0"/>
              <a:t>A forma mais simples de fazer isso em Java é salvar os dados em arquivos.</a:t>
            </a:r>
          </a:p>
          <a:p>
            <a:r>
              <a:rPr lang="pt-BR" dirty="0" smtClean="0"/>
              <a:t>As operações de leitura e escrita de dados em arquivos são feitas através das bibliotecas de entrada e saída do Java (ou </a:t>
            </a:r>
            <a:r>
              <a:rPr lang="pt-BR" b="1" dirty="0" smtClean="0"/>
              <a:t>bibliotecas I/O</a:t>
            </a:r>
            <a:r>
              <a:rPr lang="pt-BR" dirty="0" smtClean="0"/>
              <a:t> – Input/Output).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Persistência em arquivo texto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Aplicações precisam de algum mecanismo de persistência de dados, pois informações armazenadas na memória são perdidas sempre que a aplicação é encerrada.</a:t>
            </a:r>
          </a:p>
          <a:p>
            <a:r>
              <a:rPr lang="pt-BR" dirty="0" smtClean="0"/>
              <a:t>A forma mais simples de fazer isso em Java é salvar os dados em arquivos.</a:t>
            </a:r>
          </a:p>
          <a:p>
            <a:r>
              <a:rPr lang="pt-BR" dirty="0" smtClean="0"/>
              <a:t>As operações de leitura e escrita de dados em arquivos são feitas através das bibliotecas de entrada e saída do Java (ou </a:t>
            </a:r>
            <a:r>
              <a:rPr lang="pt-BR" b="1" dirty="0" smtClean="0"/>
              <a:t>bibliotecas I/O</a:t>
            </a:r>
            <a:r>
              <a:rPr lang="pt-BR" dirty="0" smtClean="0"/>
              <a:t> – Input/Output).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Persistência em arquivo texto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5" name="Agrupar 24"/>
          <p:cNvGrpSpPr/>
          <p:nvPr/>
        </p:nvGrpSpPr>
        <p:grpSpPr>
          <a:xfrm>
            <a:off x="868550" y="3936568"/>
            <a:ext cx="7406899" cy="2541722"/>
            <a:chOff x="1151395" y="3843581"/>
            <a:chExt cx="7406899" cy="2541722"/>
          </a:xfrm>
        </p:grpSpPr>
        <p:grpSp>
          <p:nvGrpSpPr>
            <p:cNvPr id="10" name="Agrupar 9"/>
            <p:cNvGrpSpPr/>
            <p:nvPr/>
          </p:nvGrpSpPr>
          <p:grpSpPr>
            <a:xfrm>
              <a:off x="3762214" y="3843581"/>
              <a:ext cx="2185261" cy="2541722"/>
              <a:chOff x="3983064" y="3843581"/>
              <a:chExt cx="2185261" cy="2541722"/>
            </a:xfrm>
          </p:grpSpPr>
          <p:sp>
            <p:nvSpPr>
              <p:cNvPr id="4" name="Retângulo Arredondado 3"/>
              <p:cNvSpPr/>
              <p:nvPr/>
            </p:nvSpPr>
            <p:spPr>
              <a:xfrm>
                <a:off x="3983064" y="3843581"/>
                <a:ext cx="2185261" cy="2541722"/>
              </a:xfrm>
              <a:prstGeom prst="roundRect">
                <a:avLst>
                  <a:gd name="adj" fmla="val 177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pt-BR" dirty="0" smtClean="0">
                    <a:latin typeface="Corbel" panose="020B0503020204020204" pitchFamily="34" charset="0"/>
                  </a:rPr>
                  <a:t>Java I/O</a:t>
                </a:r>
              </a:p>
              <a:p>
                <a:pPr algn="ctr"/>
                <a:r>
                  <a:rPr lang="pt-BR" dirty="0" smtClean="0">
                    <a:latin typeface="Corbel" panose="020B0503020204020204" pitchFamily="34" charset="0"/>
                  </a:rPr>
                  <a:t>[java.io.*]</a:t>
                </a:r>
                <a:endParaRPr lang="pt-BR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6" name="Retângulo Arredondado 5"/>
              <p:cNvSpPr/>
              <p:nvPr/>
            </p:nvSpPr>
            <p:spPr>
              <a:xfrm>
                <a:off x="4190999" y="4612041"/>
                <a:ext cx="1769390" cy="694842"/>
              </a:xfrm>
              <a:prstGeom prst="roundRect">
                <a:avLst>
                  <a:gd name="adj" fmla="val 177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latin typeface="Corbel" panose="020B0503020204020204" pitchFamily="34" charset="0"/>
                  </a:rPr>
                  <a:t>FileReader</a:t>
                </a:r>
                <a:endParaRPr lang="pt-BR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8" name="Retângulo Arredondado 7"/>
              <p:cNvSpPr/>
              <p:nvPr/>
            </p:nvSpPr>
            <p:spPr>
              <a:xfrm>
                <a:off x="4190999" y="5463284"/>
                <a:ext cx="1769390" cy="694842"/>
              </a:xfrm>
              <a:prstGeom prst="roundRect">
                <a:avLst>
                  <a:gd name="adj" fmla="val 177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>
                    <a:latin typeface="Corbel" panose="020B0503020204020204" pitchFamily="34" charset="0"/>
                  </a:rPr>
                  <a:t>FileWriter</a:t>
                </a:r>
                <a:endParaRPr lang="pt-BR" dirty="0"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9" name="Retângulo Arredondado 8"/>
            <p:cNvSpPr/>
            <p:nvPr/>
          </p:nvSpPr>
          <p:spPr>
            <a:xfrm>
              <a:off x="1151395" y="4741387"/>
              <a:ext cx="1769390" cy="1319809"/>
            </a:xfrm>
            <a:prstGeom prst="roundRect">
              <a:avLst>
                <a:gd name="adj" fmla="val 17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Corbel" panose="020B0503020204020204" pitchFamily="34" charset="0"/>
                </a:rPr>
                <a:t>Programa.java</a:t>
              </a:r>
              <a:endParaRPr lang="pt-BR" dirty="0">
                <a:latin typeface="Corbel" panose="020B0503020204020204" pitchFamily="34" charset="0"/>
              </a:endParaRPr>
            </a:p>
          </p:txBody>
        </p:sp>
        <p:sp>
          <p:nvSpPr>
            <p:cNvPr id="5" name="Fluxograma: Documento 4"/>
            <p:cNvSpPr/>
            <p:nvPr/>
          </p:nvSpPr>
          <p:spPr>
            <a:xfrm>
              <a:off x="6788904" y="4741386"/>
              <a:ext cx="1769390" cy="131980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Corbel" panose="020B0503020204020204" pitchFamily="34" charset="0"/>
                </a:rPr>
                <a:t>arquivo.txt</a:t>
              </a:r>
              <a:endParaRPr lang="pt-BR" dirty="0">
                <a:latin typeface="Corbel" panose="020B0503020204020204" pitchFamily="34" charset="0"/>
              </a:endParaRPr>
            </a:p>
          </p:txBody>
        </p:sp>
        <p:cxnSp>
          <p:nvCxnSpPr>
            <p:cNvPr id="12" name="Conector de Seta Reta 11"/>
            <p:cNvCxnSpPr>
              <a:endCxn id="6" idx="1"/>
            </p:cNvCxnSpPr>
            <p:nvPr/>
          </p:nvCxnSpPr>
          <p:spPr>
            <a:xfrm>
              <a:off x="2920785" y="4959462"/>
              <a:ext cx="10493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endCxn id="8" idx="1"/>
            </p:cNvCxnSpPr>
            <p:nvPr/>
          </p:nvCxnSpPr>
          <p:spPr>
            <a:xfrm>
              <a:off x="2920785" y="5810705"/>
              <a:ext cx="10493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endCxn id="6" idx="3"/>
            </p:cNvCxnSpPr>
            <p:nvPr/>
          </p:nvCxnSpPr>
          <p:spPr>
            <a:xfrm flipH="1">
              <a:off x="5739539" y="4959462"/>
              <a:ext cx="104936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8" idx="3"/>
            </p:cNvCxnSpPr>
            <p:nvPr/>
          </p:nvCxnSpPr>
          <p:spPr>
            <a:xfrm>
              <a:off x="5739539" y="5810705"/>
              <a:ext cx="104936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b="1" dirty="0" err="1" smtClean="0"/>
              <a:t>FileWriter</a:t>
            </a:r>
            <a:r>
              <a:rPr lang="pt-BR" dirty="0" smtClean="0"/>
              <a:t> fornece os métodos necessários para a escrita de dados em arquivos. Na sua criação, é passado o nome do arquivo e o argumento </a:t>
            </a:r>
            <a:r>
              <a:rPr lang="pt-BR" b="1" dirty="0" err="1" smtClean="0"/>
              <a:t>append</a:t>
            </a:r>
            <a:r>
              <a:rPr lang="pt-BR" dirty="0" smtClean="0"/>
              <a:t>. Se verdadeiro, caso existam informações no arquivo, elas são mantidas e os novos dados são inseridos no final do arquivo. </a:t>
            </a:r>
            <a:r>
              <a:rPr lang="pt-BR" dirty="0" smtClean="0"/>
              <a:t>Se falso, caso existam informações no arquivo, elas são apagadas e os novos dados são inseridos no seu lugar.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método </a:t>
            </a:r>
            <a:r>
              <a:rPr lang="pt-BR" b="1" dirty="0" err="1" smtClean="0"/>
              <a:t>write</a:t>
            </a:r>
            <a:r>
              <a:rPr lang="pt-BR" b="1" dirty="0" smtClean="0"/>
              <a:t>(“texto”)</a:t>
            </a:r>
            <a:r>
              <a:rPr lang="pt-BR" dirty="0" smtClean="0"/>
              <a:t> escreve o valor (“texto”) no arquivo vinculado ao </a:t>
            </a:r>
            <a:r>
              <a:rPr lang="pt-BR" dirty="0" err="1" smtClean="0"/>
              <a:t>writer</a:t>
            </a:r>
            <a:r>
              <a:rPr lang="pt-BR" dirty="0" smtClean="0"/>
              <a:t> (neste exemplo, “pessoas.txt”).</a:t>
            </a:r>
          </a:p>
          <a:p>
            <a:r>
              <a:rPr lang="pt-BR" dirty="0" smtClean="0"/>
              <a:t>É necessário fechar o objeto </a:t>
            </a:r>
            <a:r>
              <a:rPr lang="pt-BR" b="1" dirty="0" err="1" smtClean="0"/>
              <a:t>writer</a:t>
            </a:r>
            <a:r>
              <a:rPr lang="pt-BR" dirty="0" smtClean="0"/>
              <a:t> após seu uso através do método </a:t>
            </a:r>
            <a:r>
              <a:rPr lang="pt-BR" b="1" dirty="0" smtClean="0"/>
              <a:t>close()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Operação de escrita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3168655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Este texto será inserido no arquivo"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Logger.getLogger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PersistenciaArquivos.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()).log(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Level.SEVERE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026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 classe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FileWriter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fornece os métodos necessários para a escrita de dados em arquivos. Na sua criação, é passado o nome do arquivo e o argumento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 Se verdadeiro, caso existam informações no arquivo, elas são mantidas e os novos dados são inseridos no final do arquivo.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 falso, caso existam informações no arquivo, elas são apagadas e os novos dados são inseridos no seu lugar.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método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write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(“texto”)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escreve o valor (“texto”) no arquivo vinculado ao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writer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(neste exemplo, “pessoas.txt”).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É necessário fechar o objeto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writer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após seu uso através do método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close()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Operação de escrita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3168655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Este texto será inserido no arquivo"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Logger.getLogger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PersistenciaArquivos.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()).log(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Level.SEVERE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742481" y="4624474"/>
            <a:ext cx="4052808" cy="112401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É necessário circundar o código com uma instrução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try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-catch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uma vez que uma exceção pode ser disparada na abertura do arquivo.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b="1" dirty="0" err="1" smtClean="0"/>
              <a:t>FileReader</a:t>
            </a:r>
            <a:r>
              <a:rPr lang="pt-BR" dirty="0" smtClean="0"/>
              <a:t> fornece métodos para abertura de arquivos e leitura dos seus dados. Porém, seus métodos permitem apenas a leitura de caracteres. Para ler os dados por linha, utilizaremos um objeto da classe </a:t>
            </a:r>
            <a:r>
              <a:rPr lang="pt-BR" b="1" dirty="0" err="1" smtClean="0"/>
              <a:t>BufferedReader</a:t>
            </a:r>
            <a:r>
              <a:rPr lang="pt-BR" dirty="0" smtClean="0"/>
              <a:t>. Na criação, instanciamos um novo </a:t>
            </a:r>
            <a:r>
              <a:rPr lang="pt-BR" b="1" dirty="0" err="1" smtClean="0"/>
              <a:t>FileReader</a:t>
            </a:r>
            <a:r>
              <a:rPr lang="pt-BR" dirty="0" smtClean="0"/>
              <a:t> passando o nome do arquivo.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método </a:t>
            </a:r>
            <a:r>
              <a:rPr lang="pt-BR" b="1" dirty="0" err="1" smtClean="0"/>
              <a:t>readLine</a:t>
            </a:r>
            <a:r>
              <a:rPr lang="pt-BR" b="1" dirty="0" smtClean="0"/>
              <a:t>()</a:t>
            </a:r>
            <a:r>
              <a:rPr lang="pt-BR" dirty="0" smtClean="0"/>
              <a:t> faz a leitura de toda a linha e passa para a próxima. Após ler a última linha do arquivo, o método devolve </a:t>
            </a:r>
            <a:r>
              <a:rPr lang="pt-BR" b="1" dirty="0" err="1" smtClean="0"/>
              <a:t>null</a:t>
            </a:r>
            <a:r>
              <a:rPr lang="pt-BR" dirty="0" smtClean="0"/>
              <a:t>. Por isso, enquanto a linha lida for diferente de nulo, a linha é impressa em tela. Após o término, o </a:t>
            </a:r>
            <a:r>
              <a:rPr lang="pt-BR" b="1" dirty="0" err="1" smtClean="0"/>
              <a:t>reader</a:t>
            </a:r>
            <a:r>
              <a:rPr lang="pt-BR" dirty="0" smtClean="0"/>
              <a:t> é fechado.</a:t>
            </a:r>
          </a:p>
          <a:p>
            <a:r>
              <a:rPr lang="pt-BR" dirty="0" smtClean="0"/>
              <a:t>Assim como na operação de escrita, o código deve ser circundado (</a:t>
            </a:r>
            <a:r>
              <a:rPr lang="pt-BR" b="1" dirty="0" err="1" smtClean="0"/>
              <a:t>try</a:t>
            </a:r>
            <a:r>
              <a:rPr lang="pt-BR" b="1" dirty="0" smtClean="0"/>
              <a:t>-catch</a:t>
            </a:r>
            <a:r>
              <a:rPr lang="pt-BR" dirty="0" smtClean="0"/>
              <a:t>).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Operação de leitura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65691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"pessoas.txt"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linha;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((linha =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(linha);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ex) {}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12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smtClean="0"/>
              <a:t>Pessoa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armazenamento de pessoas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3826"/>
            <a:ext cx="8229600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sexo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//Métodos construtores omitidos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toWriteString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sexo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genero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sexo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'M'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"masculino"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"feminino"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", possui 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anos de idade e é do sexo 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980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smtClean="0"/>
              <a:t>Pessoa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Exemplo – </a:t>
            </a:r>
            <a:r>
              <a:rPr lang="pt-BR" dirty="0" smtClean="0"/>
              <a:t>armazenamento de pessoas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3826"/>
            <a:ext cx="8229600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sexo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//Métodos construtores omitidos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toWriteString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";"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sexo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genero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sexo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'M'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"masculino"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"feminino"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", possui 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anos de idade e é do sexo 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943955" y="5381533"/>
            <a:ext cx="4052808" cy="1124014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toWriteString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retorna o texto que será usado para armazenar a pessoa no arquivo, com os atributos separados por “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;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”.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b="1" dirty="0" smtClean="0"/>
              <a:t>inserir</a:t>
            </a:r>
            <a:r>
              <a:rPr lang="pt-BR" dirty="0" smtClean="0"/>
              <a:t> armazena uma pessoa no arquivo. O método </a:t>
            </a:r>
            <a:r>
              <a:rPr lang="pt-BR" b="1" dirty="0" smtClean="0"/>
              <a:t>ler</a:t>
            </a:r>
            <a:r>
              <a:rPr lang="pt-BR" dirty="0" smtClean="0"/>
              <a:t> recupera uma pessoa do arquivo pelo nome. O método </a:t>
            </a:r>
            <a:r>
              <a:rPr lang="pt-BR" b="1" dirty="0" err="1" smtClean="0"/>
              <a:t>lerTodasPessoas</a:t>
            </a:r>
            <a:r>
              <a:rPr lang="pt-BR" dirty="0" smtClean="0"/>
              <a:t> devolve uma lista com todas as pessoas armazenadas no arquivo. O método </a:t>
            </a:r>
            <a:r>
              <a:rPr lang="pt-BR" b="1" dirty="0" smtClean="0"/>
              <a:t>excluir</a:t>
            </a:r>
            <a:r>
              <a:rPr lang="pt-BR" dirty="0" smtClean="0"/>
              <a:t> remove uma pessoa do arquivo pelo nome.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Classe para persistência dos dados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44395"/>
            <a:ext cx="8229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PersistenciaArquivos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excluir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lerTodasPessoas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ler(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nome)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inserir(Pessoa p){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147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19911</TotalTime>
  <Words>2167</Words>
  <Application>Microsoft Office PowerPoint</Application>
  <PresentationFormat>Apresentação na tela (4:3)</PresentationFormat>
  <Paragraphs>340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CMU Bright Roman</vt:lpstr>
      <vt:lpstr>Consolas</vt:lpstr>
      <vt:lpstr>Corbel</vt:lpstr>
      <vt:lpstr>Wingdings</vt:lpstr>
      <vt:lpstr>Office Theme</vt:lpstr>
      <vt:lpstr>Apresentação do PowerPoint</vt:lpstr>
      <vt:lpstr>Persistência em arquivo texto</vt:lpstr>
      <vt:lpstr>Persistência em arquivo texto</vt:lpstr>
      <vt:lpstr>Operação de escrita</vt:lpstr>
      <vt:lpstr>Operação de escrita</vt:lpstr>
      <vt:lpstr>Operação de leitura</vt:lpstr>
      <vt:lpstr>Exemplo – armazenamento de pessoas</vt:lpstr>
      <vt:lpstr>Exemplo – armazenamento de pessoas</vt:lpstr>
      <vt:lpstr>Classe para persistência dos dados</vt:lpstr>
      <vt:lpstr>Exemplo – escrita de uma pessoa</vt:lpstr>
      <vt:lpstr>Exemplo – leitura de uma pessoa</vt:lpstr>
      <vt:lpstr>Exemplo – leitura de uma pessoa</vt:lpstr>
      <vt:lpstr>Exemplo – leitura de uma pessoa</vt:lpstr>
      <vt:lpstr>Exemplo – leitura de uma pessoa</vt:lpstr>
      <vt:lpstr>Exemplo – leitura de uma pessoa</vt:lpstr>
      <vt:lpstr>Exemplo – leitura de todas as pessoas</vt:lpstr>
      <vt:lpstr>Exemplo – exclusão de uma pessoa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643</cp:revision>
  <dcterms:created xsi:type="dcterms:W3CDTF">2015-10-20T19:40:28Z</dcterms:created>
  <dcterms:modified xsi:type="dcterms:W3CDTF">2016-10-23T22:15:42Z</dcterms:modified>
</cp:coreProperties>
</file>