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65" r:id="rId3"/>
    <p:sldId id="276" r:id="rId4"/>
    <p:sldId id="275" r:id="rId5"/>
    <p:sldId id="274" r:id="rId6"/>
    <p:sldId id="278" r:id="rId7"/>
    <p:sldId id="279" r:id="rId8"/>
    <p:sldId id="280" r:id="rId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4"/>
            <p14:sldId id="278"/>
            <p14:sldId id="279"/>
            <p14:sldId id="280"/>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55" autoAdjust="0"/>
    <p:restoredTop sz="92384" autoAdjust="0"/>
  </p:normalViewPr>
  <p:slideViewPr>
    <p:cSldViewPr>
      <p:cViewPr>
        <p:scale>
          <a:sx n="125" d="100"/>
          <a:sy n="125" d="100"/>
        </p:scale>
        <p:origin x="-197" y="2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2023-02-06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p:txBody>
          <a:bodyPr/>
          <a:lstStyle/>
          <a:p>
            <a:r>
              <a:rPr lang="en-US" altLang="ko-KR" dirty="0" smtClean="0">
                <a:solidFill>
                  <a:schemeClr val="tx1"/>
                </a:solidFill>
              </a:rPr>
              <a:t>0.3</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2023.02.06</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smtClean="0">
                <a:solidFill>
                  <a:schemeClr val="tx1"/>
                </a:solidFill>
              </a:rPr>
              <a:t>박상섭</a:t>
            </a:r>
            <a:endParaRPr lang="ko-KR" altLang="en-US" dirty="0">
              <a:solidFill>
                <a:schemeClr val="tx1"/>
              </a:solidFill>
            </a:endParaRPr>
          </a:p>
        </p:txBody>
      </p:sp>
      <p:sp>
        <p:nvSpPr>
          <p:cNvPr id="2" name="제목 1"/>
          <p:cNvSpPr>
            <a:spLocks noGrp="1"/>
          </p:cNvSpPr>
          <p:nvPr>
            <p:ph type="title"/>
          </p:nvPr>
        </p:nvSpPr>
        <p:spPr/>
        <p:txBody>
          <a:bodyPr/>
          <a:lstStyle/>
          <a:p>
            <a:r>
              <a:rPr lang="ko-KR" altLang="en-US" dirty="0"/>
              <a:t>화면설계서 양식</a:t>
            </a: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478936113"/>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xmlns="" val="20000"/>
                    </a:ext>
                  </a:extLst>
                </a:gridCol>
                <a:gridCol w="1246799">
                  <a:extLst>
                    <a:ext uri="{9D8B030D-6E8A-4147-A177-3AD203B41FA5}">
                      <a16:colId xmlns:a16="http://schemas.microsoft.com/office/drawing/2014/main" xmlns="" val="20001"/>
                    </a:ext>
                  </a:extLst>
                </a:gridCol>
                <a:gridCol w="5521529">
                  <a:extLst>
                    <a:ext uri="{9D8B030D-6E8A-4147-A177-3AD203B41FA5}">
                      <a16:colId xmlns:a16="http://schemas.microsoft.com/office/drawing/2014/main" xmlns="" val="20002"/>
                    </a:ext>
                  </a:extLst>
                </a:gridCol>
                <a:gridCol w="1068681">
                  <a:extLst>
                    <a:ext uri="{9D8B030D-6E8A-4147-A177-3AD203B41FA5}">
                      <a16:colId xmlns:a16="http://schemas.microsoft.com/office/drawing/2014/main" xmlns="" val="20004"/>
                    </a:ext>
                  </a:extLst>
                </a:gridCol>
                <a:gridCol w="979629">
                  <a:extLst>
                    <a:ext uri="{9D8B030D-6E8A-4147-A177-3AD203B41FA5}">
                      <a16:colId xmlns:a16="http://schemas.microsoft.com/office/drawing/2014/main" xmlns=""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smtClean="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smtClean="0">
                          <a:solidFill>
                            <a:schemeClr val="tx1"/>
                          </a:solidFill>
                        </a:rPr>
                        <a:t>Note.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21340">
                <a:tc>
                  <a:txBody>
                    <a:bodyPr/>
                    <a:lstStyle/>
                    <a:p>
                      <a:pPr algn="ctr" latinLnBrk="1"/>
                      <a:r>
                        <a:rPr lang="en-US" altLang="ko-KR" sz="900" dirty="0" smtClean="0">
                          <a:solidFill>
                            <a:schemeClr val="tx1"/>
                          </a:solidFill>
                          <a:latin typeface="+mn-ea"/>
                          <a:ea typeface="+mn-ea"/>
                        </a:rPr>
                        <a:t>v0.3</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2023/02/02</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smtClean="0">
                          <a:solidFill>
                            <a:schemeClr val="tx1"/>
                          </a:solidFill>
                        </a:rPr>
                        <a:t>최초작성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smtClean="0">
                          <a:solidFill>
                            <a:schemeClr val="tx1"/>
                          </a:solidFill>
                          <a:latin typeface="+mn-ea"/>
                          <a:ea typeface="+mn-ea"/>
                        </a:rPr>
                        <a:t>박상섭</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xmlns="" val="10015"/>
                  </a:ext>
                </a:extLst>
              </a:tr>
            </a:tbl>
          </a:graphicData>
        </a:graphic>
      </p:graphicFrame>
      <p:sp>
        <p:nvSpPr>
          <p:cNvPr id="5" name="TextBox 4">
            <a:extLst>
              <a:ext uri="{FF2B5EF4-FFF2-40B4-BE49-F238E27FC236}">
                <a16:creationId xmlns:a16="http://schemas.microsoft.com/office/drawing/2014/main" xmlns=""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1676598939"/>
              </p:ext>
            </p:extLst>
          </p:nvPr>
        </p:nvGraphicFramePr>
        <p:xfrm>
          <a:off x="1197870" y="1268760"/>
          <a:ext cx="9794678" cy="5094269"/>
        </p:xfrm>
        <a:graphic>
          <a:graphicData uri="http://schemas.openxmlformats.org/drawingml/2006/table">
            <a:tbl>
              <a:tblPr>
                <a:tableStyleId>{5C22544A-7EE6-4342-B048-85BDC9FD1C3A}</a:tableStyleId>
              </a:tblPr>
              <a:tblGrid>
                <a:gridCol w="1713264">
                  <a:extLst>
                    <a:ext uri="{9D8B030D-6E8A-4147-A177-3AD203B41FA5}">
                      <a16:colId xmlns:a16="http://schemas.microsoft.com/office/drawing/2014/main" xmlns="" val="20000"/>
                    </a:ext>
                  </a:extLst>
                </a:gridCol>
                <a:gridCol w="367337">
                  <a:extLst>
                    <a:ext uri="{9D8B030D-6E8A-4147-A177-3AD203B41FA5}">
                      <a16:colId xmlns:a16="http://schemas.microsoft.com/office/drawing/2014/main" xmlns="" val="20005"/>
                    </a:ext>
                  </a:extLst>
                </a:gridCol>
                <a:gridCol w="367337">
                  <a:extLst>
                    <a:ext uri="{9D8B030D-6E8A-4147-A177-3AD203B41FA5}">
                      <a16:colId xmlns:a16="http://schemas.microsoft.com/office/drawing/2014/main" xmlns="" val="1932864301"/>
                    </a:ext>
                  </a:extLst>
                </a:gridCol>
                <a:gridCol w="367337">
                  <a:extLst>
                    <a:ext uri="{9D8B030D-6E8A-4147-A177-3AD203B41FA5}">
                      <a16:colId xmlns:a16="http://schemas.microsoft.com/office/drawing/2014/main" xmlns="" val="627806087"/>
                    </a:ext>
                  </a:extLst>
                </a:gridCol>
                <a:gridCol w="367337">
                  <a:extLst>
                    <a:ext uri="{9D8B030D-6E8A-4147-A177-3AD203B41FA5}">
                      <a16:colId xmlns:a16="http://schemas.microsoft.com/office/drawing/2014/main" xmlns="" val="371778404"/>
                    </a:ext>
                  </a:extLst>
                </a:gridCol>
                <a:gridCol w="367337">
                  <a:extLst>
                    <a:ext uri="{9D8B030D-6E8A-4147-A177-3AD203B41FA5}">
                      <a16:colId xmlns:a16="http://schemas.microsoft.com/office/drawing/2014/main" xmlns="" val="305405284"/>
                    </a:ext>
                  </a:extLst>
                </a:gridCol>
                <a:gridCol w="367337">
                  <a:extLst>
                    <a:ext uri="{9D8B030D-6E8A-4147-A177-3AD203B41FA5}">
                      <a16:colId xmlns:a16="http://schemas.microsoft.com/office/drawing/2014/main" xmlns="" val="844272191"/>
                    </a:ext>
                  </a:extLst>
                </a:gridCol>
                <a:gridCol w="367337">
                  <a:extLst>
                    <a:ext uri="{9D8B030D-6E8A-4147-A177-3AD203B41FA5}">
                      <a16:colId xmlns:a16="http://schemas.microsoft.com/office/drawing/2014/main" xmlns="" val="1347387674"/>
                    </a:ext>
                  </a:extLst>
                </a:gridCol>
                <a:gridCol w="367337">
                  <a:extLst>
                    <a:ext uri="{9D8B030D-6E8A-4147-A177-3AD203B41FA5}">
                      <a16:colId xmlns:a16="http://schemas.microsoft.com/office/drawing/2014/main" xmlns="" val="1781131391"/>
                    </a:ext>
                  </a:extLst>
                </a:gridCol>
                <a:gridCol w="367337">
                  <a:extLst>
                    <a:ext uri="{9D8B030D-6E8A-4147-A177-3AD203B41FA5}">
                      <a16:colId xmlns:a16="http://schemas.microsoft.com/office/drawing/2014/main" xmlns="" val="384615516"/>
                    </a:ext>
                  </a:extLst>
                </a:gridCol>
                <a:gridCol w="367337">
                  <a:extLst>
                    <a:ext uri="{9D8B030D-6E8A-4147-A177-3AD203B41FA5}">
                      <a16:colId xmlns:a16="http://schemas.microsoft.com/office/drawing/2014/main" xmlns="" val="2585931872"/>
                    </a:ext>
                  </a:extLst>
                </a:gridCol>
                <a:gridCol w="367337">
                  <a:extLst>
                    <a:ext uri="{9D8B030D-6E8A-4147-A177-3AD203B41FA5}">
                      <a16:colId xmlns:a16="http://schemas.microsoft.com/office/drawing/2014/main" xmlns="" val="3233058977"/>
                    </a:ext>
                  </a:extLst>
                </a:gridCol>
                <a:gridCol w="367337">
                  <a:extLst>
                    <a:ext uri="{9D8B030D-6E8A-4147-A177-3AD203B41FA5}">
                      <a16:colId xmlns:a16="http://schemas.microsoft.com/office/drawing/2014/main" xmlns="" val="2889151618"/>
                    </a:ext>
                  </a:extLst>
                </a:gridCol>
                <a:gridCol w="367337">
                  <a:extLst>
                    <a:ext uri="{9D8B030D-6E8A-4147-A177-3AD203B41FA5}">
                      <a16:colId xmlns:a16="http://schemas.microsoft.com/office/drawing/2014/main" xmlns="" val="560411669"/>
                    </a:ext>
                  </a:extLst>
                </a:gridCol>
                <a:gridCol w="367337">
                  <a:extLst>
                    <a:ext uri="{9D8B030D-6E8A-4147-A177-3AD203B41FA5}">
                      <a16:colId xmlns:a16="http://schemas.microsoft.com/office/drawing/2014/main" xmlns="" val="3884846165"/>
                    </a:ext>
                  </a:extLst>
                </a:gridCol>
                <a:gridCol w="367337">
                  <a:extLst>
                    <a:ext uri="{9D8B030D-6E8A-4147-A177-3AD203B41FA5}">
                      <a16:colId xmlns:a16="http://schemas.microsoft.com/office/drawing/2014/main" xmlns="" val="1129982004"/>
                    </a:ext>
                  </a:extLst>
                </a:gridCol>
                <a:gridCol w="367337">
                  <a:extLst>
                    <a:ext uri="{9D8B030D-6E8A-4147-A177-3AD203B41FA5}">
                      <a16:colId xmlns:a16="http://schemas.microsoft.com/office/drawing/2014/main" xmlns="" val="3555641462"/>
                    </a:ext>
                  </a:extLst>
                </a:gridCol>
                <a:gridCol w="367337">
                  <a:extLst>
                    <a:ext uri="{9D8B030D-6E8A-4147-A177-3AD203B41FA5}">
                      <a16:colId xmlns:a16="http://schemas.microsoft.com/office/drawing/2014/main" xmlns="" val="2046748408"/>
                    </a:ext>
                  </a:extLst>
                </a:gridCol>
                <a:gridCol w="367337">
                  <a:extLst>
                    <a:ext uri="{9D8B030D-6E8A-4147-A177-3AD203B41FA5}">
                      <a16:colId xmlns:a16="http://schemas.microsoft.com/office/drawing/2014/main" xmlns="" val="61301162"/>
                    </a:ext>
                  </a:extLst>
                </a:gridCol>
                <a:gridCol w="367337">
                  <a:extLst>
                    <a:ext uri="{9D8B030D-6E8A-4147-A177-3AD203B41FA5}">
                      <a16:colId xmlns:a16="http://schemas.microsoft.com/office/drawing/2014/main" xmlns="" val="151961678"/>
                    </a:ext>
                  </a:extLst>
                </a:gridCol>
                <a:gridCol w="367337">
                  <a:extLst>
                    <a:ext uri="{9D8B030D-6E8A-4147-A177-3AD203B41FA5}">
                      <a16:colId xmlns:a16="http://schemas.microsoft.com/office/drawing/2014/main" xmlns="" val="3307757913"/>
                    </a:ext>
                  </a:extLst>
                </a:gridCol>
                <a:gridCol w="367337">
                  <a:extLst>
                    <a:ext uri="{9D8B030D-6E8A-4147-A177-3AD203B41FA5}">
                      <a16:colId xmlns:a16="http://schemas.microsoft.com/office/drawing/2014/main" xmlns="" val="4047037587"/>
                    </a:ext>
                  </a:extLst>
                </a:gridCol>
                <a:gridCol w="367337">
                  <a:extLst>
                    <a:ext uri="{9D8B030D-6E8A-4147-A177-3AD203B41FA5}">
                      <a16:colId xmlns:a16="http://schemas.microsoft.com/office/drawing/2014/main" xmlns=""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2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2">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지하철내의 실시간 정보부족으로 인한 불편을 해소하기 위함</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2">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지하철</a:t>
                      </a:r>
                      <a:r>
                        <a:rPr lang="ko-KR" altLang="en-US" sz="900" baseline="0" dirty="0" smtClean="0">
                          <a:solidFill>
                            <a:schemeClr val="tx1"/>
                          </a:solidFill>
                          <a:latin typeface="+mn-ea"/>
                          <a:ea typeface="+mn-ea"/>
                        </a:rPr>
                        <a:t> </a:t>
                      </a:r>
                      <a:r>
                        <a:rPr lang="ko-KR" altLang="en-US" sz="900" dirty="0" smtClean="0">
                          <a:solidFill>
                            <a:schemeClr val="tx1"/>
                          </a:solidFill>
                          <a:latin typeface="+mn-ea"/>
                          <a:ea typeface="+mn-ea"/>
                        </a:rPr>
                        <a:t>실시간 정보를 수집하여 편의성 향상</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지하철</a:t>
                      </a:r>
                      <a:r>
                        <a:rPr lang="ko-KR" altLang="en-US" sz="900" baseline="0" dirty="0" smtClean="0">
                          <a:solidFill>
                            <a:schemeClr val="tx1"/>
                          </a:solidFill>
                          <a:latin typeface="+mn-ea"/>
                          <a:ea typeface="+mn-ea"/>
                        </a:rPr>
                        <a:t> 관계자 및 이용자들 간의 소통을 용이하게 함</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2">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사용자들의 편의성을 증대하고</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예기치 못한 상황에서 빠른 대응이 가능해지며</a:t>
                      </a:r>
                      <a:r>
                        <a:rPr lang="en-US" altLang="ko-KR" sz="900" dirty="0" smtClean="0">
                          <a:solidFill>
                            <a:schemeClr val="tx1"/>
                          </a:solidFill>
                          <a:latin typeface="+mn-ea"/>
                          <a:ea typeface="+mn-ea"/>
                        </a:rPr>
                        <a:t>,</a:t>
                      </a:r>
                    </a:p>
                    <a:p>
                      <a:pPr marL="0" indent="0" algn="just" latinLnBrk="1">
                        <a:lnSpc>
                          <a:spcPct val="130000"/>
                        </a:lnSpc>
                        <a:buFont typeface="Arial" panose="020B0604020202020204" pitchFamily="34" charset="0"/>
                        <a:buNone/>
                      </a:pPr>
                      <a:r>
                        <a:rPr lang="ko-KR" altLang="en-US" sz="900" dirty="0" smtClean="0">
                          <a:solidFill>
                            <a:schemeClr val="tx1"/>
                          </a:solidFill>
                          <a:latin typeface="+mn-ea"/>
                          <a:ea typeface="+mn-ea"/>
                        </a:rPr>
                        <a:t>    나아가 원활한 소통으로 </a:t>
                      </a:r>
                      <a:r>
                        <a:rPr lang="ko-KR" altLang="en-US" sz="900" baseline="0" dirty="0" smtClean="0">
                          <a:solidFill>
                            <a:schemeClr val="tx1"/>
                          </a:solidFill>
                          <a:latin typeface="+mn-ea"/>
                          <a:ea typeface="+mn-ea"/>
                        </a:rPr>
                        <a:t>더 </a:t>
                      </a:r>
                      <a:r>
                        <a:rPr lang="ko-KR" altLang="en-US" sz="900" dirty="0" smtClean="0">
                          <a:solidFill>
                            <a:schemeClr val="tx1"/>
                          </a:solidFill>
                          <a:latin typeface="+mn-ea"/>
                          <a:ea typeface="+mn-ea"/>
                        </a:rPr>
                        <a:t>나은 지하철 문화를 만들어감</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2">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경로탐색</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혼잡도 및 좌석</a:t>
                      </a:r>
                      <a:r>
                        <a:rPr lang="ko-KR" altLang="en-US" sz="900" baseline="0" dirty="0" smtClean="0">
                          <a:solidFill>
                            <a:schemeClr val="tx1"/>
                          </a:solidFill>
                          <a:latin typeface="+mn-ea"/>
                          <a:ea typeface="+mn-ea"/>
                        </a:rPr>
                        <a:t> 파악</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신고</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실시간 채팅</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22">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모든 서비스는 로그인 </a:t>
                      </a:r>
                      <a:r>
                        <a:rPr lang="ko-KR" altLang="en-US" sz="900" dirty="0" err="1" smtClean="0">
                          <a:solidFill>
                            <a:schemeClr val="tx1"/>
                          </a:solidFill>
                          <a:latin typeface="+mn-ea"/>
                          <a:ea typeface="+mn-ea"/>
                        </a:rPr>
                        <a:t>과정없이</a:t>
                      </a:r>
                      <a:r>
                        <a:rPr lang="ko-KR" altLang="en-US" sz="900" dirty="0" smtClean="0">
                          <a:solidFill>
                            <a:schemeClr val="tx1"/>
                          </a:solidFill>
                          <a:latin typeface="+mn-ea"/>
                          <a:ea typeface="+mn-ea"/>
                        </a:rPr>
                        <a:t> 이루어짐</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71527082"/>
                  </a:ext>
                </a:extLst>
              </a:tr>
              <a:tr h="147693">
                <a:tc gridSpan="23">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5">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1W</a:t>
                      </a: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xmlns=""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1/30</a:t>
                      </a: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1/31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301870032"/>
                  </a:ext>
                </a:extLst>
              </a:tr>
              <a:tr h="21234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기획</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807584751"/>
                  </a:ext>
                </a:extLst>
              </a:tr>
              <a:tr h="133033">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설계</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009021828"/>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개발</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82463912"/>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테스트</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73015604"/>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배포</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502992516"/>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안정화</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xmlns="" val="2990935818"/>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val="2021803742"/>
              </p:ext>
            </p:extLst>
          </p:nvPr>
        </p:nvGraphicFramePr>
        <p:xfrm>
          <a:off x="1197870" y="1700808"/>
          <a:ext cx="9794674" cy="3960440"/>
        </p:xfrm>
        <a:graphic>
          <a:graphicData uri="http://schemas.openxmlformats.org/drawingml/2006/table">
            <a:tbl>
              <a:tblPr>
                <a:tableStyleId>{5C22544A-7EE6-4342-B048-85BDC9FD1C3A}</a:tableStyleId>
              </a:tblPr>
              <a:tblGrid>
                <a:gridCol w="1490077">
                  <a:extLst>
                    <a:ext uri="{9D8B030D-6E8A-4147-A177-3AD203B41FA5}">
                      <a16:colId xmlns:a16="http://schemas.microsoft.com/office/drawing/2014/main" xmlns="" val="554055183"/>
                    </a:ext>
                  </a:extLst>
                </a:gridCol>
                <a:gridCol w="2688557">
                  <a:extLst>
                    <a:ext uri="{9D8B030D-6E8A-4147-A177-3AD203B41FA5}">
                      <a16:colId xmlns:a16="http://schemas.microsoft.com/office/drawing/2014/main" xmlns="" val="20000"/>
                    </a:ext>
                  </a:extLst>
                </a:gridCol>
                <a:gridCol w="2849291">
                  <a:extLst>
                    <a:ext uri="{9D8B030D-6E8A-4147-A177-3AD203B41FA5}">
                      <a16:colId xmlns:a16="http://schemas.microsoft.com/office/drawing/2014/main" xmlns="" val="20001"/>
                    </a:ext>
                  </a:extLst>
                </a:gridCol>
                <a:gridCol w="2766749">
                  <a:extLst>
                    <a:ext uri="{9D8B030D-6E8A-4147-A177-3AD203B41FA5}">
                      <a16:colId xmlns:a16="http://schemas.microsoft.com/office/drawing/2014/main" xmlns="" val="20004"/>
                    </a:ext>
                  </a:extLst>
                </a:gridCol>
              </a:tblGrid>
              <a:tr h="342763">
                <a:tc rowSpan="2">
                  <a:txBody>
                    <a:bodyPr/>
                    <a:lstStyle/>
                    <a:p>
                      <a:pPr algn="ctr" latinLnBrk="1"/>
                      <a:r>
                        <a:rPr lang="en-US" altLang="ko-KR" sz="1000" b="1" dirty="0" smtClean="0">
                          <a:solidFill>
                            <a:schemeClr val="tx1"/>
                          </a:solidFill>
                        </a:rPr>
                        <a:t>User </a:t>
                      </a:r>
                      <a:r>
                        <a:rPr lang="en-US" altLang="ko-KR" sz="1000" b="1" dirty="0">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smtClean="0">
                          <a:solidFill>
                            <a:schemeClr val="tx1"/>
                          </a:solidFill>
                        </a:rPr>
                        <a:t>경로탐색</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1" dirty="0" smtClean="0">
                          <a:solidFill>
                            <a:schemeClr val="tx1"/>
                          </a:solidFill>
                        </a:rPr>
                        <a:t>좌석확인</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1" dirty="0" smtClean="0">
                          <a:solidFill>
                            <a:schemeClr val="tx1"/>
                          </a:solidFill>
                        </a:rPr>
                        <a:t>도착 및 안내종료</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3503712"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3503712" y="2823612"/>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목적지 선택</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xmlns="" id="{BB96B924-4F71-423C-9A34-4C63C04D46CB}"/>
              </a:ext>
            </a:extLst>
          </p:cNvPr>
          <p:cNvSpPr/>
          <p:nvPr/>
        </p:nvSpPr>
        <p:spPr>
          <a:xfrm>
            <a:off x="3503712" y="33276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출발지 선택</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xmlns="" id="{96A6B14E-E90E-4B43-A3BD-28851575D769}"/>
              </a:ext>
            </a:extLst>
          </p:cNvPr>
          <p:cNvSpPr/>
          <p:nvPr/>
        </p:nvSpPr>
        <p:spPr>
          <a:xfrm>
            <a:off x="3503712" y="383172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경로 탐색</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stCxn id="6" idx="2"/>
            <a:endCxn id="7" idx="0"/>
          </p:cNvCxnSpPr>
          <p:nvPr/>
        </p:nvCxnSpPr>
        <p:spPr>
          <a:xfrm>
            <a:off x="4007768" y="2574853"/>
            <a:ext cx="0" cy="2487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8" idx="0"/>
          </p:cNvCxnSpPr>
          <p:nvPr/>
        </p:nvCxnSpPr>
        <p:spPr>
          <a:xfrm>
            <a:off x="4007768" y="3068960"/>
            <a:ext cx="0" cy="2587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xmlns="" id="{0E9A8199-D075-4EE7-BBA9-F3BB9CDC05FE}"/>
              </a:ext>
            </a:extLst>
          </p:cNvPr>
          <p:cNvCxnSpPr>
            <a:cxnSpLocks/>
            <a:stCxn id="8" idx="2"/>
            <a:endCxn id="9" idx="0"/>
          </p:cNvCxnSpPr>
          <p:nvPr/>
        </p:nvCxnSpPr>
        <p:spPr>
          <a:xfrm>
            <a:off x="4007768" y="3573016"/>
            <a:ext cx="0" cy="2587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xmlns="" id="{C8C94C72-50E0-4FEE-B332-62829B1B172C}"/>
              </a:ext>
            </a:extLst>
          </p:cNvPr>
          <p:cNvCxnSpPr>
            <a:cxnSpLocks/>
            <a:stCxn id="9" idx="2"/>
            <a:endCxn id="25" idx="0"/>
          </p:cNvCxnSpPr>
          <p:nvPr/>
        </p:nvCxnSpPr>
        <p:spPr>
          <a:xfrm>
            <a:off x="4007768" y="4077072"/>
            <a:ext cx="0" cy="2587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3503712" y="433578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경로 확정 및 좌석확인</a:t>
            </a:r>
            <a:endParaRPr lang="ko-KR" altLang="en-US" sz="800" dirty="0">
              <a:solidFill>
                <a:schemeClr val="tx1"/>
              </a:solidFill>
            </a:endParaRPr>
          </a:p>
        </p:txBody>
      </p: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888552" y="4854576"/>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4007768" y="4581128"/>
            <a:ext cx="0" cy="2734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6205523"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열차선택</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4126984" y="2452179"/>
            <a:ext cx="2078539" cy="2517701"/>
          </a:xfrm>
          <a:prstGeom prst="bentConnector3">
            <a:avLst>
              <a:gd name="adj1" fmla="val 7141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a:extLst>
              <a:ext uri="{FF2B5EF4-FFF2-40B4-BE49-F238E27FC236}">
                <a16:creationId xmlns:a16="http://schemas.microsoft.com/office/drawing/2014/main" xmlns="" id="{7DC64F6D-1FA0-4B32-9430-E0D063BB9C92}"/>
              </a:ext>
            </a:extLst>
          </p:cNvPr>
          <p:cNvSpPr/>
          <p:nvPr/>
        </p:nvSpPr>
        <p:spPr>
          <a:xfrm>
            <a:off x="6205523" y="2790877"/>
            <a:ext cx="1008112" cy="42209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혼잡도</a:t>
            </a:r>
            <a:r>
              <a:rPr lang="ko-KR" altLang="en-US" sz="800" dirty="0" smtClean="0">
                <a:solidFill>
                  <a:schemeClr val="tx1"/>
                </a:solidFill>
              </a:rPr>
              <a:t> </a:t>
            </a:r>
            <a:endParaRPr lang="en-US" altLang="ko-KR" sz="800" dirty="0" smtClean="0">
              <a:solidFill>
                <a:schemeClr val="tx1"/>
              </a:solidFill>
            </a:endParaRPr>
          </a:p>
          <a:p>
            <a:pPr algn="ctr"/>
            <a:r>
              <a:rPr lang="ko-KR" altLang="en-US" sz="800" dirty="0" smtClean="0">
                <a:solidFill>
                  <a:schemeClr val="tx1"/>
                </a:solidFill>
              </a:rPr>
              <a:t>및 </a:t>
            </a:r>
            <a:endParaRPr lang="en-US" altLang="ko-KR" sz="800" dirty="0" smtClean="0">
              <a:solidFill>
                <a:schemeClr val="tx1"/>
              </a:solidFill>
            </a:endParaRPr>
          </a:p>
          <a:p>
            <a:pPr algn="ctr"/>
            <a:r>
              <a:rPr lang="ko-KR" altLang="en-US" sz="800" dirty="0" smtClean="0">
                <a:solidFill>
                  <a:schemeClr val="tx1"/>
                </a:solidFill>
              </a:rPr>
              <a:t>좌석현황 확인</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xmlns="" id="{DA3FC886-0D12-421B-9939-10BF2FC2165B}"/>
              </a:ext>
            </a:extLst>
          </p:cNvPr>
          <p:cNvSpPr/>
          <p:nvPr/>
        </p:nvSpPr>
        <p:spPr>
          <a:xfrm>
            <a:off x="6030617" y="4263772"/>
            <a:ext cx="136815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선택차량 안내 유지</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6709579" y="2574853"/>
            <a:ext cx="0" cy="2160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6709579" y="3212976"/>
            <a:ext cx="5113" cy="2631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6030616" y="3476106"/>
            <a:ext cx="1368152" cy="52895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사용자와 </a:t>
            </a:r>
            <a:endParaRPr lang="en-US" altLang="ko-KR" sz="700" dirty="0" smtClean="0">
              <a:solidFill>
                <a:schemeClr val="tx1"/>
              </a:solidFill>
            </a:endParaRPr>
          </a:p>
          <a:p>
            <a:pPr algn="ctr"/>
            <a:r>
              <a:rPr lang="ko-KR" altLang="en-US" sz="700" dirty="0" smtClean="0">
                <a:solidFill>
                  <a:schemeClr val="tx1"/>
                </a:solidFill>
              </a:rPr>
              <a:t>열차의 위치가 일치하는가</a:t>
            </a:r>
            <a:r>
              <a:rPr lang="en-US" altLang="ko-KR" sz="700" dirty="0" smtClean="0">
                <a:solidFill>
                  <a:schemeClr val="tx1"/>
                </a:solidFill>
              </a:rPr>
              <a:t>?</a:t>
            </a:r>
            <a:endParaRPr lang="ko-KR" altLang="en-US" sz="7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a:endCxn id="44" idx="0"/>
          </p:cNvCxnSpPr>
          <p:nvPr/>
        </p:nvCxnSpPr>
        <p:spPr>
          <a:xfrm>
            <a:off x="6714692" y="4005064"/>
            <a:ext cx="1" cy="2587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9FEC03-CB4A-42BE-B005-0BF34BBEB791}"/>
              </a:ext>
            </a:extLst>
          </p:cNvPr>
          <p:cNvCxnSpPr>
            <a:cxnSpLocks/>
            <a:stCxn id="44" idx="2"/>
            <a:endCxn id="64" idx="0"/>
          </p:cNvCxnSpPr>
          <p:nvPr/>
        </p:nvCxnSpPr>
        <p:spPr>
          <a:xfrm>
            <a:off x="6714693" y="4509120"/>
            <a:ext cx="0" cy="2587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xmlns="" id="{A6114174-35DE-4F22-9A19-F81DC88D5B94}"/>
              </a:ext>
            </a:extLst>
          </p:cNvPr>
          <p:cNvSpPr/>
          <p:nvPr/>
        </p:nvSpPr>
        <p:spPr>
          <a:xfrm>
            <a:off x="6210637" y="476782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목적지도착</a:t>
            </a:r>
            <a:endParaRPr lang="ko-KR" altLang="en-US" sz="800" dirty="0">
              <a:solidFill>
                <a:schemeClr val="tx1"/>
              </a:solidFill>
            </a:endParaRPr>
          </a:p>
        </p:txBody>
      </p:sp>
      <p:sp>
        <p:nvSpPr>
          <p:cNvPr id="68" name="순서도: 처리 67">
            <a:extLst>
              <a:ext uri="{FF2B5EF4-FFF2-40B4-BE49-F238E27FC236}">
                <a16:creationId xmlns:a16="http://schemas.microsoft.com/office/drawing/2014/main" xmlns="" id="{C4B65520-C38B-4FD7-A1FE-194F021A42FF}"/>
              </a:ext>
            </a:extLst>
          </p:cNvPr>
          <p:cNvSpPr/>
          <p:nvPr/>
        </p:nvSpPr>
        <p:spPr>
          <a:xfrm>
            <a:off x="912033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안내종료</a:t>
            </a:r>
            <a:endParaRPr lang="ko-KR" altLang="en-US" sz="800" dirty="0">
              <a:solidFill>
                <a:schemeClr val="tx1"/>
              </a:solidFill>
            </a:endParaRPr>
          </a:p>
        </p:txBody>
      </p:sp>
      <p:sp>
        <p:nvSpPr>
          <p:cNvPr id="76" name="직사각형 75">
            <a:extLst>
              <a:ext uri="{FF2B5EF4-FFF2-40B4-BE49-F238E27FC236}">
                <a16:creationId xmlns:a16="http://schemas.microsoft.com/office/drawing/2014/main" xmlns="" id="{91750B76-5F44-4DAA-8DBC-C826785A7F6F}"/>
              </a:ext>
            </a:extLst>
          </p:cNvPr>
          <p:cNvSpPr/>
          <p:nvPr/>
        </p:nvSpPr>
        <p:spPr>
          <a:xfrm>
            <a:off x="3723876" y="5157772"/>
            <a:ext cx="595035" cy="215444"/>
          </a:xfrm>
          <a:prstGeom prst="rect">
            <a:avLst/>
          </a:prstGeom>
        </p:spPr>
        <p:txBody>
          <a:bodyPr wrap="none">
            <a:spAutoFit/>
          </a:bodyPr>
          <a:lstStyle/>
          <a:p>
            <a:r>
              <a:rPr lang="ko-KR" altLang="en-US" sz="800" dirty="0" smtClean="0"/>
              <a:t>화면전환</a:t>
            </a:r>
            <a:endParaRPr lang="ko-KR" altLang="en-US" sz="800" dirty="0"/>
          </a:p>
        </p:txBody>
      </p:sp>
      <p:sp>
        <p:nvSpPr>
          <p:cNvPr id="80" name="순서도: 처리 79">
            <a:extLst>
              <a:ext uri="{FF2B5EF4-FFF2-40B4-BE49-F238E27FC236}">
                <a16:creationId xmlns:a16="http://schemas.microsoft.com/office/drawing/2014/main" xmlns="" id="{572A12DD-E5D0-44A7-A7DF-752785488481}"/>
              </a:ext>
            </a:extLst>
          </p:cNvPr>
          <p:cNvSpPr/>
          <p:nvPr/>
        </p:nvSpPr>
        <p:spPr>
          <a:xfrm>
            <a:off x="911922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좌석 자동 반납</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H="1" flipV="1">
            <a:off x="7213635" y="2452179"/>
            <a:ext cx="185133" cy="1288406"/>
          </a:xfrm>
          <a:prstGeom prst="bentConnector3">
            <a:avLst>
              <a:gd name="adj1" fmla="val -123479"/>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6390656" y="4005644"/>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7343436" y="3573596"/>
            <a:ext cx="343364" cy="215444"/>
          </a:xfrm>
          <a:prstGeom prst="rect">
            <a:avLst/>
          </a:prstGeom>
        </p:spPr>
        <p:txBody>
          <a:bodyPr wrap="none">
            <a:spAutoFit/>
          </a:bodyPr>
          <a:lstStyle/>
          <a:p>
            <a:r>
              <a:rPr lang="en-US" altLang="ko-KR" sz="800" dirty="0"/>
              <a:t>NO</a:t>
            </a:r>
            <a:endParaRPr lang="ko-KR" altLang="en-US" sz="800" dirty="0"/>
          </a:p>
        </p:txBody>
      </p:sp>
      <p:cxnSp>
        <p:nvCxnSpPr>
          <p:cNvPr id="111" name="연결선: 꺾임 110">
            <a:extLst>
              <a:ext uri="{FF2B5EF4-FFF2-40B4-BE49-F238E27FC236}">
                <a16:creationId xmlns:a16="http://schemas.microsoft.com/office/drawing/2014/main" xmlns="" id="{3DF0B075-9EA2-47FF-974E-B9924014A3CF}"/>
              </a:ext>
            </a:extLst>
          </p:cNvPr>
          <p:cNvCxnSpPr>
            <a:cxnSpLocks/>
            <a:stCxn id="64" idx="3"/>
            <a:endCxn id="68" idx="1"/>
          </p:cNvCxnSpPr>
          <p:nvPr/>
        </p:nvCxnSpPr>
        <p:spPr>
          <a:xfrm flipV="1">
            <a:off x="7218749" y="2452179"/>
            <a:ext cx="1901587" cy="2438323"/>
          </a:xfrm>
          <a:prstGeom prst="bentConnector3">
            <a:avLst>
              <a:gd name="adj1" fmla="val 6218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xmlns="" id="{77B688C4-B4FF-4E64-AE28-6708CBADC33A}"/>
              </a:ext>
            </a:extLst>
          </p:cNvPr>
          <p:cNvCxnSpPr>
            <a:cxnSpLocks/>
            <a:stCxn id="68" idx="2"/>
            <a:endCxn id="80" idx="0"/>
          </p:cNvCxnSpPr>
          <p:nvPr/>
        </p:nvCxnSpPr>
        <p:spPr>
          <a:xfrm flipH="1">
            <a:off x="962327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B2F6C655-A117-4B6F-8B49-D588A28F2E32}"/>
              </a:ext>
            </a:extLst>
          </p:cNvPr>
          <p:cNvCxnSpPr>
            <a:cxnSpLocks/>
            <a:stCxn id="80" idx="2"/>
            <a:endCxn id="151" idx="0"/>
          </p:cNvCxnSpPr>
          <p:nvPr/>
        </p:nvCxnSpPr>
        <p:spPr>
          <a:xfrm>
            <a:off x="9623276" y="3006901"/>
            <a:ext cx="0" cy="2238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151" name="순서도: 수행의 시작/종료 150">
            <a:extLst>
              <a:ext uri="{FF2B5EF4-FFF2-40B4-BE49-F238E27FC236}">
                <a16:creationId xmlns:a16="http://schemas.microsoft.com/office/drawing/2014/main" xmlns="" id="{8B0FC8EB-06DE-4FF4-9373-5A2D117A6FFE}"/>
              </a:ext>
            </a:extLst>
          </p:cNvPr>
          <p:cNvSpPr/>
          <p:nvPr/>
        </p:nvSpPr>
        <p:spPr>
          <a:xfrm>
            <a:off x="9119220" y="3230758"/>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Tree>
    <p:extLst>
      <p:ext uri="{BB962C8B-B14F-4D97-AF65-F5344CB8AC3E}">
        <p14:creationId xmlns:p14="http://schemas.microsoft.com/office/powerpoint/2010/main" val="268828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5</a:t>
            </a:fld>
            <a:endParaRPr lang="ko-KR" altLang="en-US" sz="9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6</a:t>
            </a:fld>
            <a:endParaRPr lang="ko-KR" altLang="en-US" sz="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7</a:t>
            </a:fld>
            <a:endParaRPr lang="ko-KR" altLang="en-US" sz="9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07"/>
            <a:ext cx="12191999" cy="68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8</a:t>
            </a:fld>
            <a:endParaRPr lang="ko-KR" altLang="en-US" sz="9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3414</TotalTime>
  <Words>180</Words>
  <Application>Microsoft Office PowerPoint</Application>
  <PresentationFormat>사용자 지정</PresentationFormat>
  <Paragraphs>95</Paragraphs>
  <Slides>8</Slides>
  <Notes>0</Notes>
  <HiddenSlides>0</HiddenSlides>
  <MMClips>0</MMClips>
  <ScaleCrop>false</ScaleCrop>
  <HeadingPairs>
    <vt:vector size="4" baseType="variant">
      <vt:variant>
        <vt:lpstr>테마</vt:lpstr>
      </vt:variant>
      <vt:variant>
        <vt:i4>1</vt:i4>
      </vt:variant>
      <vt:variant>
        <vt:lpstr>슬라이드 제목</vt:lpstr>
      </vt:variant>
      <vt:variant>
        <vt:i4>8</vt:i4>
      </vt:variant>
    </vt:vector>
  </HeadingPairs>
  <TitlesOfParts>
    <vt:vector size="9" baseType="lpstr">
      <vt:lpstr>Office 테마</vt:lpstr>
      <vt:lpstr>화면설계서 양식</vt:lpstr>
      <vt:lpstr>History</vt:lpstr>
      <vt:lpstr>서비스 개요</vt:lpstr>
      <vt:lpstr>User flow</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user</cp:lastModifiedBy>
  <cp:revision>112</cp:revision>
  <cp:lastPrinted>2019-05-29T05:54:36Z</cp:lastPrinted>
  <dcterms:created xsi:type="dcterms:W3CDTF">2019-03-11T07:43:12Z</dcterms:created>
  <dcterms:modified xsi:type="dcterms:W3CDTF">2023-02-06T04:48:45Z</dcterms:modified>
</cp:coreProperties>
</file>