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56" r:id="rId5"/>
    <p:sldId id="288" r:id="rId6"/>
    <p:sldId id="289" r:id="rId7"/>
    <p:sldId id="290" r:id="rId8"/>
    <p:sldId id="291" r:id="rId9"/>
    <p:sldId id="292" r:id="rId10"/>
    <p:sldId id="293" r:id="rId11"/>
    <p:sldId id="294" r:id="rId12"/>
    <p:sldId id="295" r:id="rId13"/>
    <p:sldId id="296" r:id="rId14"/>
    <p:sldId id="298" r:id="rId15"/>
    <p:sldId id="297" r:id="rId16"/>
    <p:sldId id="299" r:id="rId17"/>
    <p:sldId id="300" r:id="rId18"/>
    <p:sldId id="302" r:id="rId19"/>
    <p:sldId id="303"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DB275E-6D2E-4244-8ACC-600227B3557E}">
          <p14:sldIdLst>
            <p14:sldId id="256"/>
            <p14:sldId id="288"/>
            <p14:sldId id="289"/>
            <p14:sldId id="290"/>
            <p14:sldId id="291"/>
            <p14:sldId id="292"/>
            <p14:sldId id="293"/>
            <p14:sldId id="294"/>
            <p14:sldId id="295"/>
            <p14:sldId id="296"/>
            <p14:sldId id="298"/>
            <p14:sldId id="297"/>
            <p14:sldId id="299"/>
            <p14:sldId id="300"/>
            <p14:sldId id="302"/>
            <p14:sldId id="303"/>
          </p14:sldIdLst>
        </p14:section>
        <p14:section name="Untitled Section" id="{3E162EA8-7D2C-42E6-86D6-5A967533462B}">
          <p14:sldIdLst>
            <p14:sldId id="285"/>
          </p14:sldIdLst>
        </p14:section>
      </p14:sectionLst>
    </p:ex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52" autoAdjust="0"/>
  </p:normalViewPr>
  <p:slideViewPr>
    <p:cSldViewPr snapToGrid="0" showGuides="1">
      <p:cViewPr varScale="1">
        <p:scale>
          <a:sx n="92" d="100"/>
          <a:sy n="92" d="100"/>
        </p:scale>
        <p:origin x="90" y="1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02 Jun 20</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02 Jun 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02 Jun 20</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02 Jun 20</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70987" y="1905506"/>
            <a:ext cx="9144000" cy="3046988"/>
          </a:xfrm>
        </p:spPr>
        <p:txBody>
          <a:bodyPr lIns="0" tIns="0" rIns="0" bIns="0" anchor="t">
            <a:spAutoFit/>
          </a:bodyPr>
          <a:lstStyle/>
          <a:p>
            <a:r>
              <a:rPr lang="en-US" b="1" dirty="0">
                <a:solidFill>
                  <a:schemeClr val="bg1"/>
                </a:solidFill>
              </a:rPr>
              <a:t>Key Dependent Image Steganography Using Edge Detection</a:t>
            </a:r>
            <a:br>
              <a:rPr lang="en-US" dirty="0">
                <a:solidFill>
                  <a:schemeClr val="bg1"/>
                </a:solidFill>
              </a:rPr>
            </a:br>
            <a:r>
              <a:rPr lang="en-US" sz="4000" dirty="0">
                <a:solidFill>
                  <a:schemeClr val="accent4"/>
                </a:solidFill>
              </a:rPr>
              <a:t>Hussein Asshabi</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50965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C9A9-6184-4917-98A7-C0866E3A4D25}"/>
              </a:ext>
            </a:extLst>
          </p:cNvPr>
          <p:cNvSpPr>
            <a:spLocks noGrp="1"/>
          </p:cNvSpPr>
          <p:nvPr>
            <p:ph type="title"/>
          </p:nvPr>
        </p:nvSpPr>
        <p:spPr/>
        <p:txBody>
          <a:bodyPr/>
          <a:lstStyle/>
          <a:p>
            <a:r>
              <a:rPr lang="en-US" b="1" dirty="0"/>
              <a:t>Chaotic 1D Logistic Map</a:t>
            </a:r>
            <a:endParaRPr lang="fa-IR" dirty="0"/>
          </a:p>
        </p:txBody>
      </p:sp>
      <p:pic>
        <p:nvPicPr>
          <p:cNvPr id="6" name="Content Placeholder 5">
            <a:extLst>
              <a:ext uri="{FF2B5EF4-FFF2-40B4-BE49-F238E27FC236}">
                <a16:creationId xmlns:a16="http://schemas.microsoft.com/office/drawing/2014/main" id="{436530A9-2F52-46EC-A194-97DB8FC91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18357" y="1690688"/>
            <a:ext cx="5745082" cy="381697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a:extLst>
              <a:ext uri="{FF2B5EF4-FFF2-40B4-BE49-F238E27FC236}">
                <a16:creationId xmlns:a16="http://schemas.microsoft.com/office/drawing/2014/main" id="{C8DE706C-3DF6-4EE0-B5CC-D1DAEA7CC5E4}"/>
              </a:ext>
            </a:extLst>
          </p:cNvPr>
          <p:cNvSpPr>
            <a:spLocks noChangeAspect="1" noChangeArrowheads="1"/>
          </p:cNvSpPr>
          <p:nvPr/>
        </p:nvSpPr>
        <p:spPr bwMode="auto">
          <a:xfrm>
            <a:off x="5943600" y="42547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a-IR"/>
          </a:p>
        </p:txBody>
      </p:sp>
      <p:sp>
        <p:nvSpPr>
          <p:cNvPr id="8" name="AutoShape 6">
            <a:extLst>
              <a:ext uri="{FF2B5EF4-FFF2-40B4-BE49-F238E27FC236}">
                <a16:creationId xmlns:a16="http://schemas.microsoft.com/office/drawing/2014/main" id="{CB79754E-2289-4E96-8438-C5DBDDFB395E}"/>
              </a:ext>
            </a:extLst>
          </p:cNvPr>
          <p:cNvSpPr>
            <a:spLocks noChangeAspect="1" noChangeArrowheads="1"/>
          </p:cNvSpPr>
          <p:nvPr/>
        </p:nvSpPr>
        <p:spPr bwMode="auto">
          <a:xfrm>
            <a:off x="6096000" y="440719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a-IR"/>
          </a:p>
        </p:txBody>
      </p:sp>
      <p:pic>
        <p:nvPicPr>
          <p:cNvPr id="10" name="Picture 9">
            <a:extLst>
              <a:ext uri="{FF2B5EF4-FFF2-40B4-BE49-F238E27FC236}">
                <a16:creationId xmlns:a16="http://schemas.microsoft.com/office/drawing/2014/main" id="{2F58F3F8-45A9-420F-92D7-F063013DA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828" y="1690688"/>
            <a:ext cx="5739815" cy="3816977"/>
          </a:xfrm>
          <a:prstGeom prst="rect">
            <a:avLst/>
          </a:prstGeom>
        </p:spPr>
      </p:pic>
    </p:spTree>
    <p:extLst>
      <p:ext uri="{BB962C8B-B14F-4D97-AF65-F5344CB8AC3E}">
        <p14:creationId xmlns:p14="http://schemas.microsoft.com/office/powerpoint/2010/main" val="3646344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CB76-5763-4B48-961E-E382E06FADBA}"/>
              </a:ext>
            </a:extLst>
          </p:cNvPr>
          <p:cNvSpPr>
            <a:spLocks noGrp="1"/>
          </p:cNvSpPr>
          <p:nvPr>
            <p:ph type="title"/>
          </p:nvPr>
        </p:nvSpPr>
        <p:spPr/>
        <p:txBody>
          <a:bodyPr/>
          <a:lstStyle/>
          <a:p>
            <a:r>
              <a:rPr lang="en-US" b="1" dirty="0"/>
              <a:t>Canny Edge Detection</a:t>
            </a:r>
            <a:endParaRPr lang="fa-IR" b="1" dirty="0"/>
          </a:p>
        </p:txBody>
      </p:sp>
      <p:sp>
        <p:nvSpPr>
          <p:cNvPr id="3" name="Content Placeholder 2">
            <a:extLst>
              <a:ext uri="{FF2B5EF4-FFF2-40B4-BE49-F238E27FC236}">
                <a16:creationId xmlns:a16="http://schemas.microsoft.com/office/drawing/2014/main" id="{23729468-B905-4488-BB64-F082765BF89F}"/>
              </a:ext>
            </a:extLst>
          </p:cNvPr>
          <p:cNvSpPr>
            <a:spLocks noGrp="1"/>
          </p:cNvSpPr>
          <p:nvPr>
            <p:ph idx="1"/>
          </p:nvPr>
        </p:nvSpPr>
        <p:spPr/>
        <p:txBody>
          <a:bodyPr/>
          <a:lstStyle/>
          <a:p>
            <a:pPr marL="0" indent="0" algn="l" rtl="0">
              <a:buNone/>
            </a:pPr>
            <a:r>
              <a:rPr lang="en-US" dirty="0"/>
              <a:t>An edge is characterized by significant dissimilarity in gray levels being used to indicate boundary between two regions in an image.</a:t>
            </a:r>
            <a:endParaRPr lang="fa-IR" dirty="0"/>
          </a:p>
        </p:txBody>
      </p:sp>
      <p:pic>
        <p:nvPicPr>
          <p:cNvPr id="6148" name="Picture 4" descr="Example: Canny Edge Detection - ppt video online download">
            <a:extLst>
              <a:ext uri="{FF2B5EF4-FFF2-40B4-BE49-F238E27FC236}">
                <a16:creationId xmlns:a16="http://schemas.microsoft.com/office/drawing/2014/main" id="{14E8CDD4-74F2-443D-B9FE-FE4F4E1AE9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22" b="18437"/>
          <a:stretch/>
        </p:blipFill>
        <p:spPr bwMode="auto">
          <a:xfrm>
            <a:off x="1664779" y="2806220"/>
            <a:ext cx="8862442" cy="350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96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688D-2C66-4E15-9B17-F690FD275234}"/>
              </a:ext>
            </a:extLst>
          </p:cNvPr>
          <p:cNvSpPr>
            <a:spLocks noGrp="1"/>
          </p:cNvSpPr>
          <p:nvPr>
            <p:ph type="title"/>
          </p:nvPr>
        </p:nvSpPr>
        <p:spPr/>
        <p:txBody>
          <a:bodyPr/>
          <a:lstStyle/>
          <a:p>
            <a:r>
              <a:rPr lang="en-US" b="1" dirty="0"/>
              <a:t>Embedding METHOD</a:t>
            </a:r>
            <a:endParaRPr lang="fa-IR" dirty="0"/>
          </a:p>
        </p:txBody>
      </p:sp>
      <p:sp>
        <p:nvSpPr>
          <p:cNvPr id="3" name="Content Placeholder 2">
            <a:extLst>
              <a:ext uri="{FF2B5EF4-FFF2-40B4-BE49-F238E27FC236}">
                <a16:creationId xmlns:a16="http://schemas.microsoft.com/office/drawing/2014/main" id="{87569C52-8430-4E7E-92CE-49D93F1A4FE2}"/>
              </a:ext>
            </a:extLst>
          </p:cNvPr>
          <p:cNvSpPr>
            <a:spLocks noGrp="1"/>
          </p:cNvSpPr>
          <p:nvPr>
            <p:ph idx="1"/>
          </p:nvPr>
        </p:nvSpPr>
        <p:spPr/>
        <p:txBody>
          <a:bodyPr>
            <a:normAutofit/>
          </a:bodyPr>
          <a:lstStyle/>
          <a:p>
            <a:pPr algn="l" rtl="0"/>
            <a:r>
              <a:rPr lang="en-US" b="1" dirty="0"/>
              <a:t>Step 1</a:t>
            </a:r>
            <a:r>
              <a:rPr lang="en-US" dirty="0"/>
              <a:t>: Apply canny edge detection to obtain edge image B from gray scale image G.</a:t>
            </a:r>
          </a:p>
          <a:p>
            <a:pPr algn="l" rtl="0"/>
            <a:r>
              <a:rPr lang="en-US" b="1" dirty="0"/>
              <a:t>Step 2</a:t>
            </a:r>
            <a:r>
              <a:rPr lang="en-US" dirty="0"/>
              <a:t>: Divide the gray scale image into set of blocks, each block containing n-pixels. Here we use P1 pixel to store status of other pixel. The status of each pixel Pi, is defined as ‘1’ if it is a edge pixel. Otherwise is ‘0’ if non-edge pixel. The status of pixels from P2 to </a:t>
            </a:r>
            <a:r>
              <a:rPr lang="en-US" dirty="0" err="1"/>
              <a:t>Pn</a:t>
            </a:r>
            <a:r>
              <a:rPr lang="en-US" dirty="0"/>
              <a:t> is stored inside P1 by LSBs substitution operation. To preserve the quality of pixel P1 as well as to increase the embedding payload, based on the experimental results, we suggest assigning the values of n as 3, 4.</a:t>
            </a:r>
            <a:endParaRPr lang="fa-IR" dirty="0"/>
          </a:p>
        </p:txBody>
      </p:sp>
    </p:spTree>
    <p:extLst>
      <p:ext uri="{BB962C8B-B14F-4D97-AF65-F5344CB8AC3E}">
        <p14:creationId xmlns:p14="http://schemas.microsoft.com/office/powerpoint/2010/main" val="27726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3057-0CD3-44A1-B3DA-5709775AC8EF}"/>
              </a:ext>
            </a:extLst>
          </p:cNvPr>
          <p:cNvSpPr>
            <a:spLocks noGrp="1"/>
          </p:cNvSpPr>
          <p:nvPr>
            <p:ph type="title"/>
          </p:nvPr>
        </p:nvSpPr>
        <p:spPr/>
        <p:txBody>
          <a:bodyPr/>
          <a:lstStyle/>
          <a:p>
            <a:r>
              <a:rPr lang="en-US" b="1" dirty="0"/>
              <a:t>Classification and embedding of pixels</a:t>
            </a:r>
            <a:endParaRPr lang="fa-IR" dirty="0"/>
          </a:p>
        </p:txBody>
      </p:sp>
      <p:sp>
        <p:nvSpPr>
          <p:cNvPr id="3" name="Content Placeholder 2">
            <a:extLst>
              <a:ext uri="{FF2B5EF4-FFF2-40B4-BE49-F238E27FC236}">
                <a16:creationId xmlns:a16="http://schemas.microsoft.com/office/drawing/2014/main" id="{64AD0D2E-2C76-4C49-9487-55D0582581E1}"/>
              </a:ext>
            </a:extLst>
          </p:cNvPr>
          <p:cNvSpPr>
            <a:spLocks noGrp="1"/>
          </p:cNvSpPr>
          <p:nvPr>
            <p:ph idx="1"/>
          </p:nvPr>
        </p:nvSpPr>
        <p:spPr/>
        <p:txBody>
          <a:bodyPr/>
          <a:lstStyle/>
          <a:p>
            <a:pPr algn="l" rtl="0"/>
            <a:r>
              <a:rPr lang="en-US" b="1" dirty="0"/>
              <a:t>Step 3</a:t>
            </a:r>
            <a:r>
              <a:rPr lang="en-US" dirty="0"/>
              <a:t>: For a non edge pixel in a block we embed ‘x’ bits of message XOR with ‘x’ MSBs of the pixel by LSB substitution. To maintain the quality of the </a:t>
            </a:r>
            <a:r>
              <a:rPr lang="en-US" dirty="0" err="1"/>
              <a:t>stego</a:t>
            </a:r>
            <a:r>
              <a:rPr lang="en-US" dirty="0"/>
              <a:t> image, the value of x here is 1 or 2.</a:t>
            </a:r>
          </a:p>
        </p:txBody>
      </p:sp>
      <p:pic>
        <p:nvPicPr>
          <p:cNvPr id="4" name="image3.png">
            <a:extLst>
              <a:ext uri="{FF2B5EF4-FFF2-40B4-BE49-F238E27FC236}">
                <a16:creationId xmlns:a16="http://schemas.microsoft.com/office/drawing/2014/main" id="{B5AFF5DE-00E2-4B8E-B3A4-2B2102DEE618}"/>
              </a:ext>
            </a:extLst>
          </p:cNvPr>
          <p:cNvPicPr>
            <a:picLocks/>
          </p:cNvPicPr>
          <p:nvPr/>
        </p:nvPicPr>
        <p:blipFill>
          <a:blip r:embed="rId2" cstate="print"/>
          <a:stretch>
            <a:fillRect/>
          </a:stretch>
        </p:blipFill>
        <p:spPr>
          <a:xfrm>
            <a:off x="1043185" y="3429000"/>
            <a:ext cx="10310615" cy="2451376"/>
          </a:xfrm>
          <a:prstGeom prst="rect">
            <a:avLst/>
          </a:prstGeom>
        </p:spPr>
      </p:pic>
    </p:spTree>
    <p:extLst>
      <p:ext uri="{BB962C8B-B14F-4D97-AF65-F5344CB8AC3E}">
        <p14:creationId xmlns:p14="http://schemas.microsoft.com/office/powerpoint/2010/main" val="65648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5F12-3B9A-475E-BDA8-E6B0062A953F}"/>
              </a:ext>
            </a:extLst>
          </p:cNvPr>
          <p:cNvSpPr>
            <a:spLocks noGrp="1"/>
          </p:cNvSpPr>
          <p:nvPr>
            <p:ph type="title"/>
          </p:nvPr>
        </p:nvSpPr>
        <p:spPr/>
        <p:txBody>
          <a:bodyPr/>
          <a:lstStyle/>
          <a:p>
            <a:r>
              <a:rPr lang="en-US" b="1" dirty="0"/>
              <a:t>Classification and embedding of pixels</a:t>
            </a:r>
            <a:endParaRPr lang="fa-IR" b="1" dirty="0"/>
          </a:p>
        </p:txBody>
      </p:sp>
      <p:pic>
        <p:nvPicPr>
          <p:cNvPr id="7" name="image3.png">
            <a:extLst>
              <a:ext uri="{FF2B5EF4-FFF2-40B4-BE49-F238E27FC236}">
                <a16:creationId xmlns:a16="http://schemas.microsoft.com/office/drawing/2014/main" id="{C8A1D371-352C-49FB-9AF1-9458157C1582}"/>
              </a:ext>
            </a:extLst>
          </p:cNvPr>
          <p:cNvPicPr>
            <a:picLocks noGrp="1"/>
          </p:cNvPicPr>
          <p:nvPr>
            <p:ph idx="1"/>
          </p:nvPr>
        </p:nvPicPr>
        <p:blipFill>
          <a:blip r:embed="rId2" cstate="print"/>
          <a:stretch>
            <a:fillRect/>
          </a:stretch>
        </p:blipFill>
        <p:spPr>
          <a:xfrm>
            <a:off x="940693" y="4041499"/>
            <a:ext cx="10310615" cy="2451376"/>
          </a:xfrm>
          <a:prstGeom prst="rect">
            <a:avLst/>
          </a:prstGeom>
        </p:spPr>
      </p:pic>
      <p:sp>
        <p:nvSpPr>
          <p:cNvPr id="8" name="Rectangle 7">
            <a:extLst>
              <a:ext uri="{FF2B5EF4-FFF2-40B4-BE49-F238E27FC236}">
                <a16:creationId xmlns:a16="http://schemas.microsoft.com/office/drawing/2014/main" id="{26B3C11A-1A0E-4554-807B-7C8EFFB4C614}"/>
              </a:ext>
            </a:extLst>
          </p:cNvPr>
          <p:cNvSpPr/>
          <p:nvPr/>
        </p:nvSpPr>
        <p:spPr>
          <a:xfrm>
            <a:off x="940692" y="1977383"/>
            <a:ext cx="10413108" cy="2246769"/>
          </a:xfrm>
          <a:prstGeom prst="rect">
            <a:avLst/>
          </a:prstGeom>
        </p:spPr>
        <p:txBody>
          <a:bodyPr wrap="square">
            <a:spAutoFit/>
          </a:bodyPr>
          <a:lstStyle/>
          <a:p>
            <a:r>
              <a:rPr lang="en-US" sz="2800" b="1" dirty="0"/>
              <a:t>Step 4</a:t>
            </a:r>
            <a:r>
              <a:rPr lang="en-US" sz="2800" dirty="0"/>
              <a:t>: For an edge pixel in a block, we embed ‘y’ bits of  message XOR with ‘y’ MSBs of the pixel by LSB substitution. The value of ‘y’ is generated randomly for each pixel using chaotic map. To maintain the quality of </a:t>
            </a:r>
            <a:r>
              <a:rPr lang="en-US" sz="2800" dirty="0" err="1"/>
              <a:t>stego</a:t>
            </a:r>
            <a:r>
              <a:rPr lang="en-US" sz="2800" dirty="0"/>
              <a:t> image, the value of y is generated between 1 and 4.</a:t>
            </a:r>
            <a:endParaRPr lang="fa-IR" sz="2800" dirty="0"/>
          </a:p>
        </p:txBody>
      </p:sp>
    </p:spTree>
    <p:extLst>
      <p:ext uri="{BB962C8B-B14F-4D97-AF65-F5344CB8AC3E}">
        <p14:creationId xmlns:p14="http://schemas.microsoft.com/office/powerpoint/2010/main" val="175152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F264-07D3-460B-849F-68E38929CB35}"/>
              </a:ext>
            </a:extLst>
          </p:cNvPr>
          <p:cNvSpPr>
            <a:spLocks noGrp="1"/>
          </p:cNvSpPr>
          <p:nvPr>
            <p:ph type="title"/>
          </p:nvPr>
        </p:nvSpPr>
        <p:spPr/>
        <p:txBody>
          <a:bodyPr/>
          <a:lstStyle/>
          <a:p>
            <a:r>
              <a:rPr lang="en-US" dirty="0"/>
              <a:t>Example</a:t>
            </a:r>
            <a:endParaRPr lang="fa-IR" dirty="0"/>
          </a:p>
        </p:txBody>
      </p:sp>
      <p:pic>
        <p:nvPicPr>
          <p:cNvPr id="5" name="Picture 4">
            <a:extLst>
              <a:ext uri="{FF2B5EF4-FFF2-40B4-BE49-F238E27FC236}">
                <a16:creationId xmlns:a16="http://schemas.microsoft.com/office/drawing/2014/main" id="{91835ADD-2DCB-40D9-B782-A5CD13F49671}"/>
              </a:ext>
            </a:extLst>
          </p:cNvPr>
          <p:cNvPicPr>
            <a:picLocks noChangeAspect="1"/>
          </p:cNvPicPr>
          <p:nvPr/>
        </p:nvPicPr>
        <p:blipFill>
          <a:blip r:embed="rId2"/>
          <a:stretch>
            <a:fillRect/>
          </a:stretch>
        </p:blipFill>
        <p:spPr>
          <a:xfrm>
            <a:off x="96982" y="1940069"/>
            <a:ext cx="7210745" cy="3941185"/>
          </a:xfrm>
          <a:prstGeom prst="rect">
            <a:avLst/>
          </a:prstGeom>
        </p:spPr>
      </p:pic>
      <p:pic>
        <p:nvPicPr>
          <p:cNvPr id="8" name="Content Placeholder 5">
            <a:extLst>
              <a:ext uri="{FF2B5EF4-FFF2-40B4-BE49-F238E27FC236}">
                <a16:creationId xmlns:a16="http://schemas.microsoft.com/office/drawing/2014/main" id="{01D5DA0B-CC31-4497-BCAF-2BA615B53309}"/>
              </a:ext>
            </a:extLst>
          </p:cNvPr>
          <p:cNvPicPr>
            <a:picLocks noGrp="1" noChangeAspect="1"/>
          </p:cNvPicPr>
          <p:nvPr>
            <p:ph idx="1"/>
          </p:nvPr>
        </p:nvPicPr>
        <p:blipFill rotWithShape="1">
          <a:blip r:embed="rId3">
            <a:biLevel thresh="50000"/>
          </a:blip>
          <a:srcRect r="42299" b="4647"/>
          <a:stretch/>
        </p:blipFill>
        <p:spPr>
          <a:xfrm>
            <a:off x="7307727" y="1690688"/>
            <a:ext cx="4463601" cy="4149148"/>
          </a:xfrm>
          <a:prstGeom prst="rect">
            <a:avLst/>
          </a:prstGeom>
        </p:spPr>
      </p:pic>
    </p:spTree>
    <p:extLst>
      <p:ext uri="{BB962C8B-B14F-4D97-AF65-F5344CB8AC3E}">
        <p14:creationId xmlns:p14="http://schemas.microsoft.com/office/powerpoint/2010/main" val="386797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8F82-C172-46F2-B5D9-B1E25A9CD8CA}"/>
              </a:ext>
            </a:extLst>
          </p:cNvPr>
          <p:cNvSpPr>
            <a:spLocks noGrp="1"/>
          </p:cNvSpPr>
          <p:nvPr>
            <p:ph type="title"/>
          </p:nvPr>
        </p:nvSpPr>
        <p:spPr/>
        <p:txBody>
          <a:bodyPr/>
          <a:lstStyle/>
          <a:p>
            <a:r>
              <a:rPr lang="en-US" dirty="0"/>
              <a:t>Extraction process</a:t>
            </a:r>
            <a:endParaRPr lang="fa-IR" dirty="0"/>
          </a:p>
        </p:txBody>
      </p:sp>
      <p:sp>
        <p:nvSpPr>
          <p:cNvPr id="3" name="Content Placeholder 2">
            <a:extLst>
              <a:ext uri="{FF2B5EF4-FFF2-40B4-BE49-F238E27FC236}">
                <a16:creationId xmlns:a16="http://schemas.microsoft.com/office/drawing/2014/main" id="{461652FD-3FCE-42D2-88A9-5BB4C93AED4C}"/>
              </a:ext>
            </a:extLst>
          </p:cNvPr>
          <p:cNvSpPr>
            <a:spLocks noGrp="1"/>
          </p:cNvSpPr>
          <p:nvPr>
            <p:ph idx="1"/>
          </p:nvPr>
        </p:nvSpPr>
        <p:spPr/>
        <p:txBody>
          <a:bodyPr>
            <a:normAutofit/>
          </a:bodyPr>
          <a:lstStyle/>
          <a:p>
            <a:pPr algn="l" rtl="0"/>
            <a:r>
              <a:rPr lang="en-US" sz="2000" b="1" dirty="0"/>
              <a:t>Step 1</a:t>
            </a:r>
            <a:r>
              <a:rPr lang="en-US" sz="2000" dirty="0"/>
              <a:t>: Similar to the dividing operation presented in the previous procedure. Divide the </a:t>
            </a:r>
            <a:r>
              <a:rPr lang="en-US" sz="2000" dirty="0" err="1"/>
              <a:t>stego</a:t>
            </a:r>
            <a:r>
              <a:rPr lang="en-US" sz="2000" dirty="0"/>
              <a:t> image into </a:t>
            </a:r>
            <a:r>
              <a:rPr lang="en-US" sz="2000" dirty="0" err="1"/>
              <a:t>npixels</a:t>
            </a:r>
            <a:r>
              <a:rPr lang="en-US" sz="2000" dirty="0"/>
              <a:t> block.</a:t>
            </a:r>
          </a:p>
          <a:p>
            <a:pPr algn="l" rtl="0"/>
            <a:r>
              <a:rPr lang="en-US" sz="2000" b="1" dirty="0"/>
              <a:t>Step 2</a:t>
            </a:r>
            <a:r>
              <a:rPr lang="en-US" sz="2000" dirty="0"/>
              <a:t>: Based on the (n - 1) LSBs in pixel P1’, we obtain the status of the remaining pixels from P2’ to </a:t>
            </a:r>
            <a:r>
              <a:rPr lang="en-US" sz="2000" dirty="0" err="1"/>
              <a:t>Pn</a:t>
            </a:r>
            <a:r>
              <a:rPr lang="en-US" sz="2000" dirty="0"/>
              <a:t>’. From this status value, we can identify two categories corresponding to the non-edge pixel category and the edge pixels category.</a:t>
            </a:r>
          </a:p>
          <a:p>
            <a:pPr algn="l" rtl="0"/>
            <a:r>
              <a:rPr lang="en-US" sz="2000" b="1" dirty="0"/>
              <a:t>Step 3</a:t>
            </a:r>
            <a:r>
              <a:rPr lang="en-US" sz="2000" dirty="0"/>
              <a:t>: From non-edge pixel, based on the value of ‘x’ used in embedding process, extract the ‘x’ LSBs of the pixel and XOR it with the ‘x’ MSBs of the pixel to obtain the bits of original message.</a:t>
            </a:r>
          </a:p>
          <a:p>
            <a:pPr algn="l" rtl="0"/>
            <a:r>
              <a:rPr lang="en-US" sz="2000" b="1" dirty="0"/>
              <a:t>Step 4</a:t>
            </a:r>
            <a:r>
              <a:rPr lang="en-US" sz="2000" dirty="0"/>
              <a:t>: From edge pixel, based on the value of ‘y’ generated randomly, extract ‘y’ LSBs of the pixel and XOR it with the ‘y’ MSBs of the pixel to achieve part of message. The value of ‘y’ generated will be same for a pixel in embedding &amp; extraction if the secret key i.e. initial value </a:t>
            </a:r>
            <a:r>
              <a:rPr lang="en-US" sz="2000" i="1" dirty="0"/>
              <a:t>w(0) </a:t>
            </a:r>
            <a:r>
              <a:rPr lang="en-US" sz="2000" dirty="0"/>
              <a:t>of chaotic map is same on sender &amp; receiver side.</a:t>
            </a:r>
            <a:endParaRPr lang="fa-IR" sz="2000" dirty="0"/>
          </a:p>
        </p:txBody>
      </p:sp>
    </p:spTree>
    <p:extLst>
      <p:ext uri="{BB962C8B-B14F-4D97-AF65-F5344CB8AC3E}">
        <p14:creationId xmlns:p14="http://schemas.microsoft.com/office/powerpoint/2010/main" val="345668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A4D8-D833-4339-A9F6-9DE70D5B6714}"/>
              </a:ext>
            </a:extLst>
          </p:cNvPr>
          <p:cNvSpPr>
            <a:spLocks noGrp="1"/>
          </p:cNvSpPr>
          <p:nvPr>
            <p:ph type="title"/>
          </p:nvPr>
        </p:nvSpPr>
        <p:spPr/>
        <p:txBody>
          <a:bodyPr/>
          <a:lstStyle/>
          <a:p>
            <a:r>
              <a:rPr lang="en-US" b="1" dirty="0"/>
              <a:t>Spatial Domain Techniques</a:t>
            </a:r>
            <a:br>
              <a:rPr lang="en-US" b="1" dirty="0"/>
            </a:br>
            <a:endParaRPr lang="fa-IR" dirty="0"/>
          </a:p>
        </p:txBody>
      </p:sp>
      <p:sp>
        <p:nvSpPr>
          <p:cNvPr id="3" name="Content Placeholder 2">
            <a:extLst>
              <a:ext uri="{FF2B5EF4-FFF2-40B4-BE49-F238E27FC236}">
                <a16:creationId xmlns:a16="http://schemas.microsoft.com/office/drawing/2014/main" id="{C9E67F7F-D763-49EE-9A7E-F183F6C959E0}"/>
              </a:ext>
            </a:extLst>
          </p:cNvPr>
          <p:cNvSpPr>
            <a:spLocks noGrp="1"/>
          </p:cNvSpPr>
          <p:nvPr>
            <p:ph idx="1"/>
          </p:nvPr>
        </p:nvSpPr>
        <p:spPr/>
        <p:txBody>
          <a:bodyPr/>
          <a:lstStyle/>
          <a:p>
            <a:pPr marL="0" indent="0" algn="l" rtl="0">
              <a:buNone/>
            </a:pPr>
            <a:r>
              <a:rPr lang="en-US" dirty="0"/>
              <a:t>Spatial domain techniques embed the secret message/payload in the intensity of the pixels directly; which means they update the pixel data by either inserting or substituting bits. Lossless images are best suited for these techniques as compression would not alter the embedded data. These techniques have to be aware of the image format to make concealing information fool-proof.</a:t>
            </a:r>
          </a:p>
          <a:p>
            <a:endParaRPr lang="fa-IR" dirty="0"/>
          </a:p>
        </p:txBody>
      </p:sp>
    </p:spTree>
    <p:extLst>
      <p:ext uri="{BB962C8B-B14F-4D97-AF65-F5344CB8AC3E}">
        <p14:creationId xmlns:p14="http://schemas.microsoft.com/office/powerpoint/2010/main" val="148929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FD2D-BA9B-4D57-9655-E3156C588C16}"/>
              </a:ext>
            </a:extLst>
          </p:cNvPr>
          <p:cNvSpPr>
            <a:spLocks noGrp="1"/>
          </p:cNvSpPr>
          <p:nvPr>
            <p:ph type="title"/>
          </p:nvPr>
        </p:nvSpPr>
        <p:spPr/>
        <p:txBody>
          <a:bodyPr/>
          <a:lstStyle/>
          <a:p>
            <a:r>
              <a:rPr lang="en-US" b="1" dirty="0"/>
              <a:t>LSB Substitution</a:t>
            </a:r>
            <a:endParaRPr lang="fa-IR" dirty="0"/>
          </a:p>
        </p:txBody>
      </p:sp>
      <p:sp>
        <p:nvSpPr>
          <p:cNvPr id="3" name="Content Placeholder 2">
            <a:extLst>
              <a:ext uri="{FF2B5EF4-FFF2-40B4-BE49-F238E27FC236}">
                <a16:creationId xmlns:a16="http://schemas.microsoft.com/office/drawing/2014/main" id="{2E1CE742-DA89-4C89-86A5-D78C2876A875}"/>
              </a:ext>
            </a:extLst>
          </p:cNvPr>
          <p:cNvSpPr>
            <a:spLocks noGrp="1"/>
          </p:cNvSpPr>
          <p:nvPr>
            <p:ph idx="1"/>
          </p:nvPr>
        </p:nvSpPr>
        <p:spPr/>
        <p:txBody>
          <a:bodyPr/>
          <a:lstStyle/>
          <a:p>
            <a:pPr marL="0" indent="0" algn="l" rtl="0">
              <a:buNone/>
            </a:pPr>
            <a:r>
              <a:rPr lang="en-US" dirty="0"/>
              <a:t>This technique converts the secret message/payload into a bitstream and substitutes them into a least significant bit (the 8th bit) of some or all bytes inside an image. The alterations happen on the least significant bit which changes the intensity by +-1 which is extremely difficult for the human eye to detect.</a:t>
            </a:r>
          </a:p>
          <a:p>
            <a:endParaRPr lang="fa-IR" dirty="0"/>
          </a:p>
        </p:txBody>
      </p:sp>
    </p:spTree>
    <p:extLst>
      <p:ext uri="{BB962C8B-B14F-4D97-AF65-F5344CB8AC3E}">
        <p14:creationId xmlns:p14="http://schemas.microsoft.com/office/powerpoint/2010/main" val="140379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A23E-182E-42E9-82A6-4182AEDF22EC}"/>
              </a:ext>
            </a:extLst>
          </p:cNvPr>
          <p:cNvSpPr>
            <a:spLocks noGrp="1"/>
          </p:cNvSpPr>
          <p:nvPr>
            <p:ph type="title"/>
          </p:nvPr>
        </p:nvSpPr>
        <p:spPr/>
        <p:txBody>
          <a:bodyPr>
            <a:normAutofit/>
          </a:bodyPr>
          <a:lstStyle/>
          <a:p>
            <a:r>
              <a:rPr lang="en-US" b="1" dirty="0"/>
              <a:t>LSB Substitution for RGB Colors</a:t>
            </a:r>
            <a:endParaRPr lang="fa-IR" dirty="0"/>
          </a:p>
        </p:txBody>
      </p:sp>
      <p:pic>
        <p:nvPicPr>
          <p:cNvPr id="1028" name="Picture 4" descr="LSB in RGB color cover image. | Download Scientific Diagram">
            <a:extLst>
              <a:ext uri="{FF2B5EF4-FFF2-40B4-BE49-F238E27FC236}">
                <a16:creationId xmlns:a16="http://schemas.microsoft.com/office/drawing/2014/main" id="{119681ED-48CA-4CA8-991B-FB2FCF8550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0900" y="2696369"/>
            <a:ext cx="54102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7298-1732-4351-87F1-8D4530A08666}"/>
              </a:ext>
            </a:extLst>
          </p:cNvPr>
          <p:cNvSpPr>
            <a:spLocks noGrp="1"/>
          </p:cNvSpPr>
          <p:nvPr>
            <p:ph type="title"/>
          </p:nvPr>
        </p:nvSpPr>
        <p:spPr/>
        <p:txBody>
          <a:bodyPr>
            <a:normAutofit/>
          </a:bodyPr>
          <a:lstStyle/>
          <a:p>
            <a:r>
              <a:rPr lang="en-US" b="1" dirty="0"/>
              <a:t>Right Image has about 1KB long text message</a:t>
            </a:r>
            <a:endParaRPr lang="fa-IR" b="1" dirty="0"/>
          </a:p>
        </p:txBody>
      </p:sp>
      <p:pic>
        <p:nvPicPr>
          <p:cNvPr id="2050" name="Picture 2" descr="LSB substitution cat image difference">
            <a:extLst>
              <a:ext uri="{FF2B5EF4-FFF2-40B4-BE49-F238E27FC236}">
                <a16:creationId xmlns:a16="http://schemas.microsoft.com/office/drawing/2014/main" id="{44E27B61-D0FF-4AA9-9B33-6D1FBADC66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5524" y="2277484"/>
            <a:ext cx="6580952" cy="3447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78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4990-BF34-4B86-AE50-55A95D11B030}"/>
              </a:ext>
            </a:extLst>
          </p:cNvPr>
          <p:cNvSpPr>
            <a:spLocks noGrp="1"/>
          </p:cNvSpPr>
          <p:nvPr>
            <p:ph type="title"/>
          </p:nvPr>
        </p:nvSpPr>
        <p:spPr/>
        <p:txBody>
          <a:bodyPr/>
          <a:lstStyle/>
          <a:p>
            <a:r>
              <a:rPr lang="en-US" b="1" dirty="0"/>
              <a:t>Randomized LSB</a:t>
            </a:r>
            <a:endParaRPr lang="fa-IR" b="1" dirty="0"/>
          </a:p>
        </p:txBody>
      </p:sp>
      <p:sp>
        <p:nvSpPr>
          <p:cNvPr id="3" name="Content Placeholder 2">
            <a:extLst>
              <a:ext uri="{FF2B5EF4-FFF2-40B4-BE49-F238E27FC236}">
                <a16:creationId xmlns:a16="http://schemas.microsoft.com/office/drawing/2014/main" id="{DCACDA32-E835-4C84-BEE6-64577B3C1325}"/>
              </a:ext>
            </a:extLst>
          </p:cNvPr>
          <p:cNvSpPr>
            <a:spLocks noGrp="1"/>
          </p:cNvSpPr>
          <p:nvPr>
            <p:ph idx="1"/>
          </p:nvPr>
        </p:nvSpPr>
        <p:spPr/>
        <p:txBody>
          <a:bodyPr/>
          <a:lstStyle/>
          <a:p>
            <a:pPr marL="0" indent="0" algn="l" rtl="0">
              <a:buNone/>
            </a:pPr>
            <a:r>
              <a:rPr lang="en-US" dirty="0"/>
              <a:t>A regular LSB substitution technique starts substituting from pixel 0 and goes till n making this method highly predictable. To make things slightly challenging sender and receiver could share a secret key through which they agree on the certain pixels that will be altered making the technique more robust.</a:t>
            </a:r>
          </a:p>
        </p:txBody>
      </p:sp>
    </p:spTree>
    <p:extLst>
      <p:ext uri="{BB962C8B-B14F-4D97-AF65-F5344CB8AC3E}">
        <p14:creationId xmlns:p14="http://schemas.microsoft.com/office/powerpoint/2010/main" val="204756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8D80-026A-450C-860C-9E9CC7AEB78E}"/>
              </a:ext>
            </a:extLst>
          </p:cNvPr>
          <p:cNvSpPr>
            <a:spLocks noGrp="1"/>
          </p:cNvSpPr>
          <p:nvPr>
            <p:ph type="title"/>
          </p:nvPr>
        </p:nvSpPr>
        <p:spPr/>
        <p:txBody>
          <a:bodyPr/>
          <a:lstStyle/>
          <a:p>
            <a:r>
              <a:rPr lang="en-US" b="1" dirty="0"/>
              <a:t>PRELIMINARIES</a:t>
            </a:r>
            <a:endParaRPr lang="fa-IR" dirty="0"/>
          </a:p>
        </p:txBody>
      </p:sp>
      <p:sp>
        <p:nvSpPr>
          <p:cNvPr id="3" name="Content Placeholder 2">
            <a:extLst>
              <a:ext uri="{FF2B5EF4-FFF2-40B4-BE49-F238E27FC236}">
                <a16:creationId xmlns:a16="http://schemas.microsoft.com/office/drawing/2014/main" id="{78EFD936-A46F-4BCA-A4C1-E9E7A49DA60C}"/>
              </a:ext>
            </a:extLst>
          </p:cNvPr>
          <p:cNvSpPr>
            <a:spLocks noGrp="1"/>
          </p:cNvSpPr>
          <p:nvPr>
            <p:ph idx="1"/>
          </p:nvPr>
        </p:nvSpPr>
        <p:spPr/>
        <p:txBody>
          <a:bodyPr>
            <a:normAutofit/>
          </a:bodyPr>
          <a:lstStyle/>
          <a:p>
            <a:pPr marL="0" indent="0" algn="l" rtl="0">
              <a:buNone/>
            </a:pPr>
            <a:r>
              <a:rPr lang="en-US" dirty="0"/>
              <a:t>To develop a new key dependent LSB steganography scheme using edge detection technique that can resist steganalysis, we modify the </a:t>
            </a:r>
            <a:r>
              <a:rPr lang="en-US" b="1" dirty="0"/>
              <a:t>Chen et al.</a:t>
            </a:r>
            <a:r>
              <a:rPr lang="en-US" dirty="0"/>
              <a:t> scheme.</a:t>
            </a:r>
          </a:p>
          <a:p>
            <a:pPr marL="0" indent="0" algn="l" rtl="0">
              <a:buNone/>
            </a:pPr>
            <a:r>
              <a:rPr lang="en-US" dirty="0"/>
              <a:t>The modified mechanism allows selecting random number of LSBs based on secret key which are used to replace secret message.</a:t>
            </a:r>
            <a:endParaRPr lang="fa-IR" dirty="0"/>
          </a:p>
          <a:p>
            <a:pPr marL="0" indent="0" algn="l" rtl="0">
              <a:buNone/>
            </a:pPr>
            <a:endParaRPr lang="en-US" dirty="0"/>
          </a:p>
          <a:p>
            <a:pPr marL="0" indent="0" algn="l" rtl="0">
              <a:buNone/>
            </a:pPr>
            <a:r>
              <a:rPr lang="en-US" dirty="0"/>
              <a:t>The chaotic logistic map employed for random sequence generation and canny edge detector to extract the edges of cover image are described as follows.</a:t>
            </a:r>
          </a:p>
          <a:p>
            <a:pPr marL="0" indent="0" algn="l" rtl="0">
              <a:buNone/>
            </a:pPr>
            <a:endParaRPr lang="fa-IR" dirty="0"/>
          </a:p>
        </p:txBody>
      </p:sp>
    </p:spTree>
    <p:extLst>
      <p:ext uri="{BB962C8B-B14F-4D97-AF65-F5344CB8AC3E}">
        <p14:creationId xmlns:p14="http://schemas.microsoft.com/office/powerpoint/2010/main" val="381612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A04E-BCA5-4A9C-887F-A5BA6DA3D6DC}"/>
              </a:ext>
            </a:extLst>
          </p:cNvPr>
          <p:cNvSpPr>
            <a:spLocks noGrp="1"/>
          </p:cNvSpPr>
          <p:nvPr>
            <p:ph type="title"/>
          </p:nvPr>
        </p:nvSpPr>
        <p:spPr/>
        <p:txBody>
          <a:bodyPr/>
          <a:lstStyle/>
          <a:p>
            <a:r>
              <a:rPr lang="en-US" b="1" dirty="0"/>
              <a:t>Chaotic 1D Logistic Map</a:t>
            </a:r>
            <a:endParaRPr lang="fa-IR"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3B244E-5A25-464E-80AD-D450D3DD1850}"/>
                  </a:ext>
                </a:extLst>
              </p:cNvPr>
              <p:cNvSpPr>
                <a:spLocks noGrp="1"/>
              </p:cNvSpPr>
              <p:nvPr>
                <p:ph idx="1"/>
              </p:nvPr>
            </p:nvSpPr>
            <p:spPr>
              <a:xfrm>
                <a:off x="3580514" y="3037737"/>
                <a:ext cx="5030972" cy="3299268"/>
              </a:xfrm>
            </p:spPr>
            <p:txBody>
              <a:bodyPr/>
              <a:lstStyle/>
              <a:p>
                <a:pPr marL="0" indent="0">
                  <a:buNone/>
                </a:pPr>
                <a14:m>
                  <m:oMathPara xmlns:m="http://schemas.openxmlformats.org/officeDocument/2006/math">
                    <m:oMathParaPr>
                      <m:jc m:val="center"/>
                    </m:oMathParaPr>
                    <m:oMath xmlns:m="http://schemas.openxmlformats.org/officeDocument/2006/math">
                      <m:r>
                        <a:rPr lang="en-US" b="1" i="1"/>
                        <m:t>𝒘</m:t>
                      </m:r>
                      <m:r>
                        <a:rPr lang="en-US" b="1" i="1"/>
                        <m:t>(</m:t>
                      </m:r>
                      <m:r>
                        <a:rPr lang="en-US" b="1" i="1"/>
                        <m:t>𝒏</m:t>
                      </m:r>
                      <m:r>
                        <a:rPr lang="en-US" b="1" i="1"/>
                        <m:t>+</m:t>
                      </m:r>
                      <m:r>
                        <a:rPr lang="en-US" b="1" i="1"/>
                        <m:t>𝟏</m:t>
                      </m:r>
                      <m:r>
                        <a:rPr lang="en-US" b="1" i="1"/>
                        <m:t>)=</m:t>
                      </m:r>
                      <m:r>
                        <a:rPr lang="en-US" b="1" i="1">
                          <a:hlinkClick r:id="" action="ppaction://noaction"/>
                        </a:rPr>
                        <m:t>𝝀</m:t>
                      </m:r>
                      <m:r>
                        <a:rPr lang="en-US" b="1" i="1"/>
                        <m:t>𝒘</m:t>
                      </m:r>
                      <m:r>
                        <a:rPr lang="en-US" b="1" i="1"/>
                        <m:t>(</m:t>
                      </m:r>
                      <m:r>
                        <a:rPr lang="en-US" b="1" i="1"/>
                        <m:t>𝒏</m:t>
                      </m:r>
                      <m:r>
                        <a:rPr lang="en-US" b="1" i="1"/>
                        <m:t>)(</m:t>
                      </m:r>
                      <m:r>
                        <a:rPr lang="en-US" b="1" i="1"/>
                        <m:t>𝟏</m:t>
                      </m:r>
                      <m:r>
                        <a:rPr lang="en-US" b="1" i="1"/>
                        <m:t>– </m:t>
                      </m:r>
                      <m:r>
                        <a:rPr lang="en-US" b="1" i="1"/>
                        <m:t>𝒘</m:t>
                      </m:r>
                      <m:r>
                        <a:rPr lang="en-US" b="1" i="1"/>
                        <m:t>(</m:t>
                      </m:r>
                      <m:r>
                        <a:rPr lang="en-US" b="1" i="1"/>
                        <m:t>𝒏</m:t>
                      </m:r>
                      <m:r>
                        <a:rPr lang="en-US" b="1" i="1"/>
                        <m:t>))</m:t>
                      </m:r>
                    </m:oMath>
                  </m:oMathPara>
                </a14:m>
                <a:endParaRPr lang="fa-IR" b="1" dirty="0"/>
              </a:p>
            </p:txBody>
          </p:sp>
        </mc:Choice>
        <mc:Fallback>
          <p:sp>
            <p:nvSpPr>
              <p:cNvPr id="3" name="Content Placeholder 2">
                <a:extLst>
                  <a:ext uri="{FF2B5EF4-FFF2-40B4-BE49-F238E27FC236}">
                    <a16:creationId xmlns:a16="http://schemas.microsoft.com/office/drawing/2014/main" id="{833B244E-5A25-464E-80AD-D450D3DD1850}"/>
                  </a:ext>
                </a:extLst>
              </p:cNvPr>
              <p:cNvSpPr>
                <a:spLocks noGrp="1" noRot="1" noChangeAspect="1" noMove="1" noResize="1" noEditPoints="1" noAdjustHandles="1" noChangeArrowheads="1" noChangeShapeType="1" noTextEdit="1"/>
              </p:cNvSpPr>
              <p:nvPr>
                <p:ph idx="1"/>
              </p:nvPr>
            </p:nvSpPr>
            <p:spPr>
              <a:xfrm>
                <a:off x="3580514" y="3037737"/>
                <a:ext cx="5030972" cy="3299268"/>
              </a:xfrm>
              <a:blipFill>
                <a:blip r:embed="rId2"/>
                <a:stretch>
                  <a:fillRect t="-738"/>
                </a:stretch>
              </a:blipFill>
            </p:spPr>
            <p:txBody>
              <a:bodyPr/>
              <a:lstStyle/>
              <a:p>
                <a:r>
                  <a:rPr lang="fa-IR">
                    <a:noFill/>
                  </a:rPr>
                  <a:t> </a:t>
                </a:r>
              </a:p>
            </p:txBody>
          </p:sp>
        </mc:Fallback>
      </mc:AlternateContent>
      <p:sp>
        <p:nvSpPr>
          <p:cNvPr id="4" name="Rectangle 3">
            <a:extLst>
              <a:ext uri="{FF2B5EF4-FFF2-40B4-BE49-F238E27FC236}">
                <a16:creationId xmlns:a16="http://schemas.microsoft.com/office/drawing/2014/main" id="{9B15082A-A94A-41A7-8078-156FADF7F50C}"/>
              </a:ext>
            </a:extLst>
          </p:cNvPr>
          <p:cNvSpPr/>
          <p:nvPr/>
        </p:nvSpPr>
        <p:spPr>
          <a:xfrm>
            <a:off x="838200" y="4184364"/>
            <a:ext cx="10515599" cy="1200329"/>
          </a:xfrm>
          <a:prstGeom prst="rect">
            <a:avLst/>
          </a:prstGeom>
        </p:spPr>
        <p:txBody>
          <a:bodyPr wrap="square">
            <a:spAutoFit/>
          </a:bodyPr>
          <a:lstStyle/>
          <a:p>
            <a:r>
              <a:rPr lang="en-US" sz="2400" dirty="0">
                <a:latin typeface="+mj-lt"/>
              </a:rPr>
              <a:t>Where </a:t>
            </a:r>
            <a:r>
              <a:rPr lang="en-US" sz="2400" i="1" dirty="0">
                <a:latin typeface="+mj-lt"/>
              </a:rPr>
              <a:t>w(0) </a:t>
            </a:r>
            <a:r>
              <a:rPr lang="en-US" sz="2400" dirty="0">
                <a:latin typeface="+mj-lt"/>
              </a:rPr>
              <a:t>is initial condition,  is the system parameter and n is the number of iterations. The research shows that the map is chaotic for 3.57 &lt;  &lt; 4 and </a:t>
            </a:r>
            <a:r>
              <a:rPr lang="en-US" sz="2400" i="1" dirty="0">
                <a:latin typeface="+mj-lt"/>
              </a:rPr>
              <a:t>w(n+1)  </a:t>
            </a:r>
            <a:r>
              <a:rPr lang="en-US" sz="2400" dirty="0">
                <a:latin typeface="+mj-lt"/>
              </a:rPr>
              <a:t>∈(0, 1) for all </a:t>
            </a:r>
            <a:r>
              <a:rPr lang="en-US" sz="2400" i="1" dirty="0">
                <a:latin typeface="+mj-lt"/>
              </a:rPr>
              <a:t>n</a:t>
            </a:r>
            <a:r>
              <a:rPr lang="en-US" sz="2400" dirty="0">
                <a:latin typeface="+mj-lt"/>
              </a:rPr>
              <a:t>.</a:t>
            </a:r>
          </a:p>
        </p:txBody>
      </p:sp>
    </p:spTree>
    <p:extLst>
      <p:ext uri="{BB962C8B-B14F-4D97-AF65-F5344CB8AC3E}">
        <p14:creationId xmlns:p14="http://schemas.microsoft.com/office/powerpoint/2010/main" val="280352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66A5E-F557-4905-8D0B-F74B34F9C250}"/>
              </a:ext>
            </a:extLst>
          </p:cNvPr>
          <p:cNvSpPr>
            <a:spLocks noGrp="1"/>
          </p:cNvSpPr>
          <p:nvPr>
            <p:ph type="title"/>
          </p:nvPr>
        </p:nvSpPr>
        <p:spPr/>
        <p:txBody>
          <a:bodyPr/>
          <a:lstStyle/>
          <a:p>
            <a:r>
              <a:rPr lang="en-US" b="1" dirty="0"/>
              <a:t>Chaotic 1D Logistic Map</a:t>
            </a:r>
            <a:endParaRPr lang="fa-IR" dirty="0"/>
          </a:p>
        </p:txBody>
      </p:sp>
      <p:pic>
        <p:nvPicPr>
          <p:cNvPr id="7" name="Content Placeholder 6">
            <a:extLst>
              <a:ext uri="{FF2B5EF4-FFF2-40B4-BE49-F238E27FC236}">
                <a16:creationId xmlns:a16="http://schemas.microsoft.com/office/drawing/2014/main" id="{62594C41-406A-48B2-957E-2DC93B84D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44858" y="1690688"/>
            <a:ext cx="7302284" cy="484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9229"/>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Custom 2">
      <a:majorFont>
        <a:latin typeface="Century Gothic"/>
        <a:ea typeface=""/>
        <a:cs typeface="IRANSans(FaNum) Medium"/>
      </a:majorFont>
      <a:minorFont>
        <a:latin typeface="Segoe UI Light"/>
        <a:ea typeface=""/>
        <a:cs typeface="IRANSans(FaNum)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857</Words>
  <Application>Microsoft Office PowerPoint</Application>
  <PresentationFormat>Widescreen</PresentationFormat>
  <Paragraphs>37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Segoe UI Light</vt:lpstr>
      <vt:lpstr>Office Theme</vt:lpstr>
      <vt:lpstr>Key Dependent Image Steganography Using Edge Detection Hussein Asshabi</vt:lpstr>
      <vt:lpstr>Spatial Domain Techniques </vt:lpstr>
      <vt:lpstr>LSB Substitution</vt:lpstr>
      <vt:lpstr>LSB Substitution for RGB Colors</vt:lpstr>
      <vt:lpstr>Right Image has about 1KB long text message</vt:lpstr>
      <vt:lpstr>Randomized LSB</vt:lpstr>
      <vt:lpstr>PRELIMINARIES</vt:lpstr>
      <vt:lpstr>Chaotic 1D Logistic Map</vt:lpstr>
      <vt:lpstr>Chaotic 1D Logistic Map</vt:lpstr>
      <vt:lpstr>Chaotic 1D Logistic Map</vt:lpstr>
      <vt:lpstr>Canny Edge Detection</vt:lpstr>
      <vt:lpstr>Embedding METHOD</vt:lpstr>
      <vt:lpstr>Classification and embedding of pixels</vt:lpstr>
      <vt:lpstr>Classification and embedding of pixels</vt:lpstr>
      <vt:lpstr>Example</vt:lpstr>
      <vt:lpstr>Extraction process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2020-05-25T18:55:49Z</dcterms:created>
  <dcterms:modified xsi:type="dcterms:W3CDTF">2020-06-02T04:19:50Z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