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21" autoAdjust="0"/>
    <p:restoredTop sz="86323" autoAdjust="0"/>
  </p:normalViewPr>
  <p:slideViewPr>
    <p:cSldViewPr>
      <p:cViewPr>
        <p:scale>
          <a:sx n="60" d="100"/>
          <a:sy n="60" d="100"/>
        </p:scale>
        <p:origin x="-111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public static void main(String[] args) { </a:t>
            </a:r>
          </a:p>
          <a:p>
            <a:r>
              <a:rPr lang="en-US" dirty="0" smtClean="0"/>
              <a:t>char[] copyFrom = { 'd', 'e', 'c', 'a', 'f', 'f', 'e', 'i', 'n', 'a', 't', 'e', 'd' }; </a:t>
            </a:r>
          </a:p>
          <a:p>
            <a:r>
              <a:rPr lang="en-US" dirty="0" smtClean="0"/>
              <a:t>char[] copyTo = new char[7]; </a:t>
            </a:r>
            <a:endParaRPr lang="en-US" dirty="0" smtClean="0"/>
          </a:p>
          <a:p>
            <a:r>
              <a:rPr lang="en-US" dirty="0" smtClean="0"/>
              <a:t>System.arraycopy(copyFrom</a:t>
            </a:r>
            <a:r>
              <a:rPr lang="en-US" dirty="0" smtClean="0"/>
              <a:t>, 2, copyTo, 0, 7); </a:t>
            </a:r>
          </a:p>
          <a:p>
            <a:r>
              <a:rPr lang="en-US" dirty="0" smtClean="0"/>
              <a:t>System.out.println(new String(copyTo));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59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02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</a:t>
            </a:r>
            <a:r>
              <a:rPr lang="en-US" dirty="0">
                <a:latin typeface="Courier" pitchFamily="49" charset="0"/>
              </a:rPr>
              <a:t>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</a:t>
            </a:r>
            <a:r>
              <a:rPr lang="en-US" dirty="0">
                <a:latin typeface="Courier" pitchFamily="49" charset="0"/>
              </a:rPr>
              <a:t>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anArray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new 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</a:t>
            </a:r>
            <a:r>
              <a:rPr lang="en-US" dirty="0"/>
              <a:t>arraycopy</a:t>
            </a:r>
            <a:r>
              <a:rPr lang="en-US" dirty="0"/>
              <a:t>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[] 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= new 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[0]=1; 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[1]=2; 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</a:t>
            </a: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</a:t>
            </a:r>
            <a:r>
              <a:rPr lang="en-US" dirty="0"/>
              <a:t>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</a:t>
            </a:r>
            <a:r>
              <a:rPr lang="en-US" sz="2000" dirty="0"/>
              <a:t>i</a:t>
            </a:r>
            <a:r>
              <a:rPr lang="en-US" sz="2000" dirty="0"/>
              <a:t>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</a:t>
            </a:r>
            <a:r>
              <a:rPr lang="en-US" sz="2400" dirty="0"/>
              <a:t> x = </a:t>
            </a:r>
            <a:r>
              <a:rPr lang="en-US" sz="2400" dirty="0" smtClean="0"/>
              <a:t>1; </a:t>
            </a:r>
            <a:r>
              <a:rPr lang="en-US" sz="2400" dirty="0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y = </a:t>
            </a:r>
            <a:r>
              <a:rPr lang="en-US" sz="2400" dirty="0" smtClean="0"/>
              <a:t>2; </a:t>
            </a:r>
            <a:r>
              <a:rPr lang="en-US" sz="2400" dirty="0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</a:t>
            </a:r>
            <a:r>
              <a:rPr lang="en-US" sz="2400" dirty="0"/>
              <a:t>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</a:t>
            </a:r>
            <a:r>
              <a:rPr lang="en-US" dirty="0" smtClean="0"/>
              <a:t>int</a:t>
            </a:r>
            <a:r>
              <a:rPr lang="en-US" dirty="0" smtClean="0"/>
              <a:t>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</a:t>
            </a:r>
            <a:r>
              <a:rPr lang="en-US" dirty="0" smtClean="0"/>
              <a:t>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</a:t>
            </a:r>
            <a:r>
              <a:rPr lang="en-US" sz="4000" dirty="0" smtClean="0"/>
              <a:t>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</a:t>
            </a:r>
            <a:r>
              <a:rPr lang="en-US" sz="2400" dirty="0" smtClean="0">
                <a:latin typeface="Arial" charset="0"/>
                <a:cs typeface="Arial" charset="0"/>
              </a:rPr>
              <a:t>java.lang.System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cs typeface="Arial" charset="0"/>
              </a:rPr>
              <a:t>Class </a:t>
            </a:r>
            <a:r>
              <a:rPr lang="en-US" sz="2400" dirty="0" smtClean="0">
                <a:latin typeface="Arial" charset="0"/>
                <a:cs typeface="Arial" charset="0"/>
              </a:rPr>
              <a:t>java.util.Scanner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</a:t>
            </a:r>
            <a:r>
              <a:rPr lang="en-US" dirty="0"/>
              <a:t>sc.nextInt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=""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</a:t>
            </a:r>
            <a:r>
              <a:rPr lang="en-US" sz="4000" b="1" dirty="0" smtClean="0"/>
              <a:t>Object?(1)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</a:t>
            </a:r>
            <a:r>
              <a:rPr lang="en-US" dirty="0" smtClean="0"/>
              <a:t>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 </a:t>
            </a:r>
            <a:r>
              <a:rPr lang="en-US" dirty="0"/>
              <a:t>of real-world objects: your dog, your desk, your television set, your bicycle.</a:t>
            </a:r>
            <a:r>
              <a:rPr lang="en-US" dirty="0" smtClean="0"/>
              <a:t>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 smtClean="0">
                <a:solidFill>
                  <a:srgbClr val="FF0000"/>
                </a:solidFill>
              </a:rPr>
              <a:t>behavior</a:t>
            </a:r>
            <a:r>
              <a:rPr lang="en-US" i="1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Object?(2)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</a:t>
            </a:r>
            <a:r>
              <a:rPr lang="en-US" dirty="0" smtClean="0"/>
              <a:t>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object stores its state in </a:t>
            </a:r>
            <a:r>
              <a:rPr lang="en-US" i="1" dirty="0" smtClean="0"/>
              <a:t>fields</a:t>
            </a:r>
            <a:r>
              <a:rPr lang="en-US" dirty="0" smtClean="0"/>
              <a:t> </a:t>
            </a:r>
            <a:r>
              <a:rPr lang="en-US" dirty="0"/>
              <a:t>and exposes its behavior through 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7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objects provides a number of </a:t>
            </a:r>
            <a:r>
              <a:rPr lang="en-US" dirty="0" smtClean="0"/>
              <a:t>benefits: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</a:t>
            </a:r>
            <a:r>
              <a:rPr lang="en-US" dirty="0"/>
              <a:t> and debugging ease</a:t>
            </a:r>
          </a:p>
        </p:txBody>
      </p:sp>
    </p:spTree>
    <p:extLst>
      <p:ext uri="{BB962C8B-B14F-4D97-AF65-F5344CB8AC3E}">
        <p14:creationId xmlns="" xmlns:p14="http://schemas.microsoft.com/office/powerpoint/2010/main" val="37132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  <a:r>
              <a:rPr lang="en-US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</a:t>
            </a:r>
            <a:r>
              <a:rPr lang="en-US" dirty="0" smtClean="0"/>
              <a:t>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superclass</a:t>
            </a:r>
            <a:r>
              <a:rPr lang="en-US" sz="2400" dirty="0"/>
              <a:t> </a:t>
            </a:r>
            <a:r>
              <a:rPr lang="en-US" sz="2400" dirty="0" smtClean="0"/>
              <a:t>of </a:t>
            </a:r>
            <a:r>
              <a:rPr lang="en-US" sz="2400" dirty="0" smtClean="0"/>
              <a:t>MountainBike</a:t>
            </a:r>
            <a:r>
              <a:rPr lang="en-US" sz="2400" dirty="0"/>
              <a:t>, </a:t>
            </a:r>
            <a:r>
              <a:rPr lang="en-US" sz="2400" dirty="0"/>
              <a:t>RoadBike</a:t>
            </a:r>
            <a:r>
              <a:rPr lang="en-US" sz="2400" dirty="0" smtClean="0"/>
              <a:t>, and </a:t>
            </a:r>
            <a:r>
              <a:rPr lang="en-US" sz="2400" dirty="0" smtClean="0"/>
              <a:t>TandemBike</a:t>
            </a:r>
            <a:endParaRPr lang="en-US" sz="2400" dirty="0" smtClean="0"/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</a:t>
            </a:r>
            <a:r>
              <a:rPr lang="en-US" sz="1800" dirty="0">
                <a:latin typeface="Courier" pitchFamily="49" charset="0"/>
              </a:rPr>
              <a:t>MountainBike</a:t>
            </a:r>
            <a:r>
              <a:rPr lang="en-US" sz="1800" dirty="0">
                <a:latin typeface="Courier" pitchFamily="49" charset="0"/>
              </a:rPr>
              <a:t>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b="1" dirty="0" smtClean="0">
                <a:latin typeface="Courier" pitchFamily="49" charset="0"/>
              </a:rPr>
              <a:t>extends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>
                <a:latin typeface="Courier" pitchFamily="49" charset="0"/>
              </a:rPr>
              <a:t>Bicycle {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new fields and methods defining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a mountain bike would go here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}</a:t>
            </a:r>
            <a:endParaRPr lang="en-US" sz="1800" dirty="0">
              <a:latin typeface="Courier" pitchFamily="49" charset="0"/>
            </a:endParaRP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81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interface is a group of related methods with empty bodies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/ </a:t>
            </a:r>
            <a:r>
              <a:rPr lang="en-US" dirty="0">
                <a:latin typeface="Courier" pitchFamily="49" charset="0"/>
              </a:rPr>
              <a:t>wheel revolutions per minute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changeCadence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newValue</a:t>
            </a:r>
            <a:r>
              <a:rPr lang="en-US" dirty="0">
                <a:latin typeface="Courier" pitchFamily="49" charset="0"/>
              </a:rPr>
              <a:t>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changeGear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newValue</a:t>
            </a:r>
            <a:r>
              <a:rPr lang="en-US" dirty="0">
                <a:latin typeface="Courier" pitchFamily="49" charset="0"/>
              </a:rPr>
              <a:t>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speedUp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increment);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applyBrakes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decrement);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core concepts behind object-oriented programming: </a:t>
            </a:r>
            <a:r>
              <a:rPr lang="en-US" dirty="0" smtClean="0"/>
              <a:t>objects, interfaces, </a:t>
            </a:r>
            <a:r>
              <a:rPr lang="en-US" dirty="0"/>
              <a:t>classes, and </a:t>
            </a:r>
            <a:r>
              <a:rPr lang="en-US" dirty="0" smtClean="0"/>
              <a:t>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=""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primitive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u="sng" dirty="0" smtClean="0"/>
              <a:t>a simple non-object</a:t>
            </a:r>
            <a:r>
              <a:rPr lang="en-US" sz="2800" dirty="0" smtClean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/>
                <a:gridCol w="914400"/>
                <a:gridCol w="1558089"/>
                <a:gridCol w="1566111"/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=""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/>
                <a:gridCol w="6172200"/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</a:t>
            </a:r>
            <a:r>
              <a:rPr lang="en-US" sz="2400" dirty="0" smtClean="0">
                <a:latin typeface="Arial" charset="0"/>
                <a:cs typeface="Arial" charset="0"/>
              </a:rPr>
              <a:t>int</a:t>
            </a:r>
            <a:r>
              <a:rPr lang="en-US" sz="2400" dirty="0" smtClean="0">
                <a:latin typeface="Arial" charset="0"/>
                <a:cs typeface="Arial" charset="0"/>
              </a:rPr>
              <a:t>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</a:t>
            </a:r>
            <a:r>
              <a:rPr lang="en-US" sz="2400" dirty="0" smtClean="0">
                <a:latin typeface="Arial" charset="0"/>
                <a:cs typeface="Arial" charset="0"/>
              </a:rPr>
              <a:t>1.3F</a:t>
            </a:r>
            <a:r>
              <a:rPr lang="en-US" sz="2400" dirty="0" smtClean="0">
                <a:latin typeface="Arial" charset="0"/>
                <a:cs typeface="Arial" charset="0"/>
              </a:rPr>
              <a:t>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</a:t>
            </a:r>
            <a:r>
              <a:rPr lang="en-US" sz="2400" dirty="0" smtClean="0">
                <a:latin typeface="Arial" charset="0"/>
                <a:cs typeface="Arial" charset="0"/>
              </a:rPr>
              <a:t>1.3D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</a:t>
            </a:r>
            <a:r>
              <a:rPr lang="en-US" dirty="0"/>
              <a:t>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</a:t>
            </a:r>
            <a:r>
              <a:rPr lang="en-US" dirty="0" smtClean="0"/>
              <a:t>two|one</a:t>
            </a:r>
            <a:r>
              <a:rPr lang="en-US" dirty="0" smtClean="0"/>
              <a:t>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=""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1441</Words>
  <Application>Microsoft Office PowerPoint</Application>
  <PresentationFormat>On-screen Show (4:3)</PresentationFormat>
  <Paragraphs>350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363</cp:revision>
  <dcterms:created xsi:type="dcterms:W3CDTF">2007-08-21T04:43:22Z</dcterms:created>
  <dcterms:modified xsi:type="dcterms:W3CDTF">2015-05-24T11:50:55Z</dcterms:modified>
</cp:coreProperties>
</file>