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60"/>
  </p:notesMasterIdLst>
  <p:handoutMasterIdLst>
    <p:handoutMasterId r:id="rId61"/>
  </p:handoutMasterIdLst>
  <p:sldIdLst>
    <p:sldId id="439" r:id="rId2"/>
    <p:sldId id="440" r:id="rId3"/>
    <p:sldId id="521" r:id="rId4"/>
    <p:sldId id="522" r:id="rId5"/>
    <p:sldId id="523" r:id="rId6"/>
    <p:sldId id="555" r:id="rId7"/>
    <p:sldId id="524" r:id="rId8"/>
    <p:sldId id="526" r:id="rId9"/>
    <p:sldId id="525" r:id="rId10"/>
    <p:sldId id="558" r:id="rId11"/>
    <p:sldId id="559" r:id="rId12"/>
    <p:sldId id="560" r:id="rId13"/>
    <p:sldId id="527" r:id="rId14"/>
    <p:sldId id="540" r:id="rId15"/>
    <p:sldId id="556" r:id="rId16"/>
    <p:sldId id="561" r:id="rId17"/>
    <p:sldId id="541" r:id="rId18"/>
    <p:sldId id="530" r:id="rId19"/>
    <p:sldId id="529" r:id="rId20"/>
    <p:sldId id="531" r:id="rId21"/>
    <p:sldId id="532" r:id="rId22"/>
    <p:sldId id="533" r:id="rId23"/>
    <p:sldId id="534" r:id="rId24"/>
    <p:sldId id="535" r:id="rId25"/>
    <p:sldId id="536" r:id="rId26"/>
    <p:sldId id="499" r:id="rId27"/>
    <p:sldId id="539" r:id="rId28"/>
    <p:sldId id="537" r:id="rId29"/>
    <p:sldId id="538" r:id="rId30"/>
    <p:sldId id="498" r:id="rId31"/>
    <p:sldId id="495" r:id="rId32"/>
    <p:sldId id="542" r:id="rId33"/>
    <p:sldId id="553" r:id="rId34"/>
    <p:sldId id="554" r:id="rId35"/>
    <p:sldId id="563" r:id="rId36"/>
    <p:sldId id="497" r:id="rId37"/>
    <p:sldId id="543" r:id="rId38"/>
    <p:sldId id="562" r:id="rId39"/>
    <p:sldId id="505" r:id="rId40"/>
    <p:sldId id="506" r:id="rId41"/>
    <p:sldId id="507" r:id="rId42"/>
    <p:sldId id="564" r:id="rId43"/>
    <p:sldId id="508" r:id="rId44"/>
    <p:sldId id="509" r:id="rId45"/>
    <p:sldId id="510" r:id="rId46"/>
    <p:sldId id="565" r:id="rId47"/>
    <p:sldId id="566" r:id="rId48"/>
    <p:sldId id="567" r:id="rId49"/>
    <p:sldId id="568" r:id="rId50"/>
    <p:sldId id="511" r:id="rId51"/>
    <p:sldId id="512" r:id="rId52"/>
    <p:sldId id="513" r:id="rId53"/>
    <p:sldId id="514" r:id="rId54"/>
    <p:sldId id="515" r:id="rId55"/>
    <p:sldId id="516" r:id="rId56"/>
    <p:sldId id="517" r:id="rId57"/>
    <p:sldId id="518" r:id="rId58"/>
    <p:sldId id="490" r:id="rId5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66"/>
    <a:srgbClr val="006600"/>
    <a:srgbClr val="FF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2" autoAdjust="0"/>
    <p:restoredTop sz="86323" autoAdjust="0"/>
  </p:normalViewPr>
  <p:slideViewPr>
    <p:cSldViewPr>
      <p:cViewPr varScale="1">
        <p:scale>
          <a:sx n="60" d="100"/>
          <a:sy n="60" d="100"/>
        </p:scale>
        <p:origin x="-72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7/15/2016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7/15/2016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8755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65858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65858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65858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65858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16421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83226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65858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65858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65858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65858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65858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default constructor will call the no-argument constructor of the superclass. In this situation, the compiler will complain if the superclass doesn't have a no-argument constructor so you must verify that it does. If your class has no explicit superclass, then it has an implicit superclass of </a:t>
            </a:r>
            <a:r>
              <a:rPr lang="en-US" dirty="0" smtClean="0"/>
              <a:t>Object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have a no-argument constructor.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83226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16421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83226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4582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CB4D6-B00F-43C7-B433-3B43280B202C}" type="datetime1">
              <a:rPr lang="en-US" smtClean="0"/>
              <a:pPr>
                <a:defRPr/>
              </a:pPr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B7A44-4BEB-4535-A06C-A1CE01569806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2A544-A64E-4E0F-90D9-529B50FC59DD}" type="datetime1">
              <a:rPr lang="en-US" smtClean="0"/>
              <a:pPr>
                <a:defRPr/>
              </a:pPr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782D2-2F13-4D68-8C04-DEDF7144EEAC}" type="datetime1">
              <a:rPr lang="en-US" smtClean="0"/>
              <a:pPr>
                <a:defRPr/>
              </a:pPr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1371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E4DDD-39A9-4B9A-A402-AF1850397388}" type="datetime1">
              <a:rPr lang="en-US" smtClean="0"/>
              <a:pPr>
                <a:defRPr/>
              </a:pPr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553200"/>
            <a:ext cx="4343400" cy="30480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553200"/>
            <a:ext cx="1066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965C-3CEB-45B2-B97C-76AD457A2442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EDD73-240C-4243-8C87-CA38B9FA3E13}" type="datetime1">
              <a:rPr lang="en-US" smtClean="0"/>
              <a:pPr>
                <a:defRPr/>
              </a:pPr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311B3-B60D-4EA3-9452-A56F56456F4E}" type="datetime1">
              <a:rPr lang="en-US" smtClean="0"/>
              <a:pPr>
                <a:defRPr/>
              </a:pPr>
              <a:t>7/15/2016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0D70E-0637-4025-AD97-4C868C697B8B}" type="datetime1">
              <a:rPr lang="en-US" smtClean="0"/>
              <a:pPr>
                <a:defRPr/>
              </a:pPr>
              <a:t>7/15/2016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F230A-F9A4-4E83-B40C-3B5EFDCB19D5}" type="datetime1">
              <a:rPr lang="en-US" smtClean="0"/>
              <a:pPr>
                <a:defRPr/>
              </a:pPr>
              <a:t>7/15/2016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B892F-1148-4E0C-98D3-7B98D5840F01}" type="datetime1">
              <a:rPr lang="en-US" smtClean="0"/>
              <a:pPr>
                <a:defRPr/>
              </a:pPr>
              <a:t>7/15/2016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67BDA-86B6-444A-95A8-3F21923F6DF9}" type="datetime1">
              <a:rPr lang="en-US" smtClean="0"/>
              <a:pPr>
                <a:defRPr/>
              </a:pPr>
              <a:t>7/15/2016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25757-42B5-4A41-ABD3-92F1B0667969}" type="datetime1">
              <a:rPr lang="en-US" smtClean="0"/>
              <a:pPr>
                <a:defRPr/>
              </a:pPr>
              <a:t>7/15/2016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="" xmlns:p14="http://schemas.microsoft.com/office/powerpoint/2010/main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AE82531-CF22-4C4E-AB48-1CFDDFFBE5D0}" type="datetime1">
              <a:rPr lang="en-US" smtClean="0"/>
              <a:pPr>
                <a:defRPr/>
              </a:pPr>
              <a:t>7/15/2016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537325"/>
            <a:ext cx="4724400" cy="3206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  <a:cs typeface="Arial" charset="0"/>
              </a:rPr>
              <a:t>Session 03 </a:t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sz="4000" dirty="0" smtClean="0">
                <a:latin typeface="Arial" charset="0"/>
                <a:cs typeface="Arial" charset="0"/>
              </a:rPr>
              <a:t>Classes and </a:t>
            </a:r>
            <a:r>
              <a:rPr lang="en-US" dirty="0" smtClean="0"/>
              <a:t>Objects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(http</a:t>
            </a:r>
            <a:r>
              <a:rPr lang="en-US" sz="2400" dirty="0"/>
              <a:t>://docs.oracle.com/javase/tutorial/java/javaOO/index.html)</a:t>
            </a: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4282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3- How to Identity a Class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26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Main noun: Class</a:t>
            </a:r>
          </a:p>
          <a:p>
            <a:r>
              <a:rPr lang="en-US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Nouns as modifiers of main noun: Fields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Verbs related to main noun: Methods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14400" y="4114800"/>
            <a:ext cx="403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Details </a:t>
            </a:r>
            <a:r>
              <a:rPr lang="en-US" sz="2000" dirty="0" smtClean="0"/>
              <a:t>of a </a:t>
            </a:r>
            <a:r>
              <a:rPr lang="en-US" sz="2000" b="1" dirty="0" smtClean="0">
                <a:solidFill>
                  <a:srgbClr val="0000FF"/>
                </a:solidFill>
              </a:rPr>
              <a:t>student </a:t>
            </a:r>
            <a:r>
              <a:rPr lang="en-US" sz="2000" dirty="0" smtClean="0"/>
              <a:t>include </a:t>
            </a:r>
            <a:r>
              <a:rPr lang="en-US" sz="2000" b="1" dirty="0" smtClean="0">
                <a:solidFill>
                  <a:srgbClr val="006600"/>
                </a:solidFill>
              </a:rPr>
              <a:t>code, name, year of birth, address.</a:t>
            </a:r>
          </a:p>
          <a:p>
            <a:r>
              <a:rPr lang="en-US" sz="2000" dirty="0" smtClean="0"/>
              <a:t>Write a Java program that will allow </a:t>
            </a:r>
            <a:r>
              <a:rPr lang="en-US" sz="2000" b="1" dirty="0" smtClean="0">
                <a:solidFill>
                  <a:srgbClr val="FF0000"/>
                </a:solidFill>
              </a:rPr>
              <a:t>input</a:t>
            </a:r>
            <a:r>
              <a:rPr lang="en-US" sz="2000" dirty="0" smtClean="0"/>
              <a:t>  a student, </a:t>
            </a:r>
            <a:r>
              <a:rPr lang="en-US" sz="2000" b="1" dirty="0" smtClean="0">
                <a:solidFill>
                  <a:srgbClr val="FF0000"/>
                </a:solidFill>
              </a:rPr>
              <a:t>outpu</a:t>
            </a:r>
            <a:r>
              <a:rPr lang="en-US" sz="2000" dirty="0" smtClean="0">
                <a:solidFill>
                  <a:srgbClr val="FF0000"/>
                </a:solidFill>
              </a:rPr>
              <a:t>t</a:t>
            </a:r>
            <a:r>
              <a:rPr lang="en-US" sz="2000" dirty="0" smtClean="0"/>
              <a:t> his/her.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5638800" y="3124200"/>
            <a:ext cx="2590800" cy="3416320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class Student {</a:t>
            </a:r>
          </a:p>
          <a:p>
            <a:r>
              <a:rPr lang="en-US" b="1" dirty="0" smtClean="0">
                <a:solidFill>
                  <a:srgbClr val="006600"/>
                </a:solidFill>
              </a:rPr>
              <a:t>     String code;</a:t>
            </a:r>
          </a:p>
          <a:p>
            <a:r>
              <a:rPr lang="en-US" b="1" dirty="0" smtClean="0">
                <a:solidFill>
                  <a:srgbClr val="006600"/>
                </a:solidFill>
              </a:rPr>
              <a:t>     String name;</a:t>
            </a:r>
          </a:p>
          <a:p>
            <a:r>
              <a:rPr lang="en-US" b="1" dirty="0" smtClean="0">
                <a:solidFill>
                  <a:srgbClr val="006600"/>
                </a:solidFill>
              </a:rPr>
              <a:t>     int bYear;</a:t>
            </a:r>
          </a:p>
          <a:p>
            <a:r>
              <a:rPr lang="en-US" b="1" dirty="0" smtClean="0">
                <a:solidFill>
                  <a:srgbClr val="006600"/>
                </a:solidFill>
              </a:rPr>
              <a:t>     String address;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void input() {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    &lt;code&gt;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}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void output() {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    &lt;code&gt;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}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}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453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4-Hints for class design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5029200" cy="4114800"/>
          </a:xfrm>
        </p:spPr>
        <p:txBody>
          <a:bodyPr/>
          <a:lstStyle/>
          <a:p>
            <a:pPr eaLnBrk="1" hangingPunct="1"/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Identifying classes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Coupling </a:t>
            </a:r>
          </a:p>
          <a:p>
            <a:pPr lvl="1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an object’s reliance on knowledge of the internals of another entity’s implementation.</a:t>
            </a:r>
          </a:p>
          <a:p>
            <a:pPr lvl="1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object A is tightly coupled to object B, a programmer who wants to use or modify A is required to have an inappropriately extensive expertise in how to use B.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257800" y="1524000"/>
            <a:ext cx="3505200" cy="1143000"/>
            <a:chOff x="5638800" y="1524000"/>
            <a:chExt cx="3124200" cy="1143000"/>
          </a:xfrm>
        </p:grpSpPr>
        <p:sp>
          <p:nvSpPr>
            <p:cNvPr id="5" name="Rectangle 4"/>
            <p:cNvSpPr/>
            <p:nvPr/>
          </p:nvSpPr>
          <p:spPr>
            <a:xfrm>
              <a:off x="5638800" y="1524000"/>
              <a:ext cx="1447800" cy="11430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Head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943600" y="18288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Eye1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43600" y="21336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Eye2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15200" y="1600200"/>
              <a:ext cx="1447800" cy="9906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High coupling</a:t>
              </a:r>
            </a:p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( Bad design)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5638800" y="4191000"/>
            <a:ext cx="3048000" cy="1905000"/>
            <a:chOff x="5638800" y="4191000"/>
            <a:chExt cx="3048000" cy="1905000"/>
          </a:xfrm>
        </p:grpSpPr>
        <p:sp>
          <p:nvSpPr>
            <p:cNvPr id="16" name="Rectangle 15"/>
            <p:cNvSpPr/>
            <p:nvPr/>
          </p:nvSpPr>
          <p:spPr>
            <a:xfrm>
              <a:off x="5638800" y="4191000"/>
              <a:ext cx="1447800" cy="11430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Head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leftEye</a:t>
              </a:r>
            </a:p>
            <a:p>
              <a:pPr>
                <a:defRPr/>
              </a:pPr>
              <a:r>
                <a:rPr lang="en-US" b="1" dirty="0">
                  <a:solidFill>
                    <a:srgbClr val="FF0000"/>
                  </a:solidFill>
                </a:rPr>
                <a:t>     rightEye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772400" y="41910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Eye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72400" y="48768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Eye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96000" y="5410200"/>
              <a:ext cx="2286000" cy="6858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Low coupling</a:t>
              </a:r>
            </a:p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( Good design)</a:t>
              </a:r>
            </a:p>
          </p:txBody>
        </p:sp>
        <p:cxnSp>
          <p:nvCxnSpPr>
            <p:cNvPr id="21" name="Straight Arrow Connector 20"/>
            <p:cNvCxnSpPr>
              <a:endCxn id="17" idx="1"/>
            </p:cNvCxnSpPr>
            <p:nvPr/>
          </p:nvCxnSpPr>
          <p:spPr>
            <a:xfrm flipV="1">
              <a:off x="6781800" y="4343400"/>
              <a:ext cx="9906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8" idx="1"/>
            </p:cNvCxnSpPr>
            <p:nvPr/>
          </p:nvCxnSpPr>
          <p:spPr>
            <a:xfrm>
              <a:off x="6934200" y="4876800"/>
              <a:ext cx="8382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  <p:extLst>
      <p:ext uri="{BB962C8B-B14F-4D97-AF65-F5344CB8AC3E}">
        <p14:creationId xmlns="" xmlns:p14="http://schemas.microsoft.com/office/powerpoint/2010/main" val="92686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Hints for class design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2600"/>
          </a:xfrm>
        </p:spPr>
        <p:txBody>
          <a:bodyPr/>
          <a:lstStyle/>
          <a:p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Implementing methods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Cohesion is the degree to which a class or method resists being broken down into smaller pieces.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371600" y="2590800"/>
            <a:ext cx="6248400" cy="4038600"/>
            <a:chOff x="1371600" y="2286000"/>
            <a:chExt cx="6248400" cy="4038600"/>
          </a:xfrm>
        </p:grpSpPr>
        <p:sp>
          <p:nvSpPr>
            <p:cNvPr id="6" name="Rectangle 5"/>
            <p:cNvSpPr/>
            <p:nvPr/>
          </p:nvSpPr>
          <p:spPr bwMode="auto">
            <a:xfrm>
              <a:off x="1447800" y="3048000"/>
              <a:ext cx="2743200" cy="18288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 smtClean="0">
                  <a:solidFill>
                    <a:srgbClr val="0000CC"/>
                  </a:solidFill>
                </a:rPr>
                <a:t>class  A</a:t>
              </a: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M()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{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}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057400" y="38862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Operation  1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057400" y="41910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Operation  2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371600" y="5029200"/>
              <a:ext cx="2819400" cy="3048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Low </a:t>
              </a:r>
              <a:r>
                <a:rPr lang="en-US" b="1" dirty="0" smtClean="0">
                  <a:solidFill>
                    <a:srgbClr val="0000CC"/>
                  </a:solidFill>
                </a:rPr>
                <a:t>cohesion(bad </a:t>
              </a:r>
              <a:r>
                <a:rPr lang="en-US" b="1" dirty="0">
                  <a:solidFill>
                    <a:srgbClr val="0000CC"/>
                  </a:solidFill>
                </a:rPr>
                <a:t>design)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876800" y="2286000"/>
              <a:ext cx="2743200" cy="35052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 smtClean="0">
                  <a:solidFill>
                    <a:srgbClr val="0000CC"/>
                  </a:solidFill>
                </a:rPr>
                <a:t>class  A</a:t>
              </a: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M1()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{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}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M2()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{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}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M()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{   M1();  M2();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}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5638800" y="32004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Operation  1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638800" y="42672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Operation  2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724400" y="5943600"/>
              <a:ext cx="2895600" cy="3810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High </a:t>
              </a:r>
              <a:r>
                <a:rPr lang="en-US" b="1" dirty="0" smtClean="0">
                  <a:solidFill>
                    <a:srgbClr val="0000CC"/>
                  </a:solidFill>
                </a:rPr>
                <a:t>cohesion(good </a:t>
              </a:r>
              <a:r>
                <a:rPr lang="en-US" b="1" dirty="0">
                  <a:solidFill>
                    <a:srgbClr val="0000CC"/>
                  </a:solidFill>
                </a:rPr>
                <a:t>design)</a:t>
              </a:r>
            </a:p>
          </p:txBody>
        </p:sp>
      </p:grpSp>
      <p:cxnSp>
        <p:nvCxnSpPr>
          <p:cNvPr id="15" name="Straight Arrow Connector 14"/>
          <p:cNvCxnSpPr>
            <a:stCxn id="7" idx="3"/>
          </p:cNvCxnSpPr>
          <p:nvPr/>
        </p:nvCxnSpPr>
        <p:spPr>
          <a:xfrm flipV="1">
            <a:off x="3657600" y="3200400"/>
            <a:ext cx="1447800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</p:cNvCxnSpPr>
          <p:nvPr/>
        </p:nvCxnSpPr>
        <p:spPr>
          <a:xfrm flipV="1">
            <a:off x="3657600" y="4343400"/>
            <a:ext cx="14478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</p:spTree>
    <p:extLst>
      <p:ext uri="{BB962C8B-B14F-4D97-AF65-F5344CB8AC3E}">
        <p14:creationId xmlns="" xmlns:p14="http://schemas.microsoft.com/office/powerpoint/2010/main" val="317453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 Declaring/Using  a Java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[</a:t>
            </a:r>
            <a:r>
              <a:rPr lang="en-US" sz="2000" b="1" dirty="0" smtClean="0"/>
              <a:t>public</a:t>
            </a:r>
            <a:r>
              <a:rPr lang="en-US" sz="2000" dirty="0" smtClean="0"/>
              <a:t>] </a:t>
            </a:r>
            <a:r>
              <a:rPr lang="en-US" sz="2000" b="1" dirty="0" smtClean="0">
                <a:solidFill>
                  <a:srgbClr val="002060"/>
                </a:solidFill>
              </a:rPr>
              <a:t>class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ClassName</a:t>
            </a:r>
            <a:r>
              <a:rPr lang="en-US" sz="2000" dirty="0" smtClean="0"/>
              <a:t> </a:t>
            </a:r>
            <a:r>
              <a:rPr lang="en-US" sz="2000" b="1" dirty="0" smtClean="0"/>
              <a:t>[extends FatherClass]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sz="2000" dirty="0" smtClean="0"/>
              <a:t>      [modifier] Type field1 [= value];</a:t>
            </a:r>
          </a:p>
          <a:p>
            <a:pPr>
              <a:buNone/>
            </a:pPr>
            <a:r>
              <a:rPr lang="en-US" sz="2000" dirty="0" smtClean="0"/>
              <a:t>      [modifier] Type field2 [= value];</a:t>
            </a:r>
          </a:p>
          <a:p>
            <a:pPr>
              <a:buNone/>
            </a:pPr>
            <a:r>
              <a:rPr lang="en-US" sz="2000" dirty="0" smtClean="0"/>
              <a:t>      // constructor</a:t>
            </a:r>
          </a:p>
          <a:p>
            <a:pPr>
              <a:buNone/>
            </a:pPr>
            <a:r>
              <a:rPr lang="en-US" sz="2000" dirty="0" smtClean="0"/>
              <a:t>      [modifier] </a:t>
            </a:r>
            <a:r>
              <a:rPr lang="en-US" sz="2000" dirty="0" smtClean="0">
                <a:solidFill>
                  <a:srgbClr val="FF0000"/>
                </a:solidFill>
              </a:rPr>
              <a:t>ClassName</a:t>
            </a:r>
            <a:r>
              <a:rPr lang="en-US" sz="2000" dirty="0" smtClean="0"/>
              <a:t> (Type var1,…) </a:t>
            </a:r>
            <a:r>
              <a:rPr lang="en-US" sz="2000" b="1" dirty="0" smtClean="0">
                <a:solidFill>
                  <a:srgbClr val="002060"/>
                </a:solidFill>
              </a:rPr>
              <a:t>{</a:t>
            </a:r>
          </a:p>
          <a:p>
            <a:pPr>
              <a:buNone/>
            </a:pPr>
            <a:r>
              <a:rPr lang="en-US" sz="2000" dirty="0" smtClean="0"/>
              <a:t>          &lt;code&gt;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    }</a:t>
            </a:r>
          </a:p>
          <a:p>
            <a:pPr>
              <a:buNone/>
            </a:pPr>
            <a:r>
              <a:rPr lang="en-US" sz="2000" dirty="0" smtClean="0"/>
              <a:t>      [modifier</a:t>
            </a:r>
            <a:r>
              <a:rPr lang="en-US" sz="2000" smtClean="0"/>
              <a:t>] Type </a:t>
            </a:r>
            <a:r>
              <a:rPr lang="en-US" sz="2000" b="1" smtClean="0">
                <a:solidFill>
                  <a:srgbClr val="002060"/>
                </a:solidFill>
              </a:rPr>
              <a:t>methodName </a:t>
            </a:r>
            <a:r>
              <a:rPr lang="en-US" sz="2000" dirty="0" smtClean="0"/>
              <a:t>(Type var1,…) </a:t>
            </a:r>
            <a:r>
              <a:rPr lang="en-US" sz="2000" b="1" dirty="0" smtClean="0">
                <a:solidFill>
                  <a:srgbClr val="002060"/>
                </a:solidFill>
              </a:rPr>
              <a:t>{</a:t>
            </a:r>
          </a:p>
          <a:p>
            <a:pPr>
              <a:buNone/>
            </a:pPr>
            <a:r>
              <a:rPr lang="en-US" sz="2000" dirty="0" smtClean="0"/>
              <a:t>          &lt;code&gt;</a:t>
            </a:r>
          </a:p>
          <a:p>
            <a:pPr>
              <a:buNone/>
            </a:pPr>
            <a:r>
              <a:rPr lang="en-US" sz="2000" dirty="0" smtClean="0"/>
              <a:t>      </a:t>
            </a:r>
            <a:r>
              <a:rPr lang="en-US" sz="2000" b="1" dirty="0" smtClean="0">
                <a:solidFill>
                  <a:srgbClr val="002060"/>
                </a:solidFill>
              </a:rPr>
              <a:t>}</a:t>
            </a:r>
          </a:p>
          <a:p>
            <a:pPr>
              <a:buNone/>
            </a:pPr>
            <a:r>
              <a:rPr lang="en-US" sz="2000" dirty="0" smtClean="0"/>
              <a:t>      …….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}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53200" y="2438400"/>
            <a:ext cx="2362200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Modifiers will be introduced later.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8400" y="3635514"/>
            <a:ext cx="2667000" cy="1938992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How many constructors should be implemented? </a:t>
            </a:r>
            <a:r>
              <a:rPr lang="en-US" sz="2000" dirty="0" smtClean="0">
                <a:solidFill>
                  <a:schemeClr val="bg1"/>
                </a:solidFill>
                <a:sym typeface="Wingdings" pitchFamily="2" charset="2"/>
              </a:rPr>
              <a:t> </a:t>
            </a:r>
            <a:r>
              <a:rPr lang="en-US" sz="2000" dirty="0" smtClean="0">
                <a:solidFill>
                  <a:schemeClr val="bg1"/>
                </a:solidFill>
              </a:rPr>
              <a:t>Number of needed ways to initialize an object.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5769114"/>
            <a:ext cx="7467600" cy="707886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What should we will write in constructor’s body? </a:t>
            </a:r>
            <a:r>
              <a:rPr lang="en-US" sz="2000" dirty="0" smtClean="0">
                <a:solidFill>
                  <a:schemeClr val="bg1"/>
                </a:solidFill>
                <a:sym typeface="Wingdings" pitchFamily="2" charset="2"/>
              </a:rPr>
              <a:t></a:t>
            </a:r>
            <a:r>
              <a:rPr lang="en-US" sz="2000" dirty="0" smtClean="0">
                <a:solidFill>
                  <a:schemeClr val="bg1"/>
                </a:solidFill>
              </a:rPr>
              <a:t> They usually are codes for initializing values to descriptive variables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09600" y="1981200"/>
            <a:ext cx="5715000" cy="3733800"/>
          </a:xfrm>
          <a:prstGeom prst="straightConnector1">
            <a:avLst/>
          </a:prstGeom>
          <a:ln w="31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143000" y="3352800"/>
            <a:ext cx="3886200" cy="685800"/>
          </a:xfrm>
          <a:prstGeom prst="straightConnector1">
            <a:avLst/>
          </a:prstGeom>
          <a:ln>
            <a:solidFill>
              <a:srgbClr val="0066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143000" y="4495800"/>
            <a:ext cx="4191000" cy="609600"/>
          </a:xfrm>
          <a:prstGeom prst="straightConnector1">
            <a:avLst/>
          </a:prstGeom>
          <a:ln>
            <a:solidFill>
              <a:srgbClr val="0066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</p:cNvCxnSpPr>
          <p:nvPr/>
        </p:nvCxnSpPr>
        <p:spPr>
          <a:xfrm rot="16200000" flipV="1">
            <a:off x="2563743" y="3227457"/>
            <a:ext cx="2111514" cy="297180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1"/>
          </p:cNvCxnSpPr>
          <p:nvPr/>
        </p:nvCxnSpPr>
        <p:spPr>
          <a:xfrm rot="10800000">
            <a:off x="2743200" y="3429000"/>
            <a:ext cx="3505200" cy="11760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0"/>
          </p:cNvCxnSpPr>
          <p:nvPr/>
        </p:nvCxnSpPr>
        <p:spPr>
          <a:xfrm rot="16200000" flipV="1">
            <a:off x="3059043" y="3722757"/>
            <a:ext cx="3025914" cy="106680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</a:t>
            </a:r>
            <a:r>
              <a:rPr lang="en-US" b="1" dirty="0" smtClean="0"/>
              <a:t>Constructors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Constructors </a:t>
            </a:r>
            <a:r>
              <a:rPr lang="en-US" dirty="0"/>
              <a:t>that are invoked to create objects from the class blueprint</a:t>
            </a:r>
            <a:r>
              <a:rPr lang="en-US" dirty="0" smtClean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 Constructor declarations look like method declarations—except that they use the name of the class and have no return </a:t>
            </a:r>
            <a:r>
              <a:rPr lang="en-US" dirty="0" smtClean="0"/>
              <a:t>type.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The compiler automatically provides a no-argument, default constructor for any class </a:t>
            </a:r>
            <a:r>
              <a:rPr lang="en-US" dirty="0">
                <a:solidFill>
                  <a:srgbClr val="0000FF"/>
                </a:solidFill>
              </a:rPr>
              <a:t>without</a:t>
            </a:r>
            <a:r>
              <a:rPr lang="en-US" dirty="0"/>
              <a:t> constructors.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64776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Defining </a:t>
            </a:r>
            <a:r>
              <a:rPr lang="en-US" b="1" dirty="0" smtClean="0"/>
              <a:t>Methods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/>
          <a:lstStyle/>
          <a:p>
            <a:r>
              <a:rPr lang="en-US" sz="2800" dirty="0" smtClean="0"/>
              <a:t>Typical </a:t>
            </a:r>
            <a:r>
              <a:rPr lang="en-US" sz="2800" dirty="0"/>
              <a:t>method declaration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" y="2209800"/>
            <a:ext cx="81534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" pitchFamily="49" charset="0"/>
              </a:rPr>
              <a:t>[modifier] ReturnType methodName (params) {</a:t>
            </a:r>
          </a:p>
          <a:p>
            <a:r>
              <a:rPr lang="en-US" sz="2400" b="1" dirty="0" smtClean="0">
                <a:latin typeface="Courier" pitchFamily="49" charset="0"/>
              </a:rPr>
              <a:t>  &lt;code&gt;</a:t>
            </a:r>
          </a:p>
          <a:p>
            <a:r>
              <a:rPr lang="en-US" sz="2400" b="1" dirty="0" smtClean="0">
                <a:latin typeface="Courier" pitchFamily="49" charset="0"/>
              </a:rPr>
              <a:t>}</a:t>
            </a:r>
            <a:endParaRPr lang="en-US" sz="2400" b="1" dirty="0">
              <a:latin typeface="Courier" pitchFamily="49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533400" y="3657601"/>
            <a:ext cx="8229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Signature: data help identifying something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Method Signature: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name + order of parameter types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385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92162"/>
          </a:xfrm>
        </p:spPr>
        <p:txBody>
          <a:bodyPr/>
          <a:lstStyle/>
          <a:p>
            <a:r>
              <a:rPr lang="en-US" sz="3200" b="1" dirty="0"/>
              <a:t>Passing </a:t>
            </a:r>
            <a:r>
              <a:rPr lang="en-US" sz="3200" b="1" dirty="0" smtClean="0"/>
              <a:t>Arguments a Constructor/Method</a:t>
            </a:r>
            <a:endParaRPr lang="en-US" sz="3200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uses the mechanism passing by value. Arguments can be:</a:t>
            </a:r>
          </a:p>
          <a:p>
            <a:pPr lvl="1"/>
            <a:r>
              <a:rPr lang="en-US" dirty="0" smtClean="0"/>
              <a:t>Primitive </a:t>
            </a:r>
            <a:r>
              <a:rPr lang="en-US" dirty="0"/>
              <a:t>Data Type Arguments</a:t>
            </a:r>
          </a:p>
          <a:p>
            <a:pPr lvl="1"/>
            <a:r>
              <a:rPr lang="en-US" dirty="0" smtClean="0"/>
              <a:t>Reference </a:t>
            </a:r>
            <a:r>
              <a:rPr lang="en-US" dirty="0"/>
              <a:t>Data Type </a:t>
            </a:r>
            <a:r>
              <a:rPr lang="en-US" dirty="0" smtClean="0"/>
              <a:t>Arguments (objects)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7759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229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Creating </a:t>
            </a:r>
            <a:r>
              <a:rPr lang="en-US" sz="4000" b="1" dirty="0" smtClean="0"/>
              <a:t>Objects</a:t>
            </a:r>
            <a:endParaRPr lang="en-US" sz="4000" b="1" dirty="0"/>
          </a:p>
        </p:txBody>
      </p:sp>
      <p:sp>
        <p:nvSpPr>
          <p:cNvPr id="1229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Class </a:t>
            </a:r>
            <a:r>
              <a:rPr lang="en-US" dirty="0"/>
              <a:t>provides the blueprint for objects; you create an object from a </a:t>
            </a:r>
            <a:r>
              <a:rPr lang="en-US" dirty="0" smtClean="0"/>
              <a:t>class.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400" b="1" dirty="0">
                <a:latin typeface="Courier" pitchFamily="49" charset="0"/>
              </a:rPr>
              <a:t>Point </a:t>
            </a:r>
            <a:r>
              <a:rPr lang="en-US" sz="2400" b="1" dirty="0" smtClean="0">
                <a:latin typeface="Courier" pitchFamily="49" charset="0"/>
              </a:rPr>
              <a:t>p</a:t>
            </a:r>
            <a:r>
              <a:rPr lang="en-US" sz="2400" dirty="0" smtClean="0">
                <a:latin typeface="Courier" pitchFamily="49" charset="0"/>
              </a:rPr>
              <a:t> </a:t>
            </a:r>
            <a:r>
              <a:rPr lang="en-US" sz="2400" dirty="0">
                <a:latin typeface="Courier" pitchFamily="49" charset="0"/>
              </a:rPr>
              <a:t>= </a:t>
            </a:r>
            <a:r>
              <a:rPr lang="en-US" sz="2400" b="1" dirty="0">
                <a:solidFill>
                  <a:srgbClr val="FF0000"/>
                </a:solidFill>
                <a:latin typeface="Courier" pitchFamily="49" charset="0"/>
              </a:rPr>
              <a:t>new</a:t>
            </a:r>
            <a:r>
              <a:rPr lang="en-US" sz="2400" dirty="0">
                <a:latin typeface="Courier" pitchFamily="49" charset="0"/>
              </a:rPr>
              <a:t> Point(23, 94);</a:t>
            </a:r>
            <a:endParaRPr lang="en-US" sz="2400" dirty="0" smtClean="0">
              <a:latin typeface="Courier" pitchFamily="49" charset="0"/>
            </a:endParaRPr>
          </a:p>
          <a:p>
            <a:r>
              <a:rPr lang="en-US" dirty="0" smtClean="0"/>
              <a:t>Statement </a:t>
            </a:r>
            <a:r>
              <a:rPr lang="en-US" dirty="0"/>
              <a:t>has three </a:t>
            </a:r>
            <a:r>
              <a:rPr lang="en-US" dirty="0" smtClean="0"/>
              <a:t>parts:</a:t>
            </a:r>
            <a:endParaRPr lang="en-US" dirty="0"/>
          </a:p>
          <a:p>
            <a:pPr lvl="1"/>
            <a:r>
              <a:rPr lang="en-US" sz="2400" b="1" dirty="0">
                <a:solidFill>
                  <a:srgbClr val="0000FF"/>
                </a:solidFill>
              </a:rPr>
              <a:t>Declaration</a:t>
            </a:r>
            <a:r>
              <a:rPr lang="en-US" sz="2400" dirty="0"/>
              <a:t>: </a:t>
            </a:r>
            <a:r>
              <a:rPr lang="en-US" sz="2400" dirty="0" smtClean="0"/>
              <a:t>are </a:t>
            </a:r>
            <a:r>
              <a:rPr lang="en-US" sz="2400" dirty="0"/>
              <a:t>all variable declarations that associate a variable name with an object type.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Instantiation</a:t>
            </a:r>
            <a:r>
              <a:rPr lang="en-US" sz="2400" dirty="0"/>
              <a:t>: The new keyword is a Java operator that creates the </a:t>
            </a:r>
            <a:r>
              <a:rPr lang="en-US" sz="2400" dirty="0" smtClean="0"/>
              <a:t>object (memory is allocated).</a:t>
            </a:r>
            <a:endParaRPr lang="en-US" sz="2400" dirty="0"/>
          </a:p>
          <a:p>
            <a:pPr lvl="1"/>
            <a:r>
              <a:rPr lang="en-US" sz="2400" b="1" dirty="0">
                <a:solidFill>
                  <a:srgbClr val="006600"/>
                </a:solidFill>
              </a:rPr>
              <a:t>Initialization</a:t>
            </a:r>
            <a:r>
              <a:rPr lang="en-US" sz="2400" dirty="0"/>
              <a:t>: The new operator is followed by a call to a constructor, which initializes the new </a:t>
            </a:r>
            <a:r>
              <a:rPr lang="en-US" sz="2400" dirty="0" smtClean="0"/>
              <a:t>object (values are assigned to fields).</a:t>
            </a:r>
            <a:endParaRPr lang="en-US" sz="2400" dirty="0"/>
          </a:p>
          <a:p>
            <a:pPr>
              <a:buClrTx/>
              <a:buSzTx/>
              <a:buFont typeface="Arial" charset="0"/>
              <a:buChar char="•"/>
            </a:pPr>
            <a:endParaRPr lang="en-US" dirty="0" smtClean="0">
              <a:latin typeface="Calibri" pitchFamily="34" charset="0"/>
              <a:cs typeface="Arial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1866900" y="3390900"/>
            <a:ext cx="685800" cy="15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2057400" y="3352800"/>
            <a:ext cx="14478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514600" y="3048000"/>
            <a:ext cx="2590800" cy="2286000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0882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r>
              <a:rPr lang="en-US" dirty="0" smtClean="0"/>
              <a:t>Type of Constructors</a:t>
            </a:r>
            <a:br>
              <a:rPr lang="en-US" dirty="0" smtClean="0"/>
            </a:br>
            <a:r>
              <a:rPr lang="en-US" dirty="0" smtClean="0"/>
              <a:t>Create/Use an object of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8637"/>
            <a:ext cx="8458200" cy="4373563"/>
          </a:xfrm>
          <a:ln>
            <a:noFill/>
          </a:ln>
        </p:spPr>
        <p:txBody>
          <a:bodyPr/>
          <a:lstStyle/>
          <a:p>
            <a:r>
              <a:rPr lang="en-US" sz="2400" b="1" i="1" dirty="0" smtClean="0"/>
              <a:t>Default constructor</a:t>
            </a:r>
            <a:r>
              <a:rPr lang="en-US" sz="2400" dirty="0" smtClean="0"/>
              <a:t>: Constructor with no parameter.</a:t>
            </a:r>
          </a:p>
          <a:p>
            <a:r>
              <a:rPr lang="en-US" sz="2400" b="1" i="1" dirty="0" smtClean="0"/>
              <a:t>Parametric constructor</a:t>
            </a:r>
            <a:r>
              <a:rPr lang="en-US" sz="2400" dirty="0" smtClean="0"/>
              <a:t>: Constructor with at least one parameter.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Create an object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   ClassName obj1=new ClassName();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   ClassName obj2=new ClassName(params);</a:t>
            </a:r>
            <a:endParaRPr lang="en-US" sz="2400" b="1" dirty="0" smtClean="0">
              <a:solidFill>
                <a:srgbClr val="0000FF"/>
              </a:solidFill>
            </a:endParaRPr>
          </a:p>
          <a:p>
            <a:r>
              <a:rPr lang="en-US" sz="2400" b="1" dirty="0" smtClean="0"/>
              <a:t>Accessing a field of the object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6600"/>
                </a:solidFill>
              </a:rPr>
              <a:t>      object.field</a:t>
            </a:r>
          </a:p>
          <a:p>
            <a:r>
              <a:rPr lang="en-US" sz="2400" b="1" dirty="0" smtClean="0"/>
              <a:t>Calling a method of an object</a:t>
            </a:r>
          </a:p>
          <a:p>
            <a:pPr marL="738188"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object.method(params)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16200000" flipV="1">
            <a:off x="2971802" y="2743202"/>
            <a:ext cx="1752598" cy="6857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V="1">
            <a:off x="3695700" y="3162300"/>
            <a:ext cx="16764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smtClean="0"/>
              <a:t>Demo: </a:t>
            </a:r>
            <a:r>
              <a:rPr lang="en-US" sz="2800" smtClean="0"/>
              <a:t>If we do not implement any constructor, compiler will insert to the class a system default constructor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Session 03 - Classes and Objects</a:t>
            </a:r>
            <a:endParaRPr lang="en-US" dirty="0"/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457200" y="2057400"/>
            <a:ext cx="5257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 this demonstration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(package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point1)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class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IntPoint1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represents a point in an integral two dimensional coordinate.</a:t>
            </a:r>
          </a:p>
          <a:p>
            <a:pPr marL="342900" lvl="0" indent="-342900" eaLnBrk="0" hangingPunct="0">
              <a:spcBef>
                <a:spcPct val="20000"/>
              </a:spcBef>
              <a:buFontTx/>
              <a:buChar char="-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The class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IntPoint1_Use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having the main method in which the class IntPoint1 is used.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1941402"/>
            <a:ext cx="3409950" cy="368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1-Programming Paradigms</a:t>
            </a:r>
          </a:p>
          <a:p>
            <a:pPr>
              <a:buNone/>
            </a:pPr>
            <a:r>
              <a:rPr lang="en-US" sz="2400" dirty="0" smtClean="0"/>
              <a:t>2-OOP basic concepts</a:t>
            </a:r>
          </a:p>
          <a:p>
            <a:pPr>
              <a:buNone/>
            </a:pPr>
            <a:r>
              <a:rPr lang="en-US" sz="2400" dirty="0" smtClean="0"/>
              <a:t>3-How to identify classes</a:t>
            </a:r>
          </a:p>
          <a:p>
            <a:pPr>
              <a:buNone/>
            </a:pPr>
            <a:r>
              <a:rPr lang="en-US" sz="2400" dirty="0" smtClean="0"/>
              <a:t>4-Hints for class design</a:t>
            </a:r>
          </a:p>
          <a:p>
            <a:pPr>
              <a:buNone/>
            </a:pPr>
            <a:r>
              <a:rPr lang="en-US" sz="2400" dirty="0" smtClean="0"/>
              <a:t>5-How to declare/use a class</a:t>
            </a:r>
          </a:p>
          <a:p>
            <a:pPr>
              <a:buNone/>
            </a:pPr>
            <a:r>
              <a:rPr lang="en-US" sz="2400" dirty="0" smtClean="0"/>
              <a:t>6-Common modifiers (a way to hide some members in a class)</a:t>
            </a:r>
          </a:p>
          <a:p>
            <a:pPr>
              <a:buNone/>
            </a:pPr>
            <a:r>
              <a:rPr lang="en-US" sz="2400" dirty="0" smtClean="0"/>
              <a:t>7-Memory Management in Java</a:t>
            </a:r>
          </a:p>
          <a:p>
            <a:pPr>
              <a:buNone/>
            </a:pPr>
            <a:r>
              <a:rPr lang="en-US" sz="2400" dirty="0" smtClean="0"/>
              <a:t>8-Garbage Collection</a:t>
            </a:r>
          </a:p>
          <a:p>
            <a:pPr>
              <a:buNone/>
            </a:pPr>
            <a:r>
              <a:rPr lang="en-US" sz="2400" dirty="0" smtClean="0"/>
              <a:t>9-Case study: Java program for managing a list of persons</a:t>
            </a:r>
            <a:endParaRPr lang="en-US" sz="2400" dirty="0"/>
          </a:p>
          <a:p>
            <a:pPr marL="0" indent="0">
              <a:buClrTx/>
              <a:buSzTx/>
              <a:buNone/>
            </a:pPr>
            <a:endParaRPr lang="en-US" sz="2400" dirty="0" smtClean="0"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 smtClean="0"/>
              <a:t>Demo: </a:t>
            </a:r>
            <a:r>
              <a:rPr lang="en-US" sz="2800" dirty="0" smtClean="0"/>
              <a:t>If we do not implement any constructor, compiler will insert to the class a default constructor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00200"/>
            <a:ext cx="6800850" cy="2333625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810000"/>
            <a:ext cx="5905500" cy="26289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7239000" y="57912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81800" y="5791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39000" y="45720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39000" y="42672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53200" y="45720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100</a:t>
            </a:r>
            <a:endParaRPr lang="en-US" sz="1400" b="1" dirty="0"/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6743700" y="51435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305800" y="4572000"/>
            <a:ext cx="685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305800" y="4267200"/>
            <a:ext cx="685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1"/>
            <a:endCxn id="10" idx="3"/>
          </p:cNvCxnSpPr>
          <p:nvPr/>
        </p:nvCxnSpPr>
        <p:spPr>
          <a:xfrm rot="10800000">
            <a:off x="7924800" y="4724400"/>
            <a:ext cx="381000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7924801" y="4419600"/>
            <a:ext cx="381000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315200" y="5029200"/>
            <a:ext cx="16764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(1) Memory allocation</a:t>
            </a:r>
            <a:endParaRPr lang="en-US" sz="1600" dirty="0"/>
          </a:p>
        </p:txBody>
      </p:sp>
      <p:sp>
        <p:nvSpPr>
          <p:cNvPr id="21" name="Oval 20"/>
          <p:cNvSpPr/>
          <p:nvPr/>
        </p:nvSpPr>
        <p:spPr>
          <a:xfrm>
            <a:off x="7467600" y="3505200"/>
            <a:ext cx="1371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(2) Setup values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7162800" y="2133600"/>
            <a:ext cx="1752600" cy="923330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Order for initializing an object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>
            <a:endCxn id="9" idx="1"/>
          </p:cNvCxnSpPr>
          <p:nvPr/>
        </p:nvCxnSpPr>
        <p:spPr>
          <a:xfrm>
            <a:off x="3048000" y="4953000"/>
            <a:ext cx="3733800" cy="1022866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029200" y="4724400"/>
            <a:ext cx="1676400" cy="152400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1" idx="2"/>
          </p:cNvCxnSpPr>
          <p:nvPr/>
        </p:nvCxnSpPr>
        <p:spPr>
          <a:xfrm>
            <a:off x="4267200" y="2971800"/>
            <a:ext cx="3200400" cy="838200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48000" y="1752600"/>
            <a:ext cx="3657600" cy="64633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System constructor will  clear all bits in allocated memory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38400" y="5867400"/>
            <a:ext cx="3733800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 object variable is a reference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 smtClean="0"/>
              <a:t>Demo: </a:t>
            </a:r>
            <a:r>
              <a:rPr lang="en-US" sz="2800" dirty="0" smtClean="0"/>
              <a:t>If we implement a constructor, compiler does not insert default constructor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457200" y="1600200"/>
            <a:ext cx="5257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This demonstration will depict</a:t>
            </a:r>
            <a:r>
              <a:rPr lang="en-US" sz="2800" baseline="0" dirty="0" smtClean="0">
                <a:latin typeface="Arial" pitchFamily="34" charset="0"/>
                <a:cs typeface="Arial" pitchFamily="34" charset="0"/>
              </a:rPr>
              <a:t>: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- The way to insert some methods automatically in NetBeans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- If user-defined constructors are implemented, compiler does not insert the system default constructor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438400"/>
            <a:ext cx="358532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096962"/>
          </a:xfrm>
        </p:spPr>
        <p:txBody>
          <a:bodyPr/>
          <a:lstStyle/>
          <a:p>
            <a:r>
              <a:rPr lang="en-US" dirty="0" smtClean="0"/>
              <a:t>Demo: </a:t>
            </a:r>
            <a:r>
              <a:rPr lang="en-US" sz="2800" dirty="0" smtClean="0"/>
              <a:t>If we implement a constructor, compiler does not insert default constructor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2790825" cy="20955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25" y="1676400"/>
            <a:ext cx="2657475" cy="21621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1828800"/>
            <a:ext cx="24669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4038600"/>
            <a:ext cx="4076700" cy="26289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0" y="129540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Insert constructor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743200" y="3352800"/>
            <a:ext cx="838200" cy="3048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876800" y="2667000"/>
            <a:ext cx="1600200" cy="4572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3886200" y="3124200"/>
            <a:ext cx="2895600" cy="20574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48200" y="4724400"/>
            <a:ext cx="449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Parameter names are the same as those in declared data filed. So, the keyword </a:t>
            </a:r>
            <a:r>
              <a:rPr lang="en-US" b="1" dirty="0" smtClean="0">
                <a:solidFill>
                  <a:srgbClr val="0000FF"/>
                </a:solidFill>
              </a:rPr>
              <a:t>this</a:t>
            </a:r>
            <a:r>
              <a:rPr lang="en-US" dirty="0" smtClean="0"/>
              <a:t>  will help distinguish field name and parameter name. 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this.x</a:t>
            </a:r>
            <a:r>
              <a:rPr lang="en-US" dirty="0" smtClean="0"/>
              <a:t> means that x of this object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2133600"/>
            <a:ext cx="5476875" cy="25908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96962"/>
          </a:xfrm>
        </p:spPr>
        <p:txBody>
          <a:bodyPr/>
          <a:lstStyle/>
          <a:p>
            <a:r>
              <a:rPr lang="en-US" dirty="0" smtClean="0"/>
              <a:t>Demo: </a:t>
            </a:r>
            <a:r>
              <a:rPr lang="en-US" sz="2800" dirty="0" smtClean="0"/>
              <a:t>If we implement a constructor, compiler does not insert default constructor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752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Insert getter/setter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1143000"/>
            <a:ext cx="4876800" cy="8382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Accessing each data field is usually supported by :</a:t>
            </a:r>
          </a:p>
          <a:p>
            <a:r>
              <a:rPr lang="en-US" dirty="0" smtClean="0"/>
              <a:t>A getter for reading value of this field</a:t>
            </a:r>
          </a:p>
          <a:p>
            <a:r>
              <a:rPr lang="en-US" dirty="0" smtClean="0"/>
              <a:t>A setter for modifying this field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953000"/>
            <a:ext cx="1381125" cy="16668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4924425"/>
            <a:ext cx="31908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2057400"/>
            <a:ext cx="3971925" cy="4495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rot="5400000">
            <a:off x="608806" y="5257800"/>
            <a:ext cx="1066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123" idx="3"/>
          </p:cNvCxnSpPr>
          <p:nvPr/>
        </p:nvCxnSpPr>
        <p:spPr>
          <a:xfrm>
            <a:off x="1762125" y="5786438"/>
            <a:ext cx="676275" cy="809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2590800" y="6096000"/>
            <a:ext cx="30480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352800" y="5029200"/>
            <a:ext cx="2286000" cy="1295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96962"/>
          </a:xfrm>
        </p:spPr>
        <p:txBody>
          <a:bodyPr/>
          <a:lstStyle/>
          <a:p>
            <a:r>
              <a:rPr lang="en-US" dirty="0" smtClean="0"/>
              <a:t>Demo: </a:t>
            </a:r>
            <a:r>
              <a:rPr lang="en-US" sz="2800" dirty="0" smtClean="0"/>
              <a:t>If we implement a constructor, compiler does not insert system constructor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190625"/>
            <a:ext cx="38481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7450" y="4333875"/>
            <a:ext cx="6534150" cy="21431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6200000" flipV="1">
            <a:off x="1524000" y="3733800"/>
            <a:ext cx="31242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563562"/>
          </a:xfrm>
        </p:spPr>
        <p:txBody>
          <a:bodyPr/>
          <a:lstStyle/>
          <a:p>
            <a:r>
              <a:rPr lang="en-US" sz="2800" dirty="0" smtClean="0"/>
              <a:t>Explain the result of the following program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4486275" cy="49815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7414" y="3876674"/>
            <a:ext cx="4107986" cy="191452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1447800"/>
            <a:ext cx="5972175" cy="213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6- Common Modifiers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400" dirty="0" smtClean="0"/>
              <a:t>Modifier (linguistics)is a word which can bring out the meaning of other word (adjective </a:t>
            </a:r>
            <a:r>
              <a:rPr lang="en-US" sz="2400" dirty="0" smtClean="0">
                <a:sym typeface="Wingdings" pitchFamily="2" charset="2"/>
              </a:rPr>
              <a:t>noun, adverb  verb)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 smtClean="0"/>
              <a:t>Modifiers (OOP) are keywords </a:t>
            </a:r>
            <a:r>
              <a:rPr lang="en-US" sz="2400" dirty="0" smtClean="0">
                <a:latin typeface="Arial" charset="0"/>
                <a:cs typeface="Arial" charset="0"/>
              </a:rPr>
              <a:t>that give the compiler information about the nature of code (methods), data, classes.</a:t>
            </a:r>
            <a:endParaRPr lang="en-US" sz="2400" dirty="0" smtClean="0">
              <a:sym typeface="Wingdings" pitchFamily="2" charset="2"/>
            </a:endParaRP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 smtClean="0"/>
              <a:t>Java supports some modifiers in which some of them are common and they are called as </a:t>
            </a:r>
            <a:r>
              <a:rPr lang="en-US" sz="2400" b="1" u="sng" dirty="0" smtClean="0">
                <a:solidFill>
                  <a:srgbClr val="0000FF"/>
                </a:solidFill>
              </a:rPr>
              <a:t>access modifiers</a:t>
            </a:r>
            <a:r>
              <a:rPr lang="en-US" sz="2400" dirty="0" smtClean="0"/>
              <a:t> (</a:t>
            </a:r>
            <a:r>
              <a:rPr lang="en-US" sz="2400" dirty="0" smtClean="0">
                <a:solidFill>
                  <a:srgbClr val="0000FF"/>
                </a:solidFill>
              </a:rPr>
              <a:t>public, protected, default, private</a:t>
            </a:r>
            <a:r>
              <a:rPr lang="en-US" sz="2400" dirty="0" smtClean="0"/>
              <a:t>).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 smtClean="0"/>
              <a:t>Common modifiers will impose level of accessing on 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dirty="0" smtClean="0"/>
              <a:t>class (where it can be used?)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dirty="0" smtClean="0"/>
              <a:t>methods (whether they can be called or not)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dirty="0" smtClean="0"/>
              <a:t>fields (whether they may be read/written or not)</a:t>
            </a:r>
          </a:p>
          <a:p>
            <a:pPr>
              <a:buClrTx/>
              <a:buSzTx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42499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/>
          <a:lstStyle/>
          <a:p>
            <a:r>
              <a:rPr lang="en-US" b="1" dirty="0" smtClean="0"/>
              <a:t>Outside of a Class</a:t>
            </a:r>
            <a:endParaRPr 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" y="1504950"/>
            <a:ext cx="458152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1676400"/>
            <a:ext cx="6029325" cy="20955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514600" y="4267200"/>
            <a:ext cx="1905000" cy="646331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Inside of the </a:t>
            </a:r>
            <a:r>
              <a:rPr lang="en-US" smtClean="0">
                <a:solidFill>
                  <a:schemeClr val="bg1"/>
                </a:solidFill>
              </a:rPr>
              <a:t>class </a:t>
            </a:r>
            <a:r>
              <a:rPr lang="en-US" smtClean="0">
                <a:solidFill>
                  <a:schemeClr val="bg1"/>
                </a:solidFill>
              </a:rPr>
              <a:t>IntPoint2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0200" y="3905071"/>
            <a:ext cx="2819400" cy="1200329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Inside of the </a:t>
            </a:r>
            <a:r>
              <a:rPr lang="en-US" smtClean="0">
                <a:solidFill>
                  <a:schemeClr val="bg1"/>
                </a:solidFill>
              </a:rPr>
              <a:t>class </a:t>
            </a:r>
            <a:r>
              <a:rPr lang="en-US" smtClean="0">
                <a:solidFill>
                  <a:schemeClr val="bg1"/>
                </a:solidFill>
              </a:rPr>
              <a:t>IntPoint2_Use </a:t>
            </a:r>
            <a:r>
              <a:rPr lang="en-US" dirty="0" smtClean="0">
                <a:solidFill>
                  <a:schemeClr val="bg1"/>
                </a:solidFill>
              </a:rPr>
              <a:t>and it is outside of the class IntPoint2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rot="16200000" flipV="1">
            <a:off x="6258015" y="3343186"/>
            <a:ext cx="628471" cy="4953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76800" y="5200471"/>
            <a:ext cx="4114800" cy="64633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Outside of the class A is another class where the class A is accessed (used)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-1828800" y="4114800"/>
            <a:ext cx="4267200" cy="1588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499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Common Modifiers</a:t>
            </a:r>
            <a:endParaRPr lang="en-US" b="1" dirty="0"/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33400" y="1676400"/>
            <a:ext cx="8001000" cy="4114800"/>
            <a:chOff x="533400" y="2362200"/>
            <a:chExt cx="8001000" cy="4114800"/>
          </a:xfrm>
        </p:grpSpPr>
        <p:sp>
          <p:nvSpPr>
            <p:cNvPr id="7" name="Rectangle 32"/>
            <p:cNvSpPr>
              <a:spLocks noChangeArrowheads="1"/>
            </p:cNvSpPr>
            <p:nvPr/>
          </p:nvSpPr>
          <p:spPr bwMode="auto">
            <a:xfrm>
              <a:off x="533400" y="2362200"/>
              <a:ext cx="2438400" cy="304800"/>
            </a:xfrm>
            <a:prstGeom prst="rect">
              <a:avLst/>
            </a:prstGeom>
            <a:gradFill rotWithShape="1">
              <a:gsLst>
                <a:gs pos="0">
                  <a:srgbClr val="FFCC66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Access level</a:t>
              </a:r>
            </a:p>
          </p:txBody>
        </p:sp>
        <p:grpSp>
          <p:nvGrpSpPr>
            <p:cNvPr id="8" name="Group 35"/>
            <p:cNvGrpSpPr>
              <a:grpSpLocks/>
            </p:cNvGrpSpPr>
            <p:nvPr/>
          </p:nvGrpSpPr>
          <p:grpSpPr bwMode="auto">
            <a:xfrm>
              <a:off x="533400" y="2514600"/>
              <a:ext cx="8001000" cy="3962400"/>
              <a:chOff x="304800" y="2590800"/>
              <a:chExt cx="8001000" cy="3962400"/>
            </a:xfrm>
          </p:grpSpPr>
          <p:sp>
            <p:nvSpPr>
              <p:cNvPr id="9" name="Rectangle 33"/>
              <p:cNvSpPr>
                <a:spLocks noChangeArrowheads="1"/>
              </p:cNvSpPr>
              <p:nvPr/>
            </p:nvSpPr>
            <p:spPr bwMode="auto">
              <a:xfrm>
                <a:off x="5334000" y="2590800"/>
                <a:ext cx="1371600" cy="304800"/>
              </a:xfrm>
              <a:prstGeom prst="rect">
                <a:avLst/>
              </a:prstGeom>
              <a:gradFill rotWithShape="1">
                <a:gsLst>
                  <a:gs pos="0">
                    <a:srgbClr val="FFCC66"/>
                  </a:gs>
                  <a:gs pos="100000">
                    <a:schemeClr val="bg1"/>
                  </a:gs>
                </a:gsLst>
                <a:lin ang="5400000" scaled="1"/>
              </a:gra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Applied to</a:t>
                </a:r>
              </a:p>
            </p:txBody>
          </p:sp>
          <p:sp>
            <p:nvSpPr>
              <p:cNvPr id="10" name="Rectangle 4"/>
              <p:cNvSpPr>
                <a:spLocks noChangeArrowheads="1"/>
              </p:cNvSpPr>
              <p:nvPr/>
            </p:nvSpPr>
            <p:spPr bwMode="auto">
              <a:xfrm>
                <a:off x="3657600" y="2760662"/>
                <a:ext cx="1371600" cy="381000"/>
              </a:xfrm>
              <a:prstGeom prst="rect">
                <a:avLst/>
              </a:prstGeom>
              <a:gradFill rotWithShape="1">
                <a:gsLst>
                  <a:gs pos="0">
                    <a:srgbClr val="00FF99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public</a:t>
                </a:r>
              </a:p>
            </p:txBody>
          </p:sp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657600" y="3827462"/>
                <a:ext cx="1371600" cy="381000"/>
              </a:xfrm>
              <a:prstGeom prst="rect">
                <a:avLst/>
              </a:prstGeom>
              <a:gradFill rotWithShape="1">
                <a:gsLst>
                  <a:gs pos="0">
                    <a:srgbClr val="3399FF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protected</a:t>
                </a:r>
              </a:p>
            </p:txBody>
          </p:sp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3657600" y="4970462"/>
                <a:ext cx="1371600" cy="3810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private</a:t>
                </a:r>
              </a:p>
            </p:txBody>
          </p:sp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3657600" y="5638800"/>
                <a:ext cx="1371600" cy="914400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no specifier</a:t>
                </a:r>
              </a:p>
              <a:p>
                <a:pPr algn="ctr"/>
                <a:r>
                  <a:rPr lang="en-US" dirty="0"/>
                  <a:t>(default)</a:t>
                </a:r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6629400" y="3141662"/>
                <a:ext cx="1676400" cy="533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interface</a:t>
                </a:r>
              </a:p>
            </p:txBody>
          </p:sp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6629400" y="4191000"/>
                <a:ext cx="1676400" cy="533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class</a:t>
                </a:r>
              </a:p>
            </p:txBody>
          </p: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6629400" y="5029200"/>
                <a:ext cx="1676400" cy="914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members of</a:t>
                </a:r>
              </a:p>
              <a:p>
                <a:pPr algn="ctr"/>
                <a:r>
                  <a:rPr lang="en-US" dirty="0"/>
                  <a:t>interface/class</a:t>
                </a:r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5029200" y="2913062"/>
                <a:ext cx="1600200" cy="457200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>
                <a:off x="5029200" y="2913062"/>
                <a:ext cx="1600200" cy="1600200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" name="Line 21"/>
              <p:cNvSpPr>
                <a:spLocks noChangeShapeType="1"/>
              </p:cNvSpPr>
              <p:nvPr/>
            </p:nvSpPr>
            <p:spPr bwMode="auto">
              <a:xfrm>
                <a:off x="5029200" y="2913062"/>
                <a:ext cx="1524000" cy="2497138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" name="Line 23"/>
              <p:cNvSpPr>
                <a:spLocks noChangeShapeType="1"/>
              </p:cNvSpPr>
              <p:nvPr/>
            </p:nvSpPr>
            <p:spPr bwMode="auto">
              <a:xfrm>
                <a:off x="5029200" y="5122862"/>
                <a:ext cx="1524000" cy="51593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" name="Line 24"/>
              <p:cNvSpPr>
                <a:spLocks noChangeShapeType="1"/>
              </p:cNvSpPr>
              <p:nvPr/>
            </p:nvSpPr>
            <p:spPr bwMode="auto">
              <a:xfrm>
                <a:off x="5029200" y="3979862"/>
                <a:ext cx="1524000" cy="1582738"/>
              </a:xfrm>
              <a:prstGeom prst="line">
                <a:avLst/>
              </a:prstGeom>
              <a:noFill/>
              <a:ln w="9525">
                <a:solidFill>
                  <a:srgbClr val="006699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" name="Line 25"/>
              <p:cNvSpPr>
                <a:spLocks noChangeShapeType="1"/>
              </p:cNvSpPr>
              <p:nvPr/>
            </p:nvSpPr>
            <p:spPr bwMode="auto">
              <a:xfrm flipV="1">
                <a:off x="5029200" y="3522662"/>
                <a:ext cx="1600200" cy="2649538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" name="Line 26"/>
              <p:cNvSpPr>
                <a:spLocks noChangeShapeType="1"/>
              </p:cNvSpPr>
              <p:nvPr/>
            </p:nvSpPr>
            <p:spPr bwMode="auto">
              <a:xfrm flipV="1">
                <a:off x="5029200" y="4572000"/>
                <a:ext cx="1600200" cy="1600200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" name="Line 27"/>
              <p:cNvSpPr>
                <a:spLocks noChangeShapeType="1"/>
              </p:cNvSpPr>
              <p:nvPr/>
            </p:nvSpPr>
            <p:spPr bwMode="auto">
              <a:xfrm flipV="1">
                <a:off x="5029200" y="5715000"/>
                <a:ext cx="1524000" cy="457200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" name="Text Box 28"/>
              <p:cNvSpPr txBox="1">
                <a:spLocks noChangeArrowheads="1"/>
              </p:cNvSpPr>
              <p:nvPr/>
            </p:nvSpPr>
            <p:spPr bwMode="auto">
              <a:xfrm>
                <a:off x="609600" y="2760662"/>
                <a:ext cx="27432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Free-accessing</a:t>
                </a:r>
              </a:p>
            </p:txBody>
          </p:sp>
          <p:sp>
            <p:nvSpPr>
              <p:cNvPr id="26" name="Text Box 29"/>
              <p:cNvSpPr txBox="1">
                <a:spLocks noChangeArrowheads="1"/>
              </p:cNvSpPr>
              <p:nvPr/>
            </p:nvSpPr>
            <p:spPr bwMode="auto">
              <a:xfrm>
                <a:off x="533400" y="3352800"/>
                <a:ext cx="27432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package/ subclass</a:t>
                </a:r>
              </a:p>
            </p:txBody>
          </p:sp>
          <p:sp>
            <p:nvSpPr>
              <p:cNvPr id="27" name="Text Box 30"/>
              <p:cNvSpPr txBox="1">
                <a:spLocks noChangeArrowheads="1"/>
              </p:cNvSpPr>
              <p:nvPr/>
            </p:nvSpPr>
            <p:spPr bwMode="auto">
              <a:xfrm>
                <a:off x="609600" y="4648200"/>
                <a:ext cx="274320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outside cannot access</a:t>
                </a:r>
              </a:p>
            </p:txBody>
          </p:sp>
          <p:sp>
            <p:nvSpPr>
              <p:cNvPr id="28" name="Text Box 31"/>
              <p:cNvSpPr txBox="1">
                <a:spLocks noChangeArrowheads="1"/>
              </p:cNvSpPr>
              <p:nvPr/>
            </p:nvSpPr>
            <p:spPr bwMode="auto">
              <a:xfrm>
                <a:off x="609600" y="5562600"/>
                <a:ext cx="274320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package</a:t>
                </a:r>
              </a:p>
            </p:txBody>
          </p:sp>
          <p:pic>
            <p:nvPicPr>
              <p:cNvPr id="29" name="Picture 34"/>
              <p:cNvPicPr>
                <a:picLocks noChangeAspect="1" noChangeArrowheads="1"/>
              </p:cNvPicPr>
              <p:nvPr/>
            </p:nvPicPr>
            <p:blipFill>
              <a:blip r:embed="rId3">
                <a:lum bright="-20000" contrast="40000"/>
              </a:blip>
              <a:srcRect/>
              <a:stretch>
                <a:fillRect/>
              </a:stretch>
            </p:blipFill>
            <p:spPr bwMode="auto">
              <a:xfrm>
                <a:off x="838200" y="5943600"/>
                <a:ext cx="533400" cy="363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" name="Picture 35"/>
              <p:cNvPicPr>
                <a:picLocks noChangeAspect="1" noChangeArrowheads="1"/>
              </p:cNvPicPr>
              <p:nvPr/>
            </p:nvPicPr>
            <p:blipFill>
              <a:blip r:embed="rId3">
                <a:lum bright="-20000" contrast="40000"/>
              </a:blip>
              <a:srcRect/>
              <a:stretch>
                <a:fillRect/>
              </a:stretch>
            </p:blipFill>
            <p:spPr bwMode="auto">
              <a:xfrm>
                <a:off x="304800" y="4038600"/>
                <a:ext cx="533400" cy="3635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1" name="Picture 37" descr="halfencrypted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676400" y="5003800"/>
                <a:ext cx="406400" cy="406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" name="Picture 38" descr="messagebox_critical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1219200" y="5080000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3" name="Picture 40" descr="PH03425I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600200" y="3657600"/>
                <a:ext cx="1066800" cy="719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4" name="Picture 41" descr="J0101865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1828800" y="5638800"/>
                <a:ext cx="50482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" name="Picture 42" descr="J0101865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838200" y="3657600"/>
                <a:ext cx="50482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6" name="Line 43"/>
              <p:cNvSpPr>
                <a:spLocks noChangeShapeType="1"/>
              </p:cNvSpPr>
              <p:nvPr/>
            </p:nvSpPr>
            <p:spPr bwMode="auto">
              <a:xfrm>
                <a:off x="533400" y="3294062"/>
                <a:ext cx="449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" name="Line 45"/>
              <p:cNvSpPr>
                <a:spLocks noChangeShapeType="1"/>
              </p:cNvSpPr>
              <p:nvPr/>
            </p:nvSpPr>
            <p:spPr bwMode="auto">
              <a:xfrm>
                <a:off x="533400" y="4572000"/>
                <a:ext cx="449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" name="Line 46"/>
              <p:cNvSpPr>
                <a:spLocks noChangeShapeType="1"/>
              </p:cNvSpPr>
              <p:nvPr/>
            </p:nvSpPr>
            <p:spPr bwMode="auto">
              <a:xfrm>
                <a:off x="533400" y="5486400"/>
                <a:ext cx="449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5410200" y="5429071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Interface is a group of prototyped methods and they will be implemented in a class afterward. It will be introduced later.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800" y="5867400"/>
            <a:ext cx="4267200" cy="64633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Order: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public &gt; protected &gt; default &gt; private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99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/>
          <a:lstStyle/>
          <a:p>
            <a:r>
              <a:rPr lang="en-US" b="1" dirty="0" smtClean="0"/>
              <a:t>Common Modifiers</a:t>
            </a:r>
            <a:endParaRPr lang="en-US" b="1" dirty="0"/>
          </a:p>
        </p:txBody>
      </p:sp>
      <p:grpSp>
        <p:nvGrpSpPr>
          <p:cNvPr id="39" name="Group 18"/>
          <p:cNvGrpSpPr>
            <a:grpSpLocks/>
          </p:cNvGrpSpPr>
          <p:nvPr/>
        </p:nvGrpSpPr>
        <p:grpSpPr bwMode="auto">
          <a:xfrm>
            <a:off x="68263" y="914400"/>
            <a:ext cx="9037637" cy="5876925"/>
            <a:chOff x="67609" y="914400"/>
            <a:chExt cx="9038291" cy="5876925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609" y="914400"/>
              <a:ext cx="2142191" cy="236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62200" y="990600"/>
              <a:ext cx="3286125" cy="2162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" name="Picture 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791200" y="990600"/>
              <a:ext cx="3314700" cy="3105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" name="Picture 9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62000" y="3276600"/>
              <a:ext cx="4972050" cy="3514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45" name="Straight Arrow Connector 44"/>
          <p:cNvCxnSpPr/>
          <p:nvPr/>
        </p:nvCxnSpPr>
        <p:spPr>
          <a:xfrm flipV="1">
            <a:off x="1066800" y="2590800"/>
            <a:ext cx="5334000" cy="2743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514600" y="2286000"/>
            <a:ext cx="3886200" cy="281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609600" y="3657600"/>
            <a:ext cx="3810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-152400" y="3200400"/>
            <a:ext cx="4343400" cy="1905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67400" y="4419600"/>
            <a:ext cx="3276600" cy="230832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super: Keyword for calling a member declared in the father class.</a:t>
            </a:r>
          </a:p>
          <a:p>
            <a:r>
              <a:rPr lang="en-US" smtClean="0">
                <a:solidFill>
                  <a:schemeClr val="bg1"/>
                </a:solidFill>
              </a:rPr>
              <a:t>If contructor of sub-class calls a constructor of it’s father using super, it must be the first statement in the sub-class constructor.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99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Programming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371600"/>
          </a:xfrm>
        </p:spPr>
        <p:txBody>
          <a:bodyPr/>
          <a:lstStyle/>
          <a:p>
            <a:r>
              <a:rPr lang="en-US" sz="2800" dirty="0" smtClean="0"/>
              <a:t>High-level programming languages (from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generation languages) are </a:t>
            </a:r>
            <a:r>
              <a:rPr lang="en-US" sz="2800" smtClean="0"/>
              <a:t>divided into </a:t>
            </a:r>
            <a:r>
              <a:rPr lang="en-US" sz="2000" smtClean="0"/>
              <a:t>(Wikipedia)</a:t>
            </a:r>
            <a:r>
              <a:rPr lang="en-US" sz="2800" smtClean="0"/>
              <a:t>: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2255520"/>
          <a:ext cx="84582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49530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Paradigm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Procedural-oriented (imperative) paradigm-POP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dirty="0" smtClean="0"/>
                        <a:t> generation</a:t>
                      </a:r>
                      <a:r>
                        <a:rPr lang="en-US" baseline="0" dirty="0" smtClean="0"/>
                        <a:t> language)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Program= data + algorithms. Each algorithm is implemented as a function (group of statements) and data are it’s parameters (C-language) </a:t>
                      </a:r>
                      <a:endParaRPr lang="en-US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Object-oriented</a:t>
                      </a:r>
                      <a:r>
                        <a:rPr lang="en-US" baseline="0" dirty="0" smtClean="0"/>
                        <a:t> paradigm (OOP)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dirty="0" smtClean="0"/>
                        <a:t> generation</a:t>
                      </a:r>
                      <a:r>
                        <a:rPr lang="en-US" baseline="0" dirty="0" smtClean="0"/>
                        <a:t> language)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Programs = actions of some objects. Object = data + behaviors.</a:t>
                      </a:r>
                      <a:r>
                        <a:rPr lang="en-US" baseline="0" dirty="0" smtClean="0"/>
                        <a:t> Each behavior is implemented as a method ( C++, Java, C#,…)</a:t>
                      </a:r>
                      <a:endParaRPr lang="en-US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 paradigm</a:t>
                      </a:r>
                    </a:p>
                    <a:p>
                      <a:r>
                        <a:rPr lang="en-US" dirty="0" smtClean="0"/>
                        <a:t>(4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 generation</a:t>
                      </a:r>
                      <a:r>
                        <a:rPr lang="en-US" baseline="0" dirty="0" smtClean="0"/>
                        <a:t> language)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Domain-specific</a:t>
                      </a:r>
                      <a:r>
                        <a:rPr lang="en-US" baseline="0" dirty="0" smtClean="0"/>
                        <a:t> languages. </a:t>
                      </a:r>
                      <a:r>
                        <a:rPr lang="en-US" dirty="0" smtClean="0"/>
                        <a:t>Basic functions were implemented.  Programs = a set of functions ( SQL) </a:t>
                      </a:r>
                      <a:endParaRPr lang="en-US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Declarative/Logic paradigm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 generation</a:t>
                      </a:r>
                      <a:r>
                        <a:rPr lang="en-US" baseline="0" dirty="0" smtClean="0"/>
                        <a:t> language)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 = declarations + inference rules ( Prolog, CLISP, …)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/>
          <a:lstStyle/>
          <a:p>
            <a:r>
              <a:rPr lang="en-US" b="1" dirty="0" smtClean="0"/>
              <a:t>Demo: Overloading Method</a:t>
            </a:r>
            <a:endParaRPr lang="en-US" b="1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5380596"/>
            <a:ext cx="2227982" cy="1248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28575" y="495300"/>
            <a:ext cx="4371975" cy="476250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ffectLst/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38650" y="457200"/>
            <a:ext cx="4552950" cy="3810000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4114800"/>
            <a:ext cx="4543425" cy="262890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222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457325"/>
            <a:ext cx="6886575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sz="3200" b="1" dirty="0" smtClean="0"/>
              <a:t>Demo: Methods with </a:t>
            </a:r>
            <a:br>
              <a:rPr lang="en-US" sz="3200" b="1" dirty="0" smtClean="0"/>
            </a:br>
            <a:r>
              <a:rPr lang="en-US" sz="3200" b="1" dirty="0" smtClean="0"/>
              <a:t>Arbitrary Number of Arguments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1143000"/>
            <a:ext cx="4114800" cy="923330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group is treated as an array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group.length 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number of elements</a:t>
            </a:r>
          </a:p>
          <a:p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group[i]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: The element at the position i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097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7- Memory Management in Java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b="1" dirty="0" smtClean="0">
                <a:latin typeface="Arial" charset="0"/>
                <a:cs typeface="Arial" charset="0"/>
              </a:rPr>
              <a:t>Review:</a:t>
            </a:r>
            <a:r>
              <a:rPr lang="en-US" sz="2400" dirty="0" smtClean="0">
                <a:latin typeface="Arial" charset="0"/>
                <a:cs typeface="Arial" charset="0"/>
              </a:rPr>
              <a:t> In C, 4 basic regions: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Data segment</a:t>
            </a:r>
            <a:r>
              <a:rPr lang="en-US" sz="2400" dirty="0" smtClean="0">
                <a:latin typeface="Arial" charset="0"/>
                <a:cs typeface="Arial" charset="0"/>
              </a:rPr>
              <a:t> (for global data),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code segment </a:t>
            </a:r>
            <a:r>
              <a:rPr lang="en-US" sz="2400" dirty="0" smtClean="0">
                <a:latin typeface="Arial" charset="0"/>
                <a:cs typeface="Arial" charset="0"/>
              </a:rPr>
              <a:t>(for statements),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stack</a:t>
            </a:r>
            <a:r>
              <a:rPr lang="en-US" sz="2400" dirty="0" smtClean="0">
                <a:latin typeface="Arial" charset="0"/>
                <a:cs typeface="Arial" charset="0"/>
              </a:rPr>
              <a:t> (for local data of functions when they are called), 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heap</a:t>
            </a:r>
            <a:r>
              <a:rPr lang="en-US" sz="2400" dirty="0" smtClean="0">
                <a:latin typeface="Arial" charset="0"/>
                <a:cs typeface="Arial" charset="0"/>
              </a:rPr>
              <a:t> (for dynamic data). C/C++ programmers must explicitly manage the heap of a program. </a:t>
            </a:r>
            <a:endParaRPr lang="en-US" sz="2400" b="1" dirty="0" smtClean="0">
              <a:latin typeface="Arial" charset="0"/>
              <a:cs typeface="Arial" charset="0"/>
            </a:endParaRPr>
          </a:p>
          <a:p>
            <a:pPr eaLnBrk="1" hangingPunct="1"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b="1" u="sng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How Java heap is </a:t>
            </a:r>
            <a:r>
              <a:rPr lang="en-US" sz="2400" b="1" u="sng" smtClean="0">
                <a:solidFill>
                  <a:srgbClr val="0000FF"/>
                </a:solidFill>
                <a:latin typeface="Arial" charset="0"/>
                <a:cs typeface="Arial" charset="0"/>
              </a:rPr>
              <a:t>managed? (</a:t>
            </a:r>
            <a:r>
              <a:rPr lang="en-US" sz="2400" b="1" smtClean="0">
                <a:solidFill>
                  <a:srgbClr val="0000FF"/>
                </a:solidFill>
                <a:latin typeface="Arial" charset="0"/>
                <a:cs typeface="Arial" charset="0"/>
              </a:rPr>
              <a:t>Refer to: </a:t>
            </a:r>
            <a:r>
              <a:rPr lang="en-US" sz="2400" b="1" u="sng" smtClean="0">
                <a:solidFill>
                  <a:srgbClr val="0000FF"/>
                </a:solidFill>
                <a:latin typeface="Arial" charset="0"/>
                <a:cs typeface="Arial" charset="0"/>
              </a:rPr>
              <a:t>http://docs.oracle.com/javase/specs/)</a:t>
            </a:r>
            <a:endParaRPr lang="en-US" sz="2400" b="1" u="sng" dirty="0" smtClean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 lvl="1" eaLnBrk="1" hangingPunct="1"/>
            <a:r>
              <a:rPr lang="en-US" sz="2000" dirty="0" smtClean="0">
                <a:latin typeface="Arial" charset="0"/>
                <a:cs typeface="Arial" charset="0"/>
              </a:rPr>
              <a:t>JVM support the </a:t>
            </a:r>
            <a:r>
              <a:rPr lang="en-US" sz="2000" b="1" dirty="0" smtClean="0">
                <a:latin typeface="Arial" charset="0"/>
                <a:cs typeface="Arial" charset="0"/>
              </a:rPr>
              <a:t>garbage collector </a:t>
            </a:r>
            <a:r>
              <a:rPr lang="en-US" sz="2000" dirty="0" smtClean="0">
                <a:latin typeface="Arial" charset="0"/>
                <a:cs typeface="Arial" charset="0"/>
              </a:rPr>
              <a:t>in order to free Java programmers from explicitly managing heap </a:t>
            </a:r>
          </a:p>
          <a:p>
            <a:pPr lvl="1" eaLnBrk="1" hangingPunct="1"/>
            <a:r>
              <a:rPr lang="en-US" sz="2000" dirty="0" smtClean="0">
                <a:latin typeface="Arial" charset="0"/>
                <a:cs typeface="Arial" charset="0"/>
              </a:rPr>
              <a:t>Java heap is managed by 2 lists: Free block list, Allocated block list</a:t>
            </a:r>
          </a:p>
          <a:p>
            <a:pPr lvl="1" eaLnBrk="1" hangingPunct="1"/>
            <a:r>
              <a:rPr lang="en-US" sz="2000" dirty="0" smtClean="0">
                <a:latin typeface="Arial" charset="0"/>
                <a:cs typeface="Arial" charset="0"/>
              </a:rPr>
              <a:t>Initial, free block list is all the heap</a:t>
            </a:r>
          </a:p>
          <a:p>
            <a:pPr lvl="1" eaLnBrk="1" hangingPunct="1"/>
            <a:r>
              <a:rPr lang="en-US" sz="2000" dirty="0" smtClean="0">
                <a:latin typeface="Arial" charset="0"/>
                <a:cs typeface="Arial" charset="0"/>
              </a:rPr>
              <a:t>After very much times for allocating and de-allocating memory, fragmented and free blocks are not contiguous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Memory Management in Java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0000FF"/>
              </a:buClr>
              <a:buFont typeface="Wingdings" pitchFamily="2" charset="2"/>
              <a:buChar char="v"/>
            </a:pPr>
            <a:r>
              <a:rPr lang="en-US" sz="20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How are data allocated in heap? </a:t>
            </a:r>
            <a:r>
              <a:rPr lang="en-US" sz="2000" dirty="0" smtClean="0">
                <a:latin typeface="Arial" charset="0"/>
                <a:cs typeface="Arial" charset="0"/>
              </a:rPr>
              <a:t>	</a:t>
            </a:r>
          </a:p>
          <a:p>
            <a:pPr lvl="1" eaLnBrk="1" hangingPunct="1">
              <a:buFontTx/>
              <a:buChar char="-"/>
            </a:pPr>
            <a:r>
              <a:rPr lang="en-US" sz="1800" dirty="0" smtClean="0">
                <a:latin typeface="Arial" charset="0"/>
                <a:cs typeface="Arial" charset="0"/>
              </a:rPr>
              <a:t>Way: First fit</a:t>
            </a:r>
          </a:p>
          <a:p>
            <a:pPr lvl="1" eaLnBrk="1" hangingPunct="1">
              <a:buFontTx/>
              <a:buChar char="-"/>
            </a:pPr>
            <a:r>
              <a:rPr lang="en-US" sz="1800" dirty="0" smtClean="0">
                <a:latin typeface="Arial" charset="0"/>
                <a:cs typeface="Arial" charset="0"/>
              </a:rPr>
              <a:t>If there is no blank block is fit, Java memory manager must compact memory in order to create more larger free block</a:t>
            </a:r>
            <a:endParaRPr lang="en-US" sz="2000" dirty="0" smtClean="0">
              <a:latin typeface="Arial" charset="0"/>
              <a:cs typeface="Arial" charset="0"/>
            </a:endParaRPr>
          </a:p>
          <a:p>
            <a:pPr eaLnBrk="1" hangingPunct="1">
              <a:buClr>
                <a:srgbClr val="0000FF"/>
              </a:buClr>
              <a:buFont typeface="Wingdings" pitchFamily="2" charset="2"/>
              <a:buChar char="v"/>
            </a:pPr>
            <a:r>
              <a:rPr lang="en-US" sz="2000" u="sng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Heap structure in Java</a:t>
            </a:r>
            <a:endParaRPr lang="en-US" sz="2000" dirty="0" smtClean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 eaLnBrk="1" hangingPunct="1"/>
            <a:r>
              <a:rPr lang="en-US" sz="2000" dirty="0" smtClean="0">
                <a:latin typeface="Arial" charset="0"/>
                <a:cs typeface="Arial" charset="0"/>
              </a:rPr>
              <a:t>Static heap contains class declarations </a:t>
            </a:r>
            <a:r>
              <a:rPr lang="en-US" sz="2000" dirty="0" smtClean="0">
                <a:latin typeface="Arial" charset="0"/>
                <a:cs typeface="Arial" charset="0"/>
                <a:sym typeface="Wingdings" pitchFamily="2" charset="2"/>
              </a:rPr>
              <a:t> Invariable, garbage collection is not needed </a:t>
            </a:r>
          </a:p>
          <a:p>
            <a:pPr eaLnBrk="1" hangingPunct="1"/>
            <a:r>
              <a:rPr lang="en-US" sz="2000" dirty="0" smtClean="0">
                <a:latin typeface="Arial" charset="0"/>
                <a:cs typeface="Arial" charset="0"/>
              </a:rPr>
              <a:t> Dynamic heap is divided into two sections: The first contains objects and the second contains relations between object and appropriate method in static heap. When an object is not used (garbage), it’s memory can be de-allocated.</a:t>
            </a:r>
          </a:p>
          <a:p>
            <a:pPr eaLnBrk="1" hangingPunct="1"/>
            <a:r>
              <a:rPr lang="en-US" sz="2000" dirty="0" smtClean="0"/>
              <a:t>When an object is created, a field for reference to the class declaration is automatically added</a:t>
            </a:r>
          </a:p>
          <a:p>
            <a:pPr eaLnBrk="1" hangingPunct="1"/>
            <a:r>
              <a:rPr lang="en-US" sz="2000" dirty="0" smtClean="0">
                <a:latin typeface="Arial" charset="0"/>
                <a:cs typeface="Arial" charset="0"/>
              </a:rPr>
              <a:t>The  next slide will depict it..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Memory Management in Java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7200" y="1268413"/>
            <a:ext cx="2133600" cy="255454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u="sng" dirty="0" smtClean="0"/>
              <a:t>Class1 Definition</a:t>
            </a:r>
            <a:endParaRPr lang="en-US" sz="1600" dirty="0"/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dirty="0" smtClean="0"/>
              <a:t>Constants/fields</a:t>
            </a:r>
            <a:endParaRPr lang="en-US" sz="1600" b="1" dirty="0"/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dirty="0" smtClean="0"/>
              <a:t>Method table</a:t>
            </a:r>
            <a:endParaRPr lang="en-US" sz="1600" b="1" dirty="0"/>
          </a:p>
          <a:p>
            <a:pPr>
              <a:spcBef>
                <a:spcPct val="50000"/>
              </a:spcBef>
            </a:pPr>
            <a:r>
              <a:rPr lang="en-US" sz="1600" dirty="0" smtClean="0"/>
              <a:t>   (m1,,add1)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   (m2,,add2)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m1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m2</a:t>
            </a:r>
            <a:endParaRPr lang="en-US" sz="160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953000" y="1563688"/>
            <a:ext cx="2590800" cy="47705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r>
              <a:rPr lang="en-US" sz="1600" b="1" u="sng" dirty="0" smtClean="0">
                <a:solidFill>
                  <a:schemeClr val="accent2"/>
                </a:solidFill>
              </a:rPr>
              <a:t>Dynamic </a:t>
            </a:r>
            <a:r>
              <a:rPr lang="en-US" sz="1600" b="1" u="sng" dirty="0">
                <a:solidFill>
                  <a:schemeClr val="accent2"/>
                </a:solidFill>
              </a:rPr>
              <a:t>heap Section 2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( </a:t>
            </a:r>
            <a:r>
              <a:rPr lang="en-US" sz="1600" dirty="0" smtClean="0"/>
              <a:t>Entry</a:t>
            </a:r>
            <a:r>
              <a:rPr lang="en-US" sz="1600" dirty="0"/>
              <a:t>: 2 </a:t>
            </a:r>
            <a:r>
              <a:rPr lang="en-US" sz="1600" dirty="0" smtClean="0"/>
              <a:t>references)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dirty="0" smtClean="0"/>
              <a:t>(10000, m1) </a:t>
            </a:r>
            <a:r>
              <a:rPr lang="en-US" sz="1600" dirty="0" smtClean="0">
                <a:sym typeface="Wingdings" pitchFamily="2" charset="2"/>
              </a:rPr>
              <a:t></a:t>
            </a:r>
            <a:r>
              <a:rPr lang="en-US" sz="1600" dirty="0" smtClean="0"/>
              <a:t> obj1.m1()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dirty="0" smtClean="0"/>
              <a:t>(8000, m4) </a:t>
            </a:r>
            <a:r>
              <a:rPr lang="en-US" sz="1600" dirty="0" smtClean="0">
                <a:sym typeface="Wingdings" pitchFamily="2" charset="2"/>
              </a:rPr>
              <a:t> obj2.m4()</a:t>
            </a:r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457200" y="3810000"/>
            <a:ext cx="2133600" cy="255454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u="sng" dirty="0" smtClean="0"/>
              <a:t>Class2 definition</a:t>
            </a:r>
            <a:endParaRPr lang="en-US" sz="1600" dirty="0"/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dirty="0" smtClean="0"/>
              <a:t>Constants/fields</a:t>
            </a:r>
            <a:endParaRPr lang="en-US" sz="1600" b="1" dirty="0"/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u="sng" dirty="0" smtClean="0"/>
              <a:t>Method table</a:t>
            </a:r>
            <a:endParaRPr lang="en-US" sz="1600" b="1" u="sng" dirty="0"/>
          </a:p>
          <a:p>
            <a:pPr>
              <a:spcBef>
                <a:spcPct val="50000"/>
              </a:spcBef>
            </a:pPr>
            <a:r>
              <a:rPr lang="en-US" sz="1600" dirty="0" smtClean="0"/>
              <a:t>   (m3,,add3)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   (m4,,add4)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m3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m4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457200" y="6477000"/>
            <a:ext cx="2133600" cy="381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heap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67000" y="3578423"/>
            <a:ext cx="609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1000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67000" y="6093023"/>
            <a:ext cx="609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500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96200" y="1524000"/>
            <a:ext cx="1371600" cy="228600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 heap</a:t>
            </a:r>
          </a:p>
          <a:p>
            <a:pPr algn="ctr"/>
            <a:r>
              <a:rPr lang="en-US" dirty="0" smtClean="0"/>
              <a:t>Section 1</a:t>
            </a:r>
          </a:p>
          <a:p>
            <a:pPr algn="ctr"/>
            <a:r>
              <a:rPr lang="en-US" dirty="0" smtClean="0"/>
              <a:t>(Garbage collection is applied)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029200" y="16764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105400" y="1676400"/>
            <a:ext cx="1066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105400" y="1981200"/>
            <a:ext cx="1066800" cy="38100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86200" y="220682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obj1:10000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3962400" y="289262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obj2:8000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5029200" y="24384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105400" y="2438400"/>
            <a:ext cx="1066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500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105400" y="2743200"/>
            <a:ext cx="1066800" cy="38100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4953000" y="3810000"/>
            <a:ext cx="2514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696200" y="3810000"/>
            <a:ext cx="1371600" cy="25146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 heap</a:t>
            </a:r>
          </a:p>
          <a:p>
            <a:pPr algn="ctr"/>
            <a:r>
              <a:rPr lang="en-US" dirty="0" smtClean="0"/>
              <a:t>Section 2 Relations object-method</a:t>
            </a:r>
            <a:endParaRPr lang="en-US" dirty="0"/>
          </a:p>
        </p:txBody>
      </p:sp>
      <p:cxnSp>
        <p:nvCxnSpPr>
          <p:cNvPr id="49" name="Straight Arrow Connector 48"/>
          <p:cNvCxnSpPr>
            <a:endCxn id="38" idx="2"/>
          </p:cNvCxnSpPr>
          <p:nvPr/>
        </p:nvCxnSpPr>
        <p:spPr>
          <a:xfrm rot="16200000" flipV="1">
            <a:off x="3714750" y="3257550"/>
            <a:ext cx="2362200" cy="876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1"/>
          </p:cNvCxnSpPr>
          <p:nvPr/>
        </p:nvCxnSpPr>
        <p:spPr>
          <a:xfrm rot="10800000" flipV="1">
            <a:off x="2590800" y="1828800"/>
            <a:ext cx="251460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876300" y="2705100"/>
            <a:ext cx="6096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0800000">
            <a:off x="990600" y="2590800"/>
            <a:ext cx="4800600" cy="2286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048000" y="25146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(2)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72000" y="34290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(1)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429000" y="3505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(3)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90600" y="3048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(4)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19400" y="43434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(5) Code of m1() executes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Arial" pitchFamily="34" charset="0"/>
              </a:rPr>
              <a:t>Session 03 - Classes and Objects</a:t>
            </a:r>
          </a:p>
        </p:txBody>
      </p:sp>
      <p:sp>
        <p:nvSpPr>
          <p:cNvPr id="2765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8- Garbage Collection</a:t>
            </a:r>
          </a:p>
        </p:txBody>
      </p:sp>
      <p:sp>
        <p:nvSpPr>
          <p:cNvPr id="27653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Most modern languages permit you to allocate data storage during a program run. In Java, this is done </a:t>
            </a:r>
            <a:r>
              <a:rPr lang="en-US" sz="2800" u="sng" dirty="0" smtClean="0"/>
              <a:t>directly</a:t>
            </a:r>
            <a:r>
              <a:rPr lang="en-US" sz="2800" dirty="0" smtClean="0"/>
              <a:t> when you create an object with the </a:t>
            </a:r>
            <a:r>
              <a:rPr lang="en-US" sz="2800" u="sng" dirty="0" smtClean="0"/>
              <a:t>new</a:t>
            </a:r>
            <a:r>
              <a:rPr lang="en-US" sz="2800" dirty="0" smtClean="0"/>
              <a:t> operation and </a:t>
            </a:r>
            <a:r>
              <a:rPr lang="en-US" sz="2800" u="sng" dirty="0" smtClean="0"/>
              <a:t>indirectly</a:t>
            </a:r>
            <a:r>
              <a:rPr lang="en-US" sz="2800" dirty="0" smtClean="0"/>
              <a:t> when you call a method that has local variables or arguments.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Local data of a method include: return data, parameters, variables are declared in the body of the method.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Method locals are allocated space on the </a:t>
            </a:r>
            <a:r>
              <a:rPr lang="en-US" sz="2800" u="sng" dirty="0" smtClean="0"/>
              <a:t>stack</a:t>
            </a:r>
            <a:r>
              <a:rPr lang="en-US" sz="2800" dirty="0" smtClean="0"/>
              <a:t> and are </a:t>
            </a:r>
            <a:r>
              <a:rPr lang="en-US" sz="2800" u="sng" dirty="0" smtClean="0"/>
              <a:t>discarded</a:t>
            </a:r>
            <a:r>
              <a:rPr lang="en-US" sz="2800" dirty="0" smtClean="0"/>
              <a:t> when the </a:t>
            </a:r>
            <a:r>
              <a:rPr lang="en-US" sz="2800" u="sng" dirty="0" smtClean="0"/>
              <a:t>method exits</a:t>
            </a:r>
            <a:r>
              <a:rPr lang="en-US" sz="2800" dirty="0" smtClean="0"/>
              <a:t>, but objects are allocated space on the </a:t>
            </a:r>
            <a:r>
              <a:rPr lang="en-US" sz="2800" u="sng" dirty="0" smtClean="0"/>
              <a:t>heap</a:t>
            </a:r>
            <a:r>
              <a:rPr lang="en-US" sz="2800" dirty="0" smtClean="0"/>
              <a:t> and have a </a:t>
            </a:r>
            <a:r>
              <a:rPr lang="en-US" sz="2800" u="sng" dirty="0" smtClean="0"/>
              <a:t>longer lifetime</a:t>
            </a:r>
            <a:r>
              <a:rPr lang="en-US" sz="2800" dirty="0" smtClean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274149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Arial" pitchFamily="34" charset="0"/>
              </a:rPr>
              <a:t>Session 03 - Classes and Objects</a:t>
            </a:r>
          </a:p>
        </p:txBody>
      </p:sp>
      <p:sp>
        <p:nvSpPr>
          <p:cNvPr id="286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Garbage Collection…</a:t>
            </a:r>
          </a:p>
        </p:txBody>
      </p:sp>
      <p:sp>
        <p:nvSpPr>
          <p:cNvPr id="2867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077200" cy="28194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In Java, you </a:t>
            </a:r>
            <a:r>
              <a:rPr lang="en-US" sz="2800" u="sng" dirty="0" smtClean="0"/>
              <a:t>never explicitly free memory</a:t>
            </a:r>
            <a:r>
              <a:rPr lang="en-US" sz="2800" dirty="0" smtClean="0"/>
              <a:t> that you have allocated; instead, Java provides </a:t>
            </a:r>
            <a:r>
              <a:rPr lang="en-US" sz="2800" u="sng" dirty="0" smtClean="0"/>
              <a:t>automatic garbage collection</a:t>
            </a:r>
            <a:r>
              <a:rPr lang="en-US" sz="2800" dirty="0" smtClean="0"/>
              <a:t>.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The runtime system keeps track of the memory that is allocated and is able to determine whether that memory is still useable.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Garbage collector has the lowest priority. It runs only when the system heap becomes exhausted.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A data is treated as garbage when it is out of it’s scope or an object is assigned to </a:t>
            </a:r>
            <a:r>
              <a:rPr lang="en-US" sz="2800" dirty="0" smtClean="0">
                <a:solidFill>
                  <a:srgbClr val="FF0000"/>
                </a:solidFill>
              </a:rPr>
              <a:t>null</a:t>
            </a:r>
            <a:r>
              <a:rPr lang="en-US" sz="2800" dirty="0" smtClean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132664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Garbage Collection …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457200" y="1524000"/>
            <a:ext cx="8229600" cy="4365486"/>
            <a:chOff x="381000" y="1752600"/>
            <a:chExt cx="8229600" cy="4365486"/>
          </a:xfrm>
        </p:grpSpPr>
        <p:sp>
          <p:nvSpPr>
            <p:cNvPr id="5" name="TextBox 4"/>
            <p:cNvSpPr txBox="1"/>
            <p:nvPr/>
          </p:nvSpPr>
          <p:spPr>
            <a:xfrm>
              <a:off x="381000" y="1752600"/>
              <a:ext cx="4114800" cy="378565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Object obj1 = new Object();</a:t>
              </a:r>
            </a:p>
            <a:p>
              <a:r>
                <a:rPr lang="en-US" sz="2000" dirty="0" smtClean="0">
                  <a:solidFill>
                    <a:schemeClr val="bg1"/>
                  </a:solidFill>
                </a:rPr>
                <a:t>int x= 5;</a:t>
              </a:r>
            </a:p>
            <a:p>
              <a:r>
                <a:rPr lang="en-US" sz="2000" dirty="0" smtClean="0">
                  <a:solidFill>
                    <a:schemeClr val="bg1"/>
                  </a:solidFill>
                </a:rPr>
                <a:t>if (x&lt;10) {</a:t>
              </a:r>
            </a:p>
            <a:p>
              <a:r>
                <a:rPr lang="en-US" sz="2000" dirty="0" smtClean="0">
                  <a:solidFill>
                    <a:schemeClr val="bg1"/>
                  </a:solidFill>
                </a:rPr>
                <a:t>     Object obj2= new Object();</a:t>
              </a:r>
            </a:p>
            <a:p>
              <a:r>
                <a:rPr lang="en-US" sz="2000" dirty="0" smtClean="0">
                  <a:solidFill>
                    <a:schemeClr val="bg1"/>
                  </a:solidFill>
                </a:rPr>
                <a:t>     int y=3;</a:t>
              </a:r>
            </a:p>
            <a:p>
              <a:endParaRPr lang="en-US" sz="2000" dirty="0" smtClean="0">
                <a:solidFill>
                  <a:schemeClr val="bg1"/>
                </a:solidFill>
              </a:endParaRPr>
            </a:p>
            <a:p>
              <a:r>
                <a:rPr lang="en-US" sz="2000" dirty="0" smtClean="0">
                  <a:solidFill>
                    <a:schemeClr val="bg1"/>
                  </a:solidFill>
                </a:rPr>
                <a:t>     ………</a:t>
              </a:r>
            </a:p>
            <a:p>
              <a:r>
                <a:rPr lang="en-US" sz="2000" dirty="0" smtClean="0">
                  <a:solidFill>
                    <a:schemeClr val="bg1"/>
                  </a:solidFill>
                </a:rPr>
                <a:t>}</a:t>
              </a:r>
            </a:p>
            <a:p>
              <a:r>
                <a:rPr lang="en-US" sz="2000" dirty="0" smtClean="0">
                  <a:solidFill>
                    <a:schemeClr val="bg1"/>
                  </a:solidFill>
                </a:rPr>
                <a:t>int t=7; </a:t>
              </a:r>
            </a:p>
            <a:p>
              <a:r>
                <a:rPr lang="en-US" sz="2000" dirty="0" smtClean="0">
                  <a:solidFill>
                    <a:schemeClr val="bg1"/>
                  </a:solidFill>
                </a:rPr>
                <a:t>obj1 = null;</a:t>
              </a:r>
            </a:p>
            <a:p>
              <a:r>
                <a:rPr lang="en-US" sz="2000" dirty="0" smtClean="0">
                  <a:solidFill>
                    <a:schemeClr val="bg1"/>
                  </a:solidFill>
                </a:rPr>
                <a:t>t*=8;</a:t>
              </a:r>
            </a:p>
            <a:p>
              <a:r>
                <a:rPr lang="en-US" sz="2000" dirty="0" smtClean="0">
                  <a:solidFill>
                    <a:schemeClr val="bg1"/>
                  </a:solidFill>
                </a:rPr>
                <a:t>……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00600" y="4572000"/>
              <a:ext cx="3810000" cy="707886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obj2, y are out of scope ( they are no longer used)</a:t>
              </a:r>
              <a:endParaRPr lang="en-US" sz="2000" dirty="0">
                <a:solidFill>
                  <a:srgbClr val="0000FF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rot="10800000">
              <a:off x="838200" y="4114813"/>
              <a:ext cx="3962400" cy="81113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495800" y="2819400"/>
              <a:ext cx="4114800" cy="1323439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Scope of a variable begins at the line where it is declared  and ends at the closing bracket of the block containing it </a:t>
              </a:r>
              <a:endParaRPr lang="en-US" sz="20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00600" y="5410200"/>
              <a:ext cx="3810000" cy="707886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obj1= null </a:t>
              </a:r>
              <a:r>
                <a:rPr lang="en-US" sz="2000" dirty="0" smtClean="0">
                  <a:solidFill>
                    <a:srgbClr val="0000FF"/>
                  </a:solidFill>
                  <a:sym typeface="Wingdings" pitchFamily="2" charset="2"/>
                </a:rPr>
                <a:t> Memory allocated to obj1 is no longer used</a:t>
              </a:r>
              <a:endParaRPr lang="en-US" sz="2000" dirty="0">
                <a:solidFill>
                  <a:srgbClr val="0000FF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rot="10800000">
              <a:off x="1752600" y="4876807"/>
              <a:ext cx="3048000" cy="8873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ight Brace 41"/>
            <p:cNvSpPr/>
            <p:nvPr/>
          </p:nvSpPr>
          <p:spPr>
            <a:xfrm>
              <a:off x="3962400" y="2819400"/>
              <a:ext cx="457200" cy="1295400"/>
            </a:xfrm>
            <a:prstGeom prst="rightBrace">
              <a:avLst>
                <a:gd name="adj1" fmla="val 7176"/>
                <a:gd name="adj2" fmla="val 50000"/>
              </a:avLst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 rot="5400000" flipH="1" flipV="1">
              <a:off x="3963194" y="4115594"/>
              <a:ext cx="1588" cy="158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Garbage Collection…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39925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When does garbage collector execute?</a:t>
            </a:r>
          </a:p>
          <a:p>
            <a:r>
              <a:rPr lang="en-US" dirty="0" smtClean="0"/>
              <a:t>Garbage collector has the lowest priority. So, it runs only when program’s memory is exhausted.</a:t>
            </a:r>
          </a:p>
          <a:p>
            <a:r>
              <a:rPr lang="en-US" dirty="0" smtClean="0"/>
              <a:t>It is called by JVM only. We can not activate it.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9- </a:t>
            </a:r>
            <a:r>
              <a:rPr lang="en-US" smtClean="0">
                <a:latin typeface="Arial" charset="0"/>
                <a:cs typeface="Arial" charset="0"/>
              </a:rPr>
              <a:t>Case study and Sample Report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05400"/>
          </a:xfrm>
        </p:spPr>
        <p:txBody>
          <a:bodyPr/>
          <a:lstStyle/>
          <a:p>
            <a:pPr>
              <a:defRPr/>
            </a:pPr>
            <a:r>
              <a:rPr lang="en-US" sz="2800" smtClean="0">
                <a:latin typeface="Arial" charset="0"/>
                <a:cs typeface="Arial" charset="0"/>
              </a:rPr>
              <a:t>Reports must be written in your notbook</a:t>
            </a:r>
          </a:p>
          <a:p>
            <a:pPr>
              <a:defRPr/>
            </a:pPr>
            <a:r>
              <a:rPr lang="en-US" sz="2800" smtClean="0">
                <a:latin typeface="Arial" charset="0"/>
                <a:cs typeface="Arial" charset="0"/>
              </a:rPr>
              <a:t>A report includes 5 parts:</a:t>
            </a:r>
          </a:p>
          <a:p>
            <a:pPr lvl="1">
              <a:buNone/>
              <a:defRPr/>
            </a:pPr>
            <a:r>
              <a:rPr lang="en-US" sz="2400" smtClean="0">
                <a:latin typeface="Arial" charset="0"/>
                <a:cs typeface="Arial" charset="0"/>
              </a:rPr>
              <a:t>1- Problem Description</a:t>
            </a:r>
          </a:p>
          <a:p>
            <a:pPr lvl="1">
              <a:buNone/>
              <a:defRPr/>
            </a:pPr>
            <a:r>
              <a:rPr lang="en-US" sz="2400" smtClean="0">
                <a:latin typeface="Arial" charset="0"/>
                <a:cs typeface="Arial" charset="0"/>
              </a:rPr>
              <a:t>2- Analysis</a:t>
            </a:r>
          </a:p>
          <a:p>
            <a:pPr lvl="1">
              <a:buNone/>
              <a:defRPr/>
            </a:pPr>
            <a:r>
              <a:rPr lang="en-US" sz="2400" smtClean="0">
                <a:latin typeface="Arial" charset="0"/>
                <a:cs typeface="Arial" charset="0"/>
              </a:rPr>
              <a:t>3- Design</a:t>
            </a:r>
          </a:p>
          <a:p>
            <a:pPr lvl="1">
              <a:buNone/>
              <a:defRPr/>
            </a:pPr>
            <a:r>
              <a:rPr lang="en-US" sz="2400" smtClean="0">
                <a:latin typeface="Arial" charset="0"/>
                <a:cs typeface="Arial" charset="0"/>
              </a:rPr>
              <a:t>4- Implementation</a:t>
            </a:r>
          </a:p>
          <a:p>
            <a:pPr lvl="1">
              <a:buNone/>
              <a:defRPr/>
            </a:pPr>
            <a:r>
              <a:rPr lang="en-US" sz="2400" smtClean="0">
                <a:latin typeface="Arial" charset="0"/>
                <a:cs typeface="Arial" charset="0"/>
              </a:rPr>
              <a:t>5- Testing</a:t>
            </a:r>
          </a:p>
          <a:p>
            <a:pPr marL="571500" indent="-514350">
              <a:defRPr/>
            </a:pPr>
            <a:r>
              <a:rPr lang="en-US" sz="2800" smtClean="0">
                <a:latin typeface="Arial" charset="0"/>
                <a:cs typeface="Arial" charset="0"/>
              </a:rPr>
              <a:t>Hereafter, a sample report is introduced.</a:t>
            </a:r>
            <a:endParaRPr lang="en-US" sz="2800" dirty="0" smtClean="0"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39</a:t>
            </a:fld>
            <a:endParaRPr kumimoji="0" lang="en-US" dirty="0"/>
          </a:p>
        </p:txBody>
      </p:sp>
    </p:spTree>
    <p:extLst>
      <p:ext uri="{BB962C8B-B14F-4D97-AF65-F5344CB8AC3E}">
        <p14:creationId xmlns="" xmlns:p14="http://schemas.microsoft.com/office/powerpoint/2010/main" val="423863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Programming Paradigms: </a:t>
            </a:r>
            <a:r>
              <a:rPr lang="en-US" dirty="0" smtClean="0"/>
              <a:t>POP vs. OOP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grpSp>
        <p:nvGrpSpPr>
          <p:cNvPr id="36" name="Group 53"/>
          <p:cNvGrpSpPr>
            <a:grpSpLocks/>
          </p:cNvGrpSpPr>
          <p:nvPr/>
        </p:nvGrpSpPr>
        <p:grpSpPr bwMode="auto">
          <a:xfrm>
            <a:off x="152400" y="1143000"/>
            <a:ext cx="7391400" cy="5257800"/>
            <a:chOff x="381000" y="1143000"/>
            <a:chExt cx="7391400" cy="5257800"/>
          </a:xfrm>
        </p:grpSpPr>
        <p:grpSp>
          <p:nvGrpSpPr>
            <p:cNvPr id="37" name="Group 51"/>
            <p:cNvGrpSpPr>
              <a:grpSpLocks/>
            </p:cNvGrpSpPr>
            <p:nvPr/>
          </p:nvGrpSpPr>
          <p:grpSpPr bwMode="auto">
            <a:xfrm>
              <a:off x="381000" y="1143000"/>
              <a:ext cx="7391400" cy="5257800"/>
              <a:chOff x="381000" y="1143000"/>
              <a:chExt cx="7391400" cy="525780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914400" y="1143000"/>
                <a:ext cx="32766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Procedure-Oriented Program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219200" y="1752600"/>
                <a:ext cx="1981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data1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219200" y="2133600"/>
                <a:ext cx="1981200" cy="381000"/>
              </a:xfrm>
              <a:prstGeom prst="rect">
                <a:avLst/>
              </a:prstGeom>
              <a:solidFill>
                <a:srgbClr val="66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data2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219200" y="2514600"/>
                <a:ext cx="1981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Function1 (data1)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219200" y="2895600"/>
                <a:ext cx="1981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Function2 (data1)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219200" y="3276600"/>
                <a:ext cx="1981200" cy="381000"/>
              </a:xfrm>
              <a:prstGeom prst="rect">
                <a:avLst/>
              </a:prstGeom>
              <a:solidFill>
                <a:srgbClr val="66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Function3 (data2)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219200" y="3657600"/>
                <a:ext cx="1981200" cy="381000"/>
              </a:xfrm>
              <a:prstGeom prst="rect">
                <a:avLst/>
              </a:prstGeom>
              <a:solidFill>
                <a:srgbClr val="66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Function4 (data2)</a:t>
                </a:r>
              </a:p>
            </p:txBody>
          </p:sp>
          <p:grpSp>
            <p:nvGrpSpPr>
              <p:cNvPr id="46" name="Group 16"/>
              <p:cNvGrpSpPr>
                <a:grpSpLocks/>
              </p:cNvGrpSpPr>
              <p:nvPr/>
            </p:nvGrpSpPr>
            <p:grpSpPr bwMode="auto">
              <a:xfrm>
                <a:off x="5562600" y="1219200"/>
                <a:ext cx="2209800" cy="2286000"/>
                <a:chOff x="6705600" y="1219200"/>
                <a:chExt cx="2209800" cy="2286000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6705600" y="1219200"/>
                  <a:ext cx="2209800" cy="2286000"/>
                </a:xfrm>
                <a:prstGeom prst="rect">
                  <a:avLst/>
                </a:prstGeom>
                <a:solidFill>
                  <a:srgbClr val="FFFF6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Class A</a:t>
                  </a:r>
                </a:p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{</a:t>
                  </a: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}</a:t>
                  </a:r>
                </a:p>
              </p:txBody>
            </p:sp>
            <p:sp>
              <p:nvSpPr>
                <p:cNvPr id="63" name="Rectangle 12"/>
                <p:cNvSpPr/>
                <p:nvPr/>
              </p:nvSpPr>
              <p:spPr>
                <a:xfrm>
                  <a:off x="6858000" y="1905000"/>
                  <a:ext cx="1981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/>
                    <a:t>data1</a:t>
                  </a:r>
                </a:p>
              </p:txBody>
            </p:sp>
            <p:sp>
              <p:nvSpPr>
                <p:cNvPr id="64" name="Rectangle 13"/>
                <p:cNvSpPr/>
                <p:nvPr/>
              </p:nvSpPr>
              <p:spPr>
                <a:xfrm>
                  <a:off x="6858000" y="2286000"/>
                  <a:ext cx="1981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/>
                    <a:t>Function1 ()</a:t>
                  </a: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6858000" y="2667000"/>
                  <a:ext cx="1981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/>
                    <a:t>Function2 ()</a:t>
                  </a:r>
                </a:p>
              </p:txBody>
            </p:sp>
          </p:grpSp>
          <p:grpSp>
            <p:nvGrpSpPr>
              <p:cNvPr id="47" name="Group 17"/>
              <p:cNvGrpSpPr>
                <a:grpSpLocks/>
              </p:cNvGrpSpPr>
              <p:nvPr/>
            </p:nvGrpSpPr>
            <p:grpSpPr bwMode="auto">
              <a:xfrm>
                <a:off x="5562600" y="3657600"/>
                <a:ext cx="2209800" cy="2286000"/>
                <a:chOff x="6705600" y="1219200"/>
                <a:chExt cx="2209800" cy="2286000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6705600" y="1219200"/>
                  <a:ext cx="2209800" cy="2286000"/>
                </a:xfrm>
                <a:prstGeom prst="rect">
                  <a:avLst/>
                </a:prstGeom>
                <a:solidFill>
                  <a:srgbClr val="FFFF6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Class B</a:t>
                  </a:r>
                </a:p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{</a:t>
                  </a: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}</a:t>
                  </a: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6858000" y="1905000"/>
                  <a:ext cx="1981200" cy="381000"/>
                </a:xfrm>
                <a:prstGeom prst="rect">
                  <a:avLst/>
                </a:prstGeom>
                <a:solidFill>
                  <a:srgbClr val="66FF6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b="1" dirty="0">
                      <a:solidFill>
                        <a:schemeClr val="tx1"/>
                      </a:solidFill>
                    </a:rPr>
                    <a:t>data2</a:t>
                  </a: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6858000" y="2286000"/>
                  <a:ext cx="1981200" cy="381000"/>
                </a:xfrm>
                <a:prstGeom prst="rect">
                  <a:avLst/>
                </a:prstGeom>
                <a:solidFill>
                  <a:srgbClr val="66FF6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b="1" dirty="0">
                      <a:solidFill>
                        <a:schemeClr val="tx1"/>
                      </a:solidFill>
                    </a:rPr>
                    <a:t>Function3 ()</a:t>
                  </a: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6858000" y="2667000"/>
                  <a:ext cx="1981200" cy="381000"/>
                </a:xfrm>
                <a:prstGeom prst="rect">
                  <a:avLst/>
                </a:prstGeom>
                <a:solidFill>
                  <a:srgbClr val="66FF6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b="1" dirty="0">
                      <a:solidFill>
                        <a:schemeClr val="tx1"/>
                      </a:solidFill>
                    </a:rPr>
                    <a:t>Function4()</a:t>
                  </a:r>
                </a:p>
              </p:txBody>
            </p:sp>
          </p:grpSp>
          <p:cxnSp>
            <p:nvCxnSpPr>
              <p:cNvPr id="49" name="Straight Arrow Connector 48"/>
              <p:cNvCxnSpPr>
                <a:stCxn id="41" idx="3"/>
              </p:cNvCxnSpPr>
              <p:nvPr/>
            </p:nvCxnSpPr>
            <p:spPr>
              <a:xfrm>
                <a:off x="3200400" y="2324100"/>
                <a:ext cx="2514600" cy="2209800"/>
              </a:xfrm>
              <a:prstGeom prst="straightConnector1">
                <a:avLst/>
              </a:prstGeom>
              <a:ln>
                <a:solidFill>
                  <a:srgbClr val="0099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44" idx="3"/>
              </p:cNvCxnSpPr>
              <p:nvPr/>
            </p:nvCxnSpPr>
            <p:spPr>
              <a:xfrm>
                <a:off x="3200400" y="3467100"/>
                <a:ext cx="2514600" cy="1447800"/>
              </a:xfrm>
              <a:prstGeom prst="straightConnector1">
                <a:avLst/>
              </a:prstGeom>
              <a:ln>
                <a:solidFill>
                  <a:srgbClr val="0099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5" idx="3"/>
              </p:cNvCxnSpPr>
              <p:nvPr/>
            </p:nvCxnSpPr>
            <p:spPr>
              <a:xfrm>
                <a:off x="3200400" y="3848100"/>
                <a:ext cx="2514600" cy="1447800"/>
              </a:xfrm>
              <a:prstGeom prst="straightConnector1">
                <a:avLst/>
              </a:prstGeom>
              <a:ln>
                <a:solidFill>
                  <a:srgbClr val="0099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40" idx="3"/>
              </p:cNvCxnSpPr>
              <p:nvPr/>
            </p:nvCxnSpPr>
            <p:spPr>
              <a:xfrm>
                <a:off x="3200400" y="1943100"/>
                <a:ext cx="2514600" cy="152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43" idx="3"/>
              </p:cNvCxnSpPr>
              <p:nvPr/>
            </p:nvCxnSpPr>
            <p:spPr>
              <a:xfrm flipV="1">
                <a:off x="3200400" y="2857500"/>
                <a:ext cx="25146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42" idx="3"/>
              </p:cNvCxnSpPr>
              <p:nvPr/>
            </p:nvCxnSpPr>
            <p:spPr>
              <a:xfrm flipV="1">
                <a:off x="3200400" y="2476500"/>
                <a:ext cx="25146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/>
              <p:cNvSpPr/>
              <p:nvPr/>
            </p:nvSpPr>
            <p:spPr>
              <a:xfrm>
                <a:off x="381000" y="4419600"/>
                <a:ext cx="3581400" cy="457200"/>
              </a:xfrm>
              <a:prstGeom prst="rect">
                <a:avLst/>
              </a:prstGeom>
              <a:solidFill>
                <a:srgbClr val="66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Object = Data + Methods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81000" y="4953000"/>
                <a:ext cx="2286000" cy="1447800"/>
              </a:xfrm>
              <a:prstGeom prst="rect">
                <a:avLst/>
              </a:prstGeom>
              <a:solidFill>
                <a:srgbClr val="FF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2400" b="1" dirty="0">
                    <a:solidFill>
                      <a:srgbClr val="0000CC"/>
                    </a:solidFill>
                  </a:rPr>
                  <a:t>Basic Concepts</a:t>
                </a:r>
              </a:p>
              <a:p>
                <a:pPr>
                  <a:buFontTx/>
                  <a:buChar char="-"/>
                  <a:defRPr/>
                </a:pPr>
                <a:r>
                  <a:rPr lang="en-US" sz="2400" b="1" dirty="0">
                    <a:solidFill>
                      <a:srgbClr val="0000CC"/>
                    </a:solidFill>
                  </a:rPr>
                  <a:t> Encapsulation</a:t>
                </a:r>
              </a:p>
              <a:p>
                <a:pPr>
                  <a:buFontTx/>
                  <a:buChar char="-"/>
                  <a:defRPr/>
                </a:pPr>
                <a:r>
                  <a:rPr lang="en-US" sz="2400" b="1" dirty="0">
                    <a:solidFill>
                      <a:srgbClr val="0000CC"/>
                    </a:solidFill>
                  </a:rPr>
                  <a:t> Inheritance</a:t>
                </a:r>
              </a:p>
              <a:p>
                <a:pPr>
                  <a:buFontTx/>
                  <a:buChar char="-"/>
                  <a:defRPr/>
                </a:pPr>
                <a:r>
                  <a:rPr lang="en-US" sz="2400" b="1" dirty="0">
                    <a:solidFill>
                      <a:srgbClr val="0000CC"/>
                    </a:solidFill>
                  </a:rPr>
                  <a:t> Polymorphism</a:t>
                </a:r>
              </a:p>
            </p:txBody>
          </p:sp>
        </p:grpSp>
        <p:sp>
          <p:nvSpPr>
            <p:cNvPr id="38" name="Oval 37"/>
            <p:cNvSpPr/>
            <p:nvPr/>
          </p:nvSpPr>
          <p:spPr>
            <a:xfrm>
              <a:off x="2743200" y="5181600"/>
              <a:ext cx="2057400" cy="1066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bg1"/>
                  </a:solidFill>
                </a:rPr>
                <a:t>Particular methods:</a:t>
              </a:r>
            </a:p>
            <a:p>
              <a:pPr algn="ctr">
                <a:defRPr/>
              </a:pPr>
              <a:r>
                <a:rPr lang="en-US" b="1" dirty="0">
                  <a:solidFill>
                    <a:schemeClr val="bg1"/>
                  </a:solidFill>
                </a:rPr>
                <a:t>Constructors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7696200" y="4343400"/>
            <a:ext cx="1371600" cy="16002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Common methods for accessing a data field: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181600" y="6019800"/>
            <a:ext cx="3962400" cy="646331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Type getField()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void setField (Type newValue)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Case Study 1 Report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b="1" u="sng" smtClean="0">
                <a:latin typeface="Arial" charset="0"/>
                <a:cs typeface="Arial" charset="0"/>
              </a:rPr>
              <a:t>1- Problem Description</a:t>
            </a:r>
          </a:p>
          <a:p>
            <a:r>
              <a:rPr lang="en-US" smtClean="0">
                <a:latin typeface="Arial" charset="0"/>
                <a:cs typeface="Arial" charset="0"/>
              </a:rPr>
              <a:t>Each person details include code, name, and age.</a:t>
            </a:r>
          </a:p>
          <a:p>
            <a:r>
              <a:rPr lang="en-US" smtClean="0">
                <a:latin typeface="Arial" charset="0"/>
                <a:cs typeface="Arial" charset="0"/>
              </a:rPr>
              <a:t>Write a Java program that allows users adding a new person to the list, removing a person having a known code from the list, updating details of a known-code person, listing all managed persons in descending order of ages using a simple menu. 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40</a:t>
            </a:fld>
            <a:endParaRPr kumimoji="0" lang="en-US" dirty="0"/>
          </a:p>
        </p:txBody>
      </p:sp>
    </p:spTree>
    <p:extLst>
      <p:ext uri="{BB962C8B-B14F-4D97-AF65-F5344CB8AC3E}">
        <p14:creationId xmlns="" xmlns:p14="http://schemas.microsoft.com/office/powerpoint/2010/main" val="244408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1752600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  <a:defRPr/>
            </a:pPr>
            <a:endParaRPr lang="en-US" sz="2800" b="1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2800" b="1" u="sng" dirty="0" smtClean="0">
                <a:latin typeface="Arial" charset="0"/>
                <a:cs typeface="Arial" charset="0"/>
              </a:rPr>
              <a:t>2- Analysis</a:t>
            </a:r>
          </a:p>
          <a:p>
            <a:pPr marL="49213" indent="-49213">
              <a:buFont typeface="Arial" charset="0"/>
              <a:buNone/>
              <a:defRPr/>
            </a:pPr>
            <a:r>
              <a:rPr lang="en-US" sz="2800" dirty="0" smtClean="0">
                <a:latin typeface="Arial" charset="0"/>
                <a:cs typeface="Arial" charset="0"/>
              </a:rPr>
              <a:t>From the </a:t>
            </a:r>
            <a:r>
              <a:rPr lang="en-US" sz="2800" smtClean="0">
                <a:latin typeface="Arial" charset="0"/>
                <a:cs typeface="Arial" charset="0"/>
              </a:rPr>
              <a:t>problem description, following use-cases are identified:</a:t>
            </a: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  <a:sym typeface="Wingdings" pitchFamily="2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41</a:t>
            </a:fld>
            <a:endParaRPr kumimoji="0"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851" y="3048000"/>
            <a:ext cx="5273749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791200" y="3352800"/>
            <a:ext cx="304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mtClean="0"/>
              <a:t>System/program is expressed as a bounded rectangle.</a:t>
            </a:r>
          </a:p>
          <a:p>
            <a:pPr>
              <a:buFontTx/>
              <a:buChar char="-"/>
            </a:pPr>
            <a:r>
              <a:rPr lang="en-US" smtClean="0"/>
              <a:t> Each function is expressed by a verb in an ellipse</a:t>
            </a:r>
          </a:p>
          <a:p>
            <a:pPr>
              <a:buFontTx/>
              <a:buChar char="-"/>
            </a:pPr>
            <a:r>
              <a:rPr lang="en-US" smtClean="0"/>
              <a:t>User runs a function is expressed as a line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222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1752600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US" sz="2800" b="1" u="sng" smtClean="0">
                <a:latin typeface="Arial" charset="0"/>
                <a:cs typeface="Arial" charset="0"/>
              </a:rPr>
              <a:t>3- Design</a:t>
            </a:r>
          </a:p>
          <a:p>
            <a:pPr>
              <a:buFont typeface="Arial" charset="0"/>
              <a:buNone/>
              <a:defRPr/>
            </a:pPr>
            <a:r>
              <a:rPr lang="en-US" sz="2600" b="1" u="sng" smtClean="0">
                <a:latin typeface="Arial" charset="0"/>
                <a:cs typeface="Arial" charset="0"/>
              </a:rPr>
              <a:t>3.1- Class Design</a:t>
            </a:r>
            <a:endParaRPr lang="en-US" sz="2600" b="1" u="sng" dirty="0" smtClean="0">
              <a:latin typeface="Arial" charset="0"/>
              <a:cs typeface="Arial" charset="0"/>
            </a:endParaRPr>
          </a:p>
          <a:p>
            <a:pPr marL="49213" indent="-49213">
              <a:buFont typeface="Arial" charset="0"/>
              <a:buNone/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From the </a:t>
            </a:r>
            <a:r>
              <a:rPr lang="en-US" sz="2400" smtClean="0">
                <a:latin typeface="Arial" charset="0"/>
                <a:cs typeface="Arial" charset="0"/>
              </a:rPr>
              <a:t>problem description, concepts in the problem domain are expressed by following classes:</a:t>
            </a:r>
            <a:endParaRPr lang="en-US" sz="2400" dirty="0" smtClean="0">
              <a:latin typeface="Arial" charset="0"/>
              <a:cs typeface="Arial" charset="0"/>
              <a:sym typeface="Wingdings" pitchFamily="2" charset="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987675"/>
          <a:ext cx="86868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Class Person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 for </a:t>
                      </a:r>
                      <a:r>
                        <a:rPr lang="en-US" sz="2000" baseline="0" dirty="0" smtClean="0"/>
                        <a:t> a person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 smtClean="0"/>
                        <a:t>Data</a:t>
                      </a:r>
                      <a:r>
                        <a:rPr lang="en-US" sz="2000" dirty="0" smtClean="0"/>
                        <a:t>: String code; String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name; int age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 smtClean="0"/>
                        <a:t>Methods:</a:t>
                      </a:r>
                    </a:p>
                    <a:p>
                      <a:r>
                        <a:rPr lang="en-US" sz="2000" dirty="0" smtClean="0"/>
                        <a:t>Constructors</a:t>
                      </a:r>
                    </a:p>
                    <a:p>
                      <a:r>
                        <a:rPr lang="en-US" sz="2000" dirty="0" smtClean="0"/>
                        <a:t>Getters, setters</a:t>
                      </a:r>
                    </a:p>
                    <a:p>
                      <a:r>
                        <a:rPr lang="en-US" sz="2000" dirty="0" smtClean="0"/>
                        <a:t>void input() for collecting data</a:t>
                      </a:r>
                    </a:p>
                    <a:p>
                      <a:r>
                        <a:rPr lang="en-US" sz="2000" baseline="0" dirty="0" smtClean="0"/>
                        <a:t>String toString() to get data in string format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42</a:t>
            </a:fld>
            <a:endParaRPr kumimoji="0" lang="en-US" dirty="0"/>
          </a:p>
        </p:txBody>
      </p:sp>
    </p:spTree>
    <p:extLst>
      <p:ext uri="{BB962C8B-B14F-4D97-AF65-F5344CB8AC3E}">
        <p14:creationId xmlns="" xmlns:p14="http://schemas.microsoft.com/office/powerpoint/2010/main" val="59222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Report…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447800"/>
          <a:ext cx="86868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Class PersonList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 for </a:t>
                      </a:r>
                      <a:r>
                        <a:rPr lang="en-US" sz="2000" baseline="0" dirty="0" smtClean="0"/>
                        <a:t> a list of persons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 smtClean="0"/>
                        <a:t>Data: </a:t>
                      </a:r>
                    </a:p>
                    <a:p>
                      <a:r>
                        <a:rPr lang="en-US" sz="2000" dirty="0" smtClean="0"/>
                        <a:t>Person[] list;  // current list</a:t>
                      </a:r>
                    </a:p>
                    <a:p>
                      <a:r>
                        <a:rPr lang="en-US" sz="2000" dirty="0" smtClean="0"/>
                        <a:t>int count        // current number of persons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 smtClean="0"/>
                        <a:t>Methods:</a:t>
                      </a:r>
                    </a:p>
                    <a:p>
                      <a:r>
                        <a:rPr lang="en-US" sz="2000" dirty="0" smtClean="0"/>
                        <a:t>Constructors</a:t>
                      </a:r>
                    </a:p>
                    <a:p>
                      <a:r>
                        <a:rPr lang="en-US" sz="2000" dirty="0" smtClean="0"/>
                        <a:t>Getters, setters</a:t>
                      </a:r>
                    </a:p>
                    <a:p>
                      <a:r>
                        <a:rPr lang="en-US" sz="2000" dirty="0" smtClean="0"/>
                        <a:t>void add();   // add a new person. Data are collected from keyboard</a:t>
                      </a:r>
                    </a:p>
                    <a:p>
                      <a:r>
                        <a:rPr lang="en-US" sz="2000" dirty="0" smtClean="0"/>
                        <a:t>int</a:t>
                      </a:r>
                      <a:r>
                        <a:rPr lang="en-US" sz="2000" baseline="0" dirty="0" smtClean="0"/>
                        <a:t> find (String aCode); // Find the index of the person whose code is known</a:t>
                      </a:r>
                    </a:p>
                    <a:p>
                      <a:r>
                        <a:rPr lang="en-US" sz="2000" baseline="0" dirty="0" smtClean="0"/>
                        <a:t>void remove()/</a:t>
                      </a:r>
                      <a:r>
                        <a:rPr lang="en-US" sz="2000" dirty="0" smtClean="0"/>
                        <a:t>/ remove a  person. His/</a:t>
                      </a:r>
                      <a:r>
                        <a:rPr lang="en-US" sz="2000" baseline="0" dirty="0" smtClean="0"/>
                        <a:t> her code is accepted </a:t>
                      </a:r>
                      <a:r>
                        <a:rPr lang="en-US" sz="2000" dirty="0" smtClean="0"/>
                        <a:t>from keyboard</a:t>
                      </a:r>
                    </a:p>
                    <a:p>
                      <a:r>
                        <a:rPr lang="en-US" sz="2000" dirty="0" smtClean="0"/>
                        <a:t>void sort(); // descending sort the list based on their ages</a:t>
                      </a:r>
                    </a:p>
                    <a:p>
                      <a:r>
                        <a:rPr lang="en-US" sz="2000" dirty="0" smtClean="0"/>
                        <a:t>void update(); // update a person, data are accepted from keyboard</a:t>
                      </a:r>
                    </a:p>
                    <a:p>
                      <a:r>
                        <a:rPr lang="en-US" sz="2000" dirty="0" smtClean="0"/>
                        <a:t>void print(); // print the list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43</a:t>
            </a:fld>
            <a:endParaRPr kumimoji="0" lang="en-US" dirty="0"/>
          </a:p>
        </p:txBody>
      </p:sp>
    </p:spTree>
    <p:extLst>
      <p:ext uri="{BB962C8B-B14F-4D97-AF65-F5344CB8AC3E}">
        <p14:creationId xmlns="" xmlns:p14="http://schemas.microsoft.com/office/powerpoint/2010/main" val="92696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Report…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082675"/>
          <a:ext cx="8382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Class</a:t>
                      </a:r>
                      <a:r>
                        <a:rPr lang="en-US" sz="2000" baseline="0" dirty="0" smtClean="0"/>
                        <a:t> Menu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</a:t>
                      </a:r>
                      <a:r>
                        <a:rPr lang="en-US" sz="2000" baseline="0" dirty="0" smtClean="0"/>
                        <a:t> for a menu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 smtClean="0"/>
                        <a:t>Data</a:t>
                      </a:r>
                      <a:endParaRPr lang="en-US" sz="2000" b="0" u="none" dirty="0" smtClean="0"/>
                    </a:p>
                    <a:p>
                      <a:r>
                        <a:rPr lang="en-US" sz="2000" b="0" u="none" dirty="0" smtClean="0"/>
                        <a:t>String[]</a:t>
                      </a:r>
                      <a:r>
                        <a:rPr lang="en-US" sz="2000" b="0" u="none" baseline="0" dirty="0" smtClean="0"/>
                        <a:t> hints; // list of hints</a:t>
                      </a:r>
                    </a:p>
                    <a:p>
                      <a:r>
                        <a:rPr lang="en-US" sz="2000" b="0" u="none" baseline="0" dirty="0" smtClean="0"/>
                        <a:t>int n; // current number of hints</a:t>
                      </a:r>
                      <a:endParaRPr lang="en-US" sz="2000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 smtClean="0"/>
                        <a:t>Methods:</a:t>
                      </a:r>
                      <a:endParaRPr lang="en-US" sz="2000" b="0" u="none" dirty="0" smtClean="0"/>
                    </a:p>
                    <a:p>
                      <a:r>
                        <a:rPr lang="en-US" sz="2000" b="0" u="none" dirty="0" smtClean="0"/>
                        <a:t>Menu(int n): constructor for initializing a menu containing n options</a:t>
                      </a:r>
                    </a:p>
                    <a:p>
                      <a:r>
                        <a:rPr lang="en-US" sz="2000" b="0" u="none" dirty="0" smtClean="0"/>
                        <a:t>void</a:t>
                      </a:r>
                      <a:r>
                        <a:rPr lang="en-US" sz="2000" b="0" u="none" baseline="0" dirty="0" smtClean="0"/>
                        <a:t> add (String aHint); // add an option</a:t>
                      </a:r>
                    </a:p>
                    <a:p>
                      <a:r>
                        <a:rPr lang="en-US" sz="2000" b="0" u="none" baseline="0" dirty="0" smtClean="0"/>
                        <a:t>int getChoice(); // get an option</a:t>
                      </a:r>
                      <a:endParaRPr lang="en-US" sz="2000" b="0" u="non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4435475"/>
          <a:ext cx="83820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Class</a:t>
                      </a:r>
                      <a:r>
                        <a:rPr lang="en-US" sz="2000" baseline="0" dirty="0" smtClean="0"/>
                        <a:t> ManagingProgram1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 for the program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 smtClean="0"/>
                        <a:t>Data</a:t>
                      </a:r>
                      <a:r>
                        <a:rPr lang="en-US" sz="2000" b="0" u="none" dirty="0" smtClean="0"/>
                        <a:t>: none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 smtClean="0"/>
                        <a:t>Methods:</a:t>
                      </a:r>
                      <a:endParaRPr lang="en-US" sz="2000" b="0" u="none" dirty="0" smtClean="0"/>
                    </a:p>
                    <a:p>
                      <a:r>
                        <a:rPr lang="en-US" sz="2000" b="0" u="none" dirty="0" smtClean="0"/>
                        <a:t>main(…): main method</a:t>
                      </a:r>
                      <a:r>
                        <a:rPr lang="en-US" sz="2000" b="0" u="none" baseline="0" dirty="0" smtClean="0"/>
                        <a:t> of the program</a:t>
                      </a:r>
                      <a:endParaRPr lang="en-US" sz="2000" b="0" u="non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44</a:t>
            </a:fld>
            <a:endParaRPr kumimoji="0" lang="en-US" dirty="0"/>
          </a:p>
        </p:txBody>
      </p:sp>
    </p:spTree>
    <p:extLst>
      <p:ext uri="{BB962C8B-B14F-4D97-AF65-F5344CB8AC3E}">
        <p14:creationId xmlns="" xmlns:p14="http://schemas.microsoft.com/office/powerpoint/2010/main" val="239484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257800"/>
          </a:xfrm>
        </p:spPr>
        <p:txBody>
          <a:bodyPr>
            <a:normAutofit fontScale="85000" lnSpcReduction="20000"/>
          </a:bodyPr>
          <a:lstStyle/>
          <a:p>
            <a:pPr>
              <a:buFont typeface="Arial" charset="0"/>
              <a:buNone/>
              <a:defRPr/>
            </a:pPr>
            <a:endParaRPr lang="en-US" sz="2800" b="1" u="sng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3400" b="1" u="sng" smtClean="0">
                <a:latin typeface="Arial" charset="0"/>
                <a:cs typeface="Arial" charset="0"/>
              </a:rPr>
              <a:t>3.2- Program </a:t>
            </a:r>
            <a:r>
              <a:rPr lang="en-US" sz="3400" b="1" u="sng" dirty="0" smtClean="0">
                <a:latin typeface="Arial" charset="0"/>
                <a:cs typeface="Arial" charset="0"/>
              </a:rPr>
              <a:t>structure</a:t>
            </a: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2800" b="1" u="sng" dirty="0" smtClean="0">
                <a:latin typeface="Arial" charset="0"/>
                <a:cs typeface="Arial" charset="0"/>
              </a:rPr>
              <a:t>Algorithms</a:t>
            </a:r>
          </a:p>
          <a:p>
            <a:pPr marL="49213" indent="-49213">
              <a:buFont typeface="Arial" charset="0"/>
              <a:buNone/>
              <a:defRPr/>
            </a:pPr>
            <a:r>
              <a:rPr lang="en-US" sz="2800" smtClean="0">
                <a:latin typeface="Arial" charset="0"/>
                <a:cs typeface="Arial" charset="0"/>
              </a:rPr>
              <a:t>Please see </a:t>
            </a:r>
            <a:r>
              <a:rPr lang="en-US" sz="2800" dirty="0" smtClean="0">
                <a:latin typeface="Arial" charset="0"/>
                <a:cs typeface="Arial" charset="0"/>
              </a:rPr>
              <a:t>comments in codes.</a:t>
            </a:r>
          </a:p>
          <a:p>
            <a:pPr marL="49213" indent="-49213"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 smtClean="0">
              <a:latin typeface="Arial" charset="0"/>
              <a:cs typeface="Arial" charset="0"/>
              <a:sym typeface="Wingdings" pitchFamily="2" charset="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45</a:t>
            </a:fld>
            <a:endParaRPr kumimoji="0"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8106" y="1905000"/>
            <a:ext cx="3597694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1983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257800"/>
          </a:xfrm>
        </p:spPr>
        <p:txBody>
          <a:bodyPr>
            <a:noAutofit/>
          </a:bodyPr>
          <a:lstStyle/>
          <a:p>
            <a:pPr>
              <a:buFont typeface="Arial" charset="0"/>
              <a:buNone/>
              <a:defRPr/>
            </a:pPr>
            <a:r>
              <a:rPr lang="en-US" sz="2800" b="1" u="sng" smtClean="0">
                <a:latin typeface="Arial" charset="0"/>
                <a:cs typeface="Arial" charset="0"/>
              </a:rPr>
              <a:t>3.3- User interface</a:t>
            </a:r>
            <a:endParaRPr lang="en-US" sz="2800" b="1" u="sng" dirty="0" smtClean="0">
              <a:latin typeface="Arial" charset="0"/>
              <a:cs typeface="Arial" charset="0"/>
            </a:endParaRPr>
          </a:p>
          <a:p>
            <a:pPr marL="1373188" indent="-742950">
              <a:buNone/>
            </a:pPr>
            <a:endParaRPr lang="en-US" sz="2800" smtClean="0"/>
          </a:p>
          <a:p>
            <a:pPr marL="1373188" indent="-742950">
              <a:buNone/>
            </a:pPr>
            <a:r>
              <a:rPr lang="en-US" sz="2800" smtClean="0"/>
              <a:t>Menu of the program will be seen as:</a:t>
            </a:r>
          </a:p>
          <a:p>
            <a:pPr marL="1373188" indent="-742950">
              <a:buNone/>
            </a:pPr>
            <a:endParaRPr lang="en-US" sz="2800" smtClean="0"/>
          </a:p>
          <a:p>
            <a:pPr marL="1373188" lvl="0" indent="-742950">
              <a:buNone/>
            </a:pPr>
            <a:r>
              <a:rPr lang="en-US" sz="2800" smtClean="0"/>
              <a:t>1-Add new person</a:t>
            </a:r>
          </a:p>
          <a:p>
            <a:pPr marL="1373188" lvl="0" indent="-742950">
              <a:buNone/>
            </a:pPr>
            <a:r>
              <a:rPr lang="en-US" sz="2800" smtClean="0"/>
              <a:t>2-Remove a person</a:t>
            </a:r>
          </a:p>
          <a:p>
            <a:pPr marL="1373188" lvl="0" indent="-742950">
              <a:buNone/>
            </a:pPr>
            <a:r>
              <a:rPr lang="en-US" sz="2800" smtClean="0"/>
              <a:t>3-Update a person</a:t>
            </a:r>
          </a:p>
          <a:p>
            <a:pPr marL="1373188" lvl="0" indent="-742950">
              <a:buNone/>
            </a:pPr>
            <a:r>
              <a:rPr lang="en-US" sz="2800" smtClean="0"/>
              <a:t>4-List</a:t>
            </a:r>
          </a:p>
          <a:p>
            <a:pPr marL="1373188" lvl="0" indent="-742950">
              <a:buNone/>
            </a:pPr>
            <a:r>
              <a:rPr lang="en-US" sz="2800" smtClean="0"/>
              <a:t>5-Quit</a:t>
            </a:r>
          </a:p>
          <a:p>
            <a:pPr>
              <a:buNone/>
            </a:pPr>
            <a:endParaRPr lang="en-US" sz="2800" b="1" u="sng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46</a:t>
            </a:fld>
            <a:endParaRPr kumimoji="0" lang="en-US" dirty="0"/>
          </a:p>
        </p:txBody>
      </p:sp>
    </p:spTree>
    <p:extLst>
      <p:ext uri="{BB962C8B-B14F-4D97-AF65-F5344CB8AC3E}">
        <p14:creationId xmlns="" xmlns:p14="http://schemas.microsoft.com/office/powerpoint/2010/main" val="251983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2667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u="sng" smtClean="0"/>
              <a:t>4- Implementation</a:t>
            </a:r>
            <a:endParaRPr lang="en-US" sz="2800" smtClean="0"/>
          </a:p>
          <a:p>
            <a:pPr lvl="0">
              <a:buNone/>
            </a:pPr>
            <a:r>
              <a:rPr lang="en-US" sz="2000" b="1" i="1" smtClean="0"/>
              <a:t>     Initial data of the program ( if any, file ………)</a:t>
            </a:r>
          </a:p>
          <a:p>
            <a:pPr lvl="0">
              <a:buNone/>
            </a:pPr>
            <a:r>
              <a:rPr lang="en-US" sz="2000" b="1" i="1" smtClean="0"/>
              <a:t>            </a:t>
            </a:r>
            <a:r>
              <a:rPr lang="en-US" sz="2000" smtClean="0"/>
              <a:t>Please explore the software structure</a:t>
            </a:r>
          </a:p>
          <a:p>
            <a:pPr lvl="0">
              <a:buNone/>
            </a:pPr>
            <a:r>
              <a:rPr lang="en-US" sz="2000" b="1" i="1" smtClean="0"/>
              <a:t>     Software</a:t>
            </a:r>
            <a:endParaRPr lang="en-US" sz="2000" smtClean="0"/>
          </a:p>
          <a:p>
            <a:pPr>
              <a:buNone/>
            </a:pPr>
            <a:r>
              <a:rPr lang="en-US" sz="2000" smtClean="0"/>
              <a:t>            Please run the program</a:t>
            </a:r>
          </a:p>
          <a:p>
            <a:pPr>
              <a:buNone/>
              <a:defRPr/>
            </a:pPr>
            <a:r>
              <a:rPr lang="en-US" sz="2800" b="1" u="sng" smtClean="0"/>
              <a:t>5- Testing</a:t>
            </a:r>
            <a:endParaRPr lang="en-US" sz="2800" smtClean="0"/>
          </a:p>
          <a:p>
            <a:pPr>
              <a:buFont typeface="Arial" charset="0"/>
              <a:buNone/>
              <a:defRPr/>
            </a:pPr>
            <a:endParaRPr lang="en-US" sz="200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00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47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3581400"/>
          <a:ext cx="8305800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5334000"/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No.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State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Add new person</a:t>
                      </a:r>
                    </a:p>
                    <a:p>
                      <a:r>
                        <a:rPr lang="en-US" smtClean="0"/>
                        <a:t>      Code: not duplicate</a:t>
                      </a:r>
                    </a:p>
                    <a:p>
                      <a:r>
                        <a:rPr lang="en-US" smtClean="0"/>
                        <a:t>       Name: ….</a:t>
                      </a:r>
                    </a:p>
                    <a:p>
                      <a:r>
                        <a:rPr lang="en-US" smtClean="0"/>
                        <a:t>       Age: ….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Passed</a:t>
                      </a:r>
                    </a:p>
                    <a:p>
                      <a:r>
                        <a:rPr lang="en-US" smtClean="0"/>
                        <a:t>      Passed</a:t>
                      </a:r>
                    </a:p>
                    <a:p>
                      <a:r>
                        <a:rPr lang="en-US" b="1" smtClean="0">
                          <a:solidFill>
                            <a:srgbClr val="FF0000"/>
                          </a:solidFill>
                        </a:rPr>
                        <a:t>       not passed</a:t>
                      </a:r>
                    </a:p>
                    <a:p>
                      <a:r>
                        <a:rPr lang="en-US" smtClean="0"/>
                        <a:t>       ……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Remove a person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Passed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Update</a:t>
                      </a:r>
                      <a:r>
                        <a:rPr lang="en-US" baseline="0" smtClean="0"/>
                        <a:t> aperson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Passed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List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……..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…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……………….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…..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51983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Recommendations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smtClean="0">
                <a:solidFill>
                  <a:srgbClr val="FF0000"/>
                </a:solidFill>
              </a:rPr>
              <a:t>Code Conventions:</a:t>
            </a:r>
            <a:endParaRPr lang="en-US" smtClean="0">
              <a:solidFill>
                <a:srgbClr val="FF0000"/>
              </a:solidFill>
            </a:endParaRPr>
          </a:p>
          <a:p>
            <a:pPr lvl="0"/>
            <a:r>
              <a:rPr lang="en-US" sz="2800" b="1" smtClean="0"/>
              <a:t>Indentation: 4 blanks at the beginning of each code line</a:t>
            </a:r>
            <a:endParaRPr lang="en-US" sz="2800" smtClean="0"/>
          </a:p>
          <a:p>
            <a:pPr lvl="0"/>
            <a:r>
              <a:rPr lang="en-US" sz="2800" b="1" smtClean="0"/>
              <a:t>Comments in the code must be carried out.</a:t>
            </a:r>
            <a:endParaRPr lang="en-US" sz="2800" smtClean="0"/>
          </a:p>
          <a:p>
            <a:pPr lvl="0"/>
            <a:r>
              <a:rPr lang="en-US" sz="2800" b="1" smtClean="0"/>
              <a:t>Names: </a:t>
            </a:r>
            <a:endParaRPr lang="en-US" sz="2800" smtClean="0"/>
          </a:p>
          <a:p>
            <a:pPr lvl="1"/>
            <a:r>
              <a:rPr lang="en-US" sz="2400" b="1" smtClean="0"/>
              <a:t>One-word name: lowercase</a:t>
            </a:r>
            <a:endParaRPr lang="en-US" sz="2400" smtClean="0"/>
          </a:p>
          <a:p>
            <a:pPr lvl="1"/>
            <a:r>
              <a:rPr lang="en-US" sz="2400" b="1" smtClean="0"/>
              <a:t>Multi-word name: The first word: lowercase, remaining words: The first character is uppercase, others are lowercase. </a:t>
            </a:r>
            <a:endParaRPr lang="en-US" sz="2400" smtClean="0"/>
          </a:p>
          <a:p>
            <a:pPr>
              <a:buNone/>
            </a:pPr>
            <a:r>
              <a:rPr lang="en-US" sz="2800" b="1" smtClean="0"/>
              <a:t> </a:t>
            </a:r>
            <a:endParaRPr lang="en-US" sz="2800" smtClean="0"/>
          </a:p>
          <a:p>
            <a:pPr>
              <a:buNone/>
            </a:pPr>
            <a:endParaRPr lang="en-US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Session 03 - Classes and Objects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Recommendations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b="1" smtClean="0"/>
              <a:t>A sample :</a:t>
            </a:r>
            <a:endParaRPr lang="en-US" sz="1600" smtClean="0"/>
          </a:p>
          <a:p>
            <a:pPr>
              <a:buNone/>
            </a:pPr>
            <a:r>
              <a:rPr lang="en-US" sz="1600" b="1" smtClean="0"/>
              <a:t>/*  </a:t>
            </a:r>
            <a:endParaRPr lang="en-US" sz="1600" smtClean="0"/>
          </a:p>
          <a:p>
            <a:pPr>
              <a:buNone/>
            </a:pPr>
            <a:r>
              <a:rPr lang="en-US" sz="1600" b="1" smtClean="0"/>
              <a:t>Author:  ……</a:t>
            </a:r>
            <a:endParaRPr lang="en-US" sz="1600" smtClean="0"/>
          </a:p>
          <a:p>
            <a:pPr>
              <a:buNone/>
            </a:pPr>
            <a:r>
              <a:rPr lang="en-US" sz="1600" b="1" smtClean="0"/>
              <a:t>   Date:   …….</a:t>
            </a:r>
            <a:endParaRPr lang="en-US" sz="1600" smtClean="0"/>
          </a:p>
          <a:p>
            <a:pPr>
              <a:buNone/>
            </a:pPr>
            <a:r>
              <a:rPr lang="en-US" sz="1600" b="1" smtClean="0"/>
              <a:t>   This class represents ……..   </a:t>
            </a:r>
            <a:endParaRPr lang="en-US" sz="1600" smtClean="0"/>
          </a:p>
          <a:p>
            <a:pPr>
              <a:buNone/>
            </a:pPr>
            <a:r>
              <a:rPr lang="en-US" sz="1600" b="1" smtClean="0"/>
              <a:t>*/</a:t>
            </a:r>
            <a:endParaRPr lang="en-US" sz="1600" smtClean="0"/>
          </a:p>
          <a:p>
            <a:pPr>
              <a:buNone/>
            </a:pPr>
            <a:r>
              <a:rPr lang="en-US" sz="1600" b="1" smtClean="0">
                <a:solidFill>
                  <a:srgbClr val="0000FF"/>
                </a:solidFill>
              </a:rPr>
              <a:t>class  ClassName …….   {</a:t>
            </a:r>
            <a:endParaRPr lang="en-US" sz="160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1600" b="1" smtClean="0"/>
              <a:t>    int data; </a:t>
            </a:r>
            <a:r>
              <a:rPr lang="en-US" sz="1600" b="1" smtClean="0">
                <a:solidFill>
                  <a:srgbClr val="FF0000"/>
                </a:solidFill>
              </a:rPr>
              <a:t>//  Which does data represent?</a:t>
            </a:r>
            <a:endParaRPr lang="en-US" sz="160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b="1" smtClean="0"/>
              <a:t>    ….</a:t>
            </a:r>
            <a:endParaRPr lang="en-US" sz="1600" smtClean="0"/>
          </a:p>
          <a:p>
            <a:pPr>
              <a:buNone/>
            </a:pPr>
            <a:r>
              <a:rPr lang="en-US" sz="1600" b="1" smtClean="0">
                <a:solidFill>
                  <a:srgbClr val="FF0000"/>
                </a:solidFill>
              </a:rPr>
              <a:t>    /*  What is the goal of the method</a:t>
            </a:r>
            <a:endParaRPr lang="en-US" sz="160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b="1" smtClean="0">
                <a:solidFill>
                  <a:srgbClr val="FF0000"/>
                </a:solidFill>
              </a:rPr>
              <a:t>        Which does the return data represent?</a:t>
            </a:r>
            <a:endParaRPr lang="en-US" sz="160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b="1" smtClean="0">
                <a:solidFill>
                  <a:srgbClr val="FF0000"/>
                </a:solidFill>
              </a:rPr>
              <a:t>    */</a:t>
            </a:r>
            <a:endParaRPr lang="en-US" sz="160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b="1" smtClean="0"/>
              <a:t>    Method implementation ….. {</a:t>
            </a:r>
            <a:endParaRPr lang="en-US" sz="1600" smtClean="0"/>
          </a:p>
          <a:p>
            <a:pPr>
              <a:buNone/>
            </a:pPr>
            <a:r>
              <a:rPr lang="en-US" sz="1600" b="1" smtClean="0"/>
              <a:t>    …</a:t>
            </a:r>
            <a:endParaRPr lang="en-US" sz="1600" smtClean="0"/>
          </a:p>
          <a:p>
            <a:pPr>
              <a:buNone/>
            </a:pPr>
            <a:r>
              <a:rPr lang="en-US" sz="1600" b="1" smtClean="0"/>
              <a:t>    }</a:t>
            </a:r>
            <a:endParaRPr lang="en-US" sz="1600" smtClean="0"/>
          </a:p>
          <a:p>
            <a:pPr>
              <a:buNone/>
            </a:pPr>
            <a:r>
              <a:rPr lang="en-US" sz="1600" b="1" smtClean="0"/>
              <a:t> </a:t>
            </a:r>
            <a:r>
              <a:rPr lang="en-US" sz="1600" b="1" smtClean="0">
                <a:solidFill>
                  <a:srgbClr val="0000FF"/>
                </a:solidFill>
              </a:rPr>
              <a:t>}</a:t>
            </a:r>
            <a:endParaRPr lang="en-US" sz="1600" smtClean="0">
              <a:solidFill>
                <a:srgbClr val="0000FF"/>
              </a:solidFill>
            </a:endParaRPr>
          </a:p>
          <a:p>
            <a:pPr>
              <a:buNone/>
            </a:pPr>
            <a:endParaRPr lang="en-US" sz="16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Session 03 - Classes and Objects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2-OOP Concepts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2133600" y="1905000"/>
            <a:ext cx="4343400" cy="1828800"/>
          </a:xfrm>
        </p:spPr>
        <p:txBody>
          <a:bodyPr/>
          <a:lstStyle/>
          <a:p>
            <a:pPr lvl="1"/>
            <a:r>
              <a:rPr lang="en-US" dirty="0" smtClean="0">
                <a:latin typeface="Arial" charset="0"/>
                <a:cs typeface="Arial" charset="0"/>
              </a:rPr>
              <a:t>Encapsulation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Inheritance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Polymorphism</a:t>
            </a:r>
          </a:p>
        </p:txBody>
      </p:sp>
    </p:spTree>
    <p:extLst>
      <p:ext uri="{BB962C8B-B14F-4D97-AF65-F5344CB8AC3E}">
        <p14:creationId xmlns="" xmlns:p14="http://schemas.microsoft.com/office/powerpoint/2010/main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dirty="0" smtClean="0">
                <a:latin typeface="Arial" charset="0"/>
                <a:cs typeface="Arial" charset="0"/>
              </a:rPr>
              <a:t>Case study: Design Guide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22050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990600"/>
            <a:ext cx="14954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3048000"/>
            <a:ext cx="173355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2971800"/>
            <a:ext cx="20859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9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62675" y="1295400"/>
            <a:ext cx="15335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>
            <a:off x="4695825" y="1719263"/>
            <a:ext cx="1781175" cy="261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648200" y="2057400"/>
            <a:ext cx="1828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50</a:t>
            </a:fld>
            <a:endParaRPr kumimoji="0"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86400" y="2752725"/>
            <a:ext cx="36290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51190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6256338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324600" y="3429000"/>
            <a:ext cx="25908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/>
              <a:t>this:  reference of  the current object</a:t>
            </a:r>
          </a:p>
        </p:txBody>
      </p:sp>
      <p:sp>
        <p:nvSpPr>
          <p:cNvPr id="41989" name="Title 1"/>
          <p:cNvSpPr>
            <a:spLocks noGrp="1"/>
          </p:cNvSpPr>
          <p:nvPr>
            <p:ph type="title"/>
          </p:nvPr>
        </p:nvSpPr>
        <p:spPr>
          <a:xfrm>
            <a:off x="5257800" y="1295400"/>
            <a:ext cx="3886200" cy="1905000"/>
          </a:xfrm>
        </p:spPr>
        <p:txBody>
          <a:bodyPr/>
          <a:lstStyle/>
          <a:p>
            <a:r>
              <a:rPr lang="en-US" sz="3600" dirty="0" smtClean="0">
                <a:latin typeface="Arial" charset="0"/>
                <a:cs typeface="Arial" charset="0"/>
              </a:rPr>
              <a:t>Case study</a:t>
            </a:r>
            <a:r>
              <a:rPr lang="en-US" sz="3600" smtClean="0">
                <a:latin typeface="Arial" charset="0"/>
                <a:cs typeface="Arial" charset="0"/>
              </a:rPr>
              <a:t>: Code Supported</a:t>
            </a:r>
            <a:endParaRPr lang="en-US" sz="3600" dirty="0" smtClean="0">
              <a:latin typeface="Arial" charset="0"/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51</a:t>
            </a:fld>
            <a:endParaRPr kumimoji="0" lang="en-US" dirty="0"/>
          </a:p>
        </p:txBody>
      </p:sp>
    </p:spTree>
    <p:extLst>
      <p:ext uri="{BB962C8B-B14F-4D97-AF65-F5344CB8AC3E}">
        <p14:creationId xmlns="" xmlns:p14="http://schemas.microsoft.com/office/powerpoint/2010/main" val="144472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Case study: Implementation</a:t>
            </a: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513" y="990600"/>
            <a:ext cx="4752975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52</a:t>
            </a:fld>
            <a:endParaRPr kumimoji="0" lang="en-US" dirty="0"/>
          </a:p>
        </p:txBody>
      </p:sp>
    </p:spTree>
    <p:extLst>
      <p:ext uri="{BB962C8B-B14F-4D97-AF65-F5344CB8AC3E}">
        <p14:creationId xmlns="" xmlns:p14="http://schemas.microsoft.com/office/powerpoint/2010/main" val="27998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063" y="1600200"/>
            <a:ext cx="88233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53</a:t>
            </a:fld>
            <a:endParaRPr kumimoji="0"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Case study: Implementation</a:t>
            </a:r>
          </a:p>
        </p:txBody>
      </p:sp>
    </p:spTree>
    <p:extLst>
      <p:ext uri="{BB962C8B-B14F-4D97-AF65-F5344CB8AC3E}">
        <p14:creationId xmlns="" xmlns:p14="http://schemas.microsoft.com/office/powerpoint/2010/main" val="292083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44613"/>
            <a:ext cx="7162800" cy="520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914400"/>
            <a:ext cx="3308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54</a:t>
            </a:fld>
            <a:endParaRPr kumimoji="0"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Case study: Implementation</a:t>
            </a:r>
          </a:p>
        </p:txBody>
      </p:sp>
    </p:spTree>
    <p:extLst>
      <p:ext uri="{BB962C8B-B14F-4D97-AF65-F5344CB8AC3E}">
        <p14:creationId xmlns="" xmlns:p14="http://schemas.microsoft.com/office/powerpoint/2010/main" val="58796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" y="952500"/>
            <a:ext cx="40449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592263"/>
            <a:ext cx="8229600" cy="480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55</a:t>
            </a:fld>
            <a:endParaRPr kumimoji="0"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Case study: Implementation</a:t>
            </a:r>
          </a:p>
        </p:txBody>
      </p:sp>
    </p:spTree>
    <p:extLst>
      <p:ext uri="{BB962C8B-B14F-4D97-AF65-F5344CB8AC3E}">
        <p14:creationId xmlns="" xmlns:p14="http://schemas.microsoft.com/office/powerpoint/2010/main" val="228449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838" y="914400"/>
            <a:ext cx="47799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447800"/>
            <a:ext cx="66421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56</a:t>
            </a:fld>
            <a:endParaRPr kumimoji="0"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Case study: Implementation</a:t>
            </a:r>
          </a:p>
        </p:txBody>
      </p:sp>
    </p:spTree>
    <p:extLst>
      <p:ext uri="{BB962C8B-B14F-4D97-AF65-F5344CB8AC3E}">
        <p14:creationId xmlns="" xmlns:p14="http://schemas.microsoft.com/office/powerpoint/2010/main" val="33695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18383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447800"/>
            <a:ext cx="436245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57</a:t>
            </a:fld>
            <a:endParaRPr kumimoji="0"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Arial" charset="0"/>
                <a:cs typeface="Arial" charset="0"/>
              </a:rPr>
              <a:t>Case study: Implementation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181100"/>
            <a:ext cx="404812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1636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Summary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anatomy of a class, and how to declare fields, methods, and constructors</a:t>
            </a:r>
            <a:r>
              <a:rPr lang="en-US" sz="2800" dirty="0" smtClean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Hints for </a:t>
            </a:r>
            <a:r>
              <a:rPr lang="en-US" sz="2800" smtClean="0"/>
              <a:t>class design: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smtClean="0"/>
              <a:t>Main noun </a:t>
            </a:r>
            <a:r>
              <a:rPr lang="en-US" sz="2000" smtClean="0">
                <a:sym typeface="Wingdings" pitchFamily="2" charset="2"/>
              </a:rPr>
              <a:t> Class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smtClean="0">
                <a:sym typeface="Wingdings" pitchFamily="2" charset="2"/>
              </a:rPr>
              <a:t>Descriptive nouns  Fields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smtClean="0">
                <a:sym typeface="Wingdings" pitchFamily="2" charset="2"/>
              </a:rPr>
              <a:t>Methods: Constructors, Getters, Setters, Normal methods  </a:t>
            </a:r>
            <a:endParaRPr lang="en-US" sz="2000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Creating </a:t>
            </a:r>
            <a:r>
              <a:rPr lang="en-US" sz="2800" dirty="0"/>
              <a:t>and using objects. </a:t>
            </a:r>
            <a:endParaRPr lang="en-US" sz="2800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smtClean="0"/>
              <a:t>To </a:t>
            </a:r>
            <a:r>
              <a:rPr lang="en-US" sz="2800" dirty="0"/>
              <a:t>instantiate </a:t>
            </a:r>
            <a:r>
              <a:rPr lang="en-US" sz="2800"/>
              <a:t>an </a:t>
            </a:r>
            <a:r>
              <a:rPr lang="en-US" sz="2800" smtClean="0"/>
              <a:t>object: Using appropiate constructior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smtClean="0"/>
              <a:t>Use the</a:t>
            </a:r>
            <a:r>
              <a:rPr lang="en-US" sz="2800" dirty="0"/>
              <a:t> dot operator to access the object's instance variables and methods.</a:t>
            </a:r>
            <a:endParaRPr lang="en-US" sz="2800" b="1" dirty="0" smtClean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9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OOP Concepts:</a:t>
            </a:r>
            <a:r>
              <a:rPr lang="en-US" b="1" dirty="0" smtClean="0"/>
              <a:t> Encapsulation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76200" y="1524000"/>
            <a:ext cx="8839200" cy="4525963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>
                <a:latin typeface="Arial" charset="0"/>
                <a:cs typeface="Arial" charset="0"/>
              </a:rPr>
              <a:t>Aggregation of data and behavior.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Class = Data (fields/properties) + Methods 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Data of a class should be hidden from the outside.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All behaviors should be accessed only via methods.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A method should have a </a:t>
            </a:r>
            <a:r>
              <a:rPr lang="en-US" sz="2400" i="1" dirty="0" smtClean="0">
                <a:latin typeface="Arial" charset="0"/>
                <a:cs typeface="Arial" charset="0"/>
              </a:rPr>
              <a:t>boundary condition: </a:t>
            </a:r>
            <a:r>
              <a:rPr lang="en-US" sz="2400" dirty="0" smtClean="0">
                <a:latin typeface="Arial" charset="0"/>
                <a:cs typeface="Arial" charset="0"/>
              </a:rPr>
              <a:t>Parameters must be checked (use if statement) in order to assure that data of an object are always valid.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Constructor</a:t>
            </a:r>
            <a:r>
              <a:rPr lang="en-US" sz="2400" dirty="0" smtClean="0">
                <a:latin typeface="Arial" charset="0"/>
                <a:cs typeface="Arial" charset="0"/>
              </a:rPr>
              <a:t>: A special method it’s code will execute  when an object of this class is initialized.</a:t>
            </a:r>
            <a:endParaRPr lang="en-US" sz="2400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>
              <a:buClrTx/>
              <a:buSzTx/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OOP Concepts:</a:t>
            </a:r>
            <a:r>
              <a:rPr lang="en-US" b="1" dirty="0" smtClean="0"/>
              <a:t> Inheritance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1066800"/>
          </a:xfrm>
        </p:spPr>
        <p:txBody>
          <a:bodyPr/>
          <a:lstStyle/>
          <a:p>
            <a:pPr marL="0" indent="0">
              <a:buClrTx/>
              <a:buSzTx/>
              <a:buNone/>
            </a:pPr>
            <a:r>
              <a:rPr lang="en-US" sz="2800" dirty="0" smtClean="0">
                <a:latin typeface="Arial" charset="0"/>
                <a:cs typeface="Arial" charset="0"/>
              </a:rPr>
              <a:t>Ability allows a class having members of an existed class </a:t>
            </a:r>
            <a:r>
              <a:rPr lang="en-US" sz="2800" dirty="0" smtClean="0">
                <a:latin typeface="Arial" charset="0"/>
                <a:cs typeface="Arial" charset="0"/>
                <a:sym typeface="Wingdings" pitchFamily="2" charset="2"/>
              </a:rPr>
              <a:t> Re-used code, save time</a:t>
            </a:r>
            <a:endParaRPr lang="en-US" sz="2800" dirty="0" smtClean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676400" y="2209800"/>
            <a:ext cx="2286000" cy="2209800"/>
            <a:chOff x="672" y="816"/>
            <a:chExt cx="1296" cy="1392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672" y="1008"/>
              <a:ext cx="1296" cy="1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b="1" dirty="0"/>
                <a:t>ID_Num</a:t>
              </a:r>
            </a:p>
            <a:p>
              <a:r>
                <a:rPr lang="en-US" sz="1400" b="1" dirty="0"/>
                <a:t>Name</a:t>
              </a:r>
            </a:p>
            <a:p>
              <a:r>
                <a:rPr lang="en-US" sz="1400" b="1" dirty="0"/>
                <a:t>YearOfBirth</a:t>
              </a:r>
            </a:p>
            <a:p>
              <a:r>
                <a:rPr lang="en-US" sz="1400" b="1" dirty="0"/>
                <a:t>Address</a:t>
              </a:r>
            </a:p>
            <a:p>
              <a:r>
                <a:rPr lang="en-US" sz="1400" b="1" i="1" dirty="0"/>
                <a:t>getID_Num()</a:t>
              </a:r>
            </a:p>
            <a:p>
              <a:r>
                <a:rPr lang="en-US" sz="1400" b="1" i="1" dirty="0"/>
                <a:t>setID_Num(newID)</a:t>
              </a:r>
            </a:p>
            <a:p>
              <a:r>
                <a:rPr lang="en-US" sz="1400" b="1" dirty="0"/>
                <a:t>......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672" y="816"/>
              <a:ext cx="129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class PERSON</a:t>
              </a:r>
            </a:p>
          </p:txBody>
        </p: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676400" y="5105400"/>
            <a:ext cx="2286000" cy="12192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1" dirty="0"/>
              <a:t>RollNum</a:t>
            </a:r>
          </a:p>
          <a:p>
            <a:r>
              <a:rPr lang="en-US" sz="1400" b="1" dirty="0"/>
              <a:t>Score</a:t>
            </a:r>
          </a:p>
          <a:p>
            <a:r>
              <a:rPr lang="en-US" sz="1400" b="1" i="1" dirty="0"/>
              <a:t>getScore()</a:t>
            </a:r>
          </a:p>
          <a:p>
            <a:r>
              <a:rPr lang="en-US" sz="1400" b="1" i="1" dirty="0"/>
              <a:t>setSore(newScore)</a:t>
            </a:r>
          </a:p>
          <a:p>
            <a:r>
              <a:rPr lang="en-US" sz="1400" b="1" dirty="0"/>
              <a:t>......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76400" y="4800600"/>
            <a:ext cx="2286000" cy="3048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class STUDENT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2438400" y="4419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304800" y="4343400"/>
            <a:ext cx="1219200" cy="609600"/>
          </a:xfrm>
          <a:prstGeom prst="wedgeRectCallout">
            <a:avLst>
              <a:gd name="adj1" fmla="val 120051"/>
              <a:gd name="adj2" fmla="val -8693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b="1" i="1" dirty="0"/>
              <a:t>“is a” relationship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096000" y="2514600"/>
            <a:ext cx="2286000" cy="2057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1" dirty="0"/>
              <a:t>ID_Num</a:t>
            </a:r>
          </a:p>
          <a:p>
            <a:r>
              <a:rPr lang="en-US" sz="1400" b="1" dirty="0"/>
              <a:t>Name</a:t>
            </a:r>
          </a:p>
          <a:p>
            <a:r>
              <a:rPr lang="en-US" sz="1400" b="1" dirty="0"/>
              <a:t>YearOfBirth</a:t>
            </a:r>
          </a:p>
          <a:p>
            <a:r>
              <a:rPr lang="en-US" sz="1400" b="1" dirty="0"/>
              <a:t>Address</a:t>
            </a:r>
          </a:p>
          <a:p>
            <a:r>
              <a:rPr lang="en-US" sz="1400" b="1" i="1" dirty="0"/>
              <a:t>getID_Num()</a:t>
            </a:r>
          </a:p>
          <a:p>
            <a:r>
              <a:rPr lang="en-US" sz="1400" b="1" i="1" dirty="0"/>
              <a:t>setID_Num(newID)</a:t>
            </a:r>
          </a:p>
          <a:p>
            <a:r>
              <a:rPr lang="en-US" sz="1400" b="1" dirty="0"/>
              <a:t>......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096000" y="2209800"/>
            <a:ext cx="2286000" cy="3048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class STUDENT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096000" y="4572000"/>
            <a:ext cx="2286000" cy="13716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1" dirty="0"/>
              <a:t>RollNum</a:t>
            </a:r>
          </a:p>
          <a:p>
            <a:r>
              <a:rPr lang="en-US" sz="1400" b="1" dirty="0"/>
              <a:t>Score</a:t>
            </a:r>
          </a:p>
          <a:p>
            <a:r>
              <a:rPr lang="en-US" sz="1400" b="1" i="1" dirty="0"/>
              <a:t>getScore()</a:t>
            </a:r>
          </a:p>
          <a:p>
            <a:r>
              <a:rPr lang="en-US" sz="1400" b="1" i="1" dirty="0"/>
              <a:t>setSore(newScore)</a:t>
            </a:r>
          </a:p>
          <a:p>
            <a:r>
              <a:rPr lang="en-US" sz="1400" b="1" dirty="0"/>
              <a:t>......</a:t>
            </a: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4495800" y="2819400"/>
            <a:ext cx="990600" cy="9906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inherited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962400" y="3429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4191000" y="4648200"/>
            <a:ext cx="1295400" cy="9906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extensions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3962400" y="5257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5867400" y="6019800"/>
            <a:ext cx="2590800" cy="457200"/>
          </a:xfrm>
          <a:prstGeom prst="rect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Son = Father + extensions</a:t>
            </a:r>
          </a:p>
        </p:txBody>
      </p:sp>
    </p:spTree>
    <p:extLst>
      <p:ext uri="{BB962C8B-B14F-4D97-AF65-F5344CB8AC3E}">
        <p14:creationId xmlns="" xmlns:p14="http://schemas.microsoft.com/office/powerpoint/2010/main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OOP Concepts: </a:t>
            </a:r>
            <a:r>
              <a:rPr lang="en-US" b="1" dirty="0" smtClean="0"/>
              <a:t>Inheritance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1066800"/>
          </a:xfrm>
        </p:spPr>
        <p:txBody>
          <a:bodyPr/>
          <a:lstStyle/>
          <a:p>
            <a:pPr marL="0" indent="0">
              <a:buClrTx/>
              <a:buSzTx/>
              <a:buNone/>
            </a:pPr>
            <a:r>
              <a:rPr lang="en-US" sz="2800" dirty="0" smtClean="0">
                <a:latin typeface="Arial" charset="0"/>
                <a:cs typeface="Arial" charset="0"/>
              </a:rPr>
              <a:t>How to detect father class?</a:t>
            </a:r>
          </a:p>
          <a:p>
            <a:pPr marL="0" indent="0">
              <a:buClrTx/>
              <a:buSzTx/>
              <a:buNone/>
            </a:pPr>
            <a:r>
              <a:rPr lang="en-US" sz="2800" dirty="0" smtClean="0">
                <a:latin typeface="Arial" charset="0"/>
                <a:cs typeface="Arial" charset="0"/>
              </a:rPr>
              <a:t>Finding the intersection of concerned classes.</a:t>
            </a:r>
            <a:endParaRPr lang="en-US" sz="2800" dirty="0" smtClean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76200" y="2286000"/>
            <a:ext cx="8915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Electric Products&lt;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code, name, make, price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guaranty, voltage, power&gt;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Ceramic  Products &lt;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code, name, make, price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type 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Food  Products &lt;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code, name, make, price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, date, expiredDate 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066800" y="3581400"/>
            <a:ext cx="6629400" cy="2971800"/>
            <a:chOff x="1066800" y="3429000"/>
            <a:chExt cx="6629400" cy="2971800"/>
          </a:xfrm>
        </p:grpSpPr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3352800" y="3429000"/>
              <a:ext cx="1981200" cy="3810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Product</a:t>
              </a: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3352800" y="3810000"/>
              <a:ext cx="1981200" cy="1143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code</a:t>
              </a:r>
            </a:p>
            <a:p>
              <a:r>
                <a:rPr lang="en-US" dirty="0"/>
                <a:t>name</a:t>
              </a:r>
            </a:p>
            <a:p>
              <a:r>
                <a:rPr lang="en-US" dirty="0"/>
                <a:t>make</a:t>
              </a:r>
            </a:p>
            <a:p>
              <a:r>
                <a:rPr lang="en-US" dirty="0"/>
                <a:t>price</a:t>
              </a:r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1066800" y="5181600"/>
              <a:ext cx="1981200" cy="3810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smtClean="0">
                  <a:solidFill>
                    <a:schemeClr val="bg1"/>
                  </a:solidFill>
                </a:rPr>
                <a:t>Electric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1066800" y="5562600"/>
              <a:ext cx="1981200" cy="838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guaranty</a:t>
              </a:r>
            </a:p>
            <a:p>
              <a:r>
                <a:rPr lang="en-US" dirty="0"/>
                <a:t>voltage</a:t>
              </a:r>
            </a:p>
            <a:p>
              <a:r>
                <a:rPr lang="en-US" dirty="0"/>
                <a:t>power</a:t>
              </a:r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3352800" y="5486400"/>
              <a:ext cx="1981200" cy="3810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Ceramic</a:t>
              </a:r>
            </a:p>
          </p:txBody>
        </p: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3352800" y="5867400"/>
              <a:ext cx="1981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type</a:t>
              </a:r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5715000" y="5257800"/>
              <a:ext cx="1981200" cy="3810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Food</a:t>
              </a:r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5715000" y="5638800"/>
              <a:ext cx="19812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date</a:t>
              </a:r>
            </a:p>
            <a:p>
              <a:r>
                <a:rPr lang="en-US" dirty="0"/>
                <a:t>expiredDate</a:t>
              </a: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 flipV="1">
              <a:off x="3048000" y="4953000"/>
              <a:ext cx="304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Line 14"/>
            <p:cNvSpPr>
              <a:spLocks noChangeShapeType="1"/>
            </p:cNvSpPr>
            <p:nvPr/>
          </p:nvSpPr>
          <p:spPr bwMode="auto">
            <a:xfrm flipV="1">
              <a:off x="4343400" y="4953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Line 15"/>
            <p:cNvSpPr>
              <a:spLocks noChangeShapeType="1"/>
            </p:cNvSpPr>
            <p:nvPr/>
          </p:nvSpPr>
          <p:spPr bwMode="auto">
            <a:xfrm flipH="1" flipV="1">
              <a:off x="5334000" y="49530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OOP Concepts: </a:t>
            </a:r>
            <a:r>
              <a:rPr lang="en-US" b="1" dirty="0" smtClean="0"/>
              <a:t>Polymorphism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Tx/>
              <a:buSzTx/>
              <a:buNone/>
            </a:pPr>
            <a:r>
              <a:rPr lang="en-US" dirty="0" smtClean="0">
                <a:latin typeface="Arial" charset="0"/>
                <a:cs typeface="Arial" charset="0"/>
              </a:rPr>
              <a:t>Ability allows many versions of a method</a:t>
            </a:r>
            <a:r>
              <a:rPr lang="en-US" dirty="0" smtClean="0">
                <a:latin typeface="Arial" charset="0"/>
                <a:cs typeface="Arial" charset="0"/>
                <a:sym typeface="Wingdings" pitchFamily="2" charset="2"/>
              </a:rPr>
              <a:t> based on overloading and overriding methods techniques.</a:t>
            </a:r>
          </a:p>
          <a:p>
            <a:pPr marL="0" indent="0">
              <a:buClrTx/>
              <a:buSzTx/>
              <a:buNone/>
            </a:pPr>
            <a:r>
              <a:rPr lang="en-US" b="1" dirty="0" smtClean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Overloading</a:t>
            </a:r>
            <a:r>
              <a:rPr lang="en-US" dirty="0" smtClean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:</a:t>
            </a:r>
            <a:r>
              <a:rPr lang="en-US" dirty="0" smtClean="0">
                <a:latin typeface="Arial" charset="0"/>
                <a:cs typeface="Arial" charset="0"/>
                <a:sym typeface="Wingdings" pitchFamily="2" charset="2"/>
              </a:rPr>
              <a:t> A class can have some methods which have the same name but their parameter types are different.</a:t>
            </a:r>
          </a:p>
          <a:p>
            <a:pPr marL="0" indent="0">
              <a:buClrTx/>
              <a:buSzTx/>
              <a:buNone/>
            </a:pPr>
            <a:r>
              <a:rPr lang="en-US" b="1" dirty="0" smtClean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Overriding</a:t>
            </a:r>
            <a:r>
              <a:rPr lang="en-US" dirty="0" smtClean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:</a:t>
            </a:r>
            <a:r>
              <a:rPr lang="en-US" dirty="0" smtClean="0">
                <a:latin typeface="Arial" charset="0"/>
                <a:cs typeface="Arial" charset="0"/>
                <a:sym typeface="Wingdings" pitchFamily="2" charset="2"/>
              </a:rPr>
              <a:t> A method in father class can be overridden in it’s derived classes (body of a method can be replaced in derived classes).</a:t>
            </a: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2698</TotalTime>
  <Words>3247</Words>
  <Application>Microsoft Office PowerPoint</Application>
  <PresentationFormat>On-screen Show (4:3)</PresentationFormat>
  <Paragraphs>643</Paragraphs>
  <Slides>58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Session 03  Classes and Objects  (http://docs.oracle.com/javase/tutorial/java/javaOO/index.html)</vt:lpstr>
      <vt:lpstr>Objectives</vt:lpstr>
      <vt:lpstr>1- Programming Paradigms</vt:lpstr>
      <vt:lpstr>Programming Paradigms: POP vs. OOP</vt:lpstr>
      <vt:lpstr>2-OOP Concepts</vt:lpstr>
      <vt:lpstr>OOP Concepts: Encapsulation</vt:lpstr>
      <vt:lpstr>OOP Concepts: Inheritance</vt:lpstr>
      <vt:lpstr>OOP Concepts: Inheritance</vt:lpstr>
      <vt:lpstr>OOP Concepts: Polymorphism</vt:lpstr>
      <vt:lpstr>3- How to Identity a Class</vt:lpstr>
      <vt:lpstr>4-Hints for class design</vt:lpstr>
      <vt:lpstr>Hints for class design</vt:lpstr>
      <vt:lpstr>5- Declaring/Using  a Java Class</vt:lpstr>
      <vt:lpstr>Defining Constructors</vt:lpstr>
      <vt:lpstr>Defining Methods</vt:lpstr>
      <vt:lpstr>Passing Arguments a Constructor/Method</vt:lpstr>
      <vt:lpstr>Creating Objects</vt:lpstr>
      <vt:lpstr>Type of Constructors Create/Use an object of a class</vt:lpstr>
      <vt:lpstr>Demo: If we do not implement any constructor, compiler will insert to the class a system default constructor</vt:lpstr>
      <vt:lpstr>Demo: If we do not implement any constructor, compiler will insert to the class a default constructor</vt:lpstr>
      <vt:lpstr>Demo: If we implement a constructor, compiler does not insert default constructor</vt:lpstr>
      <vt:lpstr>Demo: If we implement a constructor, compiler does not insert default constructor</vt:lpstr>
      <vt:lpstr>Demo: If we implement a constructor, compiler does not insert default constructor</vt:lpstr>
      <vt:lpstr>Demo: If we implement a constructor, compiler does not insert system constructor</vt:lpstr>
      <vt:lpstr>Explain the result of the following program</vt:lpstr>
      <vt:lpstr>6- Common Modifiers</vt:lpstr>
      <vt:lpstr>Outside of a Class</vt:lpstr>
      <vt:lpstr>Common Modifiers</vt:lpstr>
      <vt:lpstr>Common Modifiers</vt:lpstr>
      <vt:lpstr>Demo: Overloading Method</vt:lpstr>
      <vt:lpstr>Demo: Methods with  Arbitrary Number of Arguments</vt:lpstr>
      <vt:lpstr>7- Memory Management in Java</vt:lpstr>
      <vt:lpstr>Memory Management in Java</vt:lpstr>
      <vt:lpstr>Memory Management in Java</vt:lpstr>
      <vt:lpstr>8- Garbage Collection</vt:lpstr>
      <vt:lpstr>Garbage Collection…</vt:lpstr>
      <vt:lpstr>Garbage Collection …</vt:lpstr>
      <vt:lpstr>Garbage Collection… </vt:lpstr>
      <vt:lpstr>9- Case study and Sample Report</vt:lpstr>
      <vt:lpstr>Case Study 1 Report</vt:lpstr>
      <vt:lpstr>Report…</vt:lpstr>
      <vt:lpstr>Report…</vt:lpstr>
      <vt:lpstr>Report…</vt:lpstr>
      <vt:lpstr>Report…</vt:lpstr>
      <vt:lpstr>Report…</vt:lpstr>
      <vt:lpstr>Report…</vt:lpstr>
      <vt:lpstr>Report…</vt:lpstr>
      <vt:lpstr>Recommendations</vt:lpstr>
      <vt:lpstr>Recommendations</vt:lpstr>
      <vt:lpstr>Case study: Design Guide</vt:lpstr>
      <vt:lpstr>Case study: Code Supported</vt:lpstr>
      <vt:lpstr>Case study: Implementation</vt:lpstr>
      <vt:lpstr>Case study: Implementation</vt:lpstr>
      <vt:lpstr>Case study: Implementation</vt:lpstr>
      <vt:lpstr>Case study: Implementation</vt:lpstr>
      <vt:lpstr>Case study: Implementation</vt:lpstr>
      <vt:lpstr>Case study: Implementation</vt:lpstr>
      <vt:lpstr>Summary</vt:lpstr>
    </vt:vector>
  </TitlesOfParts>
  <Company>FPT-Uni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USER</cp:lastModifiedBy>
  <cp:revision>432</cp:revision>
  <dcterms:created xsi:type="dcterms:W3CDTF">2007-08-21T04:43:22Z</dcterms:created>
  <dcterms:modified xsi:type="dcterms:W3CDTF">2016-07-15T03:13:28Z</dcterms:modified>
</cp:coreProperties>
</file>