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2"/>
  </p:notesMasterIdLst>
  <p:handoutMasterIdLst>
    <p:handoutMasterId r:id="rId33"/>
  </p:handoutMasterIdLst>
  <p:sldIdLst>
    <p:sldId id="439" r:id="rId2"/>
    <p:sldId id="440" r:id="rId3"/>
    <p:sldId id="567" r:id="rId4"/>
    <p:sldId id="547" r:id="rId5"/>
    <p:sldId id="568" r:id="rId6"/>
    <p:sldId id="570" r:id="rId7"/>
    <p:sldId id="569" r:id="rId8"/>
    <p:sldId id="463" r:id="rId9"/>
    <p:sldId id="571" r:id="rId10"/>
    <p:sldId id="572" r:id="rId11"/>
    <p:sldId id="573" r:id="rId12"/>
    <p:sldId id="574" r:id="rId13"/>
    <p:sldId id="578" r:id="rId14"/>
    <p:sldId id="550" r:id="rId15"/>
    <p:sldId id="551" r:id="rId16"/>
    <p:sldId id="552" r:id="rId17"/>
    <p:sldId id="553" r:id="rId18"/>
    <p:sldId id="554" r:id="rId19"/>
    <p:sldId id="555" r:id="rId20"/>
    <p:sldId id="556" r:id="rId21"/>
    <p:sldId id="557" r:id="rId22"/>
    <p:sldId id="559" r:id="rId23"/>
    <p:sldId id="560" r:id="rId24"/>
    <p:sldId id="579" r:id="rId25"/>
    <p:sldId id="580" r:id="rId26"/>
    <p:sldId id="581" r:id="rId27"/>
    <p:sldId id="582" r:id="rId28"/>
    <p:sldId id="577" r:id="rId29"/>
    <p:sldId id="575" r:id="rId30"/>
    <p:sldId id="56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111" autoAdjust="0"/>
    <p:restoredTop sz="86323" autoAdjust="0"/>
  </p:normalViewPr>
  <p:slideViewPr>
    <p:cSldViewPr>
      <p:cViewPr varScale="1">
        <p:scale>
          <a:sx n="64" d="100"/>
          <a:sy n="64" d="100"/>
        </p:scale>
        <p:origin x="-1206" y="-9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7/28/2015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xmlns=""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7/28/2015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xmlns=""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Numbers and strings are normal data </a:t>
            </a:r>
            <a:r>
              <a:rPr lang="en-US" smtClean="0"/>
              <a:t>of </a:t>
            </a:r>
            <a:r>
              <a:rPr lang="en-US" smtClean="0"/>
              <a:t>every </a:t>
            </a:r>
            <a:r>
              <a:rPr lang="en-US" dirty="0" smtClean="0"/>
              <a:t>program. A number entered from the keyboard </a:t>
            </a:r>
            <a:r>
              <a:rPr lang="en-US" baseline="0" dirty="0" smtClean="0"/>
              <a:t>is a strings of digits. This chapter will introduce utilities supported in the java.til library package which will facilitate operations on numbers, strings.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xmlns=""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p14="http://schemas.microsoft.com/office/powerpoint/2010/main" xmlns="" val="216585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xmlns="" val="216585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p14="http://schemas.microsoft.com/office/powerpoint/2010/main" xmlns="" val="216585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p14="http://schemas.microsoft.com/office/powerpoint/2010/main" xmlns="" val="216585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an escape sequence is encountered in a print statement, the compiler interprets it accordingly. For example, if you want to put quotes within quotes you must use the escape sequence, \", on the interior quotes. To print the sentence</a:t>
            </a:r>
          </a:p>
          <a:p>
            <a:r>
              <a:rPr lang="en-US" sz="1200" b="0" i="0" kern="1200" dirty="0" smtClean="0">
                <a:solidFill>
                  <a:schemeClr val="tx1"/>
                </a:solidFill>
                <a:effectLst/>
                <a:latin typeface="+mn-lt"/>
                <a:ea typeface="+mn-ea"/>
                <a:cs typeface="+mn-cs"/>
              </a:rPr>
              <a:t>She said "Hello!" to me. </a:t>
            </a:r>
          </a:p>
          <a:p>
            <a:r>
              <a:rPr lang="en-US" sz="1200" b="0" i="0" kern="1200" dirty="0" smtClean="0">
                <a:solidFill>
                  <a:schemeClr val="tx1"/>
                </a:solidFill>
                <a:effectLst/>
                <a:latin typeface="+mn-lt"/>
                <a:ea typeface="+mn-ea"/>
                <a:cs typeface="+mn-cs"/>
              </a:rPr>
              <a:t>you would write</a:t>
            </a:r>
          </a:p>
          <a:p>
            <a:r>
              <a:rPr lang="en-US" sz="1200" b="0" i="0" kern="1200" dirty="0" smtClean="0">
                <a:solidFill>
                  <a:schemeClr val="tx1"/>
                </a:solidFill>
                <a:effectLst/>
                <a:latin typeface="+mn-lt"/>
                <a:ea typeface="+mn-ea"/>
                <a:cs typeface="+mn-cs"/>
              </a:rPr>
              <a:t>System.out.println("She said \"Hello!\" to me.");</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xmlns="" val="216585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28</a:t>
            </a:fld>
            <a:endParaRPr lang="en-US" dirty="0"/>
          </a:p>
        </p:txBody>
      </p:sp>
    </p:spTree>
    <p:extLst>
      <p:ext uri="{BB962C8B-B14F-4D97-AF65-F5344CB8AC3E}">
        <p14:creationId xmlns:p14="http://schemas.microsoft.com/office/powerpoint/2010/main" xmlns="" val="216585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29</a:t>
            </a:fld>
            <a:endParaRPr lang="en-US" dirty="0"/>
          </a:p>
        </p:txBody>
      </p:sp>
    </p:spTree>
    <p:extLst>
      <p:ext uri="{BB962C8B-B14F-4D97-AF65-F5344CB8AC3E}">
        <p14:creationId xmlns:p14="http://schemas.microsoft.com/office/powerpoint/2010/main" xmlns="" val="216585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629400"/>
            <a:ext cx="1066800" cy="228600"/>
          </a:xfrm>
        </p:spPr>
        <p:txBody>
          <a:bodyPr/>
          <a:lstStyle>
            <a:lvl1pPr>
              <a:defRPr>
                <a:solidFill>
                  <a:schemeClr val="tx1"/>
                </a:solidFill>
                <a:latin typeface="Arial" pitchFamily="34" charset="0"/>
                <a:cs typeface="Arial" pitchFamily="34" charset="0"/>
              </a:defRPr>
            </a:lvl1pPr>
          </a:lstStyle>
          <a:p>
            <a:pPr>
              <a:defRPr/>
            </a:pPr>
            <a:fld id="{550A9C9B-9050-4F1B-89AA-84DC1BFEA1A4}" type="datetime1">
              <a:rPr lang="en-US" smtClean="0"/>
              <a:pPr>
                <a:defRPr/>
              </a:pPr>
              <a:t>7/28/2015</a:t>
            </a:fld>
            <a:endParaRPr lang="en-US" dirty="0"/>
          </a:p>
        </p:txBody>
      </p:sp>
      <p:sp>
        <p:nvSpPr>
          <p:cNvPr id="5" name="Footer Placeholder 4"/>
          <p:cNvSpPr>
            <a:spLocks noGrp="1"/>
          </p:cNvSpPr>
          <p:nvPr>
            <p:ph type="ftr" sz="quarter" idx="11"/>
          </p:nvPr>
        </p:nvSpPr>
        <p:spPr>
          <a:xfrm>
            <a:off x="2133600" y="6629400"/>
            <a:ext cx="5029200" cy="228600"/>
          </a:xfrm>
        </p:spPr>
        <p:txBody>
          <a:bodyPr/>
          <a:lstStyle>
            <a:lvl1pPr>
              <a:defRPr>
                <a:solidFill>
                  <a:schemeClr val="tx1"/>
                </a:solidFill>
                <a:latin typeface="Arial" pitchFamily="34" charset="0"/>
                <a:cs typeface="Arial" pitchFamily="34"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a:xfrm>
            <a:off x="7848600" y="6629400"/>
            <a:ext cx="838200" cy="228600"/>
          </a:xfrm>
        </p:spPr>
        <p:txBody>
          <a:bodyPr/>
          <a:lstStyle>
            <a:lvl1pPr>
              <a:defRPr>
                <a:solidFill>
                  <a:schemeClr val="tx1"/>
                </a:solidFill>
                <a:latin typeface="Arial" pitchFamily="34" charset="0"/>
                <a:cs typeface="Arial" pitchFamily="34" charset="0"/>
              </a:defRPr>
            </a:lvl1pPr>
          </a:lstStyle>
          <a:p>
            <a:pPr>
              <a:defRPr/>
            </a:pPr>
            <a:fld id="{073B7A44-4BEB-4535-A06C-A1CE01569806}" type="slidenum">
              <a:rPr lang="en-US" smtClean="0"/>
              <a:pPr>
                <a:defRPr/>
              </a:pPr>
              <a:t>‹#›</a:t>
            </a:fld>
            <a:r>
              <a:rPr lang="en-US" dirty="0" smtClean="0"/>
              <a:t>/11</a:t>
            </a:r>
            <a:endParaRPr lang="en-US" dirty="0"/>
          </a:p>
        </p:txBody>
      </p:sp>
    </p:spTree>
    <p:extLst>
      <p:ext uri="{BB962C8B-B14F-4D97-AF65-F5344CB8AC3E}">
        <p14:creationId xmlns:p14="http://schemas.microsoft.com/office/powerpoint/2010/main" xmlns=""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9C8AD0-BC39-47E8-89F5-F5706247D2E1}" type="datetime1">
              <a:rPr lang="en-US" smtClean="0"/>
              <a:pPr>
                <a:defRPr/>
              </a:pPr>
              <a:t>7/28/2015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xmlns=""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70DE9-DDF3-42CA-99A5-F56C0D42AB2A}" type="datetime1">
              <a:rPr lang="en-US" smtClean="0"/>
              <a:pPr>
                <a:defRPr/>
              </a:pPr>
              <a:t>7/28/2015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xmlns=""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sz="4000" b="1">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537325"/>
            <a:ext cx="1066800" cy="320675"/>
          </a:xfrm>
        </p:spPr>
        <p:txBody>
          <a:bodyPr/>
          <a:lstStyle>
            <a:lvl1pPr>
              <a:defRPr>
                <a:latin typeface="Arial" pitchFamily="34" charset="0"/>
                <a:cs typeface="Arial" pitchFamily="34" charset="0"/>
              </a:defRPr>
            </a:lvl1pPr>
          </a:lstStyle>
          <a:p>
            <a:pPr>
              <a:defRPr/>
            </a:pPr>
            <a:fld id="{220CBB4C-7A85-4C15-A48E-1FB626701096}" type="datetime1">
              <a:rPr lang="en-US" smtClean="0"/>
              <a:pPr>
                <a:defRPr/>
              </a:pPr>
              <a:t>7/28/2015</a:t>
            </a:fld>
            <a:endParaRPr lang="en-US" dirty="0"/>
          </a:p>
        </p:txBody>
      </p:sp>
      <p:sp>
        <p:nvSpPr>
          <p:cNvPr id="5" name="Footer Placeholder 4"/>
          <p:cNvSpPr>
            <a:spLocks noGrp="1"/>
          </p:cNvSpPr>
          <p:nvPr>
            <p:ph type="ftr" sz="quarter" idx="11"/>
          </p:nvPr>
        </p:nvSpPr>
        <p:spPr>
          <a:xfrm>
            <a:off x="2057400" y="6537325"/>
            <a:ext cx="5257800" cy="320675"/>
          </a:xfrm>
        </p:spPr>
        <p:txBody>
          <a:bodyPr/>
          <a:lstStyle>
            <a:lvl1pPr>
              <a:defRPr>
                <a:latin typeface="Arial" pitchFamily="34" charset="0"/>
                <a:cs typeface="Arial" pitchFamily="34"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a:xfrm>
            <a:off x="7924800" y="6537325"/>
            <a:ext cx="762000" cy="320675"/>
          </a:xfrm>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smtClean="0"/>
              <a:t>/11</a:t>
            </a:r>
            <a:endParaRPr lang="en-US" dirty="0"/>
          </a:p>
        </p:txBody>
      </p:sp>
    </p:spTree>
    <p:extLst>
      <p:ext uri="{BB962C8B-B14F-4D97-AF65-F5344CB8AC3E}">
        <p14:creationId xmlns:p14="http://schemas.microsoft.com/office/powerpoint/2010/main" xmlns=""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C2D8D6D-C51B-44EE-A979-792394C194CD}" type="datetime1">
              <a:rPr lang="en-US" smtClean="0"/>
              <a:pPr>
                <a:defRPr/>
              </a:pPr>
              <a:t>7/28/2015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xmlns=""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1A66F4B-8303-45CC-8099-4C1841C66B66}" type="datetime1">
              <a:rPr lang="en-US" smtClean="0"/>
              <a:pPr>
                <a:defRPr/>
              </a:pPr>
              <a:t>7/28/2015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xmlns=""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DB0CE80-E551-4FCD-BEA0-04DA3724ACA7}" type="datetime1">
              <a:rPr lang="en-US" smtClean="0"/>
              <a:pPr>
                <a:defRPr/>
              </a:pPr>
              <a:t>7/28/2015</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xmlns=""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47D5DB4-A47B-41A7-A123-8F16C2A175D2}" type="datetime1">
              <a:rPr lang="en-US" smtClean="0"/>
              <a:pPr>
                <a:defRPr/>
              </a:pPr>
              <a:t>7/28/2015</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xmlns=""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4711AF-DC04-41F4-AB30-EFF380157E45}" type="datetime1">
              <a:rPr lang="en-US" smtClean="0"/>
              <a:pPr>
                <a:defRPr/>
              </a:pPr>
              <a:t>7/28/2015</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xmlns=""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A5BB9A-9C43-43AD-8927-BB2CA3C267C2}" type="datetime1">
              <a:rPr lang="en-US" smtClean="0"/>
              <a:pPr>
                <a:defRPr/>
              </a:pPr>
              <a:t>7/28/2015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xmlns=""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28A30D7-C658-4F0E-9F02-4D11620C7566}" type="datetime1">
              <a:rPr lang="en-US" smtClean="0"/>
              <a:pPr>
                <a:defRPr/>
              </a:pPr>
              <a:t>7/28/2015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xmlns=""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6C325C67-9618-4497-8F5D-9320A599B0F5}" type="datetime1">
              <a:rPr lang="en-US" smtClean="0"/>
              <a:pPr>
                <a:defRPr/>
              </a:pPr>
              <a:t>7/28/2015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2730B33F-D76C-4370-BF16-00D48C2939F7}" type="slidenum">
              <a:rPr lang="en-US"/>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xmlns=""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file:///J:\Softs\JavaSofts\JavaDocs\docs-Java8\api\java\lang\StringBuilder.html" TargetMode="External"/><Relationship Id="rId3" Type="http://schemas.openxmlformats.org/officeDocument/2006/relationships/hyperlink" Target="file:///J:\Softs\JavaSofts\JavaDocs\docs-Java8\api\java\lang\String.html" TargetMode="External"/><Relationship Id="rId7" Type="http://schemas.openxmlformats.org/officeDocument/2006/relationships/hyperlink" Target="file:///J:\Softs\JavaSofts\JavaDocs\docs-Java8\api\java\lang\StringBuffer.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io\Serializable.html" TargetMode="External"/><Relationship Id="rId5" Type="http://schemas.openxmlformats.org/officeDocument/2006/relationships/hyperlink" Target="file:///J:\Softs\JavaSofts\JavaDocs\docs-Java8\api\java\lang\Comparable.html" TargetMode="External"/><Relationship Id="rId4" Type="http://schemas.openxmlformats.org/officeDocument/2006/relationships/hyperlink" Target="file:///J:\Softs\JavaSofts\JavaDocs\docs-Java8\api\java\lang\CharSequenc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J:\Softs\JavaSofts\JavaDocs\docs-Java8\api\java\lang\CharSequence.html" TargetMode="External"/><Relationship Id="rId2" Type="http://schemas.openxmlformats.org/officeDocument/2006/relationships/hyperlink" Target="file:///J:\Softs\JavaSofts\JavaDocs\docs-Java8\api\java\lang\String.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Object.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file:///J:\Softs\JavaSofts\JavaDocs\docs-Java8\api\java\lang\CharSequence.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CharSequenc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2052" name="Title 1"/>
          <p:cNvSpPr>
            <a:spLocks noGrp="1"/>
          </p:cNvSpPr>
          <p:nvPr>
            <p:ph type="ctrTitle"/>
          </p:nvPr>
        </p:nvSpPr>
        <p:spPr>
          <a:xfrm>
            <a:off x="304800" y="1752600"/>
            <a:ext cx="8534400" cy="3276600"/>
          </a:xfrm>
        </p:spPr>
        <p:txBody>
          <a:bodyPr/>
          <a:lstStyle/>
          <a:p>
            <a:pPr eaLnBrk="1" hangingPunct="1"/>
            <a:r>
              <a:rPr lang="en-US" dirty="0" smtClean="0">
                <a:latin typeface="Arial" charset="0"/>
                <a:cs typeface="Arial" charset="0"/>
              </a:rPr>
              <a:t>Session 06</a:t>
            </a:r>
            <a:br>
              <a:rPr lang="en-US" dirty="0" smtClean="0">
                <a:latin typeface="Arial" charset="0"/>
                <a:cs typeface="Arial" charset="0"/>
              </a:rPr>
            </a:br>
            <a:r>
              <a:rPr lang="en-US" dirty="0" smtClean="0">
                <a:latin typeface="Arial" charset="0"/>
                <a:cs typeface="Arial" charset="0"/>
              </a:rPr>
              <a:t>Numbers and Strings </a:t>
            </a:r>
            <a:r>
              <a:rPr lang="en-US" sz="4000" dirty="0" smtClean="0">
                <a:latin typeface="Arial" charset="0"/>
                <a:cs typeface="Arial" charset="0"/>
              </a:rPr>
              <a:t/>
            </a:r>
            <a:br>
              <a:rPr lang="en-US" sz="4000" dirty="0" smtClean="0">
                <a:latin typeface="Arial" charset="0"/>
                <a:cs typeface="Arial" charset="0"/>
              </a:rPr>
            </a:br>
            <a:r>
              <a:rPr lang="en-US" dirty="0" smtClean="0"/>
              <a:t/>
            </a:r>
            <a:br>
              <a:rPr lang="en-US" dirty="0" smtClean="0"/>
            </a:br>
            <a:r>
              <a:rPr lang="en-US" sz="2400" b="0" dirty="0"/>
              <a:t>(http://docs.oracle.com/javase/tutorial/java/data/index.html</a:t>
            </a:r>
            <a:r>
              <a:rPr lang="en-US" sz="2400" b="0" dirty="0" smtClean="0"/>
              <a:t>)</a:t>
            </a:r>
            <a:br>
              <a:rPr lang="en-US" sz="2400" b="0" dirty="0" smtClean="0"/>
            </a:br>
            <a:r>
              <a:rPr lang="en-US" sz="2400" b="0" dirty="0" smtClean="0"/>
              <a:t>(https://docs.oracle.com/javase/8/docs/)</a:t>
            </a:r>
            <a:br>
              <a:rPr lang="en-US" sz="2400" b="0" dirty="0" smtClean="0"/>
            </a:br>
            <a:r>
              <a:rPr lang="en-US" sz="2400" b="0" dirty="0" smtClean="0"/>
              <a:t>(http://www.oracle.com/technetwork/java/javase/documentation/jdk8-doc-downloads-2133158.html)</a:t>
            </a:r>
          </a:p>
        </p:txBody>
      </p:sp>
    </p:spTree>
    <p:extLst>
      <p:ext uri="{BB962C8B-B14F-4D97-AF65-F5344CB8AC3E}">
        <p14:creationId xmlns:p14="http://schemas.microsoft.com/office/powerpoint/2010/main" xmlns=""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smtClean="0"/>
              <a:t>The java.lang.Math class</a:t>
            </a:r>
            <a:endParaRPr lang="en-US" dirty="0"/>
          </a:p>
        </p:txBody>
      </p:sp>
      <p:sp>
        <p:nvSpPr>
          <p:cNvPr id="13317" name="Rectangle 3"/>
          <p:cNvSpPr>
            <a:spLocks noGrp="1"/>
          </p:cNvSpPr>
          <p:nvPr>
            <p:ph type="body" idx="1"/>
          </p:nvPr>
        </p:nvSpPr>
        <p:spPr/>
        <p:txBody>
          <a:bodyPr/>
          <a:lstStyle/>
          <a:p>
            <a:pPr>
              <a:buClrTx/>
              <a:buSzTx/>
              <a:buFont typeface="Arial" charset="0"/>
              <a:buChar char="•"/>
            </a:pPr>
            <a:r>
              <a:rPr lang="en-US" sz="2200" dirty="0"/>
              <a:t>The Math class in the </a:t>
            </a:r>
            <a:r>
              <a:rPr lang="en-US" sz="2200" b="1" dirty="0">
                <a:solidFill>
                  <a:srgbClr val="0000CC"/>
                </a:solidFill>
              </a:rPr>
              <a:t>java.lang</a:t>
            </a:r>
            <a:r>
              <a:rPr lang="en-US" sz="2200" dirty="0"/>
              <a:t> package provides methods and constants for doing more advanced mathematical </a:t>
            </a:r>
            <a:r>
              <a:rPr lang="en-US" sz="2200" dirty="0" smtClean="0"/>
              <a:t>computation, including:</a:t>
            </a:r>
          </a:p>
          <a:p>
            <a:pPr lvl="1">
              <a:buClrTx/>
              <a:buFont typeface="Arial" charset="0"/>
              <a:buChar char="•"/>
            </a:pPr>
            <a:r>
              <a:rPr lang="en-US" sz="2100" b="1" dirty="0" smtClean="0"/>
              <a:t>Constants </a:t>
            </a:r>
            <a:r>
              <a:rPr lang="en-US" sz="2100" b="1" dirty="0"/>
              <a:t>and Basic </a:t>
            </a:r>
            <a:r>
              <a:rPr lang="en-US" sz="2100" b="1" dirty="0" smtClean="0"/>
              <a:t>Methods:</a:t>
            </a:r>
            <a:r>
              <a:rPr lang="en-US" sz="2100" dirty="0" smtClean="0"/>
              <a:t> Math.E, Math.PI,..</a:t>
            </a:r>
          </a:p>
          <a:p>
            <a:pPr lvl="1">
              <a:buClrTx/>
              <a:buFont typeface="Arial" charset="0"/>
              <a:buChar char="•"/>
            </a:pPr>
            <a:r>
              <a:rPr lang="en-US" sz="2100" dirty="0" smtClean="0"/>
              <a:t>Basic static methods: </a:t>
            </a:r>
            <a:r>
              <a:rPr lang="en-US" sz="2100" dirty="0">
                <a:latin typeface="Courier" pitchFamily="49" charset="0"/>
              </a:rPr>
              <a:t>ceil(double d</a:t>
            </a:r>
            <a:r>
              <a:rPr lang="en-US" sz="2100" dirty="0" smtClean="0">
                <a:latin typeface="Courier" pitchFamily="49" charset="0"/>
              </a:rPr>
              <a:t>), </a:t>
            </a:r>
            <a:r>
              <a:rPr lang="en-US" sz="2100" dirty="0">
                <a:latin typeface="Courier" pitchFamily="49" charset="0"/>
              </a:rPr>
              <a:t>floor(double d</a:t>
            </a:r>
            <a:r>
              <a:rPr lang="en-US" sz="2100" dirty="0" smtClean="0">
                <a:latin typeface="Courier" pitchFamily="49" charset="0"/>
              </a:rPr>
              <a:t>), </a:t>
            </a:r>
            <a:r>
              <a:rPr lang="en-US" sz="2100" dirty="0">
                <a:latin typeface="Courier" pitchFamily="49" charset="0"/>
              </a:rPr>
              <a:t>abs(int i</a:t>
            </a:r>
            <a:r>
              <a:rPr lang="en-US" sz="2100" dirty="0" smtClean="0">
                <a:latin typeface="Courier" pitchFamily="49" charset="0"/>
              </a:rPr>
              <a:t>)…</a:t>
            </a:r>
            <a:endParaRPr lang="en-US" sz="2100" b="1" dirty="0">
              <a:latin typeface="Courier" pitchFamily="49" charset="0"/>
            </a:endParaRPr>
          </a:p>
          <a:p>
            <a:pPr lvl="1">
              <a:buClrTx/>
              <a:buFont typeface="Arial" charset="0"/>
              <a:buChar char="•"/>
            </a:pPr>
            <a:r>
              <a:rPr lang="en-US" sz="2100" b="1" dirty="0"/>
              <a:t>Exponential and Logarithmic </a:t>
            </a:r>
            <a:r>
              <a:rPr lang="en-US" sz="2100" b="1" dirty="0" smtClean="0"/>
              <a:t>Methods: </a:t>
            </a:r>
            <a:r>
              <a:rPr lang="en-US" sz="2100" dirty="0">
                <a:latin typeface="Courier" pitchFamily="49" charset="0"/>
              </a:rPr>
              <a:t>exp(double d), sqrt(double d), pow(double base, double exponent)</a:t>
            </a:r>
          </a:p>
          <a:p>
            <a:pPr lvl="1">
              <a:buClrTx/>
              <a:buFont typeface="Arial" charset="0"/>
              <a:buChar char="•"/>
            </a:pPr>
            <a:r>
              <a:rPr lang="en-US" sz="2100" b="1" dirty="0"/>
              <a:t>Trigonometric </a:t>
            </a:r>
            <a:r>
              <a:rPr lang="en-US" sz="2100" b="1" dirty="0" smtClean="0"/>
              <a:t>Methods: </a:t>
            </a:r>
            <a:r>
              <a:rPr lang="en-US" sz="2100" dirty="0">
                <a:latin typeface="Courier" pitchFamily="49" charset="0"/>
              </a:rPr>
              <a:t>cos(double d), sin(double d)</a:t>
            </a:r>
          </a:p>
          <a:p>
            <a:pPr lvl="1">
              <a:buClrTx/>
              <a:buFont typeface="Arial" charset="0"/>
              <a:buChar char="•"/>
            </a:pPr>
            <a:r>
              <a:rPr lang="en-US" sz="2100" b="1" dirty="0"/>
              <a:t>Random </a:t>
            </a:r>
            <a:r>
              <a:rPr lang="en-US" sz="2100" b="1" dirty="0" smtClean="0"/>
              <a:t>Numbers: </a:t>
            </a:r>
            <a:r>
              <a:rPr lang="en-US" sz="2100" dirty="0"/>
              <a:t>The random() method returns a pseudo-randomly selected number between 0.0 and </a:t>
            </a:r>
            <a:r>
              <a:rPr lang="en-US" sz="2100" dirty="0" smtClean="0"/>
              <a:t>1.0.</a:t>
            </a:r>
            <a:endParaRPr lang="en-US" sz="2100" b="1" dirty="0"/>
          </a:p>
          <a:p>
            <a:pPr>
              <a:buClrTx/>
              <a:buSzTx/>
              <a:buFont typeface="Arial" charset="0"/>
              <a:buChar char="•"/>
            </a:pPr>
            <a:endParaRPr lang="en-US" sz="2200" b="1" dirty="0"/>
          </a:p>
          <a:p>
            <a:pPr>
              <a:buClrTx/>
              <a:buSzTx/>
              <a:buFont typeface="Arial" charset="0"/>
              <a:buChar char="•"/>
            </a:pPr>
            <a:endParaRPr lang="en-US" sz="2200" b="1" dirty="0"/>
          </a:p>
          <a:p>
            <a:pPr>
              <a:buClrTx/>
              <a:buSzTx/>
              <a:buFont typeface="Arial" charset="0"/>
              <a:buChar char="•"/>
            </a:pPr>
            <a:endParaRPr lang="en-US" sz="2200" dirty="0" smtClean="0"/>
          </a:p>
        </p:txBody>
      </p:sp>
    </p:spTree>
    <p:extLst>
      <p:ext uri="{BB962C8B-B14F-4D97-AF65-F5344CB8AC3E}">
        <p14:creationId xmlns:p14="http://schemas.microsoft.com/office/powerpoint/2010/main" xmlns="" val="514358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5604" name="Rectangle 2"/>
          <p:cNvSpPr>
            <a:spLocks noGrp="1"/>
          </p:cNvSpPr>
          <p:nvPr>
            <p:ph type="title"/>
          </p:nvPr>
        </p:nvSpPr>
        <p:spPr/>
        <p:txBody>
          <a:bodyPr/>
          <a:lstStyle/>
          <a:p>
            <a:r>
              <a:rPr lang="en-US" dirty="0" smtClean="0"/>
              <a:t>Auto boxing </a:t>
            </a:r>
            <a:r>
              <a:rPr lang="en-US" dirty="0"/>
              <a:t>and </a:t>
            </a:r>
            <a:r>
              <a:rPr lang="en-US" dirty="0" smtClean="0"/>
              <a:t>Unboxing (1)</a:t>
            </a:r>
            <a:endParaRPr lang="en-US" dirty="0"/>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dirty="0" smtClean="0"/>
              <a:t>Java 5.0 introduces two very simple but convenient functions that </a:t>
            </a:r>
            <a:r>
              <a:rPr lang="en-US" u="sng" dirty="0" smtClean="0"/>
              <a:t>unwrap wrapper</a:t>
            </a:r>
            <a:r>
              <a:rPr lang="en-US" dirty="0" smtClean="0"/>
              <a:t> objects and </a:t>
            </a:r>
            <a:r>
              <a:rPr lang="en-US" u="sng" dirty="0" smtClean="0"/>
              <a:t>wrap up</a:t>
            </a:r>
            <a:r>
              <a:rPr lang="en-US" dirty="0" smtClean="0"/>
              <a:t> primitives.</a:t>
            </a:r>
          </a:p>
          <a:p>
            <a:pPr>
              <a:lnSpc>
                <a:spcPct val="90000"/>
              </a:lnSpc>
              <a:buClrTx/>
              <a:buSzTx/>
            </a:pPr>
            <a:r>
              <a:rPr lang="en-US" dirty="0"/>
              <a:t>Converting a primitive value </a:t>
            </a:r>
            <a:r>
              <a:rPr lang="en-US" dirty="0" smtClean="0"/>
              <a:t>into </a:t>
            </a:r>
            <a:r>
              <a:rPr lang="en-US" dirty="0"/>
              <a:t>an object of the corresponding wrapper class </a:t>
            </a:r>
            <a:r>
              <a:rPr lang="en-US" dirty="0" smtClean="0"/>
              <a:t>is </a:t>
            </a:r>
            <a:r>
              <a:rPr lang="en-US" dirty="0"/>
              <a:t>called </a:t>
            </a:r>
            <a:r>
              <a:rPr lang="en-US" dirty="0" smtClean="0"/>
              <a:t>auto boxing.</a:t>
            </a:r>
          </a:p>
          <a:p>
            <a:pPr>
              <a:lnSpc>
                <a:spcPct val="90000"/>
              </a:lnSpc>
              <a:buClrTx/>
              <a:buSzTx/>
            </a:pPr>
            <a:r>
              <a:rPr lang="en-US" dirty="0"/>
              <a:t>Converting an object of a wrapper type </a:t>
            </a:r>
            <a:r>
              <a:rPr lang="en-US" dirty="0" smtClean="0"/>
              <a:t>to </a:t>
            </a:r>
            <a:r>
              <a:rPr lang="en-US" dirty="0"/>
              <a:t>its corresponding primitive </a:t>
            </a:r>
            <a:r>
              <a:rPr lang="en-US" dirty="0" smtClean="0"/>
              <a:t>value </a:t>
            </a:r>
            <a:r>
              <a:rPr lang="en-US" dirty="0"/>
              <a:t>is called </a:t>
            </a:r>
            <a:r>
              <a:rPr lang="en-US" dirty="0" smtClean="0"/>
              <a:t>unboxing.</a:t>
            </a:r>
          </a:p>
        </p:txBody>
      </p:sp>
    </p:spTree>
    <p:extLst>
      <p:ext uri="{BB962C8B-B14F-4D97-AF65-F5344CB8AC3E}">
        <p14:creationId xmlns:p14="http://schemas.microsoft.com/office/powerpoint/2010/main" xmlns="" val="3675110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5604" name="Rectangle 2"/>
          <p:cNvSpPr>
            <a:spLocks noGrp="1"/>
          </p:cNvSpPr>
          <p:nvPr>
            <p:ph type="title"/>
          </p:nvPr>
        </p:nvSpPr>
        <p:spPr/>
        <p:txBody>
          <a:bodyPr/>
          <a:lstStyle/>
          <a:p>
            <a:r>
              <a:rPr lang="en-US" dirty="0" smtClean="0"/>
              <a:t>Auto boxing </a:t>
            </a:r>
            <a:r>
              <a:rPr lang="en-US" dirty="0"/>
              <a:t>and </a:t>
            </a:r>
            <a:r>
              <a:rPr lang="en-US" dirty="0" smtClean="0"/>
              <a:t>Unboxing…</a:t>
            </a:r>
            <a:endParaRPr lang="en-US" dirty="0"/>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sz="2800" dirty="0" smtClean="0"/>
              <a:t>Sample of auto boxing and unboxing</a:t>
            </a:r>
          </a:p>
          <a:p>
            <a:pPr lvl="1">
              <a:lnSpc>
                <a:spcPct val="90000"/>
              </a:lnSpc>
              <a:buFont typeface="Arial" pitchFamily="34" charset="0"/>
              <a:buNone/>
            </a:pPr>
            <a:r>
              <a:rPr lang="en-US" sz="2400" dirty="0" smtClean="0">
                <a:solidFill>
                  <a:srgbClr val="FF3300"/>
                </a:solidFill>
                <a:cs typeface="Arial" pitchFamily="34" charset="0"/>
              </a:rPr>
              <a:t>Integer wrappedInt = 25; //boxing or auto boxing</a:t>
            </a:r>
          </a:p>
          <a:p>
            <a:pPr lvl="1">
              <a:lnSpc>
                <a:spcPct val="90000"/>
              </a:lnSpc>
              <a:buFont typeface="Arial" pitchFamily="34" charset="0"/>
              <a:buNone/>
            </a:pPr>
            <a:endParaRPr lang="en-US" sz="2400" dirty="0" smtClean="0">
              <a:solidFill>
                <a:srgbClr val="FF3300"/>
              </a:solidFill>
              <a:cs typeface="Arial" pitchFamily="34" charset="0"/>
            </a:endParaRPr>
          </a:p>
          <a:p>
            <a:pPr lvl="1">
              <a:lnSpc>
                <a:spcPct val="90000"/>
              </a:lnSpc>
              <a:buFont typeface="Arial" pitchFamily="34" charset="0"/>
              <a:buNone/>
            </a:pPr>
            <a:r>
              <a:rPr lang="en-US" sz="2400" dirty="0" smtClean="0">
                <a:solidFill>
                  <a:srgbClr val="FF3300"/>
                </a:solidFill>
                <a:cs typeface="Arial" pitchFamily="34" charset="0"/>
              </a:rPr>
              <a:t>Double area(double radius) {</a:t>
            </a:r>
          </a:p>
          <a:p>
            <a:pPr lvl="2">
              <a:lnSpc>
                <a:spcPct val="90000"/>
              </a:lnSpc>
              <a:buFont typeface="Arial" pitchFamily="34" charset="0"/>
              <a:buNone/>
            </a:pPr>
            <a:r>
              <a:rPr lang="en-US" dirty="0" smtClean="0">
                <a:solidFill>
                  <a:srgbClr val="FF3300"/>
                </a:solidFill>
                <a:cs typeface="Arial" pitchFamily="34" charset="0"/>
              </a:rPr>
              <a:t>return Math.PI * radius * radius; //boxing</a:t>
            </a:r>
          </a:p>
          <a:p>
            <a:pPr lvl="1">
              <a:lnSpc>
                <a:spcPct val="90000"/>
              </a:lnSpc>
              <a:buFont typeface="Arial" pitchFamily="34" charset="0"/>
              <a:buNone/>
            </a:pPr>
            <a:r>
              <a:rPr lang="en-US" sz="2400" dirty="0" smtClean="0">
                <a:solidFill>
                  <a:srgbClr val="FF3300"/>
                </a:solidFill>
                <a:cs typeface="Arial" pitchFamily="34" charset="0"/>
              </a:rPr>
              <a:t>}</a:t>
            </a:r>
          </a:p>
          <a:p>
            <a:pPr lvl="1">
              <a:lnSpc>
                <a:spcPct val="90000"/>
              </a:lnSpc>
              <a:buFont typeface="Arial" pitchFamily="34" charset="0"/>
              <a:buNone/>
            </a:pPr>
            <a:endParaRPr lang="en-US" sz="2400" dirty="0" smtClean="0">
              <a:solidFill>
                <a:srgbClr val="FF3300"/>
              </a:solidFill>
              <a:cs typeface="Arial" pitchFamily="34" charset="0"/>
            </a:endParaRPr>
          </a:p>
          <a:p>
            <a:pPr lvl="1">
              <a:lnSpc>
                <a:spcPct val="90000"/>
              </a:lnSpc>
              <a:buFont typeface="Arial" pitchFamily="34" charset="0"/>
              <a:buNone/>
            </a:pPr>
            <a:r>
              <a:rPr lang="en-US" sz="2400" dirty="0" smtClean="0">
                <a:solidFill>
                  <a:srgbClr val="FF3300"/>
                </a:solidFill>
                <a:cs typeface="Arial" pitchFamily="34" charset="0"/>
              </a:rPr>
              <a:t>Integer wi = 234;</a:t>
            </a:r>
          </a:p>
          <a:p>
            <a:pPr lvl="1">
              <a:lnSpc>
                <a:spcPct val="90000"/>
              </a:lnSpc>
              <a:buFont typeface="Arial" pitchFamily="34" charset="0"/>
              <a:buNone/>
            </a:pPr>
            <a:r>
              <a:rPr lang="en-US" sz="2400" dirty="0" smtClean="0">
                <a:solidFill>
                  <a:srgbClr val="FF3300"/>
                </a:solidFill>
                <a:cs typeface="Arial" pitchFamily="34" charset="0"/>
              </a:rPr>
              <a:t>int times9 = wi * 9; //unboxing</a:t>
            </a:r>
            <a:endParaRPr lang="en-US" sz="2400" dirty="0" smtClean="0">
              <a:cs typeface="Arial" pitchFamily="34" charset="0"/>
            </a:endParaRPr>
          </a:p>
        </p:txBody>
      </p:sp>
    </p:spTree>
    <p:extLst>
      <p:ext uri="{BB962C8B-B14F-4D97-AF65-F5344CB8AC3E}">
        <p14:creationId xmlns:p14="http://schemas.microsoft.com/office/powerpoint/2010/main" xmlns="" val="811176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Characters</a:t>
            </a:r>
          </a:p>
        </p:txBody>
      </p:sp>
      <p:sp>
        <p:nvSpPr>
          <p:cNvPr id="13317" name="Rectangle 3"/>
          <p:cNvSpPr>
            <a:spLocks noGrp="1"/>
          </p:cNvSpPr>
          <p:nvPr>
            <p:ph type="body" idx="1"/>
          </p:nvPr>
        </p:nvSpPr>
        <p:spPr>
          <a:xfrm>
            <a:off x="304800" y="1295400"/>
            <a:ext cx="8686800" cy="4830763"/>
          </a:xfrm>
        </p:spPr>
        <p:txBody>
          <a:bodyPr/>
          <a:lstStyle/>
          <a:p>
            <a:pPr>
              <a:buClrTx/>
              <a:buSzTx/>
              <a:buFont typeface="Arial" charset="0"/>
              <a:buChar char="•"/>
            </a:pPr>
            <a:r>
              <a:rPr lang="en-US" sz="2800" dirty="0" smtClean="0"/>
              <a:t>Unicode character, 2 bytes</a:t>
            </a:r>
          </a:p>
          <a:p>
            <a:pPr>
              <a:buClrTx/>
              <a:buSzTx/>
              <a:buFont typeface="Arial" charset="0"/>
              <a:buChar char="•"/>
            </a:pPr>
            <a:r>
              <a:rPr lang="en-US" sz="2800" dirty="0" smtClean="0"/>
              <a:t>Character</a:t>
            </a:r>
            <a:r>
              <a:rPr lang="en-US" sz="2800" dirty="0"/>
              <a:t> class also offers a number of useful class (i.e., static) methods for manipulating characters</a:t>
            </a:r>
            <a:r>
              <a:rPr lang="en-US" sz="2800" dirty="0" smtClean="0"/>
              <a:t>.</a:t>
            </a:r>
          </a:p>
          <a:p>
            <a:pPr>
              <a:buClrTx/>
              <a:buSzTx/>
              <a:buFont typeface="Arial" charset="0"/>
              <a:buChar char="•"/>
            </a:pPr>
            <a:r>
              <a:rPr lang="en-US" sz="2800" dirty="0"/>
              <a:t>Character ch = new Character('a</a:t>
            </a:r>
            <a:r>
              <a:rPr lang="en-US" sz="2800" dirty="0" smtClean="0"/>
              <a:t>');</a:t>
            </a:r>
          </a:p>
          <a:p>
            <a:pPr>
              <a:buClrTx/>
              <a:buSzTx/>
              <a:buFont typeface="Arial" charset="0"/>
              <a:buChar char="•"/>
            </a:pPr>
            <a:r>
              <a:rPr lang="en-US" sz="2800" dirty="0" smtClean="0"/>
              <a:t>Some methods </a:t>
            </a:r>
            <a:r>
              <a:rPr lang="en-US" sz="2800" dirty="0"/>
              <a:t>in this </a:t>
            </a:r>
            <a:r>
              <a:rPr lang="en-US" sz="2800" dirty="0" smtClean="0"/>
              <a:t>class</a:t>
            </a:r>
          </a:p>
          <a:p>
            <a:pPr lvl="1">
              <a:buClrTx/>
              <a:buFont typeface="Arial" charset="0"/>
              <a:buChar char="•"/>
            </a:pPr>
            <a:r>
              <a:rPr lang="en-US" sz="2400" dirty="0"/>
              <a:t>boolean isLetter(char ch</a:t>
            </a:r>
            <a:r>
              <a:rPr lang="en-US" sz="2400" dirty="0" smtClean="0"/>
              <a:t>)/ </a:t>
            </a:r>
            <a:r>
              <a:rPr lang="en-US" sz="2400" dirty="0"/>
              <a:t>isDigit(char ch</a:t>
            </a:r>
            <a:r>
              <a:rPr lang="en-US" sz="2400" dirty="0" smtClean="0"/>
              <a:t>)/ isUpperCase(char </a:t>
            </a:r>
            <a:r>
              <a:rPr lang="en-US" sz="2400" dirty="0"/>
              <a:t>ch</a:t>
            </a:r>
            <a:r>
              <a:rPr lang="en-US" sz="2400" dirty="0" smtClean="0"/>
              <a:t>)</a:t>
            </a:r>
          </a:p>
          <a:p>
            <a:pPr lvl="1">
              <a:buClrTx/>
              <a:buFont typeface="Arial" charset="0"/>
              <a:buChar char="•"/>
            </a:pPr>
            <a:r>
              <a:rPr lang="en-US" sz="2400" dirty="0" smtClean="0"/>
              <a:t>char </a:t>
            </a:r>
            <a:r>
              <a:rPr lang="en-US" sz="2400" dirty="0"/>
              <a:t>toUpperCase(char ch</a:t>
            </a:r>
            <a:r>
              <a:rPr lang="en-US" sz="2400" dirty="0" smtClean="0"/>
              <a:t>) …</a:t>
            </a:r>
          </a:p>
          <a:p>
            <a:pPr>
              <a:buClrTx/>
              <a:buFont typeface="Arial" charset="0"/>
              <a:buChar char="•"/>
            </a:pPr>
            <a:r>
              <a:rPr lang="en-US" sz="2800" dirty="0"/>
              <a:t>A character preceded by a backslash (\) is an </a:t>
            </a:r>
            <a:r>
              <a:rPr lang="en-US" sz="2800" i="1" dirty="0"/>
              <a:t>escape sequence</a:t>
            </a:r>
            <a:r>
              <a:rPr lang="en-US" sz="2800" dirty="0"/>
              <a:t> and has special meaning to the </a:t>
            </a:r>
            <a:r>
              <a:rPr lang="en-US" sz="2800" dirty="0" smtClean="0"/>
              <a:t>compiler.</a:t>
            </a:r>
          </a:p>
        </p:txBody>
      </p:sp>
    </p:spTree>
    <p:extLst>
      <p:ext uri="{BB962C8B-B14F-4D97-AF65-F5344CB8AC3E}">
        <p14:creationId xmlns:p14="http://schemas.microsoft.com/office/powerpoint/2010/main" xmlns="" val="2203970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2292" name="Rectangle 2"/>
          <p:cNvSpPr>
            <a:spLocks noGrp="1"/>
          </p:cNvSpPr>
          <p:nvPr>
            <p:ph type="title"/>
          </p:nvPr>
        </p:nvSpPr>
        <p:spPr/>
        <p:txBody>
          <a:bodyPr/>
          <a:lstStyle/>
          <a:p>
            <a:r>
              <a:rPr lang="en-US" dirty="0" smtClean="0"/>
              <a:t>Strings</a:t>
            </a:r>
          </a:p>
        </p:txBody>
      </p:sp>
      <p:sp>
        <p:nvSpPr>
          <p:cNvPr id="12293" name="Rectangle 3"/>
          <p:cNvSpPr>
            <a:spLocks noGrp="1"/>
          </p:cNvSpPr>
          <p:nvPr>
            <p:ph type="body" idx="1"/>
          </p:nvPr>
        </p:nvSpPr>
        <p:spPr>
          <a:xfrm>
            <a:off x="457200" y="1219200"/>
            <a:ext cx="8229600" cy="1524000"/>
          </a:xfrm>
        </p:spPr>
        <p:txBody>
          <a:bodyPr/>
          <a:lstStyle/>
          <a:p>
            <a:pPr>
              <a:buClrTx/>
              <a:buSzTx/>
              <a:buFont typeface="Arial" pitchFamily="34" charset="0"/>
              <a:buChar char="•"/>
            </a:pPr>
            <a:r>
              <a:rPr lang="en-US" dirty="0" smtClean="0"/>
              <a:t>Java uses the </a:t>
            </a:r>
            <a:r>
              <a:rPr lang="en-US" b="1" dirty="0" smtClean="0">
                <a:solidFill>
                  <a:srgbClr val="FF0000"/>
                </a:solidFill>
              </a:rPr>
              <a:t>String</a:t>
            </a:r>
            <a:r>
              <a:rPr lang="en-US" dirty="0" smtClean="0"/>
              <a:t>, </a:t>
            </a:r>
            <a:r>
              <a:rPr lang="en-US" b="1" dirty="0" smtClean="0">
                <a:solidFill>
                  <a:srgbClr val="FF0000"/>
                </a:solidFill>
              </a:rPr>
              <a:t>StringBuffer</a:t>
            </a:r>
            <a:r>
              <a:rPr lang="en-US" dirty="0" smtClean="0"/>
              <a:t>, and </a:t>
            </a:r>
            <a:r>
              <a:rPr lang="en-US" b="1" dirty="0" smtClean="0">
                <a:solidFill>
                  <a:srgbClr val="FF0000"/>
                </a:solidFill>
              </a:rPr>
              <a:t>StringBuilder</a:t>
            </a:r>
            <a:r>
              <a:rPr lang="en-US" dirty="0" smtClean="0"/>
              <a:t> classes to encapsulate strings of characters (16-bit Unicode).</a:t>
            </a:r>
          </a:p>
        </p:txBody>
      </p:sp>
      <p:sp>
        <p:nvSpPr>
          <p:cNvPr id="7" name="Rectangle 6"/>
          <p:cNvSpPr/>
          <p:nvPr/>
        </p:nvSpPr>
        <p:spPr>
          <a:xfrm>
            <a:off x="533400" y="2819400"/>
            <a:ext cx="8153400" cy="2438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t>java.lang.</a:t>
            </a:r>
            <a:r>
              <a:rPr lang="en-US" sz="2400" b="1" dirty="0" smtClean="0">
                <a:hlinkClick r:id="rId2" tooltip="class in java.lang"/>
              </a:rPr>
              <a:t>Object</a:t>
            </a:r>
            <a:endParaRPr lang="en-US" sz="3600" dirty="0" smtClean="0"/>
          </a:p>
          <a:p>
            <a:pPr lvl="1"/>
            <a:r>
              <a:rPr lang="en-US" sz="2400" dirty="0" smtClean="0"/>
              <a:t>java.lang.</a:t>
            </a:r>
            <a:r>
              <a:rPr lang="en-US" sz="2400" b="1" dirty="0" smtClean="0">
                <a:hlinkClick r:id="rId3" tooltip="class in java.lang"/>
              </a:rPr>
              <a:t>String</a:t>
            </a:r>
            <a:r>
              <a:rPr lang="en-US" sz="2400" dirty="0" smtClean="0"/>
              <a:t> (implements java.lang.</a:t>
            </a:r>
            <a:r>
              <a:rPr lang="en-US" sz="2400" dirty="0" smtClean="0">
                <a:hlinkClick r:id="rId4" tooltip="interface in java.lang"/>
              </a:rPr>
              <a:t>CharSequence</a:t>
            </a:r>
            <a:r>
              <a:rPr lang="en-US" sz="2400" dirty="0" smtClean="0"/>
              <a:t>,   </a:t>
            </a:r>
          </a:p>
          <a:p>
            <a:pPr lvl="1"/>
            <a:r>
              <a:rPr lang="en-US" sz="2400" dirty="0" smtClean="0"/>
              <a:t>                         java.lang.</a:t>
            </a:r>
            <a:r>
              <a:rPr lang="en-US" sz="2400" dirty="0" smtClean="0">
                <a:hlinkClick r:id="rId5" tooltip="interface in java.lang"/>
              </a:rPr>
              <a:t>Comparable</a:t>
            </a:r>
            <a:r>
              <a:rPr lang="en-US" sz="2400" dirty="0" smtClean="0"/>
              <a:t>&lt;T&gt;, java.io.</a:t>
            </a:r>
            <a:r>
              <a:rPr lang="en-US" sz="2400" dirty="0" smtClean="0">
                <a:hlinkClick r:id="rId6" tooltip="interface in java.io"/>
              </a:rPr>
              <a:t>Serializable</a:t>
            </a:r>
            <a:r>
              <a:rPr lang="en-US" sz="2400" dirty="0" smtClean="0"/>
              <a:t>)</a:t>
            </a:r>
            <a:endParaRPr lang="en-US" sz="3600" dirty="0" smtClean="0"/>
          </a:p>
          <a:p>
            <a:pPr lvl="1"/>
            <a:r>
              <a:rPr lang="en-US" sz="2400" dirty="0" smtClean="0"/>
              <a:t>java.lang.</a:t>
            </a:r>
            <a:r>
              <a:rPr lang="en-US" sz="2400" b="1" dirty="0" smtClean="0">
                <a:hlinkClick r:id="rId7" tooltip="class in java.lang"/>
              </a:rPr>
              <a:t>StringBuffer</a:t>
            </a:r>
            <a:r>
              <a:rPr lang="en-US" sz="2400" dirty="0" smtClean="0"/>
              <a:t> (implements java.lang.</a:t>
            </a:r>
            <a:r>
              <a:rPr lang="en-US" sz="2400" dirty="0" smtClean="0">
                <a:hlinkClick r:id="rId4" tooltip="interface in java.lang"/>
              </a:rPr>
              <a:t>CharSequence</a:t>
            </a:r>
            <a:r>
              <a:rPr lang="en-US" sz="2400" dirty="0" smtClean="0"/>
              <a:t>, </a:t>
            </a:r>
          </a:p>
          <a:p>
            <a:pPr lvl="1"/>
            <a:r>
              <a:rPr lang="en-US" sz="2400" dirty="0" smtClean="0"/>
              <a:t>                        java.io.</a:t>
            </a:r>
            <a:r>
              <a:rPr lang="en-US" sz="2400" dirty="0" smtClean="0">
                <a:hlinkClick r:id="rId6" tooltip="interface in java.io"/>
              </a:rPr>
              <a:t>Serializable</a:t>
            </a:r>
            <a:r>
              <a:rPr lang="en-US" sz="2400" dirty="0" smtClean="0"/>
              <a:t>)</a:t>
            </a:r>
            <a:endParaRPr lang="en-US" sz="3600" dirty="0" smtClean="0"/>
          </a:p>
          <a:p>
            <a:pPr lvl="1"/>
            <a:r>
              <a:rPr lang="en-US" sz="2400" dirty="0" smtClean="0"/>
              <a:t>java.lang.</a:t>
            </a:r>
            <a:r>
              <a:rPr lang="en-US" sz="2400" b="1" dirty="0" smtClean="0">
                <a:hlinkClick r:id="rId8" tooltip="class in java.lang"/>
              </a:rPr>
              <a:t>StringBuilder</a:t>
            </a:r>
            <a:r>
              <a:rPr lang="en-US" sz="2400" dirty="0" smtClean="0"/>
              <a:t> (implements </a:t>
            </a:r>
          </a:p>
          <a:p>
            <a:pPr lvl="1"/>
            <a:r>
              <a:rPr lang="en-US" sz="2400" dirty="0" smtClean="0"/>
              <a:t>                             java.lang.</a:t>
            </a:r>
            <a:r>
              <a:rPr lang="en-US" sz="2400" dirty="0" smtClean="0">
                <a:hlinkClick r:id="rId4" tooltip="interface in java.lang"/>
              </a:rPr>
              <a:t>CharSequence</a:t>
            </a:r>
            <a:r>
              <a:rPr lang="en-US" sz="2400" dirty="0" smtClean="0"/>
              <a:t>, java.io.</a:t>
            </a:r>
            <a:r>
              <a:rPr lang="en-US" sz="2400" dirty="0" smtClean="0">
                <a:hlinkClick r:id="rId6" tooltip="interface in java.io"/>
              </a:rPr>
              <a:t>Serializable</a:t>
            </a:r>
            <a:r>
              <a:rPr lang="en-US" sz="2400" dirty="0" smtClean="0"/>
              <a:t>)</a:t>
            </a:r>
            <a:endParaRPr lang="en-US" sz="3600" dirty="0" smtClean="0"/>
          </a:p>
        </p:txBody>
      </p:sp>
      <p:sp>
        <p:nvSpPr>
          <p:cNvPr id="9" name="TextBox 8"/>
          <p:cNvSpPr txBox="1"/>
          <p:nvPr/>
        </p:nvSpPr>
        <p:spPr>
          <a:xfrm>
            <a:off x="457200" y="5486400"/>
            <a:ext cx="8305800" cy="707886"/>
          </a:xfrm>
          <a:prstGeom prst="rect">
            <a:avLst/>
          </a:prstGeom>
          <a:noFill/>
        </p:spPr>
        <p:txBody>
          <a:bodyPr wrap="square" rtlCol="0">
            <a:spAutoFit/>
          </a:bodyPr>
          <a:lstStyle/>
          <a:p>
            <a:r>
              <a:rPr lang="en-US" sz="2000" dirty="0" smtClean="0"/>
              <a:t>Interface </a:t>
            </a:r>
            <a:r>
              <a:rPr lang="en-US" sz="2000" b="1" dirty="0" smtClean="0"/>
              <a:t>Serializable</a:t>
            </a:r>
            <a:r>
              <a:rPr lang="en-US" sz="2000" dirty="0" smtClean="0"/>
              <a:t> declared methods for processing a string as a stream of characters (write string to file, …) </a:t>
            </a:r>
            <a:endParaRPr lang="en-US" sz="2000" dirty="0"/>
          </a:p>
        </p:txBody>
      </p:sp>
    </p:spTree>
    <p:extLst>
      <p:ext uri="{BB962C8B-B14F-4D97-AF65-F5344CB8AC3E}">
        <p14:creationId xmlns:p14="http://schemas.microsoft.com/office/powerpoint/2010/main" xmlns="" val="2256874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3316"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sp>
        <p:nvSpPr>
          <p:cNvPr id="13317" name="Rectangle 3"/>
          <p:cNvSpPr>
            <a:spLocks noGrp="1"/>
          </p:cNvSpPr>
          <p:nvPr>
            <p:ph type="body" idx="1"/>
          </p:nvPr>
        </p:nvSpPr>
        <p:spPr>
          <a:xfrm>
            <a:off x="457200" y="1371600"/>
            <a:ext cx="8229600" cy="4983163"/>
          </a:xfrm>
        </p:spPr>
        <p:txBody>
          <a:bodyPr/>
          <a:lstStyle/>
          <a:p>
            <a:pPr>
              <a:buClrTx/>
              <a:buSzTx/>
              <a:buFont typeface="Arial" pitchFamily="34" charset="0"/>
              <a:buChar char="•"/>
            </a:pPr>
            <a:r>
              <a:rPr lang="en-US" sz="2800" dirty="0" smtClean="0"/>
              <a:t>The String class contains an </a:t>
            </a:r>
            <a:r>
              <a:rPr lang="en-US" sz="2800" b="1" dirty="0" smtClean="0">
                <a:solidFill>
                  <a:srgbClr val="0000CC"/>
                </a:solidFill>
              </a:rPr>
              <a:t>immutable </a:t>
            </a:r>
            <a:r>
              <a:rPr lang="en-US" sz="2800" dirty="0" smtClean="0"/>
              <a:t>string (Once an instance is created, the string it contains cannot be changed) </a:t>
            </a:r>
            <a:r>
              <a:rPr lang="en-US" sz="2800" dirty="0" smtClean="0">
                <a:sym typeface="Wingdings" pitchFamily="2" charset="2"/>
              </a:rPr>
              <a:t> </a:t>
            </a:r>
            <a:r>
              <a:rPr lang="en-US" sz="2800" b="1" dirty="0" smtClean="0">
                <a:sym typeface="Wingdings" pitchFamily="2" charset="2"/>
              </a:rPr>
              <a:t>No setter is implemented</a:t>
            </a:r>
          </a:p>
          <a:p>
            <a:pPr>
              <a:buClrTx/>
              <a:buSzTx/>
              <a:buFont typeface="Arial" pitchFamily="34" charset="0"/>
              <a:buChar char="•"/>
            </a:pPr>
            <a:r>
              <a:rPr lang="en-US" sz="2800" b="1" dirty="0" smtClean="0">
                <a:sym typeface="Wingdings" pitchFamily="2" charset="2"/>
              </a:rPr>
              <a:t>Almost of it’s methods will return  a new string.</a:t>
            </a:r>
            <a:endParaRPr lang="en-US" sz="2800" b="1" dirty="0" smtClean="0"/>
          </a:p>
          <a:p>
            <a:pPr>
              <a:buClrTx/>
              <a:buSzTx/>
              <a:buFont typeface="Arial" pitchFamily="34" charset="0"/>
              <a:buChar char="•"/>
            </a:pPr>
            <a:r>
              <a:rPr lang="en-US" sz="2800" dirty="0" smtClean="0"/>
              <a:t>Construct a string:</a:t>
            </a:r>
          </a:p>
          <a:p>
            <a:pPr lvl="1">
              <a:buFont typeface="Arial" pitchFamily="34" charset="0"/>
              <a:buNone/>
            </a:pPr>
            <a:r>
              <a:rPr lang="en-US" sz="2400" dirty="0" smtClean="0">
                <a:solidFill>
                  <a:srgbClr val="FF3300"/>
                </a:solidFill>
                <a:cs typeface="Arial" pitchFamily="34" charset="0"/>
              </a:rPr>
              <a:t>String s1 = new String(“immutable”);</a:t>
            </a:r>
          </a:p>
          <a:p>
            <a:pPr lvl="1">
              <a:buFont typeface="Arial" pitchFamily="34" charset="0"/>
              <a:buNone/>
            </a:pPr>
            <a:r>
              <a:rPr lang="en-US" sz="2400" dirty="0" smtClean="0">
                <a:solidFill>
                  <a:srgbClr val="FF3300"/>
                </a:solidFill>
                <a:cs typeface="Arial" pitchFamily="34" charset="0"/>
              </a:rPr>
              <a:t>String s2=  new String (new char[] {‘a’, ‘b’, ‘c’});</a:t>
            </a:r>
          </a:p>
          <a:p>
            <a:pPr lvl="1">
              <a:buFont typeface="Arial" pitchFamily="34" charset="0"/>
              <a:buNone/>
            </a:pPr>
            <a:r>
              <a:rPr lang="en-US" sz="2400" dirty="0" smtClean="0">
                <a:cs typeface="Arial" pitchFamily="34" charset="0"/>
              </a:rPr>
              <a:t>or</a:t>
            </a:r>
          </a:p>
          <a:p>
            <a:pPr lvl="1">
              <a:buFont typeface="Arial" pitchFamily="34" charset="0"/>
              <a:buNone/>
            </a:pPr>
            <a:r>
              <a:rPr lang="en-US" sz="2400" dirty="0" smtClean="0">
                <a:solidFill>
                  <a:srgbClr val="FF3300"/>
                </a:solidFill>
                <a:cs typeface="Arial" pitchFamily="34" charset="0"/>
              </a:rPr>
              <a:t>String s3 = “immutable”;</a:t>
            </a:r>
          </a:p>
          <a:p>
            <a:pPr>
              <a:buClrTx/>
              <a:buSzTx/>
              <a:buFont typeface="Arial" pitchFamily="34" charset="0"/>
              <a:buChar char="•"/>
            </a:pPr>
            <a:endParaRPr lang="en-US" sz="2800" dirty="0" smtClean="0">
              <a:solidFill>
                <a:srgbClr val="FF3300"/>
              </a:solidFill>
            </a:endParaRPr>
          </a:p>
        </p:txBody>
      </p:sp>
    </p:spTree>
    <p:extLst>
      <p:ext uri="{BB962C8B-B14F-4D97-AF65-F5344CB8AC3E}">
        <p14:creationId xmlns:p14="http://schemas.microsoft.com/office/powerpoint/2010/main" xmlns="" val="2924933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2">
            <a:lum bright="-33000" contrast="44000"/>
          </a:blip>
          <a:srcRect/>
          <a:stretch>
            <a:fillRect/>
          </a:stretch>
        </p:blipFill>
        <p:spPr bwMode="auto">
          <a:xfrm>
            <a:off x="371474" y="974790"/>
            <a:ext cx="8467726" cy="3978210"/>
          </a:xfrm>
          <a:prstGeom prst="rect">
            <a:avLst/>
          </a:prstGeom>
          <a:noFill/>
          <a:ln w="9525">
            <a:noFill/>
            <a:miter lim="800000"/>
            <a:headEnd/>
            <a:tailEnd/>
          </a:ln>
          <a:effectLst/>
        </p:spPr>
      </p:pic>
      <p:sp>
        <p:nvSpPr>
          <p:cNvPr id="14338"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4340" name="Rectangle 2"/>
          <p:cNvSpPr>
            <a:spLocks noGrp="1"/>
          </p:cNvSpPr>
          <p:nvPr>
            <p:ph type="title"/>
          </p:nvPr>
        </p:nvSpPr>
        <p:spPr>
          <a:xfrm>
            <a:off x="457200" y="152400"/>
            <a:ext cx="8229600" cy="792162"/>
          </a:xfrm>
        </p:spPr>
        <p:txBody>
          <a:bodyPr/>
          <a:lstStyle/>
          <a:p>
            <a:r>
              <a:rPr lang="en-US" dirty="0" smtClean="0"/>
              <a:t>String pool</a:t>
            </a:r>
          </a:p>
        </p:txBody>
      </p:sp>
      <p:pic>
        <p:nvPicPr>
          <p:cNvPr id="7" name="Picture 3"/>
          <p:cNvPicPr>
            <a:picLocks noChangeAspect="1" noChangeArrowheads="1"/>
          </p:cNvPicPr>
          <p:nvPr/>
        </p:nvPicPr>
        <p:blipFill>
          <a:blip r:embed="rId3"/>
          <a:srcRect/>
          <a:stretch>
            <a:fillRect/>
          </a:stretch>
        </p:blipFill>
        <p:spPr bwMode="auto">
          <a:xfrm>
            <a:off x="762000" y="4693860"/>
            <a:ext cx="3657600" cy="1935540"/>
          </a:xfrm>
          <a:prstGeom prst="rect">
            <a:avLst/>
          </a:prstGeom>
          <a:noFill/>
          <a:ln w="9525">
            <a:solidFill>
              <a:srgbClr val="0000CC"/>
            </a:solidFill>
            <a:miter lim="800000"/>
            <a:headEnd/>
            <a:tailEnd/>
          </a:ln>
        </p:spPr>
      </p:pic>
      <p:sp>
        <p:nvSpPr>
          <p:cNvPr id="9" name="Rectangle 8"/>
          <p:cNvSpPr/>
          <p:nvPr/>
        </p:nvSpPr>
        <p:spPr>
          <a:xfrm>
            <a:off x="7467600" y="228600"/>
            <a:ext cx="1676400" cy="13716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rPr>
              <a:t>String pool</a:t>
            </a:r>
          </a:p>
          <a:p>
            <a:pPr>
              <a:defRPr/>
            </a:pPr>
            <a:endParaRPr lang="en-US" b="1" dirty="0">
              <a:solidFill>
                <a:srgbClr val="FF0000"/>
              </a:solidFill>
            </a:endParaRPr>
          </a:p>
          <a:p>
            <a:pPr>
              <a:defRPr/>
            </a:pPr>
            <a:endParaRPr lang="en-US" b="1" dirty="0">
              <a:solidFill>
                <a:srgbClr val="FF0000"/>
              </a:solidFill>
            </a:endParaRPr>
          </a:p>
          <a:p>
            <a:pPr>
              <a:defRPr/>
            </a:pPr>
            <a:endParaRPr lang="en-US" b="1" dirty="0">
              <a:solidFill>
                <a:srgbClr val="FF0000"/>
              </a:solidFill>
            </a:endParaRPr>
          </a:p>
        </p:txBody>
      </p:sp>
      <p:sp>
        <p:nvSpPr>
          <p:cNvPr id="10" name="Rectangle 9"/>
          <p:cNvSpPr/>
          <p:nvPr/>
        </p:nvSpPr>
        <p:spPr>
          <a:xfrm>
            <a:off x="7543800" y="838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1" name="Rectangle 10"/>
          <p:cNvSpPr/>
          <p:nvPr/>
        </p:nvSpPr>
        <p:spPr>
          <a:xfrm>
            <a:off x="6400800" y="7620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s1</a:t>
            </a:r>
          </a:p>
        </p:txBody>
      </p:sp>
      <p:sp>
        <p:nvSpPr>
          <p:cNvPr id="12" name="Rectangle 11"/>
          <p:cNvSpPr/>
          <p:nvPr/>
        </p:nvSpPr>
        <p:spPr>
          <a:xfrm>
            <a:off x="6400800" y="12192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a:t>
            </a:r>
          </a:p>
        </p:txBody>
      </p:sp>
      <p:cxnSp>
        <p:nvCxnSpPr>
          <p:cNvPr id="13" name="Straight Arrow Connector 12"/>
          <p:cNvCxnSpPr>
            <a:stCxn id="11" idx="3"/>
            <a:endCxn id="10" idx="1"/>
          </p:cNvCxnSpPr>
          <p:nvPr/>
        </p:nvCxnSpPr>
        <p:spPr>
          <a:xfrm>
            <a:off x="7010400" y="952500"/>
            <a:ext cx="533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10" idx="1"/>
          </p:cNvCxnSpPr>
          <p:nvPr/>
        </p:nvCxnSpPr>
        <p:spPr>
          <a:xfrm flipV="1">
            <a:off x="7010400" y="1066800"/>
            <a:ext cx="5334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6" name="Rectangle 15"/>
          <p:cNvSpPr/>
          <p:nvPr/>
        </p:nvSpPr>
        <p:spPr>
          <a:xfrm>
            <a:off x="4876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17" name="Straight Arrow Connector 16"/>
          <p:cNvCxnSpPr>
            <a:stCxn id="16" idx="0"/>
          </p:cNvCxnSpPr>
          <p:nvPr/>
        </p:nvCxnSpPr>
        <p:spPr>
          <a:xfrm rot="16200000" flipV="1">
            <a:off x="4648200" y="5334000"/>
            <a:ext cx="4572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96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9" name="Rectangle 18"/>
          <p:cNvSpPr/>
          <p:nvPr/>
        </p:nvSpPr>
        <p:spPr>
          <a:xfrm>
            <a:off x="6400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20" name="Straight Arrow Connector 19"/>
          <p:cNvCxnSpPr>
            <a:stCxn id="19" idx="0"/>
          </p:cNvCxnSpPr>
          <p:nvPr/>
        </p:nvCxnSpPr>
        <p:spPr>
          <a:xfrm rot="16200000" flipV="1">
            <a:off x="5829300" y="4991100"/>
            <a:ext cx="1143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6000" y="4267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22" name="Rounded Rectangular Callout 21"/>
          <p:cNvSpPr/>
          <p:nvPr/>
        </p:nvSpPr>
        <p:spPr>
          <a:xfrm>
            <a:off x="7772400" y="4953000"/>
            <a:ext cx="1143000" cy="457200"/>
          </a:xfrm>
          <a:prstGeom prst="wedgeRoundRectCallout">
            <a:avLst>
              <a:gd name="adj1" fmla="val -96469"/>
              <a:gd name="adj2" fmla="val -4633"/>
              <a:gd name="adj3" fmla="val 16667"/>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garbage</a:t>
            </a:r>
          </a:p>
        </p:txBody>
      </p:sp>
      <p:sp>
        <p:nvSpPr>
          <p:cNvPr id="29" name="TextBox 28"/>
          <p:cNvSpPr txBox="1"/>
          <p:nvPr/>
        </p:nvSpPr>
        <p:spPr>
          <a:xfrm>
            <a:off x="7391400" y="5638800"/>
            <a:ext cx="1752600" cy="1015663"/>
          </a:xfrm>
          <a:prstGeom prst="rect">
            <a:avLst/>
          </a:prstGeom>
          <a:solidFill>
            <a:srgbClr val="FF0000"/>
          </a:solidFill>
        </p:spPr>
        <p:txBody>
          <a:bodyPr wrap="square" rtlCol="0">
            <a:spAutoFit/>
          </a:bodyPr>
          <a:lstStyle/>
          <a:p>
            <a:r>
              <a:rPr lang="en-US" sz="2000" dirty="0" smtClean="0">
                <a:solidFill>
                  <a:schemeClr val="bg1"/>
                </a:solidFill>
              </a:rPr>
              <a:t>String pool: a way to save memory</a:t>
            </a:r>
            <a:endParaRPr lang="en-US" sz="2000" dirty="0">
              <a:solidFill>
                <a:schemeClr val="bg1"/>
              </a:solidFill>
            </a:endParaRPr>
          </a:p>
        </p:txBody>
      </p:sp>
      <p:sp>
        <p:nvSpPr>
          <p:cNvPr id="30" name="TextBox 29"/>
          <p:cNvSpPr txBox="1"/>
          <p:nvPr/>
        </p:nvSpPr>
        <p:spPr>
          <a:xfrm>
            <a:off x="5486400" y="1905000"/>
            <a:ext cx="2743200" cy="523220"/>
          </a:xfrm>
          <a:prstGeom prst="rect">
            <a:avLst/>
          </a:prstGeom>
          <a:solidFill>
            <a:schemeClr val="accent6">
              <a:lumMod val="50000"/>
            </a:schemeClr>
          </a:solidFill>
        </p:spPr>
        <p:txBody>
          <a:bodyPr wrap="square" rtlCol="0">
            <a:spAutoFit/>
          </a:bodyPr>
          <a:lstStyle/>
          <a:p>
            <a:pPr algn="ctr"/>
            <a:r>
              <a:rPr lang="en-US" sz="1400" dirty="0" smtClean="0">
                <a:solidFill>
                  <a:schemeClr val="bg1"/>
                </a:solidFill>
              </a:rPr>
              <a:t>Shallow comparing: Compare two references</a:t>
            </a:r>
            <a:endParaRPr lang="en-US" sz="1400" dirty="0">
              <a:solidFill>
                <a:schemeClr val="bg1"/>
              </a:solidFill>
            </a:endParaRPr>
          </a:p>
        </p:txBody>
      </p:sp>
      <p:sp>
        <p:nvSpPr>
          <p:cNvPr id="31" name="TextBox 30"/>
          <p:cNvSpPr txBox="1"/>
          <p:nvPr/>
        </p:nvSpPr>
        <p:spPr>
          <a:xfrm>
            <a:off x="7010400" y="2524780"/>
            <a:ext cx="1981200" cy="523220"/>
          </a:xfrm>
          <a:prstGeom prst="rect">
            <a:avLst/>
          </a:prstGeom>
          <a:solidFill>
            <a:schemeClr val="accent6">
              <a:lumMod val="50000"/>
            </a:schemeClr>
          </a:solidFill>
        </p:spPr>
        <p:txBody>
          <a:bodyPr wrap="square" rtlCol="0">
            <a:spAutoFit/>
          </a:bodyPr>
          <a:lstStyle/>
          <a:p>
            <a:pPr algn="ctr"/>
            <a:r>
              <a:rPr lang="en-US" sz="1400" dirty="0" smtClean="0">
                <a:solidFill>
                  <a:schemeClr val="bg1"/>
                </a:solidFill>
              </a:rPr>
              <a:t>Deep comparing: Compare two values</a:t>
            </a:r>
            <a:endParaRPr lang="en-US" sz="1400" dirty="0">
              <a:solidFill>
                <a:schemeClr val="bg1"/>
              </a:solidFill>
            </a:endParaRPr>
          </a:p>
        </p:txBody>
      </p:sp>
      <p:cxnSp>
        <p:nvCxnSpPr>
          <p:cNvPr id="33" name="Straight Arrow Connector 32"/>
          <p:cNvCxnSpPr>
            <a:stCxn id="30" idx="1"/>
          </p:cNvCxnSpPr>
          <p:nvPr/>
        </p:nvCxnSpPr>
        <p:spPr>
          <a:xfrm rot="10800000">
            <a:off x="5181600" y="2133600"/>
            <a:ext cx="304800" cy="330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828800" y="2590800"/>
            <a:ext cx="3048000" cy="2286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2171700" y="3314700"/>
            <a:ext cx="2590800" cy="1905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1"/>
          </p:cNvCxnSpPr>
          <p:nvPr/>
        </p:nvCxnSpPr>
        <p:spPr>
          <a:xfrm rot="10800000" flipV="1">
            <a:off x="4495800" y="2166610"/>
            <a:ext cx="990600" cy="50039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1"/>
          </p:cNvCxnSpPr>
          <p:nvPr/>
        </p:nvCxnSpPr>
        <p:spPr>
          <a:xfrm rot="10800000" flipV="1">
            <a:off x="4419600" y="952500"/>
            <a:ext cx="1981200" cy="9525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1"/>
          </p:cNvCxnSpPr>
          <p:nvPr/>
        </p:nvCxnSpPr>
        <p:spPr>
          <a:xfrm rot="10800000" flipV="1">
            <a:off x="4876800" y="1409700"/>
            <a:ext cx="1524000" cy="4953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1" idx="1"/>
          </p:cNvCxnSpPr>
          <p:nvPr/>
        </p:nvCxnSpPr>
        <p:spPr>
          <a:xfrm rot="10800000" flipV="1">
            <a:off x="6400800" y="2786390"/>
            <a:ext cx="609600" cy="1854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14618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5364"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sp>
        <p:nvSpPr>
          <p:cNvPr id="15365" name="Rectangle 3"/>
          <p:cNvSpPr>
            <a:spLocks noGrp="1"/>
          </p:cNvSpPr>
          <p:nvPr>
            <p:ph type="body" idx="1"/>
          </p:nvPr>
        </p:nvSpPr>
        <p:spPr/>
        <p:txBody>
          <a:bodyPr/>
          <a:lstStyle/>
          <a:p>
            <a:pPr>
              <a:buClrTx/>
              <a:buSzTx/>
              <a:buFont typeface="Wingdings" pitchFamily="2" charset="2"/>
              <a:buNone/>
            </a:pPr>
            <a:r>
              <a:rPr lang="en-US" dirty="0" smtClean="0"/>
              <a:t>Compare 2 strings: should use equals()</a:t>
            </a:r>
          </a:p>
          <a:p>
            <a:pPr>
              <a:buClrTx/>
              <a:buSzTx/>
              <a:buFont typeface="Wingdings" pitchFamily="2" charset="2"/>
              <a:buNone/>
            </a:pPr>
            <a:endParaRPr lang="en-US" dirty="0" smtClean="0"/>
          </a:p>
          <a:p>
            <a:pPr>
              <a:buClrTx/>
              <a:buSzTx/>
              <a:buFont typeface="Wingdings" pitchFamily="2" charset="2"/>
              <a:buNone/>
            </a:pPr>
            <a:r>
              <a:rPr lang="en-US" dirty="0" smtClean="0"/>
              <a:t>String st1 = “abc”;</a:t>
            </a:r>
          </a:p>
          <a:p>
            <a:pPr>
              <a:buClrTx/>
              <a:buSzTx/>
              <a:buFont typeface="Wingdings" pitchFamily="2" charset="2"/>
              <a:buNone/>
            </a:pPr>
            <a:r>
              <a:rPr lang="en-US" dirty="0" smtClean="0"/>
              <a:t>String st2 = “xyz”;</a:t>
            </a:r>
          </a:p>
          <a:p>
            <a:pPr>
              <a:buClrTx/>
              <a:buSzTx/>
              <a:buFont typeface="Wingdings" pitchFamily="2" charset="2"/>
              <a:buNone/>
            </a:pPr>
            <a:r>
              <a:rPr lang="en-US" dirty="0" smtClean="0"/>
              <a:t>if(st1.equals(st2)){</a:t>
            </a:r>
          </a:p>
          <a:p>
            <a:pPr>
              <a:buClrTx/>
              <a:buSzTx/>
              <a:buFont typeface="Wingdings" pitchFamily="2" charset="2"/>
              <a:buNone/>
            </a:pPr>
            <a:r>
              <a:rPr lang="en-US" dirty="0" smtClean="0"/>
              <a:t>	…</a:t>
            </a:r>
          </a:p>
          <a:p>
            <a:pPr>
              <a:buClrTx/>
              <a:buSzTx/>
              <a:buFont typeface="Wingdings" pitchFamily="2" charset="2"/>
              <a:buNone/>
            </a:pPr>
            <a:r>
              <a:rPr lang="en-US" dirty="0" smtClean="0"/>
              <a:t>}</a:t>
            </a:r>
          </a:p>
          <a:p>
            <a:pPr>
              <a:buClrTx/>
              <a:buSzTx/>
              <a:buFont typeface="Arial" pitchFamily="34" charset="0"/>
              <a:buChar char="•"/>
            </a:pPr>
            <a:endParaRPr lang="en-US" dirty="0" smtClean="0">
              <a:solidFill>
                <a:srgbClr val="FF3300"/>
              </a:solidFill>
            </a:endParaRPr>
          </a:p>
        </p:txBody>
      </p:sp>
    </p:spTree>
    <p:extLst>
      <p:ext uri="{BB962C8B-B14F-4D97-AF65-F5344CB8AC3E}">
        <p14:creationId xmlns:p14="http://schemas.microsoft.com/office/powerpoint/2010/main" xmlns="" val="2232520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6388"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graphicFrame>
        <p:nvGraphicFramePr>
          <p:cNvPr id="6" name="Table 5"/>
          <p:cNvGraphicFramePr>
            <a:graphicFrameLocks noGrp="1"/>
          </p:cNvGraphicFramePr>
          <p:nvPr/>
        </p:nvGraphicFramePr>
        <p:xfrm>
          <a:off x="381002" y="1219197"/>
          <a:ext cx="8534398" cy="4795341"/>
        </p:xfrm>
        <a:graphic>
          <a:graphicData uri="http://schemas.openxmlformats.org/drawingml/2006/table">
            <a:tbl>
              <a:tblPr/>
              <a:tblGrid>
                <a:gridCol w="1677833"/>
                <a:gridCol w="6856565"/>
              </a:tblGrid>
              <a:tr h="353846">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Modifier and Type</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Method and Description</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charAt</a:t>
                      </a:r>
                      <a:r>
                        <a:rPr lang="en-US" sz="1400" dirty="0">
                          <a:solidFill>
                            <a:srgbClr val="353833"/>
                          </a:solidFill>
                          <a:latin typeface="Courier New"/>
                          <a:ea typeface="Times New Roman"/>
                          <a:cs typeface="Times New Roman"/>
                        </a:rPr>
                        <a:t>(int 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toCharArray</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byte[]</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getBytes</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80386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int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codePointAt</a:t>
                      </a:r>
                      <a:r>
                        <a:rPr lang="en-US" sz="1400" dirty="0">
                          <a:solidFill>
                            <a:srgbClr val="353833"/>
                          </a:solidFill>
                          <a:latin typeface="Courier New"/>
                          <a:ea typeface="Times New Roman"/>
                          <a:cs typeface="Times New Roman"/>
                        </a:rPr>
                        <a:t>(int index), </a:t>
                      </a:r>
                      <a:r>
                        <a:rPr lang="en-US" sz="1400" b="1" u="none" strike="noStrike" dirty="0">
                          <a:solidFill>
                            <a:srgbClr val="4A6782"/>
                          </a:solidFill>
                          <a:latin typeface="Courier New"/>
                          <a:ea typeface="Times New Roman"/>
                          <a:cs typeface="Times New Roman"/>
                          <a:hlinkClick r:id="rId2"/>
                        </a:rPr>
                        <a:t>compareTo</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anotherString)</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compareToIgnoreCase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hashCode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(int ch),</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lastIndexOf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length</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594292">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trim</a:t>
                      </a:r>
                      <a:r>
                        <a:rPr lang="en-US" sz="1400" dirty="0" smtClean="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toString</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concat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replace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replaceAll</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replaceFirst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substring</a:t>
                      </a:r>
                      <a:r>
                        <a:rPr lang="en-US" sz="1400" dirty="0" smtClean="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toLowerCase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toUpperCase</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static </a:t>
                      </a: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copyValueOf</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format</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valueOf</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566415">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boolean</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contains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3" tooltip="interface in java.lang"/>
                        </a:rPr>
                        <a:t>CharSequence</a:t>
                      </a:r>
                      <a:r>
                        <a:rPr lang="en-US" sz="1400" dirty="0">
                          <a:solidFill>
                            <a:srgbClr val="353833"/>
                          </a:solidFill>
                          <a:latin typeface="Courier New"/>
                          <a:ea typeface="Times New Roman"/>
                          <a:cs typeface="Times New Roman"/>
                        </a:rPr>
                        <a:t> s), </a:t>
                      </a:r>
                      <a:r>
                        <a:rPr lang="en-US" sz="1400" b="1" u="none" strike="noStrike" dirty="0">
                          <a:solidFill>
                            <a:srgbClr val="4A6782"/>
                          </a:solidFill>
                          <a:latin typeface="Courier New"/>
                          <a:ea typeface="Times New Roman"/>
                          <a:cs typeface="Times New Roman"/>
                          <a:hlinkClick r:id="rId2"/>
                        </a:rPr>
                        <a:t>endsWith</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suffix), </a:t>
                      </a:r>
                      <a:r>
                        <a:rPr lang="en-US" sz="1400" b="1" u="none" strike="noStrike" dirty="0">
                          <a:solidFill>
                            <a:srgbClr val="4A6782"/>
                          </a:solidFill>
                          <a:latin typeface="Courier New"/>
                          <a:ea typeface="Times New Roman"/>
                          <a:cs typeface="Times New Roman"/>
                          <a:hlinkClick r:id="rId2"/>
                        </a:rPr>
                        <a:t>startsWith</a:t>
                      </a:r>
                      <a:r>
                        <a:rPr lang="en-US" sz="1400" dirty="0" smtClean="0">
                          <a:solidFill>
                            <a:srgbClr val="353833"/>
                          </a:solidFill>
                          <a:latin typeface="Courier New"/>
                          <a:ea typeface="Times New Roman"/>
                          <a:cs typeface="Times New Roman"/>
                        </a:rPr>
                        <a:t>(</a:t>
                      </a:r>
                      <a:r>
                        <a:rPr lang="en-US" sz="1400" dirty="0" smtClean="0">
                          <a:solidFill>
                            <a:srgbClr val="353833"/>
                          </a:solidFill>
                          <a:latin typeface="Courier New"/>
                          <a:ea typeface="Times New Roman"/>
                          <a:cs typeface="Times New Roman"/>
                          <a:hlinkClick r:id="rId2" tooltip="class in java.lang"/>
                        </a:rPr>
                        <a:t>…)</a:t>
                      </a:r>
                      <a:r>
                        <a:rPr lang="en-US" sz="1400" dirty="0" smtClean="0">
                          <a:solidFill>
                            <a:srgbClr val="353833"/>
                          </a:solidFill>
                          <a:latin typeface="Courier New"/>
                          <a:ea typeface="Times New Roman"/>
                          <a:cs typeface="Times New Roman"/>
                        </a:rPr>
                        <a:t>,</a:t>
                      </a:r>
                      <a:r>
                        <a:rPr lang="en-US" sz="1400" b="1" u="none" strike="noStrike" dirty="0" smtClean="0">
                          <a:solidFill>
                            <a:srgbClr val="4A6782"/>
                          </a:solidFill>
                          <a:latin typeface="Courier New"/>
                          <a:ea typeface="Times New Roman"/>
                          <a:cs typeface="Times New Roman"/>
                          <a:hlinkClick r:id="rId2"/>
                        </a:rPr>
                        <a:t>isEmpty</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matches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equals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4" tooltip="class in java.lang"/>
                        </a:rPr>
                        <a:t>Object</a:t>
                      </a:r>
                      <a:r>
                        <a:rPr lang="en-US" sz="1400" dirty="0">
                          <a:solidFill>
                            <a:srgbClr val="353833"/>
                          </a:solidFill>
                          <a:latin typeface="Courier New"/>
                          <a:ea typeface="Times New Roman"/>
                          <a:cs typeface="Times New Roman"/>
                        </a:rPr>
                        <a:t> anObject), </a:t>
                      </a:r>
                      <a:r>
                        <a:rPr lang="en-US" sz="1400" b="1" u="none" strike="noStrike" dirty="0" smtClean="0">
                          <a:solidFill>
                            <a:srgbClr val="4A6782"/>
                          </a:solidFill>
                          <a:latin typeface="Courier New"/>
                          <a:ea typeface="Times New Roman"/>
                          <a:cs typeface="Times New Roman"/>
                          <a:hlinkClick r:id="rId2"/>
                        </a:rPr>
                        <a:t>equalsIgnoreCase</a:t>
                      </a:r>
                      <a:r>
                        <a:rPr lang="en-US" sz="1400" dirty="0" smtClean="0">
                          <a:solidFill>
                            <a:srgbClr val="353833"/>
                          </a:solidFill>
                          <a:latin typeface="Courier New"/>
                          <a:ea typeface="Times New Roman"/>
                          <a:cs typeface="Times New Roman"/>
                        </a:rPr>
                        <a:t>(</a:t>
                      </a:r>
                      <a:r>
                        <a:rPr lang="en-US" sz="1400" b="1" u="none" strike="noStrike" dirty="0" smtClean="0">
                          <a:solidFill>
                            <a:srgbClr val="4A6782"/>
                          </a:solidFill>
                          <a:latin typeface="Courier New"/>
                          <a:ea typeface="Times New Roman"/>
                          <a:cs typeface="Times New Roman"/>
                        </a:rPr>
                        <a:t>…</a:t>
                      </a:r>
                      <a:r>
                        <a:rPr lang="en-US" sz="1400" dirty="0" smtClean="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void</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getChars</a:t>
                      </a:r>
                      <a:r>
                        <a:rPr lang="en-US" sz="1400" dirty="0">
                          <a:solidFill>
                            <a:srgbClr val="353833"/>
                          </a:solidFill>
                          <a:latin typeface="Courier New"/>
                          <a:ea typeface="Times New Roman"/>
                          <a:cs typeface="Times New Roman"/>
                        </a:rPr>
                        <a:t>(int srcBegin, int srcEnd, char[] dst, int dstBegin)</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a:t>
                      </a: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int limit)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3" tooltip="interface in java.lang"/>
                        </a:rPr>
                        <a:t>CharSequence</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subSequence</a:t>
                      </a:r>
                      <a:r>
                        <a:rPr lang="en-US" sz="1400" dirty="0">
                          <a:solidFill>
                            <a:srgbClr val="353833"/>
                          </a:solidFill>
                          <a:latin typeface="Courier New"/>
                          <a:ea typeface="Times New Roman"/>
                          <a:cs typeface="Times New Roman"/>
                        </a:rPr>
                        <a:t>(int beginIndex, int endIndex)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xmlns="" val="980858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7412" name="Rectangle 2"/>
          <p:cNvSpPr>
            <a:spLocks noGrp="1"/>
          </p:cNvSpPr>
          <p:nvPr>
            <p:ph type="title"/>
          </p:nvPr>
        </p:nvSpPr>
        <p:spPr>
          <a:xfrm>
            <a:off x="457200" y="274638"/>
            <a:ext cx="4419600" cy="792162"/>
          </a:xfrm>
        </p:spPr>
        <p:txBody>
          <a:bodyPr/>
          <a:lstStyle/>
          <a:p>
            <a:pPr algn="l"/>
            <a:r>
              <a:rPr lang="en-US" dirty="0" smtClean="0"/>
              <a:t>The </a:t>
            </a:r>
            <a:r>
              <a:rPr lang="en-US" i="1" dirty="0" smtClean="0"/>
              <a:t>String </a:t>
            </a:r>
            <a:r>
              <a:rPr lang="en-US" dirty="0" smtClean="0"/>
              <a:t>Class</a:t>
            </a:r>
          </a:p>
        </p:txBody>
      </p:sp>
      <p:pic>
        <p:nvPicPr>
          <p:cNvPr id="16385" name="Picture 1"/>
          <p:cNvPicPr>
            <a:picLocks noChangeAspect="1" noChangeArrowheads="1"/>
          </p:cNvPicPr>
          <p:nvPr/>
        </p:nvPicPr>
        <p:blipFill>
          <a:blip r:embed="rId2"/>
          <a:srcRect/>
          <a:stretch>
            <a:fillRect/>
          </a:stretch>
        </p:blipFill>
        <p:spPr bwMode="auto">
          <a:xfrm>
            <a:off x="2" y="1280980"/>
            <a:ext cx="9143998" cy="511982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105400" y="381000"/>
            <a:ext cx="3971926" cy="1979044"/>
          </a:xfrm>
          <a:prstGeom prst="rect">
            <a:avLst/>
          </a:prstGeom>
          <a:noFill/>
          <a:ln w="28575">
            <a:solidFill>
              <a:srgbClr val="0000CC"/>
            </a:solidFill>
            <a:miter lim="800000"/>
            <a:headEnd/>
            <a:tailEnd/>
          </a:ln>
          <a:effectLst/>
        </p:spPr>
      </p:pic>
    </p:spTree>
    <p:extLst>
      <p:ext uri="{BB962C8B-B14F-4D97-AF65-F5344CB8AC3E}">
        <p14:creationId xmlns:p14="http://schemas.microsoft.com/office/powerpoint/2010/main" xmlns="" val="1972541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3076" name="Rectangle 2"/>
          <p:cNvSpPr>
            <a:spLocks noGrp="1"/>
          </p:cNvSpPr>
          <p:nvPr>
            <p:ph type="title"/>
          </p:nvPr>
        </p:nvSpPr>
        <p:spPr/>
        <p:txBody>
          <a:bodyPr/>
          <a:lstStyle/>
          <a:p>
            <a:r>
              <a:rPr lang="en-US" b="1" dirty="0" smtClean="0"/>
              <a:t>Objectives</a:t>
            </a:r>
          </a:p>
        </p:txBody>
      </p:sp>
      <p:sp>
        <p:nvSpPr>
          <p:cNvPr id="3077" name="Rectangle 3"/>
          <p:cNvSpPr>
            <a:spLocks noGrp="1"/>
          </p:cNvSpPr>
          <p:nvPr>
            <p:ph type="body" idx="1"/>
          </p:nvPr>
        </p:nvSpPr>
        <p:spPr>
          <a:xfrm>
            <a:off x="457200" y="1371600"/>
            <a:ext cx="8229600" cy="4525963"/>
          </a:xfrm>
        </p:spPr>
        <p:txBody>
          <a:bodyPr/>
          <a:lstStyle/>
          <a:p>
            <a:pPr>
              <a:buClrTx/>
              <a:buSzTx/>
              <a:buFont typeface="Arial" charset="0"/>
              <a:buChar char="•"/>
            </a:pPr>
            <a:r>
              <a:rPr lang="en-US" sz="2800" b="1" dirty="0" smtClean="0">
                <a:solidFill>
                  <a:srgbClr val="0000CC"/>
                </a:solidFill>
              </a:rPr>
              <a:t>Working with Numbers</a:t>
            </a:r>
            <a:r>
              <a:rPr lang="en-US" sz="2800" dirty="0" smtClean="0"/>
              <a:t>:</a:t>
            </a:r>
          </a:p>
          <a:p>
            <a:pPr lvl="1">
              <a:buClrTx/>
              <a:buFont typeface="Arial" charset="0"/>
              <a:buChar char="•"/>
            </a:pPr>
            <a:r>
              <a:rPr lang="en-US" sz="2400" dirty="0" smtClean="0"/>
              <a:t>Wrapper classes: Number, Character</a:t>
            </a:r>
          </a:p>
          <a:p>
            <a:pPr lvl="1">
              <a:buClrTx/>
              <a:buFont typeface="Arial" charset="0"/>
              <a:buChar char="•"/>
            </a:pPr>
            <a:r>
              <a:rPr lang="en-US" sz="2400" dirty="0" smtClean="0"/>
              <a:t>Auto boxing </a:t>
            </a:r>
            <a:r>
              <a:rPr lang="en-US" sz="2400" dirty="0"/>
              <a:t>and </a:t>
            </a:r>
            <a:r>
              <a:rPr lang="en-US" sz="2400" dirty="0" smtClean="0"/>
              <a:t>unboxing .</a:t>
            </a:r>
          </a:p>
          <a:p>
            <a:pPr>
              <a:buClrTx/>
              <a:buSzTx/>
              <a:buFont typeface="Arial" charset="0"/>
              <a:buChar char="•"/>
            </a:pPr>
            <a:r>
              <a:rPr lang="en-US" sz="2800" b="1" dirty="0" smtClean="0">
                <a:solidFill>
                  <a:srgbClr val="0000CC"/>
                </a:solidFill>
              </a:rPr>
              <a:t>The java.lang.Math</a:t>
            </a:r>
          </a:p>
          <a:p>
            <a:pPr>
              <a:buClrTx/>
              <a:buSzTx/>
              <a:buFont typeface="Arial" charset="0"/>
              <a:buChar char="•"/>
            </a:pPr>
            <a:r>
              <a:rPr lang="en-US" sz="2800" b="1" dirty="0" smtClean="0">
                <a:solidFill>
                  <a:srgbClr val="0000CC"/>
                </a:solidFill>
              </a:rPr>
              <a:t>String class</a:t>
            </a:r>
            <a:r>
              <a:rPr lang="en-US" sz="2800" dirty="0" smtClean="0"/>
              <a:t>:</a:t>
            </a:r>
          </a:p>
          <a:p>
            <a:pPr lvl="1">
              <a:buClrTx/>
              <a:buFont typeface="Arial" charset="0"/>
              <a:buChar char="•"/>
            </a:pPr>
            <a:r>
              <a:rPr lang="en-US" sz="2400" dirty="0" smtClean="0"/>
              <a:t>Create </a:t>
            </a:r>
            <a:r>
              <a:rPr lang="en-US" sz="2400" dirty="0"/>
              <a:t>and manipulate strings. </a:t>
            </a:r>
            <a:endParaRPr lang="en-US" sz="2400" dirty="0" smtClean="0"/>
          </a:p>
          <a:p>
            <a:pPr lvl="1">
              <a:buClrTx/>
              <a:buFont typeface="Arial" charset="0"/>
              <a:buChar char="•"/>
            </a:pPr>
            <a:r>
              <a:rPr lang="en-US" sz="2400" dirty="0" smtClean="0"/>
              <a:t>Compares </a:t>
            </a:r>
            <a:r>
              <a:rPr lang="en-US" sz="2400" dirty="0"/>
              <a:t>the String and StringBuilder classes</a:t>
            </a:r>
            <a:r>
              <a:rPr lang="en-US" sz="2400" dirty="0" smtClean="0"/>
              <a:t>.</a:t>
            </a:r>
          </a:p>
          <a:p>
            <a:pPr>
              <a:buClrTx/>
              <a:buFont typeface="Arial" charset="0"/>
              <a:buChar char="•"/>
            </a:pPr>
            <a:r>
              <a:rPr lang="en-US" b="1" dirty="0" smtClean="0">
                <a:solidFill>
                  <a:srgbClr val="0000CC"/>
                </a:solidFill>
              </a:rPr>
              <a:t>Scanning Text</a:t>
            </a:r>
          </a:p>
          <a:p>
            <a:pPr>
              <a:buClrTx/>
              <a:buFont typeface="Arial" charset="0"/>
              <a:buChar char="•"/>
            </a:pPr>
            <a:r>
              <a:rPr lang="en-US" b="1" dirty="0" smtClean="0">
                <a:solidFill>
                  <a:srgbClr val="0000CC"/>
                </a:solidFill>
              </a:rPr>
              <a:t>Formatting output</a:t>
            </a:r>
            <a:r>
              <a:rPr lang="en-US" dirty="0" smtClean="0"/>
              <a:t> </a:t>
            </a:r>
            <a:endParaRPr lang="en-US" dirty="0"/>
          </a:p>
        </p:txBody>
      </p:sp>
    </p:spTree>
    <p:extLst>
      <p:ext uri="{BB962C8B-B14F-4D97-AF65-F5344CB8AC3E}">
        <p14:creationId xmlns:p14="http://schemas.microsoft.com/office/powerpoint/2010/main" xmlns="" val="2971645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8436" name="Rectangle 2"/>
          <p:cNvSpPr>
            <a:spLocks noGrp="1"/>
          </p:cNvSpPr>
          <p:nvPr>
            <p:ph type="title"/>
          </p:nvPr>
        </p:nvSpPr>
        <p:spPr>
          <a:xfrm>
            <a:off x="152400" y="274638"/>
            <a:ext cx="8686800" cy="792162"/>
          </a:xfrm>
        </p:spPr>
        <p:txBody>
          <a:bodyPr/>
          <a:lstStyle/>
          <a:p>
            <a:r>
              <a:rPr lang="en-US" sz="4000" i="1" dirty="0" smtClean="0"/>
              <a:t>StringBuffer, StringBuilder </a:t>
            </a:r>
            <a:r>
              <a:rPr lang="en-US" sz="4000" dirty="0" smtClean="0"/>
              <a:t>Classes</a:t>
            </a:r>
          </a:p>
        </p:txBody>
      </p:sp>
      <p:sp>
        <p:nvSpPr>
          <p:cNvPr id="18437" name="Rectangle 3"/>
          <p:cNvSpPr>
            <a:spLocks noGrp="1"/>
          </p:cNvSpPr>
          <p:nvPr>
            <p:ph type="body" idx="1"/>
          </p:nvPr>
        </p:nvSpPr>
        <p:spPr>
          <a:xfrm>
            <a:off x="152400" y="1219200"/>
            <a:ext cx="8915400" cy="2438399"/>
          </a:xfrm>
        </p:spPr>
        <p:txBody>
          <a:bodyPr/>
          <a:lstStyle/>
          <a:p>
            <a:pPr>
              <a:buClrTx/>
              <a:buSzTx/>
              <a:buFont typeface="Arial" pitchFamily="34" charset="0"/>
              <a:buChar char="•"/>
            </a:pPr>
            <a:r>
              <a:rPr lang="en-US" sz="2800" dirty="0" smtClean="0"/>
              <a:t>Java’s </a:t>
            </a:r>
            <a:r>
              <a:rPr lang="en-US" sz="2800" b="1" dirty="0" smtClean="0"/>
              <a:t>StringBuffer</a:t>
            </a:r>
            <a:r>
              <a:rPr lang="en-US" sz="2800" dirty="0" smtClean="0"/>
              <a:t> and </a:t>
            </a:r>
            <a:r>
              <a:rPr lang="en-US" sz="2800" b="1" dirty="0" smtClean="0"/>
              <a:t>StringBuilder</a:t>
            </a:r>
            <a:r>
              <a:rPr lang="en-US" sz="2800" dirty="0" smtClean="0"/>
              <a:t> classes represent strings that can be dynamically modified.</a:t>
            </a:r>
          </a:p>
          <a:p>
            <a:pPr lvl="1"/>
            <a:r>
              <a:rPr lang="en-US" sz="2400" dirty="0" smtClean="0">
                <a:cs typeface="Arial" pitchFamily="34" charset="0"/>
              </a:rPr>
              <a:t>StringBuffer is threadsafe.</a:t>
            </a:r>
          </a:p>
          <a:p>
            <a:pPr lvl="1"/>
            <a:r>
              <a:rPr lang="en-US" sz="2400" dirty="0" smtClean="0">
                <a:cs typeface="Arial" pitchFamily="34" charset="0"/>
              </a:rPr>
              <a:t>StringBuilder (introduced in 5.0) is not threadsafe.</a:t>
            </a:r>
          </a:p>
          <a:p>
            <a:r>
              <a:rPr lang="en-US" sz="2400" dirty="0" smtClean="0"/>
              <a:t>Almost of their methods are the same as methods in the String class. </a:t>
            </a:r>
            <a:endParaRPr lang="en-US" sz="2400" dirty="0" smtClean="0">
              <a:cs typeface="Arial" pitchFamily="34" charset="0"/>
            </a:endParaRPr>
          </a:p>
        </p:txBody>
      </p:sp>
      <p:sp>
        <p:nvSpPr>
          <p:cNvPr id="5" name="TextBox 4"/>
          <p:cNvSpPr txBox="1"/>
          <p:nvPr/>
        </p:nvSpPr>
        <p:spPr>
          <a:xfrm>
            <a:off x="304800" y="4038600"/>
            <a:ext cx="8610600" cy="2246769"/>
          </a:xfrm>
          <a:prstGeom prst="rect">
            <a:avLst/>
          </a:prstGeom>
          <a:noFill/>
        </p:spPr>
        <p:txBody>
          <a:bodyPr wrap="square" rtlCol="0">
            <a:spAutoFit/>
          </a:bodyPr>
          <a:lstStyle/>
          <a:p>
            <a:r>
              <a:rPr lang="en-US" sz="2000" b="1" dirty="0" smtClean="0">
                <a:solidFill>
                  <a:srgbClr val="FF3300"/>
                </a:solidFill>
              </a:rPr>
              <a:t>Thread: </a:t>
            </a:r>
            <a:r>
              <a:rPr lang="en-US" sz="2000" dirty="0" smtClean="0"/>
              <a:t>Unit of code (method) is running</a:t>
            </a:r>
          </a:p>
          <a:p>
            <a:r>
              <a:rPr lang="en-US" sz="2000" b="1" dirty="0" smtClean="0">
                <a:solidFill>
                  <a:srgbClr val="FF3300"/>
                </a:solidFill>
              </a:rPr>
              <a:t>Multi-threading program: </a:t>
            </a:r>
            <a:r>
              <a:rPr lang="en-US" sz="2000" dirty="0" smtClean="0"/>
              <a:t>A program has some threads running concurrently. If 2 threads access common data, their values are not un-predictable. So, in multi-thread programming, JVM supports a mechanism in which accesses to common resources must carry out in sequence based on synchronized methods. </a:t>
            </a:r>
            <a:endParaRPr lang="en-US" sz="2000" dirty="0" smtClean="0">
              <a:solidFill>
                <a:srgbClr val="FF3300"/>
              </a:solidFill>
            </a:endParaRPr>
          </a:p>
          <a:p>
            <a:r>
              <a:rPr lang="en-US" sz="2000" b="1" dirty="0" smtClean="0">
                <a:solidFill>
                  <a:srgbClr val="FF3300"/>
                </a:solidFill>
              </a:rPr>
              <a:t>Threadsafe class</a:t>
            </a:r>
            <a:r>
              <a:rPr lang="en-US" sz="2000" dirty="0" smtClean="0"/>
              <a:t>: A class with synchronized methods.</a:t>
            </a:r>
            <a:endParaRPr lang="en-US" sz="2000" dirty="0"/>
          </a:p>
        </p:txBody>
      </p:sp>
    </p:spTree>
    <p:extLst>
      <p:ext uri="{BB962C8B-B14F-4D97-AF65-F5344CB8AC3E}">
        <p14:creationId xmlns:p14="http://schemas.microsoft.com/office/powerpoint/2010/main" xmlns="" val="331982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9460" name="Rectangle 2"/>
          <p:cNvSpPr>
            <a:spLocks noGrp="1"/>
          </p:cNvSpPr>
          <p:nvPr>
            <p:ph type="title"/>
          </p:nvPr>
        </p:nvSpPr>
        <p:spPr/>
        <p:txBody>
          <a:bodyPr/>
          <a:lstStyle/>
          <a:p>
            <a:r>
              <a:rPr lang="en-US" sz="4000" dirty="0" smtClean="0"/>
              <a:t>The </a:t>
            </a:r>
            <a:r>
              <a:rPr lang="en-US" sz="4000" i="1" dirty="0" smtClean="0"/>
              <a:t>StringBuffer - threadsafe</a:t>
            </a:r>
            <a:endParaRPr lang="en-US" sz="4000" dirty="0" smtClean="0"/>
          </a:p>
        </p:txBody>
      </p:sp>
      <p:sp>
        <p:nvSpPr>
          <p:cNvPr id="5" name="Rectangle 4"/>
          <p:cNvSpPr/>
          <p:nvPr/>
        </p:nvSpPr>
        <p:spPr>
          <a:xfrm>
            <a:off x="381000" y="1219201"/>
            <a:ext cx="8534400" cy="830997"/>
          </a:xfrm>
          <a:prstGeom prst="rect">
            <a:avLst/>
          </a:prstGeom>
        </p:spPr>
        <p:txBody>
          <a:bodyPr wrap="square">
            <a:spAutoFit/>
          </a:bodyPr>
          <a:lstStyle/>
          <a:p>
            <a:pPr>
              <a:buClrTx/>
              <a:buSzTx/>
              <a:buNone/>
            </a:pPr>
            <a:r>
              <a:rPr lang="en-US" sz="2400" dirty="0" smtClean="0"/>
              <a:t>public final class </a:t>
            </a:r>
            <a:r>
              <a:rPr lang="en-US" sz="2400" b="1" dirty="0" smtClean="0"/>
              <a:t>StringBuffer</a:t>
            </a:r>
            <a:r>
              <a:rPr lang="en-US" sz="2400" dirty="0" smtClean="0"/>
              <a:t> extends </a:t>
            </a:r>
            <a:r>
              <a:rPr lang="en-US" sz="2400" dirty="0" smtClean="0">
                <a:hlinkClick r:id="rId2" action="ppaction://hlinkfile" tooltip="class in java.lang"/>
              </a:rPr>
              <a:t>Object</a:t>
            </a:r>
            <a:r>
              <a:rPr lang="en-US" sz="2400" dirty="0" smtClean="0"/>
              <a:t> </a:t>
            </a:r>
          </a:p>
          <a:p>
            <a:pPr>
              <a:buClrTx/>
              <a:buSzTx/>
              <a:buNone/>
            </a:pPr>
            <a:r>
              <a:rPr lang="en-US" sz="2400" dirty="0" smtClean="0"/>
              <a:t>                                 implements </a:t>
            </a:r>
            <a:r>
              <a:rPr lang="en-US" sz="2400" dirty="0" smtClean="0">
                <a:hlinkClick r:id="rId3" action="ppaction://hlinkfile" tooltip="interface in java.io"/>
              </a:rPr>
              <a:t>Serializable</a:t>
            </a:r>
            <a:r>
              <a:rPr lang="en-US" sz="2400" dirty="0" smtClean="0"/>
              <a:t>, </a:t>
            </a:r>
            <a:r>
              <a:rPr lang="en-US" sz="2400" dirty="0" smtClean="0">
                <a:hlinkClick r:id="rId4" action="ppaction://hlinkfile" tooltip="interface in java.lang"/>
              </a:rPr>
              <a:t>CharSequence</a:t>
            </a:r>
            <a:endParaRPr lang="en-US" sz="2400" dirty="0" smtClean="0"/>
          </a:p>
        </p:txBody>
      </p:sp>
      <p:grpSp>
        <p:nvGrpSpPr>
          <p:cNvPr id="10" name="Group 9"/>
          <p:cNvGrpSpPr/>
          <p:nvPr/>
        </p:nvGrpSpPr>
        <p:grpSpPr>
          <a:xfrm>
            <a:off x="76200" y="2133600"/>
            <a:ext cx="9067800" cy="3962400"/>
            <a:chOff x="76200" y="2133600"/>
            <a:chExt cx="9067800" cy="3962400"/>
          </a:xfrm>
        </p:grpSpPr>
        <p:pic>
          <p:nvPicPr>
            <p:cNvPr id="14337" name="Picture 1"/>
            <p:cNvPicPr>
              <a:picLocks noChangeAspect="1" noChangeArrowheads="1"/>
            </p:cNvPicPr>
            <p:nvPr/>
          </p:nvPicPr>
          <p:blipFill>
            <a:blip r:embed="rId5">
              <a:lum bright="-27000" contrast="32000"/>
            </a:blip>
            <a:srcRect/>
            <a:stretch>
              <a:fillRect/>
            </a:stretch>
          </p:blipFill>
          <p:spPr bwMode="auto">
            <a:xfrm>
              <a:off x="76200" y="2133600"/>
              <a:ext cx="8030464" cy="39624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6">
              <a:lum bright="-27000" contrast="32000"/>
            </a:blip>
            <a:srcRect/>
            <a:stretch>
              <a:fillRect/>
            </a:stretch>
          </p:blipFill>
          <p:spPr bwMode="auto">
            <a:xfrm>
              <a:off x="5535440" y="3429000"/>
              <a:ext cx="3608560" cy="1838324"/>
            </a:xfrm>
            <a:prstGeom prst="rect">
              <a:avLst/>
            </a:prstGeom>
            <a:noFill/>
            <a:ln w="9525">
              <a:solidFill>
                <a:srgbClr val="0000CC"/>
              </a:solidFill>
              <a:miter lim="800000"/>
              <a:headEnd/>
              <a:tailEnd/>
            </a:ln>
            <a:effectLst/>
          </p:spPr>
        </p:pic>
      </p:grpSp>
    </p:spTree>
    <p:extLst>
      <p:ext uri="{BB962C8B-B14F-4D97-AF65-F5344CB8AC3E}">
        <p14:creationId xmlns:p14="http://schemas.microsoft.com/office/powerpoint/2010/main" xmlns="" val="3533802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1508" name="Rectangle 2"/>
          <p:cNvSpPr>
            <a:spLocks noGrp="1"/>
          </p:cNvSpPr>
          <p:nvPr>
            <p:ph type="title"/>
          </p:nvPr>
        </p:nvSpPr>
        <p:spPr/>
        <p:txBody>
          <a:bodyPr/>
          <a:lstStyle/>
          <a:p>
            <a:r>
              <a:rPr lang="en-US" sz="4000" i="1" dirty="0" smtClean="0"/>
              <a:t>StringBuilder</a:t>
            </a:r>
            <a:endParaRPr lang="en-US" sz="4000" dirty="0" smtClean="0"/>
          </a:p>
        </p:txBody>
      </p:sp>
      <p:sp>
        <p:nvSpPr>
          <p:cNvPr id="197635" name="Rectangle 3"/>
          <p:cNvSpPr>
            <a:spLocks noGrp="1"/>
          </p:cNvSpPr>
          <p:nvPr>
            <p:ph type="body" idx="1"/>
          </p:nvPr>
        </p:nvSpPr>
        <p:spPr>
          <a:xfrm>
            <a:off x="457200" y="2286000"/>
            <a:ext cx="8229600" cy="3611563"/>
          </a:xfrm>
        </p:spPr>
        <p:txBody>
          <a:bodyPr/>
          <a:lstStyle/>
          <a:p>
            <a:pPr>
              <a:lnSpc>
                <a:spcPct val="150000"/>
              </a:lnSpc>
              <a:defRPr/>
            </a:pPr>
            <a:r>
              <a:rPr lang="en-US" sz="2000" dirty="0" smtClean="0"/>
              <a:t>The StringBuilder class was introduced in 5.0. It is nearly identical to StringBuffer.</a:t>
            </a:r>
          </a:p>
          <a:p>
            <a:pPr>
              <a:lnSpc>
                <a:spcPct val="150000"/>
              </a:lnSpc>
              <a:defRPr/>
            </a:pPr>
            <a:r>
              <a:rPr lang="en-US" sz="2000" dirty="0" smtClean="0"/>
              <a:t>Major difference: string builders are </a:t>
            </a:r>
            <a:r>
              <a:rPr lang="en-US" sz="2000" dirty="0" smtClean="0">
                <a:solidFill>
                  <a:srgbClr val="FF0000"/>
                </a:solidFill>
              </a:rPr>
              <a:t>not threadsafe.</a:t>
            </a:r>
            <a:r>
              <a:rPr lang="en-US" sz="2000" dirty="0" smtClean="0"/>
              <a:t> </a:t>
            </a:r>
          </a:p>
          <a:p>
            <a:pPr>
              <a:lnSpc>
                <a:spcPct val="150000"/>
              </a:lnSpc>
              <a:defRPr/>
            </a:pPr>
            <a:r>
              <a:rPr lang="en-US" sz="2000" dirty="0" smtClean="0"/>
              <a:t>If you want multiple threads to have </a:t>
            </a:r>
            <a:r>
              <a:rPr lang="en-US" sz="2000" dirty="0" smtClean="0">
                <a:solidFill>
                  <a:srgbClr val="FF0000"/>
                </a:solidFill>
              </a:rPr>
              <a:t>concurrent access </a:t>
            </a:r>
            <a:r>
              <a:rPr lang="en-US" sz="2000" dirty="0" smtClean="0"/>
              <a:t>to a mutable string, use a string buffer. </a:t>
            </a:r>
          </a:p>
          <a:p>
            <a:pPr>
              <a:lnSpc>
                <a:spcPct val="150000"/>
              </a:lnSpc>
              <a:defRPr/>
            </a:pPr>
            <a:r>
              <a:rPr lang="en-US" sz="2000" dirty="0" smtClean="0"/>
              <a:t>If your mutable string will be accessed only by a single thread, there is an advantage to using a string builder, which will generally execute faster than a string buffer.</a:t>
            </a:r>
            <a:endParaRPr lang="en-US" sz="2000" b="1" dirty="0" smtClean="0"/>
          </a:p>
          <a:p>
            <a:pPr>
              <a:buClrTx/>
              <a:buSzTx/>
              <a:buFont typeface="Arial" charset="0"/>
              <a:buChar char="•"/>
              <a:defRPr/>
            </a:pPr>
            <a:endParaRPr lang="en-US" sz="2800" dirty="0" smtClean="0"/>
          </a:p>
        </p:txBody>
      </p:sp>
      <p:sp>
        <p:nvSpPr>
          <p:cNvPr id="5" name="Rectangle 4"/>
          <p:cNvSpPr/>
          <p:nvPr/>
        </p:nvSpPr>
        <p:spPr>
          <a:xfrm>
            <a:off x="457200" y="1219200"/>
            <a:ext cx="8153400" cy="830997"/>
          </a:xfrm>
          <a:prstGeom prst="rect">
            <a:avLst/>
          </a:prstGeom>
        </p:spPr>
        <p:txBody>
          <a:bodyPr wrap="square">
            <a:spAutoFit/>
          </a:bodyPr>
          <a:lstStyle/>
          <a:p>
            <a:pPr>
              <a:buClrTx/>
              <a:buSzTx/>
              <a:buNone/>
            </a:pPr>
            <a:r>
              <a:rPr lang="en-US" sz="2400" dirty="0" smtClean="0"/>
              <a:t>public final class </a:t>
            </a:r>
            <a:r>
              <a:rPr lang="en-US" sz="2400" b="1" dirty="0" smtClean="0"/>
              <a:t>StringBuilder</a:t>
            </a:r>
            <a:r>
              <a:rPr lang="en-US" sz="2400" dirty="0" smtClean="0"/>
              <a:t> extends </a:t>
            </a:r>
            <a:r>
              <a:rPr lang="en-US" sz="2400" dirty="0" smtClean="0">
                <a:hlinkClick r:id="rId2" action="ppaction://hlinkfile" tooltip="class in java.lang"/>
              </a:rPr>
              <a:t>Object</a:t>
            </a:r>
            <a:r>
              <a:rPr lang="en-US" sz="2400" dirty="0" smtClean="0"/>
              <a:t> </a:t>
            </a:r>
          </a:p>
          <a:p>
            <a:pPr>
              <a:buClrTx/>
              <a:buSzTx/>
              <a:buNone/>
            </a:pPr>
            <a:r>
              <a:rPr lang="en-US" sz="2400" dirty="0" smtClean="0"/>
              <a:t>                              implements </a:t>
            </a:r>
            <a:r>
              <a:rPr lang="en-US" sz="2400" dirty="0" smtClean="0">
                <a:hlinkClick r:id="rId3" action="ppaction://hlinkfile" tooltip="interface in java.io"/>
              </a:rPr>
              <a:t>Serializable</a:t>
            </a:r>
            <a:r>
              <a:rPr lang="en-US" sz="2400" dirty="0" smtClean="0"/>
              <a:t>, </a:t>
            </a:r>
            <a:r>
              <a:rPr lang="en-US" sz="2400" dirty="0" smtClean="0">
                <a:hlinkClick r:id="rId4" action="ppaction://hlinkfile" tooltip="interface in java.lang"/>
              </a:rPr>
              <a:t>CharSequence</a:t>
            </a:r>
            <a:endParaRPr lang="en-US" sz="2400" dirty="0" smtClean="0"/>
          </a:p>
        </p:txBody>
      </p:sp>
    </p:spTree>
    <p:extLst>
      <p:ext uri="{BB962C8B-B14F-4D97-AF65-F5344CB8AC3E}">
        <p14:creationId xmlns:p14="http://schemas.microsoft.com/office/powerpoint/2010/main" xmlns="" val="1326459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2532" name="Rectangle 2"/>
          <p:cNvSpPr>
            <a:spLocks noGrp="1"/>
          </p:cNvSpPr>
          <p:nvPr>
            <p:ph type="title"/>
          </p:nvPr>
        </p:nvSpPr>
        <p:spPr>
          <a:xfrm>
            <a:off x="457200" y="274638"/>
            <a:ext cx="8229600" cy="1096962"/>
          </a:xfrm>
        </p:spPr>
        <p:txBody>
          <a:bodyPr/>
          <a:lstStyle/>
          <a:p>
            <a:r>
              <a:rPr lang="en-US" sz="4000" dirty="0" smtClean="0"/>
              <a:t>String Concatenation,</a:t>
            </a:r>
            <a:br>
              <a:rPr lang="en-US" sz="4000" dirty="0" smtClean="0"/>
            </a:br>
            <a:r>
              <a:rPr lang="en-US" sz="4000" dirty="0" smtClean="0"/>
              <a:t> the Easy Way</a:t>
            </a:r>
          </a:p>
        </p:txBody>
      </p:sp>
      <p:sp>
        <p:nvSpPr>
          <p:cNvPr id="22533" name="Rectangle 3"/>
          <p:cNvSpPr>
            <a:spLocks noGrp="1"/>
          </p:cNvSpPr>
          <p:nvPr>
            <p:ph type="body" idx="1"/>
          </p:nvPr>
        </p:nvSpPr>
        <p:spPr/>
        <p:txBody>
          <a:bodyPr/>
          <a:lstStyle/>
          <a:p>
            <a:pPr>
              <a:buClrTx/>
              <a:buSzTx/>
              <a:buFont typeface="Arial" pitchFamily="34" charset="0"/>
              <a:buChar char="•"/>
            </a:pPr>
            <a:r>
              <a:rPr lang="en-US" dirty="0" smtClean="0"/>
              <a:t>02 ways:</a:t>
            </a:r>
          </a:p>
          <a:p>
            <a:pPr lvl="1"/>
            <a:r>
              <a:rPr lang="en-US" dirty="0" smtClean="0">
                <a:cs typeface="Arial" pitchFamily="34" charset="0"/>
              </a:rPr>
              <a:t>String.concat() method of the String class and the StringBuffer.append().</a:t>
            </a:r>
          </a:p>
          <a:p>
            <a:pPr lvl="1"/>
            <a:r>
              <a:rPr lang="en-US" dirty="0" smtClean="0">
                <a:cs typeface="Arial" pitchFamily="34" charset="0"/>
              </a:rPr>
              <a:t>Overloaded + operator.</a:t>
            </a:r>
          </a:p>
          <a:p>
            <a:pPr>
              <a:buClrTx/>
              <a:buSzTx/>
              <a:buFont typeface="Arial" pitchFamily="34" charset="0"/>
              <a:buChar char="•"/>
            </a:pPr>
            <a:endParaRPr lang="en-US" dirty="0" smtClean="0"/>
          </a:p>
        </p:txBody>
      </p:sp>
    </p:spTree>
    <p:extLst>
      <p:ext uri="{BB962C8B-B14F-4D97-AF65-F5344CB8AC3E}">
        <p14:creationId xmlns:p14="http://schemas.microsoft.com/office/powerpoint/2010/main" xmlns="" val="3675949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charset="0"/>
                <a:cs typeface="Arial" charset="0"/>
              </a:rPr>
              <a:t>Scanning Text</a:t>
            </a:r>
          </a:p>
        </p:txBody>
      </p:sp>
      <p:sp>
        <p:nvSpPr>
          <p:cNvPr id="35843" name="Content Placeholder 2"/>
          <p:cNvSpPr>
            <a:spLocks noGrp="1"/>
          </p:cNvSpPr>
          <p:nvPr>
            <p:ph idx="1"/>
          </p:nvPr>
        </p:nvSpPr>
        <p:spPr>
          <a:xfrm>
            <a:off x="457200" y="4389437"/>
            <a:ext cx="8229600" cy="2239963"/>
          </a:xfrm>
        </p:spPr>
        <p:txBody>
          <a:bodyPr/>
          <a:lstStyle/>
          <a:p>
            <a:r>
              <a:rPr lang="en-US" sz="2400" b="1" dirty="0" smtClean="0">
                <a:latin typeface="Arial" charset="0"/>
                <a:cs typeface="Arial" charset="0"/>
              </a:rPr>
              <a:t>Class: java.util.Scanner</a:t>
            </a:r>
          </a:p>
          <a:p>
            <a:r>
              <a:rPr lang="en-US" sz="2400" b="1" dirty="0" smtClean="0">
                <a:latin typeface="Arial" charset="0"/>
                <a:cs typeface="Arial" charset="0"/>
              </a:rPr>
              <a:t>Data in data source are characters</a:t>
            </a:r>
          </a:p>
          <a:p>
            <a:r>
              <a:rPr lang="en-US" sz="2400" b="1" dirty="0" smtClean="0">
                <a:latin typeface="Arial" charset="0"/>
                <a:cs typeface="Arial" charset="0"/>
              </a:rPr>
              <a:t>Methods for getting data:  next(), nextXXX()</a:t>
            </a:r>
          </a:p>
          <a:p>
            <a:r>
              <a:rPr lang="en-US" sz="2400" b="1" dirty="0" smtClean="0">
                <a:latin typeface="Arial" charset="0"/>
                <a:cs typeface="Arial" charset="0"/>
              </a:rPr>
              <a:t>Methods for checking availability of data : hasXXX()</a:t>
            </a:r>
          </a:p>
          <a:p>
            <a:r>
              <a:rPr lang="en-US" sz="2400" b="1" dirty="0" smtClean="0">
                <a:latin typeface="Arial" charset="0"/>
                <a:cs typeface="Arial" charset="0"/>
              </a:rPr>
              <a:t>Token: group of characters that has a meaning. </a:t>
            </a:r>
          </a:p>
        </p:txBody>
      </p:sp>
      <p:sp>
        <p:nvSpPr>
          <p:cNvPr id="5" name="Rectangle 4"/>
          <p:cNvSpPr/>
          <p:nvPr/>
        </p:nvSpPr>
        <p:spPr>
          <a:xfrm>
            <a:off x="533400" y="1600200"/>
            <a:ext cx="2133600" cy="12954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Data source</a:t>
            </a:r>
            <a:endParaRPr lang="en-US" dirty="0">
              <a:solidFill>
                <a:srgbClr val="FF0000"/>
              </a:solidFill>
            </a:endParaRPr>
          </a:p>
          <a:p>
            <a:pPr>
              <a:defRPr/>
            </a:pPr>
            <a:r>
              <a:rPr lang="en-US" dirty="0">
                <a:solidFill>
                  <a:schemeClr val="tx1"/>
                </a:solidFill>
              </a:rPr>
              <a:t>Memory variable</a:t>
            </a:r>
          </a:p>
          <a:p>
            <a:pPr>
              <a:defRPr/>
            </a:pPr>
            <a:r>
              <a:rPr lang="en-US" dirty="0">
                <a:solidFill>
                  <a:schemeClr val="tx1"/>
                </a:solidFill>
              </a:rPr>
              <a:t>Keyboard</a:t>
            </a:r>
          </a:p>
          <a:p>
            <a:pPr>
              <a:defRPr/>
            </a:pPr>
            <a:r>
              <a:rPr lang="en-US" dirty="0">
                <a:solidFill>
                  <a:schemeClr val="tx1"/>
                </a:solidFill>
              </a:rPr>
              <a:t>File</a:t>
            </a:r>
          </a:p>
        </p:txBody>
      </p:sp>
      <p:sp>
        <p:nvSpPr>
          <p:cNvPr id="6" name="Rectangle 5"/>
          <p:cNvSpPr/>
          <p:nvPr/>
        </p:nvSpPr>
        <p:spPr>
          <a:xfrm>
            <a:off x="5943600" y="1981200"/>
            <a:ext cx="2133600" cy="4572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variables</a:t>
            </a:r>
            <a:endParaRPr lang="en-US" dirty="0">
              <a:solidFill>
                <a:srgbClr val="FF0000"/>
              </a:solidFill>
            </a:endParaRPr>
          </a:p>
        </p:txBody>
      </p:sp>
      <p:sp>
        <p:nvSpPr>
          <p:cNvPr id="7" name="Oval 6"/>
          <p:cNvSpPr/>
          <p:nvPr/>
        </p:nvSpPr>
        <p:spPr>
          <a:xfrm>
            <a:off x="3124200" y="1752600"/>
            <a:ext cx="2438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Getting data one after another</a:t>
            </a:r>
          </a:p>
        </p:txBody>
      </p:sp>
      <p:cxnSp>
        <p:nvCxnSpPr>
          <p:cNvPr id="9" name="Straight Arrow Connector 8"/>
          <p:cNvCxnSpPr>
            <a:stCxn id="5" idx="3"/>
            <a:endCxn id="7" idx="2"/>
          </p:cNvCxnSpPr>
          <p:nvPr/>
        </p:nvCxnSpPr>
        <p:spPr>
          <a:xfrm>
            <a:off x="2667000" y="2247900"/>
            <a:ext cx="457200" cy="1588"/>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a:endCxn id="6" idx="1"/>
          </p:cNvCxnSpPr>
          <p:nvPr/>
        </p:nvCxnSpPr>
        <p:spPr>
          <a:xfrm flipV="1">
            <a:off x="5562600" y="2209800"/>
            <a:ext cx="381000" cy="381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8" name="7-Point Star 17"/>
          <p:cNvSpPr/>
          <p:nvPr/>
        </p:nvSpPr>
        <p:spPr>
          <a:xfrm>
            <a:off x="2590800" y="2743200"/>
            <a:ext cx="4724400" cy="1371600"/>
          </a:xfrm>
          <a:prstGeom prst="star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The java.util.Scanner class</a:t>
            </a:r>
          </a:p>
        </p:txBody>
      </p:sp>
      <p:sp>
        <p:nvSpPr>
          <p:cNvPr id="27" name="Oval 26"/>
          <p:cNvSpPr/>
          <p:nvPr/>
        </p:nvSpPr>
        <p:spPr>
          <a:xfrm>
            <a:off x="914400" y="26670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Delimiters need to be omitted</a:t>
            </a:r>
          </a:p>
        </p:txBody>
      </p:sp>
      <p:sp>
        <p:nvSpPr>
          <p:cNvPr id="13" name="Rectangle 12"/>
          <p:cNvSpPr/>
          <p:nvPr/>
        </p:nvSpPr>
        <p:spPr>
          <a:xfrm>
            <a:off x="2514600" y="1066800"/>
            <a:ext cx="48768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How to get data from a data source?</a:t>
            </a:r>
            <a:endParaRPr lang="en-US" sz="2400" dirty="0">
              <a:solidFill>
                <a:schemeClr val="bg1"/>
              </a:solidFill>
            </a:endParaRPr>
          </a:p>
        </p:txBody>
      </p:sp>
      <p:sp>
        <p:nvSpPr>
          <p:cNvPr id="15" name="Slide Number Placeholder 1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8229600" cy="639762"/>
          </a:xfrm>
        </p:spPr>
        <p:txBody>
          <a:bodyPr/>
          <a:lstStyle/>
          <a:p>
            <a:r>
              <a:rPr lang="en-US" sz="2800" dirty="0" smtClean="0">
                <a:latin typeface="Arial" charset="0"/>
                <a:cs typeface="Arial" charset="0"/>
              </a:rPr>
              <a:t>Scanning data from a string</a:t>
            </a:r>
          </a:p>
        </p:txBody>
      </p:sp>
      <p:pic>
        <p:nvPicPr>
          <p:cNvPr id="19457" name="Picture 1"/>
          <p:cNvPicPr>
            <a:picLocks noChangeAspect="1" noChangeArrowheads="1"/>
          </p:cNvPicPr>
          <p:nvPr/>
        </p:nvPicPr>
        <p:blipFill>
          <a:blip r:embed="rId2"/>
          <a:srcRect/>
          <a:stretch>
            <a:fillRect/>
          </a:stretch>
        </p:blipFill>
        <p:spPr bwMode="auto">
          <a:xfrm>
            <a:off x="133350" y="762000"/>
            <a:ext cx="6496050" cy="5373276"/>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7191374" y="914400"/>
            <a:ext cx="1495426" cy="4743064"/>
          </a:xfrm>
          <a:prstGeom prst="rect">
            <a:avLst/>
          </a:prstGeom>
          <a:noFill/>
          <a:ln w="9525">
            <a:noFill/>
            <a:miter lim="800000"/>
            <a:headEnd/>
            <a:tailEnd/>
          </a:ln>
          <a:effectLst/>
        </p:spPr>
      </p:pic>
      <p:cxnSp>
        <p:nvCxnSpPr>
          <p:cNvPr id="11" name="Straight Arrow Connector 10"/>
          <p:cNvCxnSpPr/>
          <p:nvPr/>
        </p:nvCxnSpPr>
        <p:spPr>
          <a:xfrm>
            <a:off x="6477000" y="2286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48200" y="3581400"/>
            <a:ext cx="2895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53200" y="4876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14400" y="5715000"/>
            <a:ext cx="731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default delimiter is the blank character. You can designate delimiters.</a:t>
            </a:r>
          </a:p>
          <a:p>
            <a:pPr algn="ctr"/>
            <a:r>
              <a:rPr lang="en-US" dirty="0" smtClean="0"/>
              <a:t>[au\\s] means that a, u and space(\s) are delimiters.</a:t>
            </a:r>
          </a:p>
          <a:p>
            <a:pPr algn="ctr"/>
            <a:r>
              <a:rPr lang="en-US" dirty="0" smtClean="0"/>
              <a:t>+ means that number of occurrences is equal or greater than 1</a:t>
            </a:r>
            <a:endParaRPr lang="en-US" dirty="0"/>
          </a:p>
        </p:txBody>
      </p:sp>
      <p:sp>
        <p:nvSpPr>
          <p:cNvPr id="20" name="Slide Number Placeholder 19"/>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914400" y="0"/>
            <a:ext cx="7696200" cy="914400"/>
          </a:xfrm>
        </p:spPr>
        <p:txBody>
          <a:bodyPr>
            <a:normAutofit fontScale="90000"/>
          </a:bodyPr>
          <a:lstStyle/>
          <a:p>
            <a:r>
              <a:rPr lang="en-US" sz="2800" dirty="0" smtClean="0">
                <a:latin typeface="Arial" charset="0"/>
                <a:cs typeface="Arial" charset="0"/>
              </a:rPr>
              <a:t>Scanning data from a text file</a:t>
            </a:r>
            <a:br>
              <a:rPr lang="en-US" sz="2800" dirty="0" smtClean="0">
                <a:latin typeface="Arial" charset="0"/>
                <a:cs typeface="Arial" charset="0"/>
              </a:rPr>
            </a:br>
            <a:r>
              <a:rPr lang="en-US" sz="2800" dirty="0" smtClean="0">
                <a:latin typeface="Arial" charset="0"/>
                <a:cs typeface="Arial" charset="0"/>
              </a:rPr>
              <a:t>Specifying Delimiters</a:t>
            </a:r>
          </a:p>
        </p:txBody>
      </p:sp>
      <p:sp>
        <p:nvSpPr>
          <p:cNvPr id="8" name="Rectangle 7"/>
          <p:cNvSpPr/>
          <p:nvPr/>
        </p:nvSpPr>
        <p:spPr>
          <a:xfrm>
            <a:off x="228600" y="10668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 New File/ Other/ Empty File</a:t>
            </a:r>
          </a:p>
          <a:p>
            <a:pPr algn="ctr">
              <a:defRPr/>
            </a:pPr>
            <a:r>
              <a:rPr lang="en-US" dirty="0"/>
              <a:t>File name: f1.txt</a:t>
            </a:r>
          </a:p>
        </p:txBody>
      </p:sp>
      <p:pic>
        <p:nvPicPr>
          <p:cNvPr id="37893" name="Picture 2"/>
          <p:cNvPicPr>
            <a:picLocks noChangeAspect="1" noChangeArrowheads="1"/>
          </p:cNvPicPr>
          <p:nvPr/>
        </p:nvPicPr>
        <p:blipFill>
          <a:blip r:embed="rId2"/>
          <a:srcRect/>
          <a:stretch>
            <a:fillRect/>
          </a:stretch>
        </p:blipFill>
        <p:spPr bwMode="auto">
          <a:xfrm>
            <a:off x="228600" y="1600200"/>
            <a:ext cx="2514600" cy="838200"/>
          </a:xfrm>
          <a:prstGeom prst="rect">
            <a:avLst/>
          </a:prstGeom>
          <a:noFill/>
          <a:ln w="9525">
            <a:noFill/>
            <a:miter lim="800000"/>
            <a:headEnd/>
            <a:tailEnd/>
          </a:ln>
        </p:spPr>
      </p:pic>
      <p:sp>
        <p:nvSpPr>
          <p:cNvPr id="37894" name="Picture 4"/>
          <p:cNvSpPr>
            <a:spLocks noChangeAspect="1" noChangeArrowheads="1"/>
          </p:cNvSpPr>
          <p:nvPr/>
        </p:nvSpPr>
        <p:spPr bwMode="auto">
          <a:xfrm>
            <a:off x="0" y="2819400"/>
            <a:ext cx="4860925" cy="2190750"/>
          </a:xfrm>
          <a:prstGeom prst="rect">
            <a:avLst/>
          </a:prstGeom>
          <a:noFill/>
          <a:ln w="9525">
            <a:noFill/>
            <a:miter lim="800000"/>
            <a:headEnd/>
            <a:tailEnd/>
          </a:ln>
        </p:spPr>
        <p:txBody>
          <a:bodyPr/>
          <a:lstStyle/>
          <a:p>
            <a:endParaRPr lang="en-US" dirty="0"/>
          </a:p>
        </p:txBody>
      </p:sp>
      <p:sp>
        <p:nvSpPr>
          <p:cNvPr id="15" name="Rectangle 14"/>
          <p:cNvSpPr/>
          <p:nvPr/>
        </p:nvSpPr>
        <p:spPr>
          <a:xfrm>
            <a:off x="304800" y="4876800"/>
            <a:ext cx="4724400" cy="1828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Common Patterns:   </a:t>
            </a:r>
          </a:p>
          <a:p>
            <a:pPr>
              <a:defRPr/>
            </a:pPr>
            <a:r>
              <a:rPr lang="en-US" dirty="0"/>
              <a:t>[ ] : representing a character</a:t>
            </a:r>
          </a:p>
          <a:p>
            <a:pPr>
              <a:defRPr/>
            </a:pPr>
            <a:r>
              <a:rPr lang="en-US" dirty="0"/>
              <a:t>.  (arbitrary character)</a:t>
            </a:r>
          </a:p>
          <a:p>
            <a:pPr>
              <a:defRPr/>
            </a:pPr>
            <a:r>
              <a:rPr lang="en-US" dirty="0"/>
              <a:t> \d  ( digits)     \w ( word characters)    \s (space)</a:t>
            </a:r>
          </a:p>
          <a:p>
            <a:pPr>
              <a:defRPr/>
            </a:pPr>
            <a:r>
              <a:rPr lang="en-US" dirty="0"/>
              <a:t>Quantifiers:  *  (&gt;=0) , + (&gt;=1) ,  ? (zero or one)</a:t>
            </a:r>
          </a:p>
        </p:txBody>
      </p:sp>
      <p:sp>
        <p:nvSpPr>
          <p:cNvPr id="16" name="Rectangle 15"/>
          <p:cNvSpPr/>
          <p:nvPr/>
        </p:nvSpPr>
        <p:spPr>
          <a:xfrm>
            <a:off x="5943600" y="5181600"/>
            <a:ext cx="3048000" cy="609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[a-zA-Z ] : a character from a to z or A to Z</a:t>
            </a:r>
          </a:p>
        </p:txBody>
      </p:sp>
      <p:pic>
        <p:nvPicPr>
          <p:cNvPr id="37898" name="Picture 12"/>
          <p:cNvPicPr>
            <a:picLocks noChangeAspect="1" noChangeArrowheads="1"/>
          </p:cNvPicPr>
          <p:nvPr/>
        </p:nvPicPr>
        <p:blipFill>
          <a:blip r:embed="rId3"/>
          <a:srcRect/>
          <a:stretch>
            <a:fillRect/>
          </a:stretch>
        </p:blipFill>
        <p:spPr bwMode="auto">
          <a:xfrm>
            <a:off x="228600" y="2667000"/>
            <a:ext cx="3700463" cy="1981200"/>
          </a:xfrm>
          <a:prstGeom prst="rect">
            <a:avLst/>
          </a:prstGeom>
          <a:noFill/>
          <a:ln w="9525">
            <a:noFill/>
            <a:miter lim="800000"/>
            <a:headEnd/>
            <a:tailEnd/>
          </a:ln>
        </p:spPr>
      </p:pic>
      <p:sp>
        <p:nvSpPr>
          <p:cNvPr id="14" name="Rectangle 13"/>
          <p:cNvSpPr/>
          <p:nvPr/>
        </p:nvSpPr>
        <p:spPr>
          <a:xfrm>
            <a:off x="5105400" y="5791200"/>
            <a:ext cx="3810000" cy="838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java documentation for more details</a:t>
            </a:r>
          </a:p>
          <a:p>
            <a:pPr algn="ctr"/>
            <a:r>
              <a:rPr lang="en-US" dirty="0" smtClean="0"/>
              <a:t>Class: java.util.regex.Pattern</a:t>
            </a:r>
          </a:p>
        </p:txBody>
      </p:sp>
      <p:pic>
        <p:nvPicPr>
          <p:cNvPr id="18435" name="Picture 3"/>
          <p:cNvPicPr>
            <a:picLocks noChangeAspect="1" noChangeArrowheads="1"/>
          </p:cNvPicPr>
          <p:nvPr/>
        </p:nvPicPr>
        <p:blipFill>
          <a:blip r:embed="rId4"/>
          <a:srcRect/>
          <a:stretch>
            <a:fillRect/>
          </a:stretch>
        </p:blipFill>
        <p:spPr bwMode="auto">
          <a:xfrm>
            <a:off x="4314824" y="990600"/>
            <a:ext cx="4676776" cy="4012246"/>
          </a:xfrm>
          <a:prstGeom prst="rect">
            <a:avLst/>
          </a:prstGeom>
          <a:noFill/>
          <a:ln w="9525">
            <a:noFill/>
            <a:miter lim="800000"/>
            <a:headEnd/>
            <a:tailEnd/>
          </a:ln>
          <a:effectLst/>
        </p:spPr>
      </p:pic>
      <p:pic>
        <p:nvPicPr>
          <p:cNvPr id="18436" name="Picture 4"/>
          <p:cNvPicPr>
            <a:picLocks noChangeAspect="1" noChangeArrowheads="1"/>
          </p:cNvPicPr>
          <p:nvPr/>
        </p:nvPicPr>
        <p:blipFill>
          <a:blip r:embed="rId5"/>
          <a:srcRect/>
          <a:stretch>
            <a:fillRect/>
          </a:stretch>
        </p:blipFill>
        <p:spPr bwMode="auto">
          <a:xfrm>
            <a:off x="5029200" y="4495800"/>
            <a:ext cx="914400" cy="1285876"/>
          </a:xfrm>
          <a:prstGeom prst="rect">
            <a:avLst/>
          </a:prstGeom>
          <a:noFill/>
          <a:ln w="9525">
            <a:noFill/>
            <a:miter lim="800000"/>
            <a:headEnd/>
            <a:tailEnd/>
          </a:ln>
          <a:effectLst/>
        </p:spPr>
      </p:pic>
      <p:cxnSp>
        <p:nvCxnSpPr>
          <p:cNvPr id="18" name="Straight Arrow Connector 17"/>
          <p:cNvCxnSpPr/>
          <p:nvPr/>
        </p:nvCxnSpPr>
        <p:spPr>
          <a:xfrm>
            <a:off x="1600200" y="2514600"/>
            <a:ext cx="3657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Splitting a string into substrings</a:t>
            </a:r>
          </a:p>
        </p:txBody>
      </p:sp>
      <p:pic>
        <p:nvPicPr>
          <p:cNvPr id="17412" name="Picture 4"/>
          <p:cNvPicPr>
            <a:picLocks noChangeAspect="1" noChangeArrowheads="1"/>
          </p:cNvPicPr>
          <p:nvPr/>
        </p:nvPicPr>
        <p:blipFill>
          <a:blip r:embed="rId2"/>
          <a:srcRect/>
          <a:stretch>
            <a:fillRect/>
          </a:stretch>
        </p:blipFill>
        <p:spPr bwMode="auto">
          <a:xfrm>
            <a:off x="7200900" y="2314575"/>
            <a:ext cx="1866900" cy="3248025"/>
          </a:xfrm>
          <a:prstGeom prst="rect">
            <a:avLst/>
          </a:prstGeom>
          <a:noFill/>
          <a:ln w="9525">
            <a:noFill/>
            <a:miter lim="800000"/>
            <a:headEnd/>
            <a:tailEnd/>
          </a:ln>
          <a:effectLst/>
        </p:spPr>
      </p:pic>
      <p:sp>
        <p:nvSpPr>
          <p:cNvPr id="11" name="Rectangle 10"/>
          <p:cNvSpPr/>
          <p:nvPr/>
        </p:nvSpPr>
        <p:spPr>
          <a:xfrm>
            <a:off x="304800" y="990600"/>
            <a:ext cx="6705600" cy="7620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method </a:t>
            </a:r>
            <a:r>
              <a:rPr lang="en-US" b="1" dirty="0" smtClean="0"/>
              <a:t>split(delimiters) of the class String and</a:t>
            </a:r>
          </a:p>
          <a:p>
            <a:pPr algn="ctr"/>
            <a:r>
              <a:rPr lang="en-US" b="1" dirty="0" smtClean="0"/>
              <a:t> the java.util.StringTokenizer are used.</a:t>
            </a:r>
            <a:endParaRPr lang="en-US" dirty="0"/>
          </a:p>
        </p:txBody>
      </p:sp>
      <p:pic>
        <p:nvPicPr>
          <p:cNvPr id="17413" name="Picture 5"/>
          <p:cNvPicPr>
            <a:picLocks noChangeAspect="1" noChangeArrowheads="1"/>
          </p:cNvPicPr>
          <p:nvPr/>
        </p:nvPicPr>
        <p:blipFill>
          <a:blip r:embed="rId3">
            <a:lum bright="-16000"/>
          </a:blip>
          <a:srcRect/>
          <a:stretch>
            <a:fillRect/>
          </a:stretch>
        </p:blipFill>
        <p:spPr bwMode="auto">
          <a:xfrm>
            <a:off x="76200" y="2181224"/>
            <a:ext cx="7053942" cy="3686176"/>
          </a:xfrm>
          <a:prstGeom prst="rect">
            <a:avLst/>
          </a:prstGeom>
          <a:noFill/>
          <a:ln w="9525">
            <a:noFill/>
            <a:miter lim="800000"/>
            <a:headEnd/>
            <a:tailEnd/>
          </a:ln>
          <a:effectLst/>
        </p:spPr>
      </p:pic>
      <p:cxnSp>
        <p:nvCxnSpPr>
          <p:cNvPr id="14" name="Straight Arrow Connector 13"/>
          <p:cNvCxnSpPr/>
          <p:nvPr/>
        </p:nvCxnSpPr>
        <p:spPr>
          <a:xfrm>
            <a:off x="6248400" y="35052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86600" y="4876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CA15C064-DD44-4CAC-873E-2D1F54821676}" type="slidenum">
              <a:rPr kumimoji="0" lang="en-US" smtClean="0"/>
              <a:pPr/>
              <a:t>27</a:t>
            </a:fld>
            <a:endParaRPr kumimoji="0"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a:xfrm>
            <a:off x="533400" y="76200"/>
            <a:ext cx="8229600" cy="609600"/>
          </a:xfrm>
        </p:spPr>
        <p:txBody>
          <a:bodyPr/>
          <a:lstStyle/>
          <a:p>
            <a:r>
              <a:rPr lang="en-US" sz="4000" dirty="0" smtClean="0"/>
              <a:t>Formatting Output</a:t>
            </a:r>
            <a:endParaRPr lang="en-US" sz="4000" dirty="0"/>
          </a:p>
        </p:txBody>
      </p:sp>
      <p:sp>
        <p:nvSpPr>
          <p:cNvPr id="5" name="Rectangle 4"/>
          <p:cNvSpPr/>
          <p:nvPr/>
        </p:nvSpPr>
        <p:spPr>
          <a:xfrm>
            <a:off x="0" y="1066800"/>
            <a:ext cx="914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%[argument_index$][flags][width][.precision]conversion</a:t>
            </a:r>
          </a:p>
          <a:p>
            <a:pPr algn="ctr">
              <a:defRPr/>
            </a:pPr>
            <a:r>
              <a:rPr lang="en-US" dirty="0"/>
              <a:t>See API documentation for more </a:t>
            </a:r>
            <a:r>
              <a:rPr lang="en-US" dirty="0" smtClean="0"/>
              <a:t>details (api/java/util/Formatter.html#syntax). </a:t>
            </a:r>
            <a:endParaRPr lang="en-US" dirty="0"/>
          </a:p>
        </p:txBody>
      </p:sp>
      <p:pic>
        <p:nvPicPr>
          <p:cNvPr id="55298" name="Picture 2"/>
          <p:cNvPicPr>
            <a:picLocks noChangeAspect="1" noChangeArrowheads="1"/>
          </p:cNvPicPr>
          <p:nvPr/>
        </p:nvPicPr>
        <p:blipFill>
          <a:blip r:embed="rId3">
            <a:lum bright="-32000" contrast="38000"/>
          </a:blip>
          <a:srcRect/>
          <a:stretch>
            <a:fillRect/>
          </a:stretch>
        </p:blipFill>
        <p:spPr bwMode="auto">
          <a:xfrm>
            <a:off x="1" y="2075572"/>
            <a:ext cx="9144000" cy="3487028"/>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a:srcRect/>
          <a:stretch>
            <a:fillRect/>
          </a:stretch>
        </p:blipFill>
        <p:spPr bwMode="auto">
          <a:xfrm>
            <a:off x="1865154" y="5334000"/>
            <a:ext cx="5373846" cy="904876"/>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xmlns="" val="4107934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smtClean="0"/>
              <a:t>Formatting Output</a:t>
            </a:r>
            <a:endParaRPr lang="en-US" sz="4000" dirty="0"/>
          </a:p>
        </p:txBody>
      </p:sp>
      <p:pic>
        <p:nvPicPr>
          <p:cNvPr id="57347" name="Picture 3"/>
          <p:cNvPicPr>
            <a:picLocks noChangeAspect="1" noChangeArrowheads="1"/>
          </p:cNvPicPr>
          <p:nvPr/>
        </p:nvPicPr>
        <p:blipFill>
          <a:blip r:embed="rId3">
            <a:lum bright="-24000" contrast="36000"/>
          </a:blip>
          <a:srcRect/>
          <a:stretch>
            <a:fillRect/>
          </a:stretch>
        </p:blipFill>
        <p:spPr bwMode="auto">
          <a:xfrm>
            <a:off x="90652" y="1143000"/>
            <a:ext cx="8962696" cy="4114800"/>
          </a:xfrm>
          <a:prstGeom prst="rect">
            <a:avLst/>
          </a:prstGeom>
          <a:noFill/>
          <a:ln w="9525">
            <a:noFill/>
            <a:miter lim="800000"/>
            <a:headEnd/>
            <a:tailEnd/>
          </a:ln>
          <a:effectLst/>
        </p:spPr>
      </p:pic>
      <p:pic>
        <p:nvPicPr>
          <p:cNvPr id="57348" name="Picture 4"/>
          <p:cNvPicPr>
            <a:picLocks noChangeAspect="1" noChangeArrowheads="1"/>
          </p:cNvPicPr>
          <p:nvPr/>
        </p:nvPicPr>
        <p:blipFill>
          <a:blip r:embed="rId4">
            <a:lum bright="-24000" contrast="36000"/>
          </a:blip>
          <a:srcRect/>
          <a:stretch>
            <a:fillRect/>
          </a:stretch>
        </p:blipFill>
        <p:spPr bwMode="auto">
          <a:xfrm>
            <a:off x="5734048" y="4800600"/>
            <a:ext cx="1657352" cy="1524000"/>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xmlns="" val="4249939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19200"/>
            <a:ext cx="8229600" cy="4906963"/>
          </a:xfrm>
        </p:spPr>
        <p:txBody>
          <a:bodyPr/>
          <a:lstStyle/>
          <a:p>
            <a:r>
              <a:rPr lang="en-US" sz="2800" dirty="0" smtClean="0"/>
              <a:t>A class can contain no data field or some data fields</a:t>
            </a:r>
          </a:p>
          <a:p>
            <a:r>
              <a:rPr lang="en-US" sz="2800" dirty="0" smtClean="0"/>
              <a:t>Some operations on numbers are critical such as converting a string to number, …</a:t>
            </a:r>
          </a:p>
          <a:p>
            <a:r>
              <a:rPr lang="en-US" sz="2800" dirty="0" smtClean="0"/>
              <a:t>Java libraries have classes which wrap a number (primitive type) in it and support operations on numbers. They are called as wrapper classes.</a:t>
            </a:r>
          </a:p>
          <a:p>
            <a:r>
              <a:rPr lang="en-US" sz="2800" dirty="0" smtClean="0"/>
              <a:t>String is a common data type and it is a pre-defined class in Java library.</a:t>
            </a:r>
          </a:p>
          <a:p>
            <a:r>
              <a:rPr lang="en-US" sz="2800" dirty="0" smtClean="0"/>
              <a:t>The </a:t>
            </a:r>
            <a:r>
              <a:rPr lang="en-US" sz="2800" b="1" dirty="0" smtClean="0">
                <a:solidFill>
                  <a:srgbClr val="0000CC"/>
                </a:solidFill>
              </a:rPr>
              <a:t>java.lang</a:t>
            </a:r>
            <a:r>
              <a:rPr lang="en-US" sz="2800" dirty="0" smtClean="0"/>
              <a:t> package contains all of them</a:t>
            </a:r>
          </a:p>
          <a:p>
            <a:endParaRPr lang="en-US" sz="2800"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6628" name="Rectangle 2"/>
          <p:cNvSpPr>
            <a:spLocks noGrp="1"/>
          </p:cNvSpPr>
          <p:nvPr>
            <p:ph type="title"/>
          </p:nvPr>
        </p:nvSpPr>
        <p:spPr/>
        <p:txBody>
          <a:bodyPr/>
          <a:lstStyle/>
          <a:p>
            <a:r>
              <a:rPr lang="en-US" dirty="0" smtClean="0">
                <a:latin typeface="Calibri" pitchFamily="34" charset="0"/>
              </a:rPr>
              <a:t>Summary</a:t>
            </a:r>
          </a:p>
        </p:txBody>
      </p:sp>
      <p:sp>
        <p:nvSpPr>
          <p:cNvPr id="172035" name="Rectangle 3"/>
          <p:cNvSpPr>
            <a:spLocks noGrp="1"/>
          </p:cNvSpPr>
          <p:nvPr>
            <p:ph type="body" idx="1"/>
          </p:nvPr>
        </p:nvSpPr>
        <p:spPr>
          <a:xfrm>
            <a:off x="457200" y="1295400"/>
            <a:ext cx="8077200" cy="5105400"/>
          </a:xfrm>
        </p:spPr>
        <p:txBody>
          <a:bodyPr/>
          <a:lstStyle/>
          <a:p>
            <a:pPr>
              <a:buClrTx/>
              <a:buSzTx/>
              <a:buFont typeface="Arial" charset="0"/>
              <a:buChar char="•"/>
            </a:pPr>
            <a:r>
              <a:rPr lang="en-US" sz="2800" b="1" dirty="0" smtClean="0">
                <a:solidFill>
                  <a:srgbClr val="0000CC"/>
                </a:solidFill>
              </a:rPr>
              <a:t>Working with Numbers</a:t>
            </a:r>
            <a:r>
              <a:rPr lang="en-US" sz="2800" dirty="0" smtClean="0"/>
              <a:t>:</a:t>
            </a:r>
          </a:p>
          <a:p>
            <a:pPr lvl="1">
              <a:buClrTx/>
              <a:buFont typeface="Arial" charset="0"/>
              <a:buChar char="•"/>
            </a:pPr>
            <a:r>
              <a:rPr lang="en-US" sz="2400" dirty="0" smtClean="0"/>
              <a:t>Wrapper classes: Number, Character</a:t>
            </a:r>
          </a:p>
          <a:p>
            <a:pPr lvl="1">
              <a:buClrTx/>
              <a:buFont typeface="Arial" charset="0"/>
              <a:buChar char="•"/>
            </a:pPr>
            <a:r>
              <a:rPr lang="en-US" sz="2400" dirty="0" smtClean="0"/>
              <a:t>The java.lang.Math class</a:t>
            </a:r>
          </a:p>
          <a:p>
            <a:pPr lvl="1">
              <a:buClrTx/>
              <a:buFont typeface="Arial" charset="0"/>
              <a:buChar char="•"/>
            </a:pPr>
            <a:r>
              <a:rPr lang="en-US" sz="2400" dirty="0" smtClean="0"/>
              <a:t>Autoboxing and unboxing .</a:t>
            </a:r>
          </a:p>
          <a:p>
            <a:pPr>
              <a:buClrTx/>
              <a:buSzTx/>
              <a:buFont typeface="Arial" charset="0"/>
              <a:buChar char="•"/>
            </a:pPr>
            <a:r>
              <a:rPr lang="en-US" sz="2800" b="1" dirty="0" smtClean="0">
                <a:solidFill>
                  <a:srgbClr val="0000CC"/>
                </a:solidFill>
              </a:rPr>
              <a:t>The java.lang.Math</a:t>
            </a:r>
          </a:p>
          <a:p>
            <a:pPr>
              <a:buClrTx/>
              <a:buSzTx/>
              <a:buFont typeface="Arial" charset="0"/>
              <a:buChar char="•"/>
            </a:pPr>
            <a:r>
              <a:rPr lang="en-US" sz="2800" b="1" dirty="0" smtClean="0">
                <a:solidFill>
                  <a:srgbClr val="0000CC"/>
                </a:solidFill>
              </a:rPr>
              <a:t>String class</a:t>
            </a:r>
            <a:r>
              <a:rPr lang="en-US" sz="2800" dirty="0" smtClean="0"/>
              <a:t>:</a:t>
            </a:r>
          </a:p>
          <a:p>
            <a:pPr lvl="1">
              <a:buClrTx/>
              <a:buFont typeface="Arial" charset="0"/>
              <a:buChar char="•"/>
            </a:pPr>
            <a:r>
              <a:rPr lang="en-US" sz="2400" dirty="0" smtClean="0"/>
              <a:t>Create and manipulate strings. </a:t>
            </a:r>
          </a:p>
          <a:p>
            <a:pPr lvl="1">
              <a:buClrTx/>
              <a:buFont typeface="Arial" charset="0"/>
              <a:buChar char="•"/>
            </a:pPr>
            <a:r>
              <a:rPr lang="en-US" sz="2400" dirty="0" smtClean="0"/>
              <a:t>Compares the String and StringBuilder classes.</a:t>
            </a:r>
          </a:p>
          <a:p>
            <a:pPr>
              <a:buClrTx/>
              <a:buFont typeface="Arial" charset="0"/>
              <a:buChar char="•"/>
            </a:pPr>
            <a:r>
              <a:rPr lang="en-US" b="1" dirty="0" smtClean="0">
                <a:solidFill>
                  <a:srgbClr val="0000CC"/>
                </a:solidFill>
              </a:rPr>
              <a:t>Scanning Text</a:t>
            </a:r>
          </a:p>
          <a:p>
            <a:pPr>
              <a:buClrTx/>
              <a:buFont typeface="Arial" charset="0"/>
              <a:buChar char="•"/>
            </a:pPr>
            <a:r>
              <a:rPr lang="en-US" b="1" dirty="0" smtClean="0">
                <a:solidFill>
                  <a:srgbClr val="0000CC"/>
                </a:solidFill>
              </a:rPr>
              <a:t>Formatting output</a:t>
            </a:r>
            <a:r>
              <a:rPr lang="en-US" dirty="0" smtClean="0"/>
              <a:t> </a:t>
            </a:r>
            <a:endParaRPr lang="en-US" dirty="0"/>
          </a:p>
        </p:txBody>
      </p:sp>
    </p:spTree>
    <p:extLst>
      <p:ext uri="{BB962C8B-B14F-4D97-AF65-F5344CB8AC3E}">
        <p14:creationId xmlns:p14="http://schemas.microsoft.com/office/powerpoint/2010/main" xmlns="" val="2822756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25" dur="500"/>
                                        <p:tgtEl>
                                          <p:spTgt spid="17203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28" dur="500"/>
                                        <p:tgtEl>
                                          <p:spTgt spid="1720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1" dur="500"/>
                                        <p:tgtEl>
                                          <p:spTgt spid="1720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34" dur="500"/>
                                        <p:tgtEl>
                                          <p:spTgt spid="172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a:t>
            </a:r>
            <a:endParaRPr lang="en-US" dirty="0"/>
          </a:p>
        </p:txBody>
      </p:sp>
      <p:sp>
        <p:nvSpPr>
          <p:cNvPr id="13317" name="Rectangle 3"/>
          <p:cNvSpPr>
            <a:spLocks noGrp="1"/>
          </p:cNvSpPr>
          <p:nvPr>
            <p:ph type="body" idx="1"/>
          </p:nvPr>
        </p:nvSpPr>
        <p:spPr>
          <a:xfrm>
            <a:off x="457200" y="1371600"/>
            <a:ext cx="8229600" cy="1066800"/>
          </a:xfrm>
        </p:spPr>
        <p:txBody>
          <a:bodyPr/>
          <a:lstStyle/>
          <a:p>
            <a:r>
              <a:rPr lang="en-US" sz="2800" dirty="0"/>
              <a:t>Java platform provides </a:t>
            </a:r>
            <a:r>
              <a:rPr lang="en-US" sz="2800" i="1" dirty="0">
                <a:solidFill>
                  <a:srgbClr val="0000CC"/>
                </a:solidFill>
              </a:rPr>
              <a:t>wrapper</a:t>
            </a:r>
            <a:r>
              <a:rPr lang="en-US" sz="2800" dirty="0"/>
              <a:t> classes for each of the primitive data </a:t>
            </a:r>
            <a:r>
              <a:rPr lang="en-US" sz="2800" dirty="0" smtClean="0"/>
              <a:t>types. </a:t>
            </a:r>
          </a:p>
        </p:txBody>
      </p:sp>
      <p:pic>
        <p:nvPicPr>
          <p:cNvPr id="2" name="Picture 2"/>
          <p:cNvPicPr>
            <a:picLocks noChangeAspect="1" noChangeArrowheads="1"/>
          </p:cNvPicPr>
          <p:nvPr/>
        </p:nvPicPr>
        <p:blipFill>
          <a:blip r:embed="rId3">
            <a:lum bright="-24000" contrast="36000"/>
          </a:blip>
          <a:srcRect/>
          <a:stretch>
            <a:fillRect/>
          </a:stretch>
        </p:blipFill>
        <p:spPr bwMode="auto">
          <a:xfrm>
            <a:off x="126546" y="2438400"/>
            <a:ext cx="8788854" cy="3061746"/>
          </a:xfrm>
          <a:prstGeom prst="rect">
            <a:avLst/>
          </a:prstGeom>
          <a:noFill/>
          <a:ln w="9525">
            <a:noFill/>
            <a:miter lim="800000"/>
            <a:headEnd/>
            <a:tailEnd/>
          </a:ln>
          <a:effectLst/>
        </p:spPr>
      </p:pic>
      <p:sp>
        <p:nvSpPr>
          <p:cNvPr id="7" name="Rectangle 6"/>
          <p:cNvSpPr/>
          <p:nvPr/>
        </p:nvSpPr>
        <p:spPr>
          <a:xfrm>
            <a:off x="609600" y="5569803"/>
            <a:ext cx="7772400" cy="830997"/>
          </a:xfrm>
          <a:prstGeom prst="rect">
            <a:avLst/>
          </a:prstGeom>
        </p:spPr>
        <p:txBody>
          <a:bodyPr wrap="square">
            <a:spAutoFit/>
          </a:bodyPr>
          <a:lstStyle/>
          <a:p>
            <a:r>
              <a:rPr lang="en-US" sz="2400" dirty="0" smtClean="0">
                <a:solidFill>
                  <a:srgbClr val="0000CC"/>
                </a:solidFill>
              </a:rPr>
              <a:t>All of the numeric wrapper classes are subclasses of the abstract class Number.</a:t>
            </a:r>
          </a:p>
        </p:txBody>
      </p:sp>
    </p:spTree>
    <p:extLst>
      <p:ext uri="{BB962C8B-B14F-4D97-AF65-F5344CB8AC3E}">
        <p14:creationId xmlns:p14="http://schemas.microsoft.com/office/powerpoint/2010/main" xmlns="" val="149021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final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lum bright="-28000" contrast="38000"/>
          </a:blip>
          <a:srcRect/>
          <a:stretch>
            <a:fillRect/>
          </a:stretch>
        </p:blipFill>
        <p:spPr bwMode="auto">
          <a:xfrm>
            <a:off x="228600" y="1952626"/>
            <a:ext cx="8686742" cy="35337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581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a:t>
            </a:r>
            <a:r>
              <a:rPr kumimoji="0" lang="en-US" b="1" i="0" u="sng" strike="noStrike" cap="none" normalizeH="0" baseline="0" dirty="0" smtClean="0">
                <a:ln>
                  <a:noFill/>
                </a:ln>
                <a:solidFill>
                  <a:srgbClr val="FF3300"/>
                </a:solidFill>
                <a:effectLst/>
                <a:latin typeface="DejaVu Sans Mono"/>
                <a:cs typeface="Arial" pitchFamily="34" charset="0"/>
              </a:rPr>
              <a:t>final</a:t>
            </a:r>
            <a:r>
              <a:rPr kumimoji="0" lang="en-US" b="1" i="0" u="none" strike="noStrike" cap="none" normalizeH="0" baseline="0" dirty="0" smtClean="0">
                <a:ln>
                  <a:noFill/>
                </a:ln>
                <a:solidFill>
                  <a:srgbClr val="FF3300"/>
                </a:solidFill>
                <a:effectLst/>
                <a:latin typeface="DejaVu Sans Mono"/>
                <a:cs typeface="Arial" pitchFamily="34" charset="0"/>
              </a:rPr>
              <a:t>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pic>
        <p:nvPicPr>
          <p:cNvPr id="50178" name="Picture 2"/>
          <p:cNvPicPr>
            <a:picLocks noChangeAspect="1" noChangeArrowheads="1"/>
          </p:cNvPicPr>
          <p:nvPr/>
        </p:nvPicPr>
        <p:blipFill>
          <a:blip r:embed="rId2">
            <a:lum bright="-24000" contrast="28000"/>
          </a:blip>
          <a:srcRect/>
          <a:stretch>
            <a:fillRect/>
          </a:stretch>
        </p:blipFill>
        <p:spPr bwMode="auto">
          <a:xfrm>
            <a:off x="74759" y="3200400"/>
            <a:ext cx="8994482" cy="1828800"/>
          </a:xfrm>
          <a:prstGeom prst="rect">
            <a:avLst/>
          </a:prstGeom>
          <a:noFill/>
          <a:ln w="9525">
            <a:noFill/>
            <a:miter lim="800000"/>
            <a:headEnd/>
            <a:tailEnd/>
          </a:ln>
          <a:effectLst/>
        </p:spPr>
      </p:pic>
      <p:sp>
        <p:nvSpPr>
          <p:cNvPr id="7" name="TextBox 6"/>
          <p:cNvSpPr txBox="1"/>
          <p:nvPr/>
        </p:nvSpPr>
        <p:spPr>
          <a:xfrm>
            <a:off x="1447800" y="2114490"/>
            <a:ext cx="6019800" cy="400110"/>
          </a:xfrm>
          <a:prstGeom prst="rect">
            <a:avLst/>
          </a:prstGeom>
          <a:solidFill>
            <a:srgbClr val="008000"/>
          </a:solidFill>
        </p:spPr>
        <p:txBody>
          <a:bodyPr wrap="square" rtlCol="0">
            <a:spAutoFit/>
          </a:bodyPr>
          <a:lstStyle/>
          <a:p>
            <a:pPr algn="ctr"/>
            <a:r>
              <a:rPr lang="en-US" sz="2000" dirty="0" smtClean="0">
                <a:solidFill>
                  <a:schemeClr val="bg1"/>
                </a:solidFill>
              </a:rPr>
              <a:t>We can not create a sub-class of a wrapper class</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final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sp>
        <p:nvSpPr>
          <p:cNvPr id="6" name="TextBox 5"/>
          <p:cNvSpPr txBox="1"/>
          <p:nvPr/>
        </p:nvSpPr>
        <p:spPr>
          <a:xfrm>
            <a:off x="457200" y="1752600"/>
            <a:ext cx="1066800" cy="923330"/>
          </a:xfrm>
          <a:prstGeom prst="rect">
            <a:avLst/>
          </a:prstGeom>
          <a:solidFill>
            <a:schemeClr val="accent6">
              <a:lumMod val="50000"/>
            </a:schemeClr>
          </a:solidFill>
        </p:spPr>
        <p:txBody>
          <a:bodyPr wrap="square" rtlCol="0">
            <a:spAutoFit/>
          </a:bodyPr>
          <a:lstStyle/>
          <a:p>
            <a:pPr algn="ctr"/>
            <a:r>
              <a:rPr lang="en-US" dirty="0" smtClean="0">
                <a:solidFill>
                  <a:schemeClr val="bg1"/>
                </a:solidFill>
              </a:rPr>
              <a:t>Some  common methods</a:t>
            </a:r>
            <a:endParaRPr lang="en-US" dirty="0">
              <a:solidFill>
                <a:schemeClr val="bg1"/>
              </a:solidFill>
            </a:endParaRPr>
          </a:p>
        </p:txBody>
      </p:sp>
      <p:pic>
        <p:nvPicPr>
          <p:cNvPr id="51203" name="Picture 3"/>
          <p:cNvPicPr>
            <a:picLocks noChangeAspect="1" noChangeArrowheads="1"/>
          </p:cNvPicPr>
          <p:nvPr/>
        </p:nvPicPr>
        <p:blipFill>
          <a:blip r:embed="rId2">
            <a:lum bright="-34000" contrast="36000"/>
          </a:blip>
          <a:srcRect/>
          <a:stretch>
            <a:fillRect/>
          </a:stretch>
        </p:blipFill>
        <p:spPr bwMode="auto">
          <a:xfrm>
            <a:off x="2057400" y="1600200"/>
            <a:ext cx="6619875" cy="4819650"/>
          </a:xfrm>
          <a:prstGeom prst="rect">
            <a:avLst/>
          </a:prstGeom>
          <a:noFill/>
          <a:ln w="9525">
            <a:noFill/>
            <a:miter lim="800000"/>
            <a:headEnd/>
            <a:tailEnd/>
          </a:ln>
          <a:effectLst/>
        </p:spPr>
      </p:pic>
      <p:sp>
        <p:nvSpPr>
          <p:cNvPr id="9" name="TextBox 8"/>
          <p:cNvSpPr txBox="1"/>
          <p:nvPr/>
        </p:nvSpPr>
        <p:spPr>
          <a:xfrm>
            <a:off x="228600" y="3039070"/>
            <a:ext cx="1600200" cy="2308324"/>
          </a:xfrm>
          <a:prstGeom prst="rect">
            <a:avLst/>
          </a:prstGeom>
          <a:solidFill>
            <a:schemeClr val="accent6">
              <a:lumMod val="50000"/>
            </a:schemeClr>
          </a:solidFill>
        </p:spPr>
        <p:txBody>
          <a:bodyPr wrap="square" rtlCol="0">
            <a:spAutoFit/>
          </a:bodyPr>
          <a:lstStyle/>
          <a:p>
            <a:pPr algn="ctr"/>
            <a:r>
              <a:rPr lang="en-US" dirty="0" smtClean="0">
                <a:solidFill>
                  <a:schemeClr val="bg1"/>
                </a:solidFill>
              </a:rPr>
              <a:t>Wrapper classes are immutable (non-changeable) because they do not have setters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a:t>
            </a:r>
            <a:endParaRPr lang="en-US" dirty="0"/>
          </a:p>
        </p:txBody>
      </p:sp>
      <p:sp>
        <p:nvSpPr>
          <p:cNvPr id="13317" name="Rectangle 3"/>
          <p:cNvSpPr>
            <a:spLocks noGrp="1"/>
          </p:cNvSpPr>
          <p:nvPr>
            <p:ph type="body" idx="1"/>
          </p:nvPr>
        </p:nvSpPr>
        <p:spPr/>
        <p:txBody>
          <a:bodyPr/>
          <a:lstStyle/>
          <a:p>
            <a:r>
              <a:rPr lang="en-US" dirty="0" smtClean="0"/>
              <a:t>We </a:t>
            </a:r>
            <a:r>
              <a:rPr lang="en-US" dirty="0"/>
              <a:t>use a Number object rather than a </a:t>
            </a:r>
            <a:r>
              <a:rPr lang="en-US" dirty="0" smtClean="0"/>
              <a:t>primitive when:</a:t>
            </a:r>
            <a:endParaRPr lang="en-US" dirty="0"/>
          </a:p>
          <a:p>
            <a:pPr lvl="1"/>
            <a:r>
              <a:rPr lang="en-US" dirty="0"/>
              <a:t>As an argument of a method that expects an </a:t>
            </a:r>
            <a:r>
              <a:rPr lang="en-US" dirty="0" smtClean="0"/>
              <a:t>object.</a:t>
            </a:r>
            <a:endParaRPr lang="en-US" dirty="0"/>
          </a:p>
          <a:p>
            <a:pPr lvl="1"/>
            <a:r>
              <a:rPr lang="en-US" dirty="0"/>
              <a:t>To use constants defined by the class, such as </a:t>
            </a:r>
            <a:r>
              <a:rPr lang="en-US" dirty="0">
                <a:solidFill>
                  <a:srgbClr val="0000CC"/>
                </a:solidFill>
              </a:rPr>
              <a:t>MIN_VALUE</a:t>
            </a:r>
            <a:r>
              <a:rPr lang="en-US" dirty="0"/>
              <a:t> and </a:t>
            </a:r>
            <a:r>
              <a:rPr lang="en-US" dirty="0" smtClean="0">
                <a:solidFill>
                  <a:srgbClr val="FF0000"/>
                </a:solidFill>
              </a:rPr>
              <a:t>MAX_VALUE</a:t>
            </a:r>
            <a:r>
              <a:rPr lang="en-US" dirty="0" smtClean="0"/>
              <a:t>. </a:t>
            </a:r>
            <a:endParaRPr lang="en-US" dirty="0"/>
          </a:p>
          <a:p>
            <a:pPr lvl="1"/>
            <a:r>
              <a:rPr lang="en-US" dirty="0"/>
              <a:t>To use class methods for </a:t>
            </a:r>
            <a:r>
              <a:rPr lang="en-US" dirty="0">
                <a:solidFill>
                  <a:srgbClr val="008000"/>
                </a:solidFill>
              </a:rPr>
              <a:t>converting</a:t>
            </a:r>
            <a:r>
              <a:rPr lang="en-US" dirty="0"/>
              <a:t> values to and from other primitive </a:t>
            </a:r>
            <a:r>
              <a:rPr lang="en-US" dirty="0" smtClean="0"/>
              <a:t>types.</a:t>
            </a:r>
            <a:endParaRPr lang="en-US" dirty="0"/>
          </a:p>
        </p:txBody>
      </p:sp>
    </p:spTree>
    <p:extLst>
      <p:ext uri="{BB962C8B-B14F-4D97-AF65-F5344CB8AC3E}">
        <p14:creationId xmlns:p14="http://schemas.microsoft.com/office/powerpoint/2010/main" xmlns="" val="307135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 A Demo</a:t>
            </a:r>
            <a:endParaRPr lang="en-US" dirty="0"/>
          </a:p>
        </p:txBody>
      </p:sp>
      <p:pic>
        <p:nvPicPr>
          <p:cNvPr id="6" name="Content Placeholder 6"/>
          <p:cNvPicPr>
            <a:picLocks/>
          </p:cNvPicPr>
          <p:nvPr/>
        </p:nvPicPr>
        <p:blipFill>
          <a:blip r:embed="rId3"/>
          <a:srcRect l="60245" t="29527" r="15511" b="44484"/>
          <a:stretch>
            <a:fillRect/>
          </a:stretch>
        </p:blipFill>
        <p:spPr bwMode="auto">
          <a:xfrm>
            <a:off x="2133600" y="1066800"/>
            <a:ext cx="1752600" cy="1447800"/>
          </a:xfrm>
          <a:prstGeom prst="rect">
            <a:avLst/>
          </a:prstGeom>
          <a:noFill/>
          <a:ln w="9525">
            <a:noFill/>
            <a:miter lim="800000"/>
            <a:headEnd/>
            <a:tailEnd/>
          </a:ln>
        </p:spPr>
      </p:pic>
      <p:sp>
        <p:nvSpPr>
          <p:cNvPr id="7" name="Rectangle 6"/>
          <p:cNvSpPr/>
          <p:nvPr/>
        </p:nvSpPr>
        <p:spPr>
          <a:xfrm>
            <a:off x="228600" y="5257800"/>
            <a:ext cx="3657600" cy="9144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int x= 5;</a:t>
            </a:r>
          </a:p>
          <a:p>
            <a:pPr>
              <a:defRPr/>
            </a:pPr>
            <a:r>
              <a:rPr lang="en-US" dirty="0">
                <a:latin typeface="Arial" pitchFamily="34" charset="0"/>
                <a:cs typeface="Arial" pitchFamily="34" charset="0"/>
              </a:rPr>
              <a:t>Integer obj = new Integer(5);</a:t>
            </a:r>
          </a:p>
          <a:p>
            <a:pPr>
              <a:defRPr/>
            </a:pPr>
            <a:r>
              <a:rPr lang="en-US" dirty="0">
                <a:latin typeface="Arial" pitchFamily="34" charset="0"/>
                <a:cs typeface="Arial" pitchFamily="34" charset="0"/>
              </a:rPr>
              <a:t>Integer obj2 = new Integer (“123”);</a:t>
            </a:r>
          </a:p>
        </p:txBody>
      </p:sp>
      <p:sp>
        <p:nvSpPr>
          <p:cNvPr id="8" name="Rectangle 7"/>
          <p:cNvSpPr/>
          <p:nvPr/>
        </p:nvSpPr>
        <p:spPr>
          <a:xfrm>
            <a:off x="2743200" y="4724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        5</a:t>
            </a:r>
          </a:p>
        </p:txBody>
      </p:sp>
      <p:sp>
        <p:nvSpPr>
          <p:cNvPr id="9" name="Rectangle 8"/>
          <p:cNvSpPr/>
          <p:nvPr/>
        </p:nvSpPr>
        <p:spPr>
          <a:xfrm>
            <a:off x="2743200" y="4343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obj </a:t>
            </a:r>
          </a:p>
        </p:txBody>
      </p:sp>
      <p:sp>
        <p:nvSpPr>
          <p:cNvPr id="10" name="Rectangle 9"/>
          <p:cNvSpPr/>
          <p:nvPr/>
        </p:nvSpPr>
        <p:spPr>
          <a:xfrm>
            <a:off x="2743200" y="3200400"/>
            <a:ext cx="10668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cxnSp>
        <p:nvCxnSpPr>
          <p:cNvPr id="11" name="Straight Arrow Connector 10"/>
          <p:cNvCxnSpPr/>
          <p:nvPr/>
        </p:nvCxnSpPr>
        <p:spPr>
          <a:xfrm rot="16200000" flipH="1">
            <a:off x="2476500" y="38481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5"/>
          <p:cNvPicPr>
            <a:picLocks noChangeAspect="1" noChangeArrowheads="1"/>
          </p:cNvPicPr>
          <p:nvPr/>
        </p:nvPicPr>
        <p:blipFill>
          <a:blip r:embed="rId4"/>
          <a:srcRect/>
          <a:stretch>
            <a:fillRect/>
          </a:stretch>
        </p:blipFill>
        <p:spPr bwMode="auto">
          <a:xfrm>
            <a:off x="76200" y="1143000"/>
            <a:ext cx="1981200" cy="1838325"/>
          </a:xfrm>
          <a:prstGeom prst="rect">
            <a:avLst/>
          </a:prstGeom>
          <a:noFill/>
          <a:ln w="9525">
            <a:noFill/>
            <a:miter lim="800000"/>
            <a:headEnd/>
            <a:tailEnd/>
          </a:ln>
        </p:spPr>
      </p:pic>
      <p:pic>
        <p:nvPicPr>
          <p:cNvPr id="13" name="Picture 6"/>
          <p:cNvPicPr>
            <a:picLocks noChangeAspect="1" noChangeArrowheads="1"/>
          </p:cNvPicPr>
          <p:nvPr/>
        </p:nvPicPr>
        <p:blipFill>
          <a:blip r:embed="rId5"/>
          <a:srcRect/>
          <a:stretch>
            <a:fillRect/>
          </a:stretch>
        </p:blipFill>
        <p:spPr bwMode="auto">
          <a:xfrm>
            <a:off x="304800" y="3657600"/>
            <a:ext cx="2244725" cy="609600"/>
          </a:xfrm>
          <a:prstGeom prst="rect">
            <a:avLst/>
          </a:prstGeom>
          <a:noFill/>
          <a:ln w="9525">
            <a:noFill/>
            <a:miter lim="800000"/>
            <a:headEnd/>
            <a:tailEnd/>
          </a:ln>
        </p:spPr>
      </p:pic>
      <p:pic>
        <p:nvPicPr>
          <p:cNvPr id="14" name="Picture 7"/>
          <p:cNvPicPr>
            <a:picLocks noChangeAspect="1" noChangeArrowheads="1"/>
          </p:cNvPicPr>
          <p:nvPr/>
        </p:nvPicPr>
        <p:blipFill>
          <a:blip r:embed="rId6"/>
          <a:srcRect/>
          <a:stretch>
            <a:fillRect/>
          </a:stretch>
        </p:blipFill>
        <p:spPr bwMode="auto">
          <a:xfrm>
            <a:off x="304800" y="3200400"/>
            <a:ext cx="1922463" cy="381000"/>
          </a:xfrm>
          <a:prstGeom prst="rect">
            <a:avLst/>
          </a:prstGeom>
          <a:noFill/>
          <a:ln w="9525">
            <a:noFill/>
            <a:miter lim="800000"/>
            <a:headEnd/>
            <a:tailEnd/>
          </a:ln>
        </p:spPr>
      </p:pic>
      <p:cxnSp>
        <p:nvCxnSpPr>
          <p:cNvPr id="15" name="Straight Arrow Connector 14"/>
          <p:cNvCxnSpPr/>
          <p:nvPr/>
        </p:nvCxnSpPr>
        <p:spPr>
          <a:xfrm rot="10800000">
            <a:off x="2227263" y="3390900"/>
            <a:ext cx="820737"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143000" y="4953000"/>
            <a:ext cx="1524000" cy="4572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447800" y="4648200"/>
            <a:ext cx="1143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8"/>
          <p:cNvPicPr>
            <a:picLocks noChangeAspect="1" noChangeArrowheads="1"/>
          </p:cNvPicPr>
          <p:nvPr/>
        </p:nvPicPr>
        <p:blipFill>
          <a:blip r:embed="rId7"/>
          <a:srcRect/>
          <a:stretch>
            <a:fillRect/>
          </a:stretch>
        </p:blipFill>
        <p:spPr bwMode="auto">
          <a:xfrm>
            <a:off x="4314825" y="1219200"/>
            <a:ext cx="4448175" cy="4572000"/>
          </a:xfrm>
          <a:prstGeom prst="rect">
            <a:avLst/>
          </a:prstGeom>
          <a:noFill/>
          <a:ln w="9525">
            <a:noFill/>
            <a:miter lim="800000"/>
            <a:headEnd/>
            <a:tailEnd/>
          </a:ln>
        </p:spPr>
      </p:pic>
      <p:sp>
        <p:nvSpPr>
          <p:cNvPr id="21" name="Rectangle 20"/>
          <p:cNvSpPr/>
          <p:nvPr/>
        </p:nvSpPr>
        <p:spPr>
          <a:xfrm>
            <a:off x="5715000" y="4876800"/>
            <a:ext cx="3276600" cy="1371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smtClean="0"/>
              <a:t>Boxing/auto boxing: encapsulating/wrapping  a primitive value to an object.</a:t>
            </a:r>
          </a:p>
          <a:p>
            <a:pPr>
              <a:defRPr/>
            </a:pPr>
            <a:r>
              <a:rPr lang="en-US" dirty="0" smtClean="0"/>
              <a:t>Unboxing: get primitive value wrapped  in a wrapper object.</a:t>
            </a:r>
            <a:endParaRPr lang="en-US" dirty="0"/>
          </a:p>
        </p:txBody>
      </p:sp>
    </p:spTree>
    <p:extLst>
      <p:ext uri="{BB962C8B-B14F-4D97-AF65-F5344CB8AC3E}">
        <p14:creationId xmlns:p14="http://schemas.microsoft.com/office/powerpoint/2010/main" xmlns="" val="307135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2803</TotalTime>
  <Words>1380</Words>
  <Application>Microsoft Office PowerPoint</Application>
  <PresentationFormat>On-screen Show (4:3)</PresentationFormat>
  <Paragraphs>255</Paragraphs>
  <Slides>30</Slides>
  <Notes>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Session 06 Numbers and Strings   (http://docs.oracle.com/javase/tutorial/java/data/index.html) (https://docs.oracle.com/javase/8/docs/) (http://www.oracle.com/technetwork/java/javase/documentation/jdk8-doc-downloads-2133158.html)</vt:lpstr>
      <vt:lpstr>Objectives</vt:lpstr>
      <vt:lpstr>Introduction</vt:lpstr>
      <vt:lpstr>Numbers Classes</vt:lpstr>
      <vt:lpstr>Numbers Classes: A Declaration</vt:lpstr>
      <vt:lpstr>Numbers Classes: A Declaration</vt:lpstr>
      <vt:lpstr>Numbers Classes: A Declaration</vt:lpstr>
      <vt:lpstr>Numbers Classes…</vt:lpstr>
      <vt:lpstr>Numbers Classes- A Demo</vt:lpstr>
      <vt:lpstr>The java.lang.Math class</vt:lpstr>
      <vt:lpstr>Auto boxing and Unboxing (1)</vt:lpstr>
      <vt:lpstr>Auto boxing and Unboxing…</vt:lpstr>
      <vt:lpstr>Characters</vt:lpstr>
      <vt:lpstr>Strings</vt:lpstr>
      <vt:lpstr>The String Class</vt:lpstr>
      <vt:lpstr>String pool</vt:lpstr>
      <vt:lpstr>The String Class</vt:lpstr>
      <vt:lpstr>The String Class</vt:lpstr>
      <vt:lpstr>The String Class</vt:lpstr>
      <vt:lpstr>StringBuffer, StringBuilder Classes</vt:lpstr>
      <vt:lpstr>The StringBuffer - threadsafe</vt:lpstr>
      <vt:lpstr>StringBuilder</vt:lpstr>
      <vt:lpstr>String Concatenation,  the Easy Way</vt:lpstr>
      <vt:lpstr>Scanning Text</vt:lpstr>
      <vt:lpstr>Scanning data from a string</vt:lpstr>
      <vt:lpstr>Scanning data from a text file Specifying Delimiters</vt:lpstr>
      <vt:lpstr>Splitting a string into substrings</vt:lpstr>
      <vt:lpstr>Formatting Output</vt:lpstr>
      <vt:lpstr>Formatting Output</vt:lpstr>
      <vt:lpstr>Summary</vt:lpstr>
    </vt:vector>
  </TitlesOfParts>
  <Company>FPT-Uni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USER</cp:lastModifiedBy>
  <cp:revision>558</cp:revision>
  <dcterms:created xsi:type="dcterms:W3CDTF">2007-08-21T04:43:22Z</dcterms:created>
  <dcterms:modified xsi:type="dcterms:W3CDTF">2015-07-28T01:48:36Z</dcterms:modified>
</cp:coreProperties>
</file>