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87" r:id="rId10"/>
    <p:sldId id="288" r:id="rId11"/>
    <p:sldId id="289" r:id="rId12"/>
    <p:sldId id="290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4" r:id="rId23"/>
    <p:sldId id="275" r:id="rId24"/>
    <p:sldId id="276" r:id="rId25"/>
    <p:sldId id="277" r:id="rId26"/>
    <p:sldId id="279" r:id="rId27"/>
    <p:sldId id="281" r:id="rId28"/>
    <p:sldId id="280" r:id="rId29"/>
    <p:sldId id="282" r:id="rId30"/>
    <p:sldId id="283" r:id="rId31"/>
    <p:sldId id="284" r:id="rId32"/>
    <p:sldId id="28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4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3D736-7DC5-4C97-A79B-788317C7EB36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E4653-36E4-4D30-85AE-8D711143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58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E4653-36E4-4D30-85AE-8D71114343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66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48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A792312-98BE-46E0-8DD7-BEDD8B0F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38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A792312-98BE-46E0-8DD7-BEDD8B0F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1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14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739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895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199" y="2177112"/>
            <a:ext cx="8229600" cy="1524000"/>
          </a:xfrm>
        </p:spPr>
        <p:txBody>
          <a:bodyPr/>
          <a:lstStyle/>
          <a:p>
            <a:r>
              <a:rPr lang="en-US" dirty="0" smtClean="0"/>
              <a:t>Node.js View Engines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121649"/>
            <a:ext cx="5215632" cy="461665"/>
          </a:xfrm>
        </p:spPr>
        <p:txBody>
          <a:bodyPr/>
          <a:lstStyle/>
          <a:p>
            <a:r>
              <a:rPr lang="en-US" dirty="0"/>
              <a:t>End-to-end JavaScript Applications</a:t>
            </a:r>
          </a:p>
        </p:txBody>
      </p:sp>
    </p:spTree>
    <p:extLst>
      <p:ext uri="{BB962C8B-B14F-4D97-AF65-F5344CB8AC3E}">
        <p14:creationId xmlns:p14="http://schemas.microsoft.com/office/powerpoint/2010/main" val="351193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Handlebars.js: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8296" y="988755"/>
            <a:ext cx="8285087" cy="659226"/>
          </a:xfrm>
        </p:spPr>
        <p:txBody>
          <a:bodyPr/>
          <a:lstStyle/>
          <a:p>
            <a:r>
              <a:rPr lang="en-US" sz="3200" dirty="0" smtClean="0"/>
              <a:t>Generates a list with all mustache types</a:t>
            </a:r>
            <a:endParaRPr lang="en-US" sz="32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68296" y="1843081"/>
            <a:ext cx="4227989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&lt;h1&gt;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{{title}}</a:t>
            </a:r>
            <a:r>
              <a:rPr lang="en-US" sz="1800" dirty="0" smtClean="0"/>
              <a:t>&lt;/h1&gt;</a:t>
            </a:r>
          </a:p>
          <a:p>
            <a:r>
              <a:rPr lang="en-US" sz="1800" dirty="0" smtClean="0"/>
              <a:t>&lt;</a:t>
            </a:r>
            <a:r>
              <a:rPr lang="en-US" sz="1800" dirty="0" err="1" smtClean="0"/>
              <a:t>ul</a:t>
            </a:r>
            <a:r>
              <a:rPr lang="en-US" sz="1800" dirty="0"/>
              <a:t> </a:t>
            </a:r>
            <a:r>
              <a:rPr lang="en-US" sz="1800" dirty="0" smtClean="0"/>
              <a:t>class="mustaches-list"&gt;</a:t>
            </a:r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{{#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types}}</a:t>
            </a:r>
          </a:p>
          <a:p>
            <a:r>
              <a:rPr lang="en-US" sz="1800" dirty="0" smtClean="0"/>
              <a:t>  &lt;</a:t>
            </a:r>
            <a:r>
              <a:rPr lang="en-US" sz="1800" dirty="0"/>
              <a:t>li&gt;</a:t>
            </a:r>
          </a:p>
          <a:p>
            <a:r>
              <a:rPr lang="en-US" sz="1800" dirty="0" smtClean="0"/>
              <a:t>    &lt;</a:t>
            </a:r>
            <a:r>
              <a:rPr lang="en-US" sz="1800" dirty="0"/>
              <a:t>input name="mustaches[]"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       id</a:t>
            </a:r>
            <a:r>
              <a:rPr lang="en-US" sz="1800" dirty="0"/>
              <a:t>="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mustache-{{.}}</a:t>
            </a:r>
            <a:r>
              <a:rPr lang="en-US" sz="1800" dirty="0"/>
              <a:t>" </a:t>
            </a:r>
            <a:r>
              <a:rPr lang="en-US" sz="1800" dirty="0" smtClean="0"/>
              <a:t> 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type</a:t>
            </a:r>
            <a:r>
              <a:rPr lang="en-US" sz="1800" dirty="0"/>
              <a:t>="radio"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       value</a:t>
            </a:r>
            <a:r>
              <a:rPr lang="en-US" sz="1800" dirty="0"/>
              <a:t>="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{{.}}</a:t>
            </a:r>
            <a:r>
              <a:rPr lang="en-US" sz="1800" dirty="0"/>
              <a:t>" </a:t>
            </a:r>
            <a:r>
              <a:rPr lang="en-US" sz="1800" dirty="0" smtClean="0"/>
              <a:t>/&gt;</a:t>
            </a:r>
          </a:p>
          <a:p>
            <a:r>
              <a:rPr lang="en-US" sz="1800" dirty="0" smtClean="0"/>
              <a:t>    &lt;</a:t>
            </a:r>
            <a:r>
              <a:rPr lang="en-US" sz="1800" dirty="0"/>
              <a:t>label for="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mustache-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{{.}}</a:t>
            </a:r>
            <a:r>
              <a:rPr lang="en-US" sz="1800" dirty="0" smtClean="0"/>
              <a:t>"&gt;</a:t>
            </a:r>
          </a:p>
          <a:p>
            <a:r>
              <a:rPr lang="en-US" sz="1800" dirty="0" smtClean="0"/>
              <a:t>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{{.}}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&lt;/</a:t>
            </a:r>
            <a:r>
              <a:rPr lang="en-US" sz="1800" dirty="0"/>
              <a:t>label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  &lt;/</a:t>
            </a:r>
            <a:r>
              <a:rPr lang="en-US" sz="1800" dirty="0"/>
              <a:t>li</a:t>
            </a:r>
            <a:r>
              <a:rPr lang="en-US" sz="1800" dirty="0" smtClean="0"/>
              <a:t>&gt;</a:t>
            </a:r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{{/types}}</a:t>
            </a: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5069149" y="2315318"/>
            <a:ext cx="3959440" cy="55880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dirty="0" smtClean="0"/>
              <a:t> Template</a:t>
            </a:r>
          </a:p>
        </p:txBody>
      </p:sp>
    </p:spTree>
    <p:extLst>
      <p:ext uri="{BB962C8B-B14F-4D97-AF65-F5344CB8AC3E}">
        <p14:creationId xmlns:p14="http://schemas.microsoft.com/office/powerpoint/2010/main" val="30889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Handlebars.js: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8296" y="988755"/>
            <a:ext cx="8285087" cy="659226"/>
          </a:xfrm>
        </p:spPr>
        <p:txBody>
          <a:bodyPr/>
          <a:lstStyle/>
          <a:p>
            <a:r>
              <a:rPr lang="en-US" sz="3200" dirty="0" smtClean="0"/>
              <a:t>Generates a list with all mustache types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900473" y="4052943"/>
            <a:ext cx="3959440" cy="1477328"/>
          </a:xfrm>
        </p:spPr>
        <p:txBody>
          <a:bodyPr/>
          <a:lstStyle/>
          <a:p>
            <a:r>
              <a:rPr lang="en-US" sz="1800" dirty="0" err="1" smtClean="0"/>
              <a:t>var</a:t>
            </a:r>
            <a:r>
              <a:rPr lang="en-US" sz="1800" dirty="0" smtClean="0"/>
              <a:t> model = 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title: 'Hello mustache!',</a:t>
            </a:r>
          </a:p>
          <a:p>
            <a:r>
              <a:rPr lang="en-US" sz="1800" dirty="0" smtClean="0"/>
              <a:t>  types: ['Hungarian', 'Dali', 'Imperial', …]</a:t>
            </a:r>
          </a:p>
          <a:p>
            <a:r>
              <a:rPr lang="en-US" sz="1800" dirty="0" smtClean="0"/>
              <a:t>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68296" y="1843081"/>
            <a:ext cx="4227989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&lt;h1&gt;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{{title}}</a:t>
            </a:r>
            <a:r>
              <a:rPr lang="en-US" sz="1800" dirty="0" smtClean="0"/>
              <a:t>&lt;/h1&gt;</a:t>
            </a:r>
          </a:p>
          <a:p>
            <a:r>
              <a:rPr lang="en-US" sz="1800" dirty="0" smtClean="0"/>
              <a:t>&lt;</a:t>
            </a:r>
            <a:r>
              <a:rPr lang="en-US" sz="1800" dirty="0" err="1" smtClean="0"/>
              <a:t>ul</a:t>
            </a:r>
            <a:r>
              <a:rPr lang="en-US" sz="1800" dirty="0"/>
              <a:t> </a:t>
            </a:r>
            <a:r>
              <a:rPr lang="en-US" sz="1800" dirty="0" smtClean="0"/>
              <a:t>class="mustaches-list"&gt;</a:t>
            </a:r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{{#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types}}</a:t>
            </a:r>
          </a:p>
          <a:p>
            <a:r>
              <a:rPr lang="en-US" sz="1800" dirty="0" smtClean="0"/>
              <a:t>  &lt;</a:t>
            </a:r>
            <a:r>
              <a:rPr lang="en-US" sz="1800" dirty="0"/>
              <a:t>li&gt;</a:t>
            </a:r>
          </a:p>
          <a:p>
            <a:r>
              <a:rPr lang="en-US" sz="1800" dirty="0" smtClean="0"/>
              <a:t>    &lt;</a:t>
            </a:r>
            <a:r>
              <a:rPr lang="en-US" sz="1800" dirty="0"/>
              <a:t>input name="mustaches[]"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       id</a:t>
            </a:r>
            <a:r>
              <a:rPr lang="en-US" sz="1800" dirty="0"/>
              <a:t>="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mustache-{{.}}</a:t>
            </a:r>
            <a:r>
              <a:rPr lang="en-US" sz="1800" dirty="0"/>
              <a:t>" </a:t>
            </a:r>
            <a:r>
              <a:rPr lang="en-US" sz="1800" dirty="0" smtClean="0"/>
              <a:t> 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type</a:t>
            </a:r>
            <a:r>
              <a:rPr lang="en-US" sz="1800" dirty="0"/>
              <a:t>="radio"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       value</a:t>
            </a:r>
            <a:r>
              <a:rPr lang="en-US" sz="1800" dirty="0"/>
              <a:t>="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{{.}}</a:t>
            </a:r>
            <a:r>
              <a:rPr lang="en-US" sz="1800" dirty="0"/>
              <a:t>" </a:t>
            </a:r>
            <a:r>
              <a:rPr lang="en-US" sz="1800" dirty="0" smtClean="0"/>
              <a:t>/&gt;</a:t>
            </a:r>
          </a:p>
          <a:p>
            <a:r>
              <a:rPr lang="en-US" sz="1800" dirty="0" smtClean="0"/>
              <a:t>    &lt;</a:t>
            </a:r>
            <a:r>
              <a:rPr lang="en-US" sz="1800" dirty="0"/>
              <a:t>label for="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mustache-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{{.}}</a:t>
            </a:r>
            <a:r>
              <a:rPr lang="en-US" sz="1800" dirty="0" smtClean="0"/>
              <a:t>"&gt;</a:t>
            </a:r>
          </a:p>
          <a:p>
            <a:r>
              <a:rPr lang="en-US" sz="1800" dirty="0" smtClean="0"/>
              <a:t>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{{.}}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&lt;/</a:t>
            </a:r>
            <a:r>
              <a:rPr lang="en-US" sz="1800" dirty="0"/>
              <a:t>label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  &lt;/</a:t>
            </a:r>
            <a:r>
              <a:rPr lang="en-US" sz="1800" dirty="0"/>
              <a:t>li</a:t>
            </a:r>
            <a:r>
              <a:rPr lang="en-US" sz="1800" dirty="0" smtClean="0"/>
              <a:t>&gt;</a:t>
            </a:r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{{/types}}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5540776" y="2915337"/>
            <a:ext cx="2901888" cy="57964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 smtClean="0"/>
              <a:t>JavaScript </a:t>
            </a:r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 rot="16200000">
            <a:off x="5894726" y="3170637"/>
            <a:ext cx="985420" cy="55675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5069149" y="2315318"/>
            <a:ext cx="3959440" cy="55880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dirty="0" smtClean="0"/>
              <a:t> Template</a:t>
            </a:r>
          </a:p>
        </p:txBody>
      </p:sp>
    </p:spTree>
    <p:extLst>
      <p:ext uri="{BB962C8B-B14F-4D97-AF65-F5344CB8AC3E}">
        <p14:creationId xmlns:p14="http://schemas.microsoft.com/office/powerpoint/2010/main" val="246684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Handlebars.js :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8296" y="988755"/>
            <a:ext cx="8285087" cy="659226"/>
          </a:xfrm>
        </p:spPr>
        <p:txBody>
          <a:bodyPr/>
          <a:lstStyle/>
          <a:p>
            <a:r>
              <a:rPr lang="en-US" sz="3200" dirty="0" smtClean="0"/>
              <a:t>Generates a list with all mustache types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900473" y="4052943"/>
            <a:ext cx="3959440" cy="1477328"/>
          </a:xfrm>
        </p:spPr>
        <p:txBody>
          <a:bodyPr/>
          <a:lstStyle/>
          <a:p>
            <a:r>
              <a:rPr lang="en-US" sz="1800" dirty="0" err="1" smtClean="0"/>
              <a:t>var</a:t>
            </a:r>
            <a:r>
              <a:rPr lang="en-US" sz="1800" dirty="0" smtClean="0"/>
              <a:t> model = 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title: 'Hello mustache!',</a:t>
            </a:r>
          </a:p>
          <a:p>
            <a:r>
              <a:rPr lang="en-US" sz="1800" dirty="0" smtClean="0"/>
              <a:t>  types: ['Hungarian', 'Dali', 'Imperial', …]</a:t>
            </a:r>
          </a:p>
          <a:p>
            <a:r>
              <a:rPr lang="en-US" sz="1800" dirty="0" smtClean="0"/>
              <a:t>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68296" y="1843081"/>
            <a:ext cx="4227989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&lt;h1&gt;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{{title}}</a:t>
            </a:r>
            <a:r>
              <a:rPr lang="en-US" sz="1800" dirty="0" smtClean="0"/>
              <a:t>&lt;/h1&gt;</a:t>
            </a:r>
          </a:p>
          <a:p>
            <a:r>
              <a:rPr lang="en-US" sz="1800" dirty="0" smtClean="0"/>
              <a:t>&lt;</a:t>
            </a:r>
            <a:r>
              <a:rPr lang="en-US" sz="1800" dirty="0" err="1" smtClean="0"/>
              <a:t>ul</a:t>
            </a:r>
            <a:r>
              <a:rPr lang="en-US" sz="1800" dirty="0"/>
              <a:t> </a:t>
            </a:r>
            <a:r>
              <a:rPr lang="en-US" sz="1800" dirty="0" smtClean="0"/>
              <a:t>class="mustaches-list"&gt;</a:t>
            </a:r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{{#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types}}</a:t>
            </a:r>
          </a:p>
          <a:p>
            <a:r>
              <a:rPr lang="en-US" sz="1800" dirty="0" smtClean="0"/>
              <a:t>  &lt;</a:t>
            </a:r>
            <a:r>
              <a:rPr lang="en-US" sz="1800" dirty="0"/>
              <a:t>li&gt;</a:t>
            </a:r>
          </a:p>
          <a:p>
            <a:r>
              <a:rPr lang="en-US" sz="1800" dirty="0" smtClean="0"/>
              <a:t>    &lt;</a:t>
            </a:r>
            <a:r>
              <a:rPr lang="en-US" sz="1800" dirty="0"/>
              <a:t>input name="mustaches[]"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       id</a:t>
            </a:r>
            <a:r>
              <a:rPr lang="en-US" sz="1800" dirty="0"/>
              <a:t>="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mustache-{{.}}</a:t>
            </a:r>
            <a:r>
              <a:rPr lang="en-US" sz="1800" dirty="0"/>
              <a:t>" </a:t>
            </a:r>
            <a:r>
              <a:rPr lang="en-US" sz="1800" dirty="0" smtClean="0"/>
              <a:t> 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type</a:t>
            </a:r>
            <a:r>
              <a:rPr lang="en-US" sz="1800" dirty="0"/>
              <a:t>="radio"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       value</a:t>
            </a:r>
            <a:r>
              <a:rPr lang="en-US" sz="1800" dirty="0"/>
              <a:t>="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{{.}}</a:t>
            </a:r>
            <a:r>
              <a:rPr lang="en-US" sz="1800" dirty="0"/>
              <a:t>" </a:t>
            </a:r>
            <a:r>
              <a:rPr lang="en-US" sz="1800" dirty="0" smtClean="0"/>
              <a:t>/&gt;</a:t>
            </a:r>
          </a:p>
          <a:p>
            <a:r>
              <a:rPr lang="en-US" sz="1800" dirty="0" smtClean="0"/>
              <a:t>    &lt;</a:t>
            </a:r>
            <a:r>
              <a:rPr lang="en-US" sz="1800" dirty="0"/>
              <a:t>label for="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mustache-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{{.}}</a:t>
            </a:r>
            <a:r>
              <a:rPr lang="en-US" sz="1800" dirty="0" smtClean="0"/>
              <a:t>"&gt;</a:t>
            </a:r>
          </a:p>
          <a:p>
            <a:r>
              <a:rPr lang="en-US" sz="1800" dirty="0" smtClean="0"/>
              <a:t>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{{.}}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&lt;/</a:t>
            </a:r>
            <a:r>
              <a:rPr lang="en-US" sz="1800" dirty="0"/>
              <a:t>label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  &lt;/</a:t>
            </a:r>
            <a:r>
              <a:rPr lang="en-US" sz="1800" dirty="0"/>
              <a:t>li</a:t>
            </a:r>
            <a:r>
              <a:rPr lang="en-US" sz="1800" dirty="0" smtClean="0"/>
              <a:t>&gt;</a:t>
            </a:r>
          </a:p>
          <a:p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{{/types}}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104158" y="5731500"/>
            <a:ext cx="7013362" cy="57964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lvl="1" indent="-230188"/>
            <a:r>
              <a:rPr lang="en-US" dirty="0" smtClean="0"/>
              <a:t>All binding is done inside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 }} 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5540776" y="2915337"/>
            <a:ext cx="2901888" cy="57964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 smtClean="0"/>
              <a:t>JavaScript </a:t>
            </a:r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 rot="16200000">
            <a:off x="5894726" y="3170637"/>
            <a:ext cx="985420" cy="55675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5069149" y="2315318"/>
            <a:ext cx="3959440" cy="55880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dirty="0" smtClean="0"/>
              <a:t> Template</a:t>
            </a:r>
          </a:p>
        </p:txBody>
      </p:sp>
    </p:spTree>
    <p:extLst>
      <p:ext uri="{BB962C8B-B14F-4D97-AF65-F5344CB8AC3E}">
        <p14:creationId xmlns:p14="http://schemas.microsoft.com/office/powerpoint/2010/main" val="109728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Handlebars.js Templates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0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KendoUI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02672"/>
            <a:ext cx="8686800" cy="5302928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KendoUI templates</a:t>
            </a:r>
            <a:r>
              <a:rPr lang="en-US" dirty="0" smtClean="0"/>
              <a:t> are part of the KendoUI framework</a:t>
            </a:r>
          </a:p>
          <a:p>
            <a:pPr lvl="1"/>
            <a:r>
              <a:rPr lang="en-US" dirty="0" smtClean="0"/>
              <a:t>Can be found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kendo.core.js</a:t>
            </a:r>
          </a:p>
          <a:p>
            <a:pPr lvl="1"/>
            <a:r>
              <a:rPr lang="en-US" dirty="0" smtClean="0"/>
              <a:t>Can be used stand-alone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KendoUI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templates supports:</a:t>
            </a:r>
          </a:p>
          <a:p>
            <a:pPr lvl="1"/>
            <a:r>
              <a:rPr lang="en-US" dirty="0"/>
              <a:t>One-time value-binding to JavaScript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Iteration </a:t>
            </a:r>
            <a:r>
              <a:rPr lang="en-US" dirty="0"/>
              <a:t>over a collection of elements</a:t>
            </a:r>
          </a:p>
          <a:p>
            <a:pPr lvl="1"/>
            <a:r>
              <a:rPr lang="en-US" dirty="0"/>
              <a:t>Conditional </a:t>
            </a:r>
            <a:r>
              <a:rPr lang="en-US" dirty="0" smtClean="0"/>
              <a:t>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8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KendoUI Templates: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8296" y="908854"/>
            <a:ext cx="8285087" cy="584775"/>
          </a:xfrm>
        </p:spPr>
        <p:txBody>
          <a:bodyPr/>
          <a:lstStyle/>
          <a:p>
            <a:r>
              <a:rPr lang="en-US" sz="3200" dirty="0" smtClean="0"/>
              <a:t>Generates a table of technologies</a:t>
            </a:r>
            <a:endParaRPr lang="en-US" sz="32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68296" y="1567869"/>
            <a:ext cx="8143044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&lt;h1&gt;#: title #&lt;/h1&gt;</a:t>
            </a:r>
          </a:p>
          <a:p>
            <a:r>
              <a:rPr lang="en-US" sz="1800" dirty="0" smtClean="0"/>
              <a:t>&lt;table&gt;</a:t>
            </a:r>
          </a:p>
          <a:p>
            <a:r>
              <a:rPr lang="en-US" sz="1800" dirty="0" smtClean="0"/>
              <a:t>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#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for (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= 0;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&lt;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technologies.length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;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+=1) {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#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	</a:t>
            </a:r>
            <a:r>
              <a:rPr lang="en-US" sz="1800" dirty="0" smtClean="0"/>
              <a:t>   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&lt;</a:t>
            </a:r>
            <a:r>
              <a:rPr lang="en-US" sz="1800" dirty="0" err="1"/>
              <a:t>tr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      &lt;</a:t>
            </a:r>
            <a:r>
              <a:rPr lang="en-US" sz="1800" dirty="0"/>
              <a:t>td</a:t>
            </a:r>
            <a:r>
              <a:rPr lang="en-US" sz="1800" dirty="0" smtClean="0"/>
              <a:t>&gt;&lt;</a:t>
            </a:r>
            <a:r>
              <a:rPr lang="en-US" sz="1800" dirty="0"/>
              <a:t>input type='checkbox' </a:t>
            </a:r>
            <a:r>
              <a:rPr lang="en-US" sz="1800" dirty="0" smtClean="0"/>
              <a:t>id</a:t>
            </a:r>
            <a:r>
              <a:rPr lang="en-US" sz="1800" dirty="0"/>
              <a:t>="technology-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#: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#</a:t>
            </a:r>
            <a:r>
              <a:rPr lang="en-US" sz="1800" dirty="0"/>
              <a:t>" </a:t>
            </a:r>
            <a:r>
              <a:rPr lang="en-US" sz="1800" dirty="0" smtClean="0"/>
              <a:t>/&gt;&lt;/</a:t>
            </a:r>
            <a:r>
              <a:rPr lang="en-US" sz="1800" dirty="0"/>
              <a:t>td&gt;</a:t>
            </a:r>
          </a:p>
          <a:p>
            <a:r>
              <a:rPr lang="en-US" sz="1800" dirty="0" smtClean="0"/>
              <a:t>      &lt;</a:t>
            </a:r>
            <a:r>
              <a:rPr lang="en-US" sz="1800" dirty="0"/>
              <a:t>td</a:t>
            </a:r>
            <a:r>
              <a:rPr lang="en-US" sz="1800" dirty="0" smtClean="0"/>
              <a:t>&gt;&lt;</a:t>
            </a:r>
            <a:r>
              <a:rPr lang="en-US" sz="1800" dirty="0"/>
              <a:t>label for="technology-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#: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#</a:t>
            </a:r>
            <a:r>
              <a:rPr lang="en-US" sz="1800" dirty="0" smtClean="0"/>
              <a:t>"&gt;</a:t>
            </a:r>
          </a:p>
          <a:p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        #: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technologies[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].name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#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&lt;/</a:t>
            </a:r>
            <a:r>
              <a:rPr lang="en-US" sz="1800" dirty="0"/>
              <a:t>label</a:t>
            </a:r>
            <a:r>
              <a:rPr lang="en-US" sz="1800" dirty="0" smtClean="0"/>
              <a:t>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&lt;/</a:t>
            </a:r>
            <a:r>
              <a:rPr lang="en-US" sz="1800" dirty="0"/>
              <a:t>td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&lt;/</a:t>
            </a:r>
            <a:r>
              <a:rPr lang="en-US" sz="1800" dirty="0"/>
              <a:t>table&gt;</a:t>
            </a:r>
            <a:endParaRPr lang="en-US" sz="18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468296" y="4540717"/>
            <a:ext cx="8143044" cy="1920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var</a:t>
            </a:r>
            <a:r>
              <a:rPr lang="en-US" dirty="0"/>
              <a:t> model =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title</a:t>
            </a:r>
            <a:r>
              <a:rPr lang="en-US" dirty="0"/>
              <a:t>: 'Technologies</a:t>
            </a:r>
            <a:r>
              <a:rPr lang="en-US" dirty="0" smtClean="0"/>
              <a:t>',</a:t>
            </a:r>
          </a:p>
          <a:p>
            <a:r>
              <a:rPr lang="en-US" dirty="0" smtClean="0"/>
              <a:t>  technologies</a:t>
            </a:r>
            <a:r>
              <a:rPr lang="en-US" dirty="0"/>
              <a:t>: </a:t>
            </a:r>
            <a:r>
              <a:rPr lang="en-US" dirty="0" smtClean="0"/>
              <a:t>[{ name</a:t>
            </a:r>
            <a:r>
              <a:rPr lang="en-US" dirty="0"/>
              <a:t>: 'ASP.NET</a:t>
            </a:r>
            <a:r>
              <a:rPr lang="en-US" dirty="0" smtClean="0"/>
              <a:t>', field</a:t>
            </a:r>
            <a:r>
              <a:rPr lang="en-US" dirty="0"/>
              <a:t>: 'web</a:t>
            </a:r>
            <a:r>
              <a:rPr lang="en-US" dirty="0" smtClean="0"/>
              <a:t>' },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{ name</a:t>
            </a:r>
            <a:r>
              <a:rPr lang="en-US" dirty="0"/>
              <a:t>: 'Node.js</a:t>
            </a:r>
            <a:r>
              <a:rPr lang="en-US" dirty="0" smtClean="0"/>
              <a:t>', field</a:t>
            </a:r>
            <a:r>
              <a:rPr lang="en-US" dirty="0"/>
              <a:t>: 'web</a:t>
            </a:r>
            <a:r>
              <a:rPr lang="en-US" dirty="0" smtClean="0"/>
              <a:t>' },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{ name</a:t>
            </a:r>
            <a:r>
              <a:rPr lang="en-US" dirty="0"/>
              <a:t>: 'WPF</a:t>
            </a:r>
            <a:r>
              <a:rPr lang="en-US" dirty="0" smtClean="0"/>
              <a:t>',     field</a:t>
            </a:r>
            <a:r>
              <a:rPr lang="en-US" dirty="0"/>
              <a:t>: 'windows desktop</a:t>
            </a:r>
            <a:r>
              <a:rPr lang="en-US" dirty="0" smtClean="0"/>
              <a:t>' },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{ name</a:t>
            </a:r>
            <a:r>
              <a:rPr lang="en-US" dirty="0"/>
              <a:t>: 'Android</a:t>
            </a:r>
            <a:r>
              <a:rPr lang="en-US" dirty="0" smtClean="0"/>
              <a:t>', field</a:t>
            </a:r>
            <a:r>
              <a:rPr lang="en-US" dirty="0"/>
              <a:t>: 'mobile</a:t>
            </a:r>
            <a:r>
              <a:rPr lang="en-US" dirty="0" smtClean="0"/>
              <a:t>' }]</a:t>
            </a:r>
          </a:p>
          <a:p>
            <a:pPr>
              <a:lnSpc>
                <a:spcPct val="60000"/>
              </a:lnSpc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8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KendoUI Templates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51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AngularJS templates are a part of the Core AngularJS framework</a:t>
            </a:r>
          </a:p>
          <a:p>
            <a:pPr lvl="1"/>
            <a:r>
              <a:rPr lang="en-US" dirty="0" smtClean="0"/>
              <a:t>They actually represent views for controllers</a:t>
            </a:r>
          </a:p>
          <a:p>
            <a:r>
              <a:rPr lang="en-US" dirty="0" smtClean="0"/>
              <a:t>AngularJS supports:</a:t>
            </a:r>
          </a:p>
          <a:p>
            <a:pPr lvl="1"/>
            <a:r>
              <a:rPr lang="en-US" dirty="0" smtClean="0"/>
              <a:t>Two-way data and event binding to JS objects</a:t>
            </a:r>
          </a:p>
          <a:p>
            <a:pPr lvl="1"/>
            <a:r>
              <a:rPr lang="en-US" dirty="0" smtClean="0"/>
              <a:t>Iteration </a:t>
            </a:r>
            <a:r>
              <a:rPr lang="en-US" dirty="0"/>
              <a:t>over a collection of elements</a:t>
            </a:r>
          </a:p>
          <a:p>
            <a:pPr lvl="1"/>
            <a:r>
              <a:rPr lang="en-US" dirty="0"/>
              <a:t>Conditional </a:t>
            </a:r>
            <a:r>
              <a:rPr lang="en-US" dirty="0" smtClean="0"/>
              <a:t>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26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KendoUI Templates: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8296" y="629454"/>
            <a:ext cx="8285087" cy="584775"/>
          </a:xfrm>
        </p:spPr>
        <p:txBody>
          <a:bodyPr/>
          <a:lstStyle/>
          <a:p>
            <a:r>
              <a:rPr lang="en-US" sz="3200" dirty="0" smtClean="0"/>
              <a:t>Generates a slide of images</a:t>
            </a:r>
            <a:endParaRPr lang="en-US" sz="32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58435" y="1226323"/>
            <a:ext cx="8427130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&lt;div id="wrapper"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ng-controller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=</a:t>
            </a:r>
            <a:r>
              <a:rPr lang="bg-BG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"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ImagesController</a:t>
            </a:r>
            <a:r>
              <a:rPr lang="bg-BG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"</a:t>
            </a:r>
            <a:r>
              <a:rPr lang="en-US" sz="1800" dirty="0" smtClean="0"/>
              <a:t>&gt;</a:t>
            </a:r>
            <a:endParaRPr lang="en-US" sz="1800" dirty="0"/>
          </a:p>
          <a:p>
            <a:r>
              <a:rPr lang="en-US" sz="1800" dirty="0" smtClean="0"/>
              <a:t>  &lt;</a:t>
            </a:r>
            <a:r>
              <a:rPr lang="en-US" sz="1800" dirty="0"/>
              <a:t>div class="slider"&gt;</a:t>
            </a:r>
          </a:p>
          <a:p>
            <a:r>
              <a:rPr lang="en-US" sz="1800" dirty="0" smtClean="0"/>
              <a:t>    &lt;</a:t>
            </a:r>
            <a:r>
              <a:rPr lang="en-US" sz="1800" dirty="0"/>
              <a:t>strong&gt;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{{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currentImage.title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}}</a:t>
            </a:r>
            <a:r>
              <a:rPr lang="en-US" sz="1800" dirty="0"/>
              <a:t>&lt;/strong&gt;</a:t>
            </a:r>
          </a:p>
          <a:p>
            <a:r>
              <a:rPr lang="en-US" sz="1800" dirty="0" smtClean="0"/>
              <a:t>    &lt;</a:t>
            </a:r>
            <a:r>
              <a:rPr lang="en-US" sz="1800" dirty="0" err="1"/>
              <a:t>img</a:t>
            </a:r>
            <a:r>
              <a:rPr lang="en-US" sz="1800" dirty="0"/>
              <a:t>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ng-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src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= "{{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currentImage.src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}}"</a:t>
            </a:r>
            <a:r>
              <a:rPr lang="en-US" sz="1800" dirty="0"/>
              <a:t> width=800 /&gt;</a:t>
            </a:r>
          </a:p>
          <a:p>
            <a:r>
              <a:rPr lang="en-US" sz="1800" dirty="0" smtClean="0"/>
              <a:t>    &lt;</a:t>
            </a:r>
            <a:r>
              <a:rPr lang="en-US" sz="1800" dirty="0" err="1"/>
              <a:t>ul</a:t>
            </a:r>
            <a:r>
              <a:rPr lang="en-US" sz="1800" dirty="0"/>
              <a:t> class="slider-images-list</a:t>
            </a:r>
            <a:r>
              <a:rPr lang="en-US" sz="1800" dirty="0" smtClean="0"/>
              <a:t>"&gt;</a:t>
            </a:r>
          </a:p>
          <a:p>
            <a:r>
              <a:rPr lang="en-US" sz="1800" dirty="0" smtClean="0"/>
              <a:t>      &lt;</a:t>
            </a:r>
            <a:r>
              <a:rPr lang="en-US" sz="1800" dirty="0"/>
              <a:t>li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ng-repeat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=</a:t>
            </a:r>
            <a:r>
              <a:rPr lang="bg-BG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"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image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images</a:t>
            </a:r>
            <a:r>
              <a:rPr lang="bg-BG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"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        &lt;</a:t>
            </a:r>
            <a:r>
              <a:rPr lang="en-US" sz="1800" dirty="0" err="1"/>
              <a:t>img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ng-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src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="{{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image.src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}}"</a:t>
            </a:r>
            <a:r>
              <a:rPr lang="en-US" sz="1800" dirty="0"/>
              <a:t>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        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ng-click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="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changeCurrent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(image)"</a:t>
            </a:r>
            <a:r>
              <a:rPr lang="en-US" sz="1800" dirty="0"/>
              <a:t>/&gt;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      &lt;/</a:t>
            </a:r>
            <a:r>
              <a:rPr lang="en-US" sz="1800" dirty="0"/>
              <a:t>li&gt;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    &lt;/</a:t>
            </a:r>
            <a:r>
              <a:rPr lang="en-US" sz="1800" dirty="0" err="1"/>
              <a:t>ul</a:t>
            </a:r>
            <a:r>
              <a:rPr lang="en-US" sz="1800" dirty="0"/>
              <a:t>&gt;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  &lt;/</a:t>
            </a:r>
            <a:r>
              <a:rPr lang="en-US" sz="1800" dirty="0"/>
              <a:t>div</a:t>
            </a:r>
            <a:r>
              <a:rPr lang="en-US" sz="1800" dirty="0" smtClean="0"/>
              <a:t>&gt;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&lt;/</a:t>
            </a:r>
            <a:r>
              <a:rPr lang="en-US" sz="1800" dirty="0"/>
              <a:t>div&gt;</a:t>
            </a:r>
            <a:endParaRPr lang="en-US" sz="18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58435" y="4518769"/>
            <a:ext cx="8427130" cy="21144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app.controller</a:t>
            </a:r>
            <a:r>
              <a:rPr lang="en-US" dirty="0" smtClean="0"/>
              <a:t>('</a:t>
            </a:r>
            <a:r>
              <a:rPr lang="en-US" dirty="0" err="1" smtClean="0"/>
              <a:t>ImagesController</a:t>
            </a:r>
            <a:r>
              <a:rPr lang="en-US" dirty="0" smtClean="0"/>
              <a:t>', function</a:t>
            </a:r>
            <a:r>
              <a:rPr lang="bg-BG" dirty="0" smtClean="0"/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$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scope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$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scope</a:t>
            </a:r>
            <a:r>
              <a:rPr lang="en-US" dirty="0" err="1"/>
              <a:t>.images</a:t>
            </a:r>
            <a:r>
              <a:rPr lang="en-US" dirty="0"/>
              <a:t> = </a:t>
            </a:r>
            <a:r>
              <a:rPr lang="en-US" dirty="0" smtClean="0"/>
              <a:t>[{</a:t>
            </a:r>
            <a:r>
              <a:rPr lang="en-US" dirty="0"/>
              <a:t>title: 'QA Academy 2012/2013 Graduation',</a:t>
            </a:r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src</a:t>
            </a:r>
            <a:r>
              <a:rPr lang="en-US" dirty="0"/>
              <a:t>: '</a:t>
            </a:r>
            <a:r>
              <a:rPr lang="en-US" dirty="0" err="1"/>
              <a:t>imgs</a:t>
            </a:r>
            <a:r>
              <a:rPr lang="en-US" dirty="0"/>
              <a:t>/9511183282_cbe735bb73_c.jpg</a:t>
            </a:r>
            <a:r>
              <a:rPr lang="en-US" dirty="0" smtClean="0"/>
              <a:t>'} … ]    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$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scope</a:t>
            </a:r>
            <a:r>
              <a:rPr lang="en-US" dirty="0" err="1"/>
              <a:t>.currentImage</a:t>
            </a:r>
            <a:r>
              <a:rPr lang="en-US" dirty="0"/>
              <a:t> = $</a:t>
            </a:r>
            <a:r>
              <a:rPr lang="en-US" dirty="0" err="1"/>
              <a:t>scope.images</a:t>
            </a:r>
            <a:r>
              <a:rPr lang="en-US" dirty="0"/>
              <a:t>[0</a:t>
            </a:r>
            <a:r>
              <a:rPr lang="en-US" dirty="0" smtClean="0"/>
              <a:t>];</a:t>
            </a:r>
            <a:endParaRPr lang="en-US" dirty="0"/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$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scope</a:t>
            </a:r>
            <a:r>
              <a:rPr lang="en-US" dirty="0" err="1"/>
              <a:t>.changeCurrent</a:t>
            </a:r>
            <a:r>
              <a:rPr lang="en-US" dirty="0"/>
              <a:t> = function(image){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$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scope</a:t>
            </a:r>
            <a:r>
              <a:rPr lang="en-US" dirty="0" err="1"/>
              <a:t>.currentImage</a:t>
            </a:r>
            <a:r>
              <a:rPr lang="en-US" dirty="0"/>
              <a:t> = image;</a:t>
            </a:r>
          </a:p>
          <a:p>
            <a:pPr>
              <a:lnSpc>
                <a:spcPct val="65000"/>
              </a:lnSpc>
            </a:pPr>
            <a:r>
              <a:rPr lang="en-US" dirty="0" smtClean="0"/>
              <a:t>  };</a:t>
            </a:r>
            <a:endParaRPr lang="en-US" dirty="0"/>
          </a:p>
          <a:p>
            <a:pPr>
              <a:lnSpc>
                <a:spcPct val="65000"/>
              </a:lnSpc>
            </a:pPr>
            <a:r>
              <a:rPr lang="en-US" dirty="0" smtClean="0"/>
              <a:t>});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6993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AngularJS Templates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8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Engines</a:t>
            </a:r>
          </a:p>
          <a:p>
            <a:pPr lvl="1"/>
            <a:r>
              <a:rPr lang="en-US" dirty="0" smtClean="0"/>
              <a:t>Overview</a:t>
            </a:r>
          </a:p>
          <a:p>
            <a:r>
              <a:rPr lang="en-US" dirty="0" smtClean="0"/>
              <a:t>Client-side view engines</a:t>
            </a:r>
          </a:p>
          <a:p>
            <a:pPr lvl="1"/>
            <a:r>
              <a:rPr lang="en-US" dirty="0" smtClean="0"/>
              <a:t>KendoUI, Handlebars.js, AngularJS</a:t>
            </a:r>
          </a:p>
          <a:p>
            <a:r>
              <a:rPr lang="en-US" dirty="0" smtClean="0"/>
              <a:t>Server-side view engines</a:t>
            </a:r>
          </a:p>
          <a:p>
            <a:pPr lvl="1"/>
            <a:r>
              <a:rPr lang="en-US" dirty="0" smtClean="0"/>
              <a:t>Jade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9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062798"/>
            <a:ext cx="7924800" cy="685800"/>
          </a:xfrm>
        </p:spPr>
        <p:txBody>
          <a:bodyPr/>
          <a:lstStyle/>
          <a:p>
            <a:r>
              <a:rPr lang="en-US" dirty="0" smtClean="0"/>
              <a:t>Server View Engines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4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View Engines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28600" y="1609724"/>
            <a:ext cx="8686800" cy="5095875"/>
          </a:xfrm>
        </p:spPr>
        <p:txBody>
          <a:bodyPr/>
          <a:lstStyle/>
          <a:p>
            <a:r>
              <a:rPr lang="en-US" dirty="0" smtClean="0"/>
              <a:t>Server view engines return ready-to-use HTML to the client (the browser)</a:t>
            </a:r>
          </a:p>
          <a:p>
            <a:pPr lvl="1"/>
            <a:r>
              <a:rPr lang="en-US" dirty="0" smtClean="0"/>
              <a:t>They parse the data to HTML on the server</a:t>
            </a:r>
          </a:p>
          <a:p>
            <a:pPr lvl="1"/>
            <a:r>
              <a:rPr lang="en-US" dirty="0" smtClean="0"/>
              <a:t>*Web applications, created with server view engines are not real SPA apps</a:t>
            </a:r>
          </a:p>
          <a:p>
            <a:pPr lvl="2"/>
            <a:r>
              <a:rPr lang="en-US" dirty="0" smtClean="0"/>
              <a:t>In most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9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Jade Template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90575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Jade is a server view engine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Produces HTML as a result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parsed: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Manually (using CMD/Terminal commands)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Automatically using a task runner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Automatically using framework like Express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Jade is more expressive and dynamic than HTML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Jade template can be parsed based on JS models or conditionals</a:t>
            </a:r>
          </a:p>
        </p:txBody>
      </p:sp>
    </p:spTree>
    <p:extLst>
      <p:ext uri="{BB962C8B-B14F-4D97-AF65-F5344CB8AC3E}">
        <p14:creationId xmlns:p14="http://schemas.microsoft.com/office/powerpoint/2010/main" val="84418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90575"/>
            <a:ext cx="8686800" cy="5905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Install Jade with Node.js: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58435" y="1365189"/>
            <a:ext cx="842713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$ </a:t>
            </a:r>
            <a:r>
              <a:rPr lang="en-US" dirty="0" err="1" smtClean="0"/>
              <a:t>npm</a:t>
            </a:r>
            <a:r>
              <a:rPr lang="en-US" dirty="0" smtClean="0"/>
              <a:t> install jade -g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1829896"/>
            <a:ext cx="8686800" cy="59055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 smtClean="0"/>
              <a:t>Create the </a:t>
            </a:r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index.jade</a:t>
            </a:r>
            <a:r>
              <a:rPr lang="en-US" sz="3000" dirty="0" smtClean="0"/>
              <a:t> file: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58435" y="2430096"/>
            <a:ext cx="842713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sv-SE" dirty="0" smtClean="0"/>
              <a:t>ul</a:t>
            </a:r>
          </a:p>
          <a:p>
            <a:r>
              <a:rPr lang="sv-SE" dirty="0"/>
              <a:t> </a:t>
            </a:r>
            <a:r>
              <a:rPr lang="sv-SE" dirty="0" smtClean="0"/>
              <a:t> each </a:t>
            </a:r>
            <a:r>
              <a:rPr lang="sv-SE" dirty="0"/>
              <a:t>val in [1, 2, 3, 4, 5</a:t>
            </a:r>
            <a:r>
              <a:rPr lang="sv-SE" dirty="0" smtClean="0"/>
              <a:t>]</a:t>
            </a:r>
          </a:p>
          <a:p>
            <a:r>
              <a:rPr lang="sv-SE" dirty="0" smtClean="0"/>
              <a:t>    li</a:t>
            </a:r>
            <a:r>
              <a:rPr lang="sv-SE" dirty="0"/>
              <a:t>= 'Item ' + val</a:t>
            </a:r>
            <a:endParaRPr lang="it-IT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3468083"/>
            <a:ext cx="8686800" cy="59055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 smtClean="0"/>
              <a:t>Run: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552574" y="3536544"/>
            <a:ext cx="7147265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$ </a:t>
            </a:r>
            <a:r>
              <a:rPr lang="en-US" dirty="0" smtClean="0"/>
              <a:t>jade </a:t>
            </a:r>
            <a:r>
              <a:rPr lang="en-US" dirty="0" err="1" smtClean="0"/>
              <a:t>index.jade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4020533"/>
            <a:ext cx="8686800" cy="59055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 smtClean="0"/>
              <a:t>Generates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index.html</a:t>
            </a:r>
            <a:r>
              <a:rPr lang="en-US" sz="3000" dirty="0" smtClean="0"/>
              <a:t> with content: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58435" y="4595724"/>
            <a:ext cx="842713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/>
              <a:t>&lt;ul</a:t>
            </a:r>
            <a:r>
              <a:rPr lang="it-IT" dirty="0" smtClean="0"/>
              <a:t>&gt;</a:t>
            </a:r>
          </a:p>
          <a:p>
            <a:r>
              <a:rPr lang="it-IT" dirty="0"/>
              <a:t> </a:t>
            </a:r>
            <a:r>
              <a:rPr lang="it-IT" dirty="0" smtClean="0"/>
              <a:t> &lt;</a:t>
            </a:r>
            <a:r>
              <a:rPr lang="it-IT" dirty="0"/>
              <a:t>li&gt;Item 1&lt;/li</a:t>
            </a:r>
            <a:r>
              <a:rPr lang="it-IT" dirty="0" smtClean="0"/>
              <a:t>&gt;</a:t>
            </a:r>
          </a:p>
          <a:p>
            <a:r>
              <a:rPr lang="it-IT" dirty="0"/>
              <a:t> </a:t>
            </a:r>
            <a:r>
              <a:rPr lang="it-IT" dirty="0" smtClean="0"/>
              <a:t> &lt;</a:t>
            </a:r>
            <a:r>
              <a:rPr lang="it-IT" dirty="0"/>
              <a:t>li&gt;Item 2&lt;/li</a:t>
            </a:r>
            <a:r>
              <a:rPr lang="it-IT" dirty="0" smtClean="0"/>
              <a:t>&gt;</a:t>
            </a:r>
          </a:p>
          <a:p>
            <a:r>
              <a:rPr lang="it-IT" dirty="0"/>
              <a:t> </a:t>
            </a:r>
            <a:r>
              <a:rPr lang="it-IT" dirty="0" smtClean="0"/>
              <a:t> &lt;</a:t>
            </a:r>
            <a:r>
              <a:rPr lang="it-IT" dirty="0"/>
              <a:t>li&gt;Item 3&lt;/li</a:t>
            </a:r>
            <a:r>
              <a:rPr lang="it-IT" dirty="0" smtClean="0"/>
              <a:t>&gt;</a:t>
            </a:r>
          </a:p>
          <a:p>
            <a:r>
              <a:rPr lang="it-IT" dirty="0"/>
              <a:t> </a:t>
            </a:r>
            <a:r>
              <a:rPr lang="it-IT" dirty="0" smtClean="0"/>
              <a:t> &lt;</a:t>
            </a:r>
            <a:r>
              <a:rPr lang="it-IT" dirty="0"/>
              <a:t>li&gt;Item 4&lt;/li</a:t>
            </a:r>
            <a:r>
              <a:rPr lang="it-IT" dirty="0" smtClean="0"/>
              <a:t>&gt;</a:t>
            </a:r>
          </a:p>
          <a:p>
            <a:r>
              <a:rPr lang="it-IT" dirty="0"/>
              <a:t> </a:t>
            </a:r>
            <a:r>
              <a:rPr lang="it-IT" dirty="0" smtClean="0"/>
              <a:t> &lt;</a:t>
            </a:r>
            <a:r>
              <a:rPr lang="it-IT" dirty="0"/>
              <a:t>li&gt;Item 5&lt;/li</a:t>
            </a:r>
            <a:r>
              <a:rPr lang="it-IT" dirty="0" smtClean="0"/>
              <a:t>&gt;</a:t>
            </a:r>
          </a:p>
          <a:p>
            <a:r>
              <a:rPr lang="it-IT" dirty="0" smtClean="0"/>
              <a:t>&lt;/</a:t>
            </a:r>
            <a:r>
              <a:rPr lang="it-IT" dirty="0"/>
              <a:t>ul&gt;</a:t>
            </a:r>
          </a:p>
        </p:txBody>
      </p:sp>
    </p:spTree>
    <p:extLst>
      <p:ext uri="{BB962C8B-B14F-4D97-AF65-F5344CB8AC3E}">
        <p14:creationId xmlns:p14="http://schemas.microsoft.com/office/powerpoint/2010/main" val="25908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Jade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0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Jade Features: Tags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57653"/>
            <a:ext cx="8686800" cy="2400657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Omit the opening and closing tags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 their brackets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IDs and classes are set as in CSS selectors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#id and .class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20213" y="3207105"/>
            <a:ext cx="365159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mtClean="0"/>
              <a:t>#</a:t>
            </a:r>
            <a:r>
              <a:rPr lang="it-IT" dirty="0" smtClean="0"/>
              <a:t>wrapper</a:t>
            </a:r>
          </a:p>
          <a:p>
            <a:r>
              <a:rPr lang="it-IT" dirty="0"/>
              <a:t> </a:t>
            </a:r>
            <a:r>
              <a:rPr lang="it-IT" dirty="0" smtClean="0"/>
              <a:t> table.special</a:t>
            </a:r>
          </a:p>
          <a:p>
            <a:r>
              <a:rPr lang="it-IT" dirty="0"/>
              <a:t> </a:t>
            </a:r>
            <a:r>
              <a:rPr lang="it-IT" dirty="0" smtClean="0"/>
              <a:t>   tr</a:t>
            </a:r>
          </a:p>
          <a:p>
            <a:r>
              <a:rPr lang="it-IT" dirty="0"/>
              <a:t> </a:t>
            </a:r>
            <a:r>
              <a:rPr lang="it-IT" dirty="0" smtClean="0"/>
              <a:t>     th Header 1</a:t>
            </a:r>
          </a:p>
          <a:p>
            <a:r>
              <a:rPr lang="it-IT" dirty="0"/>
              <a:t> </a:t>
            </a:r>
            <a:r>
              <a:rPr lang="it-IT" dirty="0" smtClean="0"/>
              <a:t>     th Header 2</a:t>
            </a:r>
          </a:p>
          <a:p>
            <a:r>
              <a:rPr lang="it-IT" dirty="0"/>
              <a:t> </a:t>
            </a:r>
            <a:r>
              <a:rPr lang="it-IT" dirty="0" smtClean="0"/>
              <a:t>   tr</a:t>
            </a:r>
          </a:p>
          <a:p>
            <a:r>
              <a:rPr lang="it-IT" dirty="0"/>
              <a:t> </a:t>
            </a:r>
            <a:r>
              <a:rPr lang="it-IT" dirty="0" smtClean="0"/>
              <a:t>     td Data 1</a:t>
            </a:r>
          </a:p>
          <a:p>
            <a:r>
              <a:rPr lang="it-IT" dirty="0"/>
              <a:t> </a:t>
            </a:r>
            <a:r>
              <a:rPr lang="it-IT" dirty="0" smtClean="0"/>
              <a:t>     td Data 2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722315" y="3207105"/>
            <a:ext cx="365159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 smtClean="0"/>
              <a:t>&lt;div id="wrapper"&gt;</a:t>
            </a:r>
          </a:p>
          <a:p>
            <a:r>
              <a:rPr lang="it-IT" dirty="0"/>
              <a:t> </a:t>
            </a:r>
            <a:r>
              <a:rPr lang="it-IT" dirty="0" smtClean="0"/>
              <a:t> &lt;table class="special"&gt;</a:t>
            </a:r>
          </a:p>
          <a:p>
            <a:r>
              <a:rPr lang="it-IT" dirty="0"/>
              <a:t> </a:t>
            </a:r>
            <a:r>
              <a:rPr lang="it-IT" dirty="0" smtClean="0"/>
              <a:t>   &lt;tr&gt;</a:t>
            </a:r>
          </a:p>
          <a:p>
            <a:r>
              <a:rPr lang="it-IT" dirty="0"/>
              <a:t> </a:t>
            </a:r>
            <a:r>
              <a:rPr lang="it-IT" dirty="0" smtClean="0"/>
              <a:t>     &lt;th&gt;Header 1&lt;/th&gt;</a:t>
            </a:r>
          </a:p>
          <a:p>
            <a:r>
              <a:rPr lang="it-IT" dirty="0"/>
              <a:t> </a:t>
            </a:r>
            <a:r>
              <a:rPr lang="it-IT" dirty="0" smtClean="0"/>
              <a:t>     &lt;th&gt;Header 2&lt;/th&gt;</a:t>
            </a:r>
          </a:p>
          <a:p>
            <a:r>
              <a:rPr lang="it-IT" dirty="0"/>
              <a:t> </a:t>
            </a:r>
            <a:r>
              <a:rPr lang="it-IT" dirty="0" smtClean="0"/>
              <a:t>   &lt;/tr&gt;</a:t>
            </a:r>
          </a:p>
          <a:p>
            <a:r>
              <a:rPr lang="it-IT" dirty="0"/>
              <a:t> </a:t>
            </a:r>
            <a:r>
              <a:rPr lang="it-IT" dirty="0" smtClean="0"/>
              <a:t>   &lt;tr&gt;</a:t>
            </a:r>
          </a:p>
          <a:p>
            <a:r>
              <a:rPr lang="it-IT" dirty="0"/>
              <a:t> </a:t>
            </a:r>
            <a:r>
              <a:rPr lang="it-IT" dirty="0" smtClean="0"/>
              <a:t>     &lt;td&gt;Data 1&lt;/td&gt;</a:t>
            </a:r>
          </a:p>
          <a:p>
            <a:r>
              <a:rPr lang="it-IT" dirty="0"/>
              <a:t> </a:t>
            </a:r>
            <a:r>
              <a:rPr lang="it-IT" dirty="0" smtClean="0"/>
              <a:t>     &lt;td&gt;Data 2&lt;/td&gt;</a:t>
            </a:r>
          </a:p>
          <a:p>
            <a:r>
              <a:rPr lang="it-IT" dirty="0"/>
              <a:t> </a:t>
            </a:r>
            <a:r>
              <a:rPr lang="it-IT" dirty="0" smtClean="0"/>
              <a:t>   &lt;/tr&gt;</a:t>
            </a:r>
          </a:p>
          <a:p>
            <a:r>
              <a:rPr lang="it-IT" dirty="0" smtClean="0"/>
              <a:t>  &lt;/table&gt;</a:t>
            </a:r>
          </a:p>
          <a:p>
            <a:r>
              <a:rPr lang="it-IT" dirty="0" smtClean="0"/>
              <a:t>&lt;/div&gt;</a:t>
            </a:r>
          </a:p>
        </p:txBody>
      </p:sp>
      <p:sp>
        <p:nvSpPr>
          <p:cNvPr id="10" name="Bent Arrow 9"/>
          <p:cNvSpPr/>
          <p:nvPr/>
        </p:nvSpPr>
        <p:spPr>
          <a:xfrm rot="10800000" flipH="1">
            <a:off x="1370168" y="5606329"/>
            <a:ext cx="3101635" cy="946071"/>
          </a:xfrm>
          <a:prstGeom prst="bentArrow">
            <a:avLst>
              <a:gd name="adj1" fmla="val 22986"/>
              <a:gd name="adj2" fmla="val 38592"/>
              <a:gd name="adj3" fmla="val 50000"/>
              <a:gd name="adj4" fmla="val 43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09799" y="5606329"/>
            <a:ext cx="1672885" cy="40011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Is parsed to</a:t>
            </a:r>
          </a:p>
        </p:txBody>
      </p:sp>
    </p:spTree>
    <p:extLst>
      <p:ext uri="{BB962C8B-B14F-4D97-AF65-F5344CB8AC3E}">
        <p14:creationId xmlns:p14="http://schemas.microsoft.com/office/powerpoint/2010/main" val="155825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Jade Features: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445"/>
            <a:ext cx="8686800" cy="12970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Attribites are written inside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and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'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separated </a:t>
            </a:r>
            <a:r>
              <a:rPr lang="en-US" dirty="0" smtClean="0"/>
              <a:t>with </a:t>
            </a:r>
            <a:r>
              <a:rPr lang="en-US" dirty="0"/>
              <a:t>commas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/>
              <a:t>'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49106" y="2118035"/>
            <a:ext cx="365159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 smtClean="0"/>
              <a:t>#wrapper</a:t>
            </a:r>
          </a:p>
          <a:p>
            <a:r>
              <a:rPr lang="it-IT" dirty="0"/>
              <a:t> </a:t>
            </a:r>
            <a:r>
              <a:rPr lang="it-IT" dirty="0" smtClean="0"/>
              <a:t> header</a:t>
            </a:r>
          </a:p>
          <a:p>
            <a:r>
              <a:rPr lang="it-IT" dirty="0"/>
              <a:t> </a:t>
            </a:r>
            <a:r>
              <a:rPr lang="it-IT" dirty="0" smtClean="0"/>
              <a:t>   h1#logo</a:t>
            </a:r>
          </a:p>
          <a:p>
            <a:r>
              <a:rPr lang="it-IT" dirty="0"/>
              <a:t> </a:t>
            </a:r>
            <a:r>
              <a:rPr lang="it-IT" dirty="0" smtClean="0"/>
              <a:t>     a(href='...')   </a:t>
            </a:r>
            <a:r>
              <a:rPr lang="bg-BG" dirty="0" smtClean="0"/>
              <a:t> </a:t>
            </a:r>
            <a:r>
              <a:rPr lang="en-US" dirty="0" smtClean="0"/>
              <a:t>    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img</a:t>
            </a:r>
            <a:r>
              <a:rPr lang="en-US" dirty="0" smtClean="0"/>
              <a:t>(</a:t>
            </a:r>
            <a:r>
              <a:rPr lang="en-US" dirty="0" err="1" smtClean="0"/>
              <a:t>src</a:t>
            </a:r>
            <a:r>
              <a:rPr lang="en-US" dirty="0" smtClean="0"/>
              <a:t>='…')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nav#main-nav</a:t>
            </a:r>
            <a:r>
              <a:rPr lang="en-US" dirty="0" smtClean="0"/>
              <a:t>: </a:t>
            </a:r>
            <a:r>
              <a:rPr lang="en-US" dirty="0" err="1" smtClean="0"/>
              <a:t>ul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li.nav</a:t>
            </a:r>
            <a:r>
              <a:rPr lang="en-US" dirty="0" smtClean="0"/>
              <a:t>-item</a:t>
            </a:r>
          </a:p>
          <a:p>
            <a:r>
              <a:rPr lang="en-US" dirty="0"/>
              <a:t> </a:t>
            </a:r>
            <a:r>
              <a:rPr lang="en-US" dirty="0" smtClean="0"/>
              <a:t>      a(</a:t>
            </a:r>
            <a:r>
              <a:rPr lang="en-US" dirty="0" err="1" smtClean="0"/>
              <a:t>href</a:t>
            </a:r>
            <a:r>
              <a:rPr lang="en-US" dirty="0" smtClean="0"/>
              <a:t>='…')</a:t>
            </a:r>
            <a:endParaRPr lang="it-IT" dirty="0" smtClean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307815" y="2109334"/>
            <a:ext cx="431834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/>
              <a:t>&lt;div id="wrapper</a:t>
            </a:r>
            <a:r>
              <a:rPr lang="it-IT" dirty="0" smtClean="0"/>
              <a:t>"&gt;</a:t>
            </a:r>
          </a:p>
          <a:p>
            <a:r>
              <a:rPr lang="it-IT" dirty="0" smtClean="0"/>
              <a:t>  &lt;</a:t>
            </a:r>
            <a:r>
              <a:rPr lang="it-IT" dirty="0"/>
              <a:t>header</a:t>
            </a:r>
            <a:r>
              <a:rPr lang="it-IT" dirty="0" smtClean="0"/>
              <a:t>&gt;</a:t>
            </a:r>
          </a:p>
          <a:p>
            <a:r>
              <a:rPr lang="it-IT" dirty="0" smtClean="0"/>
              <a:t>    &lt;</a:t>
            </a:r>
            <a:r>
              <a:rPr lang="it-IT" dirty="0"/>
              <a:t>h1 id="logo</a:t>
            </a:r>
            <a:r>
              <a:rPr lang="it-IT" dirty="0" smtClean="0"/>
              <a:t>"&gt;</a:t>
            </a:r>
          </a:p>
          <a:p>
            <a:r>
              <a:rPr lang="it-IT" dirty="0" smtClean="0"/>
              <a:t>      &lt;</a:t>
            </a:r>
            <a:r>
              <a:rPr lang="it-IT" dirty="0"/>
              <a:t>a href</a:t>
            </a:r>
            <a:r>
              <a:rPr lang="it-IT" dirty="0" smtClean="0"/>
              <a:t>="..."&gt;       </a:t>
            </a:r>
            <a:endParaRPr lang="it-IT" dirty="0"/>
          </a:p>
          <a:p>
            <a:r>
              <a:rPr lang="it-IT" dirty="0" smtClean="0"/>
              <a:t> </a:t>
            </a:r>
            <a:r>
              <a:rPr lang="it-IT" dirty="0"/>
              <a:t>	&lt;img src</a:t>
            </a:r>
            <a:r>
              <a:rPr lang="it-IT" dirty="0" smtClean="0"/>
              <a:t>="..."/&gt;</a:t>
            </a:r>
            <a:endParaRPr lang="it-IT" dirty="0"/>
          </a:p>
          <a:p>
            <a:r>
              <a:rPr lang="it-IT" dirty="0" smtClean="0"/>
              <a:t>      &lt;/</a:t>
            </a:r>
            <a:r>
              <a:rPr lang="it-IT" dirty="0"/>
              <a:t>a&gt;</a:t>
            </a:r>
          </a:p>
          <a:p>
            <a:r>
              <a:rPr lang="it-IT" dirty="0" smtClean="0"/>
              <a:t>    &lt;/</a:t>
            </a:r>
            <a:r>
              <a:rPr lang="it-IT" dirty="0"/>
              <a:t>h1</a:t>
            </a:r>
            <a:r>
              <a:rPr lang="it-IT" dirty="0" smtClean="0"/>
              <a:t>&gt;</a:t>
            </a:r>
          </a:p>
          <a:p>
            <a:r>
              <a:rPr lang="it-IT" dirty="0"/>
              <a:t> </a:t>
            </a:r>
            <a:r>
              <a:rPr lang="it-IT" dirty="0" smtClean="0"/>
              <a:t>   &lt;</a:t>
            </a:r>
            <a:r>
              <a:rPr lang="it-IT" dirty="0"/>
              <a:t>nav id="main-nav"&gt;</a:t>
            </a:r>
          </a:p>
          <a:p>
            <a:r>
              <a:rPr lang="it-IT" dirty="0" smtClean="0"/>
              <a:t>      &lt;</a:t>
            </a:r>
            <a:r>
              <a:rPr lang="it-IT" dirty="0"/>
              <a:t>ul&gt;</a:t>
            </a:r>
          </a:p>
          <a:p>
            <a:r>
              <a:rPr lang="it-IT" dirty="0" smtClean="0"/>
              <a:t>        &lt;</a:t>
            </a:r>
            <a:r>
              <a:rPr lang="it-IT" dirty="0"/>
              <a:t>li class="nav-item</a:t>
            </a:r>
            <a:r>
              <a:rPr lang="it-IT" dirty="0" smtClean="0"/>
              <a:t>"&gt;  </a:t>
            </a:r>
          </a:p>
          <a:p>
            <a:r>
              <a:rPr lang="it-IT" dirty="0"/>
              <a:t> </a:t>
            </a:r>
            <a:r>
              <a:rPr lang="it-IT" dirty="0" smtClean="0"/>
              <a:t>         &lt;</a:t>
            </a:r>
            <a:r>
              <a:rPr lang="it-IT" dirty="0"/>
              <a:t>a href</a:t>
            </a:r>
            <a:r>
              <a:rPr lang="it-IT" dirty="0" smtClean="0"/>
              <a:t>="..."&gt;...&lt;/</a:t>
            </a:r>
            <a:r>
              <a:rPr lang="it-IT" dirty="0"/>
              <a:t>a</a:t>
            </a:r>
            <a:r>
              <a:rPr lang="it-IT" dirty="0" smtClean="0"/>
              <a:t>&gt;</a:t>
            </a:r>
          </a:p>
          <a:p>
            <a:r>
              <a:rPr lang="it-IT" dirty="0" smtClean="0"/>
              <a:t>        &lt;/</a:t>
            </a:r>
            <a:r>
              <a:rPr lang="it-IT" dirty="0"/>
              <a:t>li</a:t>
            </a:r>
            <a:r>
              <a:rPr lang="it-IT" dirty="0" smtClean="0"/>
              <a:t>&gt;</a:t>
            </a:r>
          </a:p>
          <a:p>
            <a:r>
              <a:rPr lang="it-IT" dirty="0" smtClean="0"/>
              <a:t>      &lt;/</a:t>
            </a:r>
            <a:r>
              <a:rPr lang="it-IT" dirty="0"/>
              <a:t>ul&gt;</a:t>
            </a:r>
          </a:p>
          <a:p>
            <a:r>
              <a:rPr lang="it-IT" dirty="0" smtClean="0"/>
              <a:t>    &lt;/</a:t>
            </a:r>
            <a:r>
              <a:rPr lang="it-IT" dirty="0"/>
              <a:t>nav&gt;</a:t>
            </a:r>
          </a:p>
          <a:p>
            <a:r>
              <a:rPr lang="it-IT" dirty="0" smtClean="0"/>
              <a:t>  &lt;/</a:t>
            </a:r>
            <a:r>
              <a:rPr lang="it-IT" dirty="0"/>
              <a:t>header&gt;</a:t>
            </a:r>
          </a:p>
          <a:p>
            <a:r>
              <a:rPr lang="it-IT" dirty="0"/>
              <a:t>&lt;/div&gt;</a:t>
            </a:r>
            <a:endParaRPr lang="it-IT" dirty="0" smtClean="0"/>
          </a:p>
        </p:txBody>
      </p:sp>
      <p:sp>
        <p:nvSpPr>
          <p:cNvPr id="10" name="Bent Arrow 9"/>
          <p:cNvSpPr/>
          <p:nvPr/>
        </p:nvSpPr>
        <p:spPr>
          <a:xfrm rot="10800000" flipH="1">
            <a:off x="999061" y="4674010"/>
            <a:ext cx="3101635" cy="1215663"/>
          </a:xfrm>
          <a:prstGeom prst="bentArrow">
            <a:avLst>
              <a:gd name="adj1" fmla="val 22986"/>
              <a:gd name="adj2" fmla="val 33846"/>
              <a:gd name="adj3" fmla="val 50000"/>
              <a:gd name="adj4" fmla="val 43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13435" y="4788358"/>
            <a:ext cx="1672885" cy="40011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Is parsed to</a:t>
            </a:r>
          </a:p>
        </p:txBody>
      </p:sp>
    </p:spTree>
    <p:extLst>
      <p:ext uri="{BB962C8B-B14F-4D97-AF65-F5344CB8AC3E}">
        <p14:creationId xmlns:p14="http://schemas.microsoft.com/office/powerpoint/2010/main" val="54869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Jade Features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Jade Models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9798" y="758543"/>
            <a:ext cx="8824404" cy="12970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Jade can generate markup, using data models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i.e. given an array of items, put them into a table 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44922" y="2055580"/>
            <a:ext cx="365159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 smtClean="0"/>
              <a:t>#wrapper</a:t>
            </a:r>
          </a:p>
          <a:p>
            <a:r>
              <a:rPr lang="it-IT" dirty="0" smtClean="0"/>
              <a:t>  header</a:t>
            </a:r>
          </a:p>
          <a:p>
            <a:r>
              <a:rPr lang="it-IT" dirty="0" smtClean="0"/>
              <a:t>    h1#logo</a:t>
            </a:r>
          </a:p>
          <a:p>
            <a:r>
              <a:rPr lang="it-IT" dirty="0" smtClean="0"/>
              <a:t>      a(href='...')</a:t>
            </a:r>
          </a:p>
          <a:p>
            <a:r>
              <a:rPr lang="it-IT" dirty="0" smtClean="0"/>
              <a:t>        </a:t>
            </a:r>
            <a:r>
              <a:rPr lang="it-IT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= title</a:t>
            </a:r>
          </a:p>
          <a:p>
            <a:r>
              <a:rPr lang="it-IT" dirty="0" smtClean="0"/>
              <a:t>    nav#main-nav: ul</a:t>
            </a:r>
          </a:p>
          <a:p>
            <a:r>
              <a:rPr lang="it-IT" dirty="0" smtClean="0"/>
              <a:t>      each item in nav</a:t>
            </a:r>
          </a:p>
          <a:p>
            <a:r>
              <a:rPr lang="it-IT" dirty="0" smtClean="0"/>
              <a:t>        li.nav-item</a:t>
            </a:r>
          </a:p>
          <a:p>
            <a:r>
              <a:rPr lang="it-IT" dirty="0" smtClean="0"/>
              <a:t>          a(href= </a:t>
            </a:r>
            <a:r>
              <a:rPr lang="it-IT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item.url</a:t>
            </a:r>
            <a:r>
              <a:rPr lang="it-IT" dirty="0" smtClean="0"/>
              <a:t>) </a:t>
            </a:r>
          </a:p>
          <a:p>
            <a:r>
              <a:rPr lang="it-IT" dirty="0" smtClean="0"/>
              <a:t>            </a:t>
            </a:r>
            <a:r>
              <a:rPr lang="it-IT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= item.title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103631" y="2002800"/>
            <a:ext cx="4791794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/>
              <a:t>&lt;div id="wrapper"&gt;</a:t>
            </a:r>
          </a:p>
          <a:p>
            <a:r>
              <a:rPr lang="it-IT" dirty="0"/>
              <a:t>  &lt;header&gt;</a:t>
            </a:r>
          </a:p>
          <a:p>
            <a:r>
              <a:rPr lang="it-IT" dirty="0"/>
              <a:t>    &lt;h1 id="logo"&gt;</a:t>
            </a:r>
          </a:p>
          <a:p>
            <a:r>
              <a:rPr lang="it-IT" dirty="0"/>
              <a:t>      &lt;a href</a:t>
            </a:r>
            <a:r>
              <a:rPr lang="it-IT" dirty="0" smtClean="0"/>
              <a:t>="..."&gt;</a:t>
            </a:r>
            <a:r>
              <a:rPr lang="it-IT" dirty="0">
                <a:solidFill>
                  <a:schemeClr val="tx1">
                    <a:lumMod val="20000"/>
                    <a:lumOff val="80000"/>
                  </a:schemeClr>
                </a:solidFill>
              </a:rPr>
              <a:t>Lorem ipsum</a:t>
            </a:r>
            <a:r>
              <a:rPr lang="it-IT" dirty="0"/>
              <a:t>&lt;/a&gt;</a:t>
            </a:r>
          </a:p>
          <a:p>
            <a:r>
              <a:rPr lang="it-IT" dirty="0"/>
              <a:t>    &lt;/h1&gt;</a:t>
            </a:r>
          </a:p>
          <a:p>
            <a:r>
              <a:rPr lang="it-IT" dirty="0"/>
              <a:t>    &lt;nav id="main-nav"&gt;</a:t>
            </a:r>
          </a:p>
          <a:p>
            <a:r>
              <a:rPr lang="it-IT" dirty="0"/>
              <a:t>      &lt;ul&gt;</a:t>
            </a:r>
          </a:p>
          <a:p>
            <a:r>
              <a:rPr lang="it-IT" dirty="0"/>
              <a:t>        &lt;li class="nav-item"&gt;</a:t>
            </a:r>
          </a:p>
          <a:p>
            <a:r>
              <a:rPr lang="it-IT" dirty="0"/>
              <a:t>          &lt;a href="</a:t>
            </a:r>
            <a:r>
              <a:rPr lang="it-IT" dirty="0">
                <a:solidFill>
                  <a:schemeClr val="tx1">
                    <a:lumMod val="20000"/>
                    <a:lumOff val="80000"/>
                  </a:schemeClr>
                </a:solidFill>
              </a:rPr>
              <a:t>#home</a:t>
            </a:r>
            <a:r>
              <a:rPr lang="it-IT" dirty="0"/>
              <a:t>"&gt;</a:t>
            </a:r>
            <a:r>
              <a:rPr lang="it-IT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Home</a:t>
            </a:r>
            <a:r>
              <a:rPr lang="it-IT" dirty="0"/>
              <a:t>&lt;/a&gt;</a:t>
            </a:r>
          </a:p>
          <a:p>
            <a:r>
              <a:rPr lang="it-IT" dirty="0"/>
              <a:t>        &lt;/li&gt;</a:t>
            </a:r>
          </a:p>
          <a:p>
            <a:r>
              <a:rPr lang="it-IT" dirty="0"/>
              <a:t>        &lt;li class="nav-item"&gt;</a:t>
            </a:r>
          </a:p>
          <a:p>
            <a:r>
              <a:rPr lang="it-IT" dirty="0"/>
              <a:t>          &lt;a href="</a:t>
            </a:r>
            <a:r>
              <a:rPr lang="it-IT" dirty="0">
                <a:solidFill>
                  <a:schemeClr val="tx1">
                    <a:lumMod val="20000"/>
                    <a:lumOff val="80000"/>
                  </a:schemeClr>
                </a:solidFill>
              </a:rPr>
              <a:t>#about</a:t>
            </a:r>
            <a:r>
              <a:rPr lang="it-IT" dirty="0"/>
              <a:t>"&gt;</a:t>
            </a:r>
            <a:r>
              <a:rPr lang="it-IT" dirty="0">
                <a:solidFill>
                  <a:schemeClr val="tx1">
                    <a:lumMod val="20000"/>
                    <a:lumOff val="80000"/>
                  </a:schemeClr>
                </a:solidFill>
              </a:rPr>
              <a:t>About</a:t>
            </a:r>
            <a:r>
              <a:rPr lang="it-IT" dirty="0"/>
              <a:t>&lt;/a&gt;</a:t>
            </a:r>
          </a:p>
          <a:p>
            <a:r>
              <a:rPr lang="it-IT" dirty="0"/>
              <a:t>        &lt;/li</a:t>
            </a:r>
            <a:r>
              <a:rPr lang="it-IT" dirty="0" smtClean="0"/>
              <a:t>&gt;</a:t>
            </a:r>
          </a:p>
          <a:p>
            <a:r>
              <a:rPr lang="it-IT" dirty="0" smtClean="0"/>
              <a:t>      </a:t>
            </a:r>
            <a:r>
              <a:rPr lang="it-IT" dirty="0"/>
              <a:t>&lt;/ul&gt;</a:t>
            </a:r>
          </a:p>
          <a:p>
            <a:r>
              <a:rPr lang="it-IT" dirty="0"/>
              <a:t>    &lt;/nav&gt;</a:t>
            </a:r>
          </a:p>
          <a:p>
            <a:r>
              <a:rPr lang="it-IT" dirty="0"/>
              <a:t>  &lt;/header&gt;</a:t>
            </a:r>
          </a:p>
          <a:p>
            <a:r>
              <a:rPr lang="it-IT" dirty="0"/>
              <a:t>&lt;/div&gt;</a:t>
            </a:r>
            <a:endParaRPr lang="it-IT" dirty="0" smtClean="0"/>
          </a:p>
        </p:txBody>
      </p:sp>
      <p:sp>
        <p:nvSpPr>
          <p:cNvPr id="10" name="Bent Arrow 9"/>
          <p:cNvSpPr/>
          <p:nvPr/>
        </p:nvSpPr>
        <p:spPr>
          <a:xfrm rot="10800000" flipH="1">
            <a:off x="794877" y="5002488"/>
            <a:ext cx="3101635" cy="1215663"/>
          </a:xfrm>
          <a:prstGeom prst="bentArrow">
            <a:avLst>
              <a:gd name="adj1" fmla="val 22986"/>
              <a:gd name="adj2" fmla="val 33846"/>
              <a:gd name="adj3" fmla="val 50000"/>
              <a:gd name="adj4" fmla="val 43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09251" y="5116836"/>
            <a:ext cx="1672885" cy="40011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Is parsed to</a:t>
            </a:r>
          </a:p>
        </p:txBody>
      </p:sp>
    </p:spTree>
    <p:extLst>
      <p:ext uri="{BB962C8B-B14F-4D97-AF65-F5344CB8AC3E}">
        <p14:creationId xmlns:p14="http://schemas.microsoft.com/office/powerpoint/2010/main" val="318909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Jade Models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9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View Engines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6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Script in Jade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9798" y="820689"/>
            <a:ext cx="8824404" cy="12970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Jade can contain conditionals, loops, etc…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And the HTML is generated based on the model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01157" y="2113248"/>
            <a:ext cx="3568824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 smtClean="0"/>
              <a:t>if condition</a:t>
            </a:r>
          </a:p>
          <a:p>
            <a:r>
              <a:rPr lang="it-IT" dirty="0"/>
              <a:t> </a:t>
            </a:r>
            <a:r>
              <a:rPr lang="it-IT" dirty="0" smtClean="0"/>
              <a:t> h1.success</a:t>
            </a:r>
          </a:p>
          <a:p>
            <a:r>
              <a:rPr lang="it-IT" dirty="0" smtClean="0"/>
              <a:t>    |</a:t>
            </a:r>
            <a:r>
              <a:rPr lang="bg-BG" dirty="0" smtClean="0"/>
              <a:t> </a:t>
            </a:r>
            <a:r>
              <a:rPr lang="en-US" dirty="0" smtClean="0"/>
              <a:t>F</a:t>
            </a:r>
            <a:r>
              <a:rPr lang="it-IT" dirty="0" smtClean="0"/>
              <a:t>ulfilled! </a:t>
            </a:r>
          </a:p>
          <a:p>
            <a:r>
              <a:rPr lang="it-IT" dirty="0" smtClean="0"/>
              <a:t>else</a:t>
            </a:r>
          </a:p>
          <a:p>
            <a:r>
              <a:rPr lang="it-IT" dirty="0"/>
              <a:t>  </a:t>
            </a:r>
            <a:r>
              <a:rPr lang="it-IT" dirty="0" smtClean="0"/>
              <a:t>h1.error</a:t>
            </a:r>
          </a:p>
          <a:p>
            <a:r>
              <a:rPr lang="it-IT" dirty="0"/>
              <a:t> </a:t>
            </a:r>
            <a:r>
              <a:rPr lang="it-IT" dirty="0" smtClean="0"/>
              <a:t>   | Not fullfilled   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611944" y="4182160"/>
            <a:ext cx="2587194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 smtClean="0"/>
              <a:t>model = {</a:t>
            </a:r>
          </a:p>
          <a:p>
            <a:r>
              <a:rPr lang="it-IT" dirty="0" smtClean="0"/>
              <a:t>  condition: true</a:t>
            </a:r>
            <a:br>
              <a:rPr lang="it-IT" dirty="0" smtClean="0"/>
            </a:br>
            <a:r>
              <a:rPr lang="it-IT" dirty="0" smtClean="0"/>
              <a:t>}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88666" y="5449409"/>
            <a:ext cx="3510472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 smtClean="0"/>
              <a:t>&lt;h1 class="success"&gt;</a:t>
            </a:r>
          </a:p>
          <a:p>
            <a:r>
              <a:rPr lang="it-IT" dirty="0" smtClean="0"/>
              <a:t>  Fulfilled</a:t>
            </a:r>
            <a:r>
              <a:rPr lang="it-IT" dirty="0"/>
              <a:t>! </a:t>
            </a:r>
            <a:endParaRPr lang="it-IT" dirty="0" smtClean="0"/>
          </a:p>
          <a:p>
            <a:r>
              <a:rPr lang="it-IT" dirty="0" smtClean="0"/>
              <a:t>&lt;/h1&gt;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4507541" y="4206093"/>
            <a:ext cx="2587194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 smtClean="0"/>
              <a:t>model = {</a:t>
            </a:r>
          </a:p>
          <a:p>
            <a:r>
              <a:rPr lang="it-IT" dirty="0" smtClean="0"/>
              <a:t>  condition: false</a:t>
            </a:r>
            <a:br>
              <a:rPr lang="it-IT" dirty="0" smtClean="0"/>
            </a:br>
            <a:r>
              <a:rPr lang="it-IT" dirty="0" smtClean="0"/>
              <a:t>}</a:t>
            </a:r>
          </a:p>
        </p:txBody>
      </p:sp>
      <p:sp>
        <p:nvSpPr>
          <p:cNvPr id="18" name="Bent Arrow 17"/>
          <p:cNvSpPr/>
          <p:nvPr/>
        </p:nvSpPr>
        <p:spPr>
          <a:xfrm rot="5400000" flipV="1">
            <a:off x="1861498" y="3430629"/>
            <a:ext cx="820413" cy="658905"/>
          </a:xfrm>
          <a:prstGeom prst="bentArrow">
            <a:avLst>
              <a:gd name="adj1" fmla="val 37127"/>
              <a:gd name="adj2" fmla="val 46557"/>
              <a:gd name="adj3" fmla="val 50000"/>
              <a:gd name="adj4" fmla="val 43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Bent Arrow 18"/>
          <p:cNvSpPr/>
          <p:nvPr/>
        </p:nvSpPr>
        <p:spPr>
          <a:xfrm rot="5400000">
            <a:off x="6077357" y="3430631"/>
            <a:ext cx="844153" cy="658905"/>
          </a:xfrm>
          <a:prstGeom prst="bentArrow">
            <a:avLst>
              <a:gd name="adj1" fmla="val 37127"/>
              <a:gd name="adj2" fmla="val 46557"/>
              <a:gd name="adj3" fmla="val 50000"/>
              <a:gd name="adj4" fmla="val 43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Bent Arrow 19"/>
          <p:cNvSpPr/>
          <p:nvPr/>
        </p:nvSpPr>
        <p:spPr>
          <a:xfrm rot="5400000">
            <a:off x="7013979" y="4709750"/>
            <a:ext cx="820413" cy="658905"/>
          </a:xfrm>
          <a:prstGeom prst="bentArrow">
            <a:avLst>
              <a:gd name="adj1" fmla="val 37127"/>
              <a:gd name="adj2" fmla="val 46557"/>
              <a:gd name="adj3" fmla="val 50000"/>
              <a:gd name="adj4" fmla="val 43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Bent Arrow 21"/>
          <p:cNvSpPr/>
          <p:nvPr/>
        </p:nvSpPr>
        <p:spPr>
          <a:xfrm rot="5400000" flipV="1">
            <a:off x="872285" y="4709750"/>
            <a:ext cx="820413" cy="658905"/>
          </a:xfrm>
          <a:prstGeom prst="bentArrow">
            <a:avLst>
              <a:gd name="adj1" fmla="val 37127"/>
              <a:gd name="adj2" fmla="val 46557"/>
              <a:gd name="adj3" fmla="val 50000"/>
              <a:gd name="adj4" fmla="val 43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4507541" y="5449409"/>
            <a:ext cx="3510472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dirty="0" smtClean="0"/>
              <a:t>&lt;h1 class="error"&gt;</a:t>
            </a:r>
          </a:p>
          <a:p>
            <a:r>
              <a:rPr lang="it-IT" dirty="0" smtClean="0"/>
              <a:t>  Not fulfilled</a:t>
            </a:r>
            <a:r>
              <a:rPr lang="it-IT" dirty="0"/>
              <a:t>! </a:t>
            </a:r>
            <a:endParaRPr lang="it-IT" dirty="0" smtClean="0"/>
          </a:p>
          <a:p>
            <a:r>
              <a:rPr lang="it-IT" dirty="0" smtClean="0"/>
              <a:t>&lt;/h1&gt;</a:t>
            </a:r>
          </a:p>
        </p:txBody>
      </p:sp>
    </p:spTree>
    <p:extLst>
      <p:ext uri="{BB962C8B-B14F-4D97-AF65-F5344CB8AC3E}">
        <p14:creationId xmlns:p14="http://schemas.microsoft.com/office/powerpoint/2010/main" val="376172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Scripts in Jade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79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Engines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15981" y="6400800"/>
            <a:ext cx="2909707" cy="369332"/>
          </a:xfrm>
        </p:spPr>
        <p:txBody>
          <a:bodyPr/>
          <a:lstStyle/>
          <a:p>
            <a:r>
              <a:rPr lang="en-US" dirty="0" smtClean="0"/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44388"/>
            <a:ext cx="7086600" cy="838200"/>
          </a:xfrm>
        </p:spPr>
        <p:txBody>
          <a:bodyPr/>
          <a:lstStyle/>
          <a:p>
            <a:r>
              <a:rPr lang="en-US" dirty="0" smtClean="0"/>
              <a:t>View Engines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56442"/>
            <a:ext cx="8686800" cy="5649157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 engine</a:t>
            </a:r>
            <a:r>
              <a:rPr lang="en-US" dirty="0" smtClean="0"/>
              <a:t> (template engine) is a framework/library that generates views</a:t>
            </a:r>
          </a:p>
          <a:p>
            <a:r>
              <a:rPr lang="en-US" dirty="0" smtClean="0"/>
              <a:t>Using a programming language</a:t>
            </a:r>
          </a:p>
          <a:p>
            <a:r>
              <a:rPr lang="en-US" dirty="0"/>
              <a:t>W</a:t>
            </a:r>
            <a:r>
              <a:rPr lang="en-US" dirty="0" smtClean="0"/>
              <a:t>eb view engines are a mix-up of HTML and JavaScript</a:t>
            </a:r>
          </a:p>
          <a:p>
            <a:pPr lvl="1"/>
            <a:r>
              <a:rPr lang="en-US" dirty="0" smtClean="0"/>
              <a:t>Given a template/view JavaScript generates a valid HTML code</a:t>
            </a:r>
          </a:p>
        </p:txBody>
      </p:sp>
    </p:spTree>
    <p:extLst>
      <p:ext uri="{BB962C8B-B14F-4D97-AF65-F5344CB8AC3E}">
        <p14:creationId xmlns:p14="http://schemas.microsoft.com/office/powerpoint/2010/main" val="323489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View Engines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lots of JavaScript view engines, and they can be separated into client and server</a:t>
            </a:r>
          </a:p>
          <a:p>
            <a:pPr lvl="1"/>
            <a:r>
              <a:rPr lang="en-US" dirty="0" smtClean="0"/>
              <a:t>Client: KendoUI, Handlebars.js, jQuery, AngularJS, etc.</a:t>
            </a:r>
          </a:p>
          <a:p>
            <a:pPr lvl="1"/>
            <a:r>
              <a:rPr lang="en-US" dirty="0" smtClean="0"/>
              <a:t>Server: Jade, HAML, EJS, </a:t>
            </a:r>
            <a:r>
              <a:rPr lang="en-US" dirty="0" err="1" smtClean="0"/>
              <a:t>Vash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Why use view engines?</a:t>
            </a:r>
          </a:p>
          <a:p>
            <a:pPr lvl="1"/>
            <a:r>
              <a:rPr lang="en-US" dirty="0" smtClean="0"/>
              <a:t>Speed-up developer performance and easify the writing of HTML code</a:t>
            </a:r>
          </a:p>
          <a:p>
            <a:pPr lvl="1"/>
            <a:r>
              <a:rPr lang="en-US" dirty="0" smtClean="0"/>
              <a:t>Auto generate DOM elements and make manual DOM manipulation</a:t>
            </a:r>
            <a:r>
              <a:rPr lang="bg-BG" dirty="0" smtClean="0"/>
              <a:t> </a:t>
            </a:r>
            <a:r>
              <a:rPr lang="en-US" dirty="0" smtClean="0"/>
              <a:t>almost useless</a:t>
            </a:r>
          </a:p>
        </p:txBody>
      </p:sp>
    </p:spTree>
    <p:extLst>
      <p:ext uri="{BB962C8B-B14F-4D97-AF65-F5344CB8AC3E}">
        <p14:creationId xmlns:p14="http://schemas.microsoft.com/office/powerpoint/2010/main" val="185851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Client View Engines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KendoUI, AngularJS, Handlebars.js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0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View Engines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view engines (templates) are used to parse data</a:t>
            </a:r>
          </a:p>
          <a:p>
            <a:pPr lvl="1"/>
            <a:r>
              <a:rPr lang="en-US" dirty="0" smtClean="0"/>
              <a:t>The data is fetched from some place</a:t>
            </a:r>
          </a:p>
          <a:p>
            <a:pPr lvl="2"/>
            <a:r>
              <a:rPr lang="en-US" dirty="0" smtClean="0"/>
              <a:t>i.e. with AJAX</a:t>
            </a:r>
          </a:p>
          <a:p>
            <a:pPr lvl="1"/>
            <a:r>
              <a:rPr lang="en-US" dirty="0" smtClean="0"/>
              <a:t>The data is either raw JSON, XML or plain text</a:t>
            </a:r>
          </a:p>
          <a:p>
            <a:r>
              <a:rPr lang="en-US" dirty="0" smtClean="0"/>
              <a:t>Server view engines parse the data on the server</a:t>
            </a:r>
          </a:p>
          <a:p>
            <a:pPr lvl="1"/>
            <a:r>
              <a:rPr lang="en-US" dirty="0" smtClean="0"/>
              <a:t>The client (browser) receives the read-to-use HTML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4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with Handlebars.js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704512"/>
            <a:ext cx="8686800" cy="5001087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Handlebars.js is</a:t>
            </a:r>
            <a:r>
              <a:rPr lang="en-US" dirty="0" smtClean="0"/>
              <a:t> a library for creating client-side templates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Handlebars</a:t>
            </a:r>
            <a:r>
              <a:rPr lang="en-US" dirty="0" smtClean="0"/>
              <a:t> supports:</a:t>
            </a:r>
          </a:p>
          <a:p>
            <a:pPr lvl="1"/>
            <a:r>
              <a:rPr lang="en-US" dirty="0" smtClean="0"/>
              <a:t>One-time value-binding to JavaScript objects</a:t>
            </a:r>
          </a:p>
          <a:p>
            <a:pPr lvl="1"/>
            <a:r>
              <a:rPr lang="en-US" dirty="0" smtClean="0"/>
              <a:t>Iteration over a collection of elements</a:t>
            </a:r>
          </a:p>
          <a:p>
            <a:pPr lvl="1"/>
            <a:r>
              <a:rPr lang="en-US" dirty="0" smtClean="0"/>
              <a:t>Conditional templates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96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Handlebars: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8296" y="988755"/>
            <a:ext cx="8285087" cy="659226"/>
          </a:xfrm>
        </p:spPr>
        <p:txBody>
          <a:bodyPr/>
          <a:lstStyle/>
          <a:p>
            <a:r>
              <a:rPr lang="en-US" sz="3200" dirty="0" smtClean="0"/>
              <a:t>Generates a list with all mustache types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641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987</TotalTime>
  <Words>1462</Words>
  <Application>Microsoft Office PowerPoint</Application>
  <PresentationFormat>On-screen Show (4:3)</PresentationFormat>
  <Paragraphs>311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Calibri</vt:lpstr>
      <vt:lpstr>Cambria</vt:lpstr>
      <vt:lpstr>Consolas</vt:lpstr>
      <vt:lpstr>Corbel</vt:lpstr>
      <vt:lpstr>Wingdings 2</vt:lpstr>
      <vt:lpstr>Telerik Academy theme</vt:lpstr>
      <vt:lpstr>Node.js View Engines</vt:lpstr>
      <vt:lpstr>Table of Contents</vt:lpstr>
      <vt:lpstr>View Engines</vt:lpstr>
      <vt:lpstr>View Engines</vt:lpstr>
      <vt:lpstr>JavaScript View Engines</vt:lpstr>
      <vt:lpstr>Client View Engines</vt:lpstr>
      <vt:lpstr>Client View Engines</vt:lpstr>
      <vt:lpstr>Templates with Handlebars.js</vt:lpstr>
      <vt:lpstr>Handlebars: Example</vt:lpstr>
      <vt:lpstr>Handlebars.js: Example</vt:lpstr>
      <vt:lpstr>Handlebars.js: Example</vt:lpstr>
      <vt:lpstr>Handlebars.js : Example</vt:lpstr>
      <vt:lpstr>Handlebars.js Templates</vt:lpstr>
      <vt:lpstr>KendoUI Templates</vt:lpstr>
      <vt:lpstr>KendoUI Templates: Example</vt:lpstr>
      <vt:lpstr>KendoUI Templates</vt:lpstr>
      <vt:lpstr>AngularJS Templates</vt:lpstr>
      <vt:lpstr>KendoUI Templates: Example</vt:lpstr>
      <vt:lpstr>AngularJS Templates</vt:lpstr>
      <vt:lpstr>Server View Engines</vt:lpstr>
      <vt:lpstr>Server View Engines</vt:lpstr>
      <vt:lpstr>Jade Template Engine</vt:lpstr>
      <vt:lpstr>Using Jade</vt:lpstr>
      <vt:lpstr>Using Jade</vt:lpstr>
      <vt:lpstr>Jade Features: Tags</vt:lpstr>
      <vt:lpstr>Jade Features: Attributes</vt:lpstr>
      <vt:lpstr>Jade Features</vt:lpstr>
      <vt:lpstr>Jade Models</vt:lpstr>
      <vt:lpstr>Jade Models</vt:lpstr>
      <vt:lpstr>Running Script in Jade</vt:lpstr>
      <vt:lpstr>Scripts in Jade</vt:lpstr>
      <vt:lpstr>View Engines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View Engines</dc:title>
  <dc:creator>Doncho Minkov</dc:creator>
  <cp:lastModifiedBy>Nikolay Kostov</cp:lastModifiedBy>
  <cp:revision>253</cp:revision>
  <dcterms:created xsi:type="dcterms:W3CDTF">2014-04-01T15:54:20Z</dcterms:created>
  <dcterms:modified xsi:type="dcterms:W3CDTF">2016-01-03T21:43:00Z</dcterms:modified>
</cp:coreProperties>
</file>