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7" r:id="rId4"/>
    <p:sldId id="288" r:id="rId5"/>
    <p:sldId id="290" r:id="rId6"/>
    <p:sldId id="291" r:id="rId7"/>
    <p:sldId id="294" r:id="rId8"/>
    <p:sldId id="295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8" r:id="rId19"/>
    <p:sldId id="267" r:id="rId20"/>
    <p:sldId id="269" r:id="rId21"/>
    <p:sldId id="270" r:id="rId22"/>
    <p:sldId id="271" r:id="rId23"/>
    <p:sldId id="273" r:id="rId24"/>
    <p:sldId id="275" r:id="rId25"/>
    <p:sldId id="276" r:id="rId26"/>
    <p:sldId id="277" r:id="rId27"/>
    <p:sldId id="281" r:id="rId28"/>
    <p:sldId id="283" r:id="rId29"/>
    <p:sldId id="284" r:id="rId30"/>
    <p:sldId id="282" r:id="rId31"/>
    <p:sldId id="280" r:id="rId32"/>
    <p:sldId id="278" r:id="rId33"/>
    <p:sldId id="279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224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CFCBCCB-1582-4B40-892F-D5C80054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8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CFCBCCB-1582-4B40-892F-D5C80054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0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11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3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514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org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 and Mongoose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Object-document Model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88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7066" y="1286933"/>
            <a:ext cx="8686800" cy="5791200"/>
          </a:xfrm>
        </p:spPr>
        <p:txBody>
          <a:bodyPr/>
          <a:lstStyle/>
          <a:p>
            <a:r>
              <a:rPr lang="en-US" dirty="0" smtClean="0"/>
              <a:t>Mongoose is a object-document model module in Node.js for MongoDB</a:t>
            </a:r>
          </a:p>
          <a:p>
            <a:pPr lvl="1"/>
            <a:r>
              <a:rPr lang="en-US" dirty="0" smtClean="0"/>
              <a:t>Wraps the functionality of the native MongoDB driver</a:t>
            </a:r>
          </a:p>
          <a:p>
            <a:pPr lvl="1"/>
            <a:r>
              <a:rPr lang="en-US" dirty="0" smtClean="0"/>
              <a:t>Exposes models to control the records in a doc</a:t>
            </a:r>
          </a:p>
          <a:p>
            <a:pPr lvl="1"/>
            <a:r>
              <a:rPr lang="en-US" dirty="0" smtClean="0"/>
              <a:t>Supports validation on save</a:t>
            </a:r>
          </a:p>
          <a:p>
            <a:pPr lvl="1"/>
            <a:r>
              <a:rPr lang="en-US" dirty="0" smtClean="0"/>
              <a:t>Extends the native queries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7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Mongoose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3152"/>
            <a:ext cx="8686800" cy="553998"/>
          </a:xfrm>
        </p:spPr>
        <p:txBody>
          <a:bodyPr/>
          <a:lstStyle/>
          <a:p>
            <a:r>
              <a:rPr lang="en-US" dirty="0" smtClean="0"/>
              <a:t>Run the following from the CMD/Terminal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464960"/>
            <a:ext cx="8077200" cy="400110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install mongoose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850220"/>
            <a:ext cx="8686800" cy="1138773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dirty="0" smtClean="0"/>
              <a:t>In node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sz="2800" dirty="0" smtClean="0"/>
              <a:t>Load the module</a:t>
            </a:r>
            <a:endParaRPr lang="en-US" sz="2800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33400" y="3068631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mongoose = require('mongoose');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3546551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Connect to the database</a:t>
            </a:r>
            <a:endParaRPr lang="en-US" sz="2800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533400" y="4180187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mongoose.connect</a:t>
            </a:r>
            <a:r>
              <a:rPr lang="en-US" dirty="0" smtClean="0"/>
              <a:t>(</a:t>
            </a:r>
            <a:r>
              <a:rPr lang="en-US" dirty="0" err="1" smtClean="0"/>
              <a:t>mongoDbPath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4656279"/>
            <a:ext cx="8686800" cy="55258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Create models and persist data</a:t>
            </a:r>
            <a:endParaRPr lang="en-US" sz="2800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533400" y="5284848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Unit = </a:t>
            </a:r>
            <a:r>
              <a:rPr lang="en-US" dirty="0" err="1" smtClean="0"/>
              <a:t>mongoose.model</a:t>
            </a:r>
            <a:r>
              <a:rPr lang="en-US" dirty="0" smtClean="0"/>
              <a:t>('Unit', { type: String} );</a:t>
            </a:r>
          </a:p>
          <a:p>
            <a:r>
              <a:rPr lang="en-US" dirty="0" smtClean="0"/>
              <a:t>new Unit({type: 'warrior'}).save(callback);</a:t>
            </a:r>
            <a:r>
              <a:rPr lang="en-US" dirty="0"/>
              <a:t> //</a:t>
            </a:r>
            <a:r>
              <a:rPr lang="en-US" dirty="0" smtClean="0"/>
              <a:t>create</a:t>
            </a:r>
          </a:p>
          <a:p>
            <a:r>
              <a:rPr lang="en-US" dirty="0" err="1" smtClean="0"/>
              <a:t>Unit.find</a:t>
            </a:r>
            <a:r>
              <a:rPr lang="en-US" dirty="0" smtClean="0"/>
              <a:t>({type: 'warrior'}).exec(callback); //fetch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6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379216"/>
            <a:ext cx="7924800" cy="1413770"/>
          </a:xfrm>
        </p:spPr>
        <p:txBody>
          <a:bodyPr/>
          <a:lstStyle/>
          <a:p>
            <a:r>
              <a:rPr lang="en-US" dirty="0" smtClean="0"/>
              <a:t>Installing  and Using Mongoose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895608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8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Mongoose Models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83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400657"/>
          </a:xfrm>
        </p:spPr>
        <p:txBody>
          <a:bodyPr/>
          <a:lstStyle/>
          <a:p>
            <a:r>
              <a:rPr lang="en-US" dirty="0" smtClean="0"/>
              <a:t>Mongoose supports models</a:t>
            </a:r>
          </a:p>
          <a:p>
            <a:pPr lvl="1"/>
            <a:r>
              <a:rPr lang="en-US" sz="2800" dirty="0" smtClean="0"/>
              <a:t>i.e. fixed types of documents</a:t>
            </a:r>
          </a:p>
          <a:p>
            <a:pPr lvl="2"/>
            <a:r>
              <a:rPr lang="en-US" sz="2600" dirty="0" smtClean="0"/>
              <a:t>Used like object constructors</a:t>
            </a:r>
          </a:p>
          <a:p>
            <a:pPr lvl="1"/>
            <a:r>
              <a:rPr lang="en-US" sz="2800" dirty="0" smtClean="0"/>
              <a:t>Needs a </a:t>
            </a:r>
            <a:r>
              <a:rPr lang="en-US" sz="2800" dirty="0" err="1" smtClean="0"/>
              <a:t>mongoose.Schema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3425361"/>
            <a:ext cx="8077200" cy="2862322"/>
          </a:xfrm>
        </p:spPr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modelSchema</a:t>
            </a:r>
            <a:r>
              <a:rPr lang="en-US" dirty="0" smtClean="0"/>
              <a:t> = new </a:t>
            </a:r>
            <a:r>
              <a:rPr lang="en-US" dirty="0" err="1" smtClean="0"/>
              <a:t>mongoose.Schema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propString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propNumber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Number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propObject</a:t>
            </a:r>
            <a:r>
              <a:rPr lang="en-US" dirty="0" smtClean="0"/>
              <a:t>: {},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propArray</a:t>
            </a:r>
            <a:r>
              <a:rPr lang="en-US" dirty="0" smtClean="0"/>
              <a:t>: [],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propBool</a:t>
            </a:r>
            <a:r>
              <a:rPr lang="en-US" dirty="0" smtClean="0"/>
              <a:t>: Boolean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Model = </a:t>
            </a:r>
            <a:r>
              <a:rPr lang="en-US" dirty="0" err="1" smtClean="0"/>
              <a:t>mongoose.model</a:t>
            </a:r>
            <a:r>
              <a:rPr lang="en-US" dirty="0" smtClean="0"/>
              <a:t>('Model', </a:t>
            </a:r>
            <a:r>
              <a:rPr lang="en-US" dirty="0" err="1" smtClean="0"/>
              <a:t>modelSchema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403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Models (2)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246769"/>
          </a:xfrm>
        </p:spPr>
        <p:txBody>
          <a:bodyPr/>
          <a:lstStyle/>
          <a:p>
            <a:r>
              <a:rPr lang="en-US" dirty="0" smtClean="0"/>
              <a:t>Each of the properties must have a type</a:t>
            </a:r>
          </a:p>
          <a:p>
            <a:pPr lvl="1"/>
            <a:r>
              <a:rPr lang="en-US" sz="2800" dirty="0" smtClean="0"/>
              <a:t>Types can be Number, String, Boolean, array, object</a:t>
            </a:r>
          </a:p>
          <a:p>
            <a:pPr lvl="2"/>
            <a:r>
              <a:rPr lang="en-US" sz="2600" dirty="0" smtClean="0"/>
              <a:t>Even nested objects</a:t>
            </a:r>
            <a:endParaRPr lang="en-US" sz="2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3425361"/>
            <a:ext cx="8077200" cy="2862322"/>
          </a:xfrm>
        </p:spPr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modelSchema</a:t>
            </a:r>
            <a:r>
              <a:rPr lang="en-US" dirty="0"/>
              <a:t> = new </a:t>
            </a:r>
            <a:r>
              <a:rPr lang="en-US" dirty="0" err="1"/>
              <a:t>mongoose.Schema</a:t>
            </a:r>
            <a:r>
              <a:rPr lang="en-US" dirty="0"/>
              <a:t>({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propNested</a:t>
            </a:r>
            <a:r>
              <a:rPr lang="en-US" dirty="0" smtClean="0"/>
              <a:t>: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propNestedNumber</a:t>
            </a:r>
            <a:r>
              <a:rPr lang="en-US" dirty="0" smtClean="0"/>
              <a:t>: Number,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propDoubleNested</a:t>
            </a:r>
            <a:r>
              <a:rPr lang="en-US" dirty="0" smtClean="0"/>
              <a:t>: {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propArr</a:t>
            </a:r>
            <a:r>
              <a:rPr lang="en-US" dirty="0" smtClean="0"/>
              <a:t>: []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});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Model = </a:t>
            </a:r>
            <a:r>
              <a:rPr lang="en-US" dirty="0" err="1"/>
              <a:t>mongoose.model</a:t>
            </a:r>
            <a:r>
              <a:rPr lang="en-US" dirty="0"/>
              <a:t>('Model', </a:t>
            </a:r>
            <a:r>
              <a:rPr lang="en-US" dirty="0" err="1"/>
              <a:t>modelSchema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39319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Mongoose Models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54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11712"/>
            <a:ext cx="7086600" cy="838200"/>
          </a:xfrm>
        </p:spPr>
        <p:txBody>
          <a:bodyPr/>
          <a:lstStyle/>
          <a:p>
            <a:r>
              <a:rPr lang="en-US" dirty="0" smtClean="0"/>
              <a:t>Mongoose Models with </a:t>
            </a:r>
            <a:br>
              <a:rPr lang="en-US" dirty="0" smtClean="0"/>
            </a:br>
            <a:r>
              <a:rPr lang="en-US" dirty="0" smtClean="0"/>
              <a:t>Instance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1306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Since mongoose models are just JavaScript object constructors they can have methods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And these methods can be added to a schema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Use a different syntax than plain JS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5800" y="3142361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unitSchema</a:t>
            </a:r>
            <a:r>
              <a:rPr lang="en-US" dirty="0" smtClean="0"/>
              <a:t> </a:t>
            </a:r>
            <a:r>
              <a:rPr lang="bg-BG" dirty="0" smtClean="0"/>
              <a:t>=</a:t>
            </a:r>
            <a:r>
              <a:rPr lang="en-US" dirty="0" smtClean="0"/>
              <a:t> new</a:t>
            </a:r>
            <a:r>
              <a:rPr lang="bg-BG" dirty="0" smtClean="0"/>
              <a:t> </a:t>
            </a:r>
            <a:r>
              <a:rPr lang="en-US" dirty="0" err="1" smtClean="0"/>
              <a:t>mongoose.Schema</a:t>
            </a:r>
            <a:r>
              <a:rPr lang="en-US" dirty="0" smtClean="0"/>
              <a:t>({…});</a:t>
            </a:r>
          </a:p>
          <a:p>
            <a:r>
              <a:rPr lang="en-US" dirty="0" err="1" smtClean="0"/>
              <a:t>unitSchema.methods.move</a:t>
            </a:r>
            <a:r>
              <a:rPr lang="en-US" dirty="0" smtClean="0"/>
              <a:t> = function(to){</a:t>
            </a:r>
          </a:p>
          <a:p>
            <a:r>
              <a:rPr lang="en-US" dirty="0"/>
              <a:t>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5175682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unit = new Unit({ … } );</a:t>
            </a:r>
          </a:p>
          <a:p>
            <a:r>
              <a:rPr lang="en-US" dirty="0" err="1" smtClean="0"/>
              <a:t>unit.move</a:t>
            </a:r>
            <a:r>
              <a:rPr lang="en-US" dirty="0" smtClean="0"/>
              <a:t>({x: 5, y: 6});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381000" y="4563121"/>
            <a:ext cx="8686800" cy="612561"/>
          </a:xfrm>
          <a:prstGeom prst="rect">
            <a:avLst/>
          </a:prstGeom>
        </p:spPr>
        <p:txBody>
          <a:bodyPr/>
          <a:lstStyle>
            <a:lvl1pPr marL="282575" indent="-282575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0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30238" lvl="1" indent="-27305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lvl="2" indent="-27305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6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And now can be called on a model of type Unit</a:t>
            </a:r>
          </a:p>
        </p:txBody>
      </p:sp>
    </p:spTree>
    <p:extLst>
      <p:ext uri="{BB962C8B-B14F-4D97-AF65-F5344CB8AC3E}">
        <p14:creationId xmlns:p14="http://schemas.microsoft.com/office/powerpoint/2010/main" val="897560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Mongoose Models with Instance Methods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397550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99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11712"/>
            <a:ext cx="7086600" cy="838200"/>
          </a:xfrm>
        </p:spPr>
        <p:txBody>
          <a:bodyPr/>
          <a:lstStyle/>
          <a:p>
            <a:r>
              <a:rPr lang="en-US" dirty="0" smtClean="0"/>
              <a:t>Mongoose Models with </a:t>
            </a:r>
            <a:br>
              <a:rPr lang="en-US" dirty="0" smtClean="0"/>
            </a:br>
            <a:r>
              <a:rPr lang="en-US" dirty="0" smtClean="0"/>
              <a:t>Virtual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Yet, not all properties need to be persisted to the database</a:t>
            </a:r>
          </a:p>
          <a:p>
            <a:pPr lvl="1"/>
            <a:r>
              <a:rPr lang="en-US" dirty="0" smtClean="0"/>
              <a:t>Mongoose provides a way to create properties, that are accessible on all models, but are not persisted to the database</a:t>
            </a:r>
          </a:p>
          <a:p>
            <a:pPr lvl="2"/>
            <a:r>
              <a:rPr lang="en-US" dirty="0" smtClean="0"/>
              <a:t>And they have both getters and setters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12433" y="4243192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unitSchema</a:t>
            </a:r>
            <a:r>
              <a:rPr lang="en-US" dirty="0" smtClean="0"/>
              <a:t> </a:t>
            </a:r>
            <a:r>
              <a:rPr lang="bg-BG" dirty="0" smtClean="0"/>
              <a:t>=</a:t>
            </a:r>
            <a:r>
              <a:rPr lang="en-US" dirty="0" smtClean="0"/>
              <a:t> new</a:t>
            </a:r>
            <a:r>
              <a:rPr lang="bg-BG" dirty="0" smtClean="0"/>
              <a:t> </a:t>
            </a:r>
            <a:r>
              <a:rPr lang="en-US" dirty="0" err="1" smtClean="0"/>
              <a:t>mongoose.Schema</a:t>
            </a:r>
            <a:r>
              <a:rPr lang="en-US" dirty="0" smtClean="0"/>
              <a:t>({…});</a:t>
            </a:r>
            <a:endParaRPr lang="en-US" dirty="0"/>
          </a:p>
          <a:p>
            <a:r>
              <a:rPr lang="en-US" dirty="0" err="1" smtClean="0"/>
              <a:t>game.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virtual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'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escapedTitle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').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get</a:t>
            </a:r>
            <a:r>
              <a:rPr lang="en-US" dirty="0"/>
              <a:t>(function(){ … </a:t>
            </a:r>
            <a:r>
              <a:rPr lang="en-US" dirty="0" smtClean="0"/>
              <a:t>});</a:t>
            </a:r>
            <a:endParaRPr lang="en-US" dirty="0"/>
          </a:p>
          <a:p>
            <a:r>
              <a:rPr lang="en-US" dirty="0" err="1" smtClean="0"/>
              <a:t>game.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virtual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('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escapedTitle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').set</a:t>
            </a:r>
            <a:r>
              <a:rPr lang="en-US" dirty="0" smtClean="0"/>
              <a:t>(function(title){ </a:t>
            </a:r>
            <a:r>
              <a:rPr lang="en-US" dirty="0"/>
              <a:t>… </a:t>
            </a: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0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MongoDB</a:t>
            </a:r>
            <a:r>
              <a:rPr lang="en-US" dirty="0" smtClean="0"/>
              <a:t> Native Overview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Mongoose Overview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Mongoose Models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Types of 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Virtual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Property validation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Mongoose CRUD operations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Save, remove, find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Mongoose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92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Properties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28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Property Validation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37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Validation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44714"/>
            <a:ext cx="8686800" cy="1775535"/>
          </a:xfrm>
        </p:spPr>
        <p:txBody>
          <a:bodyPr/>
          <a:lstStyle/>
          <a:p>
            <a:r>
              <a:rPr lang="en-US" dirty="0" smtClean="0"/>
              <a:t>With Mongoose developers can define custom validation on their properties</a:t>
            </a:r>
          </a:p>
          <a:p>
            <a:pPr lvl="1"/>
            <a:r>
              <a:rPr lang="en-US" dirty="0" smtClean="0"/>
              <a:t>i.e. validate records when trying to save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33400" y="3442731"/>
            <a:ext cx="8077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unitSchema</a:t>
            </a:r>
            <a:r>
              <a:rPr lang="en-US" dirty="0" smtClean="0"/>
              <a:t> </a:t>
            </a:r>
            <a:r>
              <a:rPr lang="bg-BG" dirty="0" smtClean="0"/>
              <a:t>=</a:t>
            </a:r>
            <a:r>
              <a:rPr lang="en-US" dirty="0" smtClean="0"/>
              <a:t> new</a:t>
            </a:r>
            <a:r>
              <a:rPr lang="bg-BG" dirty="0" smtClean="0"/>
              <a:t> </a:t>
            </a:r>
            <a:r>
              <a:rPr lang="en-US" dirty="0" err="1" smtClean="0"/>
              <a:t>mongoose.Schema</a:t>
            </a:r>
            <a:r>
              <a:rPr lang="en-US" dirty="0" smtClean="0"/>
              <a:t>({…});</a:t>
            </a:r>
          </a:p>
          <a:p>
            <a:r>
              <a:rPr lang="en-US" dirty="0" err="1" smtClean="0"/>
              <a:t>unitSchema.path</a:t>
            </a:r>
            <a:r>
              <a:rPr lang="en-US" dirty="0" smtClean="0"/>
              <a:t>('</a:t>
            </a:r>
            <a:r>
              <a:rPr lang="en-US" dirty="0" err="1" smtClean="0"/>
              <a:t>position.x</a:t>
            </a:r>
            <a:r>
              <a:rPr lang="en-US" dirty="0" smtClean="0"/>
              <a:t>').validate(function(value){</a:t>
            </a:r>
          </a:p>
          <a:p>
            <a:r>
              <a:rPr lang="en-US" dirty="0" smtClean="0"/>
              <a:t>  return value&gt;=0 &amp;&amp; value &lt;= </a:t>
            </a:r>
            <a:r>
              <a:rPr lang="en-US" dirty="0" err="1" smtClean="0"/>
              <a:t>maxX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});</a:t>
            </a:r>
          </a:p>
          <a:p>
            <a:r>
              <a:rPr lang="en-US" dirty="0" err="1" smtClean="0"/>
              <a:t>unitSchema.path</a:t>
            </a:r>
            <a:r>
              <a:rPr lang="en-US" dirty="0" smtClean="0"/>
              <a:t>('</a:t>
            </a:r>
            <a:r>
              <a:rPr lang="en-US" dirty="0" err="1" smtClean="0"/>
              <a:t>position.y</a:t>
            </a:r>
            <a:r>
              <a:rPr lang="en-US" dirty="0" smtClean="0"/>
              <a:t>').validate(function(value){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return value&gt;=0 &amp;&amp; value &lt;= </a:t>
            </a:r>
            <a:r>
              <a:rPr lang="en-US" dirty="0" err="1" smtClean="0"/>
              <a:t>maxY</a:t>
            </a:r>
            <a:r>
              <a:rPr lang="en-US" dirty="0" smtClean="0"/>
              <a:t>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34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Property Validation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28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CRUD with Mongoose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02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with Mongoose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15736"/>
            <a:ext cx="8686800" cy="3950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Mongoose supports all the CRUD operations: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–&gt;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modelObj.save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(callback)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 </a:t>
            </a:r>
            <a:r>
              <a:rPr lang="en-US" dirty="0"/>
              <a:t>–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Model.find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().exec(callback)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Update </a:t>
            </a:r>
            <a:r>
              <a:rPr lang="en-US" dirty="0"/>
              <a:t>–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modelObj.update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(props, callback)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dirty="0" smtClean="0"/>
              <a:t>                 </a:t>
            </a:r>
            <a:r>
              <a:rPr lang="en-US" dirty="0"/>
              <a:t>–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Model.update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(condition, props,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cb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 </a:t>
            </a:r>
            <a:r>
              <a:rPr lang="en-US" dirty="0"/>
              <a:t>–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modelObj.remove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(callback)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/>
              <a:t>–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Model.remove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(condition, props,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cb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0052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CRUD Operations with Mongoose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403765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24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Mongoose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24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24614"/>
            <a:ext cx="8686800" cy="1615735"/>
          </a:xfrm>
        </p:spPr>
        <p:txBody>
          <a:bodyPr/>
          <a:lstStyle/>
          <a:p>
            <a:r>
              <a:rPr lang="en-US" dirty="0" smtClean="0"/>
              <a:t>Mongoose defines all queries of the native MongoDB driver in a more clear and useful way</a:t>
            </a:r>
          </a:p>
          <a:p>
            <a:pPr lvl="1"/>
            <a:r>
              <a:rPr lang="en-US" dirty="0" smtClean="0"/>
              <a:t>Instead of: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33400" y="3371710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{$or: [{</a:t>
            </a:r>
            <a:r>
              <a:rPr lang="en-US" dirty="0" err="1" smtClean="0"/>
              <a:t>conditionOne</a:t>
            </a:r>
            <a:r>
              <a:rPr lang="en-US" dirty="0" smtClean="0"/>
              <a:t>: true},</a:t>
            </a:r>
          </a:p>
          <a:p>
            <a:r>
              <a:rPr lang="en-US" dirty="0"/>
              <a:t> </a:t>
            </a:r>
            <a:r>
              <a:rPr lang="en-US" dirty="0" smtClean="0"/>
              <a:t>      {</a:t>
            </a:r>
            <a:r>
              <a:rPr lang="en-US" dirty="0" err="1" smtClean="0"/>
              <a:t>conditionTwo</a:t>
            </a:r>
            <a:r>
              <a:rPr lang="en-US" dirty="0" smtClean="0"/>
              <a:t>: true}]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387374"/>
            <a:ext cx="8686800" cy="504224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Do: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33400" y="5026566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.where({</a:t>
            </a:r>
            <a:r>
              <a:rPr lang="en-US" dirty="0" err="1" smtClean="0"/>
              <a:t>conditionOne</a:t>
            </a:r>
            <a:r>
              <a:rPr lang="en-US" dirty="0" smtClean="0"/>
              <a:t>: true}).or({</a:t>
            </a:r>
            <a:r>
              <a:rPr lang="en-US" dirty="0" err="1" smtClean="0"/>
              <a:t>conditionTwo</a:t>
            </a:r>
            <a:r>
              <a:rPr lang="en-US" dirty="0" smtClean="0"/>
              <a:t>: true})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39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Queries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Mongoose supports many queries:</a:t>
            </a:r>
          </a:p>
          <a:p>
            <a:pPr lvl="1"/>
            <a:r>
              <a:rPr lang="en-US" dirty="0" smtClean="0"/>
              <a:t>For equality/non-equality</a:t>
            </a:r>
          </a:p>
          <a:p>
            <a:pPr lvl="1"/>
            <a:r>
              <a:rPr lang="en-US" dirty="0" smtClean="0"/>
              <a:t>Selection of some properties</a:t>
            </a:r>
          </a:p>
          <a:p>
            <a:pPr lvl="1"/>
            <a:r>
              <a:rPr lang="en-US" dirty="0" smtClean="0"/>
              <a:t>Sorting</a:t>
            </a:r>
          </a:p>
          <a:p>
            <a:pPr lvl="1"/>
            <a:r>
              <a:rPr lang="en-US" dirty="0" smtClean="0"/>
              <a:t>Limit &amp; skip</a:t>
            </a:r>
          </a:p>
          <a:p>
            <a:r>
              <a:rPr lang="en-US" dirty="0" smtClean="0"/>
              <a:t>All queries are executed over the object returned by </a:t>
            </a:r>
            <a:r>
              <a:rPr lang="en-US" dirty="0" err="1" smtClean="0"/>
              <a:t>Model.find</a:t>
            </a:r>
            <a:r>
              <a:rPr lang="en-US" dirty="0" smtClean="0"/>
              <a:t>*()</a:t>
            </a:r>
          </a:p>
          <a:p>
            <a:pPr lvl="1"/>
            <a:r>
              <a:rPr lang="en-US" dirty="0" smtClean="0"/>
              <a:t>Call .exec() at the end to run the query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812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Native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70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Mongoose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76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9499" y="3009531"/>
            <a:ext cx="7924800" cy="685800"/>
          </a:xfrm>
        </p:spPr>
        <p:txBody>
          <a:bodyPr/>
          <a:lstStyle/>
          <a:p>
            <a:r>
              <a:rPr lang="en-US" dirty="0" smtClean="0"/>
              <a:t>Mongoose Models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21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7478" y="1571348"/>
            <a:ext cx="8686800" cy="5791200"/>
          </a:xfrm>
        </p:spPr>
        <p:txBody>
          <a:bodyPr/>
          <a:lstStyle/>
          <a:p>
            <a:r>
              <a:rPr lang="en-US" dirty="0" smtClean="0"/>
              <a:t>Having all model definitions in the main </a:t>
            </a:r>
            <a:r>
              <a:rPr lang="en-US" smtClean="0"/>
              <a:t>module is </a:t>
            </a:r>
            <a:r>
              <a:rPr lang="en-US" dirty="0" smtClean="0"/>
              <a:t>no good</a:t>
            </a:r>
          </a:p>
          <a:p>
            <a:pPr lvl="1"/>
            <a:r>
              <a:rPr lang="en-US" dirty="0" smtClean="0"/>
              <a:t>That is the reason Node.js has modules in the first place</a:t>
            </a:r>
          </a:p>
          <a:p>
            <a:pPr lvl="1"/>
            <a:r>
              <a:rPr lang="en-US" dirty="0" smtClean="0"/>
              <a:t>We can put each model in a different module, and load all models at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26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Mongoose Models Modules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and Mongoose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0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MongoDB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19091"/>
            <a:ext cx="8686800" cy="5986509"/>
          </a:xfrm>
        </p:spPr>
        <p:txBody>
          <a:bodyPr/>
          <a:lstStyle/>
          <a:p>
            <a:r>
              <a:rPr lang="en-US" dirty="0" smtClean="0"/>
              <a:t>Download MongoDB from the official web site: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www.mongodb.org/downloads</a:t>
            </a:r>
            <a:endParaRPr lang="en-US" dirty="0" smtClean="0"/>
          </a:p>
          <a:p>
            <a:pPr lvl="1"/>
            <a:r>
              <a:rPr lang="en-US" dirty="0" smtClean="0"/>
              <a:t>Installers for all major platforms</a:t>
            </a:r>
          </a:p>
          <a:p>
            <a:r>
              <a:rPr lang="en-US" dirty="0" smtClean="0"/>
              <a:t>When installed, MongoDB needs a driver to be usable with a specific platform</a:t>
            </a:r>
            <a:endParaRPr lang="en-US" dirty="0"/>
          </a:p>
          <a:p>
            <a:pPr lvl="1"/>
            <a:r>
              <a:rPr lang="en-US" dirty="0" smtClean="0"/>
              <a:t>One to use with Node.js, another to use with .NET, etc…</a:t>
            </a:r>
          </a:p>
          <a:p>
            <a:r>
              <a:rPr lang="en-US" dirty="0" smtClean="0"/>
              <a:t>Installing MongoDB driver for Node.js: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33400" y="5818575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/>
              <a:t> </a:t>
            </a:r>
            <a:r>
              <a:rPr lang="en-US" dirty="0" smtClean="0"/>
              <a:t>install </a:t>
            </a:r>
            <a:r>
              <a:rPr lang="en-US" dirty="0" err="1" smtClean="0"/>
              <a:t>mongodb</a:t>
            </a:r>
            <a:r>
              <a:rPr lang="en-US" dirty="0" smtClean="0"/>
              <a:t> -g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9467"/>
            <a:ext cx="7086600" cy="838200"/>
          </a:xfrm>
        </p:spPr>
        <p:txBody>
          <a:bodyPr/>
          <a:lstStyle/>
          <a:p>
            <a:r>
              <a:rPr lang="en-US" dirty="0" smtClean="0"/>
              <a:t>Working with MongoDB </a:t>
            </a:r>
            <a:br>
              <a:rPr lang="en-US" dirty="0" smtClean="0"/>
            </a:br>
            <a:r>
              <a:rPr lang="en-US" dirty="0" smtClean="0"/>
              <a:t>from Node.js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862668"/>
            <a:ext cx="8686800" cy="1107996"/>
          </a:xfrm>
        </p:spPr>
        <p:txBody>
          <a:bodyPr/>
          <a:lstStyle/>
          <a:p>
            <a:r>
              <a:rPr lang="en-US" dirty="0" smtClean="0"/>
              <a:t>Once installed, the MongoDB must be started</a:t>
            </a:r>
          </a:p>
          <a:p>
            <a:pPr lvl="1"/>
            <a:r>
              <a:rPr lang="en-US" dirty="0" smtClean="0"/>
              <a:t>Go to installation folder and run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2993597"/>
            <a:ext cx="8077200" cy="707886"/>
          </a:xfrm>
        </p:spPr>
        <p:txBody>
          <a:bodyPr/>
          <a:lstStyle/>
          <a:p>
            <a:r>
              <a:rPr lang="en-US" dirty="0" smtClean="0"/>
              <a:t>$ cd path/to/</a:t>
            </a:r>
            <a:r>
              <a:rPr lang="en-US" dirty="0" err="1" smtClean="0"/>
              <a:t>mondodb</a:t>
            </a:r>
            <a:r>
              <a:rPr lang="en-US" dirty="0" smtClean="0"/>
              <a:t>/installation/folder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mondgod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28600" y="3724416"/>
            <a:ext cx="8686800" cy="2226250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Or add mongod</a:t>
            </a:r>
            <a:r>
              <a:rPr lang="en-US" dirty="0"/>
              <a:t>.</a:t>
            </a:r>
            <a:r>
              <a:rPr lang="en-US" dirty="0" smtClean="0"/>
              <a:t>exe to the PATH</a:t>
            </a:r>
          </a:p>
          <a:p>
            <a:r>
              <a:rPr lang="en-US" dirty="0" smtClean="0"/>
              <a:t>When run, the MongoDB can be used from Node.js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212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2412951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Create a server to host the database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MongoDB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107996"/>
          </a:xfrm>
        </p:spPr>
        <p:txBody>
          <a:bodyPr/>
          <a:lstStyle/>
          <a:p>
            <a:r>
              <a:rPr lang="en-US" dirty="0" smtClean="0"/>
              <a:t>The database is created using Node.js</a:t>
            </a:r>
          </a:p>
          <a:p>
            <a:pPr lvl="1"/>
            <a:r>
              <a:rPr lang="en-US" sz="2800" dirty="0" smtClean="0"/>
              <a:t>The '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mongodb</a:t>
            </a:r>
            <a:r>
              <a:rPr lang="en-US" sz="2800" dirty="0" smtClean="0"/>
              <a:t>' module is required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5544" y="2050941"/>
            <a:ext cx="8077200" cy="400110"/>
          </a:xfrm>
        </p:spPr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= require('</a:t>
            </a:r>
            <a:r>
              <a:rPr lang="en-US" dirty="0" err="1" smtClean="0"/>
              <a:t>mongodb</a:t>
            </a:r>
            <a:r>
              <a:rPr lang="en-US" dirty="0" smtClean="0"/>
              <a:t>');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95544" y="2966949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server = new </a:t>
            </a:r>
            <a:r>
              <a:rPr lang="en-US" dirty="0" err="1" smtClean="0"/>
              <a:t>mongodb.Server</a:t>
            </a:r>
            <a:r>
              <a:rPr lang="en-US" dirty="0" smtClean="0"/>
              <a:t>('</a:t>
            </a:r>
            <a:r>
              <a:rPr lang="en-US" dirty="0" err="1" smtClean="0"/>
              <a:t>localhost</a:t>
            </a:r>
            <a:r>
              <a:rPr lang="en-US" dirty="0" smtClean="0"/>
              <a:t>', 27017);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3443259"/>
            <a:ext cx="8686800" cy="55258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Create </a:t>
            </a:r>
            <a:r>
              <a:rPr lang="en-US" sz="2800" dirty="0" err="1" smtClean="0"/>
              <a:t>mongodb</a:t>
            </a:r>
            <a:r>
              <a:rPr lang="en-US" sz="2800" dirty="0" smtClean="0"/>
              <a:t> client that connects to the server</a:t>
            </a:r>
            <a:endParaRPr lang="en-US" sz="2800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595544" y="4073457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mongoClient</a:t>
            </a:r>
            <a:r>
              <a:rPr lang="en-US" dirty="0" smtClean="0"/>
              <a:t> = new </a:t>
            </a:r>
            <a:r>
              <a:rPr lang="en-US" dirty="0" err="1" smtClean="0"/>
              <a:t>mongodb.MongoClient</a:t>
            </a:r>
            <a:r>
              <a:rPr lang="en-US" dirty="0" smtClean="0"/>
              <a:t>(server);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4548356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Open connection to the </a:t>
            </a:r>
            <a:r>
              <a:rPr lang="en-US" sz="2800" dirty="0" err="1" smtClean="0"/>
              <a:t>mongodb</a:t>
            </a:r>
            <a:r>
              <a:rPr lang="en-US" sz="2800" dirty="0" smtClean="0"/>
              <a:t> server</a:t>
            </a:r>
            <a:endParaRPr lang="en-US" sz="2800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595544" y="5128002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mongoClient.open</a:t>
            </a:r>
            <a:r>
              <a:rPr lang="en-US" dirty="0" smtClean="0"/>
              <a:t>(function(err, client){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 = </a:t>
            </a:r>
            <a:r>
              <a:rPr lang="en-US" dirty="0" err="1" smtClean="0"/>
              <a:t>client.db</a:t>
            </a:r>
            <a:r>
              <a:rPr lang="en-US" dirty="0" smtClean="0"/>
              <a:t>('DATABASE_NAME');</a:t>
            </a:r>
          </a:p>
          <a:p>
            <a:r>
              <a:rPr lang="en-US" dirty="0"/>
              <a:t> </a:t>
            </a:r>
            <a:r>
              <a:rPr lang="en-US" dirty="0" smtClean="0"/>
              <a:t> //queries over the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0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9468"/>
            <a:ext cx="7086600" cy="838200"/>
          </a:xfrm>
        </p:spPr>
        <p:txBody>
          <a:bodyPr/>
          <a:lstStyle/>
          <a:p>
            <a:r>
              <a:rPr lang="en-US" dirty="0" smtClean="0"/>
              <a:t>Queries over MongoDB </a:t>
            </a:r>
            <a:br>
              <a:rPr lang="en-US" dirty="0" smtClean="0"/>
            </a:br>
            <a:r>
              <a:rPr lang="en-US" dirty="0" smtClean="0"/>
              <a:t>with Node.js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MongoDB module supports all kinds of queries over the data</a:t>
            </a:r>
          </a:p>
          <a:p>
            <a:pPr lvl="1"/>
            <a:r>
              <a:rPr lang="en-US" dirty="0" smtClean="0"/>
              <a:t>Creating new documents</a:t>
            </a:r>
            <a:endParaRPr lang="bg-BG" dirty="0" smtClean="0"/>
          </a:p>
          <a:p>
            <a:pPr lvl="2"/>
            <a:r>
              <a:rPr lang="en-US" dirty="0" smtClean="0"/>
              <a:t>And adding records</a:t>
            </a:r>
          </a:p>
          <a:p>
            <a:pPr lvl="1"/>
            <a:r>
              <a:rPr lang="en-US" dirty="0" smtClean="0"/>
              <a:t>Editing existing documents</a:t>
            </a:r>
          </a:p>
          <a:p>
            <a:pPr lvl="2"/>
            <a:r>
              <a:rPr lang="en-US" dirty="0" smtClean="0"/>
              <a:t>And their records</a:t>
            </a:r>
          </a:p>
          <a:p>
            <a:pPr lvl="1"/>
            <a:r>
              <a:rPr lang="en-US" dirty="0" smtClean="0"/>
              <a:t>Removing documents and records</a:t>
            </a:r>
          </a:p>
          <a:p>
            <a:pPr lvl="1"/>
            <a:r>
              <a:rPr lang="en-US" dirty="0" smtClean="0"/>
              <a:t>Querying whole documents or parts of them</a:t>
            </a:r>
          </a:p>
        </p:txBody>
      </p:sp>
    </p:spTree>
    <p:extLst>
      <p:ext uri="{BB962C8B-B14F-4D97-AF65-F5344CB8AC3E}">
        <p14:creationId xmlns:p14="http://schemas.microsoft.com/office/powerpoint/2010/main" val="317754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Node.js and MongoDB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5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Mongoose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40847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433</TotalTime>
  <Words>905</Words>
  <Application>Microsoft Office PowerPoint</Application>
  <PresentationFormat>On-screen Show (4:3)</PresentationFormat>
  <Paragraphs>177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Cambria</vt:lpstr>
      <vt:lpstr>Consolas</vt:lpstr>
      <vt:lpstr>Corbel</vt:lpstr>
      <vt:lpstr>Wingdings 2</vt:lpstr>
      <vt:lpstr>Telerik Academy theme</vt:lpstr>
      <vt:lpstr>MongoDB and Mongoose</vt:lpstr>
      <vt:lpstr>Table of Contents</vt:lpstr>
      <vt:lpstr>MongoDB Native Overview</vt:lpstr>
      <vt:lpstr>Using MongoDB</vt:lpstr>
      <vt:lpstr>Working with MongoDB  from Node.js</vt:lpstr>
      <vt:lpstr>Creating MongoDB Database</vt:lpstr>
      <vt:lpstr>Queries over MongoDB  with Node.js</vt:lpstr>
      <vt:lpstr>Node.js and MongoDB</vt:lpstr>
      <vt:lpstr>Mongoose Overview</vt:lpstr>
      <vt:lpstr>Mongoose Overview</vt:lpstr>
      <vt:lpstr>Installing Mongoose</vt:lpstr>
      <vt:lpstr>Installing  and Using Mongoose</vt:lpstr>
      <vt:lpstr>Mongoose Models</vt:lpstr>
      <vt:lpstr>Mongoose Models</vt:lpstr>
      <vt:lpstr>Mongoose Models (2)</vt:lpstr>
      <vt:lpstr>Mongoose Models</vt:lpstr>
      <vt:lpstr>Mongoose Models with  Instance Methods</vt:lpstr>
      <vt:lpstr>Mongoose Models with Instance Methods</vt:lpstr>
      <vt:lpstr>Mongoose Models with  Virtual Properties</vt:lpstr>
      <vt:lpstr>Virtual Properties</vt:lpstr>
      <vt:lpstr>Property Validation</vt:lpstr>
      <vt:lpstr>Property Validation</vt:lpstr>
      <vt:lpstr>Property Validation</vt:lpstr>
      <vt:lpstr>CRUD with Mongoose</vt:lpstr>
      <vt:lpstr>CRUD with Mongoose</vt:lpstr>
      <vt:lpstr>CRUD Operations with Mongoose</vt:lpstr>
      <vt:lpstr>Mongoose Queries</vt:lpstr>
      <vt:lpstr>Mongoose Queries</vt:lpstr>
      <vt:lpstr>Mongoose Queries (2)</vt:lpstr>
      <vt:lpstr>Mongoose Queries</vt:lpstr>
      <vt:lpstr>Mongoose Models Modules</vt:lpstr>
      <vt:lpstr>Mongoose Models</vt:lpstr>
      <vt:lpstr>Mongoose Models Modules</vt:lpstr>
      <vt:lpstr>MongoDB and Mongoose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and Mongoose</dc:title>
  <dc:creator>Doncho Minkov</dc:creator>
  <cp:lastModifiedBy>Nikolay Kostov</cp:lastModifiedBy>
  <cp:revision>154</cp:revision>
  <dcterms:created xsi:type="dcterms:W3CDTF">2014-04-15T06:44:20Z</dcterms:created>
  <dcterms:modified xsi:type="dcterms:W3CDTF">2016-01-03T21:44:52Z</dcterms:modified>
</cp:coreProperties>
</file>