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ofUezdip8n0/x3tGAFrFdpVUm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32E29-4E5D-40BA-B765-E2FF71EA9AA2}">
  <a:tblStyle styleId="{9DF32E29-4E5D-40BA-B765-E2FF71EA9AA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BC02997-2002-407D-87DB-622625B640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e7d16359a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25e7d1635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bfdeea718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29bfdeea71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65a96fa20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u="sng"/>
              <a:t>불균형 데이터에 적합하도록</a:t>
            </a:r>
            <a:r>
              <a:rPr lang="ko-KR"/>
              <a:t> 샘플링 여러개 해보았다. 강조해서 말하기</a:t>
            </a:r>
            <a:endParaRPr/>
          </a:p>
        </p:txBody>
      </p:sp>
      <p:sp>
        <p:nvSpPr>
          <p:cNvPr id="205" name="Google Shape;205;g2965a96fa2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e7d16359a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25e7d16359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e7d16359a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25e7d16359a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65a96fa20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g2965a96fa2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65a96fa20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2965a96fa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65a96fa20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경험에 의존한 장비 운영</a:t>
            </a:r>
            <a:endParaRPr/>
          </a:p>
        </p:txBody>
      </p:sp>
      <p:sp>
        <p:nvSpPr>
          <p:cNvPr id="352" name="Google Shape;352;g2965a96fa2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be31fd15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29be31fd1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65a96fa20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g2965a96fa2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e7d16359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25e7d1635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bfdeea71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29bfdeea7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e7d16359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5e7d1635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bfdeea718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29bfdeea71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7d16359a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25e7d1635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e7d16359a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5e7d16359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789373" y="856065"/>
            <a:ext cx="9144000" cy="109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789373" y="2070596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>
            <a:off x="0" y="5951621"/>
            <a:ext cx="12192000" cy="906379"/>
          </a:xfrm>
          <a:prstGeom prst="rect">
            <a:avLst/>
          </a:prstGeom>
          <a:solidFill>
            <a:srgbClr val="141A3C"/>
          </a:solidFill>
          <a:ln w="12700" cap="flat" cmpd="sng">
            <a:solidFill>
              <a:srgbClr val="141A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Google Shape;22;p9"/>
          <p:cNvCxnSpPr/>
          <p:nvPr/>
        </p:nvCxnSpPr>
        <p:spPr>
          <a:xfrm rot="10800000" flipH="1">
            <a:off x="789373" y="761707"/>
            <a:ext cx="10613254" cy="8286"/>
          </a:xfrm>
          <a:prstGeom prst="straightConnector1">
            <a:avLst/>
          </a:prstGeom>
          <a:noFill/>
          <a:ln w="38100" cap="flat" cmpd="sng">
            <a:solidFill>
              <a:srgbClr val="141A3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254" cy="58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789373" y="951205"/>
            <a:ext cx="10613254" cy="522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4273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4273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9" name="Google Shape;29;p10"/>
          <p:cNvCxnSpPr/>
          <p:nvPr/>
        </p:nvCxnSpPr>
        <p:spPr>
          <a:xfrm rot="10800000" flipH="1">
            <a:off x="789373" y="761707"/>
            <a:ext cx="10613254" cy="8286"/>
          </a:xfrm>
          <a:prstGeom prst="straightConnector1">
            <a:avLst/>
          </a:prstGeom>
          <a:noFill/>
          <a:ln w="38100" cap="flat" cmpd="sng">
            <a:solidFill>
              <a:srgbClr val="141A3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10"/>
          <p:cNvSpPr/>
          <p:nvPr/>
        </p:nvSpPr>
        <p:spPr>
          <a:xfrm>
            <a:off x="0" y="6357813"/>
            <a:ext cx="12192000" cy="500187"/>
          </a:xfrm>
          <a:prstGeom prst="rect">
            <a:avLst/>
          </a:prstGeom>
          <a:solidFill>
            <a:srgbClr val="141A3C"/>
          </a:solidFill>
          <a:ln w="12700" cap="flat" cmpd="sng">
            <a:solidFill>
              <a:srgbClr val="141A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Google Shape;31;p10"/>
          <p:cNvCxnSpPr/>
          <p:nvPr/>
        </p:nvCxnSpPr>
        <p:spPr>
          <a:xfrm>
            <a:off x="11667528" y="6184594"/>
            <a:ext cx="266186" cy="0"/>
          </a:xfrm>
          <a:prstGeom prst="straightConnector1">
            <a:avLst/>
          </a:prstGeom>
          <a:noFill/>
          <a:ln w="38100" cap="flat" cmpd="sng">
            <a:solidFill>
              <a:srgbClr val="141A3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hheat.com/kr/austempering_continuous_heat_treatment_furna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sp.or.kr/wp-content/uploads/2019/05/%EB%8D%B0%EC%9D%B4%ED%84%B0-%ED%92%88%EC%A7%88%EC%A7%84%EB%8B%A8-%EC%A0%88%EC%B0%A8-%EB%B0%8F-%EA%B8%B0%EB%B2%95-v1.0.pdf" TargetMode="External"/><Relationship Id="rId5" Type="http://schemas.openxmlformats.org/officeDocument/2006/relationships/hyperlink" Target="https://kosis.kr/statHtml/statHtml.do?orgId=115&amp;tblId=DT_115034_B0051&amp;conn_path=I2" TargetMode="External"/><Relationship Id="rId4" Type="http://schemas.openxmlformats.org/officeDocument/2006/relationships/hyperlink" Target="https://www.kisdi.re.kr/report/view.do?key=m2101113025339&amp;masterId=4311435&amp;arrMasterId=4311435&amp;artId=60061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829127" y="4516767"/>
            <a:ext cx="422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Absolute A</a:t>
            </a:r>
            <a:endParaRPr sz="1400" b="1" i="0" u="none" strike="noStrike" cap="none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ko-KR" sz="1400" b="0" i="0" u="none" strike="noStrike" cap="non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ndustrial </a:t>
            </a:r>
            <a:r>
              <a:rPr lang="ko-KR" sz="1400" b="1" i="0" u="none" strike="noStrike" cap="non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1400" b="0" i="0" u="none" strike="noStrike" cap="non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rtificial </a:t>
            </a:r>
            <a:r>
              <a:rPr lang="ko-KR" sz="1400" b="1" i="0" u="none" strike="noStrike" cap="non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ko-KR" sz="1400" b="0" i="0" u="none" strike="noStrike" cap="non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ntelligence Lab</a:t>
            </a:r>
            <a:endParaRPr sz="1400" b="0" i="0" u="none" strike="noStrike" cap="none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배소희, </a:t>
            </a:r>
            <a:r>
              <a:rPr lang="ko-KR" sz="1400" b="1" i="0" u="none" strike="noStrike" cap="non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박정원</a:t>
            </a:r>
            <a:r>
              <a:rPr lang="ko-KR" sz="1400" b="0" i="0" u="none" strike="noStrike" cap="non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, 양정열</a:t>
            </a:r>
            <a:endParaRPr sz="1400" b="0" i="0" u="none" strike="noStrike" cap="none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00102" y="391881"/>
            <a:ext cx="64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2023년 제3회 K-인공지능 제조데이터 분석 경진대회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88100" y="1850950"/>
            <a:ext cx="10615800" cy="646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rgbClr val="141A3C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 기반 열처리 공정 불량 예측 및 요인 분석</a:t>
            </a:r>
            <a:endParaRPr sz="1000" b="0" i="0" u="none" strike="noStrike" cap="none">
              <a:solidFill>
                <a:srgbClr val="141A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2573" y="5955883"/>
            <a:ext cx="1892968" cy="902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l="70006"/>
          <a:stretch/>
        </p:blipFill>
        <p:spPr>
          <a:xfrm>
            <a:off x="10051315" y="5053953"/>
            <a:ext cx="1888027" cy="63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r="66565" b="634"/>
          <a:stretch/>
        </p:blipFill>
        <p:spPr>
          <a:xfrm>
            <a:off x="9878862" y="4353947"/>
            <a:ext cx="2104595" cy="628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l="35738" r="33169"/>
          <a:stretch/>
        </p:blipFill>
        <p:spPr>
          <a:xfrm>
            <a:off x="10058404" y="3617833"/>
            <a:ext cx="1957137" cy="6325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"/>
          <p:cNvCxnSpPr/>
          <p:nvPr/>
        </p:nvCxnSpPr>
        <p:spPr>
          <a:xfrm rot="10800000" flipH="1">
            <a:off x="942000" y="2529650"/>
            <a:ext cx="10308000" cy="252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/>
          <p:nvPr/>
        </p:nvCxnSpPr>
        <p:spPr>
          <a:xfrm rot="10800000" flipH="1">
            <a:off x="942000" y="2611075"/>
            <a:ext cx="10308000" cy="25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"/>
          <p:cNvSpPr txBox="1"/>
          <p:nvPr/>
        </p:nvSpPr>
        <p:spPr>
          <a:xfrm>
            <a:off x="2997900" y="2707200"/>
            <a:ext cx="61962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SHAP을 이용한 열처리 공정의 설명 가능한 딥러닝 접근법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e7d16359a_0_93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제조데이터 정의 및 처리과정</a:t>
            </a:r>
            <a:endParaRPr/>
          </a:p>
        </p:txBody>
      </p:sp>
      <p:sp>
        <p:nvSpPr>
          <p:cNvPr id="192" name="Google Shape;192;g25e7d16359a_0_93"/>
          <p:cNvSpPr txBox="1">
            <a:spLocks noGrp="1"/>
          </p:cNvSpPr>
          <p:nvPr>
            <p:ph type="body" idx="1"/>
          </p:nvPr>
        </p:nvSpPr>
        <p:spPr>
          <a:xfrm>
            <a:off x="789300" y="839094"/>
            <a:ext cx="106134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 dirty="0"/>
              <a:t> 제조 데이터 처리과정</a:t>
            </a:r>
            <a:endParaRPr lang="en-US" altLang="ko-KR" sz="1700" dirty="0"/>
          </a:p>
          <a:p>
            <a:pPr marL="444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500" dirty="0"/>
          </a:p>
          <a:p>
            <a:pPr marL="68580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-KR" sz="1500" dirty="0"/>
              <a:t>데이터 정제</a:t>
            </a:r>
            <a:endParaRPr sz="1500" dirty="0"/>
          </a:p>
          <a:p>
            <a:pPr marL="1143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/>
          </a:p>
          <a:p>
            <a:pPr marL="1143000" lvl="2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sz="1400" dirty="0" err="1"/>
              <a:t>결측치는</a:t>
            </a:r>
            <a:r>
              <a:rPr lang="ko-KR" sz="1400" dirty="0"/>
              <a:t> </a:t>
            </a:r>
            <a:r>
              <a:rPr lang="ko-KR" sz="1400" dirty="0" err="1"/>
              <a:t>EDA에서</a:t>
            </a:r>
            <a:r>
              <a:rPr lang="ko-KR" sz="1400" dirty="0"/>
              <a:t> 확인한 바에 따라 제거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/>
          </a:p>
          <a:p>
            <a:pPr marL="68580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-KR" sz="1500" dirty="0"/>
              <a:t>데이터 품질</a:t>
            </a:r>
            <a:endParaRPr sz="1500" dirty="0"/>
          </a:p>
          <a:p>
            <a:pPr marL="685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 dirty="0"/>
          </a:p>
          <a:p>
            <a:pPr marL="1143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1400" dirty="0" err="1">
                <a:solidFill>
                  <a:schemeClr val="dk1"/>
                </a:solidFill>
              </a:rPr>
              <a:t>한국데이터산업진흥원의</a:t>
            </a:r>
            <a:r>
              <a:rPr lang="ko-KR" sz="1400" dirty="0">
                <a:solidFill>
                  <a:schemeClr val="dk1"/>
                </a:solidFill>
              </a:rPr>
              <a:t> </a:t>
            </a:r>
            <a:r>
              <a:rPr lang="ko-KR" sz="1400" dirty="0">
                <a:solidFill>
                  <a:schemeClr val="dk1"/>
                </a:solidFill>
                <a:highlight>
                  <a:srgbClr val="FFFFFF"/>
                </a:highlight>
              </a:rPr>
              <a:t>『</a:t>
            </a:r>
            <a:r>
              <a:rPr lang="ko-KR" sz="1400" dirty="0">
                <a:solidFill>
                  <a:schemeClr val="dk1"/>
                </a:solidFill>
              </a:rPr>
              <a:t>데이터 품질진단 절차 및 기법 v1.0</a:t>
            </a:r>
            <a:r>
              <a:rPr lang="ko-KR" sz="1400" dirty="0">
                <a:solidFill>
                  <a:schemeClr val="dk1"/>
                </a:solidFill>
                <a:highlight>
                  <a:srgbClr val="FFFFFF"/>
                </a:highlight>
              </a:rPr>
              <a:t>』에서 제시한 기준</a:t>
            </a:r>
            <a:r>
              <a:rPr lang="ko-KR" sz="140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[9]</a:t>
            </a:r>
            <a:endParaRPr sz="1400" dirty="0"/>
          </a:p>
        </p:txBody>
      </p:sp>
      <p:sp>
        <p:nvSpPr>
          <p:cNvPr id="193" name="Google Shape;193;g25e7d16359a_0_93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graphicFrame>
        <p:nvGraphicFramePr>
          <p:cNvPr id="194" name="Google Shape;194;g25e7d16359a_0_93"/>
          <p:cNvGraphicFramePr/>
          <p:nvPr>
            <p:extLst>
              <p:ext uri="{D42A27DB-BD31-4B8C-83A1-F6EECF244321}">
                <p14:modId xmlns:p14="http://schemas.microsoft.com/office/powerpoint/2010/main" val="2859097439"/>
              </p:ext>
            </p:extLst>
          </p:nvPr>
        </p:nvGraphicFramePr>
        <p:xfrm>
          <a:off x="2045763" y="3163850"/>
          <a:ext cx="7142350" cy="2536836"/>
        </p:xfrm>
        <a:graphic>
          <a:graphicData uri="http://schemas.openxmlformats.org/drawingml/2006/table">
            <a:tbl>
              <a:tblPr>
                <a:noFill/>
                <a:tableStyleId>{7BC02997-2002-407D-87DB-622625B640AE}</a:tableStyleId>
              </a:tblPr>
              <a:tblGrid>
                <a:gridCol w="142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7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품질 기준</a:t>
                      </a:r>
                      <a:endParaRPr sz="12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충족 여부</a:t>
                      </a:r>
                      <a:endParaRPr sz="12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완전성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결측치를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모두 제거하여 충족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유일성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데이터가 없음을 확인하여 충족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극단적으로 치우친 값이 없음으로 충족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일관성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변수들이 알맞은 데이터타입으로 정의되어 충족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1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정확성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위반 사항 없음으로 충족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bfdeea718_0_9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분석 모델 개발</a:t>
            </a:r>
            <a:endParaRPr/>
          </a:p>
        </p:txBody>
      </p:sp>
      <p:sp>
        <p:nvSpPr>
          <p:cNvPr id="200" name="Google Shape;200;g29bfdeea718_0_9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201" name="Google Shape;201;g29bfdeea718_0_9"/>
          <p:cNvSpPr txBox="1">
            <a:spLocks noGrp="1"/>
          </p:cNvSpPr>
          <p:nvPr>
            <p:ph type="body" idx="1"/>
          </p:nvPr>
        </p:nvSpPr>
        <p:spPr>
          <a:xfrm>
            <a:off x="789373" y="828464"/>
            <a:ext cx="10613400" cy="53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 dirty="0"/>
              <a:t> 분석 절차</a:t>
            </a:r>
            <a:endParaRPr sz="1500" dirty="0"/>
          </a:p>
          <a:p>
            <a:pPr marL="685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 dirty="0"/>
          </a:p>
          <a:p>
            <a:pPr marL="685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 dirty="0"/>
          </a:p>
          <a:p>
            <a:pPr marL="685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 dirty="0"/>
          </a:p>
          <a:p>
            <a:pPr marL="685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 dirty="0"/>
          </a:p>
          <a:p>
            <a:pPr marL="685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 dirty="0"/>
          </a:p>
          <a:p>
            <a:pPr marL="1143000" lvl="2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500" dirty="0"/>
              <a:t>불량률이 0.1% 이상인 배정번호의 일정 구간(60초)에 속하는 모든 시계열 데이터를 ‘</a:t>
            </a:r>
            <a:r>
              <a:rPr lang="ko-KR" sz="1500" dirty="0" err="1"/>
              <a:t>불량’으로</a:t>
            </a:r>
            <a:r>
              <a:rPr lang="ko-KR" sz="1500" dirty="0"/>
              <a:t> </a:t>
            </a:r>
            <a:r>
              <a:rPr lang="ko-KR" sz="1500" dirty="0" err="1"/>
              <a:t>라벨링</a:t>
            </a:r>
            <a:endParaRPr sz="1400" dirty="0"/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1400" dirty="0"/>
              <a:t>동시간에 기록된 로그가 같은 제품을 의미하지 않아 제품 단위로 예측 어려움</a:t>
            </a:r>
            <a:endParaRPr sz="1400" dirty="0"/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1400" dirty="0"/>
              <a:t>→ 공정이 완료된 후에 전체 불량률을 바탕으로 배정번호 단위로 </a:t>
            </a:r>
            <a:r>
              <a:rPr lang="ko-KR" sz="1400" dirty="0" err="1"/>
              <a:t>라벨링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/>
          </a:p>
          <a:p>
            <a:pPr marL="1143000" lvl="2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500" dirty="0"/>
              <a:t>구축된 데이터를 각 시계열 딥러닝 모델(LSTM, GRU, TCN, </a:t>
            </a:r>
            <a:r>
              <a:rPr lang="ko-KR" sz="1500" dirty="0" err="1"/>
              <a:t>Transformer</a:t>
            </a:r>
            <a:r>
              <a:rPr lang="ko-KR" sz="1500" dirty="0"/>
              <a:t>)에 적용하여 분류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400" dirty="0"/>
              <a:t>	       </a:t>
            </a:r>
            <a:r>
              <a:rPr lang="ko-KR" sz="1400" dirty="0"/>
              <a:t>전통적인 </a:t>
            </a:r>
            <a:r>
              <a:rPr lang="ko-KR" sz="1400" dirty="0" err="1"/>
              <a:t>머신러닝</a:t>
            </a:r>
            <a:r>
              <a:rPr lang="ko-KR" sz="1400" dirty="0"/>
              <a:t> 기법들은 변수를 직접 선택하고 구성하는 과정이 필요</a:t>
            </a:r>
            <a:endParaRPr lang="en-US" altLang="ko-KR"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400" dirty="0"/>
              <a:t>	       </a:t>
            </a:r>
            <a:r>
              <a:rPr lang="ko-KR" sz="1400" dirty="0"/>
              <a:t>→ 스스로 변수의 규칙을 학습하는 시계열 딥러닝 모델을 사용 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/>
          </a:p>
          <a:p>
            <a:pPr marL="1143000" lvl="2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/>
              <a:t> </a:t>
            </a:r>
            <a:r>
              <a:rPr lang="ko-KR" sz="1500" dirty="0"/>
              <a:t>가장 좋은 성능의 모델을 최종 모델로 선정 후 </a:t>
            </a:r>
            <a:r>
              <a:rPr lang="ko-KR" sz="1500" dirty="0" err="1"/>
              <a:t>Shapley</a:t>
            </a:r>
            <a:r>
              <a:rPr lang="ko-KR" sz="1500" dirty="0"/>
              <a:t> </a:t>
            </a:r>
            <a:r>
              <a:rPr lang="ko-KR" sz="1500" dirty="0" err="1"/>
              <a:t>value로</a:t>
            </a:r>
            <a:r>
              <a:rPr lang="ko-KR" sz="1500" dirty="0"/>
              <a:t> 모델의 불량 예측에 영향을 준 요인 분석</a:t>
            </a:r>
            <a:endParaRPr sz="1400" dirty="0"/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1400" dirty="0"/>
              <a:t>모델이 공정을 불량으로 탐지한 경우, 예측에 가장 큰 영향을 준 변수를 파악 </a:t>
            </a:r>
            <a:endParaRPr dirty="0"/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1400" dirty="0"/>
              <a:t>→ 데이터를 실시간으로 분석하고 설비 이상 요인을 빠르게 판단하는데 </a:t>
            </a:r>
            <a:r>
              <a:rPr lang="ko-KR" sz="1400"/>
              <a:t>도움을 줌</a:t>
            </a:r>
            <a:endParaRPr sz="1400" dirty="0"/>
          </a:p>
        </p:txBody>
      </p:sp>
      <p:pic>
        <p:nvPicPr>
          <p:cNvPr id="202" name="Google Shape;202;g29bfdeea71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37" y="1374764"/>
            <a:ext cx="8819926" cy="8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65a96fa20_0_4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분석 모델 개발</a:t>
            </a:r>
            <a:endParaRPr/>
          </a:p>
        </p:txBody>
      </p:sp>
      <p:sp>
        <p:nvSpPr>
          <p:cNvPr id="208" name="Google Shape;208;g2965a96fa20_0_4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209" name="Google Shape;209;g2965a96fa20_0_4"/>
          <p:cNvSpPr txBox="1">
            <a:spLocks noGrp="1"/>
          </p:cNvSpPr>
          <p:nvPr>
            <p:ph type="body" idx="1"/>
          </p:nvPr>
        </p:nvSpPr>
        <p:spPr>
          <a:xfrm>
            <a:off x="789300" y="839094"/>
            <a:ext cx="106134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 dirty="0"/>
              <a:t> 학습 데이터 구축</a:t>
            </a:r>
            <a:endParaRPr sz="1400" dirty="0"/>
          </a:p>
          <a:p>
            <a:pPr marL="685800" lvl="2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/>
              <a:t>배정번호 별 연속적인 60초의 시계열에 대하여 시간이 겹치지 않게 추출</a:t>
            </a:r>
            <a:endParaRPr sz="1400" dirty="0"/>
          </a:p>
          <a:p>
            <a:pPr marL="685800" lvl="2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/>
              <a:t>불량률이 0.1%보다 높으면 1, 낮으면 0으로 배정번호 별로 </a:t>
            </a:r>
            <a:r>
              <a:rPr lang="ko-KR" sz="1400" dirty="0" err="1"/>
              <a:t>라벨링</a:t>
            </a:r>
            <a:endParaRPr sz="1400" dirty="0"/>
          </a:p>
          <a:p>
            <a:pPr marL="685800" lvl="2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 err="1"/>
              <a:t>Label이</a:t>
            </a:r>
            <a:r>
              <a:rPr lang="ko-KR" sz="1400" dirty="0"/>
              <a:t> 1인 </a:t>
            </a:r>
            <a:r>
              <a:rPr lang="ko-KR" sz="1400" dirty="0" err="1"/>
              <a:t>time</a:t>
            </a:r>
            <a:r>
              <a:rPr lang="ko-KR" sz="1400" dirty="0"/>
              <a:t> </a:t>
            </a:r>
            <a:r>
              <a:rPr lang="ko-KR" sz="1400" dirty="0" err="1"/>
              <a:t>series는</a:t>
            </a:r>
            <a:r>
              <a:rPr lang="ko-KR" sz="1400" dirty="0"/>
              <a:t> 1,569개, </a:t>
            </a:r>
            <a:r>
              <a:rPr lang="ko-KR" sz="1400" dirty="0" err="1"/>
              <a:t>Label이</a:t>
            </a:r>
            <a:r>
              <a:rPr lang="ko-KR" sz="1400" dirty="0"/>
              <a:t> 0인 </a:t>
            </a:r>
            <a:r>
              <a:rPr lang="ko-KR" sz="1400" dirty="0" err="1"/>
              <a:t>time</a:t>
            </a:r>
            <a:r>
              <a:rPr lang="ko-KR" sz="1400" dirty="0"/>
              <a:t> </a:t>
            </a:r>
            <a:r>
              <a:rPr lang="ko-KR" sz="1400" dirty="0" err="1"/>
              <a:t>series는</a:t>
            </a:r>
            <a:r>
              <a:rPr lang="ko-KR" sz="1400" dirty="0"/>
              <a:t> 34,943개 </a:t>
            </a:r>
            <a:endParaRPr sz="1400" dirty="0"/>
          </a:p>
          <a:p>
            <a:pPr marL="685800" lvl="2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 err="1"/>
              <a:t>Label이</a:t>
            </a:r>
            <a:r>
              <a:rPr lang="ko-KR" sz="1400" dirty="0"/>
              <a:t> 너무 </a:t>
            </a:r>
            <a:r>
              <a:rPr lang="ko-KR" sz="1400" dirty="0" err="1"/>
              <a:t>불균형하면</a:t>
            </a:r>
            <a:r>
              <a:rPr lang="ko-KR" sz="1400" dirty="0"/>
              <a:t> 모델 학습에 편향 발생</a:t>
            </a:r>
            <a:endParaRPr lang="en-US" altLang="ko-KR" sz="1400" dirty="0"/>
          </a:p>
          <a:p>
            <a:pPr marL="48260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sz="1400" dirty="0"/>
              <a:t>   </a:t>
            </a:r>
            <a:r>
              <a:rPr lang="ko-KR" sz="1400" dirty="0"/>
              <a:t>→  2000, 3000, 4000 … 개수만큼 </a:t>
            </a:r>
            <a:r>
              <a:rPr lang="ko-KR" sz="1400" dirty="0" err="1"/>
              <a:t>sampling하여</a:t>
            </a:r>
            <a:r>
              <a:rPr lang="ko-KR" sz="1400" dirty="0"/>
              <a:t> </a:t>
            </a:r>
            <a:r>
              <a:rPr lang="ko-KR" sz="1400" dirty="0" err="1"/>
              <a:t>shuffle</a:t>
            </a:r>
            <a:endParaRPr sz="1400" dirty="0"/>
          </a:p>
          <a:p>
            <a:pPr marL="685800" lvl="2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 err="1"/>
              <a:t>shuffle한</a:t>
            </a:r>
            <a:r>
              <a:rPr lang="ko-KR" sz="1400" dirty="0"/>
              <a:t> </a:t>
            </a:r>
            <a:r>
              <a:rPr lang="ko-KR" sz="1400" dirty="0" err="1"/>
              <a:t>data를</a:t>
            </a:r>
            <a:r>
              <a:rPr lang="ko-KR" sz="1400" dirty="0"/>
              <a:t> </a:t>
            </a:r>
            <a:r>
              <a:rPr lang="ko-KR" sz="1400" dirty="0" err="1"/>
              <a:t>train</a:t>
            </a:r>
            <a:r>
              <a:rPr lang="ko-KR" sz="1400" dirty="0"/>
              <a:t> : </a:t>
            </a:r>
            <a:r>
              <a:rPr lang="ko-KR" sz="1400" dirty="0" err="1"/>
              <a:t>validation</a:t>
            </a:r>
            <a:r>
              <a:rPr lang="ko-KR" sz="1400" dirty="0"/>
              <a:t> : </a:t>
            </a:r>
            <a:r>
              <a:rPr lang="ko-KR" sz="1400" dirty="0" err="1"/>
              <a:t>test</a:t>
            </a:r>
            <a:r>
              <a:rPr lang="ko-KR" sz="1400" dirty="0"/>
              <a:t> = 6 : 2 : 2로 분할하고 </a:t>
            </a:r>
            <a:r>
              <a:rPr lang="ko-KR" sz="1400" dirty="0" err="1"/>
              <a:t>StandardScaler로</a:t>
            </a:r>
            <a:r>
              <a:rPr lang="ko-KR" sz="1400" dirty="0"/>
              <a:t> 정규화</a:t>
            </a:r>
            <a:endParaRPr sz="1400" dirty="0"/>
          </a:p>
        </p:txBody>
      </p:sp>
      <p:sp>
        <p:nvSpPr>
          <p:cNvPr id="210" name="Google Shape;210;g2965a96fa20_0_4"/>
          <p:cNvSpPr/>
          <p:nvPr/>
        </p:nvSpPr>
        <p:spPr>
          <a:xfrm>
            <a:off x="9136900" y="4488950"/>
            <a:ext cx="265500" cy="27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741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965a96fa20_0_4"/>
          <p:cNvSpPr txBox="1"/>
          <p:nvPr/>
        </p:nvSpPr>
        <p:spPr>
          <a:xfrm>
            <a:off x="10013025" y="3180600"/>
            <a:ext cx="10026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965a96fa20_0_4"/>
          <p:cNvSpPr txBox="1"/>
          <p:nvPr/>
        </p:nvSpPr>
        <p:spPr>
          <a:xfrm>
            <a:off x="8937850" y="4218700"/>
            <a:ext cx="663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shuffle</a:t>
            </a:r>
            <a:endParaRPr sz="11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965a96fa20_0_4"/>
          <p:cNvSpPr/>
          <p:nvPr/>
        </p:nvSpPr>
        <p:spPr>
          <a:xfrm>
            <a:off x="10058933" y="3536700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965a96fa20_0_4"/>
          <p:cNvSpPr/>
          <p:nvPr/>
        </p:nvSpPr>
        <p:spPr>
          <a:xfrm>
            <a:off x="10058933" y="3810600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965a96fa20_0_4"/>
          <p:cNvSpPr/>
          <p:nvPr/>
        </p:nvSpPr>
        <p:spPr>
          <a:xfrm>
            <a:off x="10058933" y="4084500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965a96fa20_0_4"/>
          <p:cNvSpPr/>
          <p:nvPr/>
        </p:nvSpPr>
        <p:spPr>
          <a:xfrm>
            <a:off x="10058925" y="4358400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965a96fa20_0_4"/>
          <p:cNvSpPr/>
          <p:nvPr/>
        </p:nvSpPr>
        <p:spPr>
          <a:xfrm>
            <a:off x="10058925" y="4632300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965a96fa20_0_4"/>
          <p:cNvSpPr/>
          <p:nvPr/>
        </p:nvSpPr>
        <p:spPr>
          <a:xfrm>
            <a:off x="10058933" y="4906200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965a96fa20_0_4"/>
          <p:cNvSpPr/>
          <p:nvPr/>
        </p:nvSpPr>
        <p:spPr>
          <a:xfrm>
            <a:off x="10058925" y="5180100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965a96fa20_0_4"/>
          <p:cNvSpPr txBox="1"/>
          <p:nvPr/>
        </p:nvSpPr>
        <p:spPr>
          <a:xfrm rot="5400000">
            <a:off x="10146075" y="5584050"/>
            <a:ext cx="736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ko-KR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965a96fa20_0_4"/>
          <p:cNvSpPr txBox="1"/>
          <p:nvPr/>
        </p:nvSpPr>
        <p:spPr>
          <a:xfrm>
            <a:off x="3060413" y="3506075"/>
            <a:ext cx="76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60s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965a96fa20_0_4"/>
          <p:cNvSpPr txBox="1"/>
          <p:nvPr/>
        </p:nvSpPr>
        <p:spPr>
          <a:xfrm>
            <a:off x="3976263" y="3506075"/>
            <a:ext cx="76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60s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965a96fa20_0_4"/>
          <p:cNvSpPr txBox="1"/>
          <p:nvPr/>
        </p:nvSpPr>
        <p:spPr>
          <a:xfrm>
            <a:off x="5121088" y="3506075"/>
            <a:ext cx="76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60s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965a96fa20_0_4"/>
          <p:cNvSpPr txBox="1"/>
          <p:nvPr/>
        </p:nvSpPr>
        <p:spPr>
          <a:xfrm>
            <a:off x="6055288" y="3506075"/>
            <a:ext cx="76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60s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965a96fa20_0_4"/>
          <p:cNvSpPr txBox="1"/>
          <p:nvPr/>
        </p:nvSpPr>
        <p:spPr>
          <a:xfrm>
            <a:off x="6989488" y="3506075"/>
            <a:ext cx="76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60s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965a96fa20_0_4"/>
          <p:cNvSpPr txBox="1"/>
          <p:nvPr/>
        </p:nvSpPr>
        <p:spPr>
          <a:xfrm>
            <a:off x="7877888" y="3506075"/>
            <a:ext cx="76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60s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965a96fa20_0_4"/>
          <p:cNvSpPr txBox="1"/>
          <p:nvPr/>
        </p:nvSpPr>
        <p:spPr>
          <a:xfrm>
            <a:off x="2154150" y="4884200"/>
            <a:ext cx="76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60s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965a96fa20_0_4"/>
          <p:cNvSpPr txBox="1"/>
          <p:nvPr/>
        </p:nvSpPr>
        <p:spPr>
          <a:xfrm>
            <a:off x="830525" y="3860075"/>
            <a:ext cx="95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-KR" sz="1100" b="1">
                <a:solidFill>
                  <a:schemeClr val="dk1"/>
                </a:solidFill>
              </a:rPr>
              <a:t>L</a:t>
            </a: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abel : 0 )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965a96fa20_0_4"/>
          <p:cNvSpPr txBox="1"/>
          <p:nvPr/>
        </p:nvSpPr>
        <p:spPr>
          <a:xfrm>
            <a:off x="830525" y="5238200"/>
            <a:ext cx="95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-KR" sz="1100" b="1">
                <a:solidFill>
                  <a:schemeClr val="dk1"/>
                </a:solidFill>
              </a:rPr>
              <a:t>L</a:t>
            </a:r>
            <a:r>
              <a:rPr lang="ko-KR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abel : 1 )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965a96fa20_0_4"/>
          <p:cNvSpPr txBox="1"/>
          <p:nvPr/>
        </p:nvSpPr>
        <p:spPr>
          <a:xfrm>
            <a:off x="830525" y="4880225"/>
            <a:ext cx="10026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불량 공정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965a96fa20_0_4"/>
          <p:cNvSpPr txBox="1"/>
          <p:nvPr/>
        </p:nvSpPr>
        <p:spPr>
          <a:xfrm>
            <a:off x="4034213" y="3546125"/>
            <a:ext cx="17970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ko-KR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…….</a:t>
            </a: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965a96fa20_0_4"/>
          <p:cNvSpPr txBox="1"/>
          <p:nvPr/>
        </p:nvSpPr>
        <p:spPr>
          <a:xfrm>
            <a:off x="3125688" y="4906200"/>
            <a:ext cx="1797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ko-KR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965a96fa20_0_4"/>
          <p:cNvSpPr/>
          <p:nvPr/>
        </p:nvSpPr>
        <p:spPr>
          <a:xfrm>
            <a:off x="2072575" y="35461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965a96fa20_0_4"/>
          <p:cNvSpPr/>
          <p:nvPr/>
        </p:nvSpPr>
        <p:spPr>
          <a:xfrm>
            <a:off x="2988716" y="35461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965a96fa20_0_4"/>
          <p:cNvSpPr/>
          <p:nvPr/>
        </p:nvSpPr>
        <p:spPr>
          <a:xfrm>
            <a:off x="3904858" y="35461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965a96fa20_0_4"/>
          <p:cNvSpPr/>
          <p:nvPr/>
        </p:nvSpPr>
        <p:spPr>
          <a:xfrm>
            <a:off x="2072575" y="49213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965a96fa20_0_4"/>
          <p:cNvSpPr/>
          <p:nvPr/>
        </p:nvSpPr>
        <p:spPr>
          <a:xfrm>
            <a:off x="5055133" y="35461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965a96fa20_0_4"/>
          <p:cNvSpPr/>
          <p:nvPr/>
        </p:nvSpPr>
        <p:spPr>
          <a:xfrm>
            <a:off x="5965933" y="35461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965a96fa20_0_4"/>
          <p:cNvSpPr/>
          <p:nvPr/>
        </p:nvSpPr>
        <p:spPr>
          <a:xfrm>
            <a:off x="6887383" y="35461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965a96fa20_0_4"/>
          <p:cNvSpPr/>
          <p:nvPr/>
        </p:nvSpPr>
        <p:spPr>
          <a:xfrm>
            <a:off x="7798183" y="35461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965a96fa20_0_4"/>
          <p:cNvSpPr/>
          <p:nvPr/>
        </p:nvSpPr>
        <p:spPr>
          <a:xfrm>
            <a:off x="2988725" y="49213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965a96fa20_0_4"/>
          <p:cNvSpPr/>
          <p:nvPr/>
        </p:nvSpPr>
        <p:spPr>
          <a:xfrm>
            <a:off x="4138975" y="49213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965a96fa20_0_4"/>
          <p:cNvSpPr txBox="1"/>
          <p:nvPr/>
        </p:nvSpPr>
        <p:spPr>
          <a:xfrm>
            <a:off x="6576825" y="3855500"/>
            <a:ext cx="21321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(2000, 60, 19)</a:t>
            </a:r>
            <a:endParaRPr sz="11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(3000, 60, 19) </a:t>
            </a:r>
            <a:endParaRPr sz="11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(4000, 60, 19)</a:t>
            </a:r>
            <a:endParaRPr sz="11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965a96fa20_0_4"/>
          <p:cNvSpPr txBox="1"/>
          <p:nvPr/>
        </p:nvSpPr>
        <p:spPr>
          <a:xfrm>
            <a:off x="6782925" y="5492850"/>
            <a:ext cx="171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(1569, 60, 19)</a:t>
            </a:r>
            <a:endParaRPr sz="11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965a96fa20_0_4"/>
          <p:cNvSpPr txBox="1"/>
          <p:nvPr/>
        </p:nvSpPr>
        <p:spPr>
          <a:xfrm>
            <a:off x="830525" y="3505025"/>
            <a:ext cx="10026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정상 공정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965a96fa20_0_4"/>
          <p:cNvSpPr/>
          <p:nvPr/>
        </p:nvSpPr>
        <p:spPr>
          <a:xfrm>
            <a:off x="5055125" y="4921325"/>
            <a:ext cx="910800" cy="2739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965a96fa20_0_4"/>
          <p:cNvSpPr/>
          <p:nvPr/>
        </p:nvSpPr>
        <p:spPr>
          <a:xfrm>
            <a:off x="2072600" y="3656700"/>
            <a:ext cx="910800" cy="354000"/>
          </a:xfrm>
          <a:prstGeom prst="arc">
            <a:avLst>
              <a:gd name="adj1" fmla="val 21575401"/>
              <a:gd name="adj2" fmla="val 10903554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965a96fa20_0_4"/>
          <p:cNvSpPr/>
          <p:nvPr/>
        </p:nvSpPr>
        <p:spPr>
          <a:xfrm>
            <a:off x="2289775" y="3861125"/>
            <a:ext cx="476400" cy="219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60s</a:t>
            </a:r>
            <a:endParaRPr sz="11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965a96fa20_0_4"/>
          <p:cNvSpPr/>
          <p:nvPr/>
        </p:nvSpPr>
        <p:spPr>
          <a:xfrm>
            <a:off x="7445625" y="4828025"/>
            <a:ext cx="394500" cy="460500"/>
          </a:xfrm>
          <a:prstGeom prst="mathPlus">
            <a:avLst>
              <a:gd name="adj1" fmla="val 993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0" name="Google Shape;250;g2965a96fa20_0_4"/>
          <p:cNvGrpSpPr/>
          <p:nvPr/>
        </p:nvGrpSpPr>
        <p:grpSpPr>
          <a:xfrm>
            <a:off x="2082450" y="5027700"/>
            <a:ext cx="910800" cy="424325"/>
            <a:chOff x="2920650" y="3384850"/>
            <a:chExt cx="910800" cy="424325"/>
          </a:xfrm>
        </p:grpSpPr>
        <p:sp>
          <p:nvSpPr>
            <p:cNvPr id="251" name="Google Shape;251;g2965a96fa20_0_4"/>
            <p:cNvSpPr/>
            <p:nvPr/>
          </p:nvSpPr>
          <p:spPr>
            <a:xfrm>
              <a:off x="2920650" y="3384850"/>
              <a:ext cx="910800" cy="354000"/>
            </a:xfrm>
            <a:prstGeom prst="arc">
              <a:avLst>
                <a:gd name="adj1" fmla="val 21575401"/>
                <a:gd name="adj2" fmla="val 10903554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2965a96fa20_0_4"/>
            <p:cNvSpPr/>
            <p:nvPr/>
          </p:nvSpPr>
          <p:spPr>
            <a:xfrm>
              <a:off x="3137825" y="3589275"/>
              <a:ext cx="476400" cy="219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1" i="0" u="none" strike="noStrike" cap="none">
                  <a:solidFill>
                    <a:srgbClr val="000000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60s</a:t>
              </a:r>
              <a:endParaRPr sz="11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3" name="Google Shape;253;g2965a96fa20_0_4"/>
          <p:cNvPicPr preferRelativeResize="0"/>
          <p:nvPr/>
        </p:nvPicPr>
        <p:blipFill rotWithShape="1">
          <a:blip r:embed="rId3">
            <a:alphaModFix/>
          </a:blip>
          <a:srcRect r="24041" b="10"/>
          <a:stretch/>
        </p:blipFill>
        <p:spPr>
          <a:xfrm>
            <a:off x="9601450" y="1564908"/>
            <a:ext cx="1546500" cy="4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e7d16359a_0_121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분석 모델 개발</a:t>
            </a:r>
            <a:endParaRPr/>
          </a:p>
        </p:txBody>
      </p:sp>
      <p:sp>
        <p:nvSpPr>
          <p:cNvPr id="259" name="Google Shape;259;g25e7d16359a_0_121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60" name="Google Shape;260;g25e7d16359a_0_121"/>
          <p:cNvSpPr txBox="1">
            <a:spLocks noGrp="1"/>
          </p:cNvSpPr>
          <p:nvPr>
            <p:ph type="body" idx="1"/>
          </p:nvPr>
        </p:nvSpPr>
        <p:spPr>
          <a:xfrm>
            <a:off x="790397" y="949929"/>
            <a:ext cx="106134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 dirty="0"/>
              <a:t> 모델 설명</a:t>
            </a:r>
            <a:endParaRPr lang="ko-KR" altLang="en-US" sz="1700" dirty="0"/>
          </a:p>
          <a:p>
            <a:pPr marL="9144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ko-KR" altLang="en-US" sz="1400" b="1" dirty="0"/>
          </a:p>
        </p:txBody>
      </p:sp>
      <p:cxnSp>
        <p:nvCxnSpPr>
          <p:cNvPr id="261" name="Google Shape;261;g25e7d16359a_0_121"/>
          <p:cNvCxnSpPr/>
          <p:nvPr/>
        </p:nvCxnSpPr>
        <p:spPr>
          <a:xfrm>
            <a:off x="6093150" y="1313050"/>
            <a:ext cx="5700" cy="46950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g25e7d16359a_0_121"/>
          <p:cNvCxnSpPr>
            <a:stCxn id="260" idx="1"/>
            <a:endCxn id="260" idx="3"/>
          </p:cNvCxnSpPr>
          <p:nvPr/>
        </p:nvCxnSpPr>
        <p:spPr>
          <a:xfrm>
            <a:off x="790397" y="3562629"/>
            <a:ext cx="106134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3" name="Google Shape;263;g25e7d16359a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375" y="1752300"/>
            <a:ext cx="2590025" cy="16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5e7d16359a_0_121"/>
          <p:cNvSpPr txBox="1"/>
          <p:nvPr/>
        </p:nvSpPr>
        <p:spPr>
          <a:xfrm>
            <a:off x="3537475" y="1467000"/>
            <a:ext cx="2397600" cy="19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269999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단기 상태와 장기 상태의 </a:t>
            </a:r>
            <a:r>
              <a:rPr lang="ko-KR" sz="14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hidden vector로 시계열을 학습</a:t>
            </a: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아키텍처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marR="0" lvl="0" indent="-269999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RNN의 장기 의존성 문제를 해결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25e7d16359a_0_121"/>
          <p:cNvSpPr txBox="1"/>
          <p:nvPr/>
        </p:nvSpPr>
        <p:spPr>
          <a:xfrm>
            <a:off x="789375" y="1467000"/>
            <a:ext cx="2397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6" name="Google Shape;266;g25e7d16359a_0_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6916" y="1795025"/>
            <a:ext cx="2550300" cy="15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5e7d16359a_0_121"/>
          <p:cNvSpPr txBox="1"/>
          <p:nvPr/>
        </p:nvSpPr>
        <p:spPr>
          <a:xfrm>
            <a:off x="6256925" y="1467000"/>
            <a:ext cx="2397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GRU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25e7d16359a_0_121"/>
          <p:cNvSpPr txBox="1"/>
          <p:nvPr/>
        </p:nvSpPr>
        <p:spPr>
          <a:xfrm>
            <a:off x="8965300" y="1314600"/>
            <a:ext cx="2437500" cy="19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269999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게이트 메커니즘을 사용하여 정보의 흐름을 조절하면서 장기 의존성 학습하는 아키텍처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marR="0" lvl="0" indent="-269999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sz="14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LSTM보다 적은 파라미터지만 LSTM만큼 뛰어난 성능</a:t>
            </a: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보임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25e7d16359a_0_121"/>
          <p:cNvSpPr txBox="1"/>
          <p:nvPr/>
        </p:nvSpPr>
        <p:spPr>
          <a:xfrm>
            <a:off x="3537475" y="3840700"/>
            <a:ext cx="2397600" cy="19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269999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데이터를 처리하기 위해 </a:t>
            </a:r>
            <a:r>
              <a:rPr lang="ko-KR" sz="14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1D CNN 레이어와 dilation 매커니즘을 결합</a:t>
            </a: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아키텍처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marR="0" lvl="0" indent="-269999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데이터에 맞도록 구조를 조정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25e7d16359a_0_121"/>
          <p:cNvSpPr txBox="1"/>
          <p:nvPr/>
        </p:nvSpPr>
        <p:spPr>
          <a:xfrm>
            <a:off x="789375" y="3688300"/>
            <a:ext cx="2397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TCN</a:t>
            </a:r>
            <a:r>
              <a:rPr lang="ko-KR" sz="1400" b="0" i="0" u="none" strike="noStrike" cap="none" baseline="30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</a:t>
            </a:r>
            <a:endParaRPr sz="1400" b="0" i="0" u="none" strike="noStrike" cap="none" baseline="30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25e7d16359a_0_121"/>
          <p:cNvSpPr txBox="1"/>
          <p:nvPr/>
        </p:nvSpPr>
        <p:spPr>
          <a:xfrm>
            <a:off x="8987725" y="3764500"/>
            <a:ext cx="2397600" cy="19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999" marR="0" lvl="0" indent="-269999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sz="14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Attention 메커니즘을 기반</a:t>
            </a: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순서 정보를 고려하지 않고 </a:t>
            </a:r>
            <a:r>
              <a:rPr lang="ko-KR" sz="14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간의 관계를 효과적으로 인식</a:t>
            </a: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아키텍처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marR="0" lvl="0" indent="-269999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자연어 처리 및 다른  task에서도 뛰어난 성능을 보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임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25e7d16359a_0_121"/>
          <p:cNvSpPr txBox="1"/>
          <p:nvPr/>
        </p:nvSpPr>
        <p:spPr>
          <a:xfrm>
            <a:off x="6256925" y="3688300"/>
            <a:ext cx="25503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Transformer(encoder)</a:t>
            </a:r>
            <a:r>
              <a:rPr lang="ko-KR" sz="1400" b="0" i="0" u="none" strike="noStrike" cap="none" baseline="30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[5]</a:t>
            </a:r>
            <a:endParaRPr sz="1400" b="0" i="0" u="none" strike="noStrike" cap="none" baseline="30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g25e7d16359a_0_1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375" y="4127500"/>
            <a:ext cx="2724510" cy="1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5e7d16359a_0_121"/>
          <p:cNvPicPr preferRelativeResize="0"/>
          <p:nvPr/>
        </p:nvPicPr>
        <p:blipFill rotWithShape="1">
          <a:blip r:embed="rId6">
            <a:alphaModFix/>
          </a:blip>
          <a:srcRect l="4880" t="4164" r="6064" b="2454"/>
          <a:stretch/>
        </p:blipFill>
        <p:spPr>
          <a:xfrm>
            <a:off x="6767648" y="4127500"/>
            <a:ext cx="1528875" cy="213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e7d16359a_1_19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분석 모델 개발</a:t>
            </a:r>
            <a:endParaRPr/>
          </a:p>
        </p:txBody>
      </p:sp>
      <p:sp>
        <p:nvSpPr>
          <p:cNvPr id="280" name="Google Shape;280;g25e7d16359a_1_19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81" name="Google Shape;281;g25e7d16359a_1_19"/>
          <p:cNvSpPr txBox="1">
            <a:spLocks noGrp="1"/>
          </p:cNvSpPr>
          <p:nvPr>
            <p:ph type="body" idx="1"/>
          </p:nvPr>
        </p:nvSpPr>
        <p:spPr>
          <a:xfrm>
            <a:off x="789373" y="960442"/>
            <a:ext cx="106134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 dirty="0"/>
              <a:t> 모델 </a:t>
            </a:r>
            <a:r>
              <a:rPr lang="ko-KR" sz="1700" dirty="0" err="1"/>
              <a:t>hyperparameter</a:t>
            </a:r>
            <a:r>
              <a:rPr lang="ko-KR" sz="1700" dirty="0"/>
              <a:t> 설정</a:t>
            </a:r>
            <a:endParaRPr sz="17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700" dirty="0"/>
          </a:p>
          <a:p>
            <a:pPr marL="9144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b="1" dirty="0"/>
          </a:p>
        </p:txBody>
      </p:sp>
      <p:cxnSp>
        <p:nvCxnSpPr>
          <p:cNvPr id="282" name="Google Shape;282;g25e7d16359a_1_19"/>
          <p:cNvCxnSpPr/>
          <p:nvPr/>
        </p:nvCxnSpPr>
        <p:spPr>
          <a:xfrm>
            <a:off x="6093150" y="1313050"/>
            <a:ext cx="5700" cy="46950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g25e7d16359a_1_19"/>
          <p:cNvCxnSpPr>
            <a:stCxn id="281" idx="1"/>
            <a:endCxn id="281" idx="3"/>
          </p:cNvCxnSpPr>
          <p:nvPr/>
        </p:nvCxnSpPr>
        <p:spPr>
          <a:xfrm>
            <a:off x="789373" y="3573142"/>
            <a:ext cx="106134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4" name="Google Shape;284;g25e7d16359a_1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375" y="1752300"/>
            <a:ext cx="2590025" cy="16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5e7d16359a_1_19"/>
          <p:cNvSpPr txBox="1"/>
          <p:nvPr/>
        </p:nvSpPr>
        <p:spPr>
          <a:xfrm>
            <a:off x="789375" y="1467000"/>
            <a:ext cx="2397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g25e7d16359a_1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6916" y="1795025"/>
            <a:ext cx="2550300" cy="15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5e7d16359a_1_19"/>
          <p:cNvSpPr txBox="1"/>
          <p:nvPr/>
        </p:nvSpPr>
        <p:spPr>
          <a:xfrm>
            <a:off x="6256925" y="1467000"/>
            <a:ext cx="2397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GRU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8" name="Google Shape;288;g25e7d16359a_1_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375" y="4127500"/>
            <a:ext cx="2724510" cy="1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5e7d16359a_1_19"/>
          <p:cNvPicPr preferRelativeResize="0"/>
          <p:nvPr/>
        </p:nvPicPr>
        <p:blipFill rotWithShape="1">
          <a:blip r:embed="rId6">
            <a:alphaModFix/>
          </a:blip>
          <a:srcRect l="4880" t="4164" r="6064" b="2454"/>
          <a:stretch/>
        </p:blipFill>
        <p:spPr>
          <a:xfrm>
            <a:off x="6767648" y="4127500"/>
            <a:ext cx="1528875" cy="213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5e7d16359a_1_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15476" y="1869550"/>
            <a:ext cx="2441587" cy="1449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5e7d16359a_1_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2600" y="1873225"/>
            <a:ext cx="2441600" cy="144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5e7d16359a_1_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7486" y="3751037"/>
            <a:ext cx="2397600" cy="221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5e7d16359a_1_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12600" y="3975738"/>
            <a:ext cx="2441600" cy="199181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5e7d16359a_1_19"/>
          <p:cNvSpPr txBox="1"/>
          <p:nvPr/>
        </p:nvSpPr>
        <p:spPr>
          <a:xfrm>
            <a:off x="789375" y="3688300"/>
            <a:ext cx="23976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TCN</a:t>
            </a:r>
            <a:r>
              <a:rPr lang="ko-KR" sz="1400" b="0" i="0" u="none" strike="noStrike" cap="none" baseline="30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[4]</a:t>
            </a:r>
            <a:endParaRPr sz="1400" b="0" i="0" u="none" strike="noStrike" cap="none" baseline="30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5e7d16359a_1_19"/>
          <p:cNvSpPr txBox="1"/>
          <p:nvPr/>
        </p:nvSpPr>
        <p:spPr>
          <a:xfrm>
            <a:off x="6256925" y="3688300"/>
            <a:ext cx="25503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Transformer(encoder)</a:t>
            </a:r>
            <a:r>
              <a:rPr lang="ko-KR" sz="1400" b="0" i="0" u="none" strike="noStrike" cap="none" baseline="30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[5]</a:t>
            </a:r>
            <a:endParaRPr sz="1400" b="0" i="0" u="none" strike="noStrike" cap="none" baseline="30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65a96fa20_0_17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분석 모델 개발</a:t>
            </a:r>
            <a:endParaRPr/>
          </a:p>
        </p:txBody>
      </p:sp>
      <p:sp>
        <p:nvSpPr>
          <p:cNvPr id="301" name="Google Shape;301;g2965a96fa20_0_17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302" name="Google Shape;302;g2965a96fa20_0_17"/>
          <p:cNvSpPr txBox="1">
            <a:spLocks noGrp="1"/>
          </p:cNvSpPr>
          <p:nvPr>
            <p:ph type="body" idx="1"/>
          </p:nvPr>
        </p:nvSpPr>
        <p:spPr>
          <a:xfrm>
            <a:off x="789373" y="937548"/>
            <a:ext cx="11051645" cy="5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9290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8"/>
              <a:buFont typeface="Noto Sans Symbols"/>
              <a:buChar char="❖"/>
            </a:pPr>
            <a:r>
              <a:rPr lang="ko-KR" sz="1700" dirty="0"/>
              <a:t> 모델 성능 평가</a:t>
            </a:r>
            <a:endParaRPr sz="15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5"/>
              <a:buNone/>
            </a:pPr>
            <a:endParaRPr sz="1500" dirty="0"/>
          </a:p>
          <a:p>
            <a:pPr marL="68580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/>
              <a:t>모델의 성능은 데이터 불균형을 고려하여 </a:t>
            </a:r>
            <a:r>
              <a:rPr lang="ko-KR" sz="1400" dirty="0" err="1"/>
              <a:t>macro</a:t>
            </a:r>
            <a:r>
              <a:rPr lang="ko-KR" sz="1400" dirty="0"/>
              <a:t> F1_score, AUROC, </a:t>
            </a:r>
            <a:r>
              <a:rPr lang="ko-KR" sz="1400" dirty="0" err="1"/>
              <a:t>Accuracy를</a:t>
            </a:r>
            <a:r>
              <a:rPr lang="ko-KR" sz="1400" dirty="0"/>
              <a:t> 지표로 평가</a:t>
            </a:r>
            <a:endParaRPr sz="14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68580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/>
              <a:t>정상 공정 데이터가 증가함에 따라 정보량의 증가로 성능이 증가하지만 4000개 이후로는 데이터 불균형으로 인해 성능 저하</a:t>
            </a:r>
            <a:endParaRPr sz="1400" dirty="0"/>
          </a:p>
          <a:p>
            <a:pPr marL="68580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/>
              <a:t>세 가지 지표 모두에서 정상 공정 데이터를 </a:t>
            </a:r>
            <a:r>
              <a:rPr lang="ko-KR" sz="1400" b="1" dirty="0"/>
              <a:t>4000개를 추출한 </a:t>
            </a:r>
            <a:r>
              <a:rPr lang="ko-KR" sz="1400" b="1" dirty="0" err="1"/>
              <a:t>GRU</a:t>
            </a:r>
            <a:r>
              <a:rPr lang="ko-KR" sz="1400" dirty="0" err="1"/>
              <a:t>가</a:t>
            </a:r>
            <a:r>
              <a:rPr lang="ko-KR" sz="1400" dirty="0"/>
              <a:t> 가장 좋은 성능을 보임</a:t>
            </a:r>
            <a:endParaRPr sz="1400" b="1" dirty="0"/>
          </a:p>
        </p:txBody>
      </p:sp>
      <p:grpSp>
        <p:nvGrpSpPr>
          <p:cNvPr id="303" name="Google Shape;303;g2965a96fa20_0_17"/>
          <p:cNvGrpSpPr/>
          <p:nvPr/>
        </p:nvGrpSpPr>
        <p:grpSpPr>
          <a:xfrm>
            <a:off x="924125" y="2294320"/>
            <a:ext cx="10343750" cy="2230852"/>
            <a:chOff x="1302900" y="1854100"/>
            <a:chExt cx="10343750" cy="2230852"/>
          </a:xfrm>
        </p:grpSpPr>
        <p:pic>
          <p:nvPicPr>
            <p:cNvPr id="304" name="Google Shape;304;g2965a96fa20_0_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2900" y="1854100"/>
              <a:ext cx="3336400" cy="2230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g2965a96fa20_0_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06575" y="1854100"/>
              <a:ext cx="3336400" cy="2230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g2965a96fa20_0_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10250" y="1854100"/>
              <a:ext cx="3336400" cy="22308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분석 모델 개발</a:t>
            </a:r>
            <a:endParaRPr/>
          </a:p>
        </p:txBody>
      </p:sp>
      <p:sp>
        <p:nvSpPr>
          <p:cNvPr id="312" name="Google Shape;312;p4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body" idx="1"/>
          </p:nvPr>
        </p:nvSpPr>
        <p:spPr>
          <a:xfrm>
            <a:off x="710861" y="821899"/>
            <a:ext cx="108597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ko-KR" sz="1700" dirty="0"/>
              <a:t>모델 해석</a:t>
            </a:r>
            <a:endParaRPr sz="1700" dirty="0"/>
          </a:p>
          <a:p>
            <a:pPr marL="685800" lvl="1" indent="-190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500" dirty="0"/>
              <a:t>딥러닝 모델은 전체 공정 중에 문제가 발생했다는 </a:t>
            </a:r>
            <a:r>
              <a:rPr lang="ko-KR" sz="1500" dirty="0" err="1"/>
              <a:t>것만을</a:t>
            </a:r>
            <a:r>
              <a:rPr lang="ko-KR" sz="1500" dirty="0"/>
              <a:t> 예측할 뿐 어떤 변수가 예측에 영향을 주었는지 알 수 없음</a:t>
            </a:r>
            <a:endParaRPr sz="1500" dirty="0"/>
          </a:p>
          <a:p>
            <a:pPr marL="4572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/>
              <a:t>→ 공정 중단 시간을 최대한 줄이기 위해서는 </a:t>
            </a:r>
            <a:r>
              <a:rPr lang="ko-KR" sz="1500" b="1" dirty="0"/>
              <a:t>어떤 공정에서 문제가 발생</a:t>
            </a:r>
            <a:r>
              <a:rPr lang="ko-KR" sz="1500" dirty="0"/>
              <a:t>했는지 파악 필요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ko-KR" sz="1700" dirty="0"/>
              <a:t>SHAP(</a:t>
            </a:r>
            <a:r>
              <a:rPr lang="ko-KR" sz="1700" dirty="0" err="1"/>
              <a:t>SHapley</a:t>
            </a:r>
            <a:r>
              <a:rPr lang="ko-KR" sz="1700" dirty="0"/>
              <a:t> </a:t>
            </a:r>
            <a:r>
              <a:rPr lang="ko-KR" sz="1700" dirty="0" err="1"/>
              <a:t>Additive</a:t>
            </a:r>
            <a:r>
              <a:rPr lang="ko-KR" sz="1700" dirty="0"/>
              <a:t> </a:t>
            </a:r>
            <a:r>
              <a:rPr lang="ko-KR" sz="1700" dirty="0" err="1"/>
              <a:t>exPlanations</a:t>
            </a:r>
            <a:r>
              <a:rPr lang="ko-KR" sz="1700" dirty="0"/>
              <a:t>)</a:t>
            </a:r>
            <a:r>
              <a:rPr lang="ko-KR" sz="1600" baseline="30000" dirty="0"/>
              <a:t>[6]</a:t>
            </a:r>
            <a:r>
              <a:rPr lang="ko-KR" sz="1600" dirty="0"/>
              <a:t> </a:t>
            </a:r>
            <a:endParaRPr sz="1600" dirty="0"/>
          </a:p>
          <a:p>
            <a:pPr marL="685800" lvl="1" indent="-196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ko-KR" sz="1500" dirty="0"/>
              <a:t>인공지능 모델의 예측에 대한 각 입력 변수의 기여도를 설명하는 방법</a:t>
            </a:r>
            <a:endParaRPr sz="1500" dirty="0"/>
          </a:p>
          <a:p>
            <a:pPr marL="685800" lvl="1" indent="-196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ko-KR" sz="1500" dirty="0"/>
              <a:t>여러 변수들의 조합 결과에 대한 </a:t>
            </a:r>
            <a:r>
              <a:rPr lang="ko-KR" sz="1500" dirty="0" err="1"/>
              <a:t>Shapley</a:t>
            </a:r>
            <a:r>
              <a:rPr lang="ko-KR" sz="1500" dirty="0"/>
              <a:t> </a:t>
            </a:r>
            <a:r>
              <a:rPr lang="ko-KR" sz="1500" dirty="0" err="1"/>
              <a:t>Value로</a:t>
            </a:r>
            <a:r>
              <a:rPr lang="ko-KR" sz="1500" dirty="0"/>
              <a:t> 각 변수의 기여도를 확인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/>
              <a:t>	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endParaRPr sz="15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 dirty="0"/>
          </a:p>
        </p:txBody>
      </p:sp>
      <p:pic>
        <p:nvPicPr>
          <p:cNvPr id="314" name="Google Shape;314;p4"/>
          <p:cNvPicPr preferRelativeResize="0"/>
          <p:nvPr/>
        </p:nvPicPr>
        <p:blipFill rotWithShape="1">
          <a:blip r:embed="rId3">
            <a:alphaModFix/>
          </a:blip>
          <a:srcRect t="47818"/>
          <a:stretch/>
        </p:blipFill>
        <p:spPr>
          <a:xfrm>
            <a:off x="2608186" y="3855542"/>
            <a:ext cx="6994100" cy="200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"/>
          <p:cNvPicPr preferRelativeResize="0"/>
          <p:nvPr/>
        </p:nvPicPr>
        <p:blipFill rotWithShape="1">
          <a:blip r:embed="rId3">
            <a:alphaModFix/>
          </a:blip>
          <a:srcRect l="40549" t="-2864" r="37817" b="53986"/>
          <a:stretch/>
        </p:blipFill>
        <p:spPr>
          <a:xfrm>
            <a:off x="9578237" y="2213425"/>
            <a:ext cx="981476" cy="12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65a96fa20_0_23"/>
          <p:cNvSpPr txBox="1">
            <a:spLocks noGrp="1"/>
          </p:cNvSpPr>
          <p:nvPr>
            <p:ph type="body" idx="1"/>
          </p:nvPr>
        </p:nvSpPr>
        <p:spPr>
          <a:xfrm>
            <a:off x="713175" y="951200"/>
            <a:ext cx="110421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ko-KR" sz="1700" dirty="0"/>
              <a:t>모델 해석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endParaRPr sz="1500"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1600" dirty="0"/>
              <a:t>예) 10개의 </a:t>
            </a:r>
            <a:r>
              <a:rPr lang="ko-KR" sz="1600" dirty="0" err="1"/>
              <a:t>time</a:t>
            </a:r>
            <a:r>
              <a:rPr lang="ko-KR" sz="1600" dirty="0"/>
              <a:t> </a:t>
            </a:r>
            <a:r>
              <a:rPr lang="ko-KR" sz="1600" dirty="0" err="1"/>
              <a:t>series에서</a:t>
            </a:r>
            <a:r>
              <a:rPr lang="ko-KR" sz="1600" dirty="0"/>
              <a:t> </a:t>
            </a:r>
            <a:r>
              <a:rPr lang="ko-KR" altLang="en-US" sz="1600" dirty="0"/>
              <a:t>예측</a:t>
            </a:r>
            <a:r>
              <a:rPr lang="ko-KR" sz="1600" dirty="0"/>
              <a:t>한 3건의 불량에 대하여, </a:t>
            </a:r>
            <a:r>
              <a:rPr lang="ko-KR" sz="1600" b="1" dirty="0"/>
              <a:t>‘</a:t>
            </a:r>
            <a:r>
              <a:rPr lang="ko-KR" sz="1600" b="1" dirty="0" err="1"/>
              <a:t>세정기</a:t>
            </a:r>
            <a:r>
              <a:rPr lang="ko-KR" sz="1600" b="1" dirty="0"/>
              <a:t>’, ’소입로4존 </a:t>
            </a:r>
            <a:r>
              <a:rPr lang="ko-KR" sz="1600" b="1" dirty="0" err="1"/>
              <a:t>OP’</a:t>
            </a:r>
            <a:r>
              <a:rPr lang="ko-KR" sz="1600" dirty="0" err="1"/>
              <a:t>가</a:t>
            </a:r>
            <a:r>
              <a:rPr lang="ko-KR" sz="1600" dirty="0"/>
              <a:t> 불량으로 분류될 확률에 많이 기여</a:t>
            </a:r>
            <a:endParaRPr sz="1500" dirty="0"/>
          </a:p>
        </p:txBody>
      </p:sp>
      <p:sp>
        <p:nvSpPr>
          <p:cNvPr id="321" name="Google Shape;321;g2965a96fa20_0_23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분석 모델 개발</a:t>
            </a:r>
            <a:endParaRPr/>
          </a:p>
        </p:txBody>
      </p:sp>
      <p:sp>
        <p:nvSpPr>
          <p:cNvPr id="322" name="Google Shape;322;g2965a96fa20_0_23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grpSp>
        <p:nvGrpSpPr>
          <p:cNvPr id="323" name="Google Shape;323;g2965a96fa20_0_23"/>
          <p:cNvGrpSpPr/>
          <p:nvPr/>
        </p:nvGrpSpPr>
        <p:grpSpPr>
          <a:xfrm>
            <a:off x="311508" y="1625438"/>
            <a:ext cx="11569117" cy="2943815"/>
            <a:chOff x="262258" y="1828450"/>
            <a:chExt cx="11569117" cy="2943815"/>
          </a:xfrm>
        </p:grpSpPr>
        <p:pic>
          <p:nvPicPr>
            <p:cNvPr id="324" name="Google Shape;324;g2965a96fa20_0_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5375" y="2724515"/>
              <a:ext cx="3759874" cy="2047749"/>
            </a:xfrm>
            <a:prstGeom prst="rect">
              <a:avLst/>
            </a:prstGeom>
            <a:noFill/>
            <a:ln w="9525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25" name="Google Shape;325;g2965a96fa20_0_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05260" y="2724515"/>
              <a:ext cx="3600015" cy="2047749"/>
            </a:xfrm>
            <a:prstGeom prst="rect">
              <a:avLst/>
            </a:prstGeom>
            <a:noFill/>
            <a:ln w="9525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326" name="Google Shape;326;g2965a96fa20_0_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49300" y="2724515"/>
              <a:ext cx="3759859" cy="2047749"/>
            </a:xfrm>
            <a:prstGeom prst="rect">
              <a:avLst/>
            </a:prstGeom>
            <a:noFill/>
            <a:ln w="9525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327" name="Google Shape;327;g2965a96fa20_0_23"/>
            <p:cNvGrpSpPr/>
            <p:nvPr/>
          </p:nvGrpSpPr>
          <p:grpSpPr>
            <a:xfrm>
              <a:off x="1542008" y="1828450"/>
              <a:ext cx="9108000" cy="273900"/>
              <a:chOff x="1114933" y="1656275"/>
              <a:chExt cx="9108000" cy="273900"/>
            </a:xfrm>
          </p:grpSpPr>
          <p:sp>
            <p:nvSpPr>
              <p:cNvPr id="328" name="Google Shape;328;g2965a96fa20_0_23"/>
              <p:cNvSpPr/>
              <p:nvPr/>
            </p:nvSpPr>
            <p:spPr>
              <a:xfrm>
                <a:off x="1114933" y="1656275"/>
                <a:ext cx="910800" cy="273900"/>
              </a:xfrm>
              <a:prstGeom prst="rect">
                <a:avLst/>
              </a:prstGeom>
              <a:solidFill>
                <a:srgbClr val="EEEEEE"/>
              </a:solidFill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2965a96fa20_0_23"/>
              <p:cNvSpPr/>
              <p:nvPr/>
            </p:nvSpPr>
            <p:spPr>
              <a:xfrm>
                <a:off x="2025733" y="1656275"/>
                <a:ext cx="910800" cy="273900"/>
              </a:xfrm>
              <a:prstGeom prst="rect">
                <a:avLst/>
              </a:prstGeom>
              <a:solidFill>
                <a:srgbClr val="EEEEEE"/>
              </a:solidFill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2965a96fa20_0_23"/>
              <p:cNvSpPr/>
              <p:nvPr/>
            </p:nvSpPr>
            <p:spPr>
              <a:xfrm>
                <a:off x="2936533" y="1656275"/>
                <a:ext cx="910800" cy="273900"/>
              </a:xfrm>
              <a:prstGeom prst="rect">
                <a:avLst/>
              </a:prstGeom>
              <a:solidFill>
                <a:srgbClr val="EEEEEE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2965a96fa20_0_23"/>
              <p:cNvSpPr/>
              <p:nvPr/>
            </p:nvSpPr>
            <p:spPr>
              <a:xfrm>
                <a:off x="3847333" y="1656275"/>
                <a:ext cx="910800" cy="273900"/>
              </a:xfrm>
              <a:prstGeom prst="rect">
                <a:avLst/>
              </a:prstGeom>
              <a:solidFill>
                <a:srgbClr val="EEEEEE"/>
              </a:solidFill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g2965a96fa20_0_23"/>
              <p:cNvSpPr/>
              <p:nvPr/>
            </p:nvSpPr>
            <p:spPr>
              <a:xfrm>
                <a:off x="4758133" y="1656275"/>
                <a:ext cx="910800" cy="273900"/>
              </a:xfrm>
              <a:prstGeom prst="rect">
                <a:avLst/>
              </a:prstGeom>
              <a:solidFill>
                <a:srgbClr val="EEEEEE"/>
              </a:solidFill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g2965a96fa20_0_23"/>
              <p:cNvSpPr/>
              <p:nvPr/>
            </p:nvSpPr>
            <p:spPr>
              <a:xfrm>
                <a:off x="5668933" y="1656275"/>
                <a:ext cx="910800" cy="273900"/>
              </a:xfrm>
              <a:prstGeom prst="rect">
                <a:avLst/>
              </a:prstGeom>
              <a:solidFill>
                <a:srgbClr val="EEEEEE"/>
              </a:solidFill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g2965a96fa20_0_23"/>
              <p:cNvSpPr/>
              <p:nvPr/>
            </p:nvSpPr>
            <p:spPr>
              <a:xfrm>
                <a:off x="6579733" y="1656275"/>
                <a:ext cx="910800" cy="273900"/>
              </a:xfrm>
              <a:prstGeom prst="rect">
                <a:avLst/>
              </a:prstGeom>
              <a:solidFill>
                <a:srgbClr val="EEEEEE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g2965a96fa20_0_23"/>
              <p:cNvSpPr/>
              <p:nvPr/>
            </p:nvSpPr>
            <p:spPr>
              <a:xfrm>
                <a:off x="7490533" y="1656275"/>
                <a:ext cx="910800" cy="273900"/>
              </a:xfrm>
              <a:prstGeom prst="rect">
                <a:avLst/>
              </a:prstGeom>
              <a:solidFill>
                <a:srgbClr val="EEEEEE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g2965a96fa20_0_23"/>
              <p:cNvSpPr/>
              <p:nvPr/>
            </p:nvSpPr>
            <p:spPr>
              <a:xfrm>
                <a:off x="8401333" y="1656275"/>
                <a:ext cx="910800" cy="273900"/>
              </a:xfrm>
              <a:prstGeom prst="rect">
                <a:avLst/>
              </a:prstGeom>
              <a:solidFill>
                <a:srgbClr val="EEEEEE"/>
              </a:solidFill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g2965a96fa20_0_23"/>
              <p:cNvSpPr/>
              <p:nvPr/>
            </p:nvSpPr>
            <p:spPr>
              <a:xfrm>
                <a:off x="9312133" y="1656275"/>
                <a:ext cx="910800" cy="273900"/>
              </a:xfrm>
              <a:prstGeom prst="rect">
                <a:avLst/>
              </a:prstGeom>
              <a:solidFill>
                <a:srgbClr val="EEEEEE"/>
              </a:solidFill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8" name="Google Shape;338;g2965a96fa20_0_23"/>
            <p:cNvCxnSpPr/>
            <p:nvPr/>
          </p:nvCxnSpPr>
          <p:spPr>
            <a:xfrm flipH="1">
              <a:off x="7805050" y="2096175"/>
              <a:ext cx="108900" cy="617700"/>
            </a:xfrm>
            <a:prstGeom prst="straightConnector1">
              <a:avLst/>
            </a:prstGeom>
            <a:noFill/>
            <a:ln w="19050" cap="flat" cmpd="sng">
              <a:solidFill>
                <a:srgbClr val="888888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g2965a96fa20_0_23"/>
            <p:cNvCxnSpPr/>
            <p:nvPr/>
          </p:nvCxnSpPr>
          <p:spPr>
            <a:xfrm flipH="1">
              <a:off x="4254550" y="2108900"/>
              <a:ext cx="2754300" cy="605100"/>
            </a:xfrm>
            <a:prstGeom prst="straightConnector1">
              <a:avLst/>
            </a:prstGeom>
            <a:noFill/>
            <a:ln w="19050" cap="flat" cmpd="sng">
              <a:solidFill>
                <a:srgbClr val="888888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2965a96fa20_0_23"/>
            <p:cNvCxnSpPr/>
            <p:nvPr/>
          </p:nvCxnSpPr>
          <p:spPr>
            <a:xfrm>
              <a:off x="7924325" y="2095150"/>
              <a:ext cx="120900" cy="615600"/>
            </a:xfrm>
            <a:prstGeom prst="straightConnector1">
              <a:avLst/>
            </a:prstGeom>
            <a:noFill/>
            <a:ln w="19050" cap="flat" cmpd="sng">
              <a:solidFill>
                <a:srgbClr val="888888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2965a96fa20_0_23"/>
            <p:cNvCxnSpPr/>
            <p:nvPr/>
          </p:nvCxnSpPr>
          <p:spPr>
            <a:xfrm>
              <a:off x="8830475" y="2105975"/>
              <a:ext cx="3000900" cy="607800"/>
            </a:xfrm>
            <a:prstGeom prst="straightConnector1">
              <a:avLst/>
            </a:prstGeom>
            <a:noFill/>
            <a:ln w="19050" cap="flat" cmpd="sng">
              <a:solidFill>
                <a:srgbClr val="888888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2965a96fa20_0_23"/>
            <p:cNvCxnSpPr/>
            <p:nvPr/>
          </p:nvCxnSpPr>
          <p:spPr>
            <a:xfrm flipH="1">
              <a:off x="4033750" y="2102350"/>
              <a:ext cx="218700" cy="625800"/>
            </a:xfrm>
            <a:prstGeom prst="straightConnector1">
              <a:avLst/>
            </a:prstGeom>
            <a:noFill/>
            <a:ln w="19050" cap="flat" cmpd="sng">
              <a:solidFill>
                <a:srgbClr val="888888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2965a96fa20_0_23"/>
            <p:cNvCxnSpPr/>
            <p:nvPr/>
          </p:nvCxnSpPr>
          <p:spPr>
            <a:xfrm flipH="1">
              <a:off x="262258" y="2102350"/>
              <a:ext cx="3122700" cy="611400"/>
            </a:xfrm>
            <a:prstGeom prst="straightConnector1">
              <a:avLst/>
            </a:prstGeom>
            <a:noFill/>
            <a:ln w="19050" cap="flat" cmpd="sng">
              <a:solidFill>
                <a:srgbClr val="888888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44" name="Google Shape;344;g2965a96fa20_0_23"/>
          <p:cNvSpPr/>
          <p:nvPr/>
        </p:nvSpPr>
        <p:spPr>
          <a:xfrm>
            <a:off x="9796000" y="2984850"/>
            <a:ext cx="1377900" cy="225000"/>
          </a:xfrm>
          <a:prstGeom prst="rect">
            <a:avLst/>
          </a:prstGeom>
          <a:solidFill>
            <a:srgbClr val="43FF00">
              <a:alpha val="1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2965a96fa20_0_23"/>
          <p:cNvSpPr/>
          <p:nvPr/>
        </p:nvSpPr>
        <p:spPr>
          <a:xfrm>
            <a:off x="9796000" y="3316500"/>
            <a:ext cx="1930200" cy="225000"/>
          </a:xfrm>
          <a:prstGeom prst="rect">
            <a:avLst/>
          </a:prstGeom>
          <a:solidFill>
            <a:srgbClr val="43FF00">
              <a:alpha val="1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g2965a96fa20_0_23"/>
          <p:cNvSpPr/>
          <p:nvPr/>
        </p:nvSpPr>
        <p:spPr>
          <a:xfrm>
            <a:off x="5911925" y="2984850"/>
            <a:ext cx="1833000" cy="225000"/>
          </a:xfrm>
          <a:prstGeom prst="rect">
            <a:avLst/>
          </a:prstGeom>
          <a:solidFill>
            <a:srgbClr val="43FF00">
              <a:alpha val="1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g2965a96fa20_0_23"/>
          <p:cNvSpPr/>
          <p:nvPr/>
        </p:nvSpPr>
        <p:spPr>
          <a:xfrm>
            <a:off x="5911925" y="3316500"/>
            <a:ext cx="1748400" cy="225000"/>
          </a:xfrm>
          <a:prstGeom prst="rect">
            <a:avLst/>
          </a:prstGeom>
          <a:solidFill>
            <a:srgbClr val="43FF00">
              <a:alpha val="1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2965a96fa20_0_23"/>
          <p:cNvSpPr/>
          <p:nvPr/>
        </p:nvSpPr>
        <p:spPr>
          <a:xfrm>
            <a:off x="2260675" y="2984850"/>
            <a:ext cx="1748400" cy="225000"/>
          </a:xfrm>
          <a:prstGeom prst="rect">
            <a:avLst/>
          </a:prstGeom>
          <a:solidFill>
            <a:srgbClr val="43FF00">
              <a:alpha val="1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2965a96fa20_0_23"/>
          <p:cNvSpPr/>
          <p:nvPr/>
        </p:nvSpPr>
        <p:spPr>
          <a:xfrm>
            <a:off x="2260675" y="3316500"/>
            <a:ext cx="1377900" cy="225000"/>
          </a:xfrm>
          <a:prstGeom prst="rect">
            <a:avLst/>
          </a:prstGeom>
          <a:solidFill>
            <a:srgbClr val="43FF00">
              <a:alpha val="1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65a96fa20_0_29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분석 결과 및 시사점</a:t>
            </a:r>
            <a:endParaRPr/>
          </a:p>
        </p:txBody>
      </p:sp>
      <p:sp>
        <p:nvSpPr>
          <p:cNvPr id="355" name="Google Shape;355;g2965a96fa20_0_29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356" name="Google Shape;356;g2965a96fa20_0_29"/>
          <p:cNvSpPr txBox="1">
            <a:spLocks noGrp="1"/>
          </p:cNvSpPr>
          <p:nvPr>
            <p:ph type="body" idx="1"/>
          </p:nvPr>
        </p:nvSpPr>
        <p:spPr>
          <a:xfrm>
            <a:off x="789375" y="951200"/>
            <a:ext cx="10613400" cy="5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b="1" dirty="0"/>
          </a:p>
          <a:p>
            <a:pPr marL="685800" lvl="1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/>
              <a:t>본 분석은 시계열 딥러닝 예측 모델을 이용하여 불량 공정의 시간표현을 탐지하고 요인분석을 진행</a:t>
            </a:r>
            <a:endParaRPr sz="1400"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685800" lvl="1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/>
              <a:t>딥러닝 모델에서 도출된 변수의 중요도(</a:t>
            </a:r>
            <a:r>
              <a:rPr lang="ko-KR" sz="1400" dirty="0" err="1"/>
              <a:t>Shapley</a:t>
            </a:r>
            <a:r>
              <a:rPr lang="ko-KR" sz="1400" dirty="0"/>
              <a:t> </a:t>
            </a:r>
            <a:r>
              <a:rPr lang="ko-KR" sz="1400" dirty="0" err="1"/>
              <a:t>value</a:t>
            </a:r>
            <a:r>
              <a:rPr lang="ko-KR" sz="1400" dirty="0"/>
              <a:t> 기반)</a:t>
            </a:r>
            <a:r>
              <a:rPr lang="ko-KR" sz="1400" dirty="0" err="1"/>
              <a:t>를</a:t>
            </a:r>
            <a:r>
              <a:rPr lang="ko-KR" sz="1400" dirty="0"/>
              <a:t> 분석하여, 이를 공정 책임자의 전문 지식과 접목 가능</a:t>
            </a:r>
            <a:br>
              <a:rPr lang="ko-KR" sz="1400" dirty="0"/>
            </a:br>
            <a:r>
              <a:rPr lang="ko-KR" sz="1400" dirty="0"/>
              <a:t>→ </a:t>
            </a:r>
            <a:r>
              <a:rPr lang="ko-KR" sz="1400" b="1" dirty="0"/>
              <a:t>딥러닝 모델이 제공하는 데이터 기반의 통찰과 책임자의 경험 및 직관을 결합</a:t>
            </a:r>
            <a:r>
              <a:rPr lang="ko-KR" sz="1400" dirty="0"/>
              <a:t>함으로써, 더 정교하고 균형 잡힌 의사결정이 가능</a:t>
            </a:r>
            <a:endParaRPr sz="1400" dirty="0"/>
          </a:p>
          <a:p>
            <a:pPr marL="685800" lvl="1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b="1" dirty="0"/>
              <a:t>실시간 데이터 분석을 가능</a:t>
            </a:r>
            <a:r>
              <a:rPr lang="ko-KR" sz="1400" dirty="0"/>
              <a:t>하게 함으로써, 공정 중 발생하는 문제에 신속히 대응 가능</a:t>
            </a:r>
            <a:br>
              <a:rPr lang="ko-KR" sz="1400" dirty="0"/>
            </a:br>
            <a:endParaRPr sz="1400" dirty="0"/>
          </a:p>
          <a:p>
            <a:pPr marL="685800" lvl="1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/>
              <a:t>본 프로젝트의 방법론은 제조업의 설비 운영에 있어서 </a:t>
            </a:r>
            <a:r>
              <a:rPr lang="ko-KR" sz="1400" b="1" dirty="0"/>
              <a:t>데이터 기반 의사결정의 중요성을 강조</a:t>
            </a:r>
            <a:r>
              <a:rPr lang="ko-KR" sz="1400" dirty="0"/>
              <a:t>함</a:t>
            </a:r>
            <a:endParaRPr sz="1400" dirty="0"/>
          </a:p>
          <a:p>
            <a:pPr marL="685800" lvl="1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/>
              <a:t>이는 품질 유지 및 생산 효율 향상에 직접적으로 기여하며, 결과적으로 비용 절감 및 운영 효율성 증진으로 이어질 수 있음을 시사</a:t>
            </a:r>
            <a:endParaRPr sz="15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중소 제조 기업에 미치는 파급효과</a:t>
            </a:r>
            <a:endParaRPr/>
          </a:p>
        </p:txBody>
      </p:sp>
      <p:sp>
        <p:nvSpPr>
          <p:cNvPr id="362" name="Google Shape;362;p7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pic>
        <p:nvPicPr>
          <p:cNvPr id="363" name="Google Shape;363;p7"/>
          <p:cNvPicPr preferRelativeResize="0"/>
          <p:nvPr/>
        </p:nvPicPr>
        <p:blipFill rotWithShape="1">
          <a:blip r:embed="rId3">
            <a:alphaModFix/>
          </a:blip>
          <a:srcRect t="31872" b="1642"/>
          <a:stretch/>
        </p:blipFill>
        <p:spPr>
          <a:xfrm>
            <a:off x="3330075" y="2641475"/>
            <a:ext cx="5531824" cy="8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7"/>
          <p:cNvPicPr preferRelativeResize="0"/>
          <p:nvPr/>
        </p:nvPicPr>
        <p:blipFill rotWithShape="1">
          <a:blip r:embed="rId4">
            <a:alphaModFix/>
          </a:blip>
          <a:srcRect t="26853" b="14"/>
          <a:stretch/>
        </p:blipFill>
        <p:spPr>
          <a:xfrm>
            <a:off x="3330075" y="3876225"/>
            <a:ext cx="5531823" cy="8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7"/>
          <p:cNvSpPr txBox="1"/>
          <p:nvPr/>
        </p:nvSpPr>
        <p:spPr>
          <a:xfrm>
            <a:off x="238025" y="4919550"/>
            <a:ext cx="114105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9999" marR="0" lvl="0" indent="-2889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GRU 아키텍처의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macro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F1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score는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0.93,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AUROC는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0.91,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Accuracy는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0.94의 </a:t>
            </a:r>
            <a:r>
              <a:rPr lang="ko-KR" sz="1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 성능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lang="ko-KR" sz="14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의사결정의 확률을 현저히 낮춤</a:t>
            </a:r>
            <a:endParaRPr sz="14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9999" marR="0" lvl="0" indent="-2889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 가능한 인공지능(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SHAP)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과 책임자의 경험을 활용하여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AI의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잘못된 의사결정 보완 가능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→ 우려 사항에 대한 해결책으로 </a:t>
            </a:r>
            <a:r>
              <a:rPr lang="ko-KR" sz="1600" b="1" dirty="0" err="1">
                <a:latin typeface="Malgun Gothic"/>
                <a:ea typeface="Malgun Gothic"/>
                <a:cs typeface="Malgun Gothic"/>
                <a:sym typeface="Malgun Gothic"/>
              </a:rPr>
              <a:t>AI를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 도입하는데 장애 요소 완화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7"/>
          <p:cNvSpPr/>
          <p:nvPr/>
        </p:nvSpPr>
        <p:spPr>
          <a:xfrm>
            <a:off x="4834750" y="3876225"/>
            <a:ext cx="819600" cy="859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7" name="Google Shape;36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8612" y="1553549"/>
            <a:ext cx="7974955" cy="8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7"/>
          <p:cNvSpPr txBox="1">
            <a:spLocks noGrp="1"/>
          </p:cNvSpPr>
          <p:nvPr>
            <p:ph type="body" idx="1"/>
          </p:nvPr>
        </p:nvSpPr>
        <p:spPr>
          <a:xfrm>
            <a:off x="713175" y="951200"/>
            <a:ext cx="64752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ko-KR" sz="1700" dirty="0"/>
              <a:t>주요 산업별 인공지능(AI) 도입 현황 및 시사점</a:t>
            </a:r>
            <a:r>
              <a:rPr lang="ko-KR" sz="1700" baseline="30000" dirty="0"/>
              <a:t>[7]</a:t>
            </a:r>
            <a:endParaRPr sz="1500" dirty="0"/>
          </a:p>
        </p:txBody>
      </p:sp>
      <p:sp>
        <p:nvSpPr>
          <p:cNvPr id="369" name="Google Shape;369;p7"/>
          <p:cNvSpPr txBox="1"/>
          <p:nvPr/>
        </p:nvSpPr>
        <p:spPr>
          <a:xfrm>
            <a:off x="5095338" y="1275750"/>
            <a:ext cx="2001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[그림 1] AI 도입 현황(%)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7"/>
          <p:cNvSpPr txBox="1"/>
          <p:nvPr/>
        </p:nvSpPr>
        <p:spPr>
          <a:xfrm>
            <a:off x="5095338" y="2337138"/>
            <a:ext cx="2001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[표 1] AI 기술 도입 의향(%)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7"/>
          <p:cNvSpPr txBox="1"/>
          <p:nvPr/>
        </p:nvSpPr>
        <p:spPr>
          <a:xfrm>
            <a:off x="4259786" y="3570325"/>
            <a:ext cx="3672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[표 2] 세부 산업별 AI 기술 도입 시 우려 사항(%)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254" cy="58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035375" y="1017775"/>
            <a:ext cx="101403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473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-KR" sz="2200"/>
              <a:t>문제 정의</a:t>
            </a:r>
            <a:endParaRPr sz="2200"/>
          </a:p>
          <a:p>
            <a:pPr marL="914400" lvl="1" indent="-3454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-KR" sz="1800"/>
              <a:t>설비 개요</a:t>
            </a:r>
            <a:endParaRPr/>
          </a:p>
          <a:p>
            <a:pPr marL="914400" lvl="1" indent="-3454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-KR" sz="1800"/>
              <a:t>이슈 사항</a:t>
            </a:r>
            <a:endParaRPr/>
          </a:p>
          <a:p>
            <a:pPr marL="914400" lvl="1" indent="-3454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-KR" sz="1800"/>
              <a:t>분석 목표</a:t>
            </a:r>
            <a:endParaRPr sz="1800"/>
          </a:p>
          <a:p>
            <a:pPr marL="457200" lvl="0" indent="-3473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AutoNum type="arabicPeriod"/>
            </a:pPr>
            <a:r>
              <a:rPr lang="ko-KR" sz="2200"/>
              <a:t>제조 데이터 정의 및 처리과정</a:t>
            </a:r>
            <a:endParaRPr sz="2200"/>
          </a:p>
          <a:p>
            <a:pPr marL="914400" lvl="1" indent="-3454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-KR" sz="1800"/>
              <a:t>제조 데이터 정의</a:t>
            </a:r>
            <a:endParaRPr/>
          </a:p>
          <a:p>
            <a:pPr marL="914400" lvl="1" indent="-3454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-KR" sz="1800"/>
              <a:t>제조 데이터 처리과정</a:t>
            </a:r>
            <a:endParaRPr sz="1800"/>
          </a:p>
          <a:p>
            <a:pPr marL="457200" lvl="0" indent="-3473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AutoNum type="arabicPeriod"/>
            </a:pPr>
            <a:r>
              <a:rPr lang="ko-KR" sz="2200"/>
              <a:t>분석 모델 개발</a:t>
            </a:r>
            <a:endParaRPr sz="2200"/>
          </a:p>
          <a:p>
            <a:pPr marL="914400" lvl="1" indent="-345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-KR" sz="1800"/>
              <a:t>분석 절차</a:t>
            </a:r>
            <a:endParaRPr sz="1800"/>
          </a:p>
          <a:p>
            <a:pPr marL="914400" lvl="1" indent="-3454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-KR" sz="1800"/>
              <a:t>학습 데이터 구축</a:t>
            </a:r>
            <a:endParaRPr sz="1800"/>
          </a:p>
          <a:p>
            <a:pPr marL="914400" lvl="1" indent="-3454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-KR" sz="1800"/>
              <a:t>모델 </a:t>
            </a:r>
            <a:endParaRPr/>
          </a:p>
          <a:p>
            <a:pPr marL="914400" lvl="1" indent="-3454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-KR" sz="1800"/>
              <a:t>모델 성능 평가</a:t>
            </a:r>
            <a:endParaRPr sz="1800"/>
          </a:p>
          <a:p>
            <a:pPr marL="914400" lvl="1" indent="-34543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ko-KR" sz="1800"/>
              <a:t>모델 해석</a:t>
            </a:r>
            <a:endParaRPr sz="1800"/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AutoNum type="arabicPeriod"/>
            </a:pPr>
            <a:r>
              <a:rPr lang="ko-KR" sz="2200"/>
              <a:t>분석 결과 및 시사점</a:t>
            </a:r>
            <a:endParaRPr sz="1800"/>
          </a:p>
          <a:p>
            <a:pPr marL="457200" lvl="0" indent="-3473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AutoNum type="arabicPeriod"/>
            </a:pPr>
            <a:r>
              <a:rPr lang="ko-KR" sz="2200"/>
              <a:t>중소 제조 기업에 미치는 파급효과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9be31fd155_0_0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중소 제조 기업에 미치는 파급효과</a:t>
            </a:r>
            <a:endParaRPr/>
          </a:p>
        </p:txBody>
      </p:sp>
      <p:sp>
        <p:nvSpPr>
          <p:cNvPr id="377" name="Google Shape;377;g29be31fd155_0_0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378" name="Google Shape;378;g29be31fd155_0_0"/>
          <p:cNvSpPr txBox="1">
            <a:spLocks noGrp="1"/>
          </p:cNvSpPr>
          <p:nvPr>
            <p:ph type="body" idx="1"/>
          </p:nvPr>
        </p:nvSpPr>
        <p:spPr>
          <a:xfrm>
            <a:off x="713175" y="951200"/>
            <a:ext cx="10689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ko-KR" sz="1700"/>
              <a:t>실제 공정에서의 활용 예시</a:t>
            </a:r>
            <a:endParaRPr sz="1500"/>
          </a:p>
        </p:txBody>
      </p:sp>
      <p:sp>
        <p:nvSpPr>
          <p:cNvPr id="379" name="Google Shape;379;g29be31fd155_0_0"/>
          <p:cNvSpPr txBox="1">
            <a:spLocks noGrp="1"/>
          </p:cNvSpPr>
          <p:nvPr>
            <p:ph type="body" idx="1"/>
          </p:nvPr>
        </p:nvSpPr>
        <p:spPr>
          <a:xfrm>
            <a:off x="1191412" y="1666500"/>
            <a:ext cx="7254000" cy="179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latin typeface="+mj-ea"/>
                <a:ea typeface="+mj-ea"/>
                <a:cs typeface="Arial"/>
                <a:sym typeface="Arial"/>
              </a:rPr>
              <a:t>시나리오 : 공정 작업 진행 중 설비에 이상이 생긴 상황</a:t>
            </a:r>
            <a:endParaRPr sz="1700" b="1" dirty="0">
              <a:latin typeface="+mj-ea"/>
              <a:ea typeface="+mj-ea"/>
              <a:cs typeface="Arial"/>
              <a:sym typeface="Arial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+mj-ea"/>
              <a:ea typeface="+mj-ea"/>
              <a:cs typeface="Arial"/>
              <a:sym typeface="Arial"/>
            </a:endParaRPr>
          </a:p>
          <a:p>
            <a:pPr marL="457200" lvl="0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ko-KR" sz="1500" dirty="0">
                <a:latin typeface="+mj-ea"/>
                <a:ea typeface="+mj-ea"/>
                <a:cs typeface="Arial"/>
                <a:sym typeface="Arial"/>
              </a:rPr>
              <a:t>GRU</a:t>
            </a:r>
            <a:r>
              <a:rPr lang="en-US" altLang="ko-KR" sz="1500" dirty="0"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sz="1500" dirty="0">
                <a:latin typeface="+mj-ea"/>
                <a:ea typeface="+mj-ea"/>
                <a:cs typeface="Arial"/>
                <a:sym typeface="Arial"/>
              </a:rPr>
              <a:t>모델을 통해 공정 설비 중 불량 발생 감지하여 알람이 울림</a:t>
            </a:r>
            <a:endParaRPr sz="1500" dirty="0">
              <a:latin typeface="+mj-ea"/>
              <a:ea typeface="+mj-ea"/>
            </a:endParaRPr>
          </a:p>
          <a:p>
            <a:pPr marL="457200" lvl="0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ko-KR" sz="1500" dirty="0" err="1">
                <a:latin typeface="+mj-ea"/>
                <a:ea typeface="+mj-ea"/>
                <a:cs typeface="Arial"/>
                <a:sym typeface="Arial"/>
              </a:rPr>
              <a:t>SHAP을</a:t>
            </a:r>
            <a:r>
              <a:rPr lang="ko-KR" sz="1500" dirty="0">
                <a:latin typeface="+mj-ea"/>
                <a:ea typeface="+mj-ea"/>
                <a:cs typeface="Arial"/>
                <a:sym typeface="Arial"/>
              </a:rPr>
              <a:t> 이용하여 공정 진행 중 불량으로 예측한 원인을 파악</a:t>
            </a:r>
            <a:endParaRPr sz="1500" dirty="0">
              <a:latin typeface="+mj-ea"/>
              <a:ea typeface="+mj-ea"/>
              <a:cs typeface="Arial"/>
              <a:sym typeface="Arial"/>
            </a:endParaRPr>
          </a:p>
          <a:p>
            <a:pPr marL="457200" lvl="0" indent="-3238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ko-KR" sz="1500" dirty="0">
                <a:latin typeface="+mj-ea"/>
                <a:ea typeface="+mj-ea"/>
                <a:cs typeface="Arial"/>
                <a:sym typeface="Arial"/>
              </a:rPr>
              <a:t>공정 작업 종료 후 책임자가 해당 설비</a:t>
            </a:r>
            <a:r>
              <a:rPr lang="ko-KR" altLang="en-US" sz="1500" dirty="0">
                <a:latin typeface="+mj-ea"/>
                <a:ea typeface="+mj-ea"/>
                <a:cs typeface="Arial"/>
                <a:sym typeface="Arial"/>
              </a:rPr>
              <a:t>의</a:t>
            </a:r>
            <a:r>
              <a:rPr lang="ko-KR" sz="1500" dirty="0">
                <a:latin typeface="+mj-ea"/>
                <a:ea typeface="+mj-ea"/>
                <a:cs typeface="Arial"/>
                <a:sym typeface="Arial"/>
              </a:rPr>
              <a:t> 문제 발생에 대한 신속한 대응 가능</a:t>
            </a:r>
            <a:endParaRPr sz="1500" dirty="0"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380" name="Google Shape;380;g29be31fd155_0_0"/>
          <p:cNvGrpSpPr/>
          <p:nvPr/>
        </p:nvGrpSpPr>
        <p:grpSpPr>
          <a:xfrm>
            <a:off x="1298012" y="3615400"/>
            <a:ext cx="9599063" cy="2405225"/>
            <a:chOff x="686388" y="3232400"/>
            <a:chExt cx="9599063" cy="2405225"/>
          </a:xfrm>
        </p:grpSpPr>
        <p:grpSp>
          <p:nvGrpSpPr>
            <p:cNvPr id="381" name="Google Shape;381;g29be31fd155_0_0"/>
            <p:cNvGrpSpPr/>
            <p:nvPr/>
          </p:nvGrpSpPr>
          <p:grpSpPr>
            <a:xfrm>
              <a:off x="686388" y="3232400"/>
              <a:ext cx="9599063" cy="2405225"/>
              <a:chOff x="1386100" y="3480275"/>
              <a:chExt cx="9599063" cy="2405225"/>
            </a:xfrm>
          </p:grpSpPr>
          <p:pic>
            <p:nvPicPr>
              <p:cNvPr id="382" name="Google Shape;382;g29be31fd155_0_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598550" y="3710575"/>
                <a:ext cx="538801" cy="5388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3" name="Google Shape;383;g29be31fd155_0_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57975" y="3480275"/>
                <a:ext cx="538801" cy="5388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4" name="Google Shape;384;g29be31fd155_0_0"/>
              <p:cNvSpPr/>
              <p:nvPr/>
            </p:nvSpPr>
            <p:spPr>
              <a:xfrm>
                <a:off x="3383925" y="4996600"/>
                <a:ext cx="2907300" cy="888900"/>
              </a:xfrm>
              <a:prstGeom prst="rect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5" name="Google Shape;385;g29be31fd155_0_0"/>
              <p:cNvSpPr/>
              <p:nvPr/>
            </p:nvSpPr>
            <p:spPr>
              <a:xfrm>
                <a:off x="3558050" y="4996600"/>
                <a:ext cx="2598900" cy="798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6" name="Google Shape;386;g29be31fd155_0_0"/>
              <p:cNvSpPr/>
              <p:nvPr/>
            </p:nvSpPr>
            <p:spPr>
              <a:xfrm>
                <a:off x="3624225" y="4249475"/>
                <a:ext cx="447600" cy="1091400"/>
              </a:xfrm>
              <a:prstGeom prst="rect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7" name="Google Shape;387;g29be31fd155_0_0"/>
              <p:cNvSpPr/>
              <p:nvPr/>
            </p:nvSpPr>
            <p:spPr>
              <a:xfrm rot="10800000">
                <a:off x="2431425" y="4249475"/>
                <a:ext cx="1640400" cy="677400"/>
              </a:xfrm>
              <a:prstGeom prst="flowChartOnlineStorage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8" name="Google Shape;388;g29be31fd155_0_0"/>
              <p:cNvSpPr/>
              <p:nvPr/>
            </p:nvSpPr>
            <p:spPr>
              <a:xfrm>
                <a:off x="2189100" y="4249475"/>
                <a:ext cx="447600" cy="677400"/>
              </a:xfrm>
              <a:prstGeom prst="ellipse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9" name="Google Shape;389;g29be31fd155_0_0"/>
              <p:cNvSpPr/>
              <p:nvPr/>
            </p:nvSpPr>
            <p:spPr>
              <a:xfrm rot="-2883367">
                <a:off x="5214497" y="5099380"/>
                <a:ext cx="1149906" cy="219242"/>
              </a:xfrm>
              <a:prstGeom prst="rect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0" name="Google Shape;390;g29be31fd155_0_0"/>
              <p:cNvSpPr/>
              <p:nvPr/>
            </p:nvSpPr>
            <p:spPr>
              <a:xfrm rot="3481">
                <a:off x="4303100" y="5489950"/>
                <a:ext cx="1185001" cy="219300"/>
              </a:xfrm>
              <a:prstGeom prst="rect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1" name="Google Shape;391;g29be31fd155_0_0"/>
              <p:cNvSpPr/>
              <p:nvPr/>
            </p:nvSpPr>
            <p:spPr>
              <a:xfrm rot="3392">
                <a:off x="6093799" y="4706300"/>
                <a:ext cx="2432701" cy="219300"/>
              </a:xfrm>
              <a:prstGeom prst="rect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2" name="Google Shape;392;g29be31fd155_0_0"/>
              <p:cNvSpPr/>
              <p:nvPr/>
            </p:nvSpPr>
            <p:spPr>
              <a:xfrm rot="3772">
                <a:off x="8504450" y="4250375"/>
                <a:ext cx="1640401" cy="675600"/>
              </a:xfrm>
              <a:prstGeom prst="rect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3" name="Google Shape;393;g29be31fd155_0_0"/>
              <p:cNvSpPr/>
              <p:nvPr/>
            </p:nvSpPr>
            <p:spPr>
              <a:xfrm>
                <a:off x="8887550" y="4329350"/>
                <a:ext cx="66000" cy="66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" name="Google Shape;394;g29be31fd155_0_0"/>
              <p:cNvSpPr/>
              <p:nvPr/>
            </p:nvSpPr>
            <p:spPr>
              <a:xfrm rot="5400000">
                <a:off x="8716325" y="4222300"/>
                <a:ext cx="62350" cy="280100"/>
              </a:xfrm>
              <a:prstGeom prst="flowChartSo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5" name="Google Shape;395;g29be31fd155_0_0"/>
              <p:cNvSpPr/>
              <p:nvPr/>
            </p:nvSpPr>
            <p:spPr>
              <a:xfrm rot="5400000">
                <a:off x="9062425" y="4222300"/>
                <a:ext cx="62350" cy="280100"/>
              </a:xfrm>
              <a:prstGeom prst="flowChartSo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6" name="Google Shape;396;g29be31fd155_0_0"/>
              <p:cNvSpPr/>
              <p:nvPr/>
            </p:nvSpPr>
            <p:spPr>
              <a:xfrm>
                <a:off x="9693525" y="4329350"/>
                <a:ext cx="66000" cy="66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7" name="Google Shape;397;g29be31fd155_0_0"/>
              <p:cNvSpPr/>
              <p:nvPr/>
            </p:nvSpPr>
            <p:spPr>
              <a:xfrm rot="5400000">
                <a:off x="9522300" y="4222300"/>
                <a:ext cx="62350" cy="280100"/>
              </a:xfrm>
              <a:prstGeom prst="flowChartSo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8" name="Google Shape;398;g29be31fd155_0_0"/>
              <p:cNvSpPr/>
              <p:nvPr/>
            </p:nvSpPr>
            <p:spPr>
              <a:xfrm rot="5400000">
                <a:off x="9868400" y="4222300"/>
                <a:ext cx="62350" cy="280100"/>
              </a:xfrm>
              <a:prstGeom prst="flowChartSor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9" name="Google Shape;399;g29be31fd155_0_0"/>
              <p:cNvSpPr/>
              <p:nvPr/>
            </p:nvSpPr>
            <p:spPr>
              <a:xfrm flipH="1">
                <a:off x="2792400" y="4330725"/>
                <a:ext cx="1045100" cy="514875"/>
              </a:xfrm>
              <a:prstGeom prst="flowChartMagneticDrum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300">
                    <a:latin typeface="Malgun Gothic"/>
                    <a:ea typeface="Malgun Gothic"/>
                    <a:cs typeface="Malgun Gothic"/>
                    <a:sym typeface="Malgun Gothic"/>
                  </a:rPr>
                  <a:t>heat</a:t>
                </a:r>
                <a:endParaRPr sz="13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0" name="Google Shape;400;g29be31fd155_0_0"/>
              <p:cNvSpPr/>
              <p:nvPr/>
            </p:nvSpPr>
            <p:spPr>
              <a:xfrm rot="3144">
                <a:off x="6507175" y="4250125"/>
                <a:ext cx="1640401" cy="675900"/>
              </a:xfrm>
              <a:prstGeom prst="rect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1" name="Google Shape;401;g29be31fd155_0_0"/>
              <p:cNvSpPr/>
              <p:nvPr/>
            </p:nvSpPr>
            <p:spPr>
              <a:xfrm rot="3947">
                <a:off x="1386100" y="4706724"/>
                <a:ext cx="1045201" cy="219300"/>
              </a:xfrm>
              <a:prstGeom prst="rect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2" name="Google Shape;402;g29be31fd155_0_0"/>
              <p:cNvSpPr txBox="1"/>
              <p:nvPr/>
            </p:nvSpPr>
            <p:spPr>
              <a:xfrm>
                <a:off x="3005050" y="3970925"/>
                <a:ext cx="619800" cy="30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소입로</a:t>
                </a:r>
                <a:endParaRPr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3" name="Google Shape;403;g29be31fd155_0_0"/>
              <p:cNvSpPr txBox="1"/>
              <p:nvPr/>
            </p:nvSpPr>
            <p:spPr>
              <a:xfrm>
                <a:off x="3558050" y="5489350"/>
                <a:ext cx="619800" cy="30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솔트조</a:t>
                </a:r>
                <a:endParaRPr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4" name="Google Shape;404;g29be31fd155_0_0"/>
              <p:cNvSpPr txBox="1"/>
              <p:nvPr/>
            </p:nvSpPr>
            <p:spPr>
              <a:xfrm>
                <a:off x="7017475" y="3970925"/>
                <a:ext cx="619800" cy="30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세정기</a:t>
                </a:r>
                <a:endParaRPr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5" name="Google Shape;405;g29be31fd155_0_0"/>
              <p:cNvSpPr txBox="1"/>
              <p:nvPr/>
            </p:nvSpPr>
            <p:spPr>
              <a:xfrm>
                <a:off x="9014750" y="3970925"/>
                <a:ext cx="619800" cy="30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건조로</a:t>
                </a:r>
                <a:endParaRPr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6" name="Google Shape;406;g29be31fd155_0_0"/>
              <p:cNvSpPr/>
              <p:nvPr/>
            </p:nvSpPr>
            <p:spPr>
              <a:xfrm rot="3549">
                <a:off x="9532263" y="4706725"/>
                <a:ext cx="1452901" cy="219300"/>
              </a:xfrm>
              <a:prstGeom prst="rect">
                <a:avLst/>
              </a:pr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07" name="Google Shape;407;g29be31fd155_0_0"/>
            <p:cNvPicPr preferRelativeResize="0"/>
            <p:nvPr/>
          </p:nvPicPr>
          <p:blipFill rotWithShape="1">
            <a:blip r:embed="rId4">
              <a:alphaModFix/>
            </a:blip>
            <a:srcRect t="51706" b="6159"/>
            <a:stretch/>
          </p:blipFill>
          <p:spPr>
            <a:xfrm>
              <a:off x="931613" y="4206587"/>
              <a:ext cx="670225" cy="28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g29be31fd155_0_0"/>
            <p:cNvPicPr preferRelativeResize="0"/>
            <p:nvPr/>
          </p:nvPicPr>
          <p:blipFill rotWithShape="1">
            <a:blip r:embed="rId4">
              <a:alphaModFix/>
            </a:blip>
            <a:srcRect t="51706" b="6159"/>
            <a:stretch/>
          </p:blipFill>
          <p:spPr>
            <a:xfrm>
              <a:off x="3728313" y="4920812"/>
              <a:ext cx="670225" cy="28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g29be31fd155_0_0"/>
            <p:cNvPicPr preferRelativeResize="0"/>
            <p:nvPr/>
          </p:nvPicPr>
          <p:blipFill rotWithShape="1">
            <a:blip r:embed="rId4">
              <a:alphaModFix/>
            </a:blip>
            <a:srcRect t="51706" b="6159"/>
            <a:stretch/>
          </p:blipFill>
          <p:spPr>
            <a:xfrm rot="-2885422">
              <a:off x="4569338" y="4616838"/>
              <a:ext cx="670224" cy="28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g29be31fd155_0_0"/>
            <p:cNvPicPr preferRelativeResize="0"/>
            <p:nvPr/>
          </p:nvPicPr>
          <p:blipFill rotWithShape="1">
            <a:blip r:embed="rId4">
              <a:alphaModFix/>
            </a:blip>
            <a:srcRect t="51706" r="51737" b="6159"/>
            <a:stretch/>
          </p:blipFill>
          <p:spPr>
            <a:xfrm>
              <a:off x="5487813" y="4206575"/>
              <a:ext cx="323475" cy="28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g29be31fd155_0_0"/>
            <p:cNvPicPr preferRelativeResize="0"/>
            <p:nvPr/>
          </p:nvPicPr>
          <p:blipFill rotWithShape="1">
            <a:blip r:embed="rId4">
              <a:alphaModFix/>
            </a:blip>
            <a:srcRect t="51706" r="75337" b="6159"/>
            <a:stretch/>
          </p:blipFill>
          <p:spPr>
            <a:xfrm>
              <a:off x="7638238" y="4206575"/>
              <a:ext cx="165300" cy="28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g29be31fd155_0_0"/>
            <p:cNvPicPr preferRelativeResize="0"/>
            <p:nvPr/>
          </p:nvPicPr>
          <p:blipFill rotWithShape="1">
            <a:blip r:embed="rId4">
              <a:alphaModFix/>
            </a:blip>
            <a:srcRect t="51706" b="6159"/>
            <a:stretch/>
          </p:blipFill>
          <p:spPr>
            <a:xfrm>
              <a:off x="9533238" y="4206575"/>
              <a:ext cx="670250" cy="282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g29be31fd155_0_0"/>
          <p:cNvGrpSpPr/>
          <p:nvPr/>
        </p:nvGrpSpPr>
        <p:grpSpPr>
          <a:xfrm>
            <a:off x="8818849" y="1000110"/>
            <a:ext cx="2434675" cy="2644321"/>
            <a:chOff x="8803300" y="1535529"/>
            <a:chExt cx="2434675" cy="2644321"/>
          </a:xfrm>
        </p:grpSpPr>
        <p:pic>
          <p:nvPicPr>
            <p:cNvPr id="414" name="Google Shape;414;g29be31fd155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801195" y="1535529"/>
              <a:ext cx="438875" cy="438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g29be31fd155_0_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803300" y="1745175"/>
              <a:ext cx="2434675" cy="243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g29be31fd155_0_0"/>
            <p:cNvSpPr/>
            <p:nvPr/>
          </p:nvSpPr>
          <p:spPr>
            <a:xfrm>
              <a:off x="10336525" y="2028875"/>
              <a:ext cx="360000" cy="36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g29be31fd155_0_0"/>
            <p:cNvSpPr/>
            <p:nvPr/>
          </p:nvSpPr>
          <p:spPr>
            <a:xfrm>
              <a:off x="10717087" y="2025825"/>
              <a:ext cx="360000" cy="360000"/>
            </a:xfrm>
            <a:prstGeom prst="ellipse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g29be31fd155_0_0"/>
            <p:cNvSpPr txBox="1"/>
            <p:nvPr/>
          </p:nvSpPr>
          <p:spPr>
            <a:xfrm>
              <a:off x="10293925" y="2053738"/>
              <a:ext cx="445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정상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g29be31fd155_0_0"/>
            <p:cNvSpPr txBox="1"/>
            <p:nvPr/>
          </p:nvSpPr>
          <p:spPr>
            <a:xfrm>
              <a:off x="10674475" y="2053738"/>
              <a:ext cx="4452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불량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20" name="Google Shape;420;g29be31fd155_0_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102850" y="2432000"/>
              <a:ext cx="1835576" cy="997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BDF4F6-A069-1D13-C529-5FEBE9D64F0E}"/>
              </a:ext>
            </a:extLst>
          </p:cNvPr>
          <p:cNvSpPr/>
          <p:nvPr/>
        </p:nvSpPr>
        <p:spPr>
          <a:xfrm>
            <a:off x="8473933" y="4442716"/>
            <a:ext cx="1527317" cy="53801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28EBDD-273E-4AD5-B577-DC876DC2EB22}"/>
              </a:ext>
            </a:extLst>
          </p:cNvPr>
          <p:cNvSpPr/>
          <p:nvPr/>
        </p:nvSpPr>
        <p:spPr>
          <a:xfrm>
            <a:off x="6477696" y="4442716"/>
            <a:ext cx="1527317" cy="53801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254" cy="58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중소 제조 기업에 미치는 파급효과</a:t>
            </a:r>
            <a:endParaRPr/>
          </a:p>
        </p:txBody>
      </p:sp>
      <p:sp>
        <p:nvSpPr>
          <p:cNvPr id="426" name="Google Shape;426;p6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427" name="Google Shape;427;p6"/>
          <p:cNvSpPr txBox="1">
            <a:spLocks noGrp="1"/>
          </p:cNvSpPr>
          <p:nvPr>
            <p:ph type="body" idx="1"/>
          </p:nvPr>
        </p:nvSpPr>
        <p:spPr>
          <a:xfrm>
            <a:off x="713175" y="951200"/>
            <a:ext cx="64752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ko-KR" sz="1700" dirty="0"/>
              <a:t>동종 및 타 업종으로의 확장 가능성</a:t>
            </a:r>
            <a:endParaRPr sz="1500" dirty="0"/>
          </a:p>
        </p:txBody>
      </p:sp>
      <p:sp>
        <p:nvSpPr>
          <p:cNvPr id="428" name="Google Shape;428;p6"/>
          <p:cNvSpPr txBox="1">
            <a:spLocks noGrp="1"/>
          </p:cNvSpPr>
          <p:nvPr>
            <p:ph type="body" idx="1"/>
          </p:nvPr>
        </p:nvSpPr>
        <p:spPr>
          <a:xfrm>
            <a:off x="789375" y="2725875"/>
            <a:ext cx="10613252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500" dirty="0"/>
              <a:t>유사 공정으로의 적용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/>
          </a:p>
          <a:p>
            <a:pPr marL="114300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sz="1400" dirty="0">
                <a:latin typeface="Arial"/>
                <a:ea typeface="Arial"/>
                <a:cs typeface="Arial"/>
                <a:sym typeface="Arial"/>
              </a:rPr>
              <a:t>본 분석에서의 </a:t>
            </a:r>
            <a:r>
              <a:rPr lang="ko-KR" sz="1400" dirty="0" err="1"/>
              <a:t>Austempering</a:t>
            </a:r>
            <a:r>
              <a:rPr lang="ko-KR" sz="1400" dirty="0">
                <a:latin typeface="Arial"/>
                <a:ea typeface="Arial"/>
                <a:cs typeface="Arial"/>
                <a:sym typeface="Arial"/>
              </a:rPr>
              <a:t> 공정을 사용하는 중소기업은 제안한 모델을 적용하여 신속한 불량 공정 탐지가 가능할 것으로 예상</a:t>
            </a:r>
            <a:endParaRPr lang="en-US" altLang="ko-KR" sz="1400" dirty="0">
              <a:latin typeface="Arial"/>
              <a:ea typeface="Arial"/>
              <a:cs typeface="Arial"/>
              <a:sym typeface="Arial"/>
            </a:endParaRPr>
          </a:p>
          <a:p>
            <a:pPr marL="114300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altLang="en-US" sz="1400" dirty="0">
                <a:latin typeface="Arial"/>
                <a:ea typeface="Arial"/>
                <a:cs typeface="Arial"/>
                <a:sym typeface="Arial"/>
              </a:rPr>
              <a:t> 기술에 대한 깊은 이해가 없는 중소기업의 관리자나 직원들도 직관적으로 이해 가능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500" dirty="0"/>
              <a:t>타 공정으로의 적용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400" dirty="0"/>
          </a:p>
          <a:p>
            <a:pPr marL="114300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sz="1400" dirty="0">
                <a:latin typeface="Arial"/>
                <a:ea typeface="Arial"/>
                <a:cs typeface="Arial"/>
                <a:sym typeface="Arial"/>
              </a:rPr>
              <a:t>제안한 모델은 공정 자체의 설비 상태 데이터를 기반으로 불량 공정을 예측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114300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ko-KR" sz="1400" dirty="0">
                <a:latin typeface="Arial"/>
                <a:ea typeface="Arial"/>
                <a:cs typeface="Arial"/>
                <a:sym typeface="Arial"/>
              </a:rPr>
              <a:t>타 분야이더라도 설비 상태 데이터와 해당 배정번호의 불량률이 존재한다면 적용 가능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114300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ko-KR" sz="1400" dirty="0">
                <a:latin typeface="Arial"/>
                <a:ea typeface="Arial"/>
                <a:cs typeface="Arial"/>
                <a:sym typeface="Arial"/>
              </a:rPr>
              <a:t>다만 각 공정이 가지고 있는 설비들의 종류와 개수, 센서의 수집 주기 등이 다르므로 모델의 </a:t>
            </a:r>
            <a:r>
              <a:rPr lang="ko-KR" sz="1400" dirty="0" err="1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ko-KR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dirty="0" err="1">
                <a:latin typeface="Arial"/>
                <a:ea typeface="Arial"/>
                <a:cs typeface="Arial"/>
                <a:sym typeface="Arial"/>
              </a:rPr>
              <a:t>shape을</a:t>
            </a:r>
            <a:r>
              <a:rPr lang="ko-KR" sz="1400" dirty="0">
                <a:latin typeface="Arial"/>
                <a:ea typeface="Arial"/>
                <a:cs typeface="Arial"/>
                <a:sym typeface="Arial"/>
              </a:rPr>
              <a:t> 어느 정도의 길이로 설정할 것인지, </a:t>
            </a:r>
            <a:r>
              <a:rPr lang="ko-KR" sz="1400" dirty="0" err="1"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ko-KR" sz="1400" dirty="0">
                <a:latin typeface="Arial"/>
                <a:ea typeface="Arial"/>
                <a:cs typeface="Arial"/>
                <a:sym typeface="Arial"/>
              </a:rPr>
              <a:t> 시 </a:t>
            </a:r>
            <a:r>
              <a:rPr lang="ko-KR" sz="1400" dirty="0" err="1">
                <a:latin typeface="Arial"/>
                <a:ea typeface="Arial"/>
                <a:cs typeface="Arial"/>
                <a:sym typeface="Arial"/>
              </a:rPr>
              <a:t>결측치를</a:t>
            </a:r>
            <a:r>
              <a:rPr lang="ko-KR" sz="1400" dirty="0">
                <a:latin typeface="Arial"/>
                <a:ea typeface="Arial"/>
                <a:cs typeface="Arial"/>
                <a:sym typeface="Arial"/>
              </a:rPr>
              <a:t> 어떻게 처리할 것인지 등을 추가적으로 고려하여 재학습이 필요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9" name="Google Shape;429;p6"/>
          <p:cNvGraphicFramePr/>
          <p:nvPr/>
        </p:nvGraphicFramePr>
        <p:xfrm>
          <a:off x="2061350" y="1696350"/>
          <a:ext cx="8069300" cy="761940"/>
        </p:xfrm>
        <a:graphic>
          <a:graphicData uri="http://schemas.openxmlformats.org/drawingml/2006/table">
            <a:tbl>
              <a:tblPr>
                <a:noFill/>
                <a:tableStyleId>{7BC02997-2002-407D-87DB-622625B640AE}</a:tableStyleId>
              </a:tblPr>
              <a:tblGrid>
                <a:gridCol w="201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공정</a:t>
                      </a:r>
                      <a:endParaRPr sz="13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dirty="0"/>
                        <a:t>사업체 수(개)</a:t>
                      </a:r>
                      <a:endParaRPr sz="13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중견기업(%)</a:t>
                      </a:r>
                      <a:endParaRPr sz="13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중소기업(%)</a:t>
                      </a:r>
                      <a:endParaRPr sz="13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열처리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1,177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/>
                        <a:t>1.4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dirty="0"/>
                        <a:t>98.6</a:t>
                      </a:r>
                      <a:endParaRPr sz="13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" name="Google Shape;430;p6"/>
          <p:cNvSpPr txBox="1"/>
          <p:nvPr/>
        </p:nvSpPr>
        <p:spPr>
          <a:xfrm>
            <a:off x="4259786" y="1342338"/>
            <a:ext cx="3672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[표 3] 열처리 공정의 사업체 수, 조직규모 (21’)</a:t>
            </a:r>
            <a:r>
              <a:rPr lang="ko-KR" sz="1000" baseline="30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[8]</a:t>
            </a:r>
            <a:endParaRPr sz="1000" baseline="30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965a96fa20_0_64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Reference</a:t>
            </a:r>
            <a:endParaRPr/>
          </a:p>
        </p:txBody>
      </p:sp>
      <p:sp>
        <p:nvSpPr>
          <p:cNvPr id="436" name="Google Shape;436;g2965a96fa20_0_64"/>
          <p:cNvSpPr txBox="1">
            <a:spLocks noGrp="1"/>
          </p:cNvSpPr>
          <p:nvPr>
            <p:ph type="body" idx="1"/>
          </p:nvPr>
        </p:nvSpPr>
        <p:spPr>
          <a:xfrm>
            <a:off x="789373" y="951205"/>
            <a:ext cx="106134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/>
              <a:t>[1] Bendikiene, Regita, et al. "Influence of austempering temperatures on the microstructure and mechanical properties of austempered ductile cast iron." Metals 11.6 (2021): 967.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/>
              <a:t>[2] https://k3rea.tistory.com/4290594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/>
              <a:t>[3] </a:t>
            </a:r>
            <a:r>
              <a:rPr lang="ko-KR" sz="1200" u="sng">
                <a:solidFill>
                  <a:schemeClr val="hlink"/>
                </a:solidFill>
                <a:hlinkClick r:id="rId3"/>
              </a:rPr>
              <a:t>http://dhheat.com/kr/austempering_continuous_heat_treatment_furnace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/>
              <a:t>[4]Franceschi, Jean-Yves, Aymeric Dieuleveut, and Martin Jaggi. "Unsupervised scalable representation learning for multivariate time series." Advances in neural information processing systems 32 (2019).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/>
              <a:t>[5] Vaswani, Ashish, et al. "Attention is all you need." Advances in neural information processing systems 30 (2017).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/>
              <a:t>[6] Lundberg, Scott M., and Su-In Lee. "A unified approach to interpreting model predictions." Advances in neural information processing systems 30 (2017).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/>
              <a:t>[7] 정보통신연구원, 『주요 산업별 인공지능(AI) 도입 현황 및 시사점』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 u="sng">
                <a:solidFill>
                  <a:schemeClr val="hlink"/>
                </a:solidFill>
                <a:hlinkClick r:id="rId4"/>
              </a:rPr>
              <a:t>https://www.kisdi.re.kr/report/view.do?key=m2101113025339&amp;masterId=4311435&amp;arrMasterId=4311435&amp;artId=600616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/>
              <a:t>[8] 산업통상자원부,「뿌리산업실태조사」, 2021, 2023.11.16, 조직규모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 u="sng">
                <a:solidFill>
                  <a:schemeClr val="hlink"/>
                </a:solidFill>
                <a:hlinkClick r:id="rId5"/>
              </a:rPr>
              <a:t>https://kosis.kr/statHtml/statHtml.do?orgId=115&amp;tblId=DT_115034_B0051&amp;conn_path=I2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ko-KR" sz="1200"/>
              <a:t>[9]한국데이터베이스진흥원, 『데이터 품질진단 절차 및 기법』</a:t>
            </a:r>
            <a:br>
              <a:rPr lang="ko-KR" sz="1200"/>
            </a:br>
            <a:r>
              <a:rPr lang="ko-KR" sz="1200" u="sng">
                <a:solidFill>
                  <a:schemeClr val="hlink"/>
                </a:solidFill>
                <a:hlinkClick r:id="rId6"/>
              </a:rPr>
              <a:t>https://www.cisp.or.kr/wp-content/uploads/2019/05/%EB%8D%B0%EC%9D%B4%ED%84%B0-%ED%92%88%EC%A7%88%EC%A7%84%EB%8B%A8-%EC%A0%88%EC%B0%A8-%EB%B0%8F-%EA%B8%B0%EB%B2%95-v1.0.pdf</a:t>
            </a:r>
            <a:r>
              <a:rPr lang="ko-KR" sz="1200"/>
              <a:t> </a:t>
            </a:r>
            <a:endParaRPr sz="1200"/>
          </a:p>
        </p:txBody>
      </p:sp>
      <p:sp>
        <p:nvSpPr>
          <p:cNvPr id="437" name="Google Shape;437;g2965a96fa20_0_64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254" cy="58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문제 정의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789373" y="923550"/>
            <a:ext cx="1103553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 dirty="0"/>
              <a:t> 설비 개요</a:t>
            </a:r>
            <a:endParaRPr sz="1700" dirty="0"/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/>
          </a:p>
          <a:p>
            <a:pPr marL="68580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-KR" sz="1400" dirty="0" err="1"/>
              <a:t>Austempering</a:t>
            </a:r>
            <a:r>
              <a:rPr lang="ko-KR" sz="1400" dirty="0"/>
              <a:t> : 강철과 철 주물에 적용되어 특별한 기계적 성질을 부여하는 금속 열처리 과정의 일종</a:t>
            </a:r>
            <a:endParaRPr sz="17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700" dirty="0"/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0" dirty="0"/>
          </a:p>
          <a:p>
            <a:pPr marL="4572000" lvl="7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ko-KR" sz="1500" dirty="0" err="1"/>
              <a:t>Austempering</a:t>
            </a:r>
            <a:r>
              <a:rPr lang="ko-KR" sz="1500" dirty="0"/>
              <a:t> 열처리 공정 단계</a:t>
            </a:r>
            <a:r>
              <a:rPr lang="ko-KR" sz="1500" baseline="30000" dirty="0"/>
              <a:t>[1]</a:t>
            </a:r>
            <a:endParaRPr sz="1500" baseline="30000" dirty="0"/>
          </a:p>
          <a:p>
            <a:pPr marL="5029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500" dirty="0" err="1"/>
              <a:t>Austenization</a:t>
            </a:r>
            <a:br>
              <a:rPr lang="ko-KR" sz="1300" dirty="0"/>
            </a:br>
            <a:r>
              <a:rPr lang="ko-KR" sz="1300" dirty="0"/>
              <a:t>금속을 높은 온도로 가열하여 구조가 균일하게 될 때까지 유지하는 단계 </a:t>
            </a:r>
            <a:endParaRPr sz="1300" dirty="0"/>
          </a:p>
          <a:p>
            <a:pPr marL="5029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500" dirty="0" err="1"/>
              <a:t>Quenching</a:t>
            </a:r>
            <a:r>
              <a:rPr lang="ko-KR" sz="1500" dirty="0"/>
              <a:t> </a:t>
            </a:r>
            <a:r>
              <a:rPr lang="ko-KR" sz="1500" dirty="0" err="1"/>
              <a:t>in</a:t>
            </a:r>
            <a:r>
              <a:rPr lang="ko-KR" sz="1500" dirty="0"/>
              <a:t> </a:t>
            </a:r>
            <a:r>
              <a:rPr lang="ko-KR" sz="1500" dirty="0" err="1"/>
              <a:t>salt</a:t>
            </a:r>
            <a:r>
              <a:rPr lang="ko-KR" sz="1500" dirty="0"/>
              <a:t> </a:t>
            </a:r>
            <a:r>
              <a:rPr lang="ko-KR" sz="1500" dirty="0" err="1"/>
              <a:t>bath</a:t>
            </a:r>
            <a:br>
              <a:rPr lang="ko-KR" sz="1300" dirty="0"/>
            </a:br>
            <a:r>
              <a:rPr lang="ko-KR" sz="1300" dirty="0"/>
              <a:t>염 욕조(</a:t>
            </a:r>
            <a:r>
              <a:rPr lang="ko-KR" sz="1300" dirty="0" err="1"/>
              <a:t>salt</a:t>
            </a:r>
            <a:r>
              <a:rPr lang="ko-KR" sz="1300" dirty="0"/>
              <a:t> </a:t>
            </a:r>
            <a:r>
              <a:rPr lang="ko-KR" sz="1300" dirty="0" err="1"/>
              <a:t>bath</a:t>
            </a:r>
            <a:r>
              <a:rPr lang="ko-KR" sz="1300" dirty="0"/>
              <a:t>)에서 </a:t>
            </a:r>
            <a:r>
              <a:rPr lang="ko-KR" sz="1300" dirty="0" err="1"/>
              <a:t>Austempering</a:t>
            </a:r>
            <a:r>
              <a:rPr lang="ko-KR" sz="1300" dirty="0"/>
              <a:t> 온도까지 금속을 빠르게 냉각하는 단계</a:t>
            </a:r>
            <a:endParaRPr sz="1300" dirty="0"/>
          </a:p>
          <a:p>
            <a:pPr marL="5029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500" dirty="0" err="1"/>
              <a:t>Austempering</a:t>
            </a:r>
            <a:br>
              <a:rPr lang="ko-KR" sz="1300" dirty="0"/>
            </a:br>
            <a:r>
              <a:rPr lang="ko-KR" sz="1300" dirty="0"/>
              <a:t>금속의 구조 변화가 이루어지는 단계</a:t>
            </a:r>
            <a:endParaRPr sz="1300" dirty="0"/>
          </a:p>
          <a:p>
            <a:pPr marL="5029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500" dirty="0"/>
              <a:t>Air </a:t>
            </a:r>
            <a:r>
              <a:rPr lang="ko-KR" sz="1500" dirty="0" err="1"/>
              <a:t>quenching</a:t>
            </a:r>
            <a:br>
              <a:rPr lang="ko-KR" sz="1300" dirty="0"/>
            </a:br>
            <a:r>
              <a:rPr lang="ko-KR" sz="1300" dirty="0"/>
              <a:t>금속을 공기 중에 냉각하여 건조하는 단계</a:t>
            </a:r>
            <a:endParaRPr sz="1500" b="1" dirty="0"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0801818" y="5881950"/>
            <a:ext cx="1129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575" y="1785100"/>
            <a:ext cx="4080700" cy="26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617547" y="4450041"/>
            <a:ext cx="10785080" cy="193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■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Austempering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장단점</a:t>
            </a:r>
            <a:r>
              <a:rPr lang="ko-KR" sz="1500" baseline="30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[2][3]</a:t>
            </a:r>
            <a:endParaRPr sz="1500" baseline="30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ko-KR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열처리 공정을 거친 제품은 금속의 인장강도가 매우 우수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ko-KR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균열 발생이 적어 표면 상태가 깨끗하여 후처리 용이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ko-KR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두께가 두꺼운 제품의 경우 </a:t>
            </a:r>
            <a:r>
              <a:rPr lang="ko-KR" sz="13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경도값이</a:t>
            </a:r>
            <a:r>
              <a:rPr lang="ko-KR" sz="1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불균일함</a:t>
            </a:r>
            <a:endParaRPr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→ 충격 부하와 마모에 대한 저항력이 필요한 두께가 얇고 크기가 작은 금속 제품에 적합한 공정</a:t>
            </a:r>
            <a:endParaRPr sz="2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e7d16359a_0_5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문제 정의</a:t>
            </a:r>
            <a:endParaRPr/>
          </a:p>
        </p:txBody>
      </p:sp>
      <p:sp>
        <p:nvSpPr>
          <p:cNvPr id="124" name="Google Shape;124;g25e7d16359a_0_5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5" name="Google Shape;125;g25e7d16359a_0_5"/>
          <p:cNvSpPr txBox="1">
            <a:spLocks noGrp="1"/>
          </p:cNvSpPr>
          <p:nvPr>
            <p:ph type="body" idx="1"/>
          </p:nvPr>
        </p:nvSpPr>
        <p:spPr>
          <a:xfrm>
            <a:off x="789373" y="903000"/>
            <a:ext cx="110712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 dirty="0"/>
              <a:t> 이슈 사항</a:t>
            </a:r>
            <a:endParaRPr sz="17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500" dirty="0"/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/>
              <a:t>1. </a:t>
            </a:r>
            <a:r>
              <a:rPr lang="ko-KR" sz="1500" dirty="0"/>
              <a:t>설비 고장으로 인한 </a:t>
            </a:r>
            <a:r>
              <a:rPr lang="ko-KR" sz="1500" b="1" dirty="0"/>
              <a:t>불량 제품의 증가</a:t>
            </a:r>
            <a:endParaRPr sz="1500" b="1"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sz="1400" dirty="0"/>
              <a:t>열처리 공정의 경우 제품 설계와 가공에 기술적 어려움이 많으며 고가의 원료를 사용하기 때문에 불량 발생 시 손실이 큼 </a:t>
            </a:r>
            <a:endParaRPr sz="1400"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/>
              <a:t>→   </a:t>
            </a:r>
            <a:r>
              <a:rPr lang="ko-KR" sz="1400" dirty="0"/>
              <a:t>불량품 생산을 사전에 방지하는 것이 중요</a:t>
            </a:r>
            <a:endParaRPr sz="14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/>
              <a:t>2. </a:t>
            </a:r>
            <a:r>
              <a:rPr lang="ko-KR" sz="1500" dirty="0"/>
              <a:t>설비 검사 기간 동안 </a:t>
            </a:r>
            <a:r>
              <a:rPr lang="ko-KR" sz="1500" b="1" dirty="0"/>
              <a:t>생산 중단으로 인한 손실</a:t>
            </a:r>
            <a:endParaRPr sz="1400" b="1"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sz="1400" dirty="0"/>
              <a:t>고온의 공정으로 제조 진행 중 설비 검사는 불가능하기 때문에 주로 공정 완료 후 이루어짐</a:t>
            </a:r>
            <a:endParaRPr sz="1400" dirty="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/>
              <a:t>→</a:t>
            </a:r>
            <a:r>
              <a:rPr lang="ko-KR" sz="1400" dirty="0"/>
              <a:t>   설비 검사에 걸리는 시간을 줄이는 것이 필요</a:t>
            </a:r>
            <a:br>
              <a:rPr lang="ko-KR" sz="1400" dirty="0"/>
            </a:br>
            <a:endParaRPr sz="14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ko-KR" sz="1500" dirty="0"/>
              <a:t>3. </a:t>
            </a:r>
            <a:r>
              <a:rPr lang="ko-KR" sz="1500" b="1" dirty="0"/>
              <a:t>장비 운용을 경험에 의존하는 경향</a:t>
            </a:r>
            <a:r>
              <a:rPr lang="ko-KR" sz="1500" dirty="0"/>
              <a:t>으로 인해 운영의 효율성과 최적화가 저해됨</a:t>
            </a:r>
            <a:endParaRPr sz="15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/>
              <a:t>        →   </a:t>
            </a:r>
            <a:r>
              <a:rPr lang="ko-KR" sz="1400" dirty="0"/>
              <a:t>장비 운용을 데이터를 기반으로 수행함으로써 통합적인 의사결정 체계 구축 필요</a:t>
            </a:r>
            <a:br>
              <a:rPr lang="ko-KR" sz="1400" dirty="0"/>
            </a:br>
            <a:endParaRPr sz="15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bfdeea718_0_1"/>
          <p:cNvSpPr/>
          <p:nvPr/>
        </p:nvSpPr>
        <p:spPr>
          <a:xfrm>
            <a:off x="3866067" y="1646779"/>
            <a:ext cx="6896100" cy="365100"/>
          </a:xfrm>
          <a:prstGeom prst="rect">
            <a:avLst/>
          </a:prstGeom>
          <a:solidFill>
            <a:srgbClr val="CFE2F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29bfdeea718_0_1"/>
          <p:cNvSpPr/>
          <p:nvPr/>
        </p:nvSpPr>
        <p:spPr>
          <a:xfrm>
            <a:off x="5614838" y="2355754"/>
            <a:ext cx="5684100" cy="365100"/>
          </a:xfrm>
          <a:prstGeom prst="rect">
            <a:avLst/>
          </a:prstGeom>
          <a:solidFill>
            <a:srgbClr val="CFE2F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29bfdeea718_0_1"/>
          <p:cNvSpPr/>
          <p:nvPr/>
        </p:nvSpPr>
        <p:spPr>
          <a:xfrm>
            <a:off x="1283088" y="1990654"/>
            <a:ext cx="1128300" cy="365100"/>
          </a:xfrm>
          <a:prstGeom prst="rect">
            <a:avLst/>
          </a:prstGeom>
          <a:solidFill>
            <a:srgbClr val="CFE2F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29bfdeea718_0_1"/>
          <p:cNvSpPr/>
          <p:nvPr/>
        </p:nvSpPr>
        <p:spPr>
          <a:xfrm>
            <a:off x="1301561" y="2712432"/>
            <a:ext cx="503700" cy="365100"/>
          </a:xfrm>
          <a:prstGeom prst="rect">
            <a:avLst/>
          </a:prstGeom>
          <a:solidFill>
            <a:srgbClr val="CFE2F3">
              <a:alpha val="6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29bfdeea718_0_1"/>
          <p:cNvSpPr txBox="1">
            <a:spLocks noGrp="1"/>
          </p:cNvSpPr>
          <p:nvPr>
            <p:ph type="body" idx="1"/>
          </p:nvPr>
        </p:nvSpPr>
        <p:spPr>
          <a:xfrm>
            <a:off x="789300" y="837103"/>
            <a:ext cx="10613400" cy="4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ko-KR" sz="1700" dirty="0"/>
              <a:t> 분석 목표</a:t>
            </a:r>
            <a:endParaRPr sz="17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ko-KR" sz="1500" dirty="0"/>
              <a:t>설비 상태 데이터를 분석하여 </a:t>
            </a:r>
            <a:r>
              <a:rPr lang="ko-KR" sz="1500" b="1" dirty="0"/>
              <a:t>불량 공정 시간 표현을 실시간으로 탐지하</a:t>
            </a:r>
            <a:r>
              <a:rPr lang="ko-KR" altLang="en-US" sz="1500" b="1" dirty="0"/>
              <a:t>고</a:t>
            </a:r>
            <a:r>
              <a:rPr lang="ko-KR" sz="1500" b="1" dirty="0"/>
              <a:t> 신속한 조치를 가능하게 할 수 있는 모델을 구축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ko-KR" sz="1500" dirty="0"/>
              <a:t>불량 공정 시간 표현이 탐지되는 시계열에 대해서 </a:t>
            </a:r>
            <a:r>
              <a:rPr lang="ko-KR" sz="1500" b="1" dirty="0"/>
              <a:t>어떤 설비 또는 센서에서 문제가 발생했는지 파악하는 요인 분석을 진행</a:t>
            </a:r>
            <a:endParaRPr sz="1500" b="1" dirty="0"/>
          </a:p>
        </p:txBody>
      </p:sp>
      <p:sp>
        <p:nvSpPr>
          <p:cNvPr id="135" name="Google Shape;135;g29bfdeea718_0_1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문제 정의</a:t>
            </a:r>
            <a:endParaRPr/>
          </a:p>
        </p:txBody>
      </p:sp>
      <p:sp>
        <p:nvSpPr>
          <p:cNvPr id="136" name="Google Shape;136;g29bfdeea718_0_1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563BA4-EBE1-C5D2-F0F0-80192207F4CA}"/>
              </a:ext>
            </a:extLst>
          </p:cNvPr>
          <p:cNvGrpSpPr/>
          <p:nvPr/>
        </p:nvGrpSpPr>
        <p:grpSpPr>
          <a:xfrm>
            <a:off x="1439900" y="3695675"/>
            <a:ext cx="9312350" cy="1970100"/>
            <a:chOff x="1439900" y="3695675"/>
            <a:chExt cx="9312350" cy="1970100"/>
          </a:xfrm>
        </p:grpSpPr>
        <p:sp>
          <p:nvSpPr>
            <p:cNvPr id="137" name="Google Shape;137;g29bfdeea718_0_1"/>
            <p:cNvSpPr/>
            <p:nvPr/>
          </p:nvSpPr>
          <p:spPr>
            <a:xfrm>
              <a:off x="1439900" y="3695675"/>
              <a:ext cx="2435400" cy="19701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g29bfdeea718_0_1"/>
            <p:cNvSpPr/>
            <p:nvPr/>
          </p:nvSpPr>
          <p:spPr>
            <a:xfrm>
              <a:off x="4878375" y="3695675"/>
              <a:ext cx="2435400" cy="19701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g29bfdeea718_0_1"/>
            <p:cNvSpPr/>
            <p:nvPr/>
          </p:nvSpPr>
          <p:spPr>
            <a:xfrm>
              <a:off x="8316850" y="3695675"/>
              <a:ext cx="2435400" cy="19701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0" name="Google Shape;140;g29bfdeea718_0_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6983" y="3960719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g29bfdeea718_0_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14552" y="3964325"/>
              <a:ext cx="1440000" cy="14328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g29bfdeea718_0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76075" y="3960713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g29bfdeea718_0_1"/>
            <p:cNvSpPr/>
            <p:nvPr/>
          </p:nvSpPr>
          <p:spPr>
            <a:xfrm>
              <a:off x="7404164" y="4463225"/>
              <a:ext cx="822300" cy="435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g29bfdeea718_0_1"/>
            <p:cNvSpPr/>
            <p:nvPr/>
          </p:nvSpPr>
          <p:spPr>
            <a:xfrm>
              <a:off x="3965677" y="4463225"/>
              <a:ext cx="822300" cy="435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e7d16359a_0_11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제조데이터 정의 및 처리과정</a:t>
            </a:r>
            <a:endParaRPr/>
          </a:p>
        </p:txBody>
      </p:sp>
      <p:sp>
        <p:nvSpPr>
          <p:cNvPr id="150" name="Google Shape;150;g25e7d16359a_0_11"/>
          <p:cNvSpPr txBox="1">
            <a:spLocks noGrp="1"/>
          </p:cNvSpPr>
          <p:nvPr>
            <p:ph type="body" idx="1"/>
          </p:nvPr>
        </p:nvSpPr>
        <p:spPr>
          <a:xfrm>
            <a:off x="789225" y="905340"/>
            <a:ext cx="106134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 dirty="0"/>
              <a:t> 제조 데이터 정의</a:t>
            </a:r>
            <a:endParaRPr sz="1700" dirty="0"/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500" dirty="0"/>
          </a:p>
          <a:p>
            <a:pPr marL="6858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ko-KR" sz="1500" dirty="0"/>
              <a:t>데이터 이해</a:t>
            </a:r>
            <a:endParaRPr sz="1500" dirty="0"/>
          </a:p>
          <a:p>
            <a:pPr marL="114300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sz="1400" dirty="0"/>
              <a:t>이용 공정 : </a:t>
            </a:r>
            <a:r>
              <a:rPr lang="ko-KR" sz="1400" dirty="0" err="1"/>
              <a:t>Austempering</a:t>
            </a:r>
            <a:r>
              <a:rPr lang="ko-KR" sz="1400" dirty="0"/>
              <a:t> 열처리 공정</a:t>
            </a:r>
            <a:endParaRPr sz="1400" dirty="0"/>
          </a:p>
          <a:p>
            <a:pPr marL="114300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sz="1400" dirty="0"/>
              <a:t>수집 기간 : 2022년 1월 ~ 2022년 7월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700" dirty="0"/>
          </a:p>
        </p:txBody>
      </p:sp>
      <p:sp>
        <p:nvSpPr>
          <p:cNvPr id="151" name="Google Shape;151;g25e7d16359a_0_11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graphicFrame>
        <p:nvGraphicFramePr>
          <p:cNvPr id="152" name="Google Shape;152;g25e7d16359a_0_11"/>
          <p:cNvGraphicFramePr/>
          <p:nvPr/>
        </p:nvGraphicFramePr>
        <p:xfrm>
          <a:off x="1152850" y="2686500"/>
          <a:ext cx="4683675" cy="3444240"/>
        </p:xfrm>
        <a:graphic>
          <a:graphicData uri="http://schemas.openxmlformats.org/drawingml/2006/table">
            <a:tbl>
              <a:tblPr>
                <a:noFill/>
                <a:tableStyleId>{9DF32E29-4E5D-40BA-B765-E2FF71EA9AA2}</a:tableStyleId>
              </a:tblPr>
              <a:tblGrid>
                <a:gridCol w="161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변수명 </a:t>
                      </a:r>
                      <a:endParaRPr sz="9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의미</a:t>
                      </a:r>
                      <a:endParaRPr sz="9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/>
                        <a:t>데이터 타입</a:t>
                      </a:r>
                      <a:endParaRPr sz="9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TAG_MIN</a:t>
                      </a:r>
                      <a:endParaRPr sz="9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데이터 수집 </a:t>
                      </a:r>
                      <a:r>
                        <a:rPr lang="ko-KR" sz="900" b="1"/>
                        <a:t>시각 </a:t>
                      </a:r>
                      <a:r>
                        <a:rPr lang="ko-KR" sz="900" b="1" u="none" strike="noStrike" cap="none"/>
                        <a:t>(단위 : 초)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object </a:t>
                      </a:r>
                      <a:endParaRPr sz="9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→ datetime으로 변경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배정번호</a:t>
                      </a:r>
                      <a:endParaRPr sz="9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공정 작업 지시 번호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int64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건조 1~2존 OP</a:t>
                      </a:r>
                      <a:endParaRPr sz="9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건조 온도 유지를 위한 출력 량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float64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건조로 온도 1~2 zone</a:t>
                      </a:r>
                      <a:endParaRPr sz="9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건조로 온도 zone의 온도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float64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세정기                </a:t>
                      </a:r>
                      <a:endParaRPr sz="9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세정기 온도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float64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소입1~4존 OP </a:t>
                      </a:r>
                      <a:endParaRPr sz="9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각 소입존 온도 유지를 위한 출력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float64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소입로 CP 값</a:t>
                      </a:r>
                      <a:endParaRPr sz="9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침탄 가스의 침탄 능력 량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float64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소입로 CP 모니터 값 </a:t>
                      </a:r>
                      <a:endParaRPr sz="10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</a:rPr>
                        <a:t>소입로의 CP의 모니터링 값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float64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소입로 온도 1~4 zone</a:t>
                      </a:r>
                      <a:endParaRPr sz="9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각 소입로 zone의 온도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float64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솔트 컨베이어 온도 1~2 zone</a:t>
                      </a:r>
                      <a:endParaRPr sz="9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솔트존 온도 유지를 위한 출력 값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float64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sng" strike="noStrike" cap="none"/>
                        <a:t>솔트조 온도 1~2 zone</a:t>
                      </a:r>
                      <a:endParaRPr sz="9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각 솔트 zone의 온도값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float64</a:t>
                      </a:r>
                      <a:endParaRPr sz="9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3" name="Google Shape;153;g25e7d16359a_0_11"/>
          <p:cNvSpPr txBox="1"/>
          <p:nvPr/>
        </p:nvSpPr>
        <p:spPr>
          <a:xfrm>
            <a:off x="1152850" y="226620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■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data.csv : (2939722, 21)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g25e7d16359a_0_11"/>
          <p:cNvGraphicFramePr/>
          <p:nvPr/>
        </p:nvGraphicFramePr>
        <p:xfrm>
          <a:off x="6719100" y="2686500"/>
          <a:ext cx="4683675" cy="2249825"/>
        </p:xfrm>
        <a:graphic>
          <a:graphicData uri="http://schemas.openxmlformats.org/drawingml/2006/table">
            <a:tbl>
              <a:tblPr>
                <a:noFill/>
                <a:tableStyleId>{9DF32E29-4E5D-40BA-B765-E2FF71EA9AA2}</a:tableStyleId>
              </a:tblPr>
              <a:tblGrid>
                <a:gridCol w="142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변수명 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의미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데이터 타입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sng" strike="noStrike" cap="none"/>
                        <a:t>배정번호</a:t>
                      </a:r>
                      <a:endParaRPr sz="10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공정 작업 지시 번호</a:t>
                      </a:r>
                      <a:endParaRPr sz="10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int64</a:t>
                      </a:r>
                      <a:endParaRPr sz="10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작업일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공정 작업 날짜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datetime 64[ns]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공정명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공정 이름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object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설비명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설비 이름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object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양품수량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양품 생산 수량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int64</a:t>
                      </a:r>
                      <a:endParaRPr sz="10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sng" strike="noStrike" cap="none"/>
                        <a:t>불량수량</a:t>
                      </a:r>
                      <a:endParaRPr sz="10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불량 생산 수량</a:t>
                      </a:r>
                      <a:endParaRPr sz="10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int64</a:t>
                      </a:r>
                      <a:endParaRPr sz="10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sng" strike="noStrike" cap="none"/>
                        <a:t>총수량</a:t>
                      </a:r>
                      <a:endParaRPr sz="1000" b="1" u="sng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전체 생산 수량</a:t>
                      </a:r>
                      <a:endParaRPr sz="10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int64</a:t>
                      </a:r>
                      <a:endParaRPr sz="1000" b="1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5" name="Google Shape;155;g25e7d16359a_0_11"/>
          <p:cNvSpPr txBox="1"/>
          <p:nvPr/>
        </p:nvSpPr>
        <p:spPr>
          <a:xfrm>
            <a:off x="6719100" y="226538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■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quality.xlsx : (136, 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g25e7d16359a_0_11"/>
          <p:cNvCxnSpPr/>
          <p:nvPr/>
        </p:nvCxnSpPr>
        <p:spPr>
          <a:xfrm rot="10800000" flipH="1">
            <a:off x="5842650" y="3142225"/>
            <a:ext cx="873900" cy="3339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bfdeea718_0_47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제조데이터 정의 및 처리과정</a:t>
            </a:r>
            <a:endParaRPr/>
          </a:p>
        </p:txBody>
      </p:sp>
      <p:sp>
        <p:nvSpPr>
          <p:cNvPr id="162" name="Google Shape;162;g29bfdeea718_0_47"/>
          <p:cNvSpPr txBox="1">
            <a:spLocks noGrp="1"/>
          </p:cNvSpPr>
          <p:nvPr>
            <p:ph type="body" idx="1"/>
          </p:nvPr>
        </p:nvSpPr>
        <p:spPr>
          <a:xfrm>
            <a:off x="789373" y="909559"/>
            <a:ext cx="106134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/>
              <a:t> 제조 데이터 정의</a:t>
            </a:r>
            <a:endParaRPr sz="1700"/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700"/>
          </a:p>
        </p:txBody>
      </p:sp>
      <p:sp>
        <p:nvSpPr>
          <p:cNvPr id="163" name="Google Shape;163;g29bfdeea718_0_47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graphicFrame>
        <p:nvGraphicFramePr>
          <p:cNvPr id="164" name="Google Shape;164;g29bfdeea718_0_47"/>
          <p:cNvGraphicFramePr/>
          <p:nvPr>
            <p:extLst>
              <p:ext uri="{D42A27DB-BD31-4B8C-83A1-F6EECF244321}">
                <p14:modId xmlns:p14="http://schemas.microsoft.com/office/powerpoint/2010/main" val="1836457565"/>
              </p:ext>
            </p:extLst>
          </p:nvPr>
        </p:nvGraphicFramePr>
        <p:xfrm>
          <a:off x="386800" y="1457541"/>
          <a:ext cx="11450526" cy="4426248"/>
        </p:xfrm>
        <a:graphic>
          <a:graphicData uri="http://schemas.openxmlformats.org/drawingml/2006/table">
            <a:tbl>
              <a:tblPr>
                <a:noFill/>
                <a:tableStyleId>{7BC02997-2002-407D-87DB-622625B640AE}</a:tableStyleId>
              </a:tblPr>
              <a:tblGrid>
                <a:gridCol w="105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8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8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68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968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968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06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+mj-ea"/>
                          <a:ea typeface="+mj-ea"/>
                        </a:rPr>
                        <a:t>TAG_MIN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+mj-ea"/>
                          <a:ea typeface="+mj-ea"/>
                        </a:rPr>
                        <a:t>배정번호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+mj-ea"/>
                          <a:ea typeface="+mj-ea"/>
                        </a:rPr>
                        <a:t>건조 1존 OP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+mj-ea"/>
                          <a:ea typeface="+mj-ea"/>
                        </a:rPr>
                        <a:t>건조 2존 OP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+mj-ea"/>
                          <a:ea typeface="+mj-ea"/>
                        </a:rPr>
                        <a:t>건조로 온도 1 </a:t>
                      </a:r>
                      <a:r>
                        <a:rPr lang="ko-KR" sz="1200" b="1" dirty="0" err="1">
                          <a:latin typeface="+mj-ea"/>
                          <a:ea typeface="+mj-ea"/>
                        </a:rPr>
                        <a:t>Zone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+mj-ea"/>
                          <a:ea typeface="+mj-ea"/>
                        </a:rPr>
                        <a:t>건조로 온도 2 </a:t>
                      </a:r>
                      <a:r>
                        <a:rPr lang="ko-KR" sz="1200" b="1" dirty="0" err="1">
                          <a:latin typeface="+mj-ea"/>
                          <a:ea typeface="+mj-ea"/>
                        </a:rPr>
                        <a:t>Zone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+mj-ea"/>
                          <a:ea typeface="+mj-ea"/>
                        </a:rPr>
                        <a:t>…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 err="1">
                          <a:latin typeface="+mj-ea"/>
                          <a:ea typeface="+mj-ea"/>
                        </a:rPr>
                        <a:t>솔트</a:t>
                      </a:r>
                      <a:r>
                        <a:rPr lang="ko-KR" sz="1200" b="1" dirty="0">
                          <a:latin typeface="+mj-ea"/>
                          <a:ea typeface="+mj-ea"/>
                        </a:rPr>
                        <a:t> 컨베이어 온도 1 </a:t>
                      </a:r>
                      <a:r>
                        <a:rPr lang="ko-KR" sz="1200" b="1" dirty="0" err="1">
                          <a:latin typeface="+mj-ea"/>
                          <a:ea typeface="+mj-ea"/>
                        </a:rPr>
                        <a:t>Zone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 err="1">
                          <a:latin typeface="+mj-ea"/>
                          <a:ea typeface="+mj-ea"/>
                        </a:rPr>
                        <a:t>솔트</a:t>
                      </a:r>
                      <a:r>
                        <a:rPr lang="ko-KR" sz="1200" b="1" dirty="0">
                          <a:latin typeface="+mj-ea"/>
                          <a:ea typeface="+mj-ea"/>
                        </a:rPr>
                        <a:t> 컨베이어 온도 2 </a:t>
                      </a:r>
                      <a:r>
                        <a:rPr lang="ko-KR" sz="1200" b="1" dirty="0" err="1">
                          <a:latin typeface="+mj-ea"/>
                          <a:ea typeface="+mj-ea"/>
                        </a:rPr>
                        <a:t>Zone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 err="1">
                          <a:latin typeface="+mj-ea"/>
                          <a:ea typeface="+mj-ea"/>
                        </a:rPr>
                        <a:t>솔트조</a:t>
                      </a:r>
                      <a:r>
                        <a:rPr lang="ko-KR" sz="1200" b="1" dirty="0">
                          <a:latin typeface="+mj-ea"/>
                          <a:ea typeface="+mj-ea"/>
                        </a:rPr>
                        <a:t> 온도 1 </a:t>
                      </a:r>
                      <a:r>
                        <a:rPr lang="ko-KR" sz="1200" b="1" dirty="0" err="1">
                          <a:latin typeface="+mj-ea"/>
                          <a:ea typeface="+mj-ea"/>
                        </a:rPr>
                        <a:t>Zone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 err="1">
                          <a:latin typeface="+mj-ea"/>
                          <a:ea typeface="+mj-ea"/>
                        </a:rPr>
                        <a:t>솔트조</a:t>
                      </a:r>
                      <a:r>
                        <a:rPr lang="ko-KR" sz="1200" b="1" dirty="0">
                          <a:latin typeface="+mj-ea"/>
                          <a:ea typeface="+mj-ea"/>
                        </a:rPr>
                        <a:t> 온도 2 </a:t>
                      </a:r>
                      <a:r>
                        <a:rPr lang="ko-KR" sz="1200" b="1" dirty="0" err="1">
                          <a:latin typeface="+mj-ea"/>
                          <a:ea typeface="+mj-ea"/>
                        </a:rPr>
                        <a:t>Zone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+mj-ea"/>
                          <a:ea typeface="+mj-ea"/>
                        </a:rPr>
                        <a:t>불량수량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+mj-ea"/>
                          <a:ea typeface="+mj-ea"/>
                        </a:rPr>
                        <a:t>총 수량</a:t>
                      </a:r>
                      <a:endParaRPr sz="12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2022-01-03 11:22:11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102410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75.87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30.83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98.79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99.18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294.72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272.54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328.67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328.87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15163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2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2022-01-03 11:22:12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102410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73.65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29.53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98.79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99.21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294.72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272.60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328.74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328.81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15163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2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2022-01-03 11:22:13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102410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76.01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29.59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98.79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99.15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294.72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272.60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328.74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328.81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15163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2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2022-01-03 11:22:14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102410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75.98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29.53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98.79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99.21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294.78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272.60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328.74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328.87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15163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2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2022-01-03 11:22:15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102410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75.96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29.60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98.78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99.20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294.72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272.60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328.74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328.87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15163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2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2022-01-03 11:22:16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102410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76.27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32.17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98.78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99.20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294.78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272.66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+mj-ea"/>
                          <a:ea typeface="+mj-ea"/>
                        </a:rPr>
                        <a:t>328.74</a:t>
                      </a:r>
                      <a:endParaRPr sz="120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328.87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+mj-ea"/>
                          <a:ea typeface="+mj-ea"/>
                        </a:rPr>
                        <a:t>15163</a:t>
                      </a:r>
                      <a:endParaRPr sz="12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e7d16359a_0_26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제조데이터 정의 및 처리과정</a:t>
            </a:r>
            <a:endParaRPr/>
          </a:p>
        </p:txBody>
      </p:sp>
      <p:sp>
        <p:nvSpPr>
          <p:cNvPr id="170" name="Google Shape;170;g25e7d16359a_0_26"/>
          <p:cNvSpPr txBox="1">
            <a:spLocks noGrp="1"/>
          </p:cNvSpPr>
          <p:nvPr>
            <p:ph type="body" idx="1"/>
          </p:nvPr>
        </p:nvSpPr>
        <p:spPr>
          <a:xfrm>
            <a:off x="789373" y="839094"/>
            <a:ext cx="106134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 dirty="0"/>
              <a:t> 제조 데이터 정의</a:t>
            </a:r>
            <a:endParaRPr lang="en-US" altLang="ko-KR" sz="1700" dirty="0"/>
          </a:p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endParaRPr sz="500" dirty="0"/>
          </a:p>
          <a:p>
            <a:pPr marL="6858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ko-KR" sz="1500" dirty="0"/>
              <a:t>종속변수 설정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marL="1143000" lvl="2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sz="1400" b="1" dirty="0"/>
              <a:t>불량률 = 불량수량 / 총 수량</a:t>
            </a:r>
            <a:endParaRPr sz="1400" dirty="0"/>
          </a:p>
        </p:txBody>
      </p:sp>
      <p:sp>
        <p:nvSpPr>
          <p:cNvPr id="171" name="Google Shape;171;g25e7d16359a_0_26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pic>
        <p:nvPicPr>
          <p:cNvPr id="172" name="Google Shape;172;g25e7d16359a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1025" y="2042918"/>
            <a:ext cx="46101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5e7d16359a_0_26"/>
          <p:cNvSpPr txBox="1"/>
          <p:nvPr/>
        </p:nvSpPr>
        <p:spPr>
          <a:xfrm>
            <a:off x="1434450" y="5145100"/>
            <a:ext cx="99684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불량률의 분포에 따라 불량률이 0.001 이상일 경우 불량공정으로 정의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136개의 배정번호 중 7개의 배정번호를 불량으로 라벨링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25e7d16359a_0_26"/>
          <p:cNvSpPr/>
          <p:nvPr/>
        </p:nvSpPr>
        <p:spPr>
          <a:xfrm>
            <a:off x="5296575" y="4533193"/>
            <a:ext cx="3055500" cy="365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e7d16359a_0_69"/>
          <p:cNvSpPr txBox="1">
            <a:spLocks noGrp="1"/>
          </p:cNvSpPr>
          <p:nvPr>
            <p:ph type="title"/>
          </p:nvPr>
        </p:nvSpPr>
        <p:spPr>
          <a:xfrm>
            <a:off x="789373" y="185247"/>
            <a:ext cx="10613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제조데이터 정의 및 처리과정</a:t>
            </a:r>
            <a:endParaRPr/>
          </a:p>
        </p:txBody>
      </p:sp>
      <p:sp>
        <p:nvSpPr>
          <p:cNvPr id="180" name="Google Shape;180;g25e7d16359a_0_69"/>
          <p:cNvSpPr txBox="1">
            <a:spLocks noGrp="1"/>
          </p:cNvSpPr>
          <p:nvPr>
            <p:ph type="body" idx="1"/>
          </p:nvPr>
        </p:nvSpPr>
        <p:spPr>
          <a:xfrm>
            <a:off x="789373" y="825150"/>
            <a:ext cx="106134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ko-KR" sz="1700" dirty="0"/>
              <a:t> 제조 데이터 정의</a:t>
            </a:r>
            <a:endParaRPr lang="en-US" altLang="ko-KR" sz="1700" dirty="0"/>
          </a:p>
          <a:p>
            <a:pPr marL="22860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endParaRPr sz="500" dirty="0"/>
          </a:p>
          <a:p>
            <a:pPr marL="6858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ko-KR" sz="1500" dirty="0"/>
              <a:t>탐색적 데이터 분석 (EDA)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700" dirty="0"/>
          </a:p>
        </p:txBody>
      </p:sp>
      <p:sp>
        <p:nvSpPr>
          <p:cNvPr id="181" name="Google Shape;181;g25e7d16359a_0_69"/>
          <p:cNvSpPr txBox="1">
            <a:spLocks noGrp="1"/>
          </p:cNvSpPr>
          <p:nvPr>
            <p:ph type="sldNum" idx="12"/>
          </p:nvPr>
        </p:nvSpPr>
        <p:spPr>
          <a:xfrm>
            <a:off x="9188113" y="5881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82" name="Google Shape;182;g25e7d16359a_0_69"/>
          <p:cNvSpPr txBox="1"/>
          <p:nvPr/>
        </p:nvSpPr>
        <p:spPr>
          <a:xfrm>
            <a:off x="6821696" y="4875601"/>
            <a:ext cx="4311529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결측치가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가장 많은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소입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1존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경우도</a:t>
            </a:r>
            <a:b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데이터의 0.001의 비율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결측치를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제거하더라도 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큰 영향 없음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g25e7d16359a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8075" y="2018800"/>
            <a:ext cx="3071950" cy="26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5e7d16359a_0_69"/>
          <p:cNvSpPr txBox="1"/>
          <p:nvPr/>
        </p:nvSpPr>
        <p:spPr>
          <a:xfrm>
            <a:off x="1058775" y="4875601"/>
            <a:ext cx="4311674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초당 생산량이 50개 이상인 배정번호 존재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초당 생산량이 아닌 데이터 수집 누락</a:t>
            </a:r>
            <a:endParaRPr dirty="0"/>
          </a:p>
        </p:txBody>
      </p:sp>
      <p:cxnSp>
        <p:nvCxnSpPr>
          <p:cNvPr id="185" name="Google Shape;185;g25e7d16359a_0_69"/>
          <p:cNvCxnSpPr>
            <a:endCxn id="180" idx="2"/>
          </p:cNvCxnSpPr>
          <p:nvPr/>
        </p:nvCxnSpPr>
        <p:spPr>
          <a:xfrm>
            <a:off x="6096073" y="1665450"/>
            <a:ext cx="0" cy="43851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6" name="Google Shape;186;g25e7d16359a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662" y="2018800"/>
            <a:ext cx="3672524" cy="296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2131</Words>
  <Application>Microsoft Office PowerPoint</Application>
  <PresentationFormat>와이드스크린</PresentationFormat>
  <Paragraphs>460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Noto Sans Symbols</vt:lpstr>
      <vt:lpstr>Arial</vt:lpstr>
      <vt:lpstr>맑은 고딕</vt:lpstr>
      <vt:lpstr>맑은 고딕</vt:lpstr>
      <vt:lpstr>Office 테마</vt:lpstr>
      <vt:lpstr>PowerPoint 프레젠테이션</vt:lpstr>
      <vt:lpstr>목차</vt:lpstr>
      <vt:lpstr>문제 정의</vt:lpstr>
      <vt:lpstr>문제 정의</vt:lpstr>
      <vt:lpstr>문제 정의</vt:lpstr>
      <vt:lpstr>제조데이터 정의 및 처리과정</vt:lpstr>
      <vt:lpstr>제조데이터 정의 및 처리과정</vt:lpstr>
      <vt:lpstr>제조데이터 정의 및 처리과정</vt:lpstr>
      <vt:lpstr>제조데이터 정의 및 처리과정</vt:lpstr>
      <vt:lpstr>제조데이터 정의 및 처리과정</vt:lpstr>
      <vt:lpstr>분석 모델 개발</vt:lpstr>
      <vt:lpstr>분석 모델 개발</vt:lpstr>
      <vt:lpstr>분석 모델 개발</vt:lpstr>
      <vt:lpstr>분석 모델 개발</vt:lpstr>
      <vt:lpstr>분석 모델 개발</vt:lpstr>
      <vt:lpstr>분석 모델 개발</vt:lpstr>
      <vt:lpstr>분석 모델 개발</vt:lpstr>
      <vt:lpstr>분석 결과 및 시사점</vt:lpstr>
      <vt:lpstr>중소 제조 기업에 미치는 파급효과</vt:lpstr>
      <vt:lpstr>중소 제조 기업에 미치는 파급효과</vt:lpstr>
      <vt:lpstr>중소 제조 기업에 미치는 파급효과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jeongyeol yang</dc:creator>
  <cp:lastModifiedBy>배소희</cp:lastModifiedBy>
  <cp:revision>5</cp:revision>
  <dcterms:created xsi:type="dcterms:W3CDTF">2023-10-31T07:25:10Z</dcterms:created>
  <dcterms:modified xsi:type="dcterms:W3CDTF">2023-11-19T15:02:55Z</dcterms:modified>
</cp:coreProperties>
</file>