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Glacial Indifference" panose="020B0604020202020204" charset="0"/>
      <p:regular r:id="rId15"/>
    </p:embeddedFont>
    <p:embeddedFont>
      <p:font typeface="Glacial Indifference Bold" panose="020B0604020202020204" charset="0"/>
      <p:regular r:id="rId16"/>
    </p:embeddedFont>
    <p:embeddedFont>
      <p:font typeface="League Spartan" panose="020B060402020202020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old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svg"/><Relationship Id="rId7" Type="http://schemas.openxmlformats.org/officeDocument/2006/relationships/image" Target="../media/image3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87296" cy="3127792"/>
            </a:xfrm>
            <a:custGeom>
              <a:avLst/>
              <a:gdLst/>
              <a:ahLst/>
              <a:cxnLst/>
              <a:rect l="l" t="t" r="r" b="b"/>
              <a:pathLst>
                <a:path w="2587296" h="3127792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ADFE8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872018" y="3085985"/>
            <a:ext cx="12505863" cy="234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10"/>
              </a:lnSpc>
            </a:pPr>
            <a:r>
              <a:rPr lang="en-US" sz="15974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@@TO$$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33400" y="8267699"/>
            <a:ext cx="19316699" cy="2590800"/>
            <a:chOff x="0" y="0"/>
            <a:chExt cx="4492325" cy="6025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92325" cy="602521"/>
            </a:xfrm>
            <a:custGeom>
              <a:avLst/>
              <a:gdLst/>
              <a:ahLst/>
              <a:cxnLst/>
              <a:rect l="l" t="t" r="r" b="b"/>
              <a:pathLst>
                <a:path w="4492325" h="602521">
                  <a:moveTo>
                    <a:pt x="0" y="0"/>
                  </a:moveTo>
                  <a:lnTo>
                    <a:pt x="4492325" y="0"/>
                  </a:lnTo>
                  <a:lnTo>
                    <a:pt x="4492325" y="602521"/>
                  </a:lnTo>
                  <a:lnTo>
                    <a:pt x="0" y="602521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81000" y="9145604"/>
            <a:ext cx="17526000" cy="43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99"/>
              </a:lnSpc>
            </a:pPr>
            <a:r>
              <a:rPr lang="en-US" sz="3199" b="1" i="1" spc="31">
                <a:solidFill>
                  <a:srgbClr val="010A4F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PREPARED BY WARNER &amp; SPENCER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692086">
            <a:off x="9017197" y="7088321"/>
            <a:ext cx="163261" cy="417651"/>
            <a:chOff x="0" y="0"/>
            <a:chExt cx="152400" cy="389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400" cy="389866"/>
            </a:xfrm>
            <a:custGeom>
              <a:avLst/>
              <a:gdLst/>
              <a:ahLst/>
              <a:cxnLst/>
              <a:rect l="l" t="t" r="r" b="b"/>
              <a:pathLst>
                <a:path w="152400" h="389866">
                  <a:moveTo>
                    <a:pt x="0" y="0"/>
                  </a:moveTo>
                  <a:lnTo>
                    <a:pt x="152400" y="0"/>
                  </a:lnTo>
                  <a:lnTo>
                    <a:pt x="152400" y="389866"/>
                  </a:lnTo>
                  <a:lnTo>
                    <a:pt x="0" y="389866"/>
                  </a:lnTo>
                  <a:close/>
                </a:path>
              </a:pathLst>
            </a:custGeom>
            <a:solidFill>
              <a:srgbClr val="010A4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190942" y="-1295400"/>
            <a:ext cx="10334942" cy="12938707"/>
            <a:chOff x="0" y="0"/>
            <a:chExt cx="1828828" cy="22895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8828" cy="2289579"/>
            </a:xfrm>
            <a:custGeom>
              <a:avLst/>
              <a:gdLst/>
              <a:ahLst/>
              <a:cxnLst/>
              <a:rect l="l" t="t" r="r" b="b"/>
              <a:pathLst>
                <a:path w="1828828" h="2289579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FFF1F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74091" y="688990"/>
            <a:ext cx="7692960" cy="8969927"/>
            <a:chOff x="0" y="0"/>
            <a:chExt cx="1239160" cy="14448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9160" cy="1444851"/>
            </a:xfrm>
            <a:custGeom>
              <a:avLst/>
              <a:gdLst/>
              <a:ahLst/>
              <a:cxnLst/>
              <a:rect l="l" t="t" r="r" b="b"/>
              <a:pathLst>
                <a:path w="1239160" h="1444851">
                  <a:moveTo>
                    <a:pt x="0" y="0"/>
                  </a:moveTo>
                  <a:lnTo>
                    <a:pt x="1239160" y="0"/>
                  </a:lnTo>
                  <a:lnTo>
                    <a:pt x="1239160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74091" y="3977346"/>
            <a:ext cx="7692960" cy="16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57"/>
              </a:lnSpc>
            </a:pPr>
            <a:r>
              <a:rPr lang="en-US" sz="12557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contacts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0717" y="6229428"/>
            <a:ext cx="5659708" cy="81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will be very pleased to work with you on future projects.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82166" y="-1295400"/>
            <a:ext cx="4017559" cy="3404882"/>
          </a:xfrm>
          <a:custGeom>
            <a:avLst/>
            <a:gdLst/>
            <a:ahLst/>
            <a:cxnLst/>
            <a:rect l="l" t="t" r="r" b="b"/>
            <a:pathLst>
              <a:path w="4017559" h="3404882">
                <a:moveTo>
                  <a:pt x="0" y="0"/>
                </a:moveTo>
                <a:lnTo>
                  <a:pt x="4017559" y="0"/>
                </a:lnTo>
                <a:lnTo>
                  <a:pt x="4017559" y="3404882"/>
                </a:lnTo>
                <a:lnTo>
                  <a:pt x="0" y="340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859866" y="8584559"/>
            <a:ext cx="4017559" cy="3404882"/>
          </a:xfrm>
          <a:custGeom>
            <a:avLst/>
            <a:gdLst/>
            <a:ahLst/>
            <a:cxnLst/>
            <a:rect l="l" t="t" r="r" b="b"/>
            <a:pathLst>
              <a:path w="4017559" h="3404882">
                <a:moveTo>
                  <a:pt x="0" y="0"/>
                </a:moveTo>
                <a:lnTo>
                  <a:pt x="4017559" y="0"/>
                </a:lnTo>
                <a:lnTo>
                  <a:pt x="4017559" y="3404882"/>
                </a:lnTo>
                <a:lnTo>
                  <a:pt x="0" y="340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877425" y="658537"/>
            <a:ext cx="7692960" cy="8969927"/>
            <a:chOff x="0" y="0"/>
            <a:chExt cx="1239160" cy="14448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9160" cy="1444851"/>
            </a:xfrm>
            <a:custGeom>
              <a:avLst/>
              <a:gdLst/>
              <a:ahLst/>
              <a:cxnLst/>
              <a:rect l="l" t="t" r="r" b="b"/>
              <a:pathLst>
                <a:path w="1239160" h="1444851">
                  <a:moveTo>
                    <a:pt x="0" y="0"/>
                  </a:moveTo>
                  <a:lnTo>
                    <a:pt x="1239160" y="0"/>
                  </a:lnTo>
                  <a:lnTo>
                    <a:pt x="1239160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 rot="-10800000">
            <a:off x="11006610" y="3484731"/>
            <a:ext cx="5553235" cy="1027188"/>
          </a:xfrm>
          <a:custGeom>
            <a:avLst/>
            <a:gdLst/>
            <a:ahLst/>
            <a:cxnLst/>
            <a:rect l="l" t="t" r="r" b="b"/>
            <a:pathLst>
              <a:path w="5553235" h="1027188">
                <a:moveTo>
                  <a:pt x="0" y="0"/>
                </a:moveTo>
                <a:lnTo>
                  <a:pt x="5553235" y="0"/>
                </a:lnTo>
                <a:lnTo>
                  <a:pt x="5553235" y="1027188"/>
                </a:lnTo>
                <a:lnTo>
                  <a:pt x="0" y="1027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1006610" y="5484690"/>
            <a:ext cx="5553235" cy="1027188"/>
          </a:xfrm>
          <a:custGeom>
            <a:avLst/>
            <a:gdLst/>
            <a:ahLst/>
            <a:cxnLst/>
            <a:rect l="l" t="t" r="r" b="b"/>
            <a:pathLst>
              <a:path w="5553235" h="1027188">
                <a:moveTo>
                  <a:pt x="0" y="0"/>
                </a:moveTo>
                <a:lnTo>
                  <a:pt x="5553235" y="0"/>
                </a:lnTo>
                <a:lnTo>
                  <a:pt x="5553235" y="1027188"/>
                </a:lnTo>
                <a:lnTo>
                  <a:pt x="0" y="1027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278543" y="4741633"/>
            <a:ext cx="5028257" cy="441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98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@@AD$$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44352" y="3698704"/>
            <a:ext cx="4477750" cy="704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5358" spc="32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ADDRESS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78543" y="6641319"/>
            <a:ext cx="5028257" cy="441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2982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@@CD$$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44352" y="5698663"/>
            <a:ext cx="4477750" cy="704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sz="5358" spc="32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EMAIL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81200" y="-1790700"/>
            <a:ext cx="11125200" cy="13449300"/>
            <a:chOff x="0" y="0"/>
            <a:chExt cx="2587296" cy="3127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87296" cy="3127792"/>
            </a:xfrm>
            <a:custGeom>
              <a:avLst/>
              <a:gdLst/>
              <a:ahLst/>
              <a:cxnLst/>
              <a:rect l="l" t="t" r="r" b="b"/>
              <a:pathLst>
                <a:path w="2587296" h="3127792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ADFE8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513834" y="1145124"/>
            <a:ext cx="759256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990600" y="3889619"/>
            <a:ext cx="18440400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@@in$$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3103968" y="7569885"/>
            <a:ext cx="18582162" cy="3878520"/>
          </a:xfrm>
          <a:custGeom>
            <a:avLst/>
            <a:gdLst/>
            <a:ahLst/>
            <a:cxnLst/>
            <a:rect l="l" t="t" r="r" b="b"/>
            <a:pathLst>
              <a:path w="18582162" h="3878520">
                <a:moveTo>
                  <a:pt x="0" y="0"/>
                </a:moveTo>
                <a:lnTo>
                  <a:pt x="18582162" y="0"/>
                </a:lnTo>
                <a:lnTo>
                  <a:pt x="18582162" y="3878520"/>
                </a:lnTo>
                <a:lnTo>
                  <a:pt x="0" y="3878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4298254" y="5317241"/>
            <a:ext cx="14235737" cy="2633200"/>
          </a:xfrm>
          <a:custGeom>
            <a:avLst/>
            <a:gdLst/>
            <a:ahLst/>
            <a:cxnLst/>
            <a:rect l="l" t="t" r="r" b="b"/>
            <a:pathLst>
              <a:path w="14235737" h="2633200">
                <a:moveTo>
                  <a:pt x="0" y="0"/>
                </a:moveTo>
                <a:lnTo>
                  <a:pt x="14235738" y="0"/>
                </a:lnTo>
                <a:lnTo>
                  <a:pt x="14235738" y="2633200"/>
                </a:lnTo>
                <a:lnTo>
                  <a:pt x="0" y="263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456110">
            <a:off x="1525240" y="-926719"/>
            <a:ext cx="15471555" cy="10382228"/>
          </a:xfrm>
          <a:custGeom>
            <a:avLst/>
            <a:gdLst/>
            <a:ahLst/>
            <a:cxnLst/>
            <a:rect l="l" t="t" r="r" b="b"/>
            <a:pathLst>
              <a:path w="15471555" h="10382228">
                <a:moveTo>
                  <a:pt x="0" y="0"/>
                </a:moveTo>
                <a:lnTo>
                  <a:pt x="15471556" y="0"/>
                </a:lnTo>
                <a:lnTo>
                  <a:pt x="15471556" y="10382228"/>
                </a:lnTo>
                <a:lnTo>
                  <a:pt x="0" y="10382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366904" y="3617987"/>
            <a:ext cx="11167443" cy="11280626"/>
          </a:xfrm>
          <a:custGeom>
            <a:avLst/>
            <a:gdLst/>
            <a:ahLst/>
            <a:cxnLst/>
            <a:rect l="l" t="t" r="r" b="b"/>
            <a:pathLst>
              <a:path w="11167443" h="11280626">
                <a:moveTo>
                  <a:pt x="0" y="0"/>
                </a:moveTo>
                <a:lnTo>
                  <a:pt x="11167443" y="0"/>
                </a:lnTo>
                <a:lnTo>
                  <a:pt x="11167443" y="11280626"/>
                </a:lnTo>
                <a:lnTo>
                  <a:pt x="0" y="11280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65377" y="-134346"/>
            <a:ext cx="15059344" cy="3402111"/>
          </a:xfrm>
          <a:custGeom>
            <a:avLst/>
            <a:gdLst/>
            <a:ahLst/>
            <a:cxnLst/>
            <a:rect l="l" t="t" r="r" b="b"/>
            <a:pathLst>
              <a:path w="15059344" h="3402111">
                <a:moveTo>
                  <a:pt x="0" y="0"/>
                </a:moveTo>
                <a:lnTo>
                  <a:pt x="15059344" y="0"/>
                </a:lnTo>
                <a:lnTo>
                  <a:pt x="15059344" y="3402111"/>
                </a:lnTo>
                <a:lnTo>
                  <a:pt x="0" y="34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680894" y="4807651"/>
            <a:ext cx="6862215" cy="9363166"/>
          </a:xfrm>
          <a:custGeom>
            <a:avLst/>
            <a:gdLst/>
            <a:ahLst/>
            <a:cxnLst/>
            <a:rect l="l" t="t" r="r" b="b"/>
            <a:pathLst>
              <a:path w="6862215" h="9363166">
                <a:moveTo>
                  <a:pt x="0" y="0"/>
                </a:moveTo>
                <a:lnTo>
                  <a:pt x="6862215" y="0"/>
                </a:lnTo>
                <a:lnTo>
                  <a:pt x="6862215" y="9363166"/>
                </a:lnTo>
                <a:lnTo>
                  <a:pt x="0" y="9363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686966" y="-134346"/>
            <a:ext cx="4017559" cy="3404882"/>
          </a:xfrm>
          <a:custGeom>
            <a:avLst/>
            <a:gdLst/>
            <a:ahLst/>
            <a:cxnLst/>
            <a:rect l="l" t="t" r="r" b="b"/>
            <a:pathLst>
              <a:path w="4017559" h="3404882">
                <a:moveTo>
                  <a:pt x="0" y="0"/>
                </a:moveTo>
                <a:lnTo>
                  <a:pt x="4017559" y="0"/>
                </a:lnTo>
                <a:lnTo>
                  <a:pt x="4017559" y="3404881"/>
                </a:lnTo>
                <a:lnTo>
                  <a:pt x="0" y="34048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22390" y="658537"/>
            <a:ext cx="16384887" cy="8830698"/>
            <a:chOff x="0" y="0"/>
            <a:chExt cx="2680843" cy="14448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103196" y="4285688"/>
            <a:ext cx="7388130" cy="1385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57"/>
              </a:lnSpc>
            </a:pPr>
            <a:r>
              <a:rPr lang="en-US" sz="12743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64224" y="3050191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@@PS1$$</a:t>
            </a:r>
          </a:p>
        </p:txBody>
      </p:sp>
      <p:sp>
        <p:nvSpPr>
          <p:cNvPr id="13" name="Freeform 13"/>
          <p:cNvSpPr/>
          <p:nvPr/>
        </p:nvSpPr>
        <p:spPr>
          <a:xfrm rot="-10800000">
            <a:off x="10816862" y="1915822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151495" y="2200507"/>
            <a:ext cx="4764371" cy="489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2000" spc="31" dirty="0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@@PS1T$$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64224" y="7019138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@@PS2$$</a:t>
            </a:r>
          </a:p>
        </p:txBody>
      </p:sp>
      <p:sp>
        <p:nvSpPr>
          <p:cNvPr id="16" name="Freeform 16"/>
          <p:cNvSpPr/>
          <p:nvPr/>
        </p:nvSpPr>
        <p:spPr>
          <a:xfrm rot="-10800000">
            <a:off x="10816862" y="5884769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1"/>
                </a:lnTo>
                <a:lnTo>
                  <a:pt x="0" y="10074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1132324" y="6169455"/>
            <a:ext cx="4783542" cy="489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2000" spc="31" dirty="0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@@PS2T$$</a:t>
            </a:r>
          </a:p>
        </p:txBody>
      </p:sp>
      <p:sp>
        <p:nvSpPr>
          <p:cNvPr id="21" name="AutoShape 21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2216818" y="6079753"/>
            <a:ext cx="6391130" cy="81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 3-5 problems your company observes and wants to solve.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9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596" y="-426905"/>
            <a:ext cx="17868899" cy="15278099"/>
          </a:xfrm>
          <a:custGeom>
            <a:avLst/>
            <a:gdLst/>
            <a:ahLst/>
            <a:cxnLst/>
            <a:rect l="l" t="t" r="r" b="b"/>
            <a:pathLst>
              <a:path w="17868899" h="152780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69728"/>
            <a:ext cx="16230600" cy="8747544"/>
            <a:chOff x="0" y="0"/>
            <a:chExt cx="2680843" cy="14448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 rot="-10800000">
            <a:off x="10532367" y="2099736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7" y="0"/>
                </a:lnTo>
                <a:lnTo>
                  <a:pt x="5446367" y="1007421"/>
                </a:lnTo>
                <a:lnTo>
                  <a:pt x="0" y="1007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0532367" y="5354368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7" y="0"/>
                </a:lnTo>
                <a:lnTo>
                  <a:pt x="5446367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6281761" y="5251397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216642" y="4215105"/>
            <a:ext cx="7927358" cy="1533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85"/>
              </a:lnSpc>
            </a:pPr>
            <a:r>
              <a:rPr lang="en-US" sz="14114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Solution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9729" y="3234105"/>
            <a:ext cx="4751642" cy="32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@@S1$$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79729" y="6488737"/>
            <a:ext cx="4751642" cy="34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@@S2$$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79729" y="5639053"/>
            <a:ext cx="4751642" cy="502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2400" spc="31" dirty="0">
                <a:solidFill>
                  <a:srgbClr val="010A4F"/>
                </a:solidFill>
                <a:latin typeface="+mj-lt"/>
                <a:ea typeface="Abril Fatface"/>
                <a:cs typeface="Abril Fatface"/>
                <a:sym typeface="Abril Fatface"/>
              </a:rPr>
              <a:t>@@S2t$$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11370" y="6216042"/>
            <a:ext cx="5088208" cy="81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 3-5 ways your company proposes to solve them.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79729" y="2304830"/>
            <a:ext cx="4751643" cy="502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2400" spc="31" dirty="0">
                <a:solidFill>
                  <a:srgbClr val="010A4F"/>
                </a:solidFill>
                <a:latin typeface="+mj-lt"/>
                <a:ea typeface="Abril Fatface"/>
                <a:cs typeface="Abril Fatface"/>
                <a:sym typeface="Abril Fatface"/>
              </a:rPr>
              <a:t>@@S1t$$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5800" y="-1295400"/>
            <a:ext cx="9829800" cy="12306300"/>
            <a:chOff x="0" y="0"/>
            <a:chExt cx="1828828" cy="2289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28" cy="2289579"/>
            </a:xfrm>
            <a:custGeom>
              <a:avLst/>
              <a:gdLst/>
              <a:ahLst/>
              <a:cxnLst/>
              <a:rect l="l" t="t" r="r" b="b"/>
              <a:pathLst>
                <a:path w="1828828" h="2289579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E1EEFE">
                <a:alpha val="92941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858235" y="2877534"/>
            <a:ext cx="15805162" cy="3570601"/>
          </a:xfrm>
          <a:custGeom>
            <a:avLst/>
            <a:gdLst/>
            <a:ahLst/>
            <a:cxnLst/>
            <a:rect l="l" t="t" r="r" b="b"/>
            <a:pathLst>
              <a:path w="15805162" h="3570601">
                <a:moveTo>
                  <a:pt x="0" y="0"/>
                </a:moveTo>
                <a:lnTo>
                  <a:pt x="15805162" y="0"/>
                </a:lnTo>
                <a:lnTo>
                  <a:pt x="15805162" y="3570602"/>
                </a:lnTo>
                <a:lnTo>
                  <a:pt x="0" y="357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38484" y="3284401"/>
            <a:ext cx="7450621" cy="176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13285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product</a:t>
            </a:r>
          </a:p>
        </p:txBody>
      </p:sp>
      <p:grpSp>
        <p:nvGrpSpPr>
          <p:cNvPr id="6" name="Group 6"/>
          <p:cNvGrpSpPr/>
          <p:nvPr/>
        </p:nvGrpSpPr>
        <p:grpSpPr>
          <a:xfrm rot="-482310">
            <a:off x="1853441" y="2234305"/>
            <a:ext cx="3295385" cy="1002470"/>
            <a:chOff x="0" y="0"/>
            <a:chExt cx="4393847" cy="1336627"/>
          </a:xfrm>
        </p:grpSpPr>
        <p:grpSp>
          <p:nvGrpSpPr>
            <p:cNvPr id="7" name="Group 7"/>
            <p:cNvGrpSpPr/>
            <p:nvPr/>
          </p:nvGrpSpPr>
          <p:grpSpPr>
            <a:xfrm>
              <a:off x="4048113" y="990893"/>
              <a:ext cx="345734" cy="34573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2235901" y="172867"/>
              <a:ext cx="345734" cy="345734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10A4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2327002" y="818026"/>
              <a:ext cx="345734" cy="34573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ADFE8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1334093" y="518601"/>
              <a:ext cx="345734" cy="34573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10A4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345734" cy="345734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sp>
        <p:nvSpPr>
          <p:cNvPr id="17" name="Freeform 17"/>
          <p:cNvSpPr/>
          <p:nvPr/>
        </p:nvSpPr>
        <p:spPr>
          <a:xfrm>
            <a:off x="11425384" y="-241837"/>
            <a:ext cx="5156460" cy="10770674"/>
          </a:xfrm>
          <a:custGeom>
            <a:avLst/>
            <a:gdLst/>
            <a:ahLst/>
            <a:cxnLst/>
            <a:rect l="l" t="t" r="r" b="b"/>
            <a:pathLst>
              <a:path w="5156460" h="10770674">
                <a:moveTo>
                  <a:pt x="0" y="0"/>
                </a:moveTo>
                <a:lnTo>
                  <a:pt x="5156461" y="0"/>
                </a:lnTo>
                <a:lnTo>
                  <a:pt x="5156461" y="10770674"/>
                </a:lnTo>
                <a:lnTo>
                  <a:pt x="0" y="10770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238484" y="4807170"/>
            <a:ext cx="7450621" cy="156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82"/>
              </a:lnSpc>
            </a:pPr>
            <a:r>
              <a:rPr lang="en-US" sz="11782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of service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5771" y="6647686"/>
            <a:ext cx="8403334" cy="398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 dirty="0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@@B1$$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56110">
            <a:off x="1558775" y="-126748"/>
            <a:ext cx="16165533" cy="10847923"/>
          </a:xfrm>
          <a:custGeom>
            <a:avLst/>
            <a:gdLst/>
            <a:ahLst/>
            <a:cxnLst/>
            <a:rect l="l" t="t" r="r" b="b"/>
            <a:pathLst>
              <a:path w="16165533" h="10847923">
                <a:moveTo>
                  <a:pt x="0" y="0"/>
                </a:moveTo>
                <a:lnTo>
                  <a:pt x="16165533" y="0"/>
                </a:lnTo>
                <a:lnTo>
                  <a:pt x="16165533" y="10847923"/>
                </a:lnTo>
                <a:lnTo>
                  <a:pt x="0" y="108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042263">
            <a:off x="-4534186" y="-200084"/>
            <a:ext cx="22261138" cy="4117667"/>
          </a:xfrm>
          <a:custGeom>
            <a:avLst/>
            <a:gdLst/>
            <a:ahLst/>
            <a:cxnLst/>
            <a:rect l="l" t="t" r="r" b="b"/>
            <a:pathLst>
              <a:path w="22261138" h="4117667">
                <a:moveTo>
                  <a:pt x="0" y="0"/>
                </a:moveTo>
                <a:lnTo>
                  <a:pt x="22261138" y="0"/>
                </a:lnTo>
                <a:lnTo>
                  <a:pt x="22261138" y="4117667"/>
                </a:lnTo>
                <a:lnTo>
                  <a:pt x="0" y="4117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700000">
            <a:off x="-588606" y="4269304"/>
            <a:ext cx="28029599" cy="5850415"/>
          </a:xfrm>
          <a:custGeom>
            <a:avLst/>
            <a:gdLst/>
            <a:ahLst/>
            <a:cxnLst/>
            <a:rect l="l" t="t" r="r" b="b"/>
            <a:pathLst>
              <a:path w="28029599" h="5850415">
                <a:moveTo>
                  <a:pt x="0" y="0"/>
                </a:moveTo>
                <a:lnTo>
                  <a:pt x="28029599" y="0"/>
                </a:lnTo>
                <a:lnTo>
                  <a:pt x="28029599" y="5850414"/>
                </a:lnTo>
                <a:lnTo>
                  <a:pt x="0" y="5850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686966" y="-134346"/>
            <a:ext cx="5417160" cy="4591043"/>
          </a:xfrm>
          <a:custGeom>
            <a:avLst/>
            <a:gdLst/>
            <a:ahLst/>
            <a:cxnLst/>
            <a:rect l="l" t="t" r="r" b="b"/>
            <a:pathLst>
              <a:path w="5417160" h="4591043">
                <a:moveTo>
                  <a:pt x="0" y="0"/>
                </a:moveTo>
                <a:lnTo>
                  <a:pt x="5417160" y="0"/>
                </a:lnTo>
                <a:lnTo>
                  <a:pt x="5417160" y="4591043"/>
                </a:lnTo>
                <a:lnTo>
                  <a:pt x="0" y="4591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80894" y="4807651"/>
            <a:ext cx="6862215" cy="9363166"/>
          </a:xfrm>
          <a:custGeom>
            <a:avLst/>
            <a:gdLst/>
            <a:ahLst/>
            <a:cxnLst/>
            <a:rect l="l" t="t" r="r" b="b"/>
            <a:pathLst>
              <a:path w="6862215" h="9363166">
                <a:moveTo>
                  <a:pt x="0" y="0"/>
                </a:moveTo>
                <a:lnTo>
                  <a:pt x="6862215" y="0"/>
                </a:lnTo>
                <a:lnTo>
                  <a:pt x="6862215" y="9363166"/>
                </a:lnTo>
                <a:lnTo>
                  <a:pt x="0" y="9363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22390" y="658537"/>
            <a:ext cx="16643219" cy="8969927"/>
            <a:chOff x="0" y="0"/>
            <a:chExt cx="2680843" cy="14448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92928" y="5092465"/>
            <a:ext cx="6459313" cy="168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sz="11500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MARKET</a:t>
            </a:r>
          </a:p>
          <a:p>
            <a:pPr algn="ctr">
              <a:lnSpc>
                <a:spcPts val="4500"/>
              </a:lnSpc>
            </a:pPr>
            <a:r>
              <a:rPr lang="en-US" sz="6001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OPPURTUNITIES</a:t>
            </a:r>
          </a:p>
        </p:txBody>
      </p:sp>
      <p:grpSp>
        <p:nvGrpSpPr>
          <p:cNvPr id="10" name="Group 10"/>
          <p:cNvGrpSpPr/>
          <p:nvPr/>
        </p:nvGrpSpPr>
        <p:grpSpPr>
          <a:xfrm rot="-5941485">
            <a:off x="2000697" y="3399852"/>
            <a:ext cx="1193892" cy="1067166"/>
            <a:chOff x="0" y="0"/>
            <a:chExt cx="1591856" cy="142288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365192"/>
              <a:ext cx="421121" cy="421121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5AFB9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861471" y="0"/>
              <a:ext cx="730384" cy="73038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1EEFE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552960" y="1057846"/>
              <a:ext cx="365042" cy="365042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sp>
        <p:nvSpPr>
          <p:cNvPr id="17" name="AutoShape 17"/>
          <p:cNvSpPr/>
          <p:nvPr/>
        </p:nvSpPr>
        <p:spPr>
          <a:xfrm flipV="1">
            <a:off x="8933191" y="2126376"/>
            <a:ext cx="0" cy="6140389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9399916" y="3001268"/>
            <a:ext cx="6911056" cy="1277404"/>
            <a:chOff x="0" y="0"/>
            <a:chExt cx="9214742" cy="1703206"/>
          </a:xfrm>
        </p:grpSpPr>
        <p:grpSp>
          <p:nvGrpSpPr>
            <p:cNvPr id="19" name="Group 19"/>
            <p:cNvGrpSpPr/>
            <p:nvPr/>
          </p:nvGrpSpPr>
          <p:grpSpPr>
            <a:xfrm rot="-5400000">
              <a:off x="3755768" y="-3755768"/>
              <a:ext cx="1703206" cy="9214742"/>
              <a:chOff x="0" y="0"/>
              <a:chExt cx="660400" cy="357291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5729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572919">
                    <a:moveTo>
                      <a:pt x="535940" y="3572919"/>
                    </a:moveTo>
                    <a:lnTo>
                      <a:pt x="124460" y="3572919"/>
                    </a:lnTo>
                    <a:cubicBezTo>
                      <a:pt x="55880" y="3572919"/>
                      <a:pt x="0" y="3517039"/>
                      <a:pt x="0" y="344845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448459"/>
                    </a:lnTo>
                    <a:cubicBezTo>
                      <a:pt x="660400" y="3517039"/>
                      <a:pt x="604520" y="3572919"/>
                      <a:pt x="535940" y="3572919"/>
                    </a:cubicBezTo>
                    <a:close/>
                  </a:path>
                </a:pathLst>
              </a:custGeom>
              <a:solidFill>
                <a:srgbClr val="F5AFB9">
                  <a:alpha val="25882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2861448" cy="1703206"/>
              <a:chOff x="0" y="0"/>
              <a:chExt cx="1109496" cy="6604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109496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109496" h="660400">
                    <a:moveTo>
                      <a:pt x="98503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85036" y="0"/>
                    </a:lnTo>
                    <a:cubicBezTo>
                      <a:pt x="1053616" y="0"/>
                      <a:pt x="1109496" y="55880"/>
                      <a:pt x="1109496" y="124460"/>
                    </a:cubicBezTo>
                    <a:lnTo>
                      <a:pt x="1109496" y="535940"/>
                    </a:lnTo>
                    <a:cubicBezTo>
                      <a:pt x="1109496" y="604520"/>
                      <a:pt x="1053616" y="660400"/>
                      <a:pt x="985036" y="660400"/>
                    </a:cubicBezTo>
                    <a:close/>
                  </a:path>
                </a:pathLst>
              </a:custGeom>
              <a:solidFill>
                <a:srgbClr val="F5AFB9"/>
              </a:solidFill>
            </p:spPr>
          </p:sp>
        </p:grpSp>
      </p:grpSp>
      <p:sp>
        <p:nvSpPr>
          <p:cNvPr id="23" name="TextBox 23"/>
          <p:cNvSpPr txBox="1"/>
          <p:nvPr/>
        </p:nvSpPr>
        <p:spPr>
          <a:xfrm>
            <a:off x="11680894" y="3100160"/>
            <a:ext cx="4397306" cy="250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129"/>
              </a:lnSpc>
            </a:pPr>
            <a:r>
              <a:rPr lang="en-US" sz="1500" dirty="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@@MO1$$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54207" y="3147970"/>
            <a:ext cx="2065602" cy="3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599"/>
              </a:lnSpc>
              <a:spcBef>
                <a:spcPct val="0"/>
              </a:spcBef>
            </a:pPr>
            <a:r>
              <a:rPr lang="en-US" b="1" spc="-19" dirty="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@@MO1t$$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399916" y="4730908"/>
            <a:ext cx="6911056" cy="1277404"/>
            <a:chOff x="0" y="0"/>
            <a:chExt cx="9214742" cy="1703206"/>
          </a:xfrm>
        </p:grpSpPr>
        <p:grpSp>
          <p:nvGrpSpPr>
            <p:cNvPr id="26" name="Group 26"/>
            <p:cNvGrpSpPr/>
            <p:nvPr/>
          </p:nvGrpSpPr>
          <p:grpSpPr>
            <a:xfrm rot="-5400000">
              <a:off x="3755768" y="-3755768"/>
              <a:ext cx="1703206" cy="9214742"/>
              <a:chOff x="0" y="0"/>
              <a:chExt cx="660400" cy="357291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60400" cy="35729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572919">
                    <a:moveTo>
                      <a:pt x="535940" y="3572919"/>
                    </a:moveTo>
                    <a:lnTo>
                      <a:pt x="124460" y="3572919"/>
                    </a:lnTo>
                    <a:cubicBezTo>
                      <a:pt x="55880" y="3572919"/>
                      <a:pt x="0" y="3517039"/>
                      <a:pt x="0" y="344845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448459"/>
                    </a:lnTo>
                    <a:cubicBezTo>
                      <a:pt x="660400" y="3517039"/>
                      <a:pt x="604520" y="3572919"/>
                      <a:pt x="535940" y="3572919"/>
                    </a:cubicBezTo>
                    <a:close/>
                  </a:path>
                </a:pathLst>
              </a:custGeom>
              <a:solidFill>
                <a:srgbClr val="A89CE3">
                  <a:alpha val="25882"/>
                </a:srgbClr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2861448" cy="1703206"/>
              <a:chOff x="0" y="0"/>
              <a:chExt cx="1109496" cy="6604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109496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109496" h="660400">
                    <a:moveTo>
                      <a:pt x="98503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85036" y="0"/>
                    </a:lnTo>
                    <a:cubicBezTo>
                      <a:pt x="1053616" y="0"/>
                      <a:pt x="1109496" y="55880"/>
                      <a:pt x="1109496" y="124460"/>
                    </a:cubicBezTo>
                    <a:lnTo>
                      <a:pt x="1109496" y="535940"/>
                    </a:lnTo>
                    <a:cubicBezTo>
                      <a:pt x="1109496" y="604520"/>
                      <a:pt x="1053616" y="660400"/>
                      <a:pt x="985036" y="66040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9399916" y="6460549"/>
            <a:ext cx="6911056" cy="1277404"/>
            <a:chOff x="0" y="0"/>
            <a:chExt cx="9214742" cy="1703206"/>
          </a:xfrm>
        </p:grpSpPr>
        <p:grpSp>
          <p:nvGrpSpPr>
            <p:cNvPr id="31" name="Group 31"/>
            <p:cNvGrpSpPr/>
            <p:nvPr/>
          </p:nvGrpSpPr>
          <p:grpSpPr>
            <a:xfrm rot="-5400000">
              <a:off x="3755768" y="-3755768"/>
              <a:ext cx="1703206" cy="9214742"/>
              <a:chOff x="0" y="0"/>
              <a:chExt cx="660400" cy="3572919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60400" cy="35729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572919">
                    <a:moveTo>
                      <a:pt x="535940" y="3572919"/>
                    </a:moveTo>
                    <a:lnTo>
                      <a:pt x="124460" y="3572919"/>
                    </a:lnTo>
                    <a:cubicBezTo>
                      <a:pt x="55880" y="3572919"/>
                      <a:pt x="0" y="3517039"/>
                      <a:pt x="0" y="344845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448459"/>
                    </a:lnTo>
                    <a:cubicBezTo>
                      <a:pt x="660400" y="3517039"/>
                      <a:pt x="604520" y="3572919"/>
                      <a:pt x="535940" y="3572919"/>
                    </a:cubicBezTo>
                    <a:close/>
                  </a:path>
                </a:pathLst>
              </a:custGeom>
              <a:solidFill>
                <a:srgbClr val="B3C8E1">
                  <a:alpha val="25882"/>
                </a:srgbClr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0" y="0"/>
              <a:ext cx="2861448" cy="1703206"/>
              <a:chOff x="0" y="0"/>
              <a:chExt cx="1109496" cy="6604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109496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109496" h="660400">
                    <a:moveTo>
                      <a:pt x="98503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85036" y="0"/>
                    </a:lnTo>
                    <a:cubicBezTo>
                      <a:pt x="1053616" y="0"/>
                      <a:pt x="1109496" y="55880"/>
                      <a:pt x="1109496" y="124460"/>
                    </a:cubicBezTo>
                    <a:lnTo>
                      <a:pt x="1109496" y="535940"/>
                    </a:lnTo>
                    <a:cubicBezTo>
                      <a:pt x="1109496" y="604520"/>
                      <a:pt x="1053616" y="660400"/>
                      <a:pt x="985036" y="660400"/>
                    </a:cubicBezTo>
                    <a:close/>
                  </a:path>
                </a:pathLst>
              </a:custGeom>
              <a:solidFill>
                <a:srgbClr val="B3C8E1"/>
              </a:solidFill>
            </p:spPr>
          </p:sp>
        </p:grpSp>
      </p:grpSp>
      <p:sp>
        <p:nvSpPr>
          <p:cNvPr id="35" name="TextBox 35"/>
          <p:cNvSpPr txBox="1"/>
          <p:nvPr/>
        </p:nvSpPr>
        <p:spPr>
          <a:xfrm>
            <a:off x="9454207" y="4921500"/>
            <a:ext cx="2112268" cy="3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599"/>
              </a:lnSpc>
              <a:spcBef>
                <a:spcPct val="0"/>
              </a:spcBef>
            </a:pPr>
            <a:r>
              <a:rPr lang="en-US" b="1" spc="-19" dirty="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@@MO2t$$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558600" y="6624222"/>
            <a:ext cx="1988825" cy="3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599"/>
              </a:lnSpc>
              <a:spcBef>
                <a:spcPct val="0"/>
              </a:spcBef>
            </a:pPr>
            <a:r>
              <a:rPr lang="en-US" b="1" spc="-19" dirty="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@@MO3t$$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680894" y="4871085"/>
            <a:ext cx="4397306" cy="250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129"/>
              </a:lnSpc>
            </a:pPr>
            <a:r>
              <a:rPr lang="en-US" sz="1500" dirty="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@@MO2$$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680894" y="6642010"/>
            <a:ext cx="4397306" cy="250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129"/>
              </a:lnSpc>
            </a:pPr>
            <a:r>
              <a:rPr lang="en-US" sz="1500" dirty="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@@MO3$$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9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596" y="-426905"/>
            <a:ext cx="17868899" cy="15278099"/>
          </a:xfrm>
          <a:custGeom>
            <a:avLst/>
            <a:gdLst/>
            <a:ahLst/>
            <a:cxnLst/>
            <a:rect l="l" t="t" r="r" b="b"/>
            <a:pathLst>
              <a:path w="17868899" h="152780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69728"/>
            <a:ext cx="16230600" cy="8747544"/>
            <a:chOff x="0" y="0"/>
            <a:chExt cx="2680843" cy="14448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397415" y="5190458"/>
            <a:ext cx="6185910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903" y="2013717"/>
            <a:ext cx="8129678" cy="696532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8348" y="4320953"/>
            <a:ext cx="7536390" cy="145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63"/>
              </a:lnSpc>
            </a:pPr>
            <a:r>
              <a:rPr lang="en-US" sz="13417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traction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0938" y="5862750"/>
            <a:ext cx="6231208" cy="120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Where is your company currently at? Visualize with a graph to highlight important developments.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5800" y="-1295400"/>
            <a:ext cx="9829800" cy="12306300"/>
            <a:chOff x="0" y="0"/>
            <a:chExt cx="1828828" cy="2289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28" cy="2289579"/>
            </a:xfrm>
            <a:custGeom>
              <a:avLst/>
              <a:gdLst/>
              <a:ahLst/>
              <a:cxnLst/>
              <a:rect l="l" t="t" r="r" b="b"/>
              <a:pathLst>
                <a:path w="1828828" h="2289579">
                  <a:moveTo>
                    <a:pt x="0" y="0"/>
                  </a:moveTo>
                  <a:lnTo>
                    <a:pt x="1828828" y="0"/>
                  </a:lnTo>
                  <a:lnTo>
                    <a:pt x="1828828" y="2289579"/>
                  </a:lnTo>
                  <a:lnTo>
                    <a:pt x="0" y="2289579"/>
                  </a:lnTo>
                  <a:close/>
                </a:path>
              </a:pathLst>
            </a:custGeom>
            <a:solidFill>
              <a:srgbClr val="E1EEFE">
                <a:alpha val="92941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87961" y="2773272"/>
            <a:ext cx="15805162" cy="3570601"/>
          </a:xfrm>
          <a:custGeom>
            <a:avLst/>
            <a:gdLst/>
            <a:ahLst/>
            <a:cxnLst/>
            <a:rect l="l" t="t" r="r" b="b"/>
            <a:pathLst>
              <a:path w="15805162" h="3570601">
                <a:moveTo>
                  <a:pt x="0" y="0"/>
                </a:moveTo>
                <a:lnTo>
                  <a:pt x="15805162" y="0"/>
                </a:lnTo>
                <a:lnTo>
                  <a:pt x="15805162" y="3570602"/>
                </a:lnTo>
                <a:lnTo>
                  <a:pt x="0" y="357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90884" y="3411186"/>
            <a:ext cx="7064513" cy="1761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13285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size the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0884" y="4933955"/>
            <a:ext cx="7064513" cy="156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82"/>
              </a:lnSpc>
            </a:pPr>
            <a:r>
              <a:rPr lang="en-US" sz="11782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market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0884" y="6774470"/>
            <a:ext cx="6497908" cy="81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Apply the two ways to size the market - top down or bottom up.</a:t>
            </a:r>
          </a:p>
        </p:txBody>
      </p:sp>
      <p:grpSp>
        <p:nvGrpSpPr>
          <p:cNvPr id="8" name="Group 8"/>
          <p:cNvGrpSpPr/>
          <p:nvPr/>
        </p:nvGrpSpPr>
        <p:grpSpPr>
          <a:xfrm rot="-482310">
            <a:off x="2005841" y="2361091"/>
            <a:ext cx="3295385" cy="1002470"/>
            <a:chOff x="0" y="0"/>
            <a:chExt cx="4393847" cy="1336627"/>
          </a:xfrm>
        </p:grpSpPr>
        <p:grpSp>
          <p:nvGrpSpPr>
            <p:cNvPr id="9" name="Group 9"/>
            <p:cNvGrpSpPr/>
            <p:nvPr/>
          </p:nvGrpSpPr>
          <p:grpSpPr>
            <a:xfrm>
              <a:off x="4048113" y="990893"/>
              <a:ext cx="345734" cy="345734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2235901" y="172867"/>
              <a:ext cx="345734" cy="34573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10A4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2327002" y="818026"/>
              <a:ext cx="345734" cy="34573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ADFE8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334093" y="518601"/>
              <a:ext cx="345734" cy="345734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10A4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345734" cy="345734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sp>
        <p:nvSpPr>
          <p:cNvPr id="19" name="Freeform 19"/>
          <p:cNvSpPr/>
          <p:nvPr/>
        </p:nvSpPr>
        <p:spPr>
          <a:xfrm>
            <a:off x="10705427" y="742950"/>
            <a:ext cx="5600924" cy="5600924"/>
          </a:xfrm>
          <a:custGeom>
            <a:avLst/>
            <a:gdLst/>
            <a:ahLst/>
            <a:cxnLst/>
            <a:rect l="l" t="t" r="r" b="b"/>
            <a:pathLst>
              <a:path w="5600924" h="5600924">
                <a:moveTo>
                  <a:pt x="0" y="0"/>
                </a:moveTo>
                <a:lnTo>
                  <a:pt x="5600924" y="0"/>
                </a:lnTo>
                <a:lnTo>
                  <a:pt x="5600924" y="5600924"/>
                </a:lnTo>
                <a:lnTo>
                  <a:pt x="0" y="5600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3824275" y="4382275"/>
            <a:ext cx="3923198" cy="3923198"/>
          </a:xfrm>
          <a:custGeom>
            <a:avLst/>
            <a:gdLst/>
            <a:ahLst/>
            <a:cxnLst/>
            <a:rect l="l" t="t" r="r" b="b"/>
            <a:pathLst>
              <a:path w="3923198" h="3923198">
                <a:moveTo>
                  <a:pt x="3923198" y="0"/>
                </a:moveTo>
                <a:lnTo>
                  <a:pt x="0" y="0"/>
                </a:lnTo>
                <a:lnTo>
                  <a:pt x="0" y="3923198"/>
                </a:lnTo>
                <a:lnTo>
                  <a:pt x="3923198" y="3923198"/>
                </a:lnTo>
                <a:lnTo>
                  <a:pt x="392319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090542" y="5652396"/>
            <a:ext cx="3320154" cy="3320154"/>
          </a:xfrm>
          <a:custGeom>
            <a:avLst/>
            <a:gdLst/>
            <a:ahLst/>
            <a:cxnLst/>
            <a:rect l="l" t="t" r="r" b="b"/>
            <a:pathLst>
              <a:path w="3320154" h="3320154">
                <a:moveTo>
                  <a:pt x="0" y="0"/>
                </a:moveTo>
                <a:lnTo>
                  <a:pt x="3320154" y="0"/>
                </a:lnTo>
                <a:lnTo>
                  <a:pt x="3320154" y="3320154"/>
                </a:lnTo>
                <a:lnTo>
                  <a:pt x="0" y="3320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1023606" y="2479196"/>
            <a:ext cx="4964565" cy="75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sz="4700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2.1 Billion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23606" y="3316929"/>
            <a:ext cx="4964565" cy="10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Total Available</a:t>
            </a:r>
          </a:p>
          <a:p>
            <a:pPr algn="ctr">
              <a:lnSpc>
                <a:spcPts val="4276"/>
              </a:lnSpc>
            </a:pPr>
            <a:r>
              <a:rPr lang="en-US" sz="3054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Market (TAM)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611657" y="5515676"/>
            <a:ext cx="2348434" cy="52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292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29 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611657" y="6136060"/>
            <a:ext cx="2348434" cy="105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169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Serviceable Available</a:t>
            </a:r>
          </a:p>
          <a:p>
            <a:pPr algn="ctr">
              <a:lnSpc>
                <a:spcPts val="2820"/>
              </a:lnSpc>
            </a:pPr>
            <a:r>
              <a:rPr lang="en-US" sz="2169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Market (SAM)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560066" y="6552911"/>
            <a:ext cx="2381106" cy="52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292">
                <a:solidFill>
                  <a:srgbClr val="010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9.4M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560066" y="7165685"/>
            <a:ext cx="2381106" cy="105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169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Serviceable Obtainable</a:t>
            </a:r>
          </a:p>
          <a:p>
            <a:pPr algn="ctr">
              <a:lnSpc>
                <a:spcPts val="2820"/>
              </a:lnSpc>
            </a:pPr>
            <a:r>
              <a:rPr lang="en-US" sz="2169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Market (SOM)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9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596" y="-426905"/>
            <a:ext cx="17868899" cy="15278099"/>
          </a:xfrm>
          <a:custGeom>
            <a:avLst/>
            <a:gdLst/>
            <a:ahLst/>
            <a:cxnLst/>
            <a:rect l="l" t="t" r="r" b="b"/>
            <a:pathLst>
              <a:path w="17868899" h="15278099">
                <a:moveTo>
                  <a:pt x="0" y="0"/>
                </a:moveTo>
                <a:lnTo>
                  <a:pt x="17868899" y="0"/>
                </a:lnTo>
                <a:lnTo>
                  <a:pt x="17868899" y="15278099"/>
                </a:lnTo>
                <a:lnTo>
                  <a:pt x="0" y="1527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13" t="-29162" r="-5278" b="-172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73439" y="955526"/>
            <a:ext cx="15541122" cy="8375948"/>
            <a:chOff x="0" y="0"/>
            <a:chExt cx="2680843" cy="14448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5537376" y="5263632"/>
            <a:ext cx="6185910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312421" y="3884998"/>
            <a:ext cx="4775883" cy="163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6"/>
              </a:lnSpc>
            </a:pPr>
            <a:r>
              <a:rPr lang="en-US" sz="14942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48408" y="4738440"/>
            <a:ext cx="5081277" cy="183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5"/>
              </a:lnSpc>
            </a:pPr>
            <a:r>
              <a:rPr lang="en-US" sz="13815">
                <a:solidFill>
                  <a:srgbClr val="010A4F"/>
                </a:solidFill>
                <a:latin typeface="Abril Fatface"/>
                <a:ea typeface="Abril Fatface"/>
                <a:cs typeface="Abril Fatface"/>
                <a:sym typeface="Abril Fatface"/>
              </a:rPr>
              <a:t>team</a:t>
            </a:r>
          </a:p>
        </p:txBody>
      </p:sp>
      <p:grpSp>
        <p:nvGrpSpPr>
          <p:cNvPr id="8" name="Group 8"/>
          <p:cNvGrpSpPr/>
          <p:nvPr/>
        </p:nvGrpSpPr>
        <p:grpSpPr>
          <a:xfrm rot="-625701">
            <a:off x="2138969" y="3731213"/>
            <a:ext cx="1298718" cy="1160865"/>
            <a:chOff x="0" y="0"/>
            <a:chExt cx="1731624" cy="154781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397257"/>
              <a:ext cx="458096" cy="458096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5AFB9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37110" y="0"/>
              <a:ext cx="794513" cy="79451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1EEFE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601511" y="1150726"/>
              <a:ext cx="397093" cy="39709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89CE3"/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9797540" y="1622929"/>
            <a:ext cx="2748982" cy="27489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FB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901726" y="1622929"/>
            <a:ext cx="2748982" cy="27489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EEF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38165" y="5411351"/>
            <a:ext cx="2748982" cy="27489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C8E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9969172" y="1794566"/>
            <a:ext cx="2405719" cy="2405709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25000" b="-25000"/>
              </a:stretch>
            </a:blip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3073358" y="1794566"/>
            <a:ext cx="2405719" cy="2405709"/>
            <a:chOff x="0" y="0"/>
            <a:chExt cx="6350000" cy="63499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7106" b="-42894"/>
              </a:stretch>
            </a:blip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09796" y="5582987"/>
            <a:ext cx="2405719" cy="2405709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25000" b="-25000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1810999" y="8422363"/>
            <a:ext cx="227614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 b="1" dirty="0">
                <a:solidFill>
                  <a:srgbClr val="010A4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@@T3$$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055258" y="4670306"/>
            <a:ext cx="249126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 b="1" dirty="0">
                <a:solidFill>
                  <a:srgbClr val="010A4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@@T1$$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98158" y="4670306"/>
            <a:ext cx="2352549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2477" b="1" dirty="0">
                <a:solidFill>
                  <a:srgbClr val="010A4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@@T2$$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903333" y="6621516"/>
            <a:ext cx="4394396" cy="81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8"/>
              </a:lnSpc>
            </a:pPr>
            <a:r>
              <a:rPr lang="en-US" sz="3118" spc="31">
                <a:solidFill>
                  <a:srgbClr val="010A4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Say something nice about your team.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Roboto</vt:lpstr>
      <vt:lpstr>League Spartan</vt:lpstr>
      <vt:lpstr>Arial</vt:lpstr>
      <vt:lpstr>Calibri</vt:lpstr>
      <vt:lpstr>Roboto Bold Italics</vt:lpstr>
      <vt:lpstr>Canva Sans</vt:lpstr>
      <vt:lpstr>Canva Sans Bold</vt:lpstr>
      <vt:lpstr>Glacial Indifference</vt:lpstr>
      <vt:lpstr>Abril Fatface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Purple Business Solution Pitch Deck Presentation</dc:title>
  <cp:lastModifiedBy>santhoshmrs2004@outlook.com</cp:lastModifiedBy>
  <cp:revision>14</cp:revision>
  <dcterms:created xsi:type="dcterms:W3CDTF">2006-08-16T00:00:00Z</dcterms:created>
  <dcterms:modified xsi:type="dcterms:W3CDTF">2024-11-30T16:09:20Z</dcterms:modified>
  <dc:identifier>DAGX9e6s8Ls</dc:identifier>
</cp:coreProperties>
</file>