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10" r:id="rId2"/>
  </p:sldMasterIdLst>
  <p:handoutMasterIdLst>
    <p:handoutMasterId r:id="rId12"/>
  </p:handoutMasterIdLst>
  <p:sldIdLst>
    <p:sldId id="319" r:id="rId3"/>
    <p:sldId id="332" r:id="rId4"/>
    <p:sldId id="333" r:id="rId5"/>
    <p:sldId id="337" r:id="rId6"/>
    <p:sldId id="334" r:id="rId7"/>
    <p:sldId id="338" r:id="rId8"/>
    <p:sldId id="340" r:id="rId9"/>
    <p:sldId id="341" r:id="rId10"/>
    <p:sldId id="34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KUBO Yudai" initials="OY" lastIdx="1" clrIdx="0">
    <p:extLst>
      <p:ext uri="{19B8F6BF-5375-455C-9EA6-DF929625EA0E}">
        <p15:presenceInfo xmlns:p15="http://schemas.microsoft.com/office/powerpoint/2012/main" userId="OKUBO Yud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74E"/>
    <a:srgbClr val="04364E"/>
    <a:srgbClr val="F5F5F5"/>
    <a:srgbClr val="F2A46F"/>
    <a:srgbClr val="23C0D3"/>
    <a:srgbClr val="1892D1"/>
    <a:srgbClr val="EA460B"/>
    <a:srgbClr val="2F90B7"/>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6" autoAdjust="0"/>
    <p:restoredTop sz="94660"/>
  </p:normalViewPr>
  <p:slideViewPr>
    <p:cSldViewPr snapToGrid="0">
      <p:cViewPr varScale="1">
        <p:scale>
          <a:sx n="89" d="100"/>
          <a:sy n="89" d="100"/>
        </p:scale>
        <p:origin x="394" y="62"/>
      </p:cViewPr>
      <p:guideLst/>
    </p:cSldViewPr>
  </p:slideViewPr>
  <p:notesTextViewPr>
    <p:cViewPr>
      <p:scale>
        <a:sx n="3" d="2"/>
        <a:sy n="3" d="2"/>
      </p:scale>
      <p:origin x="0" y="0"/>
    </p:cViewPr>
  </p:notesText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27A7196-96F0-4847-8B12-CB7566B589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3DB676C-F005-4E4C-A318-9BB7877B70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AEDD7F-A2CC-44E6-A603-73796BAD5A4C}" type="datetimeFigureOut">
              <a:rPr kumimoji="1" lang="ja-JP" altLang="en-US" smtClean="0"/>
              <a:t>2022/6/27</a:t>
            </a:fld>
            <a:endParaRPr kumimoji="1" lang="ja-JP" altLang="en-US"/>
          </a:p>
        </p:txBody>
      </p:sp>
      <p:sp>
        <p:nvSpPr>
          <p:cNvPr id="4" name="フッター プレースホルダー 3">
            <a:extLst>
              <a:ext uri="{FF2B5EF4-FFF2-40B4-BE49-F238E27FC236}">
                <a16:creationId xmlns:a16="http://schemas.microsoft.com/office/drawing/2014/main" id="{BBC23330-4CB6-4494-9E7B-7E5F5CC146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D547181-B668-4BDB-8B17-20753A9625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B83C9-9E71-44D5-841B-3DEE9E9D044F}" type="slidenum">
              <a:rPr kumimoji="1" lang="ja-JP" altLang="en-US" smtClean="0"/>
              <a:t>‹#›</a:t>
            </a:fld>
            <a:endParaRPr kumimoji="1" lang="ja-JP" altLang="en-US"/>
          </a:p>
        </p:txBody>
      </p:sp>
    </p:spTree>
    <p:extLst>
      <p:ext uri="{BB962C8B-B14F-4D97-AF65-F5344CB8AC3E}">
        <p14:creationId xmlns:p14="http://schemas.microsoft.com/office/powerpoint/2010/main" val="151432632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B39602-9176-4546-BE5F-B86189D22E0D}"/>
              </a:ext>
            </a:extLst>
          </p:cNvPr>
          <p:cNvSpPr>
            <a:spLocks noGrp="1"/>
          </p:cNvSpPr>
          <p:nvPr>
            <p:ph type="ctrTitle"/>
          </p:nvPr>
        </p:nvSpPr>
        <p:spPr>
          <a:xfrm>
            <a:off x="1524000" y="1122363"/>
            <a:ext cx="9144000" cy="2387600"/>
          </a:xfrm>
        </p:spPr>
        <p:txBody>
          <a:bodyPr anchor="b"/>
          <a:lstStyle>
            <a:lvl1pPr algn="ctr">
              <a:defRPr sz="738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6929DC-FFF1-4600-8965-4A26A4C64947}"/>
              </a:ext>
            </a:extLst>
          </p:cNvPr>
          <p:cNvSpPr>
            <a:spLocks noGrp="1"/>
          </p:cNvSpPr>
          <p:nvPr>
            <p:ph type="subTitle" idx="1"/>
          </p:nvPr>
        </p:nvSpPr>
        <p:spPr>
          <a:xfrm>
            <a:off x="1524000" y="3602038"/>
            <a:ext cx="9144000" cy="1655762"/>
          </a:xfrm>
        </p:spPr>
        <p:txBody>
          <a:bodyPr/>
          <a:lstStyle>
            <a:lvl1pPr marL="0" indent="0" algn="ctr">
              <a:buNone/>
              <a:defRPr sz="2954"/>
            </a:lvl1pPr>
            <a:lvl2pPr marL="562722" indent="0" algn="ctr">
              <a:buNone/>
              <a:defRPr sz="2462"/>
            </a:lvl2pPr>
            <a:lvl3pPr marL="1125444" indent="0" algn="ctr">
              <a:buNone/>
              <a:defRPr sz="2215"/>
            </a:lvl3pPr>
            <a:lvl4pPr marL="1688165" indent="0" algn="ctr">
              <a:buNone/>
              <a:defRPr sz="1969"/>
            </a:lvl4pPr>
            <a:lvl5pPr marL="2250887" indent="0" algn="ctr">
              <a:buNone/>
              <a:defRPr sz="1969"/>
            </a:lvl5pPr>
            <a:lvl6pPr marL="2813609" indent="0" algn="ctr">
              <a:buNone/>
              <a:defRPr sz="1969"/>
            </a:lvl6pPr>
            <a:lvl7pPr marL="3376331" indent="0" algn="ctr">
              <a:buNone/>
              <a:defRPr sz="1969"/>
            </a:lvl7pPr>
            <a:lvl8pPr marL="3939052" indent="0" algn="ctr">
              <a:buNone/>
              <a:defRPr sz="1969"/>
            </a:lvl8pPr>
            <a:lvl9pPr marL="4501774" indent="0" algn="ctr">
              <a:buNone/>
              <a:defRPr sz="1969"/>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6AD7125-5DD2-4605-9EAC-D72DB46C88C6}"/>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4369210C-825B-4C8A-954A-CEFE19ADB2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A4814C-56B6-4FB2-B68B-E4492E3942BF}"/>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164780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875006-1118-4390-8EFC-30D2F029385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4EB2C97-F059-4257-843A-30D881755B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32A528-A28E-4F14-978F-72DB3022C3AB}"/>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A9270265-15DC-4345-AFF9-987398E54E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2E248E-243F-4CE7-8332-2AF6DF136B8B}"/>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72610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245B20-CBD3-41A3-A336-19F1CB1FF934}"/>
              </a:ext>
            </a:extLst>
          </p:cNvPr>
          <p:cNvSpPr>
            <a:spLocks noGrp="1"/>
          </p:cNvSpPr>
          <p:nvPr>
            <p:ph type="title" orient="vert"/>
          </p:nvPr>
        </p:nvSpPr>
        <p:spPr>
          <a:xfrm>
            <a:off x="8725877" y="365125"/>
            <a:ext cx="2627924"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86EC0E-648F-4880-98BB-1192F1ADF613}"/>
              </a:ext>
            </a:extLst>
          </p:cNvPr>
          <p:cNvSpPr>
            <a:spLocks noGrp="1"/>
          </p:cNvSpPr>
          <p:nvPr>
            <p:ph type="body" orient="vert" idx="1"/>
          </p:nvPr>
        </p:nvSpPr>
        <p:spPr>
          <a:xfrm>
            <a:off x="838201" y="365125"/>
            <a:ext cx="770010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8EC611-5519-42F8-BBE6-03583FECF57E}"/>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54DC472C-9682-42BF-827E-2E57C7698A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5EABEF-006B-4081-AC8A-C01E1D8DD65B}"/>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326371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19848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4941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4328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1712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4132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5942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8410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28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481641-FF91-4425-8101-177FD2C4F1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74FC51-802E-454A-8522-E1C003F2E9E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D94D2-B7DA-424A-8C10-6F60C8778062}"/>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A200A645-66DF-48A2-BBC0-3F355B3C30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66BFA9-9B59-4257-99A3-4F6098DBE271}"/>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2005699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7222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3231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5156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3234E63-FDE2-4C9B-9DE8-36EB816544D9}"/>
              </a:ext>
            </a:extLst>
          </p:cNvPr>
          <p:cNvGrpSpPr/>
          <p:nvPr userDrawn="1"/>
        </p:nvGrpSpPr>
        <p:grpSpPr>
          <a:xfrm>
            <a:off x="-37514" y="-10160"/>
            <a:ext cx="12252023" cy="6907663"/>
            <a:chOff x="-30481" y="-10160"/>
            <a:chExt cx="9954769" cy="6907663"/>
          </a:xfrm>
        </p:grpSpPr>
        <p:pic>
          <p:nvPicPr>
            <p:cNvPr id="9" name="図 8">
              <a:extLst>
                <a:ext uri="{FF2B5EF4-FFF2-40B4-BE49-F238E27FC236}">
                  <a16:creationId xmlns:a16="http://schemas.microsoft.com/office/drawing/2014/main" id="{80CFEB56-1402-4A72-BEB3-D27C5F697115}"/>
                </a:ext>
              </a:extLst>
            </p:cNvPr>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48389" t="20955"/>
            <a:stretch/>
          </p:blipFill>
          <p:spPr>
            <a:xfrm>
              <a:off x="3830320" y="0"/>
              <a:ext cx="6075680" cy="6858000"/>
            </a:xfrm>
            <a:prstGeom prst="rect">
              <a:avLst/>
            </a:prstGeom>
          </p:spPr>
        </p:pic>
        <p:sp>
          <p:nvSpPr>
            <p:cNvPr id="10" name="フリーフォーム: 図形 9">
              <a:extLst>
                <a:ext uri="{FF2B5EF4-FFF2-40B4-BE49-F238E27FC236}">
                  <a16:creationId xmlns:a16="http://schemas.microsoft.com/office/drawing/2014/main" id="{49181C26-690F-4C10-81D1-D9B0F4F2326D}"/>
                </a:ext>
              </a:extLst>
            </p:cNvPr>
            <p:cNvSpPr/>
            <p:nvPr userDrawn="1"/>
          </p:nvSpPr>
          <p:spPr>
            <a:xfrm>
              <a:off x="8458200" y="1905000"/>
              <a:ext cx="1447801" cy="2865120"/>
            </a:xfrm>
            <a:custGeom>
              <a:avLst/>
              <a:gdLst>
                <a:gd name="connsiteX0" fmla="*/ 1207008 w 1213104"/>
                <a:gd name="connsiteY0" fmla="*/ 0 h 2432304"/>
                <a:gd name="connsiteX1" fmla="*/ 0 w 1213104"/>
                <a:gd name="connsiteY1" fmla="*/ 1207008 h 2432304"/>
                <a:gd name="connsiteX2" fmla="*/ 1213104 w 1213104"/>
                <a:gd name="connsiteY2" fmla="*/ 2432304 h 2432304"/>
                <a:gd name="connsiteX3" fmla="*/ 1207008 w 1213104"/>
                <a:gd name="connsiteY3" fmla="*/ 0 h 2432304"/>
              </a:gdLst>
              <a:ahLst/>
              <a:cxnLst>
                <a:cxn ang="0">
                  <a:pos x="connsiteX0" y="connsiteY0"/>
                </a:cxn>
                <a:cxn ang="0">
                  <a:pos x="connsiteX1" y="connsiteY1"/>
                </a:cxn>
                <a:cxn ang="0">
                  <a:pos x="connsiteX2" y="connsiteY2"/>
                </a:cxn>
                <a:cxn ang="0">
                  <a:pos x="connsiteX3" y="connsiteY3"/>
                </a:cxn>
              </a:cxnLst>
              <a:rect l="l" t="t" r="r" b="b"/>
              <a:pathLst>
                <a:path w="1213104" h="2432304">
                  <a:moveTo>
                    <a:pt x="1207008" y="0"/>
                  </a:moveTo>
                  <a:lnTo>
                    <a:pt x="0" y="1207008"/>
                  </a:lnTo>
                  <a:lnTo>
                    <a:pt x="1213104" y="2432304"/>
                  </a:lnTo>
                  <a:lnTo>
                    <a:pt x="1207008" y="0"/>
                  </a:lnTo>
                  <a:close/>
                </a:path>
              </a:pathLst>
            </a:custGeom>
            <a:solidFill>
              <a:srgbClr val="1892D1"/>
            </a:solidFill>
            <a:ln>
              <a:solidFill>
                <a:srgbClr val="1892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15"/>
            </a:p>
          </p:txBody>
        </p:sp>
        <p:sp>
          <p:nvSpPr>
            <p:cNvPr id="11" name="フリーフォーム: 図形 10">
              <a:extLst>
                <a:ext uri="{FF2B5EF4-FFF2-40B4-BE49-F238E27FC236}">
                  <a16:creationId xmlns:a16="http://schemas.microsoft.com/office/drawing/2014/main" id="{5426E00A-153F-4BE3-BC82-4799674E9CA8}"/>
                </a:ext>
              </a:extLst>
            </p:cNvPr>
            <p:cNvSpPr/>
            <p:nvPr userDrawn="1"/>
          </p:nvSpPr>
          <p:spPr>
            <a:xfrm>
              <a:off x="-20320" y="-10160"/>
              <a:ext cx="7833360" cy="6858000"/>
            </a:xfrm>
            <a:custGeom>
              <a:avLst/>
              <a:gdLst>
                <a:gd name="connsiteX0" fmla="*/ 7548880 w 7833360"/>
                <a:gd name="connsiteY0" fmla="*/ 0 h 6858000"/>
                <a:gd name="connsiteX1" fmla="*/ 0 w 7833360"/>
                <a:gd name="connsiteY1" fmla="*/ 0 h 6858000"/>
                <a:gd name="connsiteX2" fmla="*/ 0 w 7833360"/>
                <a:gd name="connsiteY2" fmla="*/ 6858000 h 6858000"/>
                <a:gd name="connsiteX3" fmla="*/ 7833360 w 7833360"/>
                <a:gd name="connsiteY3" fmla="*/ 6858000 h 6858000"/>
                <a:gd name="connsiteX4" fmla="*/ 4216400 w 7833360"/>
                <a:gd name="connsiteY4" fmla="*/ 3312160 h 6858000"/>
                <a:gd name="connsiteX5" fmla="*/ 7548880 w 783336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3360" h="6858000">
                  <a:moveTo>
                    <a:pt x="7548880" y="0"/>
                  </a:moveTo>
                  <a:lnTo>
                    <a:pt x="0" y="0"/>
                  </a:lnTo>
                  <a:lnTo>
                    <a:pt x="0" y="6858000"/>
                  </a:lnTo>
                  <a:lnTo>
                    <a:pt x="7833360" y="6858000"/>
                  </a:lnTo>
                  <a:lnTo>
                    <a:pt x="4216400" y="3312160"/>
                  </a:lnTo>
                  <a:lnTo>
                    <a:pt x="7548880" y="0"/>
                  </a:lnTo>
                  <a:close/>
                </a:path>
              </a:pathLst>
            </a:cu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15"/>
            </a:p>
          </p:txBody>
        </p:sp>
        <p:sp>
          <p:nvSpPr>
            <p:cNvPr id="12" name="フリーフォーム: 図形 11">
              <a:extLst>
                <a:ext uri="{FF2B5EF4-FFF2-40B4-BE49-F238E27FC236}">
                  <a16:creationId xmlns:a16="http://schemas.microsoft.com/office/drawing/2014/main" id="{1529D2AD-295A-4EA0-B180-95DC88062477}"/>
                </a:ext>
              </a:extLst>
            </p:cNvPr>
            <p:cNvSpPr/>
            <p:nvPr userDrawn="1"/>
          </p:nvSpPr>
          <p:spPr>
            <a:xfrm>
              <a:off x="-20320" y="-10160"/>
              <a:ext cx="7487920" cy="904240"/>
            </a:xfrm>
            <a:custGeom>
              <a:avLst/>
              <a:gdLst>
                <a:gd name="connsiteX0" fmla="*/ 0 w 7518400"/>
                <a:gd name="connsiteY0" fmla="*/ 904240 h 904240"/>
                <a:gd name="connsiteX1" fmla="*/ 6614160 w 7518400"/>
                <a:gd name="connsiteY1" fmla="*/ 904240 h 904240"/>
                <a:gd name="connsiteX2" fmla="*/ 7518400 w 7518400"/>
                <a:gd name="connsiteY2" fmla="*/ 0 h 904240"/>
                <a:gd name="connsiteX3" fmla="*/ 0 w 7518400"/>
                <a:gd name="connsiteY3" fmla="*/ 0 h 904240"/>
                <a:gd name="connsiteX4" fmla="*/ 0 w 7518400"/>
                <a:gd name="connsiteY4" fmla="*/ 904240 h 904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8400" h="904240">
                  <a:moveTo>
                    <a:pt x="0" y="904240"/>
                  </a:moveTo>
                  <a:lnTo>
                    <a:pt x="6614160" y="904240"/>
                  </a:lnTo>
                  <a:lnTo>
                    <a:pt x="7518400" y="0"/>
                  </a:lnTo>
                  <a:lnTo>
                    <a:pt x="0" y="0"/>
                  </a:lnTo>
                  <a:lnTo>
                    <a:pt x="0" y="90424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15"/>
            </a:p>
          </p:txBody>
        </p:sp>
        <p:sp>
          <p:nvSpPr>
            <p:cNvPr id="15" name="フリーフォーム: 図形 14">
              <a:extLst>
                <a:ext uri="{FF2B5EF4-FFF2-40B4-BE49-F238E27FC236}">
                  <a16:creationId xmlns:a16="http://schemas.microsoft.com/office/drawing/2014/main" id="{574C167A-C34F-4C7A-B431-AAD1C98BFE80}"/>
                </a:ext>
              </a:extLst>
            </p:cNvPr>
            <p:cNvSpPr/>
            <p:nvPr userDrawn="1"/>
          </p:nvSpPr>
          <p:spPr>
            <a:xfrm>
              <a:off x="-30481" y="6053015"/>
              <a:ext cx="7792721" cy="802640"/>
            </a:xfrm>
            <a:custGeom>
              <a:avLst/>
              <a:gdLst>
                <a:gd name="connsiteX0" fmla="*/ 0 w 7833360"/>
                <a:gd name="connsiteY0" fmla="*/ 0 h 802640"/>
                <a:gd name="connsiteX1" fmla="*/ 7132320 w 7833360"/>
                <a:gd name="connsiteY1" fmla="*/ 0 h 802640"/>
                <a:gd name="connsiteX2" fmla="*/ 7833360 w 7833360"/>
                <a:gd name="connsiteY2" fmla="*/ 802640 h 802640"/>
                <a:gd name="connsiteX3" fmla="*/ 10160 w 7833360"/>
                <a:gd name="connsiteY3" fmla="*/ 802640 h 802640"/>
                <a:gd name="connsiteX4" fmla="*/ 0 w 7833360"/>
                <a:gd name="connsiteY4" fmla="*/ 0 h 80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3360" h="802640">
                  <a:moveTo>
                    <a:pt x="0" y="0"/>
                  </a:moveTo>
                  <a:lnTo>
                    <a:pt x="7132320" y="0"/>
                  </a:lnTo>
                  <a:lnTo>
                    <a:pt x="7833360" y="802640"/>
                  </a:lnTo>
                  <a:lnTo>
                    <a:pt x="10160" y="80264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15"/>
            </a:p>
          </p:txBody>
        </p:sp>
        <p:pic>
          <p:nvPicPr>
            <p:cNvPr id="16" name="図 15">
              <a:extLst>
                <a:ext uri="{FF2B5EF4-FFF2-40B4-BE49-F238E27FC236}">
                  <a16:creationId xmlns:a16="http://schemas.microsoft.com/office/drawing/2014/main" id="{78E00210-8FCD-423D-A418-F4F0C339FC02}"/>
                </a:ext>
              </a:extLst>
            </p:cNvPr>
            <p:cNvPicPr>
              <a:picLocks noChangeAspect="1"/>
            </p:cNvPicPr>
            <p:nvPr userDrawn="1"/>
          </p:nvPicPr>
          <p:blipFill rotWithShape="1">
            <a:blip r:embed="rId3"/>
            <a:srcRect t="10676" r="10772" b="8284"/>
            <a:stretch/>
          </p:blipFill>
          <p:spPr>
            <a:xfrm>
              <a:off x="4182796" y="-10160"/>
              <a:ext cx="5723204" cy="6907663"/>
            </a:xfrm>
            <a:prstGeom prst="rect">
              <a:avLst/>
            </a:prstGeom>
          </p:spPr>
        </p:pic>
        <p:sp>
          <p:nvSpPr>
            <p:cNvPr id="18" name="フリーフォーム: 図形 17">
              <a:extLst>
                <a:ext uri="{FF2B5EF4-FFF2-40B4-BE49-F238E27FC236}">
                  <a16:creationId xmlns:a16="http://schemas.microsoft.com/office/drawing/2014/main" id="{600C7849-FAD5-4BDE-8906-61528A6B9AD7}"/>
                </a:ext>
              </a:extLst>
            </p:cNvPr>
            <p:cNvSpPr/>
            <p:nvPr userDrawn="1"/>
          </p:nvSpPr>
          <p:spPr>
            <a:xfrm>
              <a:off x="9241536" y="0"/>
              <a:ext cx="682752" cy="676656"/>
            </a:xfrm>
            <a:custGeom>
              <a:avLst/>
              <a:gdLst>
                <a:gd name="connsiteX0" fmla="*/ 0 w 682752"/>
                <a:gd name="connsiteY0" fmla="*/ 0 h 694944"/>
                <a:gd name="connsiteX1" fmla="*/ 682752 w 682752"/>
                <a:gd name="connsiteY1" fmla="*/ 694944 h 694944"/>
                <a:gd name="connsiteX2" fmla="*/ 682752 w 682752"/>
                <a:gd name="connsiteY2" fmla="*/ 6096 h 694944"/>
                <a:gd name="connsiteX3" fmla="*/ 621792 w 682752"/>
                <a:gd name="connsiteY3" fmla="*/ 0 h 694944"/>
                <a:gd name="connsiteX4" fmla="*/ 0 w 682752"/>
                <a:gd name="connsiteY4" fmla="*/ 0 h 69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52" h="694944">
                  <a:moveTo>
                    <a:pt x="0" y="0"/>
                  </a:moveTo>
                  <a:lnTo>
                    <a:pt x="682752" y="694944"/>
                  </a:lnTo>
                  <a:lnTo>
                    <a:pt x="682752" y="6096"/>
                  </a:lnTo>
                  <a:lnTo>
                    <a:pt x="621792" y="0"/>
                  </a:lnTo>
                  <a:lnTo>
                    <a:pt x="0" y="0"/>
                  </a:lnTo>
                  <a:close/>
                </a:path>
              </a:pathLst>
            </a:custGeom>
            <a:solidFill>
              <a:srgbClr val="053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15"/>
            </a:p>
          </p:txBody>
        </p:sp>
        <p:sp>
          <p:nvSpPr>
            <p:cNvPr id="19" name="フリーフォーム: 図形 18">
              <a:extLst>
                <a:ext uri="{FF2B5EF4-FFF2-40B4-BE49-F238E27FC236}">
                  <a16:creationId xmlns:a16="http://schemas.microsoft.com/office/drawing/2014/main" id="{A827A726-1B19-4230-BF83-2F99836AADE8}"/>
                </a:ext>
              </a:extLst>
            </p:cNvPr>
            <p:cNvSpPr/>
            <p:nvPr userDrawn="1"/>
          </p:nvSpPr>
          <p:spPr>
            <a:xfrm flipV="1">
              <a:off x="9178141" y="6167120"/>
              <a:ext cx="727859" cy="721360"/>
            </a:xfrm>
            <a:custGeom>
              <a:avLst/>
              <a:gdLst>
                <a:gd name="connsiteX0" fmla="*/ 0 w 682752"/>
                <a:gd name="connsiteY0" fmla="*/ 0 h 694944"/>
                <a:gd name="connsiteX1" fmla="*/ 682752 w 682752"/>
                <a:gd name="connsiteY1" fmla="*/ 694944 h 694944"/>
                <a:gd name="connsiteX2" fmla="*/ 682752 w 682752"/>
                <a:gd name="connsiteY2" fmla="*/ 6096 h 694944"/>
                <a:gd name="connsiteX3" fmla="*/ 621792 w 682752"/>
                <a:gd name="connsiteY3" fmla="*/ 0 h 694944"/>
                <a:gd name="connsiteX4" fmla="*/ 0 w 682752"/>
                <a:gd name="connsiteY4" fmla="*/ 0 h 69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52" h="694944">
                  <a:moveTo>
                    <a:pt x="0" y="0"/>
                  </a:moveTo>
                  <a:lnTo>
                    <a:pt x="682752" y="694944"/>
                  </a:lnTo>
                  <a:lnTo>
                    <a:pt x="682752" y="6096"/>
                  </a:lnTo>
                  <a:lnTo>
                    <a:pt x="621792" y="0"/>
                  </a:lnTo>
                  <a:lnTo>
                    <a:pt x="0" y="0"/>
                  </a:lnTo>
                  <a:close/>
                </a:path>
              </a:pathLst>
            </a:custGeom>
            <a:solidFill>
              <a:srgbClr val="23C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15"/>
            </a:p>
          </p:txBody>
        </p:sp>
      </p:grpSp>
    </p:spTree>
    <p:extLst>
      <p:ext uri="{BB962C8B-B14F-4D97-AF65-F5344CB8AC3E}">
        <p14:creationId xmlns:p14="http://schemas.microsoft.com/office/powerpoint/2010/main" val="3383853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セクション見出し">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2FEB3C1-48C0-4DE9-B517-B15A945CDE62}"/>
              </a:ext>
            </a:extLst>
          </p:cNvPr>
          <p:cNvGrpSpPr/>
          <p:nvPr userDrawn="1"/>
        </p:nvGrpSpPr>
        <p:grpSpPr>
          <a:xfrm>
            <a:off x="1" y="0"/>
            <a:ext cx="10777281" cy="650930"/>
            <a:chOff x="1" y="0"/>
            <a:chExt cx="8191258" cy="650930"/>
          </a:xfrm>
        </p:grpSpPr>
        <p:sp>
          <p:nvSpPr>
            <p:cNvPr id="8" name="フリーフォーム: 図形 7">
              <a:extLst>
                <a:ext uri="{FF2B5EF4-FFF2-40B4-BE49-F238E27FC236}">
                  <a16:creationId xmlns:a16="http://schemas.microsoft.com/office/drawing/2014/main" id="{8DEE3E7A-61BD-4D30-B7F3-7DA6A367BC43}"/>
                </a:ext>
              </a:extLst>
            </p:cNvPr>
            <p:cNvSpPr/>
            <p:nvPr/>
          </p:nvSpPr>
          <p:spPr>
            <a:xfrm>
              <a:off x="420795" y="1"/>
              <a:ext cx="7770464" cy="646313"/>
            </a:xfrm>
            <a:custGeom>
              <a:avLst/>
              <a:gdLst>
                <a:gd name="connsiteX0" fmla="*/ 10160 w 10668000"/>
                <a:gd name="connsiteY0" fmla="*/ 0 h 711200"/>
                <a:gd name="connsiteX1" fmla="*/ 10668000 w 10668000"/>
                <a:gd name="connsiteY1" fmla="*/ 0 h 711200"/>
                <a:gd name="connsiteX2" fmla="*/ 9845040 w 10668000"/>
                <a:gd name="connsiteY2" fmla="*/ 711200 h 711200"/>
                <a:gd name="connsiteX3" fmla="*/ 0 w 10668000"/>
                <a:gd name="connsiteY3" fmla="*/ 711200 h 711200"/>
                <a:gd name="connsiteX4" fmla="*/ 10160 w 10668000"/>
                <a:gd name="connsiteY4" fmla="*/ 0 h 7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0" h="711200">
                  <a:moveTo>
                    <a:pt x="10160" y="0"/>
                  </a:moveTo>
                  <a:lnTo>
                    <a:pt x="10668000" y="0"/>
                  </a:lnTo>
                  <a:lnTo>
                    <a:pt x="9845040" y="711200"/>
                  </a:lnTo>
                  <a:lnTo>
                    <a:pt x="0" y="711200"/>
                  </a:lnTo>
                  <a:lnTo>
                    <a:pt x="10160" y="0"/>
                  </a:lnTo>
                  <a:close/>
                </a:path>
              </a:pathLst>
            </a:custGeom>
            <a:gradFill flip="none" rotWithShape="1">
              <a:gsLst>
                <a:gs pos="0">
                  <a:srgbClr val="04364E"/>
                </a:gs>
                <a:gs pos="75000">
                  <a:srgbClr val="04364E"/>
                </a:gs>
                <a:gs pos="97000">
                  <a:srgbClr val="DDDDD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801"/>
            </a:p>
          </p:txBody>
        </p:sp>
        <p:sp>
          <p:nvSpPr>
            <p:cNvPr id="9" name="正方形/長方形 8">
              <a:extLst>
                <a:ext uri="{FF2B5EF4-FFF2-40B4-BE49-F238E27FC236}">
                  <a16:creationId xmlns:a16="http://schemas.microsoft.com/office/drawing/2014/main" id="{2EEDD74D-16D6-49F3-808C-B6F91F84F2B3}"/>
                </a:ext>
              </a:extLst>
            </p:cNvPr>
            <p:cNvSpPr/>
            <p:nvPr/>
          </p:nvSpPr>
          <p:spPr>
            <a:xfrm>
              <a:off x="1" y="0"/>
              <a:ext cx="294639" cy="650930"/>
            </a:xfrm>
            <a:prstGeom prst="rect">
              <a:avLst/>
            </a:prstGeom>
            <a:solidFill>
              <a:srgbClr val="1892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lvl="0" algn="ctr"/>
              <a:endParaRPr kumimoji="1" lang="ja-JP" altLang="en-US" sz="1801"/>
            </a:p>
          </p:txBody>
        </p:sp>
      </p:grpSp>
      <p:sp>
        <p:nvSpPr>
          <p:cNvPr id="7" name="Rectangle 4">
            <a:extLst>
              <a:ext uri="{FF2B5EF4-FFF2-40B4-BE49-F238E27FC236}">
                <a16:creationId xmlns:a16="http://schemas.microsoft.com/office/drawing/2014/main" id="{412A01EB-DD43-4111-86A6-E653C7E084CD}"/>
              </a:ext>
            </a:extLst>
          </p:cNvPr>
          <p:cNvSpPr>
            <a:spLocks noChangeArrowheads="1"/>
          </p:cNvSpPr>
          <p:nvPr userDrawn="1"/>
        </p:nvSpPr>
        <p:spPr bwMode="auto">
          <a:xfrm>
            <a:off x="10371319" y="220114"/>
            <a:ext cx="1493230" cy="477311"/>
          </a:xfrm>
          <a:prstGeom prst="rect">
            <a:avLst/>
          </a:prstGeom>
        </p:spPr>
        <p:txBody>
          <a:bodyPr vert="horz" lIns="112542" tIns="56271" rIns="112542" bIns="56271" rtlCol="0" anchor="ctr"/>
          <a:lstStyle/>
          <a:p>
            <a:pPr lvl="0" algn="r"/>
            <a:fld id="{043AA7DE-ECE4-43F3-ABCC-79587B8D6303}" type="slidenum">
              <a:rPr kumimoji="1" lang="en-US" altLang="ja-JP" sz="3569" b="1" i="0">
                <a:solidFill>
                  <a:srgbClr val="04364E"/>
                </a:solidFill>
                <a:latin typeface="メイリオ" panose="020B0604030504040204" pitchFamily="50" charset="-128"/>
                <a:ea typeface="メイリオ" panose="020B0604030504040204" pitchFamily="50" charset="-128"/>
              </a:rPr>
              <a:pPr lvl="0" algn="r"/>
              <a:t>‹#›</a:t>
            </a:fld>
            <a:endParaRPr kumimoji="1" lang="en-US" altLang="ja-JP" sz="3569" b="1" i="0" dirty="0">
              <a:solidFill>
                <a:srgbClr val="04364E"/>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47063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12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FFD1E-8708-4B50-B158-0899616C36EA}"/>
              </a:ext>
            </a:extLst>
          </p:cNvPr>
          <p:cNvSpPr>
            <a:spLocks noGrp="1"/>
          </p:cNvSpPr>
          <p:nvPr>
            <p:ph type="title"/>
          </p:nvPr>
        </p:nvSpPr>
        <p:spPr>
          <a:xfrm>
            <a:off x="832339" y="1709739"/>
            <a:ext cx="10515600" cy="2852737"/>
          </a:xfrm>
        </p:spPr>
        <p:txBody>
          <a:bodyPr anchor="b"/>
          <a:lstStyle>
            <a:lvl1pPr>
              <a:defRPr sz="738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8ACDC-82E9-404D-9D45-C07D7081A878}"/>
              </a:ext>
            </a:extLst>
          </p:cNvPr>
          <p:cNvSpPr>
            <a:spLocks noGrp="1"/>
          </p:cNvSpPr>
          <p:nvPr>
            <p:ph type="body" idx="1"/>
          </p:nvPr>
        </p:nvSpPr>
        <p:spPr>
          <a:xfrm>
            <a:off x="832339" y="4589464"/>
            <a:ext cx="10515600" cy="1500187"/>
          </a:xfrm>
        </p:spPr>
        <p:txBody>
          <a:bodyPr/>
          <a:lstStyle>
            <a:lvl1pPr marL="0" indent="0">
              <a:buNone/>
              <a:defRPr sz="2954">
                <a:solidFill>
                  <a:schemeClr val="tx1">
                    <a:tint val="75000"/>
                  </a:schemeClr>
                </a:solidFill>
              </a:defRPr>
            </a:lvl1pPr>
            <a:lvl2pPr marL="562722" indent="0">
              <a:buNone/>
              <a:defRPr sz="2462">
                <a:solidFill>
                  <a:schemeClr val="tx1">
                    <a:tint val="75000"/>
                  </a:schemeClr>
                </a:solidFill>
              </a:defRPr>
            </a:lvl2pPr>
            <a:lvl3pPr marL="1125444" indent="0">
              <a:buNone/>
              <a:defRPr sz="2215">
                <a:solidFill>
                  <a:schemeClr val="tx1">
                    <a:tint val="75000"/>
                  </a:schemeClr>
                </a:solidFill>
              </a:defRPr>
            </a:lvl3pPr>
            <a:lvl4pPr marL="1688165" indent="0">
              <a:buNone/>
              <a:defRPr sz="1969">
                <a:solidFill>
                  <a:schemeClr val="tx1">
                    <a:tint val="75000"/>
                  </a:schemeClr>
                </a:solidFill>
              </a:defRPr>
            </a:lvl4pPr>
            <a:lvl5pPr marL="2250887" indent="0">
              <a:buNone/>
              <a:defRPr sz="1969">
                <a:solidFill>
                  <a:schemeClr val="tx1">
                    <a:tint val="75000"/>
                  </a:schemeClr>
                </a:solidFill>
              </a:defRPr>
            </a:lvl5pPr>
            <a:lvl6pPr marL="2813609" indent="0">
              <a:buNone/>
              <a:defRPr sz="1969">
                <a:solidFill>
                  <a:schemeClr val="tx1">
                    <a:tint val="75000"/>
                  </a:schemeClr>
                </a:solidFill>
              </a:defRPr>
            </a:lvl6pPr>
            <a:lvl7pPr marL="3376331" indent="0">
              <a:buNone/>
              <a:defRPr sz="1969">
                <a:solidFill>
                  <a:schemeClr val="tx1">
                    <a:tint val="75000"/>
                  </a:schemeClr>
                </a:solidFill>
              </a:defRPr>
            </a:lvl7pPr>
            <a:lvl8pPr marL="3939052" indent="0">
              <a:buNone/>
              <a:defRPr sz="1969">
                <a:solidFill>
                  <a:schemeClr val="tx1">
                    <a:tint val="75000"/>
                  </a:schemeClr>
                </a:solidFill>
              </a:defRPr>
            </a:lvl8pPr>
            <a:lvl9pPr marL="4501774" indent="0">
              <a:buNone/>
              <a:defRPr sz="1969">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5BB3799-B37F-4CBE-82B9-E659341780B8}"/>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01F56B3E-F677-4000-B3C8-A1A84B8491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13DBD0-7398-46BD-A471-2B179D4EAC5E}"/>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16388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1F3823-624B-4C19-8600-79379ABDA7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7FC5D-1578-4461-B36B-AD92D60DA9FC}"/>
              </a:ext>
            </a:extLst>
          </p:cNvPr>
          <p:cNvSpPr>
            <a:spLocks noGrp="1"/>
          </p:cNvSpPr>
          <p:nvPr>
            <p:ph sz="half" idx="1"/>
          </p:nvPr>
        </p:nvSpPr>
        <p:spPr>
          <a:xfrm>
            <a:off x="838201" y="1825625"/>
            <a:ext cx="5164015"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01BE021-C1DF-4E1C-8DE9-EE7B9E131556}"/>
              </a:ext>
            </a:extLst>
          </p:cNvPr>
          <p:cNvSpPr>
            <a:spLocks noGrp="1"/>
          </p:cNvSpPr>
          <p:nvPr>
            <p:ph sz="half" idx="2"/>
          </p:nvPr>
        </p:nvSpPr>
        <p:spPr>
          <a:xfrm>
            <a:off x="6189785" y="1825625"/>
            <a:ext cx="5164016"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949E0FB-0CC5-4C0D-932E-8A38FB29A97F}"/>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3C83DF10-1696-4282-9AAD-2759672337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7F5B50-21F3-435E-97A5-72D2386B9D7D}"/>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63303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5F1AE-6A1F-46FD-B2B1-D414C5A2CE26}"/>
              </a:ext>
            </a:extLst>
          </p:cNvPr>
          <p:cNvSpPr>
            <a:spLocks noGrp="1"/>
          </p:cNvSpPr>
          <p:nvPr>
            <p:ph type="title"/>
          </p:nvPr>
        </p:nvSpPr>
        <p:spPr>
          <a:xfrm>
            <a:off x="840154" y="365126"/>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046B8E-D96C-43EF-889D-594615562B7C}"/>
              </a:ext>
            </a:extLst>
          </p:cNvPr>
          <p:cNvSpPr>
            <a:spLocks noGrp="1"/>
          </p:cNvSpPr>
          <p:nvPr>
            <p:ph type="body" idx="1"/>
          </p:nvPr>
        </p:nvSpPr>
        <p:spPr>
          <a:xfrm>
            <a:off x="840154" y="1681163"/>
            <a:ext cx="5158154" cy="82391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4F487D3-2FA5-44B5-8A2D-707E2DE2C2C2}"/>
              </a:ext>
            </a:extLst>
          </p:cNvPr>
          <p:cNvSpPr>
            <a:spLocks noGrp="1"/>
          </p:cNvSpPr>
          <p:nvPr>
            <p:ph sz="half" idx="2"/>
          </p:nvPr>
        </p:nvSpPr>
        <p:spPr>
          <a:xfrm>
            <a:off x="840154" y="2505075"/>
            <a:ext cx="5158154"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0AADD6A-DAF4-4B68-BEEA-035F786D478A}"/>
              </a:ext>
            </a:extLst>
          </p:cNvPr>
          <p:cNvSpPr>
            <a:spLocks noGrp="1"/>
          </p:cNvSpPr>
          <p:nvPr>
            <p:ph type="body" sz="quarter" idx="3"/>
          </p:nvPr>
        </p:nvSpPr>
        <p:spPr>
          <a:xfrm>
            <a:off x="6172201" y="1681163"/>
            <a:ext cx="5183553" cy="82391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84DB1AF-5B87-47A1-8ECE-2D689C551AF5}"/>
              </a:ext>
            </a:extLst>
          </p:cNvPr>
          <p:cNvSpPr>
            <a:spLocks noGrp="1"/>
          </p:cNvSpPr>
          <p:nvPr>
            <p:ph sz="quarter" idx="4"/>
          </p:nvPr>
        </p:nvSpPr>
        <p:spPr>
          <a:xfrm>
            <a:off x="6172201" y="2505075"/>
            <a:ext cx="5183553"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C464C4B-469E-4A13-B751-DE6FD5ADAE9C}"/>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8" name="フッター プレースホルダー 7">
            <a:extLst>
              <a:ext uri="{FF2B5EF4-FFF2-40B4-BE49-F238E27FC236}">
                <a16:creationId xmlns:a16="http://schemas.microsoft.com/office/drawing/2014/main" id="{BE6B50B0-2BF1-42F9-85C8-B1329FFC13A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539DCA3-6320-4A67-B831-19A3B151CCCF}"/>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359217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60FA-194A-475A-B464-74B933B93BA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C281F9-7541-449F-803C-19729FE2ABE3}"/>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4" name="フッター プレースホルダー 3">
            <a:extLst>
              <a:ext uri="{FF2B5EF4-FFF2-40B4-BE49-F238E27FC236}">
                <a16:creationId xmlns:a16="http://schemas.microsoft.com/office/drawing/2014/main" id="{A571CC06-EC20-4AB1-90A6-F9476C22578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399D294-57A4-4BBE-88DB-78CEBBF78261}"/>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238713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FF2F19-3711-416E-9673-99FA25B77796}"/>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3" name="フッター プレースホルダー 2">
            <a:extLst>
              <a:ext uri="{FF2B5EF4-FFF2-40B4-BE49-F238E27FC236}">
                <a16:creationId xmlns:a16="http://schemas.microsoft.com/office/drawing/2014/main" id="{34889F48-941F-4A98-9B13-56E8733A198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4E9B82D-EC77-40CC-BE87-B668FB08A28B}"/>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58944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BE28F-FF90-4065-A454-BE7549B5E627}"/>
              </a:ext>
            </a:extLst>
          </p:cNvPr>
          <p:cNvSpPr>
            <a:spLocks noGrp="1"/>
          </p:cNvSpPr>
          <p:nvPr>
            <p:ph type="title"/>
          </p:nvPr>
        </p:nvSpPr>
        <p:spPr>
          <a:xfrm>
            <a:off x="840154" y="457200"/>
            <a:ext cx="3931138" cy="1600200"/>
          </a:xfrm>
        </p:spPr>
        <p:txBody>
          <a:bodyPr anchor="b"/>
          <a:lstStyle>
            <a:lvl1pPr>
              <a:defRPr sz="3939"/>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FF7F1C-DCC7-48FB-8450-162B5F380586}"/>
              </a:ext>
            </a:extLst>
          </p:cNvPr>
          <p:cNvSpPr>
            <a:spLocks noGrp="1"/>
          </p:cNvSpPr>
          <p:nvPr>
            <p:ph idx="1"/>
          </p:nvPr>
        </p:nvSpPr>
        <p:spPr>
          <a:xfrm>
            <a:off x="5183555" y="987426"/>
            <a:ext cx="6172199" cy="4873625"/>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C0E4CC3-4BE3-440C-A848-7E8180FA90CA}"/>
              </a:ext>
            </a:extLst>
          </p:cNvPr>
          <p:cNvSpPr>
            <a:spLocks noGrp="1"/>
          </p:cNvSpPr>
          <p:nvPr>
            <p:ph type="body" sz="half" idx="2"/>
          </p:nvPr>
        </p:nvSpPr>
        <p:spPr>
          <a:xfrm>
            <a:off x="840154" y="2057400"/>
            <a:ext cx="3931138" cy="3811588"/>
          </a:xfrm>
        </p:spPr>
        <p:txBody>
          <a:bodyPr/>
          <a:lstStyle>
            <a:lvl1pPr marL="0" indent="0">
              <a:buNone/>
              <a:defRPr sz="1969"/>
            </a:lvl1pPr>
            <a:lvl2pPr marL="562722" indent="0">
              <a:buNone/>
              <a:defRPr sz="1723"/>
            </a:lvl2pPr>
            <a:lvl3pPr marL="1125444" indent="0">
              <a:buNone/>
              <a:defRPr sz="1477"/>
            </a:lvl3pPr>
            <a:lvl4pPr marL="1688165" indent="0">
              <a:buNone/>
              <a:defRPr sz="1231"/>
            </a:lvl4pPr>
            <a:lvl5pPr marL="2250887" indent="0">
              <a:buNone/>
              <a:defRPr sz="1231"/>
            </a:lvl5pPr>
            <a:lvl6pPr marL="2813609" indent="0">
              <a:buNone/>
              <a:defRPr sz="1231"/>
            </a:lvl6pPr>
            <a:lvl7pPr marL="3376331" indent="0">
              <a:buNone/>
              <a:defRPr sz="1231"/>
            </a:lvl7pPr>
            <a:lvl8pPr marL="3939052" indent="0">
              <a:buNone/>
              <a:defRPr sz="1231"/>
            </a:lvl8pPr>
            <a:lvl9pPr marL="4501774" indent="0">
              <a:buNone/>
              <a:defRPr sz="123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93E063-11B9-42AC-B26C-49E2C42E0B54}"/>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AA98397E-FBDE-4594-98CB-F8D8E3113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52A61B-C61B-461F-A6BB-D0CEC7328587}"/>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317226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6319E-1360-4594-8376-0C2A5004153B}"/>
              </a:ext>
            </a:extLst>
          </p:cNvPr>
          <p:cNvSpPr>
            <a:spLocks noGrp="1"/>
          </p:cNvSpPr>
          <p:nvPr>
            <p:ph type="title"/>
          </p:nvPr>
        </p:nvSpPr>
        <p:spPr>
          <a:xfrm>
            <a:off x="840154" y="457200"/>
            <a:ext cx="3931138" cy="1600200"/>
          </a:xfrm>
        </p:spPr>
        <p:txBody>
          <a:bodyPr anchor="b"/>
          <a:lstStyle>
            <a:lvl1pPr>
              <a:defRPr sz="3939"/>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CA89163-C1EC-4EFA-9E68-EF1CF3B7523C}"/>
              </a:ext>
            </a:extLst>
          </p:cNvPr>
          <p:cNvSpPr>
            <a:spLocks noGrp="1"/>
          </p:cNvSpPr>
          <p:nvPr>
            <p:ph type="pic" idx="1"/>
          </p:nvPr>
        </p:nvSpPr>
        <p:spPr>
          <a:xfrm>
            <a:off x="5183555" y="987426"/>
            <a:ext cx="6172199" cy="4873625"/>
          </a:xfr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kumimoji="1" lang="ja-JP" altLang="en-US"/>
          </a:p>
        </p:txBody>
      </p:sp>
      <p:sp>
        <p:nvSpPr>
          <p:cNvPr id="4" name="テキスト プレースホルダー 3">
            <a:extLst>
              <a:ext uri="{FF2B5EF4-FFF2-40B4-BE49-F238E27FC236}">
                <a16:creationId xmlns:a16="http://schemas.microsoft.com/office/drawing/2014/main" id="{C4185C63-04F4-4EA3-A479-47DE0211D88E}"/>
              </a:ext>
            </a:extLst>
          </p:cNvPr>
          <p:cNvSpPr>
            <a:spLocks noGrp="1"/>
          </p:cNvSpPr>
          <p:nvPr>
            <p:ph type="body" sz="half" idx="2"/>
          </p:nvPr>
        </p:nvSpPr>
        <p:spPr>
          <a:xfrm>
            <a:off x="840154" y="2057400"/>
            <a:ext cx="3931138" cy="3811588"/>
          </a:xfrm>
        </p:spPr>
        <p:txBody>
          <a:bodyPr/>
          <a:lstStyle>
            <a:lvl1pPr marL="0" indent="0">
              <a:buNone/>
              <a:defRPr sz="1969"/>
            </a:lvl1pPr>
            <a:lvl2pPr marL="562722" indent="0">
              <a:buNone/>
              <a:defRPr sz="1723"/>
            </a:lvl2pPr>
            <a:lvl3pPr marL="1125444" indent="0">
              <a:buNone/>
              <a:defRPr sz="1477"/>
            </a:lvl3pPr>
            <a:lvl4pPr marL="1688165" indent="0">
              <a:buNone/>
              <a:defRPr sz="1231"/>
            </a:lvl4pPr>
            <a:lvl5pPr marL="2250887" indent="0">
              <a:buNone/>
              <a:defRPr sz="1231"/>
            </a:lvl5pPr>
            <a:lvl6pPr marL="2813609" indent="0">
              <a:buNone/>
              <a:defRPr sz="1231"/>
            </a:lvl6pPr>
            <a:lvl7pPr marL="3376331" indent="0">
              <a:buNone/>
              <a:defRPr sz="1231"/>
            </a:lvl7pPr>
            <a:lvl8pPr marL="3939052" indent="0">
              <a:buNone/>
              <a:defRPr sz="1231"/>
            </a:lvl8pPr>
            <a:lvl9pPr marL="4501774" indent="0">
              <a:buNone/>
              <a:defRPr sz="1231"/>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70BDE7-78B2-4465-86FE-E33DFC770FB3}"/>
              </a:ext>
            </a:extLst>
          </p:cNvPr>
          <p:cNvSpPr>
            <a:spLocks noGrp="1"/>
          </p:cNvSpPr>
          <p:nvPr>
            <p:ph type="dt" sz="half" idx="10"/>
          </p:nvPr>
        </p:nvSpPr>
        <p:spPr/>
        <p:txBody>
          <a:bodyPr/>
          <a:lstStyle/>
          <a:p>
            <a:fld id="{F6182C96-63CA-47C5-886B-F7F83F4C4612}"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B6F9156F-A1F2-4D39-8C1A-EB9DEEF25A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4418F6-8214-4B86-A94D-F6595523506F}"/>
              </a:ext>
            </a:extLst>
          </p:cNvPr>
          <p:cNvSpPr>
            <a:spLocks noGrp="1"/>
          </p:cNvSpPr>
          <p:nvPr>
            <p:ph type="sldNum" sz="quarter" idx="12"/>
          </p:nvPr>
        </p:nvSpPr>
        <p:spPr/>
        <p:txBody>
          <a:body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286933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61915A-D961-4F5B-A9DB-436F3C1B8339}"/>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A89C0D-2685-41D8-B291-0DB552705A03}"/>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A565C5-599D-4C37-BE0E-B8062378C0C9}"/>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477">
                <a:solidFill>
                  <a:schemeClr val="tx1">
                    <a:tint val="75000"/>
                  </a:schemeClr>
                </a:solidFill>
              </a:defRPr>
            </a:lvl1pPr>
          </a:lstStyle>
          <a:p>
            <a:fld id="{F6182C96-63CA-47C5-886B-F7F83F4C4612}"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D11DFF6E-73EB-4086-A960-1DA8CBDD1BDA}"/>
              </a:ext>
            </a:extLst>
          </p:cNvPr>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477">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D625E9-97FC-4C24-A572-4F807D464BA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477">
                <a:solidFill>
                  <a:schemeClr val="tx1">
                    <a:tint val="75000"/>
                  </a:schemeClr>
                </a:solidFill>
              </a:defRPr>
            </a:lvl1pPr>
          </a:lstStyle>
          <a:p>
            <a:fld id="{E07DABBE-B5EE-4EF7-9E1C-1BAC86FB8E03}" type="slidenum">
              <a:rPr kumimoji="1" lang="ja-JP" altLang="en-US" smtClean="0"/>
              <a:t>‹#›</a:t>
            </a:fld>
            <a:endParaRPr kumimoji="1" lang="ja-JP" altLang="en-US"/>
          </a:p>
        </p:txBody>
      </p:sp>
    </p:spTree>
    <p:extLst>
      <p:ext uri="{BB962C8B-B14F-4D97-AF65-F5344CB8AC3E}">
        <p14:creationId xmlns:p14="http://schemas.microsoft.com/office/powerpoint/2010/main" val="46168364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1125444" rtl="0" eaLnBrk="1" latinLnBrk="0" hangingPunct="1">
        <a:lnSpc>
          <a:spcPct val="90000"/>
        </a:lnSpc>
        <a:spcBef>
          <a:spcPct val="0"/>
        </a:spcBef>
        <a:buNone/>
        <a:defRPr kumimoji="1" sz="5416" kern="1200">
          <a:solidFill>
            <a:schemeClr val="tx1"/>
          </a:solidFill>
          <a:latin typeface="+mj-lt"/>
          <a:ea typeface="+mj-ea"/>
          <a:cs typeface="+mj-cs"/>
        </a:defRPr>
      </a:lvl1pPr>
    </p:titleStyle>
    <p:bodyStyle>
      <a:lvl1pPr marL="281361" indent="-281361" algn="l" defTabSz="1125444" rtl="0" eaLnBrk="1" latinLnBrk="0" hangingPunct="1">
        <a:lnSpc>
          <a:spcPct val="90000"/>
        </a:lnSpc>
        <a:spcBef>
          <a:spcPts val="1231"/>
        </a:spcBef>
        <a:buFont typeface="Arial" panose="020B0604020202020204" pitchFamily="34" charset="0"/>
        <a:buChar char="•"/>
        <a:defRPr kumimoji="1" sz="3446" kern="1200">
          <a:solidFill>
            <a:schemeClr val="tx1"/>
          </a:solidFill>
          <a:latin typeface="+mn-lt"/>
          <a:ea typeface="+mn-ea"/>
          <a:cs typeface="+mn-cs"/>
        </a:defRPr>
      </a:lvl1pPr>
      <a:lvl2pPr marL="844083" indent="-281361" algn="l" defTabSz="1125444" rtl="0" eaLnBrk="1" latinLnBrk="0" hangingPunct="1">
        <a:lnSpc>
          <a:spcPct val="90000"/>
        </a:lnSpc>
        <a:spcBef>
          <a:spcPts val="615"/>
        </a:spcBef>
        <a:buFont typeface="Arial" panose="020B0604020202020204" pitchFamily="34" charset="0"/>
        <a:buChar char="•"/>
        <a:defRPr kumimoji="1" sz="2954" kern="1200">
          <a:solidFill>
            <a:schemeClr val="tx1"/>
          </a:solidFill>
          <a:latin typeface="+mn-lt"/>
          <a:ea typeface="+mn-ea"/>
          <a:cs typeface="+mn-cs"/>
        </a:defRPr>
      </a:lvl2pPr>
      <a:lvl3pPr marL="1406804" indent="-281361" algn="l" defTabSz="1125444" rtl="0" eaLnBrk="1" latinLnBrk="0" hangingPunct="1">
        <a:lnSpc>
          <a:spcPct val="90000"/>
        </a:lnSpc>
        <a:spcBef>
          <a:spcPts val="615"/>
        </a:spcBef>
        <a:buFont typeface="Arial" panose="020B0604020202020204" pitchFamily="34" charset="0"/>
        <a:buChar char="•"/>
        <a:defRPr kumimoji="1" sz="2462" kern="1200">
          <a:solidFill>
            <a:schemeClr val="tx1"/>
          </a:solidFill>
          <a:latin typeface="+mn-lt"/>
          <a:ea typeface="+mn-ea"/>
          <a:cs typeface="+mn-cs"/>
        </a:defRPr>
      </a:lvl3pPr>
      <a:lvl4pPr marL="1969526" indent="-281361" algn="l" defTabSz="1125444" rtl="0" eaLnBrk="1" latinLnBrk="0" hangingPunct="1">
        <a:lnSpc>
          <a:spcPct val="90000"/>
        </a:lnSpc>
        <a:spcBef>
          <a:spcPts val="615"/>
        </a:spcBef>
        <a:buFont typeface="Arial" panose="020B0604020202020204" pitchFamily="34" charset="0"/>
        <a:buChar char="•"/>
        <a:defRPr kumimoji="1" sz="2215" kern="1200">
          <a:solidFill>
            <a:schemeClr val="tx1"/>
          </a:solidFill>
          <a:latin typeface="+mn-lt"/>
          <a:ea typeface="+mn-ea"/>
          <a:cs typeface="+mn-cs"/>
        </a:defRPr>
      </a:lvl4pPr>
      <a:lvl5pPr marL="2532248" indent="-281361" algn="l" defTabSz="1125444" rtl="0" eaLnBrk="1" latinLnBrk="0" hangingPunct="1">
        <a:lnSpc>
          <a:spcPct val="90000"/>
        </a:lnSpc>
        <a:spcBef>
          <a:spcPts val="615"/>
        </a:spcBef>
        <a:buFont typeface="Arial" panose="020B0604020202020204" pitchFamily="34" charset="0"/>
        <a:buChar char="•"/>
        <a:defRPr kumimoji="1" sz="2215" kern="1200">
          <a:solidFill>
            <a:schemeClr val="tx1"/>
          </a:solidFill>
          <a:latin typeface="+mn-lt"/>
          <a:ea typeface="+mn-ea"/>
          <a:cs typeface="+mn-cs"/>
        </a:defRPr>
      </a:lvl5pPr>
      <a:lvl6pPr marL="3094970" indent="-281361" algn="l" defTabSz="1125444" rtl="0" eaLnBrk="1" latinLnBrk="0" hangingPunct="1">
        <a:lnSpc>
          <a:spcPct val="90000"/>
        </a:lnSpc>
        <a:spcBef>
          <a:spcPts val="615"/>
        </a:spcBef>
        <a:buFont typeface="Arial" panose="020B0604020202020204" pitchFamily="34" charset="0"/>
        <a:buChar char="•"/>
        <a:defRPr kumimoji="1" sz="2215" kern="1200">
          <a:solidFill>
            <a:schemeClr val="tx1"/>
          </a:solidFill>
          <a:latin typeface="+mn-lt"/>
          <a:ea typeface="+mn-ea"/>
          <a:cs typeface="+mn-cs"/>
        </a:defRPr>
      </a:lvl6pPr>
      <a:lvl7pPr marL="3657691" indent="-281361" algn="l" defTabSz="1125444" rtl="0" eaLnBrk="1" latinLnBrk="0" hangingPunct="1">
        <a:lnSpc>
          <a:spcPct val="90000"/>
        </a:lnSpc>
        <a:spcBef>
          <a:spcPts val="615"/>
        </a:spcBef>
        <a:buFont typeface="Arial" panose="020B0604020202020204" pitchFamily="34" charset="0"/>
        <a:buChar char="•"/>
        <a:defRPr kumimoji="1" sz="2215" kern="1200">
          <a:solidFill>
            <a:schemeClr val="tx1"/>
          </a:solidFill>
          <a:latin typeface="+mn-lt"/>
          <a:ea typeface="+mn-ea"/>
          <a:cs typeface="+mn-cs"/>
        </a:defRPr>
      </a:lvl7pPr>
      <a:lvl8pPr marL="4220413" indent="-281361" algn="l" defTabSz="1125444" rtl="0" eaLnBrk="1" latinLnBrk="0" hangingPunct="1">
        <a:lnSpc>
          <a:spcPct val="90000"/>
        </a:lnSpc>
        <a:spcBef>
          <a:spcPts val="615"/>
        </a:spcBef>
        <a:buFont typeface="Arial" panose="020B0604020202020204" pitchFamily="34" charset="0"/>
        <a:buChar char="•"/>
        <a:defRPr kumimoji="1" sz="2215" kern="1200">
          <a:solidFill>
            <a:schemeClr val="tx1"/>
          </a:solidFill>
          <a:latin typeface="+mn-lt"/>
          <a:ea typeface="+mn-ea"/>
          <a:cs typeface="+mn-cs"/>
        </a:defRPr>
      </a:lvl8pPr>
      <a:lvl9pPr marL="4783135" indent="-281361" algn="l" defTabSz="1125444" rtl="0" eaLnBrk="1" latinLnBrk="0" hangingPunct="1">
        <a:lnSpc>
          <a:spcPct val="90000"/>
        </a:lnSpc>
        <a:spcBef>
          <a:spcPts val="615"/>
        </a:spcBef>
        <a:buFont typeface="Arial" panose="020B0604020202020204" pitchFamily="34" charset="0"/>
        <a:buChar char="•"/>
        <a:defRPr kumimoji="1" sz="2215" kern="1200">
          <a:solidFill>
            <a:schemeClr val="tx1"/>
          </a:solidFill>
          <a:latin typeface="+mn-lt"/>
          <a:ea typeface="+mn-ea"/>
          <a:cs typeface="+mn-cs"/>
        </a:defRPr>
      </a:lvl9pPr>
    </p:bodyStyle>
    <p:otherStyle>
      <a:defPPr>
        <a:defRPr lang="ja-JP"/>
      </a:defPPr>
      <a:lvl1pPr marL="0" algn="l" defTabSz="1125444" rtl="0" eaLnBrk="1" latinLnBrk="0" hangingPunct="1">
        <a:defRPr kumimoji="1" sz="2215" kern="1200">
          <a:solidFill>
            <a:schemeClr val="tx1"/>
          </a:solidFill>
          <a:latin typeface="+mn-lt"/>
          <a:ea typeface="+mn-ea"/>
          <a:cs typeface="+mn-cs"/>
        </a:defRPr>
      </a:lvl1pPr>
      <a:lvl2pPr marL="562722" algn="l" defTabSz="1125444" rtl="0" eaLnBrk="1" latinLnBrk="0" hangingPunct="1">
        <a:defRPr kumimoji="1" sz="2215" kern="1200">
          <a:solidFill>
            <a:schemeClr val="tx1"/>
          </a:solidFill>
          <a:latin typeface="+mn-lt"/>
          <a:ea typeface="+mn-ea"/>
          <a:cs typeface="+mn-cs"/>
        </a:defRPr>
      </a:lvl2pPr>
      <a:lvl3pPr marL="1125444" algn="l" defTabSz="1125444" rtl="0" eaLnBrk="1" latinLnBrk="0" hangingPunct="1">
        <a:defRPr kumimoji="1" sz="2215" kern="1200">
          <a:solidFill>
            <a:schemeClr val="tx1"/>
          </a:solidFill>
          <a:latin typeface="+mn-lt"/>
          <a:ea typeface="+mn-ea"/>
          <a:cs typeface="+mn-cs"/>
        </a:defRPr>
      </a:lvl3pPr>
      <a:lvl4pPr marL="1688165" algn="l" defTabSz="1125444" rtl="0" eaLnBrk="1" latinLnBrk="0" hangingPunct="1">
        <a:defRPr kumimoji="1" sz="2215" kern="1200">
          <a:solidFill>
            <a:schemeClr val="tx1"/>
          </a:solidFill>
          <a:latin typeface="+mn-lt"/>
          <a:ea typeface="+mn-ea"/>
          <a:cs typeface="+mn-cs"/>
        </a:defRPr>
      </a:lvl4pPr>
      <a:lvl5pPr marL="2250887" algn="l" defTabSz="1125444" rtl="0" eaLnBrk="1" latinLnBrk="0" hangingPunct="1">
        <a:defRPr kumimoji="1" sz="2215" kern="1200">
          <a:solidFill>
            <a:schemeClr val="tx1"/>
          </a:solidFill>
          <a:latin typeface="+mn-lt"/>
          <a:ea typeface="+mn-ea"/>
          <a:cs typeface="+mn-cs"/>
        </a:defRPr>
      </a:lvl5pPr>
      <a:lvl6pPr marL="2813609" algn="l" defTabSz="1125444" rtl="0" eaLnBrk="1" latinLnBrk="0" hangingPunct="1">
        <a:defRPr kumimoji="1" sz="2215" kern="1200">
          <a:solidFill>
            <a:schemeClr val="tx1"/>
          </a:solidFill>
          <a:latin typeface="+mn-lt"/>
          <a:ea typeface="+mn-ea"/>
          <a:cs typeface="+mn-cs"/>
        </a:defRPr>
      </a:lvl6pPr>
      <a:lvl7pPr marL="3376331" algn="l" defTabSz="1125444" rtl="0" eaLnBrk="1" latinLnBrk="0" hangingPunct="1">
        <a:defRPr kumimoji="1" sz="2215" kern="1200">
          <a:solidFill>
            <a:schemeClr val="tx1"/>
          </a:solidFill>
          <a:latin typeface="+mn-lt"/>
          <a:ea typeface="+mn-ea"/>
          <a:cs typeface="+mn-cs"/>
        </a:defRPr>
      </a:lvl7pPr>
      <a:lvl8pPr marL="3939052" algn="l" defTabSz="1125444" rtl="0" eaLnBrk="1" latinLnBrk="0" hangingPunct="1">
        <a:defRPr kumimoji="1" sz="2215" kern="1200">
          <a:solidFill>
            <a:schemeClr val="tx1"/>
          </a:solidFill>
          <a:latin typeface="+mn-lt"/>
          <a:ea typeface="+mn-ea"/>
          <a:cs typeface="+mn-cs"/>
        </a:defRPr>
      </a:lvl8pPr>
      <a:lvl9pPr marL="4501774" algn="l" defTabSz="1125444" rtl="0" eaLnBrk="1" latinLnBrk="0" hangingPunct="1">
        <a:defRPr kumimoji="1"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7406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685"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B1BB5A0-F6D8-4DD9-B39C-49465EADE912}"/>
              </a:ext>
            </a:extLst>
          </p:cNvPr>
          <p:cNvSpPr txBox="1"/>
          <p:nvPr/>
        </p:nvSpPr>
        <p:spPr>
          <a:xfrm>
            <a:off x="402015" y="2033955"/>
            <a:ext cx="5900462" cy="1683153"/>
          </a:xfrm>
          <a:prstGeom prst="rect">
            <a:avLst/>
          </a:prstGeom>
          <a:noFill/>
        </p:spPr>
        <p:txBody>
          <a:bodyPr wrap="square" rtlCol="0">
            <a:spAutoFit/>
          </a:bodyPr>
          <a:lstStyle/>
          <a:p>
            <a:r>
              <a:rPr kumimoji="1" lang="ja-JP" altLang="en-US" sz="3446" b="1" dirty="0">
                <a:solidFill>
                  <a:schemeClr val="bg1"/>
                </a:solidFill>
                <a:latin typeface="A-OTF 見出ゴMB31 Pr6N MB31" panose="020B0600000000000000" pitchFamily="34" charset="-128"/>
                <a:ea typeface="A-OTF 見出ゴMB31 Pr6N MB31" panose="020B0600000000000000" pitchFamily="34" charset="-128"/>
              </a:rPr>
              <a:t>回答が集まりやすい</a:t>
            </a:r>
            <a:endParaRPr kumimoji="1" lang="en-US" altLang="ja-JP" sz="3446" b="1" dirty="0">
              <a:solidFill>
                <a:schemeClr val="bg1"/>
              </a:solidFill>
              <a:latin typeface="A-OTF 見出ゴMB31 Pr6N MB31" panose="020B0600000000000000" pitchFamily="34" charset="-128"/>
              <a:ea typeface="A-OTF 見出ゴMB31 Pr6N MB31" panose="020B0600000000000000" pitchFamily="34" charset="-128"/>
            </a:endParaRPr>
          </a:p>
          <a:p>
            <a:r>
              <a:rPr kumimoji="1" lang="ja-JP" altLang="en-US" sz="3446" b="1" dirty="0">
                <a:solidFill>
                  <a:schemeClr val="bg1"/>
                </a:solidFill>
                <a:latin typeface="A-OTF 見出ゴMB31 Pr6N MB31" panose="020B0600000000000000" pitchFamily="34" charset="-128"/>
                <a:ea typeface="A-OTF 見出ゴMB31 Pr6N MB31" panose="020B0600000000000000" pitchFamily="34" charset="-128"/>
              </a:rPr>
              <a:t>学内リサーチコミュニティーサービスの提案</a:t>
            </a:r>
          </a:p>
        </p:txBody>
      </p:sp>
      <p:sp>
        <p:nvSpPr>
          <p:cNvPr id="2" name="テキスト ボックス 1">
            <a:extLst>
              <a:ext uri="{FF2B5EF4-FFF2-40B4-BE49-F238E27FC236}">
                <a16:creationId xmlns:a16="http://schemas.microsoft.com/office/drawing/2014/main" id="{C04E1B4E-BECF-46AC-9BC0-B0D4715940DF}"/>
              </a:ext>
            </a:extLst>
          </p:cNvPr>
          <p:cNvSpPr txBox="1"/>
          <p:nvPr/>
        </p:nvSpPr>
        <p:spPr>
          <a:xfrm>
            <a:off x="402015" y="3838228"/>
            <a:ext cx="1771842" cy="471219"/>
          </a:xfrm>
          <a:prstGeom prst="rect">
            <a:avLst/>
          </a:prstGeom>
          <a:noFill/>
        </p:spPr>
        <p:txBody>
          <a:bodyPr wrap="square" rtlCol="0">
            <a:spAutoFit/>
          </a:bodyPr>
          <a:lstStyle/>
          <a:p>
            <a:r>
              <a:rPr kumimoji="1" lang="ja-JP" altLang="en-US" sz="2462" dirty="0">
                <a:solidFill>
                  <a:schemeClr val="bg1"/>
                </a:solidFill>
                <a:latin typeface="A-OTF 見出ゴMB31 Pr6N MB31" panose="020B0600000000000000" pitchFamily="34" charset="-128"/>
                <a:ea typeface="A-OTF 見出ゴMB31 Pr6N MB31" panose="020B0600000000000000" pitchFamily="34" charset="-128"/>
              </a:rPr>
              <a:t>大久保雄大</a:t>
            </a:r>
            <a:endParaRPr kumimoji="1" lang="en-US" altLang="ja-JP" sz="2462" dirty="0">
              <a:solidFill>
                <a:schemeClr val="bg1"/>
              </a:solidFill>
              <a:latin typeface="A-OTF 見出ゴMB31 Pr6N MB31" panose="020B0600000000000000" pitchFamily="34" charset="-128"/>
              <a:ea typeface="A-OTF 見出ゴMB31 Pr6N MB31" panose="020B0600000000000000" pitchFamily="34" charset="-128"/>
            </a:endParaRPr>
          </a:p>
        </p:txBody>
      </p:sp>
      <p:sp>
        <p:nvSpPr>
          <p:cNvPr id="3" name="Rectangle: Rounded Corners 2">
            <a:extLst>
              <a:ext uri="{FF2B5EF4-FFF2-40B4-BE49-F238E27FC236}">
                <a16:creationId xmlns:a16="http://schemas.microsoft.com/office/drawing/2014/main" id="{CFDAC62B-0926-4FE4-3A18-0F176094634F}"/>
              </a:ext>
            </a:extLst>
          </p:cNvPr>
          <p:cNvSpPr/>
          <p:nvPr/>
        </p:nvSpPr>
        <p:spPr>
          <a:xfrm>
            <a:off x="974786" y="6122876"/>
            <a:ext cx="6771735" cy="553971"/>
          </a:xfrm>
          <a:prstGeom prst="roundRect">
            <a:avLst/>
          </a:prstGeom>
          <a:solidFill>
            <a:schemeClr val="bg1"/>
          </a:solidFill>
          <a:ln>
            <a:solidFill>
              <a:srgbClr val="053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dirty="0">
                <a:solidFill>
                  <a:sysClr val="windowText" lastClr="000000"/>
                </a:solidFill>
              </a:rPr>
              <a:t>スライドの</a:t>
            </a:r>
            <a:r>
              <a:rPr lang="en-US" altLang="ja-JP" b="1" dirty="0">
                <a:solidFill>
                  <a:sysClr val="windowText" lastClr="000000"/>
                </a:solidFill>
              </a:rPr>
              <a:t>URL: </a:t>
            </a:r>
            <a:br>
              <a:rPr lang="en-US" altLang="ja-JP" b="1" dirty="0">
                <a:solidFill>
                  <a:sysClr val="windowText" lastClr="000000"/>
                </a:solidFill>
              </a:rPr>
            </a:br>
            <a:r>
              <a:rPr lang="en-US" b="1" dirty="0">
                <a:solidFill>
                  <a:sysClr val="windowText" lastClr="000000"/>
                </a:solidFill>
              </a:rPr>
              <a:t>https//github.com/passive-radio/</a:t>
            </a:r>
            <a:r>
              <a:rPr lang="en-US" b="1" dirty="0" err="1">
                <a:solidFill>
                  <a:sysClr val="windowText" lastClr="000000"/>
                </a:solidFill>
              </a:rPr>
              <a:t>college_research_community_idea</a:t>
            </a:r>
            <a:endParaRPr lang="en-US" b="1" dirty="0">
              <a:solidFill>
                <a:sysClr val="windowText" lastClr="000000"/>
              </a:solidFill>
            </a:endParaRPr>
          </a:p>
        </p:txBody>
      </p:sp>
    </p:spTree>
    <p:extLst>
      <p:ext uri="{BB962C8B-B14F-4D97-AF65-F5344CB8AC3E}">
        <p14:creationId xmlns:p14="http://schemas.microsoft.com/office/powerpoint/2010/main" val="220840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7618B45-4FAE-4D75-92E4-DCBB8A3E9A1E}"/>
              </a:ext>
            </a:extLst>
          </p:cNvPr>
          <p:cNvSpPr txBox="1"/>
          <p:nvPr/>
        </p:nvSpPr>
        <p:spPr>
          <a:xfrm>
            <a:off x="801173" y="-564343"/>
            <a:ext cx="1004182" cy="461665"/>
          </a:xfrm>
          <a:prstGeom prst="rect">
            <a:avLst/>
          </a:prstGeom>
          <a:noFill/>
        </p:spPr>
        <p:txBody>
          <a:bodyPr wrap="square" rtlCol="0">
            <a:spAutoFit/>
          </a:bodyPr>
          <a:lstStyle/>
          <a:p>
            <a:r>
              <a:rPr kumimoji="1" lang="ja-JP" altLang="en-US" sz="2400" b="1" dirty="0">
                <a:solidFill>
                  <a:schemeClr val="bg1"/>
                </a:solidFill>
                <a:latin typeface="+mj-ea"/>
                <a:ea typeface="+mj-ea"/>
              </a:rPr>
              <a:t>目次</a:t>
            </a:r>
          </a:p>
        </p:txBody>
      </p:sp>
      <p:sp>
        <p:nvSpPr>
          <p:cNvPr id="6" name="テキスト ボックス 5">
            <a:extLst>
              <a:ext uri="{FF2B5EF4-FFF2-40B4-BE49-F238E27FC236}">
                <a16:creationId xmlns:a16="http://schemas.microsoft.com/office/drawing/2014/main" id="{7FBA9E25-DF33-4820-8259-267DAD64A4FB}"/>
              </a:ext>
            </a:extLst>
          </p:cNvPr>
          <p:cNvSpPr txBox="1"/>
          <p:nvPr/>
        </p:nvSpPr>
        <p:spPr>
          <a:xfrm>
            <a:off x="1952004" y="810656"/>
            <a:ext cx="7646645" cy="4790479"/>
          </a:xfrm>
          <a:prstGeom prst="rect">
            <a:avLst/>
          </a:prstGeom>
          <a:noFill/>
        </p:spPr>
        <p:txBody>
          <a:bodyPr wrap="none" rtlCol="0">
            <a:spAutoFit/>
          </a:bodyPr>
          <a:lstStyle/>
          <a:p>
            <a:pPr>
              <a:lnSpc>
                <a:spcPct val="150000"/>
              </a:lnSpc>
            </a:pPr>
            <a:r>
              <a:rPr kumimoji="1" lang="ja-JP" altLang="en-US" sz="3446" dirty="0">
                <a:latin typeface="A-OTF 見出ゴMB31 Pr6N MB31" panose="020B0600000000000000" pitchFamily="34" charset="-128"/>
                <a:ea typeface="A-OTF 見出ゴMB31 Pr6N MB31" panose="020B0600000000000000" pitchFamily="34" charset="-128"/>
              </a:rPr>
              <a:t>目次</a:t>
            </a:r>
            <a:endParaRPr kumimoji="1" lang="en-US" altLang="ja-JP" sz="3446" dirty="0">
              <a:latin typeface="A-OTF 見出ゴMB31 Pr6N MB31" panose="020B0600000000000000" pitchFamily="34" charset="-128"/>
              <a:ea typeface="A-OTF 見出ゴMB31 Pr6N MB31" panose="020B0600000000000000" pitchFamily="34" charset="-128"/>
            </a:endParaRPr>
          </a:p>
          <a:p>
            <a:pPr marL="422041" indent="-422041">
              <a:lnSpc>
                <a:spcPct val="150000"/>
              </a:lnSpc>
              <a:buFont typeface="+mj-lt"/>
              <a:buAutoNum type="arabicPeriod"/>
            </a:pPr>
            <a:r>
              <a:rPr kumimoji="1" lang="ja-JP" altLang="en-US" sz="3446" dirty="0">
                <a:latin typeface="A-OTF 見出ゴMB31 Pr6N MB31" panose="020B0600000000000000" pitchFamily="34" charset="-128"/>
                <a:ea typeface="A-OTF 見出ゴMB31 Pr6N MB31" panose="020B0600000000000000" pitchFamily="34" charset="-128"/>
              </a:rPr>
              <a:t>解決したい課題・取り組む領域</a:t>
            </a:r>
            <a:r>
              <a:rPr kumimoji="1" lang="en-US" altLang="ja-JP" sz="3446" dirty="0">
                <a:latin typeface="A-OTF 見出ゴMB31 Pr6N MB31" panose="020B0600000000000000" pitchFamily="34" charset="-128"/>
                <a:ea typeface="A-OTF 見出ゴMB31 Pr6N MB31" panose="020B0600000000000000" pitchFamily="34" charset="-128"/>
              </a:rPr>
              <a:t>(p3)</a:t>
            </a:r>
          </a:p>
          <a:p>
            <a:pPr marL="422041" indent="-422041">
              <a:lnSpc>
                <a:spcPct val="150000"/>
              </a:lnSpc>
              <a:buFont typeface="+mj-lt"/>
              <a:buAutoNum type="arabicPeriod"/>
            </a:pPr>
            <a:r>
              <a:rPr kumimoji="1" lang="ja-JP" altLang="en-US" sz="3446" dirty="0">
                <a:latin typeface="A-OTF 見出ゴMB31 Pr6N MB31" panose="020B0600000000000000" pitchFamily="34" charset="-128"/>
                <a:ea typeface="A-OTF 見出ゴMB31 Pr6N MB31" panose="020B0600000000000000" pitchFamily="34" charset="-128"/>
              </a:rPr>
              <a:t>現状分析（割愛）</a:t>
            </a:r>
            <a:endParaRPr kumimoji="1" lang="en-US" altLang="ja-JP" sz="3446" dirty="0">
              <a:latin typeface="A-OTF 見出ゴMB31 Pr6N MB31" panose="020B0600000000000000" pitchFamily="34" charset="-128"/>
              <a:ea typeface="A-OTF 見出ゴMB31 Pr6N MB31" panose="020B0600000000000000" pitchFamily="34" charset="-128"/>
            </a:endParaRPr>
          </a:p>
          <a:p>
            <a:pPr marL="422041" indent="-422041">
              <a:lnSpc>
                <a:spcPct val="150000"/>
              </a:lnSpc>
              <a:buFont typeface="+mj-lt"/>
              <a:buAutoNum type="arabicPeriod"/>
            </a:pPr>
            <a:r>
              <a:rPr lang="ja-JP" altLang="en-US" sz="3446" dirty="0">
                <a:latin typeface="A-OTF 見出ゴMB31 Pr6N MB31" panose="020B0600000000000000" pitchFamily="34" charset="-128"/>
                <a:ea typeface="A-OTF 見出ゴMB31 Pr6N MB31" panose="020B0600000000000000" pitchFamily="34" charset="-128"/>
              </a:rPr>
              <a:t>提案内容の企画背景</a:t>
            </a:r>
            <a:r>
              <a:rPr lang="en-US" altLang="ja-JP" sz="3446" dirty="0">
                <a:latin typeface="A-OTF 見出ゴMB31 Pr6N MB31" panose="020B0600000000000000" pitchFamily="34" charset="-128"/>
                <a:ea typeface="A-OTF 見出ゴMB31 Pr6N MB31" panose="020B0600000000000000" pitchFamily="34" charset="-128"/>
              </a:rPr>
              <a:t>(p4)</a:t>
            </a:r>
          </a:p>
          <a:p>
            <a:pPr marL="422041" indent="-422041">
              <a:lnSpc>
                <a:spcPct val="150000"/>
              </a:lnSpc>
              <a:buFont typeface="+mj-lt"/>
              <a:buAutoNum type="arabicPeriod"/>
            </a:pPr>
            <a:r>
              <a:rPr lang="ja-JP" altLang="en-US" sz="3446" dirty="0">
                <a:latin typeface="A-OTF 見出ゴMB31 Pr6N MB31" panose="020B0600000000000000" pitchFamily="34" charset="-128"/>
                <a:ea typeface="A-OTF 見出ゴMB31 Pr6N MB31" panose="020B0600000000000000" pitchFamily="34" charset="-128"/>
              </a:rPr>
              <a:t>提案内容</a:t>
            </a:r>
            <a:r>
              <a:rPr lang="en-US" altLang="ja-JP" sz="3446" dirty="0">
                <a:latin typeface="A-OTF 見出ゴMB31 Pr6N MB31" panose="020B0600000000000000" pitchFamily="34" charset="-128"/>
                <a:ea typeface="A-OTF 見出ゴMB31 Pr6N MB31" panose="020B0600000000000000" pitchFamily="34" charset="-128"/>
              </a:rPr>
              <a:t>(p5~7)</a:t>
            </a:r>
          </a:p>
          <a:p>
            <a:pPr marL="422041" indent="-422041">
              <a:lnSpc>
                <a:spcPct val="150000"/>
              </a:lnSpc>
              <a:buFont typeface="+mj-lt"/>
              <a:buAutoNum type="arabicPeriod"/>
            </a:pPr>
            <a:r>
              <a:rPr kumimoji="1" lang="ja-JP" altLang="en-US" sz="3446" dirty="0">
                <a:latin typeface="A-OTF 見出ゴMB31 Pr6N MB31" panose="020B0600000000000000" pitchFamily="34" charset="-128"/>
                <a:ea typeface="A-OTF 見出ゴMB31 Pr6N MB31" panose="020B0600000000000000" pitchFamily="34" charset="-128"/>
              </a:rPr>
              <a:t>効果・ねらい</a:t>
            </a:r>
            <a:r>
              <a:rPr kumimoji="1" lang="en-US" altLang="ja-JP" sz="3446" dirty="0">
                <a:latin typeface="A-OTF 見出ゴMB31 Pr6N MB31" panose="020B0600000000000000" pitchFamily="34" charset="-128"/>
                <a:ea typeface="A-OTF 見出ゴMB31 Pr6N MB31" panose="020B0600000000000000" pitchFamily="34" charset="-128"/>
              </a:rPr>
              <a:t>(p8)</a:t>
            </a:r>
          </a:p>
        </p:txBody>
      </p:sp>
      <p:sp>
        <p:nvSpPr>
          <p:cNvPr id="3" name="テキスト ボックス 2">
            <a:extLst>
              <a:ext uri="{FF2B5EF4-FFF2-40B4-BE49-F238E27FC236}">
                <a16:creationId xmlns:a16="http://schemas.microsoft.com/office/drawing/2014/main" id="{CD8311DA-905F-4554-8028-BAE3E5E1D77D}"/>
              </a:ext>
            </a:extLst>
          </p:cNvPr>
          <p:cNvSpPr txBox="1"/>
          <p:nvPr/>
        </p:nvSpPr>
        <p:spPr>
          <a:xfrm>
            <a:off x="496985" y="-564345"/>
            <a:ext cx="663964" cy="461665"/>
          </a:xfrm>
          <a:prstGeom prst="rect">
            <a:avLst/>
          </a:prstGeom>
          <a:noFill/>
        </p:spPr>
        <p:txBody>
          <a:bodyPr wrap="none" rtlCol="0">
            <a:spAutoFit/>
          </a:bodyPr>
          <a:lstStyle/>
          <a:p>
            <a:r>
              <a:rPr kumimoji="1" lang="en-US" altLang="ja-JP" sz="2400" dirty="0">
                <a:solidFill>
                  <a:schemeClr val="bg1"/>
                </a:solidFill>
                <a:latin typeface="+mj-ea"/>
                <a:ea typeface="+mj-ea"/>
              </a:rPr>
              <a:t>2</a:t>
            </a:r>
            <a:r>
              <a:rPr kumimoji="1" lang="ja-JP" altLang="en-US" sz="2400" dirty="0">
                <a:solidFill>
                  <a:schemeClr val="bg1"/>
                </a:solidFill>
                <a:latin typeface="+mj-ea"/>
                <a:ea typeface="+mj-ea"/>
              </a:rPr>
              <a:t>．</a:t>
            </a:r>
          </a:p>
        </p:txBody>
      </p:sp>
    </p:spTree>
    <p:extLst>
      <p:ext uri="{BB962C8B-B14F-4D97-AF65-F5344CB8AC3E}">
        <p14:creationId xmlns:p14="http://schemas.microsoft.com/office/powerpoint/2010/main" val="343595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B092EF8-A4EA-4802-BB2B-CA7B65C08310}"/>
              </a:ext>
            </a:extLst>
          </p:cNvPr>
          <p:cNvSpPr/>
          <p:nvPr/>
        </p:nvSpPr>
        <p:spPr>
          <a:xfrm>
            <a:off x="1429486" y="1272173"/>
            <a:ext cx="3576320" cy="47676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13" name="正方形/長方形 12">
            <a:extLst>
              <a:ext uri="{FF2B5EF4-FFF2-40B4-BE49-F238E27FC236}">
                <a16:creationId xmlns:a16="http://schemas.microsoft.com/office/drawing/2014/main" id="{A94FEB18-81BB-4847-BC6F-2EAD9FAB3C49}"/>
              </a:ext>
            </a:extLst>
          </p:cNvPr>
          <p:cNvSpPr/>
          <p:nvPr/>
        </p:nvSpPr>
        <p:spPr>
          <a:xfrm>
            <a:off x="6830063" y="1299527"/>
            <a:ext cx="3576320" cy="47676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18" name="テキスト ボックス 17">
            <a:extLst>
              <a:ext uri="{FF2B5EF4-FFF2-40B4-BE49-F238E27FC236}">
                <a16:creationId xmlns:a16="http://schemas.microsoft.com/office/drawing/2014/main" id="{0A141568-722C-4B9C-8DA8-3ED08325C4B7}"/>
              </a:ext>
            </a:extLst>
          </p:cNvPr>
          <p:cNvSpPr txBox="1"/>
          <p:nvPr/>
        </p:nvSpPr>
        <p:spPr>
          <a:xfrm>
            <a:off x="1560292" y="1983658"/>
            <a:ext cx="3379963" cy="1015663"/>
          </a:xfrm>
          <a:prstGeom prst="rect">
            <a:avLst/>
          </a:prstGeom>
          <a:noFill/>
        </p:spPr>
        <p:txBody>
          <a:bodyPr wrap="square" rtlCol="0">
            <a:spAutoFit/>
          </a:bodyPr>
          <a:lstStyle/>
          <a:p>
            <a:pPr algn="ctr"/>
            <a:r>
              <a:rPr kumimoji="1" lang="ja-JP" altLang="en-US" sz="1600" b="1" dirty="0">
                <a:solidFill>
                  <a:schemeClr val="tx1">
                    <a:lumMod val="65000"/>
                    <a:lumOff val="35000"/>
                  </a:schemeClr>
                </a:solidFill>
                <a:latin typeface="+mn-ea"/>
              </a:rPr>
              <a:t>セミナーの発表や卒論で使う統計データを「手軽」に「十分な量」集める</a:t>
            </a:r>
            <a:br>
              <a:rPr kumimoji="1" lang="en-US" altLang="ja-JP" sz="1600" b="1" dirty="0">
                <a:solidFill>
                  <a:schemeClr val="tx1">
                    <a:lumMod val="65000"/>
                    <a:lumOff val="35000"/>
                  </a:schemeClr>
                </a:solidFill>
                <a:latin typeface="+mn-ea"/>
              </a:rPr>
            </a:br>
            <a:r>
              <a:rPr kumimoji="1" lang="ja-JP" altLang="en-US" sz="1200" b="1" dirty="0">
                <a:solidFill>
                  <a:schemeClr val="tx1">
                    <a:lumMod val="65000"/>
                    <a:lumOff val="35000"/>
                  </a:schemeClr>
                </a:solidFill>
                <a:latin typeface="+mn-ea"/>
              </a:rPr>
              <a:t>（困っている学生が多いという勝手な想像</a:t>
            </a:r>
            <a:r>
              <a:rPr lang="ja-JP" altLang="en-US" sz="1200" b="1" dirty="0">
                <a:solidFill>
                  <a:schemeClr val="tx1">
                    <a:lumMod val="65000"/>
                    <a:lumOff val="35000"/>
                  </a:schemeClr>
                </a:solidFill>
                <a:latin typeface="+mn-ea"/>
              </a:rPr>
              <a:t>）</a:t>
            </a:r>
            <a:endParaRPr lang="en-US" altLang="ja-JP" sz="1200" b="1" dirty="0">
              <a:solidFill>
                <a:schemeClr val="tx1">
                  <a:lumMod val="65000"/>
                  <a:lumOff val="35000"/>
                </a:schemeClr>
              </a:solidFill>
              <a:latin typeface="+mn-ea"/>
            </a:endParaRPr>
          </a:p>
        </p:txBody>
      </p:sp>
      <p:sp>
        <p:nvSpPr>
          <p:cNvPr id="41" name="フリーフォーム: 図形 40">
            <a:extLst>
              <a:ext uri="{FF2B5EF4-FFF2-40B4-BE49-F238E27FC236}">
                <a16:creationId xmlns:a16="http://schemas.microsoft.com/office/drawing/2014/main" id="{430C6378-D2CD-4AA8-8DDE-917496AE66DB}"/>
              </a:ext>
            </a:extLst>
          </p:cNvPr>
          <p:cNvSpPr/>
          <p:nvPr/>
        </p:nvSpPr>
        <p:spPr>
          <a:xfrm flipH="1" flipV="1">
            <a:off x="3608956" y="1292487"/>
            <a:ext cx="1375638" cy="822800"/>
          </a:xfrm>
          <a:custGeom>
            <a:avLst/>
            <a:gdLst>
              <a:gd name="connsiteX0" fmla="*/ 0 w 1117600"/>
              <a:gd name="connsiteY0" fmla="*/ 0 h 1229360"/>
              <a:gd name="connsiteX1" fmla="*/ 0 w 1117600"/>
              <a:gd name="connsiteY1" fmla="*/ 1229360 h 1229360"/>
              <a:gd name="connsiteX2" fmla="*/ 1117600 w 1117600"/>
              <a:gd name="connsiteY2" fmla="*/ 1229360 h 1229360"/>
            </a:gdLst>
            <a:ahLst/>
            <a:cxnLst>
              <a:cxn ang="0">
                <a:pos x="connsiteX0" y="connsiteY0"/>
              </a:cxn>
              <a:cxn ang="0">
                <a:pos x="connsiteX1" y="connsiteY1"/>
              </a:cxn>
              <a:cxn ang="0">
                <a:pos x="connsiteX2" y="connsiteY2"/>
              </a:cxn>
            </a:cxnLst>
            <a:rect l="l" t="t" r="r" b="b"/>
            <a:pathLst>
              <a:path w="1117600" h="1229360">
                <a:moveTo>
                  <a:pt x="0" y="0"/>
                </a:moveTo>
                <a:lnTo>
                  <a:pt x="0" y="1229360"/>
                </a:lnTo>
                <a:lnTo>
                  <a:pt x="1117600" y="1229360"/>
                </a:lnTo>
              </a:path>
            </a:pathLst>
          </a:custGeom>
          <a:noFill/>
          <a:ln w="28575">
            <a:solidFill>
              <a:srgbClr val="1892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42" name="フリーフォーム: 図形 41">
            <a:extLst>
              <a:ext uri="{FF2B5EF4-FFF2-40B4-BE49-F238E27FC236}">
                <a16:creationId xmlns:a16="http://schemas.microsoft.com/office/drawing/2014/main" id="{BDE0A42F-CFA8-49D3-8557-1FF552EB9758}"/>
              </a:ext>
            </a:extLst>
          </p:cNvPr>
          <p:cNvSpPr/>
          <p:nvPr/>
        </p:nvSpPr>
        <p:spPr>
          <a:xfrm flipH="1" flipV="1">
            <a:off x="9053478" y="1319845"/>
            <a:ext cx="1332642" cy="793941"/>
          </a:xfrm>
          <a:custGeom>
            <a:avLst/>
            <a:gdLst>
              <a:gd name="connsiteX0" fmla="*/ 0 w 1117600"/>
              <a:gd name="connsiteY0" fmla="*/ 0 h 1229360"/>
              <a:gd name="connsiteX1" fmla="*/ 0 w 1117600"/>
              <a:gd name="connsiteY1" fmla="*/ 1229360 h 1229360"/>
              <a:gd name="connsiteX2" fmla="*/ 1117600 w 1117600"/>
              <a:gd name="connsiteY2" fmla="*/ 1229360 h 1229360"/>
            </a:gdLst>
            <a:ahLst/>
            <a:cxnLst>
              <a:cxn ang="0">
                <a:pos x="connsiteX0" y="connsiteY0"/>
              </a:cxn>
              <a:cxn ang="0">
                <a:pos x="connsiteX1" y="connsiteY1"/>
              </a:cxn>
              <a:cxn ang="0">
                <a:pos x="connsiteX2" y="connsiteY2"/>
              </a:cxn>
            </a:cxnLst>
            <a:rect l="l" t="t" r="r" b="b"/>
            <a:pathLst>
              <a:path w="1117600" h="1229360">
                <a:moveTo>
                  <a:pt x="0" y="0"/>
                </a:moveTo>
                <a:lnTo>
                  <a:pt x="0" y="1229360"/>
                </a:lnTo>
                <a:lnTo>
                  <a:pt x="1117600" y="1229360"/>
                </a:lnTo>
              </a:path>
            </a:pathLst>
          </a:custGeom>
          <a:noFill/>
          <a:ln w="28575">
            <a:solidFill>
              <a:srgbClr val="053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35" name="テキスト ボックス 34">
            <a:extLst>
              <a:ext uri="{FF2B5EF4-FFF2-40B4-BE49-F238E27FC236}">
                <a16:creationId xmlns:a16="http://schemas.microsoft.com/office/drawing/2014/main" id="{BFF16095-361B-4A91-A738-B1E6458D09E6}"/>
              </a:ext>
            </a:extLst>
          </p:cNvPr>
          <p:cNvSpPr txBox="1"/>
          <p:nvPr/>
        </p:nvSpPr>
        <p:spPr>
          <a:xfrm>
            <a:off x="1690525" y="3006011"/>
            <a:ext cx="3119495" cy="1513556"/>
          </a:xfrm>
          <a:prstGeom prst="rect">
            <a:avLst/>
          </a:prstGeom>
          <a:noFill/>
        </p:spPr>
        <p:txBody>
          <a:bodyPr wrap="square" rtlCol="0">
            <a:spAutoFit/>
          </a:bodyPr>
          <a:lstStyle/>
          <a:p>
            <a:pPr marL="211021" indent="-211021">
              <a:lnSpc>
                <a:spcPct val="120000"/>
              </a:lnSpc>
              <a:buFont typeface="Wingdings" panose="05000000000000000000" pitchFamily="2" charset="2"/>
              <a:buChar char="l"/>
            </a:pPr>
            <a:r>
              <a:rPr kumimoji="1" lang="ja-JP" altLang="en-US"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学部</a:t>
            </a:r>
            <a:r>
              <a:rPr kumimoji="1" lang="en-US" altLang="ja-JP"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1</a:t>
            </a:r>
            <a:r>
              <a:rPr kumimoji="1" lang="ja-JP" altLang="en-US"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年から</a:t>
            </a:r>
            <a:r>
              <a:rPr kumimoji="1" lang="en-US" altLang="ja-JP"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3</a:t>
            </a:r>
            <a:r>
              <a:rPr kumimoji="1" lang="ja-JP" altLang="en-US"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年までの主に文系・情報系の分野のセミナーで自分の発表に統計データは拾い物が多い。「アンケートをとりました」でもしょぼい。</a:t>
            </a:r>
            <a:r>
              <a:rPr kumimoji="1" lang="en-US" altLang="ja-JP"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a:t>
            </a:r>
            <a:r>
              <a:rPr kumimoji="1" lang="ja-JP" altLang="en-US"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教員にツッコまれることがある</a:t>
            </a:r>
            <a:r>
              <a:rPr kumimoji="1" lang="en-US" altLang="ja-JP"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a:t>
            </a:r>
          </a:p>
          <a:p>
            <a:pPr marL="211021" indent="-211021">
              <a:lnSpc>
                <a:spcPct val="120000"/>
              </a:lnSpc>
              <a:buFont typeface="Wingdings" panose="05000000000000000000" pitchFamily="2" charset="2"/>
              <a:buChar char="l"/>
            </a:pPr>
            <a:r>
              <a:rPr kumimoji="1" lang="ja-JP" altLang="en-US"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グーグルフォームによる何ページものアンケートの</a:t>
            </a:r>
            <a:r>
              <a:rPr kumimoji="1" lang="en-US" altLang="ja-JP"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2,3</a:t>
            </a:r>
            <a:r>
              <a:rPr kumimoji="1" lang="ja-JP" altLang="en-US"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次伝搬を期待するのは難しい</a:t>
            </a:r>
            <a:endParaRPr kumimoji="1" lang="en-US" altLang="ja-JP"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endParaRPr>
          </a:p>
        </p:txBody>
      </p:sp>
      <p:sp>
        <p:nvSpPr>
          <p:cNvPr id="37" name="テキスト ボックス 36">
            <a:extLst>
              <a:ext uri="{FF2B5EF4-FFF2-40B4-BE49-F238E27FC236}">
                <a16:creationId xmlns:a16="http://schemas.microsoft.com/office/drawing/2014/main" id="{02B95A38-8795-491E-B860-79E431573AF0}"/>
              </a:ext>
            </a:extLst>
          </p:cNvPr>
          <p:cNvSpPr txBox="1"/>
          <p:nvPr/>
        </p:nvSpPr>
        <p:spPr>
          <a:xfrm>
            <a:off x="6868750" y="1987282"/>
            <a:ext cx="3512624" cy="364074"/>
          </a:xfrm>
          <a:prstGeom prst="rect">
            <a:avLst/>
          </a:prstGeom>
          <a:noFill/>
        </p:spPr>
        <p:txBody>
          <a:bodyPr wrap="square" rtlCol="0">
            <a:spAutoFit/>
          </a:bodyPr>
          <a:lstStyle/>
          <a:p>
            <a:pPr algn="ctr">
              <a:lnSpc>
                <a:spcPct val="120000"/>
              </a:lnSpc>
            </a:pPr>
            <a:r>
              <a:rPr kumimoji="1" lang="ja-JP" altLang="en-US" sz="1600" b="1" dirty="0">
                <a:solidFill>
                  <a:schemeClr val="tx1">
                    <a:lumMod val="65000"/>
                    <a:lumOff val="35000"/>
                  </a:schemeClr>
                </a:solidFill>
                <a:latin typeface="+mn-ea"/>
              </a:rPr>
              <a:t>調査協力者への報酬</a:t>
            </a:r>
            <a:endParaRPr kumimoji="1" lang="en-US" altLang="ja-JP" sz="1600" b="1" dirty="0">
              <a:solidFill>
                <a:schemeClr val="tx1">
                  <a:lumMod val="65000"/>
                  <a:lumOff val="35000"/>
                </a:schemeClr>
              </a:solidFill>
              <a:latin typeface="+mn-ea"/>
            </a:endParaRPr>
          </a:p>
        </p:txBody>
      </p:sp>
      <p:sp>
        <p:nvSpPr>
          <p:cNvPr id="39" name="テキスト ボックス 38">
            <a:extLst>
              <a:ext uri="{FF2B5EF4-FFF2-40B4-BE49-F238E27FC236}">
                <a16:creationId xmlns:a16="http://schemas.microsoft.com/office/drawing/2014/main" id="{10F1AD82-9133-4670-8B82-17F0F2209520}"/>
              </a:ext>
            </a:extLst>
          </p:cNvPr>
          <p:cNvSpPr txBox="1"/>
          <p:nvPr/>
        </p:nvSpPr>
        <p:spPr>
          <a:xfrm>
            <a:off x="7183319" y="2657083"/>
            <a:ext cx="2977052" cy="1098186"/>
          </a:xfrm>
          <a:prstGeom prst="rect">
            <a:avLst/>
          </a:prstGeom>
          <a:noFill/>
        </p:spPr>
        <p:txBody>
          <a:bodyPr wrap="square" rtlCol="0">
            <a:spAutoFit/>
          </a:bodyPr>
          <a:lstStyle/>
          <a:p>
            <a:pPr marL="171450" indent="-171450">
              <a:lnSpc>
                <a:spcPct val="120000"/>
              </a:lnSpc>
              <a:buFont typeface="Wingdings" panose="05000000000000000000" pitchFamily="2" charset="2"/>
              <a:buChar char="l"/>
            </a:pPr>
            <a:r>
              <a:rPr kumimoji="1" lang="ja-JP" altLang="en-US"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何ページものアンケート回答したのにフォーム最後のお礼以外にアンケート回答者へのメリットがない</a:t>
            </a:r>
            <a:endParaRPr kumimoji="1" lang="en-US" altLang="ja-JP"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endParaRPr>
          </a:p>
          <a:p>
            <a:pPr marL="171450" indent="-171450">
              <a:lnSpc>
                <a:spcPct val="120000"/>
              </a:lnSpc>
              <a:buFont typeface="Wingdings" panose="05000000000000000000" pitchFamily="2" charset="2"/>
              <a:buChar char="l"/>
            </a:pPr>
            <a:r>
              <a:rPr kumimoji="1" lang="ja-JP" altLang="en-US"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rPr>
              <a:t>アンケート回答者にメリットのある仕組みを作れないか</a:t>
            </a:r>
            <a:endParaRPr kumimoji="1" lang="en-US" altLang="ja-JP" sz="1108" dirty="0">
              <a:solidFill>
                <a:schemeClr val="tx1">
                  <a:lumMod val="65000"/>
                  <a:lumOff val="35000"/>
                </a:schemeClr>
              </a:solidFill>
              <a:latin typeface="源ノ角ゴシック JP Medium" panose="020B0600000000000000" pitchFamily="34" charset="-128"/>
              <a:ea typeface="源ノ角ゴシック JP Medium" panose="020B0600000000000000" pitchFamily="34" charset="-128"/>
            </a:endParaRPr>
          </a:p>
        </p:txBody>
      </p:sp>
      <p:sp>
        <p:nvSpPr>
          <p:cNvPr id="9" name="楕円 8">
            <a:extLst>
              <a:ext uri="{FF2B5EF4-FFF2-40B4-BE49-F238E27FC236}">
                <a16:creationId xmlns:a16="http://schemas.microsoft.com/office/drawing/2014/main" id="{4D1481CA-B5AC-4F66-A9E5-7B2D173CCF94}"/>
              </a:ext>
            </a:extLst>
          </p:cNvPr>
          <p:cNvSpPr/>
          <p:nvPr/>
        </p:nvSpPr>
        <p:spPr>
          <a:xfrm>
            <a:off x="2648492" y="688072"/>
            <a:ext cx="1134208" cy="1134208"/>
          </a:xfrm>
          <a:prstGeom prst="ellipse">
            <a:avLst/>
          </a:prstGeom>
          <a:solidFill>
            <a:srgbClr val="1892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1" rIns="36000" bIns="0" numCol="1" spcCol="0" rtlCol="0" fromWordArt="0" anchor="ctr" anchorCtr="0" forceAA="0" compatLnSpc="1">
            <a:prstTxWarp prst="textNoShape">
              <a:avLst/>
            </a:prstTxWarp>
            <a:noAutofit/>
          </a:bodyPr>
          <a:lstStyle/>
          <a:p>
            <a:pPr algn="ctr"/>
            <a:r>
              <a:rPr kumimoji="1" lang="en-US" altLang="ja-JP" sz="1801" b="1" dirty="0">
                <a:latin typeface="+mn-ea"/>
              </a:rPr>
              <a:t>Point 1</a:t>
            </a:r>
            <a:endParaRPr kumimoji="1" lang="ja-JP" altLang="en-US" sz="1801" b="1" dirty="0">
              <a:latin typeface="+mn-ea"/>
            </a:endParaRPr>
          </a:p>
        </p:txBody>
      </p:sp>
      <p:sp>
        <p:nvSpPr>
          <p:cNvPr id="10" name="楕円 9">
            <a:extLst>
              <a:ext uri="{FF2B5EF4-FFF2-40B4-BE49-F238E27FC236}">
                <a16:creationId xmlns:a16="http://schemas.microsoft.com/office/drawing/2014/main" id="{428C989A-43EA-46E5-9F12-0A40F2D3A8EE}"/>
              </a:ext>
            </a:extLst>
          </p:cNvPr>
          <p:cNvSpPr/>
          <p:nvPr/>
        </p:nvSpPr>
        <p:spPr>
          <a:xfrm>
            <a:off x="8041097" y="688072"/>
            <a:ext cx="1134208" cy="1134208"/>
          </a:xfrm>
          <a:prstGeom prst="ellipse">
            <a:avLst/>
          </a:prstGeom>
          <a:solidFill>
            <a:srgbClr val="0537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1" rIns="36000" bIns="0" numCol="1" spcCol="0" rtlCol="0" fromWordArt="0" anchor="ctr" anchorCtr="0" forceAA="0" compatLnSpc="1">
            <a:prstTxWarp prst="textNoShape">
              <a:avLst/>
            </a:prstTxWarp>
            <a:noAutofit/>
          </a:bodyPr>
          <a:lstStyle/>
          <a:p>
            <a:pPr algn="ctr"/>
            <a:r>
              <a:rPr kumimoji="1" lang="en-US" altLang="ja-JP" sz="1801" b="1" dirty="0">
                <a:latin typeface="+mn-ea"/>
              </a:rPr>
              <a:t>Point 2</a:t>
            </a:r>
            <a:endParaRPr kumimoji="1" lang="ja-JP" altLang="en-US" sz="1801" b="1" dirty="0">
              <a:latin typeface="+mn-ea"/>
            </a:endParaRPr>
          </a:p>
        </p:txBody>
      </p:sp>
      <p:pic>
        <p:nvPicPr>
          <p:cNvPr id="4" name="図 3">
            <a:extLst>
              <a:ext uri="{FF2B5EF4-FFF2-40B4-BE49-F238E27FC236}">
                <a16:creationId xmlns:a16="http://schemas.microsoft.com/office/drawing/2014/main" id="{274BA97D-55FE-4F17-9212-26FE9A14D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882" y="4546081"/>
            <a:ext cx="1871543" cy="2079492"/>
          </a:xfrm>
          <a:prstGeom prst="rect">
            <a:avLst/>
          </a:prstGeom>
        </p:spPr>
      </p:pic>
      <p:pic>
        <p:nvPicPr>
          <p:cNvPr id="6" name="図 5">
            <a:extLst>
              <a:ext uri="{FF2B5EF4-FFF2-40B4-BE49-F238E27FC236}">
                <a16:creationId xmlns:a16="http://schemas.microsoft.com/office/drawing/2014/main" id="{F2CB572E-F1C6-4D76-A87C-2CB610D6D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3002" y="4090965"/>
            <a:ext cx="1918301" cy="2459360"/>
          </a:xfrm>
          <a:prstGeom prst="rect">
            <a:avLst/>
          </a:prstGeom>
        </p:spPr>
      </p:pic>
      <p:sp>
        <p:nvSpPr>
          <p:cNvPr id="16" name="テキスト ボックス 15">
            <a:extLst>
              <a:ext uri="{FF2B5EF4-FFF2-40B4-BE49-F238E27FC236}">
                <a16:creationId xmlns:a16="http://schemas.microsoft.com/office/drawing/2014/main" id="{F13308BF-99F6-449B-9B61-70123547CD8D}"/>
              </a:ext>
            </a:extLst>
          </p:cNvPr>
          <p:cNvSpPr txBox="1"/>
          <p:nvPr/>
        </p:nvSpPr>
        <p:spPr>
          <a:xfrm>
            <a:off x="661968" y="79276"/>
            <a:ext cx="3637989" cy="461665"/>
          </a:xfrm>
          <a:prstGeom prst="rect">
            <a:avLst/>
          </a:prstGeom>
          <a:noFill/>
        </p:spPr>
        <p:txBody>
          <a:bodyPr wrap="square" rtlCol="0">
            <a:spAutoFit/>
          </a:bodyPr>
          <a:lstStyle/>
          <a:p>
            <a:r>
              <a:rPr kumimoji="1" lang="ja-JP" altLang="en-US" sz="2400" b="1" dirty="0">
                <a:solidFill>
                  <a:schemeClr val="bg1"/>
                </a:solidFill>
                <a:latin typeface="+mj-ea"/>
                <a:ea typeface="+mj-ea"/>
              </a:rPr>
              <a:t>３．取り組む領域</a:t>
            </a:r>
          </a:p>
        </p:txBody>
      </p:sp>
    </p:spTree>
    <p:extLst>
      <p:ext uri="{BB962C8B-B14F-4D97-AF65-F5344CB8AC3E}">
        <p14:creationId xmlns:p14="http://schemas.microsoft.com/office/powerpoint/2010/main" val="18088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弦 4">
            <a:extLst>
              <a:ext uri="{FF2B5EF4-FFF2-40B4-BE49-F238E27FC236}">
                <a16:creationId xmlns:a16="http://schemas.microsoft.com/office/drawing/2014/main" id="{65E1545A-B3B0-4CBF-8FF3-DAEDD0782CFB}"/>
              </a:ext>
            </a:extLst>
          </p:cNvPr>
          <p:cNvSpPr/>
          <p:nvPr/>
        </p:nvSpPr>
        <p:spPr>
          <a:xfrm>
            <a:off x="950137" y="1404804"/>
            <a:ext cx="2115781" cy="2321622"/>
          </a:xfrm>
          <a:prstGeom prst="chord">
            <a:avLst>
              <a:gd name="adj1" fmla="val 5182598"/>
              <a:gd name="adj2" fmla="val 16345344"/>
            </a:avLst>
          </a:prstGeom>
          <a:gradFill>
            <a:gsLst>
              <a:gs pos="100000">
                <a:schemeClr val="bg2">
                  <a:lumMod val="25000"/>
                </a:schemeClr>
              </a:gs>
              <a:gs pos="0">
                <a:srgbClr val="1892D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0" numCol="1" spcCol="0" rtlCol="0" fromWordArt="0" anchor="ctr" anchorCtr="0" forceAA="0" compatLnSpc="1">
            <a:prstTxWarp prst="textNoShape">
              <a:avLst/>
            </a:prstTxWarp>
            <a:noAutofit/>
          </a:bodyPr>
          <a:lstStyle/>
          <a:p>
            <a:r>
              <a:rPr kumimoji="1" lang="ja-JP" altLang="en-US" sz="1969" b="1" dirty="0">
                <a:latin typeface="+mn-ea"/>
              </a:rPr>
              <a:t>課題</a:t>
            </a:r>
            <a:endParaRPr kumimoji="1" lang="en-US" altLang="ja-JP" sz="1969" b="1" dirty="0">
              <a:latin typeface="+mn-ea"/>
            </a:endParaRPr>
          </a:p>
          <a:p>
            <a:r>
              <a:rPr kumimoji="1" lang="ja-JP" altLang="en-US" sz="1969" b="1" dirty="0">
                <a:latin typeface="+mn-ea"/>
              </a:rPr>
              <a:t>０１</a:t>
            </a:r>
          </a:p>
        </p:txBody>
      </p:sp>
      <p:sp>
        <p:nvSpPr>
          <p:cNvPr id="26" name="テキスト ボックス 25">
            <a:extLst>
              <a:ext uri="{FF2B5EF4-FFF2-40B4-BE49-F238E27FC236}">
                <a16:creationId xmlns:a16="http://schemas.microsoft.com/office/drawing/2014/main" id="{D38CB1EF-70CF-4846-B412-B53016C2F8B8}"/>
              </a:ext>
            </a:extLst>
          </p:cNvPr>
          <p:cNvSpPr txBox="1"/>
          <p:nvPr/>
        </p:nvSpPr>
        <p:spPr>
          <a:xfrm>
            <a:off x="661968" y="79276"/>
            <a:ext cx="3637989" cy="461665"/>
          </a:xfrm>
          <a:prstGeom prst="rect">
            <a:avLst/>
          </a:prstGeom>
          <a:noFill/>
        </p:spPr>
        <p:txBody>
          <a:bodyPr wrap="square" rtlCol="0">
            <a:spAutoFit/>
          </a:bodyPr>
          <a:lstStyle/>
          <a:p>
            <a:r>
              <a:rPr kumimoji="1" lang="ja-JP" altLang="en-US" sz="2400" b="1" dirty="0">
                <a:solidFill>
                  <a:schemeClr val="bg1"/>
                </a:solidFill>
                <a:latin typeface="+mj-ea"/>
                <a:ea typeface="+mj-ea"/>
              </a:rPr>
              <a:t>４．提案内容の企画背景</a:t>
            </a:r>
          </a:p>
        </p:txBody>
      </p:sp>
      <p:sp>
        <p:nvSpPr>
          <p:cNvPr id="24" name="正方形/長方形 23">
            <a:extLst>
              <a:ext uri="{FF2B5EF4-FFF2-40B4-BE49-F238E27FC236}">
                <a16:creationId xmlns:a16="http://schemas.microsoft.com/office/drawing/2014/main" id="{CEEAACB9-0E3B-4D80-AC81-BB749BA1EE2B}"/>
              </a:ext>
            </a:extLst>
          </p:cNvPr>
          <p:cNvSpPr/>
          <p:nvPr/>
        </p:nvSpPr>
        <p:spPr>
          <a:xfrm>
            <a:off x="6267938" y="1390748"/>
            <a:ext cx="4714240" cy="159121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28" name="テキスト ボックス 27">
            <a:extLst>
              <a:ext uri="{FF2B5EF4-FFF2-40B4-BE49-F238E27FC236}">
                <a16:creationId xmlns:a16="http://schemas.microsoft.com/office/drawing/2014/main" id="{3FCDF706-873B-41D1-8421-EDAFE08F24BB}"/>
              </a:ext>
            </a:extLst>
          </p:cNvPr>
          <p:cNvSpPr txBox="1"/>
          <p:nvPr/>
        </p:nvSpPr>
        <p:spPr>
          <a:xfrm>
            <a:off x="6640891" y="2153493"/>
            <a:ext cx="3740709" cy="695127"/>
          </a:xfrm>
          <a:prstGeom prst="rect">
            <a:avLst/>
          </a:prstGeom>
          <a:noFill/>
        </p:spPr>
        <p:txBody>
          <a:bodyPr wrap="square" rtlCol="0">
            <a:spAutoFit/>
          </a:bodyPr>
          <a:lstStyle/>
          <a:p>
            <a:pPr>
              <a:lnSpc>
                <a:spcPct val="120000"/>
              </a:lnSpc>
            </a:pPr>
            <a:r>
              <a:rPr kumimoji="1" lang="en-US" altLang="ja-JP" sz="1108" dirty="0">
                <a:solidFill>
                  <a:schemeClr val="tx1">
                    <a:lumMod val="75000"/>
                    <a:lumOff val="25000"/>
                  </a:schemeClr>
                </a:solidFill>
                <a:latin typeface="+mn-ea"/>
              </a:rPr>
              <a:t>LINE </a:t>
            </a:r>
            <a:r>
              <a:rPr kumimoji="1" lang="ja-JP" altLang="en-US" sz="1108" dirty="0">
                <a:solidFill>
                  <a:schemeClr val="tx1">
                    <a:lumMod val="75000"/>
                    <a:lumOff val="25000"/>
                  </a:schemeClr>
                </a:solidFill>
                <a:latin typeface="+mn-ea"/>
              </a:rPr>
              <a:t>に投下される </a:t>
            </a:r>
            <a:r>
              <a:rPr kumimoji="1" lang="en-US" altLang="ja-JP" sz="1108" dirty="0">
                <a:solidFill>
                  <a:schemeClr val="tx1">
                    <a:lumMod val="75000"/>
                    <a:lumOff val="25000"/>
                  </a:schemeClr>
                </a:solidFill>
                <a:latin typeface="+mn-ea"/>
              </a:rPr>
              <a:t>Google form </a:t>
            </a:r>
            <a:r>
              <a:rPr kumimoji="1" lang="ja-JP" altLang="en-US" sz="1108" dirty="0">
                <a:solidFill>
                  <a:schemeClr val="tx1">
                    <a:lumMod val="75000"/>
                    <a:lumOff val="25000"/>
                  </a:schemeClr>
                </a:solidFill>
                <a:latin typeface="+mn-ea"/>
              </a:rPr>
              <a:t>はシステム的には意外と回答までの敷居が低い。</a:t>
            </a:r>
            <a:r>
              <a:rPr kumimoji="1" lang="en-US" altLang="ja-JP" sz="1108" dirty="0">
                <a:solidFill>
                  <a:schemeClr val="tx1">
                    <a:lumMod val="75000"/>
                    <a:lumOff val="25000"/>
                  </a:schemeClr>
                </a:solidFill>
                <a:latin typeface="+mn-ea"/>
              </a:rPr>
              <a:t>LINE</a:t>
            </a:r>
            <a:r>
              <a:rPr kumimoji="1" lang="ja-JP" altLang="en-US" sz="1108" dirty="0">
                <a:solidFill>
                  <a:schemeClr val="tx1">
                    <a:lumMod val="75000"/>
                    <a:lumOff val="25000"/>
                  </a:schemeClr>
                </a:solidFill>
                <a:latin typeface="+mn-ea"/>
              </a:rPr>
              <a:t> に投げられるフォームの形式でかつ拡散されやすいプラットフォーム</a:t>
            </a:r>
            <a:endParaRPr kumimoji="1" lang="en-US" altLang="ja-JP" sz="1108"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9B4ED156-8AA4-433D-A44B-F1A258BD4302}"/>
              </a:ext>
            </a:extLst>
          </p:cNvPr>
          <p:cNvSpPr/>
          <p:nvPr/>
        </p:nvSpPr>
        <p:spPr>
          <a:xfrm>
            <a:off x="6277942" y="4673805"/>
            <a:ext cx="4714240" cy="159121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45" name="正方形/長方形 44">
            <a:extLst>
              <a:ext uri="{FF2B5EF4-FFF2-40B4-BE49-F238E27FC236}">
                <a16:creationId xmlns:a16="http://schemas.microsoft.com/office/drawing/2014/main" id="{7D68449E-9D9B-48A4-B9B8-0020B06EDD8B}"/>
              </a:ext>
            </a:extLst>
          </p:cNvPr>
          <p:cNvSpPr/>
          <p:nvPr/>
        </p:nvSpPr>
        <p:spPr>
          <a:xfrm>
            <a:off x="6281462" y="3009941"/>
            <a:ext cx="4714240" cy="159121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50" name="正方形/長方形 49">
            <a:extLst>
              <a:ext uri="{FF2B5EF4-FFF2-40B4-BE49-F238E27FC236}">
                <a16:creationId xmlns:a16="http://schemas.microsoft.com/office/drawing/2014/main" id="{8AFD8C61-756C-4F3C-ACF4-5734CFE11264}"/>
              </a:ext>
            </a:extLst>
          </p:cNvPr>
          <p:cNvSpPr/>
          <p:nvPr/>
        </p:nvSpPr>
        <p:spPr>
          <a:xfrm>
            <a:off x="2038038" y="1392298"/>
            <a:ext cx="3563815" cy="233412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51" name="正方形/長方形 50">
            <a:extLst>
              <a:ext uri="{FF2B5EF4-FFF2-40B4-BE49-F238E27FC236}">
                <a16:creationId xmlns:a16="http://schemas.microsoft.com/office/drawing/2014/main" id="{E688CCD6-C74B-4259-BA05-41B36687AC31}"/>
              </a:ext>
            </a:extLst>
          </p:cNvPr>
          <p:cNvSpPr/>
          <p:nvPr/>
        </p:nvSpPr>
        <p:spPr>
          <a:xfrm>
            <a:off x="2052144" y="3932902"/>
            <a:ext cx="3563815" cy="230014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18" name="テキスト ボックス 17">
            <a:extLst>
              <a:ext uri="{FF2B5EF4-FFF2-40B4-BE49-F238E27FC236}">
                <a16:creationId xmlns:a16="http://schemas.microsoft.com/office/drawing/2014/main" id="{700B14B4-BCA5-4E48-8B87-C5BBA73C41F0}"/>
              </a:ext>
            </a:extLst>
          </p:cNvPr>
          <p:cNvSpPr txBox="1"/>
          <p:nvPr/>
        </p:nvSpPr>
        <p:spPr>
          <a:xfrm>
            <a:off x="2259337" y="2377180"/>
            <a:ext cx="3121216" cy="695127"/>
          </a:xfrm>
          <a:prstGeom prst="rect">
            <a:avLst/>
          </a:prstGeom>
          <a:noFill/>
        </p:spPr>
        <p:txBody>
          <a:bodyPr wrap="square" rtlCol="0">
            <a:spAutoFit/>
          </a:bodyPr>
          <a:lstStyle/>
          <a:p>
            <a:pPr>
              <a:lnSpc>
                <a:spcPct val="120000"/>
              </a:lnSpc>
            </a:pPr>
            <a:r>
              <a:rPr kumimoji="1" lang="ja-JP" altLang="en-US" sz="1108" dirty="0">
                <a:solidFill>
                  <a:schemeClr val="tx1">
                    <a:lumMod val="65000"/>
                    <a:lumOff val="35000"/>
                  </a:schemeClr>
                </a:solidFill>
                <a:latin typeface="+mn-ea"/>
              </a:rPr>
              <a:t>院生以降の研究用途ではモニター規模</a:t>
            </a:r>
            <a:r>
              <a:rPr kumimoji="1" lang="en-US" altLang="ja-JP" sz="1108" dirty="0">
                <a:solidFill>
                  <a:schemeClr val="tx1">
                    <a:lumMod val="65000"/>
                    <a:lumOff val="35000"/>
                  </a:schemeClr>
                </a:solidFill>
                <a:latin typeface="+mn-ea"/>
              </a:rPr>
              <a:t>450</a:t>
            </a:r>
            <a:r>
              <a:rPr kumimoji="1" lang="ja-JP" altLang="en-US" sz="1108" dirty="0">
                <a:solidFill>
                  <a:schemeClr val="tx1">
                    <a:lumMod val="65000"/>
                    <a:lumOff val="35000"/>
                  </a:schemeClr>
                </a:solidFill>
                <a:latin typeface="+mn-ea"/>
              </a:rPr>
              <a:t>万人のリサーチプラットフォームあるが、ライト向けなプラットフォームはない。</a:t>
            </a:r>
            <a:endParaRPr kumimoji="1" lang="en-US" altLang="ja-JP" sz="1108" dirty="0">
              <a:solidFill>
                <a:schemeClr val="tx1">
                  <a:lumMod val="65000"/>
                  <a:lumOff val="35000"/>
                </a:schemeClr>
              </a:solidFill>
              <a:latin typeface="+mn-ea"/>
            </a:endParaRPr>
          </a:p>
        </p:txBody>
      </p:sp>
      <p:sp>
        <p:nvSpPr>
          <p:cNvPr id="58" name="テキスト ボックス 57">
            <a:extLst>
              <a:ext uri="{FF2B5EF4-FFF2-40B4-BE49-F238E27FC236}">
                <a16:creationId xmlns:a16="http://schemas.microsoft.com/office/drawing/2014/main" id="{53AEF218-8541-4A66-B015-EC3F99870641}"/>
              </a:ext>
            </a:extLst>
          </p:cNvPr>
          <p:cNvSpPr txBox="1"/>
          <p:nvPr/>
        </p:nvSpPr>
        <p:spPr>
          <a:xfrm>
            <a:off x="2259337" y="4468723"/>
            <a:ext cx="3121216" cy="1104341"/>
          </a:xfrm>
          <a:prstGeom prst="rect">
            <a:avLst/>
          </a:prstGeom>
          <a:noFill/>
        </p:spPr>
        <p:txBody>
          <a:bodyPr wrap="square" rtlCol="0">
            <a:spAutoFit/>
          </a:bodyPr>
          <a:lstStyle/>
          <a:p>
            <a:pPr>
              <a:lnSpc>
                <a:spcPct val="120000"/>
              </a:lnSpc>
            </a:pPr>
            <a:r>
              <a:rPr kumimoji="1" lang="ja-JP" altLang="en-US" sz="1108" dirty="0">
                <a:solidFill>
                  <a:schemeClr val="tx1">
                    <a:lumMod val="65000"/>
                    <a:lumOff val="35000"/>
                  </a:schemeClr>
                </a:solidFill>
                <a:latin typeface="+mn-ea"/>
              </a:rPr>
              <a:t>知り合いの調査なら協力し易いが、２</a:t>
            </a:r>
            <a:r>
              <a:rPr kumimoji="1" lang="en-US" altLang="ja-JP" sz="1108" dirty="0">
                <a:solidFill>
                  <a:schemeClr val="tx1">
                    <a:lumMod val="65000"/>
                    <a:lumOff val="35000"/>
                  </a:schemeClr>
                </a:solidFill>
                <a:latin typeface="+mn-ea"/>
              </a:rPr>
              <a:t>,</a:t>
            </a:r>
            <a:r>
              <a:rPr kumimoji="1" lang="ja-JP" altLang="en-US" sz="1108" dirty="0">
                <a:solidFill>
                  <a:schemeClr val="tx1">
                    <a:lumMod val="65000"/>
                    <a:lumOff val="35000"/>
                  </a:schemeClr>
                </a:solidFill>
                <a:latin typeface="+mn-ea"/>
              </a:rPr>
              <a:t>３次伝搬されたアンケートに協力する道義はない。１回限りのセミナー用途で金銭報酬を設定するほどでもないが、それ以外の回答を集めやすい魅力的な報酬が存在しない。</a:t>
            </a:r>
            <a:endParaRPr kumimoji="1" lang="en-US" altLang="ja-JP" sz="1108" dirty="0">
              <a:solidFill>
                <a:schemeClr val="tx1">
                  <a:lumMod val="65000"/>
                  <a:lumOff val="35000"/>
                </a:schemeClr>
              </a:solidFill>
              <a:latin typeface="+mn-ea"/>
            </a:endParaRPr>
          </a:p>
        </p:txBody>
      </p:sp>
      <p:sp>
        <p:nvSpPr>
          <p:cNvPr id="2" name="テキスト ボックス 1">
            <a:extLst>
              <a:ext uri="{FF2B5EF4-FFF2-40B4-BE49-F238E27FC236}">
                <a16:creationId xmlns:a16="http://schemas.microsoft.com/office/drawing/2014/main" id="{D57DF75B-8F09-4243-933E-1FF9518109F0}"/>
              </a:ext>
            </a:extLst>
          </p:cNvPr>
          <p:cNvSpPr txBox="1"/>
          <p:nvPr/>
        </p:nvSpPr>
        <p:spPr>
          <a:xfrm>
            <a:off x="5614616" y="1390748"/>
            <a:ext cx="654471" cy="1601051"/>
          </a:xfrm>
          <a:prstGeom prst="rect">
            <a:avLst/>
          </a:prstGeom>
          <a:solidFill>
            <a:srgbClr val="1892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0" numCol="1" spcCol="0" rtlCol="0" fromWordArt="0" anchor="ctr" anchorCtr="0" forceAA="0" compatLnSpc="1">
            <a:prstTxWarp prst="textNoShape">
              <a:avLst/>
            </a:prstTxWarp>
            <a:noAutofit/>
          </a:bodyPr>
          <a:lstStyle>
            <a:defPPr>
              <a:defRPr lang="en-US"/>
            </a:defPPr>
            <a:lvl1pPr algn="ctr">
              <a:defRPr kumimoji="1" sz="1600" b="1">
                <a:latin typeface="メイリオ" panose="020B0604030504040204" pitchFamily="50" charset="-128"/>
                <a:ea typeface="メイリオ" panose="020B060403050404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969" dirty="0">
                <a:ea typeface="+mn-ea"/>
              </a:rPr>
              <a:t>対策</a:t>
            </a:r>
            <a:endParaRPr lang="en-US" altLang="ja-JP" sz="1969" dirty="0">
              <a:ea typeface="+mn-ea"/>
            </a:endParaRPr>
          </a:p>
          <a:p>
            <a:r>
              <a:rPr lang="ja-JP" altLang="en-US" sz="1969" dirty="0">
                <a:ea typeface="+mn-ea"/>
              </a:rPr>
              <a:t>１</a:t>
            </a:r>
          </a:p>
        </p:txBody>
      </p:sp>
      <p:sp>
        <p:nvSpPr>
          <p:cNvPr id="60" name="テキスト ボックス 59">
            <a:extLst>
              <a:ext uri="{FF2B5EF4-FFF2-40B4-BE49-F238E27FC236}">
                <a16:creationId xmlns:a16="http://schemas.microsoft.com/office/drawing/2014/main" id="{7FBFA0A5-526A-4C42-A069-02B07DD4F350}"/>
              </a:ext>
            </a:extLst>
          </p:cNvPr>
          <p:cNvSpPr txBox="1"/>
          <p:nvPr/>
        </p:nvSpPr>
        <p:spPr>
          <a:xfrm>
            <a:off x="5623471" y="4631999"/>
            <a:ext cx="654471" cy="160105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0" numCol="1" spcCol="0" rtlCol="0" fromWordArt="0" anchor="ctr" anchorCtr="0" forceAA="0" compatLnSpc="1">
            <a:prstTxWarp prst="textNoShape">
              <a:avLst/>
            </a:prstTxWarp>
            <a:noAutofit/>
          </a:bodyPr>
          <a:lstStyle>
            <a:defPPr>
              <a:defRPr lang="en-US"/>
            </a:defPPr>
            <a:lvl1pPr>
              <a:defRPr kumimoji="1" sz="1600" b="1">
                <a:solidFill>
                  <a:schemeClr val="lt1"/>
                </a:solidFill>
                <a:latin typeface="メイリオ" panose="020B0604030504040204" pitchFamily="50" charset="-128"/>
                <a:ea typeface="メイリオ" panose="020B060403050404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ja-JP" altLang="en-US" sz="1969" dirty="0">
                <a:ea typeface="+mn-ea"/>
              </a:rPr>
              <a:t>対策</a:t>
            </a:r>
            <a:endParaRPr lang="en-US" altLang="ja-JP" sz="1969" dirty="0">
              <a:ea typeface="+mn-ea"/>
            </a:endParaRPr>
          </a:p>
          <a:p>
            <a:pPr algn="ctr"/>
            <a:r>
              <a:rPr lang="ja-JP" altLang="en-US" sz="1969" dirty="0">
                <a:ea typeface="+mn-ea"/>
              </a:rPr>
              <a:t>３</a:t>
            </a:r>
          </a:p>
        </p:txBody>
      </p:sp>
      <p:sp>
        <p:nvSpPr>
          <p:cNvPr id="61" name="テキスト ボックス 60">
            <a:extLst>
              <a:ext uri="{FF2B5EF4-FFF2-40B4-BE49-F238E27FC236}">
                <a16:creationId xmlns:a16="http://schemas.microsoft.com/office/drawing/2014/main" id="{70A87F51-BEDF-4B4F-92D0-F52146388347}"/>
              </a:ext>
            </a:extLst>
          </p:cNvPr>
          <p:cNvSpPr txBox="1"/>
          <p:nvPr/>
        </p:nvSpPr>
        <p:spPr>
          <a:xfrm>
            <a:off x="5614616" y="3005362"/>
            <a:ext cx="654471" cy="160105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0" numCol="1" spcCol="0" rtlCol="0" fromWordArt="0" anchor="ctr" anchorCtr="0" forceAA="0" compatLnSpc="1">
            <a:prstTxWarp prst="textNoShape">
              <a:avLst/>
            </a:prstTxWarp>
            <a:noAutofit/>
          </a:bodyPr>
          <a:lstStyle>
            <a:defPPr>
              <a:defRPr lang="en-US"/>
            </a:defPPr>
            <a:lvl1pPr>
              <a:defRPr kumimoji="1" sz="1600" b="1">
                <a:solidFill>
                  <a:schemeClr val="lt1"/>
                </a:solidFill>
                <a:latin typeface="メイリオ" panose="020B0604030504040204" pitchFamily="50" charset="-128"/>
                <a:ea typeface="メイリオ" panose="020B0604030504040204" pitchFamily="50" charset="-128"/>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ja-JP" altLang="en-US" sz="1969" dirty="0">
                <a:ea typeface="+mn-ea"/>
              </a:rPr>
              <a:t>対策２</a:t>
            </a:r>
          </a:p>
        </p:txBody>
      </p:sp>
      <p:sp>
        <p:nvSpPr>
          <p:cNvPr id="62" name="テキスト ボックス 61">
            <a:extLst>
              <a:ext uri="{FF2B5EF4-FFF2-40B4-BE49-F238E27FC236}">
                <a16:creationId xmlns:a16="http://schemas.microsoft.com/office/drawing/2014/main" id="{25BE94CC-8E55-4683-9707-E4004F60E5C6}"/>
              </a:ext>
            </a:extLst>
          </p:cNvPr>
          <p:cNvSpPr txBox="1"/>
          <p:nvPr/>
        </p:nvSpPr>
        <p:spPr>
          <a:xfrm>
            <a:off x="2203051" y="1557238"/>
            <a:ext cx="3419730" cy="710707"/>
          </a:xfrm>
          <a:prstGeom prst="rect">
            <a:avLst/>
          </a:prstGeom>
          <a:noFill/>
        </p:spPr>
        <p:txBody>
          <a:bodyPr wrap="square" rtlCol="0">
            <a:spAutoFit/>
          </a:bodyPr>
          <a:lstStyle/>
          <a:p>
            <a:pPr>
              <a:lnSpc>
                <a:spcPct val="120000"/>
              </a:lnSpc>
            </a:pPr>
            <a:r>
              <a:rPr kumimoji="1" lang="ja-JP" altLang="en-US" sz="1723" b="1" dirty="0">
                <a:solidFill>
                  <a:schemeClr val="tx1">
                    <a:lumMod val="65000"/>
                    <a:lumOff val="35000"/>
                  </a:schemeClr>
                </a:solidFill>
                <a:latin typeface="+mn-ea"/>
              </a:rPr>
              <a:t>セミナ、卒論で使う統計データを集めるのは大変</a:t>
            </a:r>
            <a:endParaRPr kumimoji="1" lang="en-US" altLang="ja-JP" sz="1723" b="1" dirty="0">
              <a:solidFill>
                <a:schemeClr val="tx1">
                  <a:lumMod val="65000"/>
                  <a:lumOff val="35000"/>
                </a:schemeClr>
              </a:solidFill>
              <a:latin typeface="+mn-ea"/>
            </a:endParaRPr>
          </a:p>
        </p:txBody>
      </p:sp>
      <p:sp>
        <p:nvSpPr>
          <p:cNvPr id="67" name="テキスト ボックス 66">
            <a:extLst>
              <a:ext uri="{FF2B5EF4-FFF2-40B4-BE49-F238E27FC236}">
                <a16:creationId xmlns:a16="http://schemas.microsoft.com/office/drawing/2014/main" id="{FA9C0E20-6FDC-4558-9964-C50B95AE316D}"/>
              </a:ext>
            </a:extLst>
          </p:cNvPr>
          <p:cNvSpPr txBox="1"/>
          <p:nvPr/>
        </p:nvSpPr>
        <p:spPr>
          <a:xfrm>
            <a:off x="2203401" y="4049761"/>
            <a:ext cx="3299406" cy="392543"/>
          </a:xfrm>
          <a:prstGeom prst="rect">
            <a:avLst/>
          </a:prstGeom>
          <a:noFill/>
        </p:spPr>
        <p:txBody>
          <a:bodyPr wrap="square" rtlCol="0">
            <a:spAutoFit/>
          </a:bodyPr>
          <a:lstStyle/>
          <a:p>
            <a:pPr>
              <a:lnSpc>
                <a:spcPct val="120000"/>
              </a:lnSpc>
            </a:pPr>
            <a:r>
              <a:rPr kumimoji="1" lang="ja-JP" altLang="en-US" sz="1723" b="1" dirty="0">
                <a:solidFill>
                  <a:schemeClr val="tx1">
                    <a:lumMod val="65000"/>
                    <a:lumOff val="35000"/>
                  </a:schemeClr>
                </a:solidFill>
                <a:latin typeface="+mn-ea"/>
              </a:rPr>
              <a:t>協力者をやる気にさせる難しさ</a:t>
            </a:r>
            <a:endParaRPr kumimoji="1" lang="en-US" altLang="ja-JP" sz="1723" b="1" dirty="0">
              <a:solidFill>
                <a:schemeClr val="tx1">
                  <a:lumMod val="65000"/>
                  <a:lumOff val="35000"/>
                </a:schemeClr>
              </a:solidFill>
              <a:latin typeface="+mn-ea"/>
            </a:endParaRPr>
          </a:p>
        </p:txBody>
      </p:sp>
      <p:sp>
        <p:nvSpPr>
          <p:cNvPr id="29" name="テキスト ボックス 28">
            <a:extLst>
              <a:ext uri="{FF2B5EF4-FFF2-40B4-BE49-F238E27FC236}">
                <a16:creationId xmlns:a16="http://schemas.microsoft.com/office/drawing/2014/main" id="{A64AA5EE-AE81-4F95-B21F-9F1C9348D2D1}"/>
              </a:ext>
            </a:extLst>
          </p:cNvPr>
          <p:cNvSpPr txBox="1"/>
          <p:nvPr/>
        </p:nvSpPr>
        <p:spPr>
          <a:xfrm>
            <a:off x="6621359" y="1444975"/>
            <a:ext cx="3532603" cy="754758"/>
          </a:xfrm>
          <a:prstGeom prst="rect">
            <a:avLst/>
          </a:prstGeom>
          <a:noFill/>
        </p:spPr>
        <p:txBody>
          <a:bodyPr wrap="square" rtlCol="0">
            <a:spAutoFit/>
          </a:bodyPr>
          <a:lstStyle/>
          <a:p>
            <a:pPr>
              <a:lnSpc>
                <a:spcPct val="120000"/>
              </a:lnSpc>
            </a:pPr>
            <a:r>
              <a:rPr kumimoji="1" lang="ja-JP" altLang="en-US" sz="1846" b="1" dirty="0">
                <a:solidFill>
                  <a:schemeClr val="tx1">
                    <a:lumMod val="65000"/>
                    <a:lumOff val="35000"/>
                  </a:schemeClr>
                </a:solidFill>
                <a:latin typeface="+mn-ea"/>
              </a:rPr>
              <a:t>回答時に別アプリの必要がないプラットフォーム</a:t>
            </a:r>
            <a:endParaRPr kumimoji="1" lang="en-US" altLang="ja-JP" sz="1846" b="1" dirty="0">
              <a:solidFill>
                <a:schemeClr val="tx1">
                  <a:lumMod val="65000"/>
                  <a:lumOff val="35000"/>
                </a:schemeClr>
              </a:solidFill>
              <a:latin typeface="+mn-ea"/>
            </a:endParaRPr>
          </a:p>
        </p:txBody>
      </p:sp>
      <p:sp>
        <p:nvSpPr>
          <p:cNvPr id="30" name="テキスト ボックス 29">
            <a:extLst>
              <a:ext uri="{FF2B5EF4-FFF2-40B4-BE49-F238E27FC236}">
                <a16:creationId xmlns:a16="http://schemas.microsoft.com/office/drawing/2014/main" id="{569B87E1-4FE6-40D8-AE61-8F3940B98BDF}"/>
              </a:ext>
            </a:extLst>
          </p:cNvPr>
          <p:cNvSpPr txBox="1"/>
          <p:nvPr/>
        </p:nvSpPr>
        <p:spPr>
          <a:xfrm>
            <a:off x="6601616" y="5481265"/>
            <a:ext cx="4046881" cy="695127"/>
          </a:xfrm>
          <a:prstGeom prst="rect">
            <a:avLst/>
          </a:prstGeom>
          <a:noFill/>
        </p:spPr>
        <p:txBody>
          <a:bodyPr wrap="square" rtlCol="0">
            <a:spAutoFit/>
          </a:bodyPr>
          <a:lstStyle/>
          <a:p>
            <a:pPr>
              <a:lnSpc>
                <a:spcPct val="120000"/>
              </a:lnSpc>
            </a:pPr>
            <a:r>
              <a:rPr kumimoji="1" lang="ja-JP" altLang="en-US" sz="1108" dirty="0">
                <a:solidFill>
                  <a:schemeClr val="tx1">
                    <a:lumMod val="65000"/>
                    <a:lumOff val="35000"/>
                  </a:schemeClr>
                </a:solidFill>
                <a:latin typeface="+mn-ea"/>
              </a:rPr>
              <a:t>調査に協力すると、後に調査結果を同じ場所で知ることができるプラットフォーム。</a:t>
            </a:r>
            <a:r>
              <a:rPr kumimoji="1" lang="ja-JP" altLang="en-US" sz="1108" b="1" dirty="0">
                <a:solidFill>
                  <a:schemeClr val="tx1">
                    <a:lumMod val="65000"/>
                    <a:lumOff val="35000"/>
                  </a:schemeClr>
                </a:solidFill>
                <a:latin typeface="+mn-ea"/>
              </a:rPr>
              <a:t>自分が所属する所の他の学生はどう思っているのか知ることができる</a:t>
            </a:r>
            <a:r>
              <a:rPr kumimoji="1" lang="ja-JP" altLang="en-US" sz="1108" dirty="0">
                <a:solidFill>
                  <a:schemeClr val="tx1">
                    <a:lumMod val="65000"/>
                    <a:lumOff val="35000"/>
                  </a:schemeClr>
                </a:solidFill>
                <a:latin typeface="+mn-ea"/>
              </a:rPr>
              <a:t>のは旨味になる。</a:t>
            </a:r>
            <a:endParaRPr kumimoji="1" lang="en-US" altLang="ja-JP" sz="1108" dirty="0">
              <a:solidFill>
                <a:schemeClr val="tx1">
                  <a:lumMod val="65000"/>
                  <a:lumOff val="35000"/>
                </a:schemeClr>
              </a:solidFill>
              <a:latin typeface="+mn-ea"/>
            </a:endParaRPr>
          </a:p>
        </p:txBody>
      </p:sp>
      <p:sp>
        <p:nvSpPr>
          <p:cNvPr id="31" name="テキスト ボックス 30">
            <a:extLst>
              <a:ext uri="{FF2B5EF4-FFF2-40B4-BE49-F238E27FC236}">
                <a16:creationId xmlns:a16="http://schemas.microsoft.com/office/drawing/2014/main" id="{C9D86AEE-3045-41AF-A4CD-3EAACA866E93}"/>
              </a:ext>
            </a:extLst>
          </p:cNvPr>
          <p:cNvSpPr txBox="1"/>
          <p:nvPr/>
        </p:nvSpPr>
        <p:spPr>
          <a:xfrm>
            <a:off x="6601617" y="4758969"/>
            <a:ext cx="4046881" cy="754758"/>
          </a:xfrm>
          <a:prstGeom prst="rect">
            <a:avLst/>
          </a:prstGeom>
          <a:noFill/>
        </p:spPr>
        <p:txBody>
          <a:bodyPr wrap="square" rtlCol="0">
            <a:spAutoFit/>
          </a:bodyPr>
          <a:lstStyle/>
          <a:p>
            <a:pPr>
              <a:lnSpc>
                <a:spcPct val="120000"/>
              </a:lnSpc>
            </a:pPr>
            <a:r>
              <a:rPr kumimoji="1" lang="ja-JP" altLang="en-US" sz="1846" b="1" dirty="0">
                <a:solidFill>
                  <a:schemeClr val="tx1">
                    <a:lumMod val="65000"/>
                    <a:lumOff val="35000"/>
                  </a:schemeClr>
                </a:solidFill>
                <a:latin typeface="+mn-ea"/>
              </a:rPr>
              <a:t>帰属意識を利用した回答者へのインセンティブ</a:t>
            </a:r>
            <a:endParaRPr kumimoji="1" lang="en-US" altLang="ja-JP" sz="1846" b="1" dirty="0">
              <a:solidFill>
                <a:schemeClr val="tx1">
                  <a:lumMod val="65000"/>
                  <a:lumOff val="35000"/>
                </a:schemeClr>
              </a:solidFill>
              <a:latin typeface="+mn-ea"/>
            </a:endParaRPr>
          </a:p>
        </p:txBody>
      </p:sp>
      <p:sp>
        <p:nvSpPr>
          <p:cNvPr id="32" name="テキスト ボックス 31">
            <a:extLst>
              <a:ext uri="{FF2B5EF4-FFF2-40B4-BE49-F238E27FC236}">
                <a16:creationId xmlns:a16="http://schemas.microsoft.com/office/drawing/2014/main" id="{2ACDC4DF-EC09-4C4D-9811-2E685F149676}"/>
              </a:ext>
            </a:extLst>
          </p:cNvPr>
          <p:cNvSpPr txBox="1"/>
          <p:nvPr/>
        </p:nvSpPr>
        <p:spPr>
          <a:xfrm>
            <a:off x="6467771" y="3478257"/>
            <a:ext cx="4441170" cy="1104341"/>
          </a:xfrm>
          <a:prstGeom prst="rect">
            <a:avLst/>
          </a:prstGeom>
          <a:noFill/>
        </p:spPr>
        <p:txBody>
          <a:bodyPr wrap="square" rtlCol="0">
            <a:spAutoFit/>
          </a:bodyPr>
          <a:lstStyle/>
          <a:p>
            <a:pPr marL="171450" indent="-171450">
              <a:lnSpc>
                <a:spcPct val="120000"/>
              </a:lnSpc>
              <a:buFont typeface="Wingdings" panose="05000000000000000000" pitchFamily="2" charset="2"/>
              <a:buChar char="l"/>
            </a:pPr>
            <a:r>
              <a:rPr kumimoji="1" lang="ja-JP" altLang="en-US" sz="1108" dirty="0">
                <a:solidFill>
                  <a:schemeClr val="tx1">
                    <a:lumMod val="65000"/>
                    <a:lumOff val="35000"/>
                  </a:schemeClr>
                </a:solidFill>
                <a:latin typeface="+mn-ea"/>
              </a:rPr>
              <a:t>同じ大学の学生だけが居るプラットフォームで他の学生が実施した調査が閲覧できる。</a:t>
            </a:r>
            <a:r>
              <a:rPr kumimoji="1" lang="ja-JP" altLang="en-US" sz="1108" b="1" dirty="0">
                <a:solidFill>
                  <a:schemeClr val="tx1">
                    <a:lumMod val="65000"/>
                    <a:lumOff val="35000"/>
                  </a:schemeClr>
                </a:solidFill>
                <a:latin typeface="+mn-ea"/>
              </a:rPr>
              <a:t>調査のアイデア</a:t>
            </a:r>
            <a:r>
              <a:rPr kumimoji="1" lang="ja-JP" altLang="en-US" sz="1108" dirty="0">
                <a:solidFill>
                  <a:schemeClr val="tx1">
                    <a:lumMod val="65000"/>
                    <a:lumOff val="35000"/>
                  </a:schemeClr>
                </a:solidFill>
                <a:latin typeface="+mn-ea"/>
              </a:rPr>
              <a:t>を与え、他の学生が実施したアンケートを比較して自身のアンケート内容の品質向上を促す。</a:t>
            </a:r>
            <a:endParaRPr kumimoji="1" lang="en-US" altLang="ja-JP" sz="1108" dirty="0">
              <a:solidFill>
                <a:schemeClr val="tx1">
                  <a:lumMod val="65000"/>
                  <a:lumOff val="35000"/>
                </a:schemeClr>
              </a:solidFill>
              <a:latin typeface="+mn-ea"/>
            </a:endParaRPr>
          </a:p>
          <a:p>
            <a:pPr marL="171450" indent="-171450">
              <a:lnSpc>
                <a:spcPct val="120000"/>
              </a:lnSpc>
              <a:buFont typeface="Wingdings" panose="05000000000000000000" pitchFamily="2" charset="2"/>
              <a:buChar char="l"/>
            </a:pPr>
            <a:r>
              <a:rPr kumimoji="1" lang="ja-JP" altLang="en-US" sz="1108" dirty="0">
                <a:solidFill>
                  <a:schemeClr val="tx1">
                    <a:lumMod val="65000"/>
                    <a:lumOff val="35000"/>
                  </a:schemeClr>
                </a:solidFill>
                <a:latin typeface="+mn-ea"/>
              </a:rPr>
              <a:t>他の調査も閲覧できて</a:t>
            </a:r>
            <a:r>
              <a:rPr kumimoji="1" lang="en-US" altLang="ja-JP" sz="1108" b="1" dirty="0">
                <a:solidFill>
                  <a:schemeClr val="tx1">
                    <a:lumMod val="65000"/>
                    <a:lumOff val="35000"/>
                  </a:schemeClr>
                </a:solidFill>
                <a:latin typeface="+mn-ea"/>
              </a:rPr>
              <a:t>LINE</a:t>
            </a:r>
            <a:r>
              <a:rPr kumimoji="1" lang="ja-JP" altLang="en-US" sz="1108" b="1" dirty="0">
                <a:solidFill>
                  <a:schemeClr val="tx1">
                    <a:lumMod val="65000"/>
                    <a:lumOff val="35000"/>
                  </a:schemeClr>
                </a:solidFill>
                <a:latin typeface="+mn-ea"/>
              </a:rPr>
              <a:t>投稿に依らない能動的な回答</a:t>
            </a:r>
            <a:r>
              <a:rPr kumimoji="1" lang="ja-JP" altLang="en-US" sz="1108" dirty="0">
                <a:solidFill>
                  <a:schemeClr val="tx1">
                    <a:lumMod val="65000"/>
                    <a:lumOff val="35000"/>
                  </a:schemeClr>
                </a:solidFill>
                <a:latin typeface="+mn-ea"/>
              </a:rPr>
              <a:t>を促す。</a:t>
            </a:r>
            <a:endParaRPr kumimoji="1" lang="en-US" altLang="ja-JP" sz="1108" dirty="0">
              <a:solidFill>
                <a:schemeClr val="tx1">
                  <a:lumMod val="65000"/>
                  <a:lumOff val="35000"/>
                </a:schemeClr>
              </a:solidFill>
              <a:latin typeface="+mn-ea"/>
            </a:endParaRPr>
          </a:p>
        </p:txBody>
      </p:sp>
      <p:sp>
        <p:nvSpPr>
          <p:cNvPr id="34" name="弦 33">
            <a:extLst>
              <a:ext uri="{FF2B5EF4-FFF2-40B4-BE49-F238E27FC236}">
                <a16:creationId xmlns:a16="http://schemas.microsoft.com/office/drawing/2014/main" id="{9D41317D-9220-4BAD-A7F8-503F5AFBA5A7}"/>
              </a:ext>
            </a:extLst>
          </p:cNvPr>
          <p:cNvSpPr/>
          <p:nvPr/>
        </p:nvSpPr>
        <p:spPr>
          <a:xfrm>
            <a:off x="942615" y="3940526"/>
            <a:ext cx="2115781" cy="2292522"/>
          </a:xfrm>
          <a:prstGeom prst="chord">
            <a:avLst>
              <a:gd name="adj1" fmla="val 5182598"/>
              <a:gd name="adj2" fmla="val 16345344"/>
            </a:avLst>
          </a:prstGeom>
          <a:gradFill>
            <a:gsLst>
              <a:gs pos="100000">
                <a:schemeClr val="accent6"/>
              </a:gs>
              <a:gs pos="0">
                <a:srgbClr val="05374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0" numCol="1" spcCol="0" rtlCol="0" fromWordArt="0" anchor="ctr" anchorCtr="0" forceAA="0" compatLnSpc="1">
            <a:prstTxWarp prst="textNoShape">
              <a:avLst/>
            </a:prstTxWarp>
            <a:noAutofit/>
          </a:bodyPr>
          <a:lstStyle/>
          <a:p>
            <a:r>
              <a:rPr kumimoji="1" lang="ja-JP" altLang="en-US" sz="1969" b="1" dirty="0">
                <a:latin typeface="+mn-ea"/>
              </a:rPr>
              <a:t>課題</a:t>
            </a:r>
            <a:endParaRPr kumimoji="1" lang="en-US" altLang="ja-JP" sz="1969" b="1" dirty="0">
              <a:latin typeface="+mn-ea"/>
            </a:endParaRPr>
          </a:p>
          <a:p>
            <a:r>
              <a:rPr kumimoji="1" lang="ja-JP" altLang="en-US" sz="1969" b="1" dirty="0">
                <a:latin typeface="+mn-ea"/>
              </a:rPr>
              <a:t>０２</a:t>
            </a:r>
          </a:p>
        </p:txBody>
      </p:sp>
      <p:sp>
        <p:nvSpPr>
          <p:cNvPr id="37" name="テキスト ボックス 36">
            <a:extLst>
              <a:ext uri="{FF2B5EF4-FFF2-40B4-BE49-F238E27FC236}">
                <a16:creationId xmlns:a16="http://schemas.microsoft.com/office/drawing/2014/main" id="{7D862C51-36C1-4485-A6F9-E57DA9EAE9CB}"/>
              </a:ext>
            </a:extLst>
          </p:cNvPr>
          <p:cNvSpPr txBox="1"/>
          <p:nvPr/>
        </p:nvSpPr>
        <p:spPr>
          <a:xfrm>
            <a:off x="6621359" y="3082593"/>
            <a:ext cx="4183527" cy="414665"/>
          </a:xfrm>
          <a:prstGeom prst="rect">
            <a:avLst/>
          </a:prstGeom>
          <a:noFill/>
        </p:spPr>
        <p:txBody>
          <a:bodyPr wrap="square" rtlCol="0">
            <a:spAutoFit/>
          </a:bodyPr>
          <a:lstStyle/>
          <a:p>
            <a:pPr algn="ctr">
              <a:lnSpc>
                <a:spcPct val="120000"/>
              </a:lnSpc>
            </a:pPr>
            <a:r>
              <a:rPr kumimoji="1" lang="ja-JP" altLang="en-US" sz="1850" b="1" dirty="0">
                <a:solidFill>
                  <a:schemeClr val="tx1">
                    <a:lumMod val="65000"/>
                    <a:lumOff val="35000"/>
                  </a:schemeClr>
                </a:solidFill>
                <a:latin typeface="+mn-ea"/>
              </a:rPr>
              <a:t>他の学生が実施した調査も閲覧できる</a:t>
            </a:r>
            <a:endParaRPr kumimoji="1" lang="en-US" altLang="ja-JP" sz="1850" b="1" dirty="0">
              <a:solidFill>
                <a:schemeClr val="tx1">
                  <a:lumMod val="65000"/>
                  <a:lumOff val="35000"/>
                </a:schemeClr>
              </a:solidFill>
              <a:latin typeface="+mn-ea"/>
            </a:endParaRPr>
          </a:p>
        </p:txBody>
      </p:sp>
      <p:pic>
        <p:nvPicPr>
          <p:cNvPr id="39" name="図 38">
            <a:extLst>
              <a:ext uri="{FF2B5EF4-FFF2-40B4-BE49-F238E27FC236}">
                <a16:creationId xmlns:a16="http://schemas.microsoft.com/office/drawing/2014/main" id="{8D80ED8F-B477-45FB-9E02-79346BF87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976" y="5130033"/>
            <a:ext cx="959151" cy="1229680"/>
          </a:xfrm>
          <a:prstGeom prst="rect">
            <a:avLst/>
          </a:prstGeom>
        </p:spPr>
      </p:pic>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C34EA75E-8E33-4FC3-8DA4-78F75F9C06F7}"/>
              </a:ext>
            </a:extLst>
          </p:cNvPr>
          <p:cNvPicPr>
            <a:picLocks noChangeAspect="1"/>
          </p:cNvPicPr>
          <p:nvPr/>
        </p:nvPicPr>
        <p:blipFill rotWithShape="1">
          <a:blip r:embed="rId3">
            <a:extLst>
              <a:ext uri="{28A0092B-C50C-407E-A947-70E740481C1C}">
                <a14:useLocalDpi xmlns:a14="http://schemas.microsoft.com/office/drawing/2010/main" val="0"/>
              </a:ext>
            </a:extLst>
          </a:blip>
          <a:srcRect r="7313"/>
          <a:stretch/>
        </p:blipFill>
        <p:spPr>
          <a:xfrm>
            <a:off x="10044292" y="1344273"/>
            <a:ext cx="2033572" cy="805551"/>
          </a:xfrm>
          <a:prstGeom prst="rect">
            <a:avLst/>
          </a:prstGeom>
        </p:spPr>
      </p:pic>
    </p:spTree>
    <p:extLst>
      <p:ext uri="{BB962C8B-B14F-4D97-AF65-F5344CB8AC3E}">
        <p14:creationId xmlns:p14="http://schemas.microsoft.com/office/powerpoint/2010/main" val="299081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C8917EE-4729-4DD7-99F0-9172C0EE455E}"/>
              </a:ext>
            </a:extLst>
          </p:cNvPr>
          <p:cNvSpPr txBox="1"/>
          <p:nvPr/>
        </p:nvSpPr>
        <p:spPr>
          <a:xfrm>
            <a:off x="1278237" y="3216606"/>
            <a:ext cx="8696611" cy="774058"/>
          </a:xfrm>
          <a:prstGeom prst="rect">
            <a:avLst/>
          </a:prstGeom>
          <a:noFill/>
        </p:spPr>
        <p:txBody>
          <a:bodyPr wrap="none" rtlCol="0">
            <a:spAutoFit/>
          </a:bodyPr>
          <a:lstStyle/>
          <a:p>
            <a:r>
              <a:rPr kumimoji="1" lang="ja-JP" altLang="en-US" sz="2215" dirty="0">
                <a:latin typeface="A-OTF 太ゴB101 Pr6N Bold" panose="020B0500000000000000" pitchFamily="34" charset="-128"/>
                <a:ea typeface="A-OTF 太ゴB101 Pr6N Bold" panose="020B0500000000000000" pitchFamily="34" charset="-128"/>
              </a:rPr>
              <a:t>サービス上にアンケート内容を登録。ライン投稿に最適化されるた</a:t>
            </a:r>
            <a:endParaRPr kumimoji="1" lang="en-US" altLang="ja-JP" sz="2215" dirty="0">
              <a:latin typeface="A-OTF 太ゴB101 Pr6N Bold" panose="020B0500000000000000" pitchFamily="34" charset="-128"/>
              <a:ea typeface="A-OTF 太ゴB101 Pr6N Bold" panose="020B0500000000000000" pitchFamily="34" charset="-128"/>
            </a:endParaRPr>
          </a:p>
          <a:p>
            <a:r>
              <a:rPr kumimoji="1" lang="ja-JP" altLang="en-US" sz="2215" dirty="0">
                <a:latin typeface="A-OTF 太ゴB101 Pr6N Bold" panose="020B0500000000000000" pitchFamily="34" charset="-128"/>
                <a:ea typeface="A-OTF 太ゴB101 Pr6N Bold" panose="020B0500000000000000" pitchFamily="34" charset="-128"/>
              </a:rPr>
              <a:t>キャッチ</a:t>
            </a:r>
            <a:r>
              <a:rPr kumimoji="1" lang="en-US" altLang="ja-JP" sz="2215" dirty="0">
                <a:latin typeface="A-OTF 太ゴB101 Pr6N Bold" panose="020B0500000000000000" pitchFamily="34" charset="-128"/>
                <a:ea typeface="A-OTF 太ゴB101 Pr6N Bold" panose="020B0500000000000000" pitchFamily="34" charset="-128"/>
              </a:rPr>
              <a:t>(</a:t>
            </a:r>
            <a:r>
              <a:rPr kumimoji="1" lang="ja-JP" altLang="en-US" sz="2215" dirty="0">
                <a:latin typeface="A-OTF 太ゴB101 Pr6N Bold" panose="020B0500000000000000" pitchFamily="34" charset="-128"/>
                <a:ea typeface="A-OTF 太ゴB101 Pr6N Bold" panose="020B0500000000000000" pitchFamily="34" charset="-128"/>
              </a:rPr>
              <a:t>要約</a:t>
            </a:r>
            <a:r>
              <a:rPr kumimoji="1" lang="en-US" altLang="ja-JP" sz="2215" dirty="0">
                <a:latin typeface="A-OTF 太ゴB101 Pr6N Bold" panose="020B0500000000000000" pitchFamily="34" charset="-128"/>
                <a:ea typeface="A-OTF 太ゴB101 Pr6N Bold" panose="020B0500000000000000" pitchFamily="34" charset="-128"/>
              </a:rPr>
              <a:t>)</a:t>
            </a:r>
            <a:r>
              <a:rPr kumimoji="1" lang="ja-JP" altLang="en-US" sz="2215" dirty="0">
                <a:latin typeface="A-OTF 太ゴB101 Pr6N Bold" panose="020B0500000000000000" pitchFamily="34" charset="-128"/>
                <a:ea typeface="A-OTF 太ゴB101 Pr6N Bold" panose="020B0500000000000000" pitchFamily="34" charset="-128"/>
              </a:rPr>
              <a:t>で</a:t>
            </a:r>
            <a:r>
              <a:rPr kumimoji="1" lang="en-US" altLang="ja-JP" sz="2215" dirty="0">
                <a:latin typeface="A-OTF 太ゴB101 Pr6N Bold" panose="020B0500000000000000" pitchFamily="34" charset="-128"/>
                <a:ea typeface="A-OTF 太ゴB101 Pr6N Bold" panose="020B0500000000000000" pitchFamily="34" charset="-128"/>
              </a:rPr>
              <a:t>LINE</a:t>
            </a:r>
            <a:r>
              <a:rPr kumimoji="1" lang="ja-JP" altLang="en-US" sz="2215" dirty="0">
                <a:latin typeface="A-OTF 太ゴB101 Pr6N Bold" panose="020B0500000000000000" pitchFamily="34" charset="-128"/>
                <a:ea typeface="A-OTF 太ゴB101 Pr6N Bold" panose="020B0500000000000000" pitchFamily="34" charset="-128"/>
              </a:rPr>
              <a:t>グループに瞬時にシェアできる。</a:t>
            </a:r>
          </a:p>
        </p:txBody>
      </p:sp>
      <p:sp>
        <p:nvSpPr>
          <p:cNvPr id="11" name="テキスト ボックス 10">
            <a:extLst>
              <a:ext uri="{FF2B5EF4-FFF2-40B4-BE49-F238E27FC236}">
                <a16:creationId xmlns:a16="http://schemas.microsoft.com/office/drawing/2014/main" id="{115CA3FD-38FB-43BC-A454-EEE72F433841}"/>
              </a:ext>
            </a:extLst>
          </p:cNvPr>
          <p:cNvSpPr txBox="1"/>
          <p:nvPr/>
        </p:nvSpPr>
        <p:spPr>
          <a:xfrm>
            <a:off x="595408" y="846616"/>
            <a:ext cx="3974165" cy="471219"/>
          </a:xfrm>
          <a:prstGeom prst="rect">
            <a:avLst/>
          </a:prstGeom>
          <a:noFill/>
        </p:spPr>
        <p:txBody>
          <a:bodyPr wrap="none" rtlCol="0">
            <a:spAutoFit/>
          </a:bodyPr>
          <a:lstStyle/>
          <a:p>
            <a:r>
              <a:rPr kumimoji="1" lang="ja-JP" altLang="en-US" sz="2462" dirty="0">
                <a:latin typeface="+mj-ea"/>
                <a:ea typeface="+mj-ea"/>
              </a:rPr>
              <a:t>調査者と回答者がつながる</a:t>
            </a:r>
          </a:p>
        </p:txBody>
      </p:sp>
      <p:sp>
        <p:nvSpPr>
          <p:cNvPr id="12" name="テキスト ボックス 11">
            <a:extLst>
              <a:ext uri="{FF2B5EF4-FFF2-40B4-BE49-F238E27FC236}">
                <a16:creationId xmlns:a16="http://schemas.microsoft.com/office/drawing/2014/main" id="{A709601C-F0D1-48BA-A6AB-3727816DD07F}"/>
              </a:ext>
            </a:extLst>
          </p:cNvPr>
          <p:cNvSpPr txBox="1"/>
          <p:nvPr/>
        </p:nvSpPr>
        <p:spPr>
          <a:xfrm>
            <a:off x="4620400" y="850290"/>
            <a:ext cx="3658374" cy="471219"/>
          </a:xfrm>
          <a:prstGeom prst="rect">
            <a:avLst/>
          </a:prstGeom>
          <a:noFill/>
        </p:spPr>
        <p:txBody>
          <a:bodyPr wrap="none" rtlCol="0">
            <a:spAutoFit/>
          </a:bodyPr>
          <a:lstStyle/>
          <a:p>
            <a:r>
              <a:rPr kumimoji="1" lang="ja-JP" altLang="en-US" sz="2462" dirty="0">
                <a:latin typeface="+mj-ea"/>
                <a:ea typeface="+mj-ea"/>
              </a:rPr>
              <a:t>コミュニティーサービス</a:t>
            </a:r>
          </a:p>
        </p:txBody>
      </p:sp>
      <p:grpSp>
        <p:nvGrpSpPr>
          <p:cNvPr id="62" name="グループ化 61">
            <a:extLst>
              <a:ext uri="{FF2B5EF4-FFF2-40B4-BE49-F238E27FC236}">
                <a16:creationId xmlns:a16="http://schemas.microsoft.com/office/drawing/2014/main" id="{1D98E1AF-F3CF-490A-AF45-2EF0542DCDC1}"/>
              </a:ext>
            </a:extLst>
          </p:cNvPr>
          <p:cNvGrpSpPr/>
          <p:nvPr/>
        </p:nvGrpSpPr>
        <p:grpSpPr>
          <a:xfrm>
            <a:off x="595408" y="1565496"/>
            <a:ext cx="1847804" cy="609890"/>
            <a:chOff x="514350" y="1903944"/>
            <a:chExt cx="1501341" cy="495536"/>
          </a:xfrm>
        </p:grpSpPr>
        <p:sp>
          <p:nvSpPr>
            <p:cNvPr id="61" name="正方形/長方形 60">
              <a:extLst>
                <a:ext uri="{FF2B5EF4-FFF2-40B4-BE49-F238E27FC236}">
                  <a16:creationId xmlns:a16="http://schemas.microsoft.com/office/drawing/2014/main" id="{0085518B-90CA-45B3-AF2D-8BB8AD8BA0EC}"/>
                </a:ext>
              </a:extLst>
            </p:cNvPr>
            <p:cNvSpPr/>
            <p:nvPr/>
          </p:nvSpPr>
          <p:spPr>
            <a:xfrm>
              <a:off x="514350" y="1903944"/>
              <a:ext cx="1501341" cy="49553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15"/>
            </a:p>
          </p:txBody>
        </p:sp>
        <p:sp>
          <p:nvSpPr>
            <p:cNvPr id="15" name="テキスト ボックス 14">
              <a:extLst>
                <a:ext uri="{FF2B5EF4-FFF2-40B4-BE49-F238E27FC236}">
                  <a16:creationId xmlns:a16="http://schemas.microsoft.com/office/drawing/2014/main" id="{F08D6FF3-E4EF-419C-960B-062189881C56}"/>
                </a:ext>
              </a:extLst>
            </p:cNvPr>
            <p:cNvSpPr txBox="1"/>
            <p:nvPr/>
          </p:nvSpPr>
          <p:spPr>
            <a:xfrm>
              <a:off x="605131" y="1967046"/>
              <a:ext cx="1302701" cy="351972"/>
            </a:xfrm>
            <a:prstGeom prst="rect">
              <a:avLst/>
            </a:prstGeom>
            <a:noFill/>
          </p:spPr>
          <p:txBody>
            <a:bodyPr wrap="none" rtlCol="0">
              <a:spAutoFit/>
            </a:bodyPr>
            <a:lstStyle/>
            <a:p>
              <a:r>
                <a:rPr kumimoji="1" lang="ja-JP" altLang="en-US" sz="2215" dirty="0">
                  <a:latin typeface="+mj-ea"/>
                  <a:ea typeface="+mj-ea"/>
                </a:rPr>
                <a:t>コンセプト</a:t>
              </a:r>
            </a:p>
          </p:txBody>
        </p:sp>
      </p:grpSp>
      <p:sp>
        <p:nvSpPr>
          <p:cNvPr id="16" name="テキスト ボックス 15">
            <a:extLst>
              <a:ext uri="{FF2B5EF4-FFF2-40B4-BE49-F238E27FC236}">
                <a16:creationId xmlns:a16="http://schemas.microsoft.com/office/drawing/2014/main" id="{CD4E482A-CC5A-47D8-BB4A-2F4497068957}"/>
              </a:ext>
            </a:extLst>
          </p:cNvPr>
          <p:cNvSpPr txBox="1"/>
          <p:nvPr/>
        </p:nvSpPr>
        <p:spPr>
          <a:xfrm>
            <a:off x="2463309" y="1653307"/>
            <a:ext cx="5575565" cy="433196"/>
          </a:xfrm>
          <a:prstGeom prst="rect">
            <a:avLst/>
          </a:prstGeom>
          <a:noFill/>
        </p:spPr>
        <p:txBody>
          <a:bodyPr wrap="none" rtlCol="0">
            <a:spAutoFit/>
          </a:bodyPr>
          <a:lstStyle/>
          <a:p>
            <a:r>
              <a:rPr kumimoji="1" lang="ja-JP" altLang="en-US" sz="2215" dirty="0"/>
              <a:t>回答したくなる・大学のトリビアを知れる</a:t>
            </a:r>
            <a:endParaRPr kumimoji="1" lang="en-US" altLang="ja-JP" sz="2215" dirty="0"/>
          </a:p>
        </p:txBody>
      </p:sp>
      <p:grpSp>
        <p:nvGrpSpPr>
          <p:cNvPr id="63" name="グループ化 62">
            <a:extLst>
              <a:ext uri="{FF2B5EF4-FFF2-40B4-BE49-F238E27FC236}">
                <a16:creationId xmlns:a16="http://schemas.microsoft.com/office/drawing/2014/main" id="{72009209-369D-4BB3-B600-F793C63D17B0}"/>
              </a:ext>
            </a:extLst>
          </p:cNvPr>
          <p:cNvGrpSpPr/>
          <p:nvPr/>
        </p:nvGrpSpPr>
        <p:grpSpPr>
          <a:xfrm>
            <a:off x="595408" y="2573579"/>
            <a:ext cx="1216225" cy="598148"/>
            <a:chOff x="724917" y="2949774"/>
            <a:chExt cx="988183" cy="485995"/>
          </a:xfrm>
        </p:grpSpPr>
        <p:sp>
          <p:nvSpPr>
            <p:cNvPr id="60" name="正方形/長方形 59">
              <a:extLst>
                <a:ext uri="{FF2B5EF4-FFF2-40B4-BE49-F238E27FC236}">
                  <a16:creationId xmlns:a16="http://schemas.microsoft.com/office/drawing/2014/main" id="{92501E8C-4F1F-482C-87DC-4B3F1266C018}"/>
                </a:ext>
              </a:extLst>
            </p:cNvPr>
            <p:cNvSpPr/>
            <p:nvPr/>
          </p:nvSpPr>
          <p:spPr>
            <a:xfrm>
              <a:off x="724917" y="2949774"/>
              <a:ext cx="988183" cy="485995"/>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215"/>
            </a:p>
          </p:txBody>
        </p:sp>
        <p:sp>
          <p:nvSpPr>
            <p:cNvPr id="17" name="テキスト ボックス 16">
              <a:extLst>
                <a:ext uri="{FF2B5EF4-FFF2-40B4-BE49-F238E27FC236}">
                  <a16:creationId xmlns:a16="http://schemas.microsoft.com/office/drawing/2014/main" id="{668F7F54-3C56-4BC6-A3F4-FC29044A9AF6}"/>
                </a:ext>
              </a:extLst>
            </p:cNvPr>
            <p:cNvSpPr txBox="1"/>
            <p:nvPr/>
          </p:nvSpPr>
          <p:spPr>
            <a:xfrm>
              <a:off x="911274" y="3024075"/>
              <a:ext cx="611105" cy="351972"/>
            </a:xfrm>
            <a:prstGeom prst="rect">
              <a:avLst/>
            </a:prstGeom>
            <a:noFill/>
          </p:spPr>
          <p:txBody>
            <a:bodyPr wrap="none" rtlCol="0">
              <a:spAutoFit/>
            </a:bodyPr>
            <a:lstStyle/>
            <a:p>
              <a:r>
                <a:rPr kumimoji="1" lang="ja-JP" altLang="en-US" sz="2215" dirty="0"/>
                <a:t>特徴</a:t>
              </a:r>
            </a:p>
          </p:txBody>
        </p:sp>
      </p:grpSp>
      <p:sp>
        <p:nvSpPr>
          <p:cNvPr id="20" name="テキスト ボックス 19">
            <a:extLst>
              <a:ext uri="{FF2B5EF4-FFF2-40B4-BE49-F238E27FC236}">
                <a16:creationId xmlns:a16="http://schemas.microsoft.com/office/drawing/2014/main" id="{D8CAC0BD-ED6E-41FB-A1FC-1D3D5FA65564}"/>
              </a:ext>
            </a:extLst>
          </p:cNvPr>
          <p:cNvSpPr txBox="1"/>
          <p:nvPr/>
        </p:nvSpPr>
        <p:spPr>
          <a:xfrm>
            <a:off x="1275662" y="4047975"/>
            <a:ext cx="8696611" cy="774058"/>
          </a:xfrm>
          <a:prstGeom prst="rect">
            <a:avLst/>
          </a:prstGeom>
          <a:noFill/>
        </p:spPr>
        <p:txBody>
          <a:bodyPr wrap="none" rtlCol="0">
            <a:spAutoFit/>
          </a:bodyPr>
          <a:lstStyle/>
          <a:p>
            <a:r>
              <a:rPr kumimoji="1" lang="ja-JP" altLang="en-US" sz="2215" dirty="0">
                <a:latin typeface="A-OTF 太ゴB101 Pr6N Bold" panose="020B0500000000000000" pitchFamily="34" charset="-128"/>
                <a:ea typeface="A-OTF 太ゴB101 Pr6N Bold" panose="020B0500000000000000" pitchFamily="34" charset="-128"/>
              </a:rPr>
              <a:t>調査主は調査結果をサービス上で共有。当該の調査に協力した人は</a:t>
            </a:r>
            <a:endParaRPr kumimoji="1" lang="en-US" altLang="ja-JP" sz="2215" dirty="0">
              <a:latin typeface="A-OTF 太ゴB101 Pr6N Bold" panose="020B0500000000000000" pitchFamily="34" charset="-128"/>
              <a:ea typeface="A-OTF 太ゴB101 Pr6N Bold" panose="020B0500000000000000" pitchFamily="34" charset="-128"/>
            </a:endParaRPr>
          </a:p>
          <a:p>
            <a:r>
              <a:rPr kumimoji="1" lang="ja-JP" altLang="en-US" sz="2215" dirty="0">
                <a:latin typeface="A-OTF 太ゴB101 Pr6N Bold" panose="020B0500000000000000" pitchFamily="34" charset="-128"/>
                <a:ea typeface="A-OTF 太ゴB101 Pr6N Bold" panose="020B0500000000000000" pitchFamily="34" charset="-128"/>
              </a:rPr>
              <a:t>無料で調査結果を閲覧できる。</a:t>
            </a:r>
          </a:p>
        </p:txBody>
      </p:sp>
      <p:sp>
        <p:nvSpPr>
          <p:cNvPr id="21" name="テキスト ボックス 20">
            <a:extLst>
              <a:ext uri="{FF2B5EF4-FFF2-40B4-BE49-F238E27FC236}">
                <a16:creationId xmlns:a16="http://schemas.microsoft.com/office/drawing/2014/main" id="{EB6E6C6A-BD95-475C-BFF1-3CCBC232953B}"/>
              </a:ext>
            </a:extLst>
          </p:cNvPr>
          <p:cNvSpPr txBox="1"/>
          <p:nvPr/>
        </p:nvSpPr>
        <p:spPr>
          <a:xfrm>
            <a:off x="1275663" y="5126104"/>
            <a:ext cx="9535644" cy="774058"/>
          </a:xfrm>
          <a:prstGeom prst="rect">
            <a:avLst/>
          </a:prstGeom>
          <a:noFill/>
        </p:spPr>
        <p:txBody>
          <a:bodyPr wrap="square" rtlCol="0">
            <a:spAutoFit/>
          </a:bodyPr>
          <a:lstStyle/>
          <a:p>
            <a:r>
              <a:rPr kumimoji="1" lang="ja-JP" altLang="en-US" sz="2215" dirty="0">
                <a:solidFill>
                  <a:schemeClr val="accent2"/>
                </a:solidFill>
              </a:rPr>
              <a:t>セミナーの発表資料や卒論のリポジトリを</a:t>
            </a:r>
            <a:r>
              <a:rPr kumimoji="1" lang="ja-JP" altLang="en-US" sz="2215" dirty="0"/>
              <a:t>調査ページで共有。これから調査する人にとってはアイデアとなる。</a:t>
            </a:r>
            <a:endParaRPr kumimoji="1" lang="en-US" altLang="ja-JP" sz="2215" dirty="0"/>
          </a:p>
        </p:txBody>
      </p:sp>
      <p:sp>
        <p:nvSpPr>
          <p:cNvPr id="43" name="テキスト ボックス 42">
            <a:extLst>
              <a:ext uri="{FF2B5EF4-FFF2-40B4-BE49-F238E27FC236}">
                <a16:creationId xmlns:a16="http://schemas.microsoft.com/office/drawing/2014/main" id="{90AC80A9-B4FE-40E3-9108-9DC8886BB03F}"/>
              </a:ext>
            </a:extLst>
          </p:cNvPr>
          <p:cNvSpPr txBox="1"/>
          <p:nvPr/>
        </p:nvSpPr>
        <p:spPr>
          <a:xfrm>
            <a:off x="1275662" y="4785286"/>
            <a:ext cx="6647974" cy="307777"/>
          </a:xfrm>
          <a:prstGeom prst="rect">
            <a:avLst/>
          </a:prstGeom>
          <a:noFill/>
        </p:spPr>
        <p:txBody>
          <a:bodyPr wrap="none" rtlCol="0">
            <a:spAutoFit/>
          </a:bodyPr>
          <a:lstStyle/>
          <a:p>
            <a:r>
              <a:rPr kumimoji="1" lang="ja-JP" altLang="en-US" sz="1400" dirty="0"/>
              <a:t>同じ大学の他の人はどう思っているのか、どっち派なのかを知ることができる。</a:t>
            </a:r>
          </a:p>
        </p:txBody>
      </p:sp>
      <p:sp>
        <p:nvSpPr>
          <p:cNvPr id="67" name="テキスト ボックス 66">
            <a:extLst>
              <a:ext uri="{FF2B5EF4-FFF2-40B4-BE49-F238E27FC236}">
                <a16:creationId xmlns:a16="http://schemas.microsoft.com/office/drawing/2014/main" id="{CFA00D3D-5B29-4346-862E-83F9C91B8DAE}"/>
              </a:ext>
            </a:extLst>
          </p:cNvPr>
          <p:cNvSpPr txBox="1"/>
          <p:nvPr/>
        </p:nvSpPr>
        <p:spPr>
          <a:xfrm>
            <a:off x="707138" y="3214951"/>
            <a:ext cx="511630" cy="433196"/>
          </a:xfrm>
          <a:prstGeom prst="rect">
            <a:avLst/>
          </a:prstGeom>
          <a:noFill/>
        </p:spPr>
        <p:txBody>
          <a:bodyPr wrap="square" rtlCol="0">
            <a:spAutoFit/>
          </a:bodyPr>
          <a:lstStyle/>
          <a:p>
            <a:r>
              <a:rPr kumimoji="1" lang="ja-JP" altLang="en-US" sz="2215" dirty="0"/>
              <a:t>①</a:t>
            </a:r>
          </a:p>
        </p:txBody>
      </p:sp>
      <p:sp>
        <p:nvSpPr>
          <p:cNvPr id="68" name="テキスト ボックス 67">
            <a:extLst>
              <a:ext uri="{FF2B5EF4-FFF2-40B4-BE49-F238E27FC236}">
                <a16:creationId xmlns:a16="http://schemas.microsoft.com/office/drawing/2014/main" id="{E9B531CB-E344-4D37-BAA8-B882DA413D12}"/>
              </a:ext>
            </a:extLst>
          </p:cNvPr>
          <p:cNvSpPr txBox="1"/>
          <p:nvPr/>
        </p:nvSpPr>
        <p:spPr>
          <a:xfrm>
            <a:off x="707138" y="4085307"/>
            <a:ext cx="511630" cy="433196"/>
          </a:xfrm>
          <a:prstGeom prst="rect">
            <a:avLst/>
          </a:prstGeom>
          <a:noFill/>
        </p:spPr>
        <p:txBody>
          <a:bodyPr wrap="square" rtlCol="0">
            <a:spAutoFit/>
          </a:bodyPr>
          <a:lstStyle/>
          <a:p>
            <a:r>
              <a:rPr kumimoji="1" lang="ja-JP" altLang="en-US" sz="2215" dirty="0"/>
              <a:t>②</a:t>
            </a:r>
          </a:p>
        </p:txBody>
      </p:sp>
      <p:sp>
        <p:nvSpPr>
          <p:cNvPr id="69" name="テキスト ボックス 68">
            <a:extLst>
              <a:ext uri="{FF2B5EF4-FFF2-40B4-BE49-F238E27FC236}">
                <a16:creationId xmlns:a16="http://schemas.microsoft.com/office/drawing/2014/main" id="{62CEE934-711E-4A19-82D6-8E385D7B4890}"/>
              </a:ext>
            </a:extLst>
          </p:cNvPr>
          <p:cNvSpPr txBox="1"/>
          <p:nvPr/>
        </p:nvSpPr>
        <p:spPr>
          <a:xfrm>
            <a:off x="703076" y="5122030"/>
            <a:ext cx="511630" cy="433196"/>
          </a:xfrm>
          <a:prstGeom prst="rect">
            <a:avLst/>
          </a:prstGeom>
          <a:noFill/>
        </p:spPr>
        <p:txBody>
          <a:bodyPr wrap="square" rtlCol="0">
            <a:spAutoFit/>
          </a:bodyPr>
          <a:lstStyle/>
          <a:p>
            <a:r>
              <a:rPr kumimoji="1" lang="ja-JP" altLang="en-US" sz="2215" dirty="0"/>
              <a:t>③</a:t>
            </a:r>
          </a:p>
        </p:txBody>
      </p:sp>
      <p:sp>
        <p:nvSpPr>
          <p:cNvPr id="45" name="テキスト ボックス 44">
            <a:extLst>
              <a:ext uri="{FF2B5EF4-FFF2-40B4-BE49-F238E27FC236}">
                <a16:creationId xmlns:a16="http://schemas.microsoft.com/office/drawing/2014/main" id="{5CF3A16D-260F-40E1-B4C3-1CCFBA6342D1}"/>
              </a:ext>
            </a:extLst>
          </p:cNvPr>
          <p:cNvSpPr txBox="1"/>
          <p:nvPr/>
        </p:nvSpPr>
        <p:spPr>
          <a:xfrm>
            <a:off x="661968" y="79276"/>
            <a:ext cx="2002295" cy="461665"/>
          </a:xfrm>
          <a:prstGeom prst="rect">
            <a:avLst/>
          </a:prstGeom>
          <a:noFill/>
        </p:spPr>
        <p:txBody>
          <a:bodyPr wrap="square" rtlCol="0">
            <a:spAutoFit/>
          </a:bodyPr>
          <a:lstStyle/>
          <a:p>
            <a:r>
              <a:rPr kumimoji="1" lang="ja-JP" altLang="en-US" sz="2400" b="1" dirty="0">
                <a:solidFill>
                  <a:schemeClr val="bg1"/>
                </a:solidFill>
                <a:latin typeface="+mj-ea"/>
                <a:ea typeface="+mj-ea"/>
              </a:rPr>
              <a:t>５．提案内容</a:t>
            </a:r>
          </a:p>
        </p:txBody>
      </p:sp>
      <p:sp>
        <p:nvSpPr>
          <p:cNvPr id="49" name="テキスト ボックス 48">
            <a:extLst>
              <a:ext uri="{FF2B5EF4-FFF2-40B4-BE49-F238E27FC236}">
                <a16:creationId xmlns:a16="http://schemas.microsoft.com/office/drawing/2014/main" id="{F5010C1A-4CBB-4FC3-96C0-8A98B0F1BFD8}"/>
              </a:ext>
            </a:extLst>
          </p:cNvPr>
          <p:cNvSpPr txBox="1"/>
          <p:nvPr/>
        </p:nvSpPr>
        <p:spPr>
          <a:xfrm>
            <a:off x="7775401" y="4698119"/>
            <a:ext cx="2629915" cy="369332"/>
          </a:xfrm>
          <a:prstGeom prst="rect">
            <a:avLst/>
          </a:prstGeom>
          <a:noFill/>
        </p:spPr>
        <p:txBody>
          <a:bodyPr wrap="square">
            <a:spAutoFit/>
          </a:bodyPr>
          <a:lstStyle/>
          <a:p>
            <a:r>
              <a:rPr kumimoji="1" lang="ja-JP" altLang="en-US" b="1" dirty="0">
                <a:solidFill>
                  <a:schemeClr val="accent2"/>
                </a:solidFill>
              </a:rPr>
              <a:t>学内トリビアを知れる</a:t>
            </a:r>
            <a:endParaRPr lang="ja-JP" altLang="en-US" b="1" dirty="0"/>
          </a:p>
        </p:txBody>
      </p:sp>
      <p:sp>
        <p:nvSpPr>
          <p:cNvPr id="50" name="テキスト ボックス 49">
            <a:extLst>
              <a:ext uri="{FF2B5EF4-FFF2-40B4-BE49-F238E27FC236}">
                <a16:creationId xmlns:a16="http://schemas.microsoft.com/office/drawing/2014/main" id="{4FBBDF28-FD6F-45CD-8590-65A5BE882896}"/>
              </a:ext>
            </a:extLst>
          </p:cNvPr>
          <p:cNvSpPr txBox="1"/>
          <p:nvPr/>
        </p:nvSpPr>
        <p:spPr>
          <a:xfrm>
            <a:off x="1266725" y="5992386"/>
            <a:ext cx="10763339" cy="830997"/>
          </a:xfrm>
          <a:prstGeom prst="rect">
            <a:avLst/>
          </a:prstGeom>
          <a:noFill/>
        </p:spPr>
        <p:txBody>
          <a:bodyPr wrap="square" rtlCol="0">
            <a:spAutoFit/>
          </a:bodyPr>
          <a:lstStyle/>
          <a:p>
            <a:r>
              <a:rPr kumimoji="1" lang="ja-JP" altLang="en-US" sz="2400" dirty="0"/>
              <a:t>調査主と匿名回答ユーザーがマッチング。追調査などのやり取りが可能。</a:t>
            </a:r>
            <a:endParaRPr kumimoji="1" lang="en-US" altLang="ja-JP" sz="2400" dirty="0"/>
          </a:p>
          <a:p>
            <a:r>
              <a:rPr kumimoji="1" lang="ja-JP" altLang="en-US" sz="2400" dirty="0"/>
              <a:t>調査情報ページに貢献度の高いユーザーを表示</a:t>
            </a:r>
            <a:endParaRPr kumimoji="1" lang="en-US" altLang="ja-JP" sz="2400" dirty="0"/>
          </a:p>
        </p:txBody>
      </p:sp>
      <p:sp>
        <p:nvSpPr>
          <p:cNvPr id="54" name="テキスト ボックス 53">
            <a:extLst>
              <a:ext uri="{FF2B5EF4-FFF2-40B4-BE49-F238E27FC236}">
                <a16:creationId xmlns:a16="http://schemas.microsoft.com/office/drawing/2014/main" id="{65B729E6-A4E4-4F37-9AC8-30D52F94C0D1}"/>
              </a:ext>
            </a:extLst>
          </p:cNvPr>
          <p:cNvSpPr txBox="1"/>
          <p:nvPr/>
        </p:nvSpPr>
        <p:spPr>
          <a:xfrm>
            <a:off x="703076" y="5992386"/>
            <a:ext cx="511630" cy="433196"/>
          </a:xfrm>
          <a:prstGeom prst="rect">
            <a:avLst/>
          </a:prstGeom>
          <a:noFill/>
        </p:spPr>
        <p:txBody>
          <a:bodyPr wrap="square" rtlCol="0">
            <a:spAutoFit/>
          </a:bodyPr>
          <a:lstStyle/>
          <a:p>
            <a:r>
              <a:rPr kumimoji="1" lang="ja-JP" altLang="en-US" sz="2215" dirty="0"/>
              <a:t>④</a:t>
            </a:r>
          </a:p>
        </p:txBody>
      </p:sp>
      <p:sp>
        <p:nvSpPr>
          <p:cNvPr id="56" name="テキスト ボックス 55">
            <a:extLst>
              <a:ext uri="{FF2B5EF4-FFF2-40B4-BE49-F238E27FC236}">
                <a16:creationId xmlns:a16="http://schemas.microsoft.com/office/drawing/2014/main" id="{8BBC40DD-3E44-4F9A-9A0E-DE7FFF845499}"/>
              </a:ext>
            </a:extLst>
          </p:cNvPr>
          <p:cNvSpPr txBox="1"/>
          <p:nvPr/>
        </p:nvSpPr>
        <p:spPr>
          <a:xfrm>
            <a:off x="8106194" y="6407884"/>
            <a:ext cx="3514908" cy="369332"/>
          </a:xfrm>
          <a:prstGeom prst="rect">
            <a:avLst/>
          </a:prstGeom>
          <a:noFill/>
        </p:spPr>
        <p:txBody>
          <a:bodyPr wrap="square">
            <a:spAutoFit/>
          </a:bodyPr>
          <a:lstStyle/>
          <a:p>
            <a:r>
              <a:rPr lang="ja-JP" altLang="en-US" b="1" dirty="0">
                <a:solidFill>
                  <a:schemeClr val="accent2"/>
                </a:solidFill>
              </a:rPr>
              <a:t>コミュニティー貢献度を可視化</a:t>
            </a:r>
          </a:p>
        </p:txBody>
      </p:sp>
      <p:sp>
        <p:nvSpPr>
          <p:cNvPr id="65" name="テキスト ボックス 64">
            <a:extLst>
              <a:ext uri="{FF2B5EF4-FFF2-40B4-BE49-F238E27FC236}">
                <a16:creationId xmlns:a16="http://schemas.microsoft.com/office/drawing/2014/main" id="{115E13D3-A779-4E13-9BEB-6F8CFE880923}"/>
              </a:ext>
            </a:extLst>
          </p:cNvPr>
          <p:cNvSpPr txBox="1"/>
          <p:nvPr/>
        </p:nvSpPr>
        <p:spPr>
          <a:xfrm>
            <a:off x="7794583" y="5563871"/>
            <a:ext cx="3077681" cy="369332"/>
          </a:xfrm>
          <a:prstGeom prst="rect">
            <a:avLst/>
          </a:prstGeom>
          <a:noFill/>
        </p:spPr>
        <p:txBody>
          <a:bodyPr wrap="square">
            <a:spAutoFit/>
          </a:bodyPr>
          <a:lstStyle/>
          <a:p>
            <a:r>
              <a:rPr kumimoji="1" lang="ja-JP" altLang="en-US" b="1" dirty="0">
                <a:solidFill>
                  <a:schemeClr val="accent2"/>
                </a:solidFill>
              </a:rPr>
              <a:t>新しい学内トリビアになる</a:t>
            </a:r>
            <a:endParaRPr lang="ja-JP" altLang="en-US" b="1" dirty="0"/>
          </a:p>
        </p:txBody>
      </p:sp>
    </p:spTree>
    <p:extLst>
      <p:ext uri="{BB962C8B-B14F-4D97-AF65-F5344CB8AC3E}">
        <p14:creationId xmlns:p14="http://schemas.microsoft.com/office/powerpoint/2010/main" val="2325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5B7B815-732A-4BA0-A7A9-4E9CF22D4B81}"/>
              </a:ext>
            </a:extLst>
          </p:cNvPr>
          <p:cNvSpPr/>
          <p:nvPr/>
        </p:nvSpPr>
        <p:spPr>
          <a:xfrm>
            <a:off x="13923" y="848282"/>
            <a:ext cx="5777181" cy="6520159"/>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180" name="正方形/長方形 179">
            <a:extLst>
              <a:ext uri="{FF2B5EF4-FFF2-40B4-BE49-F238E27FC236}">
                <a16:creationId xmlns:a16="http://schemas.microsoft.com/office/drawing/2014/main" id="{2F1189B4-1AC7-4E2B-BE47-9A2FFC8707BC}"/>
              </a:ext>
            </a:extLst>
          </p:cNvPr>
          <p:cNvSpPr/>
          <p:nvPr/>
        </p:nvSpPr>
        <p:spPr>
          <a:xfrm>
            <a:off x="2368047" y="897174"/>
            <a:ext cx="1257087" cy="39015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アンケート結果</a:t>
            </a:r>
          </a:p>
        </p:txBody>
      </p:sp>
      <p:sp>
        <p:nvSpPr>
          <p:cNvPr id="39" name="テキスト ボックス 38">
            <a:extLst>
              <a:ext uri="{FF2B5EF4-FFF2-40B4-BE49-F238E27FC236}">
                <a16:creationId xmlns:a16="http://schemas.microsoft.com/office/drawing/2014/main" id="{84E92B8E-043D-4A1A-9160-4B6B86EA8B78}"/>
              </a:ext>
            </a:extLst>
          </p:cNvPr>
          <p:cNvSpPr txBox="1"/>
          <p:nvPr/>
        </p:nvSpPr>
        <p:spPr>
          <a:xfrm>
            <a:off x="661968" y="79276"/>
            <a:ext cx="4669247" cy="461665"/>
          </a:xfrm>
          <a:prstGeom prst="rect">
            <a:avLst/>
          </a:prstGeom>
          <a:noFill/>
        </p:spPr>
        <p:txBody>
          <a:bodyPr wrap="square" rtlCol="0">
            <a:spAutoFit/>
          </a:bodyPr>
          <a:lstStyle/>
          <a:p>
            <a:r>
              <a:rPr kumimoji="1" lang="ja-JP" altLang="en-US" sz="2400" b="1" dirty="0">
                <a:solidFill>
                  <a:schemeClr val="bg1"/>
                </a:solidFill>
                <a:latin typeface="+mj-ea"/>
                <a:ea typeface="+mj-ea"/>
              </a:rPr>
              <a:t>５．提案内容　機能設計</a:t>
            </a:r>
          </a:p>
        </p:txBody>
      </p:sp>
      <p:sp>
        <p:nvSpPr>
          <p:cNvPr id="44" name="正方形/長方形 43">
            <a:extLst>
              <a:ext uri="{FF2B5EF4-FFF2-40B4-BE49-F238E27FC236}">
                <a16:creationId xmlns:a16="http://schemas.microsoft.com/office/drawing/2014/main" id="{DA86B094-4AF8-4E75-95EB-5A85EF76461F}"/>
              </a:ext>
            </a:extLst>
          </p:cNvPr>
          <p:cNvSpPr/>
          <p:nvPr/>
        </p:nvSpPr>
        <p:spPr>
          <a:xfrm>
            <a:off x="-19954" y="709742"/>
            <a:ext cx="1470960" cy="39015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15" dirty="0">
                <a:solidFill>
                  <a:schemeClr val="bg1">
                    <a:lumMod val="95000"/>
                  </a:schemeClr>
                </a:solidFill>
              </a:rPr>
              <a:t>従来手法</a:t>
            </a:r>
          </a:p>
        </p:txBody>
      </p:sp>
      <p:sp>
        <p:nvSpPr>
          <p:cNvPr id="3" name="四角形: 角を丸くする 2">
            <a:extLst>
              <a:ext uri="{FF2B5EF4-FFF2-40B4-BE49-F238E27FC236}">
                <a16:creationId xmlns:a16="http://schemas.microsoft.com/office/drawing/2014/main" id="{9F9A3579-95B1-4787-A8D5-1BCDD8244DCD}"/>
              </a:ext>
            </a:extLst>
          </p:cNvPr>
          <p:cNvSpPr/>
          <p:nvPr/>
        </p:nvSpPr>
        <p:spPr>
          <a:xfrm>
            <a:off x="733220" y="1581201"/>
            <a:ext cx="1505743" cy="642710"/>
          </a:xfrm>
          <a:prstGeom prst="roundRect">
            <a:avLst>
              <a:gd name="adj" fmla="val 50000"/>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調査主</a:t>
            </a:r>
          </a:p>
        </p:txBody>
      </p:sp>
      <p:sp>
        <p:nvSpPr>
          <p:cNvPr id="48" name="四角形: 角を丸くする 47">
            <a:extLst>
              <a:ext uri="{FF2B5EF4-FFF2-40B4-BE49-F238E27FC236}">
                <a16:creationId xmlns:a16="http://schemas.microsoft.com/office/drawing/2014/main" id="{F2E836C1-4711-45BD-BFD8-E117D8BA36BC}"/>
              </a:ext>
            </a:extLst>
          </p:cNvPr>
          <p:cNvSpPr/>
          <p:nvPr/>
        </p:nvSpPr>
        <p:spPr>
          <a:xfrm>
            <a:off x="3784997" y="3835666"/>
            <a:ext cx="1505743" cy="642710"/>
          </a:xfrm>
          <a:prstGeom prst="roundRect">
            <a:avLst>
              <a:gd name="adj" fmla="val 50000"/>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回答者</a:t>
            </a:r>
          </a:p>
        </p:txBody>
      </p:sp>
      <p:grpSp>
        <p:nvGrpSpPr>
          <p:cNvPr id="14" name="グループ化 13">
            <a:extLst>
              <a:ext uri="{FF2B5EF4-FFF2-40B4-BE49-F238E27FC236}">
                <a16:creationId xmlns:a16="http://schemas.microsoft.com/office/drawing/2014/main" id="{29323162-0692-4CE3-8D5B-AF578CCA7285}"/>
              </a:ext>
            </a:extLst>
          </p:cNvPr>
          <p:cNvGrpSpPr/>
          <p:nvPr/>
        </p:nvGrpSpPr>
        <p:grpSpPr>
          <a:xfrm>
            <a:off x="227892" y="3433050"/>
            <a:ext cx="2518894" cy="1080854"/>
            <a:chOff x="517763" y="3535070"/>
            <a:chExt cx="2518894" cy="1080854"/>
          </a:xfrm>
        </p:grpSpPr>
        <p:sp>
          <p:nvSpPr>
            <p:cNvPr id="40" name="正方形/長方形 39">
              <a:extLst>
                <a:ext uri="{FF2B5EF4-FFF2-40B4-BE49-F238E27FC236}">
                  <a16:creationId xmlns:a16="http://schemas.microsoft.com/office/drawing/2014/main" id="{B525FEA6-81CB-460F-97E6-A01BF416DECC}"/>
                </a:ext>
              </a:extLst>
            </p:cNvPr>
            <p:cNvSpPr/>
            <p:nvPr/>
          </p:nvSpPr>
          <p:spPr>
            <a:xfrm>
              <a:off x="517763" y="3535070"/>
              <a:ext cx="2518894" cy="720879"/>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 </a:t>
              </a:r>
              <a:r>
                <a:rPr kumimoji="1" lang="ja-JP" altLang="en-US" dirty="0"/>
                <a:t>個チャ</a:t>
              </a:r>
              <a:r>
                <a:rPr kumimoji="1" lang="en-US" altLang="ja-JP" dirty="0"/>
                <a:t>/ </a:t>
              </a:r>
              <a:r>
                <a:rPr kumimoji="1" lang="ja-JP" altLang="en-US" dirty="0"/>
                <a:t>グループ</a:t>
              </a:r>
            </a:p>
          </p:txBody>
        </p:sp>
        <p:grpSp>
          <p:nvGrpSpPr>
            <p:cNvPr id="13" name="グループ化 12">
              <a:extLst>
                <a:ext uri="{FF2B5EF4-FFF2-40B4-BE49-F238E27FC236}">
                  <a16:creationId xmlns:a16="http://schemas.microsoft.com/office/drawing/2014/main" id="{CD645D08-733E-422C-9277-8CB30D566BB7}"/>
                </a:ext>
              </a:extLst>
            </p:cNvPr>
            <p:cNvGrpSpPr/>
            <p:nvPr/>
          </p:nvGrpSpPr>
          <p:grpSpPr>
            <a:xfrm>
              <a:off x="602096" y="4327228"/>
              <a:ext cx="2434561" cy="288696"/>
              <a:chOff x="602096" y="4327228"/>
              <a:chExt cx="2434561" cy="288696"/>
            </a:xfrm>
          </p:grpSpPr>
          <p:sp>
            <p:nvSpPr>
              <p:cNvPr id="4" name="楕円 3">
                <a:extLst>
                  <a:ext uri="{FF2B5EF4-FFF2-40B4-BE49-F238E27FC236}">
                    <a16:creationId xmlns:a16="http://schemas.microsoft.com/office/drawing/2014/main" id="{BDED0CDC-B969-4033-A4F4-53D1CE826B6D}"/>
                  </a:ext>
                </a:extLst>
              </p:cNvPr>
              <p:cNvSpPr/>
              <p:nvPr/>
            </p:nvSpPr>
            <p:spPr>
              <a:xfrm>
                <a:off x="602096" y="4335096"/>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楕円 48">
                <a:extLst>
                  <a:ext uri="{FF2B5EF4-FFF2-40B4-BE49-F238E27FC236}">
                    <a16:creationId xmlns:a16="http://schemas.microsoft.com/office/drawing/2014/main" id="{8D33D9CB-720E-4C00-967C-60A2AA9C46EB}"/>
                  </a:ext>
                </a:extLst>
              </p:cNvPr>
              <p:cNvSpPr/>
              <p:nvPr/>
            </p:nvSpPr>
            <p:spPr>
              <a:xfrm>
                <a:off x="1034022" y="4337063"/>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5E24E16D-8270-466E-9AD3-F007237B1A09}"/>
                  </a:ext>
                </a:extLst>
              </p:cNvPr>
              <p:cNvSpPr/>
              <p:nvPr/>
            </p:nvSpPr>
            <p:spPr>
              <a:xfrm>
                <a:off x="1465948" y="4339030"/>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8C180F2-88F7-496A-B4F2-4C4BB478C617}"/>
                  </a:ext>
                </a:extLst>
              </p:cNvPr>
              <p:cNvSpPr/>
              <p:nvPr/>
            </p:nvSpPr>
            <p:spPr>
              <a:xfrm>
                <a:off x="1897874" y="4340995"/>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FFAE0E56-5C5E-4EE7-AD67-D5AA1C5C4EB7}"/>
                  </a:ext>
                </a:extLst>
              </p:cNvPr>
              <p:cNvSpPr/>
              <p:nvPr/>
            </p:nvSpPr>
            <p:spPr>
              <a:xfrm>
                <a:off x="2329800" y="4327228"/>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25F3A61-57F1-4BB4-8F8F-B672B54C5D15}"/>
                  </a:ext>
                </a:extLst>
              </p:cNvPr>
              <p:cNvSpPr/>
              <p:nvPr/>
            </p:nvSpPr>
            <p:spPr>
              <a:xfrm>
                <a:off x="2761728" y="4330054"/>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59" name="正方形/長方形 58">
            <a:extLst>
              <a:ext uri="{FF2B5EF4-FFF2-40B4-BE49-F238E27FC236}">
                <a16:creationId xmlns:a16="http://schemas.microsoft.com/office/drawing/2014/main" id="{EE9F7BE6-403E-4F08-AF3A-7C1125C97C36}"/>
              </a:ext>
            </a:extLst>
          </p:cNvPr>
          <p:cNvSpPr/>
          <p:nvPr/>
        </p:nvSpPr>
        <p:spPr>
          <a:xfrm>
            <a:off x="3588798" y="1633536"/>
            <a:ext cx="1898140" cy="548906"/>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15" dirty="0"/>
              <a:t>Google form</a:t>
            </a:r>
            <a:endParaRPr kumimoji="1" lang="ja-JP" altLang="en-US" sz="2215" dirty="0"/>
          </a:p>
        </p:txBody>
      </p:sp>
      <p:cxnSp>
        <p:nvCxnSpPr>
          <p:cNvPr id="16" name="コネクタ: カギ線 15">
            <a:extLst>
              <a:ext uri="{FF2B5EF4-FFF2-40B4-BE49-F238E27FC236}">
                <a16:creationId xmlns:a16="http://schemas.microsoft.com/office/drawing/2014/main" id="{ED634167-FA46-4A39-B4BD-8A857A6CDC88}"/>
              </a:ext>
            </a:extLst>
          </p:cNvPr>
          <p:cNvCxnSpPr>
            <a:cxnSpLocks/>
          </p:cNvCxnSpPr>
          <p:nvPr/>
        </p:nvCxnSpPr>
        <p:spPr>
          <a:xfrm rot="5400000">
            <a:off x="886001" y="2824279"/>
            <a:ext cx="1203615" cy="2878"/>
          </a:xfrm>
          <a:prstGeom prst="bentConnector3">
            <a:avLst>
              <a:gd name="adj1" fmla="val 50000"/>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曲線 60">
            <a:extLst>
              <a:ext uri="{FF2B5EF4-FFF2-40B4-BE49-F238E27FC236}">
                <a16:creationId xmlns:a16="http://schemas.microsoft.com/office/drawing/2014/main" id="{1C0A0466-7E45-4AB0-AC97-8124D9F77965}"/>
              </a:ext>
            </a:extLst>
          </p:cNvPr>
          <p:cNvCxnSpPr>
            <a:cxnSpLocks/>
            <a:stCxn id="55" idx="6"/>
            <a:endCxn id="48" idx="1"/>
          </p:cNvCxnSpPr>
          <p:nvPr/>
        </p:nvCxnSpPr>
        <p:spPr>
          <a:xfrm flipV="1">
            <a:off x="2746786" y="4157021"/>
            <a:ext cx="1038211" cy="208478"/>
          </a:xfrm>
          <a:prstGeom prst="curved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8E8B34F2-77D5-47FD-A1B9-288B978439D0}"/>
              </a:ext>
            </a:extLst>
          </p:cNvPr>
          <p:cNvCxnSpPr>
            <a:cxnSpLocks/>
            <a:stCxn id="3" idx="3"/>
            <a:endCxn id="59" idx="1"/>
          </p:cNvCxnSpPr>
          <p:nvPr/>
        </p:nvCxnSpPr>
        <p:spPr>
          <a:xfrm>
            <a:off x="2238963" y="1902556"/>
            <a:ext cx="1349835" cy="5433"/>
          </a:xfrm>
          <a:prstGeom prst="bentConnector3">
            <a:avLst>
              <a:gd name="adj1" fmla="val 50000"/>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曲線 80">
            <a:extLst>
              <a:ext uri="{FF2B5EF4-FFF2-40B4-BE49-F238E27FC236}">
                <a16:creationId xmlns:a16="http://schemas.microsoft.com/office/drawing/2014/main" id="{DB51D775-52B1-4749-BF60-59A370237994}"/>
              </a:ext>
            </a:extLst>
          </p:cNvPr>
          <p:cNvCxnSpPr>
            <a:cxnSpLocks/>
            <a:stCxn id="54" idx="5"/>
          </p:cNvCxnSpPr>
          <p:nvPr/>
        </p:nvCxnSpPr>
        <p:spPr>
          <a:xfrm rot="5400000" flipH="1" flipV="1">
            <a:off x="2889311" y="3564189"/>
            <a:ext cx="280970" cy="1510401"/>
          </a:xfrm>
          <a:prstGeom prst="curvedConnector4">
            <a:avLst>
              <a:gd name="adj1" fmla="val -81361"/>
              <a:gd name="adj2" fmla="val 71513"/>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88">
            <a:extLst>
              <a:ext uri="{FF2B5EF4-FFF2-40B4-BE49-F238E27FC236}">
                <a16:creationId xmlns:a16="http://schemas.microsoft.com/office/drawing/2014/main" id="{AF0F0109-CAA5-4A67-963C-E107BE45FC11}"/>
              </a:ext>
            </a:extLst>
          </p:cNvPr>
          <p:cNvCxnSpPr>
            <a:cxnSpLocks/>
            <a:stCxn id="48" idx="0"/>
            <a:endCxn id="59" idx="2"/>
          </p:cNvCxnSpPr>
          <p:nvPr/>
        </p:nvCxnSpPr>
        <p:spPr>
          <a:xfrm rot="16200000" flipV="1">
            <a:off x="3711257" y="3009053"/>
            <a:ext cx="1653224" cy="1"/>
          </a:xfrm>
          <a:prstGeom prst="bentConnector3">
            <a:avLst>
              <a:gd name="adj1" fmla="val 50000"/>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グループ化 94">
            <a:extLst>
              <a:ext uri="{FF2B5EF4-FFF2-40B4-BE49-F238E27FC236}">
                <a16:creationId xmlns:a16="http://schemas.microsoft.com/office/drawing/2014/main" id="{DFBA3D95-402A-4568-B97C-71055CF055EF}"/>
              </a:ext>
            </a:extLst>
          </p:cNvPr>
          <p:cNvGrpSpPr/>
          <p:nvPr/>
        </p:nvGrpSpPr>
        <p:grpSpPr>
          <a:xfrm>
            <a:off x="229800" y="5117897"/>
            <a:ext cx="2518894" cy="1080854"/>
            <a:chOff x="517763" y="3535070"/>
            <a:chExt cx="2518894" cy="1080854"/>
          </a:xfrm>
        </p:grpSpPr>
        <p:sp>
          <p:nvSpPr>
            <p:cNvPr id="96" name="正方形/長方形 95">
              <a:extLst>
                <a:ext uri="{FF2B5EF4-FFF2-40B4-BE49-F238E27FC236}">
                  <a16:creationId xmlns:a16="http://schemas.microsoft.com/office/drawing/2014/main" id="{C8938062-34DA-40B6-A7B3-F388EC0F6A95}"/>
                </a:ext>
              </a:extLst>
            </p:cNvPr>
            <p:cNvSpPr/>
            <p:nvPr/>
          </p:nvSpPr>
          <p:spPr>
            <a:xfrm>
              <a:off x="517763" y="3535070"/>
              <a:ext cx="2518894" cy="720879"/>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 </a:t>
              </a:r>
              <a:r>
                <a:rPr kumimoji="1" lang="ja-JP" altLang="en-US" dirty="0"/>
                <a:t>個チャ</a:t>
              </a:r>
              <a:r>
                <a:rPr kumimoji="1" lang="en-US" altLang="ja-JP" dirty="0"/>
                <a:t>/ </a:t>
              </a:r>
              <a:r>
                <a:rPr kumimoji="1" lang="ja-JP" altLang="en-US" dirty="0"/>
                <a:t>グループ</a:t>
              </a:r>
            </a:p>
          </p:txBody>
        </p:sp>
        <p:grpSp>
          <p:nvGrpSpPr>
            <p:cNvPr id="97" name="グループ化 96">
              <a:extLst>
                <a:ext uri="{FF2B5EF4-FFF2-40B4-BE49-F238E27FC236}">
                  <a16:creationId xmlns:a16="http://schemas.microsoft.com/office/drawing/2014/main" id="{A26962B9-C50E-438A-8EE7-582AF6C6CAF2}"/>
                </a:ext>
              </a:extLst>
            </p:cNvPr>
            <p:cNvGrpSpPr/>
            <p:nvPr/>
          </p:nvGrpSpPr>
          <p:grpSpPr>
            <a:xfrm>
              <a:off x="602096" y="4327228"/>
              <a:ext cx="2434561" cy="288696"/>
              <a:chOff x="602096" y="4327228"/>
              <a:chExt cx="2434561" cy="288696"/>
            </a:xfrm>
          </p:grpSpPr>
          <p:sp>
            <p:nvSpPr>
              <p:cNvPr id="98" name="楕円 97">
                <a:extLst>
                  <a:ext uri="{FF2B5EF4-FFF2-40B4-BE49-F238E27FC236}">
                    <a16:creationId xmlns:a16="http://schemas.microsoft.com/office/drawing/2014/main" id="{481AE7B5-2242-4686-988B-F5DF5CEA90E5}"/>
                  </a:ext>
                </a:extLst>
              </p:cNvPr>
              <p:cNvSpPr/>
              <p:nvPr/>
            </p:nvSpPr>
            <p:spPr>
              <a:xfrm>
                <a:off x="602096" y="4335096"/>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B8245637-9AF2-4245-A8A3-62E1F3858D83}"/>
                  </a:ext>
                </a:extLst>
              </p:cNvPr>
              <p:cNvSpPr/>
              <p:nvPr/>
            </p:nvSpPr>
            <p:spPr>
              <a:xfrm>
                <a:off x="1034022" y="4337063"/>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a:extLst>
                  <a:ext uri="{FF2B5EF4-FFF2-40B4-BE49-F238E27FC236}">
                    <a16:creationId xmlns:a16="http://schemas.microsoft.com/office/drawing/2014/main" id="{418F8219-3BC0-43A9-8534-B54A3F305A35}"/>
                  </a:ext>
                </a:extLst>
              </p:cNvPr>
              <p:cNvSpPr/>
              <p:nvPr/>
            </p:nvSpPr>
            <p:spPr>
              <a:xfrm>
                <a:off x="1465948" y="4339030"/>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B7C36671-E09E-45B9-ADF5-53075EFD8650}"/>
                  </a:ext>
                </a:extLst>
              </p:cNvPr>
              <p:cNvSpPr/>
              <p:nvPr/>
            </p:nvSpPr>
            <p:spPr>
              <a:xfrm>
                <a:off x="1897874" y="4340995"/>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5E0B0554-1D3B-435B-8020-15B29A97D517}"/>
                  </a:ext>
                </a:extLst>
              </p:cNvPr>
              <p:cNvSpPr/>
              <p:nvPr/>
            </p:nvSpPr>
            <p:spPr>
              <a:xfrm>
                <a:off x="2329800" y="4327228"/>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a:extLst>
                  <a:ext uri="{FF2B5EF4-FFF2-40B4-BE49-F238E27FC236}">
                    <a16:creationId xmlns:a16="http://schemas.microsoft.com/office/drawing/2014/main" id="{1BA76CA6-9A0D-44BF-A43E-8E52EA2595A9}"/>
                  </a:ext>
                </a:extLst>
              </p:cNvPr>
              <p:cNvSpPr/>
              <p:nvPr/>
            </p:nvSpPr>
            <p:spPr>
              <a:xfrm>
                <a:off x="2761728" y="4330054"/>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cxnSp>
        <p:nvCxnSpPr>
          <p:cNvPr id="80" name="コネクタ: カギ線 79">
            <a:extLst>
              <a:ext uri="{FF2B5EF4-FFF2-40B4-BE49-F238E27FC236}">
                <a16:creationId xmlns:a16="http://schemas.microsoft.com/office/drawing/2014/main" id="{702640F7-1680-46C4-9472-04F46689187B}"/>
              </a:ext>
            </a:extLst>
          </p:cNvPr>
          <p:cNvCxnSpPr>
            <a:cxnSpLocks/>
            <a:stCxn id="54" idx="4"/>
            <a:endCxn id="96" idx="0"/>
          </p:cNvCxnSpPr>
          <p:nvPr/>
        </p:nvCxnSpPr>
        <p:spPr>
          <a:xfrm rot="5400000">
            <a:off x="1524441" y="4464944"/>
            <a:ext cx="617760" cy="688147"/>
          </a:xfrm>
          <a:prstGeom prst="bentConnector3">
            <a:avLst>
              <a:gd name="adj1" fmla="val 50000"/>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29CA268E-837B-4982-B017-8713CB55DA5E}"/>
              </a:ext>
            </a:extLst>
          </p:cNvPr>
          <p:cNvSpPr/>
          <p:nvPr/>
        </p:nvSpPr>
        <p:spPr>
          <a:xfrm>
            <a:off x="2606279" y="2813977"/>
            <a:ext cx="1189830" cy="39015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（金銭報酬）</a:t>
            </a:r>
          </a:p>
        </p:txBody>
      </p:sp>
      <p:cxnSp>
        <p:nvCxnSpPr>
          <p:cNvPr id="108" name="コネクタ: 曲線 107">
            <a:extLst>
              <a:ext uri="{FF2B5EF4-FFF2-40B4-BE49-F238E27FC236}">
                <a16:creationId xmlns:a16="http://schemas.microsoft.com/office/drawing/2014/main" id="{0F16F3CF-4647-4B4F-9BCB-AC258AE67BA5}"/>
              </a:ext>
            </a:extLst>
          </p:cNvPr>
          <p:cNvCxnSpPr>
            <a:cxnSpLocks/>
            <a:stCxn id="104" idx="6"/>
            <a:endCxn id="48" idx="2"/>
          </p:cNvCxnSpPr>
          <p:nvPr/>
        </p:nvCxnSpPr>
        <p:spPr>
          <a:xfrm flipV="1">
            <a:off x="2748694" y="4478376"/>
            <a:ext cx="1789175" cy="1571970"/>
          </a:xfrm>
          <a:prstGeom prst="curvedConnector2">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コネクタ: カギ線 124">
            <a:extLst>
              <a:ext uri="{FF2B5EF4-FFF2-40B4-BE49-F238E27FC236}">
                <a16:creationId xmlns:a16="http://schemas.microsoft.com/office/drawing/2014/main" id="{B1B6D702-7F1B-46D5-A2B6-8F1395180249}"/>
              </a:ext>
            </a:extLst>
          </p:cNvPr>
          <p:cNvCxnSpPr>
            <a:cxnSpLocks/>
          </p:cNvCxnSpPr>
          <p:nvPr/>
        </p:nvCxnSpPr>
        <p:spPr>
          <a:xfrm>
            <a:off x="1825900" y="2295190"/>
            <a:ext cx="1999358" cy="1632912"/>
          </a:xfrm>
          <a:prstGeom prst="curvedConnector3">
            <a:avLst>
              <a:gd name="adj1" fmla="val 45935"/>
            </a:avLst>
          </a:prstGeom>
          <a:ln w="38100">
            <a:solidFill>
              <a:schemeClr val="accent1">
                <a:alpha val="96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9" name="コネクタ: 曲線 168">
            <a:extLst>
              <a:ext uri="{FF2B5EF4-FFF2-40B4-BE49-F238E27FC236}">
                <a16:creationId xmlns:a16="http://schemas.microsoft.com/office/drawing/2014/main" id="{71BC43BB-CD09-4A92-A549-C22CC6DA6AFB}"/>
              </a:ext>
            </a:extLst>
          </p:cNvPr>
          <p:cNvCxnSpPr>
            <a:cxnSpLocks/>
            <a:stCxn id="59" idx="0"/>
            <a:endCxn id="3" idx="0"/>
          </p:cNvCxnSpPr>
          <p:nvPr/>
        </p:nvCxnSpPr>
        <p:spPr>
          <a:xfrm rot="16200000" flipV="1">
            <a:off x="2985813" y="81481"/>
            <a:ext cx="52335" cy="3051776"/>
          </a:xfrm>
          <a:prstGeom prst="curvedConnector3">
            <a:avLst>
              <a:gd name="adj1" fmla="val 72467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2" name="正方形/長方形 181">
            <a:extLst>
              <a:ext uri="{FF2B5EF4-FFF2-40B4-BE49-F238E27FC236}">
                <a16:creationId xmlns:a16="http://schemas.microsoft.com/office/drawing/2014/main" id="{15616F02-7F72-43BD-A6DD-5D4F3795D74D}"/>
              </a:ext>
            </a:extLst>
          </p:cNvPr>
          <p:cNvSpPr/>
          <p:nvPr/>
        </p:nvSpPr>
        <p:spPr>
          <a:xfrm>
            <a:off x="547566" y="2518808"/>
            <a:ext cx="820046" cy="39015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協力依頼</a:t>
            </a:r>
          </a:p>
        </p:txBody>
      </p:sp>
      <p:sp>
        <p:nvSpPr>
          <p:cNvPr id="183" name="正方形/長方形 182">
            <a:extLst>
              <a:ext uri="{FF2B5EF4-FFF2-40B4-BE49-F238E27FC236}">
                <a16:creationId xmlns:a16="http://schemas.microsoft.com/office/drawing/2014/main" id="{F6538D1B-C958-4141-AFC6-89BDB505A03D}"/>
              </a:ext>
            </a:extLst>
          </p:cNvPr>
          <p:cNvSpPr/>
          <p:nvPr/>
        </p:nvSpPr>
        <p:spPr>
          <a:xfrm>
            <a:off x="4658991" y="2908962"/>
            <a:ext cx="959493" cy="39015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アンケート</a:t>
            </a:r>
            <a:endParaRPr kumimoji="1" lang="en-US" altLang="ja-JP" sz="1200" b="1" dirty="0">
              <a:solidFill>
                <a:schemeClr val="bg2">
                  <a:lumMod val="25000"/>
                </a:schemeClr>
              </a:solidFill>
            </a:endParaRPr>
          </a:p>
          <a:p>
            <a:pPr algn="ctr"/>
            <a:r>
              <a:rPr kumimoji="1" lang="ja-JP" altLang="en-US" sz="1200" b="1" dirty="0">
                <a:solidFill>
                  <a:schemeClr val="bg2">
                    <a:lumMod val="25000"/>
                  </a:schemeClr>
                </a:solidFill>
              </a:rPr>
              <a:t>回答</a:t>
            </a:r>
          </a:p>
        </p:txBody>
      </p:sp>
      <p:sp>
        <p:nvSpPr>
          <p:cNvPr id="184" name="正方形/長方形 183">
            <a:extLst>
              <a:ext uri="{FF2B5EF4-FFF2-40B4-BE49-F238E27FC236}">
                <a16:creationId xmlns:a16="http://schemas.microsoft.com/office/drawing/2014/main" id="{1DD11AD0-317C-4A29-A245-DBF3EE07C909}"/>
              </a:ext>
            </a:extLst>
          </p:cNvPr>
          <p:cNvSpPr/>
          <p:nvPr/>
        </p:nvSpPr>
        <p:spPr>
          <a:xfrm>
            <a:off x="781761" y="4735142"/>
            <a:ext cx="614814" cy="29564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伝搬</a:t>
            </a:r>
          </a:p>
        </p:txBody>
      </p:sp>
      <p:grpSp>
        <p:nvGrpSpPr>
          <p:cNvPr id="356" name="グループ化 355">
            <a:extLst>
              <a:ext uri="{FF2B5EF4-FFF2-40B4-BE49-F238E27FC236}">
                <a16:creationId xmlns:a16="http://schemas.microsoft.com/office/drawing/2014/main" id="{918E6988-D9BB-431F-BDB1-E7BB06D560AE}"/>
              </a:ext>
            </a:extLst>
          </p:cNvPr>
          <p:cNvGrpSpPr/>
          <p:nvPr/>
        </p:nvGrpSpPr>
        <p:grpSpPr>
          <a:xfrm>
            <a:off x="5897846" y="707626"/>
            <a:ext cx="6294154" cy="6697105"/>
            <a:chOff x="5897846" y="707626"/>
            <a:chExt cx="6294154" cy="6697105"/>
          </a:xfrm>
        </p:grpSpPr>
        <p:sp>
          <p:nvSpPr>
            <p:cNvPr id="8" name="正方形/長方形 7">
              <a:extLst>
                <a:ext uri="{FF2B5EF4-FFF2-40B4-BE49-F238E27FC236}">
                  <a16:creationId xmlns:a16="http://schemas.microsoft.com/office/drawing/2014/main" id="{597C001E-3E52-46F3-80D2-1A79A7AC6CA9}"/>
                </a:ext>
              </a:extLst>
            </p:cNvPr>
            <p:cNvSpPr/>
            <p:nvPr/>
          </p:nvSpPr>
          <p:spPr>
            <a:xfrm>
              <a:off x="5897846" y="862192"/>
              <a:ext cx="6268216" cy="6542539"/>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155" name="正方形/長方形 154">
              <a:extLst>
                <a:ext uri="{FF2B5EF4-FFF2-40B4-BE49-F238E27FC236}">
                  <a16:creationId xmlns:a16="http://schemas.microsoft.com/office/drawing/2014/main" id="{BE3D6990-BA0E-45AC-AECF-25ABDF6673BA}"/>
                </a:ext>
              </a:extLst>
            </p:cNvPr>
            <p:cNvSpPr/>
            <p:nvPr/>
          </p:nvSpPr>
          <p:spPr>
            <a:xfrm>
              <a:off x="6029679" y="983670"/>
              <a:ext cx="6040402" cy="3241538"/>
            </a:xfrm>
            <a:prstGeom prst="rect">
              <a:avLst/>
            </a:prstGeom>
            <a:solidFill>
              <a:schemeClr val="accent5">
                <a:lumMod val="20000"/>
                <a:lumOff val="80000"/>
                <a:alpha val="7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165" name="四角形: 角を丸くする 164">
              <a:extLst>
                <a:ext uri="{FF2B5EF4-FFF2-40B4-BE49-F238E27FC236}">
                  <a16:creationId xmlns:a16="http://schemas.microsoft.com/office/drawing/2014/main" id="{BE6C91AD-F855-4715-A06E-2BBC70D46CA4}"/>
                </a:ext>
              </a:extLst>
            </p:cNvPr>
            <p:cNvSpPr/>
            <p:nvPr/>
          </p:nvSpPr>
          <p:spPr>
            <a:xfrm>
              <a:off x="6161966" y="2954227"/>
              <a:ext cx="5799695" cy="118896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0A99BA3D-BD59-442C-B296-2CA9BA5095F3}"/>
                </a:ext>
              </a:extLst>
            </p:cNvPr>
            <p:cNvSpPr/>
            <p:nvPr/>
          </p:nvSpPr>
          <p:spPr>
            <a:xfrm>
              <a:off x="6473996" y="1564941"/>
              <a:ext cx="910233" cy="36408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アイデア</a:t>
              </a:r>
              <a:r>
                <a:rPr kumimoji="1" lang="en-US" altLang="ja-JP" sz="1200" b="1" dirty="0">
                  <a:solidFill>
                    <a:schemeClr val="bg2">
                      <a:lumMod val="25000"/>
                    </a:schemeClr>
                  </a:solidFill>
                </a:rPr>
                <a:t>/ </a:t>
              </a:r>
            </a:p>
            <a:p>
              <a:pPr algn="ctr"/>
              <a:r>
                <a:rPr kumimoji="1" lang="ja-JP" altLang="en-US" sz="1200" b="1" dirty="0">
                  <a:solidFill>
                    <a:schemeClr val="bg2">
                      <a:lumMod val="25000"/>
                    </a:schemeClr>
                  </a:solidFill>
                </a:rPr>
                <a:t>参考</a:t>
              </a:r>
            </a:p>
          </p:txBody>
        </p:sp>
        <p:sp>
          <p:nvSpPr>
            <p:cNvPr id="150" name="四角形: 角を丸くする 149">
              <a:extLst>
                <a:ext uri="{FF2B5EF4-FFF2-40B4-BE49-F238E27FC236}">
                  <a16:creationId xmlns:a16="http://schemas.microsoft.com/office/drawing/2014/main" id="{1E43722F-8C41-4DD6-B28D-7D425BABBF1E}"/>
                </a:ext>
              </a:extLst>
            </p:cNvPr>
            <p:cNvSpPr/>
            <p:nvPr/>
          </p:nvSpPr>
          <p:spPr>
            <a:xfrm>
              <a:off x="6658537" y="3228539"/>
              <a:ext cx="1505743" cy="642710"/>
            </a:xfrm>
            <a:prstGeom prst="roundRect">
              <a:avLst>
                <a:gd name="adj" fmla="val 50000"/>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調査主</a:t>
              </a:r>
            </a:p>
          </p:txBody>
        </p:sp>
        <p:sp>
          <p:nvSpPr>
            <p:cNvPr id="154" name="四角形: 角を丸くする 153">
              <a:extLst>
                <a:ext uri="{FF2B5EF4-FFF2-40B4-BE49-F238E27FC236}">
                  <a16:creationId xmlns:a16="http://schemas.microsoft.com/office/drawing/2014/main" id="{C75A1226-0760-4B83-9DAA-0BFD1AFB8C2E}"/>
                </a:ext>
              </a:extLst>
            </p:cNvPr>
            <p:cNvSpPr/>
            <p:nvPr/>
          </p:nvSpPr>
          <p:spPr>
            <a:xfrm>
              <a:off x="9852557" y="3225995"/>
              <a:ext cx="1505743" cy="642710"/>
            </a:xfrm>
            <a:prstGeom prst="roundRect">
              <a:avLst>
                <a:gd name="adj" fmla="val 50000"/>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回答者</a:t>
              </a:r>
            </a:p>
          </p:txBody>
        </p:sp>
        <p:grpSp>
          <p:nvGrpSpPr>
            <p:cNvPr id="164" name="グループ化 163">
              <a:extLst>
                <a:ext uri="{FF2B5EF4-FFF2-40B4-BE49-F238E27FC236}">
                  <a16:creationId xmlns:a16="http://schemas.microsoft.com/office/drawing/2014/main" id="{6883A978-483D-470B-B517-102F2DBF89D2}"/>
                </a:ext>
              </a:extLst>
            </p:cNvPr>
            <p:cNvGrpSpPr/>
            <p:nvPr/>
          </p:nvGrpSpPr>
          <p:grpSpPr>
            <a:xfrm>
              <a:off x="5993345" y="4835205"/>
              <a:ext cx="2518894" cy="1080854"/>
              <a:chOff x="6029678" y="3427526"/>
              <a:chExt cx="2518894" cy="1080854"/>
            </a:xfrm>
          </p:grpSpPr>
          <p:sp>
            <p:nvSpPr>
              <p:cNvPr id="156" name="正方形/長方形 155">
                <a:extLst>
                  <a:ext uri="{FF2B5EF4-FFF2-40B4-BE49-F238E27FC236}">
                    <a16:creationId xmlns:a16="http://schemas.microsoft.com/office/drawing/2014/main" id="{5285D412-ECCF-4E47-A673-E64EBB198ADC}"/>
                  </a:ext>
                </a:extLst>
              </p:cNvPr>
              <p:cNvSpPr/>
              <p:nvPr/>
            </p:nvSpPr>
            <p:spPr>
              <a:xfrm>
                <a:off x="6029678" y="3427526"/>
                <a:ext cx="2518894" cy="720879"/>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 </a:t>
                </a:r>
                <a:r>
                  <a:rPr kumimoji="1" lang="ja-JP" altLang="en-US" dirty="0"/>
                  <a:t>個チャ</a:t>
                </a:r>
                <a:r>
                  <a:rPr kumimoji="1" lang="en-US" altLang="ja-JP" dirty="0"/>
                  <a:t>/ </a:t>
                </a:r>
                <a:r>
                  <a:rPr kumimoji="1" lang="ja-JP" altLang="en-US" dirty="0"/>
                  <a:t>グループ</a:t>
                </a:r>
              </a:p>
            </p:txBody>
          </p:sp>
          <p:sp>
            <p:nvSpPr>
              <p:cNvPr id="157" name="楕円 156">
                <a:extLst>
                  <a:ext uri="{FF2B5EF4-FFF2-40B4-BE49-F238E27FC236}">
                    <a16:creationId xmlns:a16="http://schemas.microsoft.com/office/drawing/2014/main" id="{AC9809DC-6F33-43CC-9528-567D78F84701}"/>
                  </a:ext>
                </a:extLst>
              </p:cNvPr>
              <p:cNvSpPr/>
              <p:nvPr/>
            </p:nvSpPr>
            <p:spPr>
              <a:xfrm>
                <a:off x="6114011" y="4227552"/>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楕円 157">
                <a:extLst>
                  <a:ext uri="{FF2B5EF4-FFF2-40B4-BE49-F238E27FC236}">
                    <a16:creationId xmlns:a16="http://schemas.microsoft.com/office/drawing/2014/main" id="{1E0B9A56-B549-4963-9E64-09F4D235CF59}"/>
                  </a:ext>
                </a:extLst>
              </p:cNvPr>
              <p:cNvSpPr/>
              <p:nvPr/>
            </p:nvSpPr>
            <p:spPr>
              <a:xfrm>
                <a:off x="6545937" y="4229519"/>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A517C65B-BD7B-42B3-B89F-38037368F9EB}"/>
                  </a:ext>
                </a:extLst>
              </p:cNvPr>
              <p:cNvSpPr/>
              <p:nvPr/>
            </p:nvSpPr>
            <p:spPr>
              <a:xfrm>
                <a:off x="6977863" y="4231486"/>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F9CE9CB7-8B69-4511-B47D-163CBE8FD8AB}"/>
                  </a:ext>
                </a:extLst>
              </p:cNvPr>
              <p:cNvSpPr/>
              <p:nvPr/>
            </p:nvSpPr>
            <p:spPr>
              <a:xfrm>
                <a:off x="7409789" y="4233451"/>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9FFE75CE-FB38-40FE-A7BA-6301CB2B9C04}"/>
                  </a:ext>
                </a:extLst>
              </p:cNvPr>
              <p:cNvSpPr/>
              <p:nvPr/>
            </p:nvSpPr>
            <p:spPr>
              <a:xfrm>
                <a:off x="7841715" y="4219684"/>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楕円 161">
                <a:extLst>
                  <a:ext uri="{FF2B5EF4-FFF2-40B4-BE49-F238E27FC236}">
                    <a16:creationId xmlns:a16="http://schemas.microsoft.com/office/drawing/2014/main" id="{8625000D-F2BF-4717-AF0A-9DB7E5DFBAB9}"/>
                  </a:ext>
                </a:extLst>
              </p:cNvPr>
              <p:cNvSpPr/>
              <p:nvPr/>
            </p:nvSpPr>
            <p:spPr>
              <a:xfrm>
                <a:off x="8273643" y="4222510"/>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3" name="コネクタ: カギ線 162">
              <a:extLst>
                <a:ext uri="{FF2B5EF4-FFF2-40B4-BE49-F238E27FC236}">
                  <a16:creationId xmlns:a16="http://schemas.microsoft.com/office/drawing/2014/main" id="{C6CD1CCD-C62E-4D30-A7A2-B7B37A41081F}"/>
                </a:ext>
              </a:extLst>
            </p:cNvPr>
            <p:cNvCxnSpPr>
              <a:cxnSpLocks/>
              <a:stCxn id="150" idx="2"/>
            </p:cNvCxnSpPr>
            <p:nvPr/>
          </p:nvCxnSpPr>
          <p:spPr>
            <a:xfrm rot="16200000" flipH="1">
              <a:off x="6930735" y="4351923"/>
              <a:ext cx="967306" cy="5958"/>
            </a:xfrm>
            <a:prstGeom prst="bentConnector3">
              <a:avLst>
                <a:gd name="adj1" fmla="val 50000"/>
              </a:avLst>
            </a:prstGeom>
            <a:ln w="1016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7" name="正方形/長方形 186">
              <a:extLst>
                <a:ext uri="{FF2B5EF4-FFF2-40B4-BE49-F238E27FC236}">
                  <a16:creationId xmlns:a16="http://schemas.microsoft.com/office/drawing/2014/main" id="{1813346D-943B-4F43-87AF-12F3045B34F3}"/>
                </a:ext>
              </a:extLst>
            </p:cNvPr>
            <p:cNvSpPr/>
            <p:nvPr/>
          </p:nvSpPr>
          <p:spPr>
            <a:xfrm>
              <a:off x="7684057" y="1117074"/>
              <a:ext cx="2612755" cy="560005"/>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15" dirty="0"/>
                <a:t>完了した調査群</a:t>
              </a:r>
            </a:p>
          </p:txBody>
        </p:sp>
        <p:cxnSp>
          <p:nvCxnSpPr>
            <p:cNvPr id="189" name="コネクタ: 曲線 188">
              <a:extLst>
                <a:ext uri="{FF2B5EF4-FFF2-40B4-BE49-F238E27FC236}">
                  <a16:creationId xmlns:a16="http://schemas.microsoft.com/office/drawing/2014/main" id="{41FF3799-2DE3-4627-8F6A-FC3217CB408C}"/>
                </a:ext>
              </a:extLst>
            </p:cNvPr>
            <p:cNvCxnSpPr>
              <a:cxnSpLocks/>
              <a:stCxn id="162" idx="7"/>
              <a:endCxn id="154" idx="2"/>
            </p:cNvCxnSpPr>
            <p:nvPr/>
          </p:nvCxnSpPr>
          <p:spPr>
            <a:xfrm rot="5400000" flipH="1" flipV="1">
              <a:off x="8637830" y="3702852"/>
              <a:ext cx="1801746" cy="2133452"/>
            </a:xfrm>
            <a:prstGeom prst="curvedConnector3">
              <a:avLst>
                <a:gd name="adj1" fmla="val 40723"/>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0" name="グループ化 189">
              <a:extLst>
                <a:ext uri="{FF2B5EF4-FFF2-40B4-BE49-F238E27FC236}">
                  <a16:creationId xmlns:a16="http://schemas.microsoft.com/office/drawing/2014/main" id="{A6B0B38A-F087-435F-A8B9-CB10D49E7ADA}"/>
                </a:ext>
              </a:extLst>
            </p:cNvPr>
            <p:cNvGrpSpPr/>
            <p:nvPr/>
          </p:nvGrpSpPr>
          <p:grpSpPr>
            <a:xfrm>
              <a:off x="8894315" y="5594065"/>
              <a:ext cx="2518894" cy="1080854"/>
              <a:chOff x="517763" y="3535070"/>
              <a:chExt cx="2518894" cy="1080854"/>
            </a:xfrm>
          </p:grpSpPr>
          <p:sp>
            <p:nvSpPr>
              <p:cNvPr id="191" name="正方形/長方形 190">
                <a:extLst>
                  <a:ext uri="{FF2B5EF4-FFF2-40B4-BE49-F238E27FC236}">
                    <a16:creationId xmlns:a16="http://schemas.microsoft.com/office/drawing/2014/main" id="{2A90F6D3-3ACB-4484-93C5-9C9F8F73046E}"/>
                  </a:ext>
                </a:extLst>
              </p:cNvPr>
              <p:cNvSpPr/>
              <p:nvPr/>
            </p:nvSpPr>
            <p:spPr>
              <a:xfrm>
                <a:off x="517763" y="3535070"/>
                <a:ext cx="2518894" cy="720879"/>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 </a:t>
                </a:r>
                <a:r>
                  <a:rPr kumimoji="1" lang="ja-JP" altLang="en-US" dirty="0"/>
                  <a:t>個チャ</a:t>
                </a:r>
                <a:r>
                  <a:rPr kumimoji="1" lang="en-US" altLang="ja-JP" dirty="0"/>
                  <a:t>/ </a:t>
                </a:r>
                <a:r>
                  <a:rPr kumimoji="1" lang="ja-JP" altLang="en-US" dirty="0"/>
                  <a:t>グループ</a:t>
                </a:r>
              </a:p>
            </p:txBody>
          </p:sp>
          <p:grpSp>
            <p:nvGrpSpPr>
              <p:cNvPr id="192" name="グループ化 191">
                <a:extLst>
                  <a:ext uri="{FF2B5EF4-FFF2-40B4-BE49-F238E27FC236}">
                    <a16:creationId xmlns:a16="http://schemas.microsoft.com/office/drawing/2014/main" id="{4CB020F6-36FA-4AEE-8537-846EDDCE24A5}"/>
                  </a:ext>
                </a:extLst>
              </p:cNvPr>
              <p:cNvGrpSpPr/>
              <p:nvPr/>
            </p:nvGrpSpPr>
            <p:grpSpPr>
              <a:xfrm>
                <a:off x="602096" y="4327228"/>
                <a:ext cx="2434561" cy="288696"/>
                <a:chOff x="602096" y="4327228"/>
                <a:chExt cx="2434561" cy="288696"/>
              </a:xfrm>
            </p:grpSpPr>
            <p:sp>
              <p:nvSpPr>
                <p:cNvPr id="193" name="楕円 192">
                  <a:extLst>
                    <a:ext uri="{FF2B5EF4-FFF2-40B4-BE49-F238E27FC236}">
                      <a16:creationId xmlns:a16="http://schemas.microsoft.com/office/drawing/2014/main" id="{B55FB78C-40EF-45E7-9220-9C3D82E4A7C8}"/>
                    </a:ext>
                  </a:extLst>
                </p:cNvPr>
                <p:cNvSpPr/>
                <p:nvPr/>
              </p:nvSpPr>
              <p:spPr>
                <a:xfrm>
                  <a:off x="602096" y="4335096"/>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楕円 193">
                  <a:extLst>
                    <a:ext uri="{FF2B5EF4-FFF2-40B4-BE49-F238E27FC236}">
                      <a16:creationId xmlns:a16="http://schemas.microsoft.com/office/drawing/2014/main" id="{27AA1253-AA0C-40CA-9B73-976268082A02}"/>
                    </a:ext>
                  </a:extLst>
                </p:cNvPr>
                <p:cNvSpPr/>
                <p:nvPr/>
              </p:nvSpPr>
              <p:spPr>
                <a:xfrm>
                  <a:off x="1034022" y="4337063"/>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C2B5AC93-F29D-4BD1-907A-DBFED44E7787}"/>
                    </a:ext>
                  </a:extLst>
                </p:cNvPr>
                <p:cNvSpPr/>
                <p:nvPr/>
              </p:nvSpPr>
              <p:spPr>
                <a:xfrm>
                  <a:off x="1465948" y="4339030"/>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楕円 195">
                  <a:extLst>
                    <a:ext uri="{FF2B5EF4-FFF2-40B4-BE49-F238E27FC236}">
                      <a16:creationId xmlns:a16="http://schemas.microsoft.com/office/drawing/2014/main" id="{9C233939-A137-4D26-8476-199EE7E99891}"/>
                    </a:ext>
                  </a:extLst>
                </p:cNvPr>
                <p:cNvSpPr/>
                <p:nvPr/>
              </p:nvSpPr>
              <p:spPr>
                <a:xfrm>
                  <a:off x="1897874" y="4340995"/>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楕円 196">
                  <a:extLst>
                    <a:ext uri="{FF2B5EF4-FFF2-40B4-BE49-F238E27FC236}">
                      <a16:creationId xmlns:a16="http://schemas.microsoft.com/office/drawing/2014/main" id="{F665AAAD-6BF9-4539-8E03-C8F720D7B9AB}"/>
                    </a:ext>
                  </a:extLst>
                </p:cNvPr>
                <p:cNvSpPr/>
                <p:nvPr/>
              </p:nvSpPr>
              <p:spPr>
                <a:xfrm>
                  <a:off x="2329800" y="4327228"/>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楕円 197">
                  <a:extLst>
                    <a:ext uri="{FF2B5EF4-FFF2-40B4-BE49-F238E27FC236}">
                      <a16:creationId xmlns:a16="http://schemas.microsoft.com/office/drawing/2014/main" id="{C58AFDF0-7C99-4146-BD0A-AC1892E7F978}"/>
                    </a:ext>
                  </a:extLst>
                </p:cNvPr>
                <p:cNvSpPr/>
                <p:nvPr/>
              </p:nvSpPr>
              <p:spPr>
                <a:xfrm>
                  <a:off x="2761728" y="4330054"/>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cxnSp>
          <p:nvCxnSpPr>
            <p:cNvPr id="199" name="コネクタ: カギ線 198">
              <a:extLst>
                <a:ext uri="{FF2B5EF4-FFF2-40B4-BE49-F238E27FC236}">
                  <a16:creationId xmlns:a16="http://schemas.microsoft.com/office/drawing/2014/main" id="{FBDEEE79-1930-4FF9-B30B-2DB0E78A3027}"/>
                </a:ext>
              </a:extLst>
            </p:cNvPr>
            <p:cNvCxnSpPr>
              <a:cxnSpLocks/>
              <a:stCxn id="162" idx="4"/>
              <a:endCxn id="191" idx="1"/>
            </p:cNvCxnSpPr>
            <p:nvPr/>
          </p:nvCxnSpPr>
          <p:spPr>
            <a:xfrm rot="16200000" flipH="1">
              <a:off x="8609852" y="5670041"/>
              <a:ext cx="49387" cy="519540"/>
            </a:xfrm>
            <a:prstGeom prst="bentConnector2">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コネクタ: 曲線 199">
              <a:extLst>
                <a:ext uri="{FF2B5EF4-FFF2-40B4-BE49-F238E27FC236}">
                  <a16:creationId xmlns:a16="http://schemas.microsoft.com/office/drawing/2014/main" id="{29C06AFE-0D9F-4BEF-95E9-ACEEB1AE3EDC}"/>
                </a:ext>
              </a:extLst>
            </p:cNvPr>
            <p:cNvCxnSpPr>
              <a:cxnSpLocks/>
              <a:stCxn id="198" idx="6"/>
            </p:cNvCxnSpPr>
            <p:nvPr/>
          </p:nvCxnSpPr>
          <p:spPr>
            <a:xfrm flipH="1" flipV="1">
              <a:off x="10756645" y="3868705"/>
              <a:ext cx="656564" cy="2657809"/>
            </a:xfrm>
            <a:prstGeom prst="curvedConnector4">
              <a:avLst>
                <a:gd name="adj1" fmla="val -55783"/>
                <a:gd name="adj2" fmla="val 60724"/>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1" name="正方形/長方形 200">
              <a:extLst>
                <a:ext uri="{FF2B5EF4-FFF2-40B4-BE49-F238E27FC236}">
                  <a16:creationId xmlns:a16="http://schemas.microsoft.com/office/drawing/2014/main" id="{B6F846B7-2906-43CC-9567-02B55DB7CE70}"/>
                </a:ext>
              </a:extLst>
            </p:cNvPr>
            <p:cNvSpPr/>
            <p:nvPr/>
          </p:nvSpPr>
          <p:spPr>
            <a:xfrm>
              <a:off x="8253563" y="6040611"/>
              <a:ext cx="614814" cy="22505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伝搬</a:t>
              </a:r>
            </a:p>
          </p:txBody>
        </p:sp>
        <p:cxnSp>
          <p:nvCxnSpPr>
            <p:cNvPr id="205" name="コネクタ: カギ線 124">
              <a:extLst>
                <a:ext uri="{FF2B5EF4-FFF2-40B4-BE49-F238E27FC236}">
                  <a16:creationId xmlns:a16="http://schemas.microsoft.com/office/drawing/2014/main" id="{877BB1C6-D769-4AC0-8519-41AF38A77FE9}"/>
                </a:ext>
              </a:extLst>
            </p:cNvPr>
            <p:cNvCxnSpPr>
              <a:cxnSpLocks/>
              <a:stCxn id="150" idx="3"/>
              <a:endCxn id="154" idx="1"/>
            </p:cNvCxnSpPr>
            <p:nvPr/>
          </p:nvCxnSpPr>
          <p:spPr>
            <a:xfrm flipV="1">
              <a:off x="8164280" y="3547350"/>
              <a:ext cx="1688277" cy="2544"/>
            </a:xfrm>
            <a:prstGeom prst="curvedConnector3">
              <a:avLst>
                <a:gd name="adj1" fmla="val 50000"/>
              </a:avLst>
            </a:prstGeom>
            <a:ln w="38100">
              <a:solidFill>
                <a:schemeClr val="accent1">
                  <a:alpha val="96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曲線 207">
              <a:extLst>
                <a:ext uri="{FF2B5EF4-FFF2-40B4-BE49-F238E27FC236}">
                  <a16:creationId xmlns:a16="http://schemas.microsoft.com/office/drawing/2014/main" id="{ECB3D66D-2B40-465F-80BA-0DFAC822CACC}"/>
                </a:ext>
              </a:extLst>
            </p:cNvPr>
            <p:cNvCxnSpPr>
              <a:cxnSpLocks/>
              <a:stCxn id="187" idx="1"/>
            </p:cNvCxnSpPr>
            <p:nvPr/>
          </p:nvCxnSpPr>
          <p:spPr>
            <a:xfrm rot="10800000" flipV="1">
              <a:off x="7140953" y="1397077"/>
              <a:ext cx="543105" cy="1807044"/>
            </a:xfrm>
            <a:prstGeom prst="curvedConnector2">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 name="正方形/長方形 214">
              <a:extLst>
                <a:ext uri="{FF2B5EF4-FFF2-40B4-BE49-F238E27FC236}">
                  <a16:creationId xmlns:a16="http://schemas.microsoft.com/office/drawing/2014/main" id="{B2D3D19D-1166-4A71-91A7-3F3FB45EECC4}"/>
                </a:ext>
              </a:extLst>
            </p:cNvPr>
            <p:cNvSpPr/>
            <p:nvPr/>
          </p:nvSpPr>
          <p:spPr>
            <a:xfrm>
              <a:off x="8628037" y="3618771"/>
              <a:ext cx="740605" cy="27364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追調査</a:t>
              </a:r>
            </a:p>
          </p:txBody>
        </p:sp>
        <p:cxnSp>
          <p:nvCxnSpPr>
            <p:cNvPr id="222" name="コネクタ: 曲線 221">
              <a:extLst>
                <a:ext uri="{FF2B5EF4-FFF2-40B4-BE49-F238E27FC236}">
                  <a16:creationId xmlns:a16="http://schemas.microsoft.com/office/drawing/2014/main" id="{E2305B0E-9D59-425D-B505-2B4B58828441}"/>
                </a:ext>
              </a:extLst>
            </p:cNvPr>
            <p:cNvCxnSpPr>
              <a:cxnSpLocks/>
            </p:cNvCxnSpPr>
            <p:nvPr/>
          </p:nvCxnSpPr>
          <p:spPr>
            <a:xfrm rot="5400000" flipH="1" flipV="1">
              <a:off x="6811784" y="2166434"/>
              <a:ext cx="1510375" cy="518809"/>
            </a:xfrm>
            <a:prstGeom prst="curvedConnector3">
              <a:avLst>
                <a:gd name="adj1" fmla="val 50000"/>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コネクタ: 曲線 237">
              <a:extLst>
                <a:ext uri="{FF2B5EF4-FFF2-40B4-BE49-F238E27FC236}">
                  <a16:creationId xmlns:a16="http://schemas.microsoft.com/office/drawing/2014/main" id="{096E00FA-06A2-49BC-BC54-7BFC9D32BFB0}"/>
                </a:ext>
              </a:extLst>
            </p:cNvPr>
            <p:cNvCxnSpPr>
              <a:cxnSpLocks/>
              <a:stCxn id="187" idx="3"/>
            </p:cNvCxnSpPr>
            <p:nvPr/>
          </p:nvCxnSpPr>
          <p:spPr>
            <a:xfrm>
              <a:off x="10296812" y="1397077"/>
              <a:ext cx="788115" cy="1633747"/>
            </a:xfrm>
            <a:prstGeom prst="curvedConnector2">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1" name="正方形/長方形 240">
              <a:extLst>
                <a:ext uri="{FF2B5EF4-FFF2-40B4-BE49-F238E27FC236}">
                  <a16:creationId xmlns:a16="http://schemas.microsoft.com/office/drawing/2014/main" id="{D7F18FE6-BAF0-41C3-B39F-CAA09F8CC3A7}"/>
                </a:ext>
              </a:extLst>
            </p:cNvPr>
            <p:cNvSpPr/>
            <p:nvPr/>
          </p:nvSpPr>
          <p:spPr>
            <a:xfrm>
              <a:off x="10819535" y="1797413"/>
              <a:ext cx="1142126" cy="26775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学内トリビア</a:t>
              </a:r>
            </a:p>
          </p:txBody>
        </p:sp>
        <p:sp>
          <p:nvSpPr>
            <p:cNvPr id="242" name="正方形/長方形 241">
              <a:extLst>
                <a:ext uri="{FF2B5EF4-FFF2-40B4-BE49-F238E27FC236}">
                  <a16:creationId xmlns:a16="http://schemas.microsoft.com/office/drawing/2014/main" id="{769D1672-9219-4E0F-B1BC-A5EA82D4C4F4}"/>
                </a:ext>
              </a:extLst>
            </p:cNvPr>
            <p:cNvSpPr/>
            <p:nvPr/>
          </p:nvSpPr>
          <p:spPr>
            <a:xfrm>
              <a:off x="8594796" y="3241838"/>
              <a:ext cx="827869" cy="25735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結果共有</a:t>
              </a:r>
            </a:p>
          </p:txBody>
        </p:sp>
        <p:sp>
          <p:nvSpPr>
            <p:cNvPr id="243" name="正方形/長方形 242">
              <a:extLst>
                <a:ext uri="{FF2B5EF4-FFF2-40B4-BE49-F238E27FC236}">
                  <a16:creationId xmlns:a16="http://schemas.microsoft.com/office/drawing/2014/main" id="{1C9DF2AB-9A37-437B-9800-5CDCFC53D586}"/>
                </a:ext>
              </a:extLst>
            </p:cNvPr>
            <p:cNvSpPr/>
            <p:nvPr/>
          </p:nvSpPr>
          <p:spPr>
            <a:xfrm>
              <a:off x="6494914" y="4097573"/>
              <a:ext cx="820046" cy="39015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協力依頼</a:t>
              </a:r>
            </a:p>
          </p:txBody>
        </p:sp>
        <p:sp>
          <p:nvSpPr>
            <p:cNvPr id="285" name="四角形: 角を丸くする 284">
              <a:extLst>
                <a:ext uri="{FF2B5EF4-FFF2-40B4-BE49-F238E27FC236}">
                  <a16:creationId xmlns:a16="http://schemas.microsoft.com/office/drawing/2014/main" id="{F4E45873-0186-4967-A1DD-EAE699025581}"/>
                </a:ext>
              </a:extLst>
            </p:cNvPr>
            <p:cNvSpPr/>
            <p:nvPr/>
          </p:nvSpPr>
          <p:spPr>
            <a:xfrm>
              <a:off x="8518120" y="2709673"/>
              <a:ext cx="959493" cy="3869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利用者</a:t>
              </a:r>
            </a:p>
          </p:txBody>
        </p:sp>
        <p:sp>
          <p:nvSpPr>
            <p:cNvPr id="300" name="正方形/長方形 299">
              <a:extLst>
                <a:ext uri="{FF2B5EF4-FFF2-40B4-BE49-F238E27FC236}">
                  <a16:creationId xmlns:a16="http://schemas.microsoft.com/office/drawing/2014/main" id="{7265B87B-2097-42E4-B6E5-0322AE38B6A0}"/>
                </a:ext>
              </a:extLst>
            </p:cNvPr>
            <p:cNvSpPr/>
            <p:nvPr/>
          </p:nvSpPr>
          <p:spPr>
            <a:xfrm>
              <a:off x="7278823" y="2091882"/>
              <a:ext cx="797600" cy="26941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結果共有</a:t>
              </a:r>
            </a:p>
          </p:txBody>
        </p:sp>
        <p:sp>
          <p:nvSpPr>
            <p:cNvPr id="303" name="正方形/長方形 302">
              <a:extLst>
                <a:ext uri="{FF2B5EF4-FFF2-40B4-BE49-F238E27FC236}">
                  <a16:creationId xmlns:a16="http://schemas.microsoft.com/office/drawing/2014/main" id="{7428ACA5-CB6D-4452-9E19-E5AC584562AA}"/>
                </a:ext>
              </a:extLst>
            </p:cNvPr>
            <p:cNvSpPr/>
            <p:nvPr/>
          </p:nvSpPr>
          <p:spPr>
            <a:xfrm>
              <a:off x="8148563" y="1857138"/>
              <a:ext cx="1726180" cy="560005"/>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15" dirty="0"/>
                <a:t>新しい調査</a:t>
              </a:r>
            </a:p>
          </p:txBody>
        </p:sp>
        <p:cxnSp>
          <p:nvCxnSpPr>
            <p:cNvPr id="304" name="コネクタ: 曲線 303">
              <a:extLst>
                <a:ext uri="{FF2B5EF4-FFF2-40B4-BE49-F238E27FC236}">
                  <a16:creationId xmlns:a16="http://schemas.microsoft.com/office/drawing/2014/main" id="{35EDB087-5024-4E56-9A32-E9F082C1E29A}"/>
                </a:ext>
              </a:extLst>
            </p:cNvPr>
            <p:cNvCxnSpPr>
              <a:cxnSpLocks/>
            </p:cNvCxnSpPr>
            <p:nvPr/>
          </p:nvCxnSpPr>
          <p:spPr>
            <a:xfrm rot="5400000" flipH="1" flipV="1">
              <a:off x="7767191" y="2464750"/>
              <a:ext cx="783856" cy="707477"/>
            </a:xfrm>
            <a:prstGeom prst="curvedConnector3">
              <a:avLst>
                <a:gd name="adj1" fmla="val 50000"/>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コネクタ: 曲線 315">
              <a:extLst>
                <a:ext uri="{FF2B5EF4-FFF2-40B4-BE49-F238E27FC236}">
                  <a16:creationId xmlns:a16="http://schemas.microsoft.com/office/drawing/2014/main" id="{55B4A4C5-DA74-44ED-8334-9ADF4B5BB734}"/>
                </a:ext>
              </a:extLst>
            </p:cNvPr>
            <p:cNvCxnSpPr>
              <a:cxnSpLocks/>
              <a:stCxn id="154" idx="0"/>
              <a:endCxn id="303" idx="3"/>
            </p:cNvCxnSpPr>
            <p:nvPr/>
          </p:nvCxnSpPr>
          <p:spPr>
            <a:xfrm rot="16200000" flipV="1">
              <a:off x="9695659" y="2316225"/>
              <a:ext cx="1088854" cy="730686"/>
            </a:xfrm>
            <a:prstGeom prst="curved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0" name="正方形/長方形 319">
              <a:extLst>
                <a:ext uri="{FF2B5EF4-FFF2-40B4-BE49-F238E27FC236}">
                  <a16:creationId xmlns:a16="http://schemas.microsoft.com/office/drawing/2014/main" id="{C0068D0A-C613-40CB-8652-DD701C849B19}"/>
                </a:ext>
              </a:extLst>
            </p:cNvPr>
            <p:cNvSpPr/>
            <p:nvPr/>
          </p:nvSpPr>
          <p:spPr>
            <a:xfrm>
              <a:off x="9906588" y="2614605"/>
              <a:ext cx="524041" cy="25429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回答</a:t>
              </a:r>
            </a:p>
          </p:txBody>
        </p:sp>
        <p:sp>
          <p:nvSpPr>
            <p:cNvPr id="324" name="正方形/長方形 323">
              <a:extLst>
                <a:ext uri="{FF2B5EF4-FFF2-40B4-BE49-F238E27FC236}">
                  <a16:creationId xmlns:a16="http://schemas.microsoft.com/office/drawing/2014/main" id="{93880536-27E4-41B7-9E70-27C1172F4ECC}"/>
                </a:ext>
              </a:extLst>
            </p:cNvPr>
            <p:cNvSpPr/>
            <p:nvPr/>
          </p:nvSpPr>
          <p:spPr>
            <a:xfrm>
              <a:off x="7574110" y="2708776"/>
              <a:ext cx="797600" cy="26941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調査作成</a:t>
              </a:r>
            </a:p>
          </p:txBody>
        </p:sp>
        <p:grpSp>
          <p:nvGrpSpPr>
            <p:cNvPr id="354" name="グループ化 353">
              <a:extLst>
                <a:ext uri="{FF2B5EF4-FFF2-40B4-BE49-F238E27FC236}">
                  <a16:creationId xmlns:a16="http://schemas.microsoft.com/office/drawing/2014/main" id="{A50046B0-C0AD-4174-8FE9-F4DC0178B821}"/>
                </a:ext>
              </a:extLst>
            </p:cNvPr>
            <p:cNvGrpSpPr/>
            <p:nvPr/>
          </p:nvGrpSpPr>
          <p:grpSpPr>
            <a:xfrm>
              <a:off x="6161966" y="6329364"/>
              <a:ext cx="1569537" cy="289815"/>
              <a:chOff x="6125104" y="6166081"/>
              <a:chExt cx="1569537" cy="289815"/>
            </a:xfrm>
          </p:grpSpPr>
          <p:sp>
            <p:nvSpPr>
              <p:cNvPr id="352" name="正方形/長方形 351">
                <a:extLst>
                  <a:ext uri="{FF2B5EF4-FFF2-40B4-BE49-F238E27FC236}">
                    <a16:creationId xmlns:a16="http://schemas.microsoft.com/office/drawing/2014/main" id="{8F025265-C2B2-4E9D-9DA8-4714B71C70B1}"/>
                  </a:ext>
                </a:extLst>
              </p:cNvPr>
              <p:cNvSpPr/>
              <p:nvPr/>
            </p:nvSpPr>
            <p:spPr>
              <a:xfrm>
                <a:off x="6125104" y="6166081"/>
                <a:ext cx="469878" cy="272563"/>
              </a:xfrm>
              <a:prstGeom prst="rect">
                <a:avLst/>
              </a:prstGeom>
              <a:solidFill>
                <a:schemeClr val="accent5">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353" name="四角形: 角を丸くする 352">
                <a:extLst>
                  <a:ext uri="{FF2B5EF4-FFF2-40B4-BE49-F238E27FC236}">
                    <a16:creationId xmlns:a16="http://schemas.microsoft.com/office/drawing/2014/main" id="{98BE48B3-5026-499C-911B-86B03EED6CC3}"/>
                  </a:ext>
                </a:extLst>
              </p:cNvPr>
              <p:cNvSpPr/>
              <p:nvPr/>
            </p:nvSpPr>
            <p:spPr>
              <a:xfrm>
                <a:off x="6421230" y="6189808"/>
                <a:ext cx="1273411" cy="2660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2">
                        <a:lumMod val="25000"/>
                      </a:schemeClr>
                    </a:solidFill>
                    <a:latin typeface="+mn-ea"/>
                  </a:rPr>
                  <a:t>: </a:t>
                </a:r>
                <a:r>
                  <a:rPr kumimoji="1" lang="ja-JP" altLang="en-US" sz="1200" b="1" dirty="0">
                    <a:solidFill>
                      <a:schemeClr val="bg2">
                        <a:lumMod val="25000"/>
                      </a:schemeClr>
                    </a:solidFill>
                    <a:latin typeface="+mn-ea"/>
                  </a:rPr>
                  <a:t>当サービス</a:t>
                </a:r>
              </a:p>
            </p:txBody>
          </p:sp>
        </p:grpSp>
        <p:sp>
          <p:nvSpPr>
            <p:cNvPr id="355" name="正方形/長方形 354">
              <a:extLst>
                <a:ext uri="{FF2B5EF4-FFF2-40B4-BE49-F238E27FC236}">
                  <a16:creationId xmlns:a16="http://schemas.microsoft.com/office/drawing/2014/main" id="{C47AA196-ED8E-49ED-B3A3-CF6DF87D3085}"/>
                </a:ext>
              </a:extLst>
            </p:cNvPr>
            <p:cNvSpPr/>
            <p:nvPr/>
          </p:nvSpPr>
          <p:spPr>
            <a:xfrm>
              <a:off x="10721040" y="707626"/>
              <a:ext cx="1470960" cy="39015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15" dirty="0">
                  <a:solidFill>
                    <a:schemeClr val="bg1">
                      <a:lumMod val="95000"/>
                    </a:schemeClr>
                  </a:solidFill>
                </a:rPr>
                <a:t>提案手法</a:t>
              </a:r>
            </a:p>
          </p:txBody>
        </p:sp>
      </p:grpSp>
    </p:spTree>
    <p:extLst>
      <p:ext uri="{BB962C8B-B14F-4D97-AF65-F5344CB8AC3E}">
        <p14:creationId xmlns:p14="http://schemas.microsoft.com/office/powerpoint/2010/main" val="44210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4793198B-2C09-4392-B6C4-DE8F4A581D02}"/>
              </a:ext>
            </a:extLst>
          </p:cNvPr>
          <p:cNvGrpSpPr/>
          <p:nvPr/>
        </p:nvGrpSpPr>
        <p:grpSpPr>
          <a:xfrm>
            <a:off x="0" y="733063"/>
            <a:ext cx="6268216" cy="6608425"/>
            <a:chOff x="5897846" y="796306"/>
            <a:chExt cx="6268216" cy="6608425"/>
          </a:xfrm>
        </p:grpSpPr>
        <p:sp>
          <p:nvSpPr>
            <p:cNvPr id="9" name="正方形/長方形 8">
              <a:extLst>
                <a:ext uri="{FF2B5EF4-FFF2-40B4-BE49-F238E27FC236}">
                  <a16:creationId xmlns:a16="http://schemas.microsoft.com/office/drawing/2014/main" id="{B9D9FF96-2A09-4724-947C-F015670047AE}"/>
                </a:ext>
              </a:extLst>
            </p:cNvPr>
            <p:cNvSpPr/>
            <p:nvPr/>
          </p:nvSpPr>
          <p:spPr>
            <a:xfrm>
              <a:off x="5897846" y="862192"/>
              <a:ext cx="6268216" cy="6542539"/>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10" name="正方形/長方形 9">
              <a:extLst>
                <a:ext uri="{FF2B5EF4-FFF2-40B4-BE49-F238E27FC236}">
                  <a16:creationId xmlns:a16="http://schemas.microsoft.com/office/drawing/2014/main" id="{29BBE54C-ADA7-4F8A-93BF-EB3F3921514C}"/>
                </a:ext>
              </a:extLst>
            </p:cNvPr>
            <p:cNvSpPr/>
            <p:nvPr/>
          </p:nvSpPr>
          <p:spPr>
            <a:xfrm>
              <a:off x="6029679" y="983670"/>
              <a:ext cx="6040402" cy="3241538"/>
            </a:xfrm>
            <a:prstGeom prst="rect">
              <a:avLst/>
            </a:prstGeom>
            <a:solidFill>
              <a:schemeClr val="accent5">
                <a:lumMod val="20000"/>
                <a:lumOff val="80000"/>
                <a:alpha val="7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11" name="四角形: 角を丸くする 10">
              <a:extLst>
                <a:ext uri="{FF2B5EF4-FFF2-40B4-BE49-F238E27FC236}">
                  <a16:creationId xmlns:a16="http://schemas.microsoft.com/office/drawing/2014/main" id="{F8A0D83B-ED66-4573-AF80-8EC76C89B05B}"/>
                </a:ext>
              </a:extLst>
            </p:cNvPr>
            <p:cNvSpPr/>
            <p:nvPr/>
          </p:nvSpPr>
          <p:spPr>
            <a:xfrm>
              <a:off x="6161966" y="2954227"/>
              <a:ext cx="5799695" cy="118896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E0691FA7-4618-4F13-8F95-4620A7611ADC}"/>
                </a:ext>
              </a:extLst>
            </p:cNvPr>
            <p:cNvSpPr/>
            <p:nvPr/>
          </p:nvSpPr>
          <p:spPr>
            <a:xfrm>
              <a:off x="6473996" y="1564941"/>
              <a:ext cx="910233" cy="36408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アイデア</a:t>
              </a:r>
              <a:r>
                <a:rPr kumimoji="1" lang="en-US" altLang="ja-JP" sz="1200" b="1" dirty="0">
                  <a:solidFill>
                    <a:schemeClr val="bg2">
                      <a:lumMod val="25000"/>
                    </a:schemeClr>
                  </a:solidFill>
                </a:rPr>
                <a:t>/ </a:t>
              </a:r>
            </a:p>
            <a:p>
              <a:pPr algn="ctr"/>
              <a:r>
                <a:rPr kumimoji="1" lang="ja-JP" altLang="en-US" sz="1200" b="1" dirty="0">
                  <a:solidFill>
                    <a:schemeClr val="bg2">
                      <a:lumMod val="25000"/>
                    </a:schemeClr>
                  </a:solidFill>
                </a:rPr>
                <a:t>参考</a:t>
              </a:r>
            </a:p>
          </p:txBody>
        </p:sp>
        <p:sp>
          <p:nvSpPr>
            <p:cNvPr id="13" name="四角形: 角を丸くする 12">
              <a:extLst>
                <a:ext uri="{FF2B5EF4-FFF2-40B4-BE49-F238E27FC236}">
                  <a16:creationId xmlns:a16="http://schemas.microsoft.com/office/drawing/2014/main" id="{7CE67B72-B9B1-48B8-B02C-6A5DC97D6F8C}"/>
                </a:ext>
              </a:extLst>
            </p:cNvPr>
            <p:cNvSpPr/>
            <p:nvPr/>
          </p:nvSpPr>
          <p:spPr>
            <a:xfrm>
              <a:off x="6658537" y="3228539"/>
              <a:ext cx="1505743" cy="642710"/>
            </a:xfrm>
            <a:prstGeom prst="roundRect">
              <a:avLst>
                <a:gd name="adj" fmla="val 50000"/>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調査主</a:t>
              </a:r>
            </a:p>
          </p:txBody>
        </p:sp>
        <p:sp>
          <p:nvSpPr>
            <p:cNvPr id="14" name="四角形: 角を丸くする 13">
              <a:extLst>
                <a:ext uri="{FF2B5EF4-FFF2-40B4-BE49-F238E27FC236}">
                  <a16:creationId xmlns:a16="http://schemas.microsoft.com/office/drawing/2014/main" id="{68F755E6-6C1E-44E8-A7D4-4BDC2A58F3C3}"/>
                </a:ext>
              </a:extLst>
            </p:cNvPr>
            <p:cNvSpPr/>
            <p:nvPr/>
          </p:nvSpPr>
          <p:spPr>
            <a:xfrm>
              <a:off x="9852557" y="3225995"/>
              <a:ext cx="1505743" cy="642710"/>
            </a:xfrm>
            <a:prstGeom prst="roundRect">
              <a:avLst>
                <a:gd name="adj" fmla="val 50000"/>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回答者</a:t>
              </a:r>
            </a:p>
          </p:txBody>
        </p:sp>
        <p:grpSp>
          <p:nvGrpSpPr>
            <p:cNvPr id="15" name="グループ化 14">
              <a:extLst>
                <a:ext uri="{FF2B5EF4-FFF2-40B4-BE49-F238E27FC236}">
                  <a16:creationId xmlns:a16="http://schemas.microsoft.com/office/drawing/2014/main" id="{AED9ADD4-2F80-4B9C-B3A3-3058F1241CB3}"/>
                </a:ext>
              </a:extLst>
            </p:cNvPr>
            <p:cNvGrpSpPr/>
            <p:nvPr/>
          </p:nvGrpSpPr>
          <p:grpSpPr>
            <a:xfrm>
              <a:off x="5993345" y="4835205"/>
              <a:ext cx="2518894" cy="1080854"/>
              <a:chOff x="6029678" y="3427526"/>
              <a:chExt cx="2518894" cy="1080854"/>
            </a:xfrm>
          </p:grpSpPr>
          <p:sp>
            <p:nvSpPr>
              <p:cNvPr id="50" name="正方形/長方形 49">
                <a:extLst>
                  <a:ext uri="{FF2B5EF4-FFF2-40B4-BE49-F238E27FC236}">
                    <a16:creationId xmlns:a16="http://schemas.microsoft.com/office/drawing/2014/main" id="{1026EDA2-1CE3-4C8E-A75D-232D09730C8F}"/>
                  </a:ext>
                </a:extLst>
              </p:cNvPr>
              <p:cNvSpPr/>
              <p:nvPr/>
            </p:nvSpPr>
            <p:spPr>
              <a:xfrm>
                <a:off x="6029678" y="3427526"/>
                <a:ext cx="2518894" cy="720879"/>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 </a:t>
                </a:r>
                <a:r>
                  <a:rPr kumimoji="1" lang="ja-JP" altLang="en-US" dirty="0"/>
                  <a:t>個チャ</a:t>
                </a:r>
                <a:r>
                  <a:rPr kumimoji="1" lang="en-US" altLang="ja-JP" dirty="0"/>
                  <a:t>/ </a:t>
                </a:r>
                <a:r>
                  <a:rPr kumimoji="1" lang="ja-JP" altLang="en-US" dirty="0"/>
                  <a:t>グループ</a:t>
                </a:r>
              </a:p>
            </p:txBody>
          </p:sp>
          <p:sp>
            <p:nvSpPr>
              <p:cNvPr id="51" name="楕円 50">
                <a:extLst>
                  <a:ext uri="{FF2B5EF4-FFF2-40B4-BE49-F238E27FC236}">
                    <a16:creationId xmlns:a16="http://schemas.microsoft.com/office/drawing/2014/main" id="{FF676528-5C18-4F37-AEA2-D30E557FDEC4}"/>
                  </a:ext>
                </a:extLst>
              </p:cNvPr>
              <p:cNvSpPr/>
              <p:nvPr/>
            </p:nvSpPr>
            <p:spPr>
              <a:xfrm>
                <a:off x="6114011" y="4227552"/>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3F256A11-FFAC-4616-B237-F8629785F309}"/>
                  </a:ext>
                </a:extLst>
              </p:cNvPr>
              <p:cNvSpPr/>
              <p:nvPr/>
            </p:nvSpPr>
            <p:spPr>
              <a:xfrm>
                <a:off x="6545937" y="4229519"/>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2E496C4-16F3-4B17-9E6F-9F7760318979}"/>
                  </a:ext>
                </a:extLst>
              </p:cNvPr>
              <p:cNvSpPr/>
              <p:nvPr/>
            </p:nvSpPr>
            <p:spPr>
              <a:xfrm>
                <a:off x="6977863" y="4231486"/>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B0FDA3B1-7526-4240-AC62-428131A9A57C}"/>
                  </a:ext>
                </a:extLst>
              </p:cNvPr>
              <p:cNvSpPr/>
              <p:nvPr/>
            </p:nvSpPr>
            <p:spPr>
              <a:xfrm>
                <a:off x="7409789" y="4233451"/>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108515D-4A71-4ACA-A4A3-1C8E59C8478D}"/>
                  </a:ext>
                </a:extLst>
              </p:cNvPr>
              <p:cNvSpPr/>
              <p:nvPr/>
            </p:nvSpPr>
            <p:spPr>
              <a:xfrm>
                <a:off x="7841715" y="4219684"/>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2C04B65-A3E4-4795-858D-E5927F582B89}"/>
                  </a:ext>
                </a:extLst>
              </p:cNvPr>
              <p:cNvSpPr/>
              <p:nvPr/>
            </p:nvSpPr>
            <p:spPr>
              <a:xfrm>
                <a:off x="8273643" y="4222510"/>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6" name="コネクタ: カギ線 15">
              <a:extLst>
                <a:ext uri="{FF2B5EF4-FFF2-40B4-BE49-F238E27FC236}">
                  <a16:creationId xmlns:a16="http://schemas.microsoft.com/office/drawing/2014/main" id="{9229D886-977B-4D16-ADAA-D9AF870F30DE}"/>
                </a:ext>
              </a:extLst>
            </p:cNvPr>
            <p:cNvCxnSpPr>
              <a:cxnSpLocks/>
              <a:stCxn id="13" idx="2"/>
            </p:cNvCxnSpPr>
            <p:nvPr/>
          </p:nvCxnSpPr>
          <p:spPr>
            <a:xfrm rot="16200000" flipH="1">
              <a:off x="6930735" y="4351923"/>
              <a:ext cx="967306" cy="5958"/>
            </a:xfrm>
            <a:prstGeom prst="bentConnector3">
              <a:avLst>
                <a:gd name="adj1" fmla="val 50000"/>
              </a:avLst>
            </a:prstGeom>
            <a:ln w="1016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FBBF7234-C0D3-467F-B4FD-0EB4EAC939B9}"/>
                </a:ext>
              </a:extLst>
            </p:cNvPr>
            <p:cNvSpPr/>
            <p:nvPr/>
          </p:nvSpPr>
          <p:spPr>
            <a:xfrm>
              <a:off x="7684057" y="1117074"/>
              <a:ext cx="2612755" cy="560005"/>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15" dirty="0"/>
                <a:t>完了した調査群</a:t>
              </a:r>
            </a:p>
          </p:txBody>
        </p:sp>
        <p:cxnSp>
          <p:nvCxnSpPr>
            <p:cNvPr id="18" name="コネクタ: 曲線 17">
              <a:extLst>
                <a:ext uri="{FF2B5EF4-FFF2-40B4-BE49-F238E27FC236}">
                  <a16:creationId xmlns:a16="http://schemas.microsoft.com/office/drawing/2014/main" id="{762E8157-2591-477A-8CCA-88A545884D53}"/>
                </a:ext>
              </a:extLst>
            </p:cNvPr>
            <p:cNvCxnSpPr>
              <a:cxnSpLocks/>
              <a:stCxn id="56" idx="7"/>
              <a:endCxn id="14" idx="2"/>
            </p:cNvCxnSpPr>
            <p:nvPr/>
          </p:nvCxnSpPr>
          <p:spPr>
            <a:xfrm rot="5400000" flipH="1" flipV="1">
              <a:off x="8637830" y="3702852"/>
              <a:ext cx="1801746" cy="2133452"/>
            </a:xfrm>
            <a:prstGeom prst="curvedConnector3">
              <a:avLst>
                <a:gd name="adj1" fmla="val 40723"/>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46BFB47C-C447-4534-BC29-A844659AC3F3}"/>
                </a:ext>
              </a:extLst>
            </p:cNvPr>
            <p:cNvGrpSpPr/>
            <p:nvPr/>
          </p:nvGrpSpPr>
          <p:grpSpPr>
            <a:xfrm>
              <a:off x="8894315" y="5594065"/>
              <a:ext cx="2518894" cy="1080854"/>
              <a:chOff x="517763" y="3535070"/>
              <a:chExt cx="2518894" cy="1080854"/>
            </a:xfrm>
          </p:grpSpPr>
          <p:sp>
            <p:nvSpPr>
              <p:cNvPr id="42" name="正方形/長方形 41">
                <a:extLst>
                  <a:ext uri="{FF2B5EF4-FFF2-40B4-BE49-F238E27FC236}">
                    <a16:creationId xmlns:a16="http://schemas.microsoft.com/office/drawing/2014/main" id="{952444B0-97F6-4A68-99D2-42E63BBFC3E7}"/>
                  </a:ext>
                </a:extLst>
              </p:cNvPr>
              <p:cNvSpPr/>
              <p:nvPr/>
            </p:nvSpPr>
            <p:spPr>
              <a:xfrm>
                <a:off x="517763" y="3535070"/>
                <a:ext cx="2518894" cy="720879"/>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LINE </a:t>
                </a:r>
                <a:r>
                  <a:rPr kumimoji="1" lang="ja-JP" altLang="en-US" dirty="0"/>
                  <a:t>個チャ</a:t>
                </a:r>
                <a:r>
                  <a:rPr kumimoji="1" lang="en-US" altLang="ja-JP" dirty="0"/>
                  <a:t>/ </a:t>
                </a:r>
                <a:r>
                  <a:rPr kumimoji="1" lang="ja-JP" altLang="en-US" dirty="0"/>
                  <a:t>グループ</a:t>
                </a:r>
              </a:p>
            </p:txBody>
          </p:sp>
          <p:grpSp>
            <p:nvGrpSpPr>
              <p:cNvPr id="43" name="グループ化 42">
                <a:extLst>
                  <a:ext uri="{FF2B5EF4-FFF2-40B4-BE49-F238E27FC236}">
                    <a16:creationId xmlns:a16="http://schemas.microsoft.com/office/drawing/2014/main" id="{790AC699-256F-40D8-B52F-A74C2AE676D2}"/>
                  </a:ext>
                </a:extLst>
              </p:cNvPr>
              <p:cNvGrpSpPr/>
              <p:nvPr/>
            </p:nvGrpSpPr>
            <p:grpSpPr>
              <a:xfrm>
                <a:off x="602096" y="4327228"/>
                <a:ext cx="2434561" cy="288696"/>
                <a:chOff x="602096" y="4327228"/>
                <a:chExt cx="2434561" cy="288696"/>
              </a:xfrm>
            </p:grpSpPr>
            <p:sp>
              <p:nvSpPr>
                <p:cNvPr id="44" name="楕円 43">
                  <a:extLst>
                    <a:ext uri="{FF2B5EF4-FFF2-40B4-BE49-F238E27FC236}">
                      <a16:creationId xmlns:a16="http://schemas.microsoft.com/office/drawing/2014/main" id="{79C5EB74-31FB-4F90-B66A-319C94285ED3}"/>
                    </a:ext>
                  </a:extLst>
                </p:cNvPr>
                <p:cNvSpPr/>
                <p:nvPr/>
              </p:nvSpPr>
              <p:spPr>
                <a:xfrm>
                  <a:off x="602096" y="4335096"/>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9BB3C2B1-F9DF-4EBE-9BE8-901439D5E8AB}"/>
                    </a:ext>
                  </a:extLst>
                </p:cNvPr>
                <p:cNvSpPr/>
                <p:nvPr/>
              </p:nvSpPr>
              <p:spPr>
                <a:xfrm>
                  <a:off x="1034022" y="4337063"/>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6E9084A2-6F4B-4295-B704-17C3C61FC14B}"/>
                    </a:ext>
                  </a:extLst>
                </p:cNvPr>
                <p:cNvSpPr/>
                <p:nvPr/>
              </p:nvSpPr>
              <p:spPr>
                <a:xfrm>
                  <a:off x="1465948" y="4339030"/>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33CD4EE-A053-4B5B-A7E5-A2F6FDE88967}"/>
                    </a:ext>
                  </a:extLst>
                </p:cNvPr>
                <p:cNvSpPr/>
                <p:nvPr/>
              </p:nvSpPr>
              <p:spPr>
                <a:xfrm>
                  <a:off x="1897874" y="4340995"/>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4D73BDB3-1FF9-4748-9F5F-6640D24B3C56}"/>
                    </a:ext>
                  </a:extLst>
                </p:cNvPr>
                <p:cNvSpPr/>
                <p:nvPr/>
              </p:nvSpPr>
              <p:spPr>
                <a:xfrm>
                  <a:off x="2329800" y="4327228"/>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C859E468-72A8-4ED1-A15D-57A005772650}"/>
                    </a:ext>
                  </a:extLst>
                </p:cNvPr>
                <p:cNvSpPr/>
                <p:nvPr/>
              </p:nvSpPr>
              <p:spPr>
                <a:xfrm>
                  <a:off x="2761728" y="4330054"/>
                  <a:ext cx="274929" cy="274929"/>
                </a:xfrm>
                <a:prstGeom prst="ellipse">
                  <a:avLst/>
                </a:prstGeom>
                <a:solidFill>
                  <a:srgbClr val="043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cxnSp>
          <p:nvCxnSpPr>
            <p:cNvPr id="20" name="コネクタ: カギ線 19">
              <a:extLst>
                <a:ext uri="{FF2B5EF4-FFF2-40B4-BE49-F238E27FC236}">
                  <a16:creationId xmlns:a16="http://schemas.microsoft.com/office/drawing/2014/main" id="{32B3535E-EB26-42AF-B383-BD4D89FE270A}"/>
                </a:ext>
              </a:extLst>
            </p:cNvPr>
            <p:cNvCxnSpPr>
              <a:cxnSpLocks/>
              <a:stCxn id="56" idx="4"/>
              <a:endCxn id="42" idx="1"/>
            </p:cNvCxnSpPr>
            <p:nvPr/>
          </p:nvCxnSpPr>
          <p:spPr>
            <a:xfrm rot="16200000" flipH="1">
              <a:off x="8609852" y="5670041"/>
              <a:ext cx="49387" cy="519540"/>
            </a:xfrm>
            <a:prstGeom prst="bentConnector2">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曲線 20">
              <a:extLst>
                <a:ext uri="{FF2B5EF4-FFF2-40B4-BE49-F238E27FC236}">
                  <a16:creationId xmlns:a16="http://schemas.microsoft.com/office/drawing/2014/main" id="{FB0B6A53-9078-4A2F-9997-F40BBB065334}"/>
                </a:ext>
              </a:extLst>
            </p:cNvPr>
            <p:cNvCxnSpPr>
              <a:cxnSpLocks/>
              <a:stCxn id="49" idx="6"/>
            </p:cNvCxnSpPr>
            <p:nvPr/>
          </p:nvCxnSpPr>
          <p:spPr>
            <a:xfrm flipH="1" flipV="1">
              <a:off x="10756645" y="3868705"/>
              <a:ext cx="656564" cy="2657809"/>
            </a:xfrm>
            <a:prstGeom prst="curvedConnector4">
              <a:avLst>
                <a:gd name="adj1" fmla="val -55783"/>
                <a:gd name="adj2" fmla="val 60724"/>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0A5D7DC8-1B1A-4581-8968-040E0EEE47C9}"/>
                </a:ext>
              </a:extLst>
            </p:cNvPr>
            <p:cNvSpPr/>
            <p:nvPr/>
          </p:nvSpPr>
          <p:spPr>
            <a:xfrm>
              <a:off x="8253563" y="6040611"/>
              <a:ext cx="614814" cy="22505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伝搬</a:t>
              </a:r>
            </a:p>
          </p:txBody>
        </p:sp>
        <p:cxnSp>
          <p:nvCxnSpPr>
            <p:cNvPr id="23" name="コネクタ: カギ線 124">
              <a:extLst>
                <a:ext uri="{FF2B5EF4-FFF2-40B4-BE49-F238E27FC236}">
                  <a16:creationId xmlns:a16="http://schemas.microsoft.com/office/drawing/2014/main" id="{80449CD8-CBD5-4312-92DA-E0E00F3D85CD}"/>
                </a:ext>
              </a:extLst>
            </p:cNvPr>
            <p:cNvCxnSpPr>
              <a:cxnSpLocks/>
              <a:stCxn id="13" idx="3"/>
              <a:endCxn id="14" idx="1"/>
            </p:cNvCxnSpPr>
            <p:nvPr/>
          </p:nvCxnSpPr>
          <p:spPr>
            <a:xfrm flipV="1">
              <a:off x="8164280" y="3547350"/>
              <a:ext cx="1688277" cy="2544"/>
            </a:xfrm>
            <a:prstGeom prst="curvedConnector3">
              <a:avLst>
                <a:gd name="adj1" fmla="val 50000"/>
              </a:avLst>
            </a:prstGeom>
            <a:ln w="38100">
              <a:solidFill>
                <a:schemeClr val="accent1">
                  <a:alpha val="96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23">
              <a:extLst>
                <a:ext uri="{FF2B5EF4-FFF2-40B4-BE49-F238E27FC236}">
                  <a16:creationId xmlns:a16="http://schemas.microsoft.com/office/drawing/2014/main" id="{D095E63F-1C5A-4343-8B74-5A29237AEA38}"/>
                </a:ext>
              </a:extLst>
            </p:cNvPr>
            <p:cNvCxnSpPr>
              <a:cxnSpLocks/>
              <a:stCxn id="17" idx="1"/>
            </p:cNvCxnSpPr>
            <p:nvPr/>
          </p:nvCxnSpPr>
          <p:spPr>
            <a:xfrm rot="10800000" flipV="1">
              <a:off x="7140953" y="1397077"/>
              <a:ext cx="543105" cy="1807044"/>
            </a:xfrm>
            <a:prstGeom prst="curvedConnector2">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57C6CE50-48AF-4ABD-A467-632A94BBC47C}"/>
                </a:ext>
              </a:extLst>
            </p:cNvPr>
            <p:cNvSpPr/>
            <p:nvPr/>
          </p:nvSpPr>
          <p:spPr>
            <a:xfrm>
              <a:off x="8628037" y="3618771"/>
              <a:ext cx="740605" cy="27364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追調査</a:t>
              </a:r>
            </a:p>
          </p:txBody>
        </p:sp>
        <p:cxnSp>
          <p:nvCxnSpPr>
            <p:cNvPr id="26" name="コネクタ: 曲線 25">
              <a:extLst>
                <a:ext uri="{FF2B5EF4-FFF2-40B4-BE49-F238E27FC236}">
                  <a16:creationId xmlns:a16="http://schemas.microsoft.com/office/drawing/2014/main" id="{056AAED2-CFB4-48B3-9282-9C3BA767ECC5}"/>
                </a:ext>
              </a:extLst>
            </p:cNvPr>
            <p:cNvCxnSpPr>
              <a:cxnSpLocks/>
            </p:cNvCxnSpPr>
            <p:nvPr/>
          </p:nvCxnSpPr>
          <p:spPr>
            <a:xfrm rot="5400000" flipH="1" flipV="1">
              <a:off x="6811784" y="2166434"/>
              <a:ext cx="1510375" cy="518809"/>
            </a:xfrm>
            <a:prstGeom prst="curvedConnector3">
              <a:avLst>
                <a:gd name="adj1" fmla="val 50000"/>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曲線 26">
              <a:extLst>
                <a:ext uri="{FF2B5EF4-FFF2-40B4-BE49-F238E27FC236}">
                  <a16:creationId xmlns:a16="http://schemas.microsoft.com/office/drawing/2014/main" id="{EAE2E2D7-38CB-4730-893B-4D0AF6E88BA3}"/>
                </a:ext>
              </a:extLst>
            </p:cNvPr>
            <p:cNvCxnSpPr>
              <a:cxnSpLocks/>
              <a:stCxn id="17" idx="3"/>
            </p:cNvCxnSpPr>
            <p:nvPr/>
          </p:nvCxnSpPr>
          <p:spPr>
            <a:xfrm>
              <a:off x="10296812" y="1397077"/>
              <a:ext cx="788115" cy="1633747"/>
            </a:xfrm>
            <a:prstGeom prst="curvedConnector2">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7F560E62-DBC6-4351-BC89-41A874492E66}"/>
                </a:ext>
              </a:extLst>
            </p:cNvPr>
            <p:cNvSpPr/>
            <p:nvPr/>
          </p:nvSpPr>
          <p:spPr>
            <a:xfrm>
              <a:off x="10819535" y="1797413"/>
              <a:ext cx="1142126" cy="26775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学内トリビア</a:t>
              </a:r>
            </a:p>
          </p:txBody>
        </p:sp>
        <p:sp>
          <p:nvSpPr>
            <p:cNvPr id="29" name="正方形/長方形 28">
              <a:extLst>
                <a:ext uri="{FF2B5EF4-FFF2-40B4-BE49-F238E27FC236}">
                  <a16:creationId xmlns:a16="http://schemas.microsoft.com/office/drawing/2014/main" id="{01A9110F-18CC-4C9E-B2FF-E7825CE66D80}"/>
                </a:ext>
              </a:extLst>
            </p:cNvPr>
            <p:cNvSpPr/>
            <p:nvPr/>
          </p:nvSpPr>
          <p:spPr>
            <a:xfrm>
              <a:off x="8594796" y="3241838"/>
              <a:ext cx="827869" cy="25735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結果共有</a:t>
              </a:r>
            </a:p>
          </p:txBody>
        </p:sp>
        <p:sp>
          <p:nvSpPr>
            <p:cNvPr id="30" name="正方形/長方形 29">
              <a:extLst>
                <a:ext uri="{FF2B5EF4-FFF2-40B4-BE49-F238E27FC236}">
                  <a16:creationId xmlns:a16="http://schemas.microsoft.com/office/drawing/2014/main" id="{01010DA4-A31D-44E3-AF1D-0F219EE01AF0}"/>
                </a:ext>
              </a:extLst>
            </p:cNvPr>
            <p:cNvSpPr/>
            <p:nvPr/>
          </p:nvSpPr>
          <p:spPr>
            <a:xfrm>
              <a:off x="6494914" y="4097573"/>
              <a:ext cx="820046" cy="39015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協力依頼</a:t>
              </a:r>
            </a:p>
          </p:txBody>
        </p:sp>
        <p:sp>
          <p:nvSpPr>
            <p:cNvPr id="31" name="四角形: 角を丸くする 30">
              <a:extLst>
                <a:ext uri="{FF2B5EF4-FFF2-40B4-BE49-F238E27FC236}">
                  <a16:creationId xmlns:a16="http://schemas.microsoft.com/office/drawing/2014/main" id="{EF81302A-DA6C-495D-9A43-3A25328287B5}"/>
                </a:ext>
              </a:extLst>
            </p:cNvPr>
            <p:cNvSpPr/>
            <p:nvPr/>
          </p:nvSpPr>
          <p:spPr>
            <a:xfrm>
              <a:off x="8518120" y="2709673"/>
              <a:ext cx="959493" cy="38693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利用者</a:t>
              </a:r>
            </a:p>
          </p:txBody>
        </p:sp>
        <p:sp>
          <p:nvSpPr>
            <p:cNvPr id="32" name="正方形/長方形 31">
              <a:extLst>
                <a:ext uri="{FF2B5EF4-FFF2-40B4-BE49-F238E27FC236}">
                  <a16:creationId xmlns:a16="http://schemas.microsoft.com/office/drawing/2014/main" id="{19ACA17A-8EB2-4BB5-8983-90CD30882D59}"/>
                </a:ext>
              </a:extLst>
            </p:cNvPr>
            <p:cNvSpPr/>
            <p:nvPr/>
          </p:nvSpPr>
          <p:spPr>
            <a:xfrm>
              <a:off x="7278823" y="2091882"/>
              <a:ext cx="797600" cy="26941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結果共有</a:t>
              </a:r>
            </a:p>
          </p:txBody>
        </p:sp>
        <p:sp>
          <p:nvSpPr>
            <p:cNvPr id="33" name="正方形/長方形 32">
              <a:extLst>
                <a:ext uri="{FF2B5EF4-FFF2-40B4-BE49-F238E27FC236}">
                  <a16:creationId xmlns:a16="http://schemas.microsoft.com/office/drawing/2014/main" id="{3DCF5004-3222-426A-800B-F001F76D5F1E}"/>
                </a:ext>
              </a:extLst>
            </p:cNvPr>
            <p:cNvSpPr/>
            <p:nvPr/>
          </p:nvSpPr>
          <p:spPr>
            <a:xfrm>
              <a:off x="8148563" y="1857138"/>
              <a:ext cx="1726180" cy="560005"/>
            </a:xfrm>
            <a:prstGeom prst="rect">
              <a:avLst/>
            </a:prstGeom>
            <a:solidFill>
              <a:srgbClr val="0537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15" dirty="0"/>
                <a:t>新しい調査</a:t>
              </a:r>
            </a:p>
          </p:txBody>
        </p:sp>
        <p:cxnSp>
          <p:nvCxnSpPr>
            <p:cNvPr id="34" name="コネクタ: 曲線 33">
              <a:extLst>
                <a:ext uri="{FF2B5EF4-FFF2-40B4-BE49-F238E27FC236}">
                  <a16:creationId xmlns:a16="http://schemas.microsoft.com/office/drawing/2014/main" id="{CE3FF9F8-A0DB-4072-B741-17351FE587B7}"/>
                </a:ext>
              </a:extLst>
            </p:cNvPr>
            <p:cNvCxnSpPr>
              <a:cxnSpLocks/>
            </p:cNvCxnSpPr>
            <p:nvPr/>
          </p:nvCxnSpPr>
          <p:spPr>
            <a:xfrm rot="5400000" flipH="1" flipV="1">
              <a:off x="7767191" y="2464750"/>
              <a:ext cx="783856" cy="707477"/>
            </a:xfrm>
            <a:prstGeom prst="curvedConnector3">
              <a:avLst>
                <a:gd name="adj1" fmla="val 50000"/>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C3FE1B8E-2C35-45C9-B336-C82BBE8629CA}"/>
                </a:ext>
              </a:extLst>
            </p:cNvPr>
            <p:cNvCxnSpPr>
              <a:cxnSpLocks/>
              <a:stCxn id="14" idx="0"/>
              <a:endCxn id="33" idx="3"/>
            </p:cNvCxnSpPr>
            <p:nvPr/>
          </p:nvCxnSpPr>
          <p:spPr>
            <a:xfrm rot="16200000" flipV="1">
              <a:off x="9695659" y="2316225"/>
              <a:ext cx="1088854" cy="730686"/>
            </a:xfrm>
            <a:prstGeom prst="curved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430E6932-F4D9-4170-A14C-8CC56D04067A}"/>
                </a:ext>
              </a:extLst>
            </p:cNvPr>
            <p:cNvSpPr/>
            <p:nvPr/>
          </p:nvSpPr>
          <p:spPr>
            <a:xfrm>
              <a:off x="9906588" y="2614605"/>
              <a:ext cx="524041" cy="25429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回答</a:t>
              </a:r>
            </a:p>
          </p:txBody>
        </p:sp>
        <p:sp>
          <p:nvSpPr>
            <p:cNvPr id="37" name="正方形/長方形 36">
              <a:extLst>
                <a:ext uri="{FF2B5EF4-FFF2-40B4-BE49-F238E27FC236}">
                  <a16:creationId xmlns:a16="http://schemas.microsoft.com/office/drawing/2014/main" id="{8FD28F76-BC38-45EC-A369-23A2879533E8}"/>
                </a:ext>
              </a:extLst>
            </p:cNvPr>
            <p:cNvSpPr/>
            <p:nvPr/>
          </p:nvSpPr>
          <p:spPr>
            <a:xfrm>
              <a:off x="7574110" y="2708776"/>
              <a:ext cx="797600" cy="26941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lumMod val="25000"/>
                    </a:schemeClr>
                  </a:solidFill>
                </a:rPr>
                <a:t>調査作成</a:t>
              </a:r>
            </a:p>
          </p:txBody>
        </p:sp>
        <p:grpSp>
          <p:nvGrpSpPr>
            <p:cNvPr id="38" name="グループ化 37">
              <a:extLst>
                <a:ext uri="{FF2B5EF4-FFF2-40B4-BE49-F238E27FC236}">
                  <a16:creationId xmlns:a16="http://schemas.microsoft.com/office/drawing/2014/main" id="{7AE8AD95-C106-48D3-BB46-46FB2B6A6990}"/>
                </a:ext>
              </a:extLst>
            </p:cNvPr>
            <p:cNvGrpSpPr/>
            <p:nvPr/>
          </p:nvGrpSpPr>
          <p:grpSpPr>
            <a:xfrm>
              <a:off x="6161966" y="6329364"/>
              <a:ext cx="1569537" cy="289815"/>
              <a:chOff x="6125104" y="6166081"/>
              <a:chExt cx="1569537" cy="289815"/>
            </a:xfrm>
          </p:grpSpPr>
          <p:sp>
            <p:nvSpPr>
              <p:cNvPr id="40" name="正方形/長方形 39">
                <a:extLst>
                  <a:ext uri="{FF2B5EF4-FFF2-40B4-BE49-F238E27FC236}">
                    <a16:creationId xmlns:a16="http://schemas.microsoft.com/office/drawing/2014/main" id="{450B76AB-6EAE-4805-A7CC-B5599B650CA3}"/>
                  </a:ext>
                </a:extLst>
              </p:cNvPr>
              <p:cNvSpPr/>
              <p:nvPr/>
            </p:nvSpPr>
            <p:spPr>
              <a:xfrm>
                <a:off x="6125104" y="6166081"/>
                <a:ext cx="469878" cy="272563"/>
              </a:xfrm>
              <a:prstGeom prst="rect">
                <a:avLst/>
              </a:prstGeom>
              <a:solidFill>
                <a:schemeClr val="accent5">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41" name="四角形: 角を丸くする 40">
                <a:extLst>
                  <a:ext uri="{FF2B5EF4-FFF2-40B4-BE49-F238E27FC236}">
                    <a16:creationId xmlns:a16="http://schemas.microsoft.com/office/drawing/2014/main" id="{8B721196-DF23-44FF-A8A7-E018B876AC5F}"/>
                  </a:ext>
                </a:extLst>
              </p:cNvPr>
              <p:cNvSpPr/>
              <p:nvPr/>
            </p:nvSpPr>
            <p:spPr>
              <a:xfrm>
                <a:off x="6421230" y="6189808"/>
                <a:ext cx="1273411" cy="2660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bg2">
                        <a:lumMod val="25000"/>
                      </a:schemeClr>
                    </a:solidFill>
                    <a:latin typeface="+mn-ea"/>
                  </a:rPr>
                  <a:t>: </a:t>
                </a:r>
                <a:r>
                  <a:rPr kumimoji="1" lang="ja-JP" altLang="en-US" sz="1200" b="1" dirty="0">
                    <a:solidFill>
                      <a:schemeClr val="bg2">
                        <a:lumMod val="25000"/>
                      </a:schemeClr>
                    </a:solidFill>
                    <a:latin typeface="+mn-ea"/>
                  </a:rPr>
                  <a:t>当サービス</a:t>
                </a:r>
              </a:p>
            </p:txBody>
          </p:sp>
        </p:grpSp>
        <p:sp>
          <p:nvSpPr>
            <p:cNvPr id="39" name="正方形/長方形 38">
              <a:extLst>
                <a:ext uri="{FF2B5EF4-FFF2-40B4-BE49-F238E27FC236}">
                  <a16:creationId xmlns:a16="http://schemas.microsoft.com/office/drawing/2014/main" id="{C1D25A17-6CC2-4520-8F66-EACDE1288DC0}"/>
                </a:ext>
              </a:extLst>
            </p:cNvPr>
            <p:cNvSpPr/>
            <p:nvPr/>
          </p:nvSpPr>
          <p:spPr>
            <a:xfrm>
              <a:off x="5902496" y="796306"/>
              <a:ext cx="1470960" cy="39015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15" dirty="0">
                  <a:solidFill>
                    <a:schemeClr val="bg1">
                      <a:lumMod val="95000"/>
                    </a:schemeClr>
                  </a:solidFill>
                </a:rPr>
                <a:t>提案手法</a:t>
              </a:r>
            </a:p>
          </p:txBody>
        </p:sp>
      </p:grpSp>
      <p:sp>
        <p:nvSpPr>
          <p:cNvPr id="57" name="テキスト ボックス 56">
            <a:extLst>
              <a:ext uri="{FF2B5EF4-FFF2-40B4-BE49-F238E27FC236}">
                <a16:creationId xmlns:a16="http://schemas.microsoft.com/office/drawing/2014/main" id="{AB71039E-4AFC-4EA6-85F0-4902ADB1BC97}"/>
              </a:ext>
            </a:extLst>
          </p:cNvPr>
          <p:cNvSpPr txBox="1"/>
          <p:nvPr/>
        </p:nvSpPr>
        <p:spPr>
          <a:xfrm>
            <a:off x="6594475" y="934415"/>
            <a:ext cx="5455169" cy="1569660"/>
          </a:xfrm>
          <a:prstGeom prst="rect">
            <a:avLst/>
          </a:prstGeom>
          <a:noFill/>
        </p:spPr>
        <p:txBody>
          <a:bodyPr wrap="square" rtlCol="0">
            <a:spAutoFit/>
          </a:bodyPr>
          <a:lstStyle/>
          <a:p>
            <a:r>
              <a:rPr kumimoji="1" lang="ja-JP" altLang="en-US" sz="2400" dirty="0">
                <a:latin typeface="A-OTF 太ゴB101 Pr6N Bold" panose="020B0500000000000000" pitchFamily="34" charset="-128"/>
                <a:ea typeface="A-OTF 太ゴB101 Pr6N Bold" panose="020B0500000000000000" pitchFamily="34" charset="-128"/>
              </a:rPr>
              <a:t>調査協力などで貢献度を加算</a:t>
            </a:r>
            <a:endParaRPr kumimoji="1" lang="en-US" altLang="ja-JP" sz="2400" dirty="0">
              <a:latin typeface="A-OTF 太ゴB101 Pr6N Bold" panose="020B0500000000000000" pitchFamily="34" charset="-128"/>
              <a:ea typeface="A-OTF 太ゴB101 Pr6N Bold" panose="020B0500000000000000" pitchFamily="34" charset="-128"/>
            </a:endParaRPr>
          </a:p>
          <a:p>
            <a:pPr marL="342900" indent="-342900">
              <a:buFont typeface="Wingdings" panose="05000000000000000000" pitchFamily="2" charset="2"/>
              <a:buChar char="l"/>
            </a:pPr>
            <a:r>
              <a:rPr kumimoji="1" lang="ja-JP" altLang="en-US" sz="2400" dirty="0">
                <a:latin typeface="A-OTF 太ゴB101 Pr6N Bold" panose="020B0500000000000000" pitchFamily="34" charset="-128"/>
                <a:ea typeface="A-OTF 太ゴB101 Pr6N Bold" panose="020B0500000000000000" pitchFamily="34" charset="-128"/>
              </a:rPr>
              <a:t>コミュニティー貢献度を可視化</a:t>
            </a:r>
            <a:endParaRPr kumimoji="1" lang="en-US" altLang="ja-JP" sz="2400" dirty="0">
              <a:latin typeface="A-OTF 太ゴB101 Pr6N Bold" panose="020B0500000000000000" pitchFamily="34" charset="-128"/>
              <a:ea typeface="A-OTF 太ゴB101 Pr6N Bold" panose="020B0500000000000000" pitchFamily="34" charset="-128"/>
            </a:endParaRPr>
          </a:p>
          <a:p>
            <a:pPr marL="342900" indent="-342900">
              <a:buFont typeface="Wingdings" panose="05000000000000000000" pitchFamily="2" charset="2"/>
              <a:buChar char="l"/>
            </a:pPr>
            <a:r>
              <a:rPr kumimoji="1" lang="ja-JP" altLang="en-US" sz="2400" b="1" dirty="0">
                <a:solidFill>
                  <a:schemeClr val="accent2"/>
                </a:solidFill>
                <a:latin typeface="A-OTF 太ゴB101 Pr6N Bold" panose="020B0500000000000000" pitchFamily="34" charset="-128"/>
                <a:ea typeface="A-OTF 太ゴB101 Pr6N Bold" panose="020B0500000000000000" pitchFamily="34" charset="-128"/>
              </a:rPr>
              <a:t>ランクアップで何らかのインセンティブもあり？</a:t>
            </a:r>
          </a:p>
        </p:txBody>
      </p:sp>
      <p:sp>
        <p:nvSpPr>
          <p:cNvPr id="60" name="テキスト ボックス 59">
            <a:extLst>
              <a:ext uri="{FF2B5EF4-FFF2-40B4-BE49-F238E27FC236}">
                <a16:creationId xmlns:a16="http://schemas.microsoft.com/office/drawing/2014/main" id="{16465329-203D-4E77-85FB-292CAF7375DA}"/>
              </a:ext>
            </a:extLst>
          </p:cNvPr>
          <p:cNvSpPr txBox="1"/>
          <p:nvPr/>
        </p:nvSpPr>
        <p:spPr>
          <a:xfrm>
            <a:off x="6594304" y="2840203"/>
            <a:ext cx="5455340" cy="1200329"/>
          </a:xfrm>
          <a:prstGeom prst="rect">
            <a:avLst/>
          </a:prstGeom>
          <a:noFill/>
        </p:spPr>
        <p:txBody>
          <a:bodyPr wrap="none" rtlCol="0">
            <a:spAutoFit/>
          </a:bodyPr>
          <a:lstStyle/>
          <a:p>
            <a:r>
              <a:rPr kumimoji="1" lang="ja-JP" altLang="en-US" sz="2400" dirty="0"/>
              <a:t>過去の調査が蓄積される</a:t>
            </a:r>
            <a:endParaRPr kumimoji="1" lang="en-US" altLang="ja-JP" sz="2400" dirty="0"/>
          </a:p>
          <a:p>
            <a:pPr marL="342900" indent="-342900">
              <a:buFont typeface="Wingdings" panose="05000000000000000000" pitchFamily="2" charset="2"/>
              <a:buChar char="l"/>
            </a:pPr>
            <a:r>
              <a:rPr kumimoji="1" lang="ja-JP" altLang="en-US" sz="2400" b="1" dirty="0">
                <a:solidFill>
                  <a:schemeClr val="accent2"/>
                </a:solidFill>
              </a:rPr>
              <a:t>大学の歴史も知れるトリビアの泉</a:t>
            </a:r>
            <a:r>
              <a:rPr kumimoji="1" lang="ja-JP" altLang="en-US" sz="2400" dirty="0"/>
              <a:t>に</a:t>
            </a:r>
            <a:endParaRPr kumimoji="1" lang="en-US" altLang="ja-JP" sz="2400" dirty="0"/>
          </a:p>
          <a:p>
            <a:pPr marL="342900" indent="-342900">
              <a:buFont typeface="Wingdings" panose="05000000000000000000" pitchFamily="2" charset="2"/>
              <a:buChar char="l"/>
            </a:pPr>
            <a:r>
              <a:rPr kumimoji="1" lang="ja-JP" altLang="en-US" sz="2400" dirty="0"/>
              <a:t>調査する人に</a:t>
            </a:r>
            <a:r>
              <a:rPr kumimoji="1" lang="ja-JP" altLang="en-US" sz="2400" b="1" dirty="0"/>
              <a:t>調査のアイデアを提供</a:t>
            </a:r>
            <a:endParaRPr kumimoji="1" lang="en-US" altLang="ja-JP" sz="2400" b="1" dirty="0"/>
          </a:p>
        </p:txBody>
      </p:sp>
      <p:sp>
        <p:nvSpPr>
          <p:cNvPr id="66" name="テキスト ボックス 65">
            <a:extLst>
              <a:ext uri="{FF2B5EF4-FFF2-40B4-BE49-F238E27FC236}">
                <a16:creationId xmlns:a16="http://schemas.microsoft.com/office/drawing/2014/main" id="{F973AF3B-F7DC-40E2-A90D-15311395417E}"/>
              </a:ext>
            </a:extLst>
          </p:cNvPr>
          <p:cNvSpPr txBox="1"/>
          <p:nvPr/>
        </p:nvSpPr>
        <p:spPr>
          <a:xfrm>
            <a:off x="1312585" y="4599644"/>
            <a:ext cx="511630" cy="433196"/>
          </a:xfrm>
          <a:prstGeom prst="rect">
            <a:avLst/>
          </a:prstGeom>
          <a:noFill/>
        </p:spPr>
        <p:txBody>
          <a:bodyPr wrap="square" rtlCol="0">
            <a:spAutoFit/>
          </a:bodyPr>
          <a:lstStyle/>
          <a:p>
            <a:r>
              <a:rPr kumimoji="1" lang="ja-JP" altLang="en-US" sz="2215" dirty="0"/>
              <a:t>③</a:t>
            </a:r>
          </a:p>
        </p:txBody>
      </p:sp>
      <p:sp>
        <p:nvSpPr>
          <p:cNvPr id="69" name="テキスト ボックス 68">
            <a:extLst>
              <a:ext uri="{FF2B5EF4-FFF2-40B4-BE49-F238E27FC236}">
                <a16:creationId xmlns:a16="http://schemas.microsoft.com/office/drawing/2014/main" id="{08FD12FC-8E24-4A5A-AD1E-31DA3BC9E07F}"/>
              </a:ext>
            </a:extLst>
          </p:cNvPr>
          <p:cNvSpPr txBox="1"/>
          <p:nvPr/>
        </p:nvSpPr>
        <p:spPr>
          <a:xfrm>
            <a:off x="1312585" y="5470000"/>
            <a:ext cx="511630" cy="433196"/>
          </a:xfrm>
          <a:prstGeom prst="rect">
            <a:avLst/>
          </a:prstGeom>
          <a:noFill/>
        </p:spPr>
        <p:txBody>
          <a:bodyPr wrap="square" rtlCol="0">
            <a:spAutoFit/>
          </a:bodyPr>
          <a:lstStyle/>
          <a:p>
            <a:r>
              <a:rPr kumimoji="1" lang="ja-JP" altLang="en-US" sz="2215" dirty="0"/>
              <a:t>④</a:t>
            </a:r>
          </a:p>
        </p:txBody>
      </p:sp>
      <p:sp>
        <p:nvSpPr>
          <p:cNvPr id="72" name="テキスト ボックス 71">
            <a:extLst>
              <a:ext uri="{FF2B5EF4-FFF2-40B4-BE49-F238E27FC236}">
                <a16:creationId xmlns:a16="http://schemas.microsoft.com/office/drawing/2014/main" id="{99DAC2F9-6285-418D-8603-B5A258F5A3DB}"/>
              </a:ext>
            </a:extLst>
          </p:cNvPr>
          <p:cNvSpPr txBox="1"/>
          <p:nvPr/>
        </p:nvSpPr>
        <p:spPr>
          <a:xfrm>
            <a:off x="661968" y="79276"/>
            <a:ext cx="4669247" cy="461665"/>
          </a:xfrm>
          <a:prstGeom prst="rect">
            <a:avLst/>
          </a:prstGeom>
          <a:noFill/>
        </p:spPr>
        <p:txBody>
          <a:bodyPr wrap="square" rtlCol="0">
            <a:spAutoFit/>
          </a:bodyPr>
          <a:lstStyle/>
          <a:p>
            <a:r>
              <a:rPr kumimoji="1" lang="ja-JP" altLang="en-US" sz="2400" b="1" dirty="0">
                <a:solidFill>
                  <a:schemeClr val="bg1"/>
                </a:solidFill>
                <a:latin typeface="+mj-ea"/>
                <a:ea typeface="+mj-ea"/>
              </a:rPr>
              <a:t>５．提案内容　特徴</a:t>
            </a:r>
          </a:p>
        </p:txBody>
      </p:sp>
      <p:sp>
        <p:nvSpPr>
          <p:cNvPr id="74" name="テキスト ボックス 73">
            <a:extLst>
              <a:ext uri="{FF2B5EF4-FFF2-40B4-BE49-F238E27FC236}">
                <a16:creationId xmlns:a16="http://schemas.microsoft.com/office/drawing/2014/main" id="{9DF7DBC9-F4FF-4AAB-B150-2C3605D7FF64}"/>
              </a:ext>
            </a:extLst>
          </p:cNvPr>
          <p:cNvSpPr txBox="1"/>
          <p:nvPr/>
        </p:nvSpPr>
        <p:spPr>
          <a:xfrm>
            <a:off x="6594304" y="4376660"/>
            <a:ext cx="5262979" cy="2308324"/>
          </a:xfrm>
          <a:prstGeom prst="rect">
            <a:avLst/>
          </a:prstGeom>
          <a:noFill/>
        </p:spPr>
        <p:txBody>
          <a:bodyPr wrap="none" rtlCol="0">
            <a:spAutoFit/>
          </a:bodyPr>
          <a:lstStyle/>
          <a:p>
            <a:r>
              <a:rPr kumimoji="1" lang="ja-JP" altLang="en-US" sz="2400" dirty="0"/>
              <a:t>協力した調査の結果は無料で閲覧可</a:t>
            </a:r>
            <a:endParaRPr kumimoji="1" lang="en-US" altLang="ja-JP" sz="2400" dirty="0"/>
          </a:p>
          <a:p>
            <a:pPr marL="342900" indent="-342900">
              <a:buFont typeface="Wingdings" panose="05000000000000000000" pitchFamily="2" charset="2"/>
              <a:buChar char="l"/>
            </a:pPr>
            <a:r>
              <a:rPr kumimoji="1" lang="ja-JP" altLang="en-US" sz="2400" dirty="0"/>
              <a:t>自分が回答しなかった調査を閲覧</a:t>
            </a:r>
            <a:br>
              <a:rPr kumimoji="1" lang="en-US" altLang="ja-JP" sz="2400" dirty="0"/>
            </a:br>
            <a:r>
              <a:rPr kumimoji="1" lang="ja-JP" altLang="en-US" sz="2400" dirty="0"/>
              <a:t>できる権利に課金</a:t>
            </a:r>
            <a:endParaRPr kumimoji="1" lang="en-US" altLang="ja-JP" sz="2400" dirty="0"/>
          </a:p>
          <a:p>
            <a:pPr marL="914400" lvl="1" indent="-457200">
              <a:buFont typeface="+mj-lt"/>
              <a:buAutoNum type="arabicPeriod"/>
            </a:pPr>
            <a:r>
              <a:rPr kumimoji="1" lang="ja-JP" altLang="en-US" sz="2400" dirty="0"/>
              <a:t>学内の終了した調査</a:t>
            </a:r>
            <a:endParaRPr kumimoji="1" lang="en-US" altLang="ja-JP" sz="2400" dirty="0"/>
          </a:p>
          <a:p>
            <a:pPr marL="914400" lvl="1" indent="-457200">
              <a:buFont typeface="+mj-lt"/>
              <a:buAutoNum type="arabicPeriod"/>
            </a:pPr>
            <a:r>
              <a:rPr kumimoji="1" lang="ja-JP" altLang="en-US" sz="2400" dirty="0"/>
              <a:t>他大学の学生が実施した調査</a:t>
            </a:r>
            <a:endParaRPr kumimoji="1" lang="en-US" altLang="ja-JP" sz="2400" dirty="0"/>
          </a:p>
          <a:p>
            <a:pPr marL="457200" indent="-457200">
              <a:buFont typeface="Wingdings" panose="05000000000000000000" pitchFamily="2" charset="2"/>
              <a:buChar char="l"/>
            </a:pPr>
            <a:r>
              <a:rPr kumimoji="1" lang="ja-JP" altLang="en-US" sz="2400" b="1" dirty="0"/>
              <a:t>調査主としての利用はすべて無料</a:t>
            </a:r>
            <a:endParaRPr kumimoji="1" lang="en-US" altLang="ja-JP" sz="2400" b="1" dirty="0"/>
          </a:p>
        </p:txBody>
      </p:sp>
    </p:spTree>
    <p:extLst>
      <p:ext uri="{BB962C8B-B14F-4D97-AF65-F5344CB8AC3E}">
        <p14:creationId xmlns:p14="http://schemas.microsoft.com/office/powerpoint/2010/main" val="68461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B092EF8-A4EA-4802-BB2B-CA7B65C08310}"/>
              </a:ext>
            </a:extLst>
          </p:cNvPr>
          <p:cNvSpPr/>
          <p:nvPr/>
        </p:nvSpPr>
        <p:spPr>
          <a:xfrm>
            <a:off x="436880" y="1712967"/>
            <a:ext cx="3576320" cy="47676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13" name="正方形/長方形 12">
            <a:extLst>
              <a:ext uri="{FF2B5EF4-FFF2-40B4-BE49-F238E27FC236}">
                <a16:creationId xmlns:a16="http://schemas.microsoft.com/office/drawing/2014/main" id="{A94FEB18-81BB-4847-BC6F-2EAD9FAB3C49}"/>
              </a:ext>
            </a:extLst>
          </p:cNvPr>
          <p:cNvSpPr/>
          <p:nvPr/>
        </p:nvSpPr>
        <p:spPr>
          <a:xfrm>
            <a:off x="4307840" y="1712967"/>
            <a:ext cx="3576320" cy="4767641"/>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14" name="正方形/長方形 13">
            <a:extLst>
              <a:ext uri="{FF2B5EF4-FFF2-40B4-BE49-F238E27FC236}">
                <a16:creationId xmlns:a16="http://schemas.microsoft.com/office/drawing/2014/main" id="{66D45730-2772-4E88-BEF9-BE687D583AEA}"/>
              </a:ext>
            </a:extLst>
          </p:cNvPr>
          <p:cNvSpPr/>
          <p:nvPr/>
        </p:nvSpPr>
        <p:spPr>
          <a:xfrm>
            <a:off x="8185662" y="1719235"/>
            <a:ext cx="3576320" cy="4763873"/>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18" name="テキスト ボックス 17">
            <a:extLst>
              <a:ext uri="{FF2B5EF4-FFF2-40B4-BE49-F238E27FC236}">
                <a16:creationId xmlns:a16="http://schemas.microsoft.com/office/drawing/2014/main" id="{0A141568-722C-4B9C-8DA8-3ED08325C4B7}"/>
              </a:ext>
            </a:extLst>
          </p:cNvPr>
          <p:cNvSpPr txBox="1"/>
          <p:nvPr/>
        </p:nvSpPr>
        <p:spPr>
          <a:xfrm>
            <a:off x="501358" y="2409157"/>
            <a:ext cx="3512624" cy="371064"/>
          </a:xfrm>
          <a:prstGeom prst="rect">
            <a:avLst/>
          </a:prstGeom>
          <a:noFill/>
        </p:spPr>
        <p:txBody>
          <a:bodyPr wrap="square" rtlCol="0">
            <a:spAutoFit/>
          </a:bodyPr>
          <a:lstStyle/>
          <a:p>
            <a:pPr algn="ctr">
              <a:lnSpc>
                <a:spcPct val="120000"/>
              </a:lnSpc>
            </a:pPr>
            <a:r>
              <a:rPr kumimoji="1" lang="ja-JP" altLang="en-US" sz="1600" b="1" dirty="0">
                <a:solidFill>
                  <a:schemeClr val="tx1">
                    <a:lumMod val="65000"/>
                    <a:lumOff val="35000"/>
                  </a:schemeClr>
                </a:solidFill>
                <a:latin typeface="+mn-ea"/>
              </a:rPr>
              <a:t>手軽に調査を実施</a:t>
            </a:r>
          </a:p>
        </p:txBody>
      </p:sp>
      <p:sp>
        <p:nvSpPr>
          <p:cNvPr id="41" name="フリーフォーム: 図形 40">
            <a:extLst>
              <a:ext uri="{FF2B5EF4-FFF2-40B4-BE49-F238E27FC236}">
                <a16:creationId xmlns:a16="http://schemas.microsoft.com/office/drawing/2014/main" id="{430C6378-D2CD-4AA8-8DDE-917496AE66DB}"/>
              </a:ext>
            </a:extLst>
          </p:cNvPr>
          <p:cNvSpPr/>
          <p:nvPr/>
        </p:nvSpPr>
        <p:spPr>
          <a:xfrm flipH="1" flipV="1">
            <a:off x="2616351" y="1733281"/>
            <a:ext cx="1375638" cy="822800"/>
          </a:xfrm>
          <a:custGeom>
            <a:avLst/>
            <a:gdLst>
              <a:gd name="connsiteX0" fmla="*/ 0 w 1117600"/>
              <a:gd name="connsiteY0" fmla="*/ 0 h 1229360"/>
              <a:gd name="connsiteX1" fmla="*/ 0 w 1117600"/>
              <a:gd name="connsiteY1" fmla="*/ 1229360 h 1229360"/>
              <a:gd name="connsiteX2" fmla="*/ 1117600 w 1117600"/>
              <a:gd name="connsiteY2" fmla="*/ 1229360 h 1229360"/>
            </a:gdLst>
            <a:ahLst/>
            <a:cxnLst>
              <a:cxn ang="0">
                <a:pos x="connsiteX0" y="connsiteY0"/>
              </a:cxn>
              <a:cxn ang="0">
                <a:pos x="connsiteX1" y="connsiteY1"/>
              </a:cxn>
              <a:cxn ang="0">
                <a:pos x="connsiteX2" y="connsiteY2"/>
              </a:cxn>
            </a:cxnLst>
            <a:rect l="l" t="t" r="r" b="b"/>
            <a:pathLst>
              <a:path w="1117600" h="1229360">
                <a:moveTo>
                  <a:pt x="0" y="0"/>
                </a:moveTo>
                <a:lnTo>
                  <a:pt x="0" y="1229360"/>
                </a:lnTo>
                <a:lnTo>
                  <a:pt x="1117600" y="1229360"/>
                </a:lnTo>
              </a:path>
            </a:pathLst>
          </a:custGeom>
          <a:noFill/>
          <a:ln w="28575">
            <a:solidFill>
              <a:srgbClr val="1892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42" name="フリーフォーム: 図形 41">
            <a:extLst>
              <a:ext uri="{FF2B5EF4-FFF2-40B4-BE49-F238E27FC236}">
                <a16:creationId xmlns:a16="http://schemas.microsoft.com/office/drawing/2014/main" id="{BDE0A42F-CFA8-49D3-8557-1FF552EB9758}"/>
              </a:ext>
            </a:extLst>
          </p:cNvPr>
          <p:cNvSpPr/>
          <p:nvPr/>
        </p:nvSpPr>
        <p:spPr>
          <a:xfrm flipH="1" flipV="1">
            <a:off x="6531256" y="1733285"/>
            <a:ext cx="1332642" cy="793941"/>
          </a:xfrm>
          <a:custGeom>
            <a:avLst/>
            <a:gdLst>
              <a:gd name="connsiteX0" fmla="*/ 0 w 1117600"/>
              <a:gd name="connsiteY0" fmla="*/ 0 h 1229360"/>
              <a:gd name="connsiteX1" fmla="*/ 0 w 1117600"/>
              <a:gd name="connsiteY1" fmla="*/ 1229360 h 1229360"/>
              <a:gd name="connsiteX2" fmla="*/ 1117600 w 1117600"/>
              <a:gd name="connsiteY2" fmla="*/ 1229360 h 1229360"/>
            </a:gdLst>
            <a:ahLst/>
            <a:cxnLst>
              <a:cxn ang="0">
                <a:pos x="connsiteX0" y="connsiteY0"/>
              </a:cxn>
              <a:cxn ang="0">
                <a:pos x="connsiteX1" y="connsiteY1"/>
              </a:cxn>
              <a:cxn ang="0">
                <a:pos x="connsiteX2" y="connsiteY2"/>
              </a:cxn>
            </a:cxnLst>
            <a:rect l="l" t="t" r="r" b="b"/>
            <a:pathLst>
              <a:path w="1117600" h="1229360">
                <a:moveTo>
                  <a:pt x="0" y="0"/>
                </a:moveTo>
                <a:lnTo>
                  <a:pt x="0" y="1229360"/>
                </a:lnTo>
                <a:lnTo>
                  <a:pt x="1117600" y="1229360"/>
                </a:lnTo>
              </a:path>
            </a:pathLst>
          </a:custGeom>
          <a:noFill/>
          <a:ln w="28575">
            <a:solidFill>
              <a:srgbClr val="053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35" name="テキスト ボックス 34">
            <a:extLst>
              <a:ext uri="{FF2B5EF4-FFF2-40B4-BE49-F238E27FC236}">
                <a16:creationId xmlns:a16="http://schemas.microsoft.com/office/drawing/2014/main" id="{BFF16095-361B-4A91-A738-B1E6458D09E6}"/>
              </a:ext>
            </a:extLst>
          </p:cNvPr>
          <p:cNvSpPr txBox="1"/>
          <p:nvPr/>
        </p:nvSpPr>
        <p:spPr>
          <a:xfrm>
            <a:off x="733083" y="2973439"/>
            <a:ext cx="2977052" cy="1104341"/>
          </a:xfrm>
          <a:prstGeom prst="rect">
            <a:avLst/>
          </a:prstGeom>
          <a:noFill/>
        </p:spPr>
        <p:txBody>
          <a:bodyPr wrap="square" rtlCol="0">
            <a:spAutoFit/>
          </a:bodyPr>
          <a:lstStyle/>
          <a:p>
            <a:pPr>
              <a:lnSpc>
                <a:spcPct val="120000"/>
              </a:lnSpc>
            </a:pPr>
            <a:r>
              <a:rPr kumimoji="1" lang="ja-JP" altLang="en-US" sz="1108" dirty="0">
                <a:solidFill>
                  <a:schemeClr val="tx1">
                    <a:lumMod val="65000"/>
                    <a:lumOff val="35000"/>
                  </a:schemeClr>
                </a:solidFill>
                <a:latin typeface="+mn-ea"/>
              </a:rPr>
              <a:t>●</a:t>
            </a:r>
            <a:r>
              <a:rPr kumimoji="1" lang="en-US" altLang="ja-JP" sz="1108" b="1" dirty="0">
                <a:solidFill>
                  <a:schemeClr val="tx1">
                    <a:lumMod val="65000"/>
                    <a:lumOff val="35000"/>
                  </a:schemeClr>
                </a:solidFill>
                <a:latin typeface="+mn-ea"/>
              </a:rPr>
              <a:t>Google form </a:t>
            </a:r>
            <a:r>
              <a:rPr kumimoji="1" lang="ja-JP" altLang="en-US" sz="1108" b="1" dirty="0">
                <a:solidFill>
                  <a:schemeClr val="tx1">
                    <a:lumMod val="65000"/>
                    <a:lumOff val="35000"/>
                  </a:schemeClr>
                </a:solidFill>
                <a:latin typeface="+mn-ea"/>
              </a:rPr>
              <a:t>程度に手軽に</a:t>
            </a:r>
            <a:r>
              <a:rPr kumimoji="1" lang="ja-JP" altLang="en-US" sz="1108" dirty="0">
                <a:solidFill>
                  <a:schemeClr val="tx1">
                    <a:lumMod val="65000"/>
                    <a:lumOff val="35000"/>
                  </a:schemeClr>
                </a:solidFill>
                <a:latin typeface="+mn-ea"/>
              </a:rPr>
              <a:t>アンケートを作成、共有できるサービス</a:t>
            </a:r>
            <a:endParaRPr kumimoji="1" lang="en-US" altLang="ja-JP" sz="1108" dirty="0">
              <a:solidFill>
                <a:schemeClr val="tx1">
                  <a:lumMod val="65000"/>
                  <a:lumOff val="35000"/>
                </a:schemeClr>
              </a:solidFill>
              <a:latin typeface="+mn-ea"/>
            </a:endParaRPr>
          </a:p>
          <a:p>
            <a:pPr>
              <a:lnSpc>
                <a:spcPct val="120000"/>
              </a:lnSpc>
            </a:pPr>
            <a:endParaRPr kumimoji="1" lang="en-US" altLang="ja-JP" sz="1108" dirty="0">
              <a:solidFill>
                <a:schemeClr val="tx1">
                  <a:lumMod val="65000"/>
                  <a:lumOff val="35000"/>
                </a:schemeClr>
              </a:solidFill>
              <a:latin typeface="+mn-ea"/>
            </a:endParaRPr>
          </a:p>
          <a:p>
            <a:pPr>
              <a:lnSpc>
                <a:spcPct val="120000"/>
              </a:lnSpc>
            </a:pPr>
            <a:r>
              <a:rPr kumimoji="1" lang="ja-JP" altLang="en-US" sz="1108" dirty="0">
                <a:solidFill>
                  <a:schemeClr val="tx1">
                    <a:lumMod val="65000"/>
                    <a:lumOff val="35000"/>
                  </a:schemeClr>
                </a:solidFill>
                <a:latin typeface="+mn-ea"/>
              </a:rPr>
              <a:t>●実施済みの調査アンケートが閲覧できてより高品質なアンケート作成が促される</a:t>
            </a:r>
          </a:p>
        </p:txBody>
      </p:sp>
      <p:sp>
        <p:nvSpPr>
          <p:cNvPr id="37" name="テキスト ボックス 36">
            <a:extLst>
              <a:ext uri="{FF2B5EF4-FFF2-40B4-BE49-F238E27FC236}">
                <a16:creationId xmlns:a16="http://schemas.microsoft.com/office/drawing/2014/main" id="{02B95A38-8795-491E-B860-79E431573AF0}"/>
              </a:ext>
            </a:extLst>
          </p:cNvPr>
          <p:cNvSpPr txBox="1"/>
          <p:nvPr/>
        </p:nvSpPr>
        <p:spPr>
          <a:xfrm>
            <a:off x="4357021" y="2409156"/>
            <a:ext cx="3512624" cy="371064"/>
          </a:xfrm>
          <a:prstGeom prst="rect">
            <a:avLst/>
          </a:prstGeom>
          <a:noFill/>
        </p:spPr>
        <p:txBody>
          <a:bodyPr wrap="square" rtlCol="0">
            <a:spAutoFit/>
          </a:bodyPr>
          <a:lstStyle/>
          <a:p>
            <a:pPr algn="ctr">
              <a:lnSpc>
                <a:spcPct val="120000"/>
              </a:lnSpc>
            </a:pPr>
            <a:r>
              <a:rPr kumimoji="1" lang="ja-JP" altLang="en-US" sz="1600" b="1" dirty="0">
                <a:solidFill>
                  <a:schemeClr val="tx1">
                    <a:lumMod val="65000"/>
                    <a:lumOff val="35000"/>
                  </a:schemeClr>
                </a:solidFill>
                <a:latin typeface="+mn-ea"/>
              </a:rPr>
              <a:t>回答を後押しする</a:t>
            </a:r>
          </a:p>
        </p:txBody>
      </p:sp>
      <p:sp>
        <p:nvSpPr>
          <p:cNvPr id="39" name="テキスト ボックス 38">
            <a:extLst>
              <a:ext uri="{FF2B5EF4-FFF2-40B4-BE49-F238E27FC236}">
                <a16:creationId xmlns:a16="http://schemas.microsoft.com/office/drawing/2014/main" id="{10F1AD82-9133-4670-8B82-17F0F2209520}"/>
              </a:ext>
            </a:extLst>
          </p:cNvPr>
          <p:cNvSpPr txBox="1"/>
          <p:nvPr/>
        </p:nvSpPr>
        <p:spPr>
          <a:xfrm>
            <a:off x="4619698" y="2978039"/>
            <a:ext cx="2977052" cy="899733"/>
          </a:xfrm>
          <a:prstGeom prst="rect">
            <a:avLst/>
          </a:prstGeom>
          <a:noFill/>
        </p:spPr>
        <p:txBody>
          <a:bodyPr wrap="square" rtlCol="0">
            <a:spAutoFit/>
          </a:bodyPr>
          <a:lstStyle/>
          <a:p>
            <a:pPr>
              <a:lnSpc>
                <a:spcPct val="120000"/>
              </a:lnSpc>
            </a:pPr>
            <a:r>
              <a:rPr kumimoji="1" lang="ja-JP" altLang="en-US" sz="1108" dirty="0">
                <a:solidFill>
                  <a:schemeClr val="tx1">
                    <a:lumMod val="65000"/>
                    <a:lumOff val="35000"/>
                  </a:schemeClr>
                </a:solidFill>
                <a:latin typeface="+mn-ea"/>
              </a:rPr>
              <a:t>●リサーチコミュニティーへの</a:t>
            </a:r>
            <a:r>
              <a:rPr kumimoji="1" lang="ja-JP" altLang="en-US" sz="1108" b="1" dirty="0">
                <a:solidFill>
                  <a:schemeClr val="tx1">
                    <a:lumMod val="65000"/>
                    <a:lumOff val="35000"/>
                  </a:schemeClr>
                </a:solidFill>
                <a:latin typeface="+mn-ea"/>
              </a:rPr>
              <a:t>貢献度を可視化</a:t>
            </a:r>
          </a:p>
          <a:p>
            <a:pPr>
              <a:lnSpc>
                <a:spcPct val="120000"/>
              </a:lnSpc>
            </a:pPr>
            <a:endParaRPr kumimoji="1" lang="en-US" altLang="ja-JP" sz="1108" dirty="0">
              <a:solidFill>
                <a:schemeClr val="tx1">
                  <a:lumMod val="65000"/>
                  <a:lumOff val="35000"/>
                </a:schemeClr>
              </a:solidFill>
              <a:latin typeface="+mn-ea"/>
            </a:endParaRPr>
          </a:p>
          <a:p>
            <a:pPr>
              <a:lnSpc>
                <a:spcPct val="120000"/>
              </a:lnSpc>
            </a:pPr>
            <a:r>
              <a:rPr kumimoji="1" lang="ja-JP" altLang="en-US" sz="1108" dirty="0">
                <a:solidFill>
                  <a:schemeClr val="tx1">
                    <a:lumMod val="65000"/>
                    <a:lumOff val="35000"/>
                  </a:schemeClr>
                </a:solidFill>
                <a:latin typeface="+mn-ea"/>
              </a:rPr>
              <a:t>●回答した調査の結果は無料で閲覧できる</a:t>
            </a:r>
          </a:p>
        </p:txBody>
      </p:sp>
      <p:sp>
        <p:nvSpPr>
          <p:cNvPr id="44" name="テキスト ボックス 43">
            <a:extLst>
              <a:ext uri="{FF2B5EF4-FFF2-40B4-BE49-F238E27FC236}">
                <a16:creationId xmlns:a16="http://schemas.microsoft.com/office/drawing/2014/main" id="{2BBDF8D6-307A-47D2-9783-D4E494881878}"/>
              </a:ext>
            </a:extLst>
          </p:cNvPr>
          <p:cNvSpPr txBox="1"/>
          <p:nvPr/>
        </p:nvSpPr>
        <p:spPr>
          <a:xfrm>
            <a:off x="8209207" y="2426157"/>
            <a:ext cx="3512624" cy="371064"/>
          </a:xfrm>
          <a:prstGeom prst="rect">
            <a:avLst/>
          </a:prstGeom>
          <a:noFill/>
        </p:spPr>
        <p:txBody>
          <a:bodyPr wrap="square" rtlCol="0">
            <a:spAutoFit/>
          </a:bodyPr>
          <a:lstStyle/>
          <a:p>
            <a:pPr algn="ctr">
              <a:lnSpc>
                <a:spcPct val="120000"/>
              </a:lnSpc>
            </a:pPr>
            <a:r>
              <a:rPr kumimoji="1" lang="ja-JP" altLang="en-US" sz="1600" b="1" dirty="0">
                <a:solidFill>
                  <a:schemeClr val="tx1">
                    <a:lumMod val="65000"/>
                    <a:lumOff val="35000"/>
                  </a:schemeClr>
                </a:solidFill>
                <a:latin typeface="+mn-ea"/>
              </a:rPr>
              <a:t>学内の歴史が蓄えられる知財的価値</a:t>
            </a:r>
          </a:p>
        </p:txBody>
      </p:sp>
      <p:sp>
        <p:nvSpPr>
          <p:cNvPr id="45" name="テキスト ボックス 44">
            <a:extLst>
              <a:ext uri="{FF2B5EF4-FFF2-40B4-BE49-F238E27FC236}">
                <a16:creationId xmlns:a16="http://schemas.microsoft.com/office/drawing/2014/main" id="{9F0A4146-32AA-46A5-A1E5-3EA72CE0F7E8}"/>
              </a:ext>
            </a:extLst>
          </p:cNvPr>
          <p:cNvSpPr txBox="1"/>
          <p:nvPr/>
        </p:nvSpPr>
        <p:spPr>
          <a:xfrm>
            <a:off x="8494564" y="2983653"/>
            <a:ext cx="3153995" cy="1308948"/>
          </a:xfrm>
          <a:prstGeom prst="rect">
            <a:avLst/>
          </a:prstGeom>
          <a:noFill/>
        </p:spPr>
        <p:txBody>
          <a:bodyPr wrap="square" rtlCol="0">
            <a:spAutoFit/>
          </a:bodyPr>
          <a:lstStyle/>
          <a:p>
            <a:pPr>
              <a:lnSpc>
                <a:spcPct val="120000"/>
              </a:lnSpc>
            </a:pPr>
            <a:r>
              <a:rPr kumimoji="1" lang="ja-JP" altLang="en-US" sz="1108" dirty="0">
                <a:solidFill>
                  <a:schemeClr val="tx1">
                    <a:lumMod val="65000"/>
                    <a:lumOff val="35000"/>
                  </a:schemeClr>
                </a:solidFill>
                <a:latin typeface="+mn-ea"/>
              </a:rPr>
              <a:t>●パブリッシュされた論文でなければ埋もれてしまうセミナーで使った調査結果も公開される</a:t>
            </a:r>
            <a:r>
              <a:rPr kumimoji="1" lang="en-US" altLang="ja-JP" sz="1108" dirty="0">
                <a:solidFill>
                  <a:schemeClr val="tx1">
                    <a:lumMod val="65000"/>
                    <a:lumOff val="35000"/>
                  </a:schemeClr>
                </a:solidFill>
                <a:latin typeface="+mn-ea"/>
              </a:rPr>
              <a:t>(</a:t>
            </a:r>
            <a:r>
              <a:rPr kumimoji="1" lang="ja-JP" altLang="en-US" sz="1108" dirty="0">
                <a:solidFill>
                  <a:schemeClr val="tx1">
                    <a:lumMod val="65000"/>
                    <a:lumOff val="35000"/>
                  </a:schemeClr>
                </a:solidFill>
                <a:latin typeface="+mn-ea"/>
              </a:rPr>
              <a:t>調査主がよければ</a:t>
            </a:r>
            <a:r>
              <a:rPr kumimoji="1" lang="en-US" altLang="ja-JP" sz="1108" dirty="0">
                <a:solidFill>
                  <a:schemeClr val="tx1">
                    <a:lumMod val="65000"/>
                    <a:lumOff val="35000"/>
                  </a:schemeClr>
                </a:solidFill>
                <a:latin typeface="+mn-ea"/>
              </a:rPr>
              <a:t>)</a:t>
            </a:r>
            <a:endParaRPr kumimoji="1" lang="ja-JP" altLang="en-US" sz="1108" dirty="0">
              <a:solidFill>
                <a:schemeClr val="tx1">
                  <a:lumMod val="65000"/>
                  <a:lumOff val="35000"/>
                </a:schemeClr>
              </a:solidFill>
              <a:latin typeface="+mn-ea"/>
            </a:endParaRPr>
          </a:p>
          <a:p>
            <a:pPr>
              <a:lnSpc>
                <a:spcPct val="120000"/>
              </a:lnSpc>
            </a:pPr>
            <a:endParaRPr kumimoji="1" lang="en-US" altLang="ja-JP" sz="1108" dirty="0">
              <a:solidFill>
                <a:schemeClr val="tx1">
                  <a:lumMod val="65000"/>
                  <a:lumOff val="35000"/>
                </a:schemeClr>
              </a:solidFill>
              <a:latin typeface="+mn-ea"/>
            </a:endParaRPr>
          </a:p>
          <a:p>
            <a:pPr>
              <a:lnSpc>
                <a:spcPct val="120000"/>
              </a:lnSpc>
            </a:pPr>
            <a:r>
              <a:rPr kumimoji="1" lang="ja-JP" altLang="en-US" sz="1108" dirty="0">
                <a:solidFill>
                  <a:schemeClr val="tx1">
                    <a:lumMod val="65000"/>
                    <a:lumOff val="35000"/>
                  </a:schemeClr>
                </a:solidFill>
                <a:latin typeface="+mn-ea"/>
              </a:rPr>
              <a:t>●同種の調査は年別に比較できるようにして、</a:t>
            </a:r>
            <a:r>
              <a:rPr kumimoji="1" lang="ja-JP" altLang="en-US" sz="1108" b="1" dirty="0">
                <a:solidFill>
                  <a:schemeClr val="tx1">
                    <a:lumMod val="65000"/>
                    <a:lumOff val="35000"/>
                  </a:schemeClr>
                </a:solidFill>
                <a:latin typeface="+mn-ea"/>
              </a:rPr>
              <a:t>大学と学生の歴史が蓄えられる場所</a:t>
            </a:r>
            <a:r>
              <a:rPr kumimoji="1" lang="ja-JP" altLang="en-US" sz="1108" dirty="0">
                <a:solidFill>
                  <a:schemeClr val="tx1">
                    <a:lumMod val="65000"/>
                    <a:lumOff val="35000"/>
                  </a:schemeClr>
                </a:solidFill>
                <a:latin typeface="+mn-ea"/>
              </a:rPr>
              <a:t>に</a:t>
            </a:r>
            <a:endParaRPr kumimoji="1" lang="en-US" altLang="ja-JP" sz="1108" dirty="0">
              <a:solidFill>
                <a:schemeClr val="tx1">
                  <a:lumMod val="65000"/>
                  <a:lumOff val="35000"/>
                </a:schemeClr>
              </a:solidFill>
              <a:latin typeface="+mn-ea"/>
            </a:endParaRPr>
          </a:p>
        </p:txBody>
      </p:sp>
      <p:sp>
        <p:nvSpPr>
          <p:cNvPr id="23" name="フリーフォーム: 図形 22">
            <a:extLst>
              <a:ext uri="{FF2B5EF4-FFF2-40B4-BE49-F238E27FC236}">
                <a16:creationId xmlns:a16="http://schemas.microsoft.com/office/drawing/2014/main" id="{607FA13A-3F49-4362-92AF-AED3A7B7FA41}"/>
              </a:ext>
            </a:extLst>
          </p:cNvPr>
          <p:cNvSpPr/>
          <p:nvPr/>
        </p:nvSpPr>
        <p:spPr>
          <a:xfrm flipH="1" flipV="1">
            <a:off x="10340355" y="1733284"/>
            <a:ext cx="1399975" cy="832416"/>
          </a:xfrm>
          <a:custGeom>
            <a:avLst/>
            <a:gdLst>
              <a:gd name="connsiteX0" fmla="*/ 0 w 1117600"/>
              <a:gd name="connsiteY0" fmla="*/ 0 h 1229360"/>
              <a:gd name="connsiteX1" fmla="*/ 0 w 1117600"/>
              <a:gd name="connsiteY1" fmla="*/ 1229360 h 1229360"/>
              <a:gd name="connsiteX2" fmla="*/ 1117600 w 1117600"/>
              <a:gd name="connsiteY2" fmla="*/ 1229360 h 1229360"/>
            </a:gdLst>
            <a:ahLst/>
            <a:cxnLst>
              <a:cxn ang="0">
                <a:pos x="connsiteX0" y="connsiteY0"/>
              </a:cxn>
              <a:cxn ang="0">
                <a:pos x="connsiteX1" y="connsiteY1"/>
              </a:cxn>
              <a:cxn ang="0">
                <a:pos x="connsiteX2" y="connsiteY2"/>
              </a:cxn>
            </a:cxnLst>
            <a:rect l="l" t="t" r="r" b="b"/>
            <a:pathLst>
              <a:path w="1117600" h="1229360">
                <a:moveTo>
                  <a:pt x="0" y="0"/>
                </a:moveTo>
                <a:lnTo>
                  <a:pt x="0" y="1229360"/>
                </a:lnTo>
                <a:lnTo>
                  <a:pt x="1117600" y="1229360"/>
                </a:lnTo>
              </a:path>
            </a:pathLst>
          </a:custGeom>
          <a:noFill/>
          <a:ln w="28575">
            <a:solidFill>
              <a:srgbClr val="23C0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dirty="0"/>
          </a:p>
        </p:txBody>
      </p:sp>
      <p:sp>
        <p:nvSpPr>
          <p:cNvPr id="9" name="楕円 8">
            <a:extLst>
              <a:ext uri="{FF2B5EF4-FFF2-40B4-BE49-F238E27FC236}">
                <a16:creationId xmlns:a16="http://schemas.microsoft.com/office/drawing/2014/main" id="{4D1481CA-B5AC-4F66-A9E5-7B2D173CCF94}"/>
              </a:ext>
            </a:extLst>
          </p:cNvPr>
          <p:cNvSpPr/>
          <p:nvPr/>
        </p:nvSpPr>
        <p:spPr>
          <a:xfrm>
            <a:off x="1655887" y="1128866"/>
            <a:ext cx="1134208" cy="1134208"/>
          </a:xfrm>
          <a:prstGeom prst="ellipse">
            <a:avLst/>
          </a:prstGeom>
          <a:solidFill>
            <a:srgbClr val="1892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1" rIns="36000" bIns="0" numCol="1" spcCol="0" rtlCol="0" fromWordArt="0" anchor="ctr" anchorCtr="0" forceAA="0" compatLnSpc="1">
            <a:prstTxWarp prst="textNoShape">
              <a:avLst/>
            </a:prstTxWarp>
            <a:noAutofit/>
          </a:bodyPr>
          <a:lstStyle/>
          <a:p>
            <a:pPr algn="ctr"/>
            <a:r>
              <a:rPr kumimoji="1" lang="en-US" altLang="ja-JP" sz="1801" b="1" dirty="0">
                <a:latin typeface="+mn-ea"/>
              </a:rPr>
              <a:t>Point</a:t>
            </a:r>
            <a:r>
              <a:rPr kumimoji="1" lang="ja-JP" altLang="en-US" sz="1801" b="1" dirty="0">
                <a:latin typeface="+mn-ea"/>
              </a:rPr>
              <a:t>　</a:t>
            </a:r>
            <a:r>
              <a:rPr kumimoji="1" lang="en-US" altLang="ja-JP" sz="1801" b="1" dirty="0">
                <a:latin typeface="+mn-ea"/>
              </a:rPr>
              <a:t>1</a:t>
            </a:r>
            <a:endParaRPr kumimoji="1" lang="ja-JP" altLang="en-US" sz="1801" b="1" dirty="0">
              <a:latin typeface="+mn-ea"/>
            </a:endParaRPr>
          </a:p>
        </p:txBody>
      </p:sp>
      <p:sp>
        <p:nvSpPr>
          <p:cNvPr id="10" name="楕円 9">
            <a:extLst>
              <a:ext uri="{FF2B5EF4-FFF2-40B4-BE49-F238E27FC236}">
                <a16:creationId xmlns:a16="http://schemas.microsoft.com/office/drawing/2014/main" id="{428C989A-43EA-46E5-9F12-0A40F2D3A8EE}"/>
              </a:ext>
            </a:extLst>
          </p:cNvPr>
          <p:cNvSpPr/>
          <p:nvPr/>
        </p:nvSpPr>
        <p:spPr>
          <a:xfrm>
            <a:off x="5518874" y="1101512"/>
            <a:ext cx="1134208" cy="1134208"/>
          </a:xfrm>
          <a:prstGeom prst="ellipse">
            <a:avLst/>
          </a:prstGeom>
          <a:solidFill>
            <a:srgbClr val="0537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1" rIns="36000" bIns="0" numCol="1" spcCol="0" rtlCol="0" fromWordArt="0" anchor="ctr" anchorCtr="0" forceAA="0" compatLnSpc="1">
            <a:prstTxWarp prst="textNoShape">
              <a:avLst/>
            </a:prstTxWarp>
            <a:noAutofit/>
          </a:bodyPr>
          <a:lstStyle/>
          <a:p>
            <a:pPr algn="ctr"/>
            <a:r>
              <a:rPr kumimoji="1" lang="en-US" altLang="ja-JP" sz="1801" b="1" dirty="0">
                <a:latin typeface="+mn-ea"/>
              </a:rPr>
              <a:t>Point</a:t>
            </a:r>
            <a:r>
              <a:rPr kumimoji="1" lang="ja-JP" altLang="en-US" sz="1801" b="1" dirty="0">
                <a:latin typeface="+mn-ea"/>
              </a:rPr>
              <a:t>　</a:t>
            </a:r>
            <a:r>
              <a:rPr kumimoji="1" lang="en-US" altLang="ja-JP" sz="1801" b="1" dirty="0">
                <a:latin typeface="+mn-ea"/>
              </a:rPr>
              <a:t>2</a:t>
            </a:r>
            <a:endParaRPr kumimoji="1" lang="ja-JP" altLang="en-US" sz="1801" b="1" dirty="0">
              <a:latin typeface="+mn-ea"/>
            </a:endParaRPr>
          </a:p>
        </p:txBody>
      </p:sp>
      <p:sp>
        <p:nvSpPr>
          <p:cNvPr id="11" name="楕円 10">
            <a:extLst>
              <a:ext uri="{FF2B5EF4-FFF2-40B4-BE49-F238E27FC236}">
                <a16:creationId xmlns:a16="http://schemas.microsoft.com/office/drawing/2014/main" id="{93F667F4-9A72-40AD-9109-D7C74AFC3A07}"/>
              </a:ext>
            </a:extLst>
          </p:cNvPr>
          <p:cNvSpPr/>
          <p:nvPr/>
        </p:nvSpPr>
        <p:spPr>
          <a:xfrm>
            <a:off x="9398415" y="1091352"/>
            <a:ext cx="1134208" cy="1134208"/>
          </a:xfrm>
          <a:prstGeom prst="ellipse">
            <a:avLst/>
          </a:prstGeom>
          <a:solidFill>
            <a:srgbClr val="23C0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1" rIns="36000" bIns="0" numCol="1" spcCol="0" rtlCol="0" fromWordArt="0" anchor="ctr" anchorCtr="0" forceAA="0" compatLnSpc="1">
            <a:prstTxWarp prst="textNoShape">
              <a:avLst/>
            </a:prstTxWarp>
            <a:noAutofit/>
          </a:bodyPr>
          <a:lstStyle/>
          <a:p>
            <a:pPr algn="ctr"/>
            <a:r>
              <a:rPr kumimoji="1" lang="en-US" altLang="ja-JP" sz="1801" b="1" dirty="0">
                <a:latin typeface="+mn-ea"/>
              </a:rPr>
              <a:t>Point</a:t>
            </a:r>
            <a:r>
              <a:rPr kumimoji="1" lang="ja-JP" altLang="en-US" sz="1801" b="1" dirty="0">
                <a:latin typeface="+mn-ea"/>
              </a:rPr>
              <a:t>　</a:t>
            </a:r>
            <a:r>
              <a:rPr kumimoji="1" lang="en-US" altLang="ja-JP" sz="1801" b="1" dirty="0">
                <a:latin typeface="+mn-ea"/>
              </a:rPr>
              <a:t>3</a:t>
            </a:r>
            <a:endParaRPr kumimoji="1" lang="ja-JP" altLang="en-US" sz="1801" b="1" dirty="0">
              <a:latin typeface="+mn-ea"/>
            </a:endParaRPr>
          </a:p>
        </p:txBody>
      </p:sp>
      <p:sp>
        <p:nvSpPr>
          <p:cNvPr id="32" name="テキスト ボックス 31">
            <a:extLst>
              <a:ext uri="{FF2B5EF4-FFF2-40B4-BE49-F238E27FC236}">
                <a16:creationId xmlns:a16="http://schemas.microsoft.com/office/drawing/2014/main" id="{3C74C212-14C9-465E-8D7D-CA9519AA6349}"/>
              </a:ext>
            </a:extLst>
          </p:cNvPr>
          <p:cNvSpPr txBox="1"/>
          <p:nvPr/>
        </p:nvSpPr>
        <p:spPr>
          <a:xfrm>
            <a:off x="661968" y="79276"/>
            <a:ext cx="4669247" cy="461665"/>
          </a:xfrm>
          <a:prstGeom prst="rect">
            <a:avLst/>
          </a:prstGeom>
          <a:noFill/>
        </p:spPr>
        <p:txBody>
          <a:bodyPr wrap="square" rtlCol="0">
            <a:spAutoFit/>
          </a:bodyPr>
          <a:lstStyle/>
          <a:p>
            <a:r>
              <a:rPr kumimoji="1" lang="ja-JP" altLang="en-US" sz="2400" b="1" dirty="0">
                <a:solidFill>
                  <a:schemeClr val="bg1"/>
                </a:solidFill>
                <a:latin typeface="+mj-ea"/>
                <a:ea typeface="+mj-ea"/>
              </a:rPr>
              <a:t>６．ねらい　効果</a:t>
            </a:r>
          </a:p>
        </p:txBody>
      </p:sp>
      <p:pic>
        <p:nvPicPr>
          <p:cNvPr id="4" name="図 3" descr="グラフィカル ユーザー インターフェイス, テキスト, アプリケーション, メール&#10;&#10;自動的に生成された説明">
            <a:extLst>
              <a:ext uri="{FF2B5EF4-FFF2-40B4-BE49-F238E27FC236}">
                <a16:creationId xmlns:a16="http://schemas.microsoft.com/office/drawing/2014/main" id="{2289E4F6-9B8C-4369-9520-4B87BBCF0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07" y="4428179"/>
            <a:ext cx="3123405" cy="2091928"/>
          </a:xfrm>
          <a:prstGeom prst="rect">
            <a:avLst/>
          </a:prstGeom>
        </p:spPr>
      </p:pic>
      <p:pic>
        <p:nvPicPr>
          <p:cNvPr id="6" name="図 5" descr="食品 が含まれている画像&#10;&#10;自動的に生成された説明">
            <a:extLst>
              <a:ext uri="{FF2B5EF4-FFF2-40B4-BE49-F238E27FC236}">
                <a16:creationId xmlns:a16="http://schemas.microsoft.com/office/drawing/2014/main" id="{90432CEE-2850-4D65-981D-DA5DE2D47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793" y="4554167"/>
            <a:ext cx="2203535" cy="1839952"/>
          </a:xfrm>
          <a:prstGeom prst="rect">
            <a:avLst/>
          </a:prstGeom>
        </p:spPr>
      </p:pic>
      <p:pic>
        <p:nvPicPr>
          <p:cNvPr id="8" name="図 7" descr="黒い背景と男性の絵&#10;&#10;中程度の精度で自動的に生成された説明">
            <a:extLst>
              <a:ext uri="{FF2B5EF4-FFF2-40B4-BE49-F238E27FC236}">
                <a16:creationId xmlns:a16="http://schemas.microsoft.com/office/drawing/2014/main" id="{D6F49A67-627B-4C86-9020-88DD5670CA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0914" y="4330937"/>
            <a:ext cx="1775411" cy="2276168"/>
          </a:xfrm>
          <a:prstGeom prst="rect">
            <a:avLst/>
          </a:prstGeom>
        </p:spPr>
      </p:pic>
    </p:spTree>
    <p:extLst>
      <p:ext uri="{BB962C8B-B14F-4D97-AF65-F5344CB8AC3E}">
        <p14:creationId xmlns:p14="http://schemas.microsoft.com/office/powerpoint/2010/main" val="96793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F7A1908-D516-4EC5-94AA-58D49E559757}"/>
              </a:ext>
            </a:extLst>
          </p:cNvPr>
          <p:cNvSpPr txBox="1"/>
          <p:nvPr/>
        </p:nvSpPr>
        <p:spPr>
          <a:xfrm>
            <a:off x="402015" y="2033955"/>
            <a:ext cx="5900462" cy="1683153"/>
          </a:xfrm>
          <a:prstGeom prst="rect">
            <a:avLst/>
          </a:prstGeom>
          <a:noFill/>
        </p:spPr>
        <p:txBody>
          <a:bodyPr wrap="square" rtlCol="0">
            <a:spAutoFit/>
          </a:bodyPr>
          <a:lstStyle/>
          <a:p>
            <a:r>
              <a:rPr kumimoji="1" lang="ja-JP" altLang="en-US" sz="3446" b="1" dirty="0">
                <a:solidFill>
                  <a:schemeClr val="bg1"/>
                </a:solidFill>
                <a:latin typeface="A-OTF 見出ゴMB31 Pr6N MB31" panose="020B0600000000000000" pitchFamily="34" charset="-128"/>
                <a:ea typeface="A-OTF 見出ゴMB31 Pr6N MB31" panose="020B0600000000000000" pitchFamily="34" charset="-128"/>
              </a:rPr>
              <a:t>回答が集まりやすい</a:t>
            </a:r>
            <a:endParaRPr kumimoji="1" lang="en-US" altLang="ja-JP" sz="3446" b="1" dirty="0">
              <a:solidFill>
                <a:schemeClr val="bg1"/>
              </a:solidFill>
              <a:latin typeface="A-OTF 見出ゴMB31 Pr6N MB31" panose="020B0600000000000000" pitchFamily="34" charset="-128"/>
              <a:ea typeface="A-OTF 見出ゴMB31 Pr6N MB31" panose="020B0600000000000000" pitchFamily="34" charset="-128"/>
            </a:endParaRPr>
          </a:p>
          <a:p>
            <a:r>
              <a:rPr kumimoji="1" lang="ja-JP" altLang="en-US" sz="3446" b="1" dirty="0">
                <a:solidFill>
                  <a:schemeClr val="bg1"/>
                </a:solidFill>
                <a:latin typeface="A-OTF 見出ゴMB31 Pr6N MB31" panose="020B0600000000000000" pitchFamily="34" charset="-128"/>
                <a:ea typeface="A-OTF 見出ゴMB31 Pr6N MB31" panose="020B0600000000000000" pitchFamily="34" charset="-128"/>
              </a:rPr>
              <a:t>学内リサーチコミュニティーサービスの提案</a:t>
            </a:r>
          </a:p>
        </p:txBody>
      </p:sp>
      <p:sp>
        <p:nvSpPr>
          <p:cNvPr id="7" name="テキスト ボックス 6">
            <a:extLst>
              <a:ext uri="{FF2B5EF4-FFF2-40B4-BE49-F238E27FC236}">
                <a16:creationId xmlns:a16="http://schemas.microsoft.com/office/drawing/2014/main" id="{62D7986A-C765-484D-8EA8-958AF68C9C61}"/>
              </a:ext>
            </a:extLst>
          </p:cNvPr>
          <p:cNvSpPr txBox="1"/>
          <p:nvPr/>
        </p:nvSpPr>
        <p:spPr>
          <a:xfrm>
            <a:off x="402015" y="3838228"/>
            <a:ext cx="1771842" cy="471219"/>
          </a:xfrm>
          <a:prstGeom prst="rect">
            <a:avLst/>
          </a:prstGeom>
          <a:noFill/>
        </p:spPr>
        <p:txBody>
          <a:bodyPr wrap="square" rtlCol="0">
            <a:spAutoFit/>
          </a:bodyPr>
          <a:lstStyle/>
          <a:p>
            <a:r>
              <a:rPr kumimoji="1" lang="ja-JP" altLang="en-US" sz="2462" dirty="0">
                <a:solidFill>
                  <a:schemeClr val="bg1"/>
                </a:solidFill>
                <a:latin typeface="A-OTF 見出ゴMB31 Pr6N MB31" panose="020B0600000000000000" pitchFamily="34" charset="-128"/>
                <a:ea typeface="A-OTF 見出ゴMB31 Pr6N MB31" panose="020B0600000000000000" pitchFamily="34" charset="-128"/>
              </a:rPr>
              <a:t>大久保雄大</a:t>
            </a:r>
            <a:endParaRPr kumimoji="1" lang="en-US" altLang="ja-JP" sz="2462" dirty="0">
              <a:solidFill>
                <a:schemeClr val="bg1"/>
              </a:solidFill>
              <a:latin typeface="A-OTF 見出ゴMB31 Pr6N MB31" panose="020B0600000000000000" pitchFamily="34" charset="-128"/>
              <a:ea typeface="A-OTF 見出ゴMB31 Pr6N MB31" panose="020B0600000000000000" pitchFamily="34" charset="-128"/>
            </a:endParaRPr>
          </a:p>
        </p:txBody>
      </p:sp>
    </p:spTree>
    <p:extLst>
      <p:ext uri="{BB962C8B-B14F-4D97-AF65-F5344CB8AC3E}">
        <p14:creationId xmlns:p14="http://schemas.microsoft.com/office/powerpoint/2010/main" val="3408347843"/>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提案スライド（カジュアル）">
      <a:majorFont>
        <a:latin typeface="A-OTF 見出ゴMB31 Pr6N MB31"/>
        <a:ea typeface="A-OTF 見出ゴMB31 Pr6N MB31"/>
        <a:cs typeface=""/>
      </a:majorFont>
      <a:minorFont>
        <a:latin typeface="A-OTF 太ゴB101 Pr6N Bold"/>
        <a:ea typeface="A-OTF 太ゴB101 Pr6N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4149</TotalTime>
  <Words>985</Words>
  <Application>Microsoft Office PowerPoint</Application>
  <PresentationFormat>Widescreen</PresentationFormat>
  <Paragraphs>147</Paragraphs>
  <Slides>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A-OTF 見出ゴMB31 Pr6N MB31</vt:lpstr>
      <vt:lpstr>A-OTF 太ゴB101 Pr6N Bold</vt:lpstr>
      <vt:lpstr>メイリオ</vt:lpstr>
      <vt:lpstr>源ノ角ゴシック JP Medium</vt:lpstr>
      <vt:lpstr>游ゴシック</vt:lpstr>
      <vt:lpstr>游ゴシック Light</vt:lpstr>
      <vt:lpstr>Arial</vt:lpstr>
      <vt:lpstr>Calibri</vt:lpstr>
      <vt:lpstr>Calibri Light</vt:lpstr>
      <vt:lpstr>Wingdings</vt:lpstr>
      <vt:lpstr>デザインの設定</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小林製薬様　新事業ご提案内容　よろまいセミナー３月G2</dc:title>
  <dc:creator>Yudai Okubo okubo.yudai@k.mbox.nagoya-u.ac.jp</dc:creator>
  <cp:lastModifiedBy>数学 太郎</cp:lastModifiedBy>
  <cp:revision>494</cp:revision>
  <dcterms:created xsi:type="dcterms:W3CDTF">2020-02-24T07:10:48Z</dcterms:created>
  <dcterms:modified xsi:type="dcterms:W3CDTF">2022-06-27T14:42:48Z</dcterms:modified>
</cp:coreProperties>
</file>