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8" y="108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7A45C-C107-470E-98BD-4CA3761F5FF5}" type="datetimeFigureOut">
              <a:rPr lang="en-US" smtClean="0"/>
              <a:t>11/26/2011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C321FC-CC44-4F23-9C4D-B0C7C8E491C3}" type="slidenum">
              <a:rPr lang="en-US" smtClean="0"/>
              <a:t>‹#›</a:t>
            </a:fld>
            <a:endParaRPr lang="en-US"/>
          </a:p>
        </p:txBody>
      </p:sp>
    </p:spTree>
    <p:extLst>
      <p:ext uri="{BB962C8B-B14F-4D97-AF65-F5344CB8AC3E}">
        <p14:creationId xmlns:p14="http://schemas.microsoft.com/office/powerpoint/2010/main" val="243068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C321FC-CC44-4F23-9C4D-B0C7C8E491C3}" type="slidenum">
              <a:rPr lang="en-US" smtClean="0"/>
              <a:t>7</a:t>
            </a:fld>
            <a:endParaRPr lang="en-US"/>
          </a:p>
        </p:txBody>
      </p:sp>
    </p:spTree>
    <p:extLst>
      <p:ext uri="{BB962C8B-B14F-4D97-AF65-F5344CB8AC3E}">
        <p14:creationId xmlns:p14="http://schemas.microsoft.com/office/powerpoint/2010/main" val="108900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5C321FC-CC44-4F23-9C4D-B0C7C8E491C3}" type="slidenum">
              <a:rPr lang="en-US" smtClean="0"/>
              <a:t>20</a:t>
            </a:fld>
            <a:endParaRPr lang="en-US"/>
          </a:p>
        </p:txBody>
      </p:sp>
    </p:spTree>
    <p:extLst>
      <p:ext uri="{BB962C8B-B14F-4D97-AF65-F5344CB8AC3E}">
        <p14:creationId xmlns:p14="http://schemas.microsoft.com/office/powerpoint/2010/main" val="14178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55554D-6ACA-45E8-A2A5-129DD1664E2F}" type="datetimeFigureOut">
              <a:rPr lang="en-US" smtClean="0"/>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554D-6ACA-45E8-A2A5-129DD1664E2F}" type="datetimeFigureOut">
              <a:rPr lang="en-US" smtClean="0"/>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554D-6ACA-45E8-A2A5-129DD1664E2F}" type="datetimeFigureOut">
              <a:rPr lang="en-US" smtClean="0"/>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554D-6ACA-45E8-A2A5-129DD1664E2F}" type="datetimeFigureOut">
              <a:rPr lang="en-US" smtClean="0"/>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5554D-6ACA-45E8-A2A5-129DD1664E2F}" type="datetimeFigureOut">
              <a:rPr lang="en-US" smtClean="0"/>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55554D-6ACA-45E8-A2A5-129DD1664E2F}" type="datetimeFigureOut">
              <a:rPr lang="en-US" smtClean="0"/>
              <a:t>11/26/2011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55554D-6ACA-45E8-A2A5-129DD1664E2F}" type="datetimeFigureOut">
              <a:rPr lang="en-US" smtClean="0"/>
              <a:t>11/26/2011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55554D-6ACA-45E8-A2A5-129DD1664E2F}" type="datetimeFigureOut">
              <a:rPr lang="en-US" smtClean="0"/>
              <a:t>11/26/2011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5554D-6ACA-45E8-A2A5-129DD1664E2F}" type="datetimeFigureOut">
              <a:rPr lang="en-US" smtClean="0"/>
              <a:t>11/26/2011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70776-37AD-451E-9F41-49C1EDB0CE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5554D-6ACA-45E8-A2A5-129DD1664E2F}" type="datetimeFigureOut">
              <a:rPr lang="en-US" smtClean="0"/>
              <a:t>11/26/2011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70776-37AD-451E-9F41-49C1EDB0CE9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555554D-6ACA-45E8-A2A5-129DD1664E2F}" type="datetimeFigureOut">
              <a:rPr lang="en-US" smtClean="0"/>
              <a:t>11/26/2011</a:t>
            </a:fld>
            <a:endParaRPr lang="en-US"/>
          </a:p>
        </p:txBody>
      </p:sp>
      <p:sp>
        <p:nvSpPr>
          <p:cNvPr id="9" name="Slide Number Placeholder 8"/>
          <p:cNvSpPr>
            <a:spLocks noGrp="1"/>
          </p:cNvSpPr>
          <p:nvPr>
            <p:ph type="sldNum" sz="quarter" idx="11"/>
          </p:nvPr>
        </p:nvSpPr>
        <p:spPr/>
        <p:txBody>
          <a:bodyPr/>
          <a:lstStyle/>
          <a:p>
            <a:fld id="{2FB70776-37AD-451E-9F41-49C1EDB0CE9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FB70776-37AD-451E-9F41-49C1EDB0CE9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555554D-6ACA-45E8-A2A5-129DD1664E2F}" type="datetimeFigureOut">
              <a:rPr lang="en-US" smtClean="0"/>
              <a:t>11/26/2011</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phen@trpn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ature.com/nature/journal/vaop/ncurrent/full/nature10556.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zone.unep.org/Assessment_Panels/SAP/Scientific_Assessment_2010/SAP-2010-FAQs-update.pdf" TargetMode="External"/><Relationship Id="rId2" Type="http://schemas.openxmlformats.org/officeDocument/2006/relationships/hyperlink" Target="http://trpns.com/wp-content/uploads/2011/09/Ozone-Hole-Repair.pdf" TargetMode="External"/><Relationship Id="rId1" Type="http://schemas.openxmlformats.org/officeDocument/2006/relationships/slideLayout" Target="../slideLayouts/slideLayout2.xml"/><Relationship Id="rId5" Type="http://schemas.openxmlformats.org/officeDocument/2006/relationships/hyperlink" Target="http://www.physics.ohio-state.edu/~wilkins/energy/Companion/E01.1.pdf.xpdf" TargetMode="External"/><Relationship Id="rId4" Type="http://schemas.openxmlformats.org/officeDocument/2006/relationships/hyperlink" Target="http://downloads.climatescience.gov/sap/sap2-4/sap2-4-final-all.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999308"/>
          </a:xfrm>
        </p:spPr>
        <p:txBody>
          <a:bodyPr>
            <a:normAutofit fontScale="90000"/>
          </a:bodyPr>
          <a:lstStyle/>
          <a:p>
            <a:r>
              <a:rPr lang="en-US" dirty="0" smtClean="0"/>
              <a:t>Review Report</a:t>
            </a:r>
            <a:r>
              <a:rPr lang="en-US" dirty="0"/>
              <a:t>:</a:t>
            </a:r>
            <a:r>
              <a:rPr lang="en-US" dirty="0" smtClean="0"/>
              <a:t> </a:t>
            </a:r>
            <a:br>
              <a:rPr lang="en-US" dirty="0" smtClean="0"/>
            </a:br>
            <a:r>
              <a:rPr lang="en-US" dirty="0" smtClean="0"/>
              <a:t>Geoengineering The Ozone Layer</a:t>
            </a:r>
            <a:endParaRPr lang="en-US" dirty="0"/>
          </a:p>
        </p:txBody>
      </p:sp>
      <p:sp>
        <p:nvSpPr>
          <p:cNvPr id="3" name="Subtitle 2"/>
          <p:cNvSpPr>
            <a:spLocks noGrp="1"/>
          </p:cNvSpPr>
          <p:nvPr>
            <p:ph type="subTitle" idx="1"/>
          </p:nvPr>
        </p:nvSpPr>
        <p:spPr>
          <a:xfrm>
            <a:off x="1371600" y="4038600"/>
            <a:ext cx="6400800" cy="2514600"/>
          </a:xfrm>
        </p:spPr>
        <p:txBody>
          <a:bodyPr>
            <a:normAutofit lnSpcReduction="10000"/>
          </a:bodyPr>
          <a:lstStyle/>
          <a:p>
            <a:r>
              <a:rPr lang="en-US" dirty="0" smtClean="0"/>
              <a:t>By</a:t>
            </a:r>
          </a:p>
          <a:p>
            <a:r>
              <a:rPr lang="en-US" dirty="0" smtClean="0"/>
              <a:t>David Stephen</a:t>
            </a:r>
          </a:p>
          <a:p>
            <a:r>
              <a:rPr lang="en-US" dirty="0" smtClean="0"/>
              <a:t>College grad </a:t>
            </a:r>
            <a:r>
              <a:rPr lang="en-US" smtClean="0"/>
              <a:t>in Physics</a:t>
            </a:r>
            <a:endParaRPr lang="en-US" dirty="0" smtClean="0"/>
          </a:p>
          <a:p>
            <a:r>
              <a:rPr lang="en-US" dirty="0" smtClean="0">
                <a:hlinkClick r:id="rId2"/>
              </a:rPr>
              <a:t>stephen@trpns.com</a:t>
            </a:r>
            <a:endParaRPr lang="en-US" dirty="0" smtClean="0"/>
          </a:p>
          <a:p>
            <a:endParaRPr lang="en-US" dirty="0"/>
          </a:p>
          <a:p>
            <a:endParaRPr lang="en-US" dirty="0"/>
          </a:p>
          <a:p>
            <a:r>
              <a:rPr lang="en-US" dirty="0" smtClean="0">
                <a:solidFill>
                  <a:schemeClr val="accent1"/>
                </a:solidFill>
              </a:rPr>
              <a:t>October 2011</a:t>
            </a:r>
            <a:endParaRPr lang="en-US" dirty="0">
              <a:solidFill>
                <a:schemeClr val="accent1"/>
              </a:solidFill>
            </a:endParaRPr>
          </a:p>
        </p:txBody>
      </p:sp>
    </p:spTree>
    <p:extLst>
      <p:ext uri="{BB962C8B-B14F-4D97-AF65-F5344CB8AC3E}">
        <p14:creationId xmlns:p14="http://schemas.microsoft.com/office/powerpoint/2010/main" val="2101975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9144000" cy="6858000"/>
          </a:xfrm>
        </p:spPr>
        <p:txBody>
          <a:bodyPr>
            <a:normAutofit/>
          </a:bodyPr>
          <a:lstStyle/>
          <a:p>
            <a:r>
              <a:rPr lang="en-US" dirty="0" smtClean="0"/>
              <a:t>Geoengineering the ozone layer is a workable experiment because of acquaintance of man with outer space and the mix of gases involved in protection reactions in the stratosphere.</a:t>
            </a:r>
          </a:p>
          <a:p>
            <a:r>
              <a:rPr lang="en-US" dirty="0" smtClean="0"/>
              <a:t>Objects known to fly to stratospheric height are mainly rockets, aerostats and aerodynes. Most of these objects have been used in missions around and beyond stratospheric region showing their competence to travel there with a certain amount of load.</a:t>
            </a:r>
          </a:p>
          <a:p>
            <a:r>
              <a:rPr lang="en-US" dirty="0" smtClean="0"/>
              <a:t>Oxygen will be used for this recovery and will be conveyed from planet earth as liquid and discharged as gas to depleted parts of the ozone layer.</a:t>
            </a:r>
          </a:p>
          <a:p>
            <a:r>
              <a:rPr lang="en-US" dirty="0" smtClean="0"/>
              <a:t>Discharged gas is expected to join in reactions occurring for protection at the stratosphere. This recovery is not expected </a:t>
            </a:r>
            <a:r>
              <a:rPr lang="en-US" dirty="0" smtClean="0"/>
              <a:t>to close the whole </a:t>
            </a:r>
            <a:r>
              <a:rPr lang="en-US" dirty="0" smtClean="0"/>
              <a:t>depleted </a:t>
            </a:r>
            <a:r>
              <a:rPr lang="en-US" dirty="0" smtClean="0"/>
              <a:t>portion of </a:t>
            </a:r>
            <a:r>
              <a:rPr lang="en-US" dirty="0" smtClean="0"/>
              <a:t>the ozone layer </a:t>
            </a:r>
            <a:r>
              <a:rPr lang="en-US" dirty="0" smtClean="0"/>
              <a:t>(which is about </a:t>
            </a:r>
            <a:r>
              <a:rPr lang="en-US" dirty="0" smtClean="0"/>
              <a:t>3</a:t>
            </a:r>
            <a:r>
              <a:rPr lang="en-US" dirty="0" smtClean="0"/>
              <a:t>%) but </a:t>
            </a:r>
            <a:r>
              <a:rPr lang="en-US" dirty="0" smtClean="0"/>
              <a:t>will be used for parts measurements show to contain fewer ODSs to avoid destruction of incoming oxygen molecules when they become ozone.</a:t>
            </a:r>
            <a:endParaRPr lang="en-US" dirty="0"/>
          </a:p>
        </p:txBody>
      </p:sp>
    </p:spTree>
    <p:extLst>
      <p:ext uri="{BB962C8B-B14F-4D97-AF65-F5344CB8AC3E}">
        <p14:creationId xmlns:p14="http://schemas.microsoft.com/office/powerpoint/2010/main" val="3970488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9144000" cy="68580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Arctic ozone depletion in </a:t>
            </a:r>
            <a:r>
              <a:rPr lang="en-US" dirty="0"/>
              <a:t>2011; Image Credit: </a:t>
            </a:r>
            <a:r>
              <a:rPr lang="en-US" dirty="0" smtClean="0"/>
              <a:t>NASA/JPL-Caltech</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spTree>
    <p:extLst>
      <p:ext uri="{BB962C8B-B14F-4D97-AF65-F5344CB8AC3E}">
        <p14:creationId xmlns:p14="http://schemas.microsoft.com/office/powerpoint/2010/main" val="889756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1" cy="6858000"/>
          </a:xfrm>
        </p:spPr>
        <p:txBody>
          <a:bodyPr>
            <a:normAutofit/>
          </a:bodyPr>
          <a:lstStyle/>
          <a:p>
            <a:r>
              <a:rPr lang="en-US" dirty="0" smtClean="0"/>
              <a:t>The images above show the distribution of ozone gas and chorine monoxide in the ozone layer over Arctic at a stratospheric altitude of 20km in mid-march 2011.</a:t>
            </a:r>
          </a:p>
          <a:p>
            <a:r>
              <a:rPr lang="en-US" dirty="0" smtClean="0"/>
              <a:t>It shows the hole over Arctic and how chlorine monoxide surrounds it. The purple &amp; grey part show a low ozone distribution for the image on the left and the blue part for the image  on the right show a high chlorine monoxide distribution. </a:t>
            </a:r>
            <a:r>
              <a:rPr lang="en-US" baseline="30000" dirty="0" smtClean="0"/>
              <a:t>[2]</a:t>
            </a:r>
          </a:p>
          <a:p>
            <a:r>
              <a:rPr lang="en-US" dirty="0" smtClean="0"/>
              <a:t>For the image on the left, areas with light blue, dark blue and sky blue depict points of low ozone, it also depicts points of low chlorine monoxide shown from the image on the right. These are choice points to discharge oxygen using this distribution as reference.</a:t>
            </a:r>
          </a:p>
          <a:p>
            <a:r>
              <a:rPr lang="en-US" dirty="0" smtClean="0"/>
              <a:t>Oxygen gas when discharged will provide more molecules for reactions and join in reactions to close the hole to a targeted extent.</a:t>
            </a:r>
          </a:p>
          <a:p>
            <a:endParaRPr lang="en-US" dirty="0"/>
          </a:p>
          <a:p>
            <a:pPr marL="0" indent="0">
              <a:buNone/>
            </a:pPr>
            <a:endParaRPr lang="en-US" dirty="0"/>
          </a:p>
        </p:txBody>
      </p:sp>
    </p:spTree>
    <p:extLst>
      <p:ext uri="{BB962C8B-B14F-4D97-AF65-F5344CB8AC3E}">
        <p14:creationId xmlns:p14="http://schemas.microsoft.com/office/powerpoint/2010/main" val="495682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7620000" cy="1143000"/>
          </a:xfrm>
        </p:spPr>
        <p:txBody>
          <a:bodyPr>
            <a:normAutofit fontScale="90000"/>
          </a:bodyPr>
          <a:lstStyle/>
          <a:p>
            <a:r>
              <a:rPr lang="en-US" dirty="0" smtClean="0"/>
              <a:t>Ozone Layer Geoengineering:</a:t>
            </a:r>
            <a:br>
              <a:rPr lang="en-US" dirty="0" smtClean="0"/>
            </a:br>
            <a:r>
              <a:rPr lang="en-US" dirty="0" smtClean="0"/>
              <a:t>The Need</a:t>
            </a:r>
            <a:endParaRPr lang="en-US" dirty="0"/>
          </a:p>
        </p:txBody>
      </p:sp>
      <p:sp>
        <p:nvSpPr>
          <p:cNvPr id="2" name="Content Placeholder 1"/>
          <p:cNvSpPr>
            <a:spLocks noGrp="1"/>
          </p:cNvSpPr>
          <p:nvPr>
            <p:ph idx="1"/>
          </p:nvPr>
        </p:nvSpPr>
        <p:spPr>
          <a:xfrm>
            <a:off x="1" y="1295400"/>
            <a:ext cx="9144000" cy="5562600"/>
          </a:xfrm>
        </p:spPr>
        <p:txBody>
          <a:bodyPr>
            <a:normAutofit/>
          </a:bodyPr>
          <a:lstStyle/>
          <a:p>
            <a:r>
              <a:rPr lang="en-US" dirty="0" smtClean="0"/>
              <a:t>Adding oxygen to depleted parts of the ozone layer may be necessary in future. This may come towards the middle of the first half of this century if the ozone hole clearly pose threats to man and the environment in </a:t>
            </a:r>
            <a:r>
              <a:rPr lang="en-US" dirty="0"/>
              <a:t>health concerns </a:t>
            </a:r>
            <a:r>
              <a:rPr lang="en-US" dirty="0" smtClean="0"/>
              <a:t>and devastation respectively.</a:t>
            </a:r>
          </a:p>
          <a:p>
            <a:r>
              <a:rPr lang="en-US" dirty="0" smtClean="0"/>
              <a:t>Geoengineering for global </a:t>
            </a:r>
            <a:r>
              <a:rPr lang="en-US" dirty="0"/>
              <a:t>w</a:t>
            </a:r>
            <a:r>
              <a:rPr lang="en-US" dirty="0" smtClean="0"/>
              <a:t>arming may be likely soon, some of the procedures suggested will further deplete the ozone layer according to certain reviews. These reviews should not stop a process that may be the last resort to save planet earth from </a:t>
            </a:r>
            <a:r>
              <a:rPr lang="en-US" dirty="0"/>
              <a:t>g</a:t>
            </a:r>
            <a:r>
              <a:rPr lang="en-US" dirty="0" smtClean="0"/>
              <a:t>lobal warming.</a:t>
            </a:r>
            <a:r>
              <a:rPr lang="en-US" dirty="0"/>
              <a:t> </a:t>
            </a:r>
            <a:r>
              <a:rPr lang="en-US" dirty="0" smtClean="0"/>
              <a:t>Effects to the ozone layer observed after geoengineering for </a:t>
            </a:r>
            <a:r>
              <a:rPr lang="en-US" dirty="0"/>
              <a:t>g</a:t>
            </a:r>
            <a:r>
              <a:rPr lang="en-US" dirty="0" smtClean="0"/>
              <a:t>lobal warming can be repaired by geoengineering the </a:t>
            </a:r>
            <a:r>
              <a:rPr lang="en-US" dirty="0"/>
              <a:t>o</a:t>
            </a:r>
            <a:r>
              <a:rPr lang="en-US" dirty="0" smtClean="0"/>
              <a:t>zone layer.</a:t>
            </a:r>
          </a:p>
          <a:p>
            <a:r>
              <a:rPr lang="en-US" dirty="0" smtClean="0"/>
              <a:t>Geoengineering the ozone layer will also be necessary to further understand the impact of artificial input to a natural cycle in the atmosphere.</a:t>
            </a:r>
          </a:p>
        </p:txBody>
      </p:sp>
    </p:spTree>
    <p:extLst>
      <p:ext uri="{BB962C8B-B14F-4D97-AF65-F5344CB8AC3E}">
        <p14:creationId xmlns:p14="http://schemas.microsoft.com/office/powerpoint/2010/main" val="377471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914400"/>
          </a:xfrm>
        </p:spPr>
        <p:txBody>
          <a:bodyPr>
            <a:normAutofit/>
          </a:bodyPr>
          <a:lstStyle/>
          <a:p>
            <a:r>
              <a:rPr lang="en-US" dirty="0" smtClean="0"/>
              <a:t>The Proposal</a:t>
            </a:r>
            <a:endParaRPr lang="en-US" dirty="0"/>
          </a:p>
        </p:txBody>
      </p:sp>
      <p:sp>
        <p:nvSpPr>
          <p:cNvPr id="2" name="Content Placeholder 1"/>
          <p:cNvSpPr>
            <a:spLocks noGrp="1"/>
          </p:cNvSpPr>
          <p:nvPr>
            <p:ph idx="1"/>
          </p:nvPr>
        </p:nvSpPr>
        <p:spPr>
          <a:xfrm>
            <a:off x="1" y="1447800"/>
            <a:ext cx="9144000" cy="5410200"/>
          </a:xfrm>
        </p:spPr>
        <p:txBody>
          <a:bodyPr>
            <a:normAutofit/>
          </a:bodyPr>
          <a:lstStyle/>
          <a:p>
            <a:r>
              <a:rPr lang="en-US" dirty="0" smtClean="0"/>
              <a:t>A </a:t>
            </a:r>
            <a:r>
              <a:rPr lang="en-US" dirty="0"/>
              <a:t>tank of volume </a:t>
            </a:r>
            <a:r>
              <a:rPr lang="en-US" dirty="0" smtClean="0"/>
              <a:t>of around </a:t>
            </a:r>
            <a:r>
              <a:rPr lang="en-US" dirty="0"/>
              <a:t>500m</a:t>
            </a:r>
            <a:r>
              <a:rPr lang="en-US" baseline="30000" dirty="0"/>
              <a:t>3</a:t>
            </a:r>
            <a:r>
              <a:rPr lang="en-US" dirty="0" smtClean="0"/>
              <a:t> full of liquid oxygen will be conveyed using an aerostat or aerodyne from the surface of the earth to the stratosphere. The tank will have a chamber where it is expected to vaporize before discharge under high pressure to trigger reactions immediately. This process is similar to the combustion process in  rocket engines.</a:t>
            </a:r>
          </a:p>
          <a:p>
            <a:r>
              <a:rPr lang="en-US" dirty="0" smtClean="0"/>
              <a:t>The gas should be discharged at a low stratospheric altitude where wind and turbulence is bearable. Discharged gas should be carried higher by stratospheric winds and other air motion for thoroughgoing; </a:t>
            </a:r>
            <a:r>
              <a:rPr lang="en-US" dirty="0"/>
              <a:t>r</a:t>
            </a:r>
            <a:r>
              <a:rPr lang="en-US" dirty="0" smtClean="0"/>
              <a:t>eaction of discharged gas for protection however does not depend on this.</a:t>
            </a:r>
          </a:p>
          <a:p>
            <a:endParaRPr lang="en-US" baseline="30000" dirty="0" smtClean="0"/>
          </a:p>
          <a:p>
            <a:endParaRPr lang="en-US" baseline="30000" dirty="0"/>
          </a:p>
          <a:p>
            <a:pPr marL="0" indent="0">
              <a:buNone/>
            </a:pPr>
            <a:r>
              <a:rPr lang="en-US" baseline="30000" dirty="0" smtClean="0"/>
              <a:t> </a:t>
            </a:r>
          </a:p>
          <a:p>
            <a:endParaRPr lang="en-US" baseline="30000" dirty="0" smtClean="0"/>
          </a:p>
        </p:txBody>
      </p:sp>
    </p:spTree>
    <p:extLst>
      <p:ext uri="{BB962C8B-B14F-4D97-AF65-F5344CB8AC3E}">
        <p14:creationId xmlns:p14="http://schemas.microsoft.com/office/powerpoint/2010/main" val="1516542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9144000" cy="6858000"/>
          </a:xfrm>
        </p:spPr>
        <p:txBody>
          <a:bodyPr>
            <a:normAutofit/>
          </a:bodyPr>
          <a:lstStyle/>
          <a:p>
            <a:pPr marL="0" indent="0">
              <a:buNone/>
            </a:pPr>
            <a:endParaRPr lang="en-US" dirty="0" smtClean="0"/>
          </a:p>
          <a:p>
            <a:r>
              <a:rPr lang="en-US" dirty="0" smtClean="0"/>
              <a:t>Liquid </a:t>
            </a:r>
            <a:r>
              <a:rPr lang="en-US" dirty="0"/>
              <a:t>oxygen is preferred for this procedure because more volume of the same mass of oxygen can be carried as liquid than as gas.</a:t>
            </a:r>
          </a:p>
          <a:p>
            <a:r>
              <a:rPr lang="en-US" dirty="0"/>
              <a:t>Oxygen instead of ozone is </a:t>
            </a:r>
            <a:r>
              <a:rPr lang="en-US" dirty="0" smtClean="0"/>
              <a:t>preferred for a number of reasons; ozone gas is unstable and </a:t>
            </a:r>
            <a:r>
              <a:rPr lang="en-US" dirty="0"/>
              <a:t>dissociates at high concentration </a:t>
            </a:r>
            <a:r>
              <a:rPr lang="en-US" dirty="0" smtClean="0"/>
              <a:t>to oxygen under atmospheric conditions in a short time. For ozone, large </a:t>
            </a:r>
            <a:r>
              <a:rPr lang="en-US" dirty="0"/>
              <a:t>amount </a:t>
            </a:r>
            <a:r>
              <a:rPr lang="en-US" dirty="0" smtClean="0"/>
              <a:t>will </a:t>
            </a:r>
            <a:r>
              <a:rPr lang="en-US" dirty="0"/>
              <a:t>be manufactured and </a:t>
            </a:r>
            <a:r>
              <a:rPr lang="en-US" dirty="0" smtClean="0"/>
              <a:t>transported, this is practically difficult and financially guzzling. </a:t>
            </a:r>
            <a:r>
              <a:rPr lang="en-US" dirty="0"/>
              <a:t>Ozone molecules that </a:t>
            </a:r>
            <a:r>
              <a:rPr lang="en-US" dirty="0" smtClean="0"/>
              <a:t>protects </a:t>
            </a:r>
            <a:r>
              <a:rPr lang="en-US" dirty="0"/>
              <a:t>in the ozone layer </a:t>
            </a:r>
            <a:r>
              <a:rPr lang="en-US" dirty="0" smtClean="0"/>
              <a:t>where formed from a process which ‘prepares’ them for the next; this may not be the same for </a:t>
            </a:r>
            <a:r>
              <a:rPr lang="en-US" dirty="0"/>
              <a:t>freshly discharged </a:t>
            </a:r>
            <a:r>
              <a:rPr lang="en-US" dirty="0" smtClean="0"/>
              <a:t>ozone that is ‘not prepared’ for the process and may be inactive for a while before possible eat up by ODSs. These are the basic reasons for preference of oxygen to ozone for this research.</a:t>
            </a:r>
            <a:endParaRPr lang="en-US" baseline="30000" dirty="0"/>
          </a:p>
          <a:p>
            <a:endParaRPr lang="en-US" dirty="0"/>
          </a:p>
        </p:txBody>
      </p:sp>
    </p:spTree>
    <p:extLst>
      <p:ext uri="{BB962C8B-B14F-4D97-AF65-F5344CB8AC3E}">
        <p14:creationId xmlns:p14="http://schemas.microsoft.com/office/powerpoint/2010/main" val="2941758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9144000" cy="6858000"/>
          </a:xfrm>
        </p:spPr>
        <p:txBody>
          <a:bodyPr>
            <a:normAutofit/>
          </a:bodyPr>
          <a:lstStyle/>
          <a:p>
            <a:r>
              <a:rPr lang="en-US" dirty="0" smtClean="0"/>
              <a:t>Discharged oxygen can undergo two reactions because of the condition in the ozone layer and discharge of the gas at high pressure.</a:t>
            </a:r>
          </a:p>
          <a:p>
            <a:r>
              <a:rPr lang="en-US" dirty="0" smtClean="0"/>
              <a:t>Discharged oxygen released under high pressures can react with natural oxygen atoms to form ozone molecules. i.e.</a:t>
            </a:r>
          </a:p>
          <a:p>
            <a:pPr marL="0" indent="0">
              <a:buNone/>
            </a:pPr>
            <a:r>
              <a:rPr lang="en-US" dirty="0"/>
              <a:t> </a:t>
            </a:r>
            <a:r>
              <a:rPr lang="en-US" dirty="0" smtClean="0"/>
              <a:t>    O</a:t>
            </a:r>
            <a:r>
              <a:rPr lang="en-US" baseline="-25000" dirty="0" smtClean="0"/>
              <a:t>2 </a:t>
            </a:r>
            <a:r>
              <a:rPr lang="en-US" baseline="-25000" dirty="0"/>
              <a:t> </a:t>
            </a:r>
            <a:r>
              <a:rPr lang="en-US" dirty="0" smtClean="0"/>
              <a:t>+ O </a:t>
            </a:r>
            <a:r>
              <a:rPr lang="en-US" dirty="0"/>
              <a:t>→</a:t>
            </a:r>
            <a:r>
              <a:rPr lang="en-US" dirty="0" smtClean="0"/>
              <a:t> O</a:t>
            </a:r>
            <a:r>
              <a:rPr lang="en-US" baseline="-25000" dirty="0" smtClean="0"/>
              <a:t>3</a:t>
            </a:r>
          </a:p>
          <a:p>
            <a:endParaRPr lang="en-US" dirty="0" smtClean="0"/>
          </a:p>
          <a:p>
            <a:r>
              <a:rPr lang="en-US" dirty="0" smtClean="0"/>
              <a:t>Or be split by UV rays as in the reactions below</a:t>
            </a:r>
          </a:p>
          <a:p>
            <a:pPr marL="0" indent="0">
              <a:buNone/>
            </a:pPr>
            <a:r>
              <a:rPr lang="en-US" dirty="0" smtClean="0"/>
              <a:t>    *O</a:t>
            </a:r>
            <a:r>
              <a:rPr lang="en-US" baseline="-25000" dirty="0" smtClean="0"/>
              <a:t>2 </a:t>
            </a:r>
            <a:r>
              <a:rPr lang="en-US" dirty="0"/>
              <a:t>→</a:t>
            </a:r>
            <a:r>
              <a:rPr lang="en-US" dirty="0" smtClean="0"/>
              <a:t> O + O</a:t>
            </a:r>
            <a:endParaRPr lang="en-US" dirty="0"/>
          </a:p>
          <a:p>
            <a:pPr marL="0" indent="0">
              <a:buNone/>
            </a:pPr>
            <a:r>
              <a:rPr lang="en-US" dirty="0" smtClean="0"/>
              <a:t>     O + </a:t>
            </a:r>
            <a:r>
              <a:rPr lang="en-US" baseline="30000" dirty="0"/>
              <a:t>‘ </a:t>
            </a:r>
            <a:r>
              <a:rPr lang="en-US" dirty="0" smtClean="0"/>
              <a:t>O</a:t>
            </a:r>
            <a:r>
              <a:rPr lang="en-US" baseline="-25000" dirty="0" smtClean="0"/>
              <a:t>2</a:t>
            </a:r>
            <a:r>
              <a:rPr lang="en-US" dirty="0" smtClean="0"/>
              <a:t> → O</a:t>
            </a:r>
            <a:r>
              <a:rPr lang="en-US" baseline="-25000" dirty="0" smtClean="0"/>
              <a:t>3</a:t>
            </a:r>
          </a:p>
          <a:p>
            <a:pPr marL="0" indent="0">
              <a:buNone/>
            </a:pPr>
            <a:r>
              <a:rPr lang="en-US" baseline="-25000" dirty="0"/>
              <a:t> </a:t>
            </a:r>
            <a:r>
              <a:rPr lang="en-US" dirty="0" smtClean="0"/>
              <a:t>    O </a:t>
            </a:r>
            <a:r>
              <a:rPr lang="en-US" dirty="0"/>
              <a:t>+ </a:t>
            </a:r>
            <a:r>
              <a:rPr lang="en-US" baseline="30000" dirty="0"/>
              <a:t>‘</a:t>
            </a:r>
            <a:r>
              <a:rPr lang="en-US" baseline="30000" dirty="0">
                <a:solidFill>
                  <a:schemeClr val="bg2">
                    <a:lumMod val="25000"/>
                  </a:schemeClr>
                </a:solidFill>
              </a:rPr>
              <a:t> </a:t>
            </a:r>
            <a:r>
              <a:rPr lang="en-US" dirty="0" smtClean="0"/>
              <a:t>O</a:t>
            </a:r>
            <a:r>
              <a:rPr lang="en-US" baseline="-25000" dirty="0" smtClean="0"/>
              <a:t>2</a:t>
            </a:r>
            <a:r>
              <a:rPr lang="en-US" dirty="0" smtClean="0"/>
              <a:t> </a:t>
            </a:r>
            <a:r>
              <a:rPr lang="en-US" dirty="0"/>
              <a:t>→ O</a:t>
            </a:r>
            <a:r>
              <a:rPr lang="en-US" baseline="-25000" dirty="0"/>
              <a:t>3</a:t>
            </a:r>
            <a:endParaRPr lang="en-US" dirty="0"/>
          </a:p>
          <a:p>
            <a:r>
              <a:rPr lang="en-US" dirty="0"/>
              <a:t>*</a:t>
            </a:r>
            <a:r>
              <a:rPr lang="en-US" dirty="0" smtClean="0"/>
              <a:t>O</a:t>
            </a:r>
            <a:r>
              <a:rPr lang="en-US" baseline="-25000" dirty="0" smtClean="0"/>
              <a:t>2</a:t>
            </a:r>
            <a:r>
              <a:rPr lang="en-US" dirty="0"/>
              <a:t> </a:t>
            </a:r>
            <a:r>
              <a:rPr lang="en-US" dirty="0" smtClean="0"/>
              <a:t>is one of the injected oxygen molecules split by UV rays to oxygen atoms. </a:t>
            </a:r>
            <a:r>
              <a:rPr lang="en-US" baseline="30000" dirty="0"/>
              <a:t>‘</a:t>
            </a:r>
            <a:r>
              <a:rPr lang="en-US" baseline="30000" dirty="0">
                <a:solidFill>
                  <a:schemeClr val="bg2">
                    <a:lumMod val="25000"/>
                  </a:schemeClr>
                </a:solidFill>
              </a:rPr>
              <a:t> </a:t>
            </a:r>
            <a:r>
              <a:rPr lang="en-US" dirty="0" smtClean="0"/>
              <a:t>O</a:t>
            </a:r>
            <a:r>
              <a:rPr lang="en-US" baseline="-25000" dirty="0" smtClean="0"/>
              <a:t>2 </a:t>
            </a:r>
            <a:r>
              <a:rPr lang="en-US" dirty="0"/>
              <a:t> </a:t>
            </a:r>
            <a:r>
              <a:rPr lang="en-US" dirty="0" smtClean="0"/>
              <a:t>is part of the injected oxygen molecules in reaction with the oxygen atoms to form ozone molecules.</a:t>
            </a:r>
          </a:p>
          <a:p>
            <a:r>
              <a:rPr lang="en-US" dirty="0" smtClean="0"/>
              <a:t>This shows that injected oxygen molecules can protect from harmful UV rays in reactions within their cycle.</a:t>
            </a:r>
            <a:endParaRPr lang="en-US" dirty="0"/>
          </a:p>
        </p:txBody>
      </p:sp>
    </p:spTree>
    <p:extLst>
      <p:ext uri="{BB962C8B-B14F-4D97-AF65-F5344CB8AC3E}">
        <p14:creationId xmlns:p14="http://schemas.microsoft.com/office/powerpoint/2010/main" val="1862928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Aerostat</a:t>
            </a:r>
            <a:endParaRPr lang="en-US" dirty="0"/>
          </a:p>
        </p:txBody>
      </p:sp>
      <p:sp>
        <p:nvSpPr>
          <p:cNvPr id="2" name="Content Placeholder 1"/>
          <p:cNvSpPr>
            <a:spLocks noGrp="1"/>
          </p:cNvSpPr>
          <p:nvPr>
            <p:ph idx="1"/>
          </p:nvPr>
        </p:nvSpPr>
        <p:spPr>
          <a:xfrm>
            <a:off x="1" y="1447800"/>
            <a:ext cx="9144000" cy="5410200"/>
          </a:xfrm>
        </p:spPr>
        <p:txBody>
          <a:bodyPr>
            <a:normAutofit/>
          </a:bodyPr>
          <a:lstStyle/>
          <a:p>
            <a:r>
              <a:rPr lang="en-US" dirty="0" smtClean="0"/>
              <a:t>Aerostats can be defined as powered, gases filled balloons which can be steered not requiring movement through surrounding air. They are also known as airships, blimps and dirigibles. They were used for transportation many years back but have been modernized of late for high altitude and better transport capabilities.</a:t>
            </a:r>
          </a:p>
          <a:p>
            <a:r>
              <a:rPr lang="en-US" dirty="0" smtClean="0"/>
              <a:t>Aerostats can be used for this research, they present an advantage for little or negligible pollution and capability to fly to low stratospheric altitude.</a:t>
            </a:r>
            <a:r>
              <a:rPr lang="en-US" baseline="30000" dirty="0"/>
              <a:t> [3]</a:t>
            </a:r>
            <a:r>
              <a:rPr lang="en-US" dirty="0" smtClean="0"/>
              <a:t> Their load capacity is a challenge but can be possible in a specially built system. </a:t>
            </a:r>
            <a:endParaRPr lang="en-US" baseline="30000" dirty="0" smtClean="0"/>
          </a:p>
          <a:p>
            <a:r>
              <a:rPr lang="en-US" dirty="0" smtClean="0"/>
              <a:t>Balloon-like discharge as in the SPICE project is possible for this research if  adjustment is made for oxygen discharge in a desired fashion.</a:t>
            </a:r>
            <a:endParaRPr lang="en-US" dirty="0"/>
          </a:p>
        </p:txBody>
      </p:sp>
    </p:spTree>
    <p:extLst>
      <p:ext uri="{BB962C8B-B14F-4D97-AF65-F5344CB8AC3E}">
        <p14:creationId xmlns:p14="http://schemas.microsoft.com/office/powerpoint/2010/main" val="3028231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Aerodyne</a:t>
            </a:r>
            <a:endParaRPr lang="en-US" dirty="0"/>
          </a:p>
        </p:txBody>
      </p:sp>
      <p:sp>
        <p:nvSpPr>
          <p:cNvPr id="2" name="Content Placeholder 1"/>
          <p:cNvSpPr>
            <a:spLocks noGrp="1"/>
          </p:cNvSpPr>
          <p:nvPr>
            <p:ph idx="1"/>
          </p:nvPr>
        </p:nvSpPr>
        <p:spPr>
          <a:xfrm>
            <a:off x="0" y="1371600"/>
            <a:ext cx="9144000" cy="5486400"/>
          </a:xfrm>
        </p:spPr>
        <p:txBody>
          <a:bodyPr>
            <a:normAutofit/>
          </a:bodyPr>
          <a:lstStyle/>
          <a:p>
            <a:r>
              <a:rPr lang="en-US" dirty="0" smtClean="0"/>
              <a:t>Aerodynes are class of aircrafts made of metals and can fly around stratospheric heights. Unmanned Aerial Vehicles (UAVs) are examples of aerodynes, they are powered aerial vehicles that does not carry a human operator.</a:t>
            </a:r>
          </a:p>
          <a:p>
            <a:r>
              <a:rPr lang="en-US" dirty="0" smtClean="0"/>
              <a:t>UAVs can be used to deliver oxygen as this research submits because of their altitude and load capabilities.</a:t>
            </a:r>
          </a:p>
          <a:p>
            <a:r>
              <a:rPr lang="en-US" dirty="0" smtClean="0"/>
              <a:t>RQ-4 Global Hawk is an example of a UAV used by the US Air Force that flew around 21km above sea level with a certain amount of load </a:t>
            </a:r>
            <a:r>
              <a:rPr lang="en-US" baseline="30000" dirty="0" smtClean="0"/>
              <a:t>[4]</a:t>
            </a:r>
            <a:r>
              <a:rPr lang="en-US" dirty="0" smtClean="0"/>
              <a:t>; Boeing X-37B, was similarly used and is powered by batteries.</a:t>
            </a:r>
            <a:r>
              <a:rPr lang="en-US" baseline="30000" dirty="0" smtClean="0"/>
              <a:t>[5]</a:t>
            </a:r>
          </a:p>
          <a:p>
            <a:r>
              <a:rPr lang="en-US" dirty="0" smtClean="0"/>
              <a:t>UAVs are options for this research but are very expensive to build and maintain, before experimentation of this research, chances exist to extemporize for UAV usage.</a:t>
            </a:r>
            <a:endParaRPr lang="en-US" dirty="0"/>
          </a:p>
        </p:txBody>
      </p:sp>
    </p:spTree>
    <p:extLst>
      <p:ext uri="{BB962C8B-B14F-4D97-AF65-F5344CB8AC3E}">
        <p14:creationId xmlns:p14="http://schemas.microsoft.com/office/powerpoint/2010/main" val="710714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Discussions</a:t>
            </a:r>
            <a:endParaRPr lang="en-US" dirty="0"/>
          </a:p>
        </p:txBody>
      </p:sp>
      <p:sp>
        <p:nvSpPr>
          <p:cNvPr id="2" name="Content Placeholder 1"/>
          <p:cNvSpPr>
            <a:spLocks noGrp="1"/>
          </p:cNvSpPr>
          <p:nvPr>
            <p:ph idx="1"/>
          </p:nvPr>
        </p:nvSpPr>
        <p:spPr>
          <a:xfrm>
            <a:off x="1" y="1447800"/>
            <a:ext cx="9144000" cy="5410200"/>
          </a:xfrm>
        </p:spPr>
        <p:txBody>
          <a:bodyPr>
            <a:normAutofit/>
          </a:bodyPr>
          <a:lstStyle/>
          <a:p>
            <a:r>
              <a:rPr lang="en-US" dirty="0" smtClean="0"/>
              <a:t>This research is a basic scenario, further scientific and technical review should channel it for solutions with regards to the ozone hole.</a:t>
            </a:r>
          </a:p>
          <a:p>
            <a:r>
              <a:rPr lang="en-US" dirty="0" smtClean="0"/>
              <a:t>Some factors aside ODSs are also necessary to determine parts or regions where this procedure will be used. Since most ozone is made around the equator and its distribution varies seasonally and geographically, target points for this procedure will include points where models show will impact more and movement of stratospheric winds will draw more natural ozone molecules close after some time.</a:t>
            </a:r>
          </a:p>
          <a:p>
            <a:r>
              <a:rPr lang="en-US" dirty="0" smtClean="0"/>
              <a:t>The mode &amp; approach of this research is workable, and should be viable when used. This research presents an option for ozone layer repair aside the sole hope of natural repair to come around 2050.</a:t>
            </a:r>
            <a:endParaRPr lang="en-US" dirty="0"/>
          </a:p>
        </p:txBody>
      </p:sp>
    </p:spTree>
    <p:extLst>
      <p:ext uri="{BB962C8B-B14F-4D97-AF65-F5344CB8AC3E}">
        <p14:creationId xmlns:p14="http://schemas.microsoft.com/office/powerpoint/2010/main" val="3227897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728472"/>
          </a:xfrm>
        </p:spPr>
        <p:txBody>
          <a:bodyPr>
            <a:normAutofit fontScale="90000"/>
          </a:bodyPr>
          <a:lstStyle/>
          <a:p>
            <a:r>
              <a:rPr lang="en-US" dirty="0" smtClean="0"/>
              <a:t>Geoengineering</a:t>
            </a:r>
            <a:endParaRPr lang="en-US" dirty="0"/>
          </a:p>
        </p:txBody>
      </p:sp>
      <p:sp>
        <p:nvSpPr>
          <p:cNvPr id="2" name="Content Placeholder 1"/>
          <p:cNvSpPr>
            <a:spLocks noGrp="1"/>
          </p:cNvSpPr>
          <p:nvPr>
            <p:ph idx="1"/>
          </p:nvPr>
        </p:nvSpPr>
        <p:spPr>
          <a:xfrm>
            <a:off x="0" y="1295400"/>
            <a:ext cx="9164782" cy="5527964"/>
          </a:xfrm>
        </p:spPr>
        <p:txBody>
          <a:bodyPr/>
          <a:lstStyle/>
          <a:p>
            <a:r>
              <a:rPr lang="en-US" dirty="0" smtClean="0"/>
              <a:t>Geoengineering has been in the news in recent weeks after the announcement of Stratospheric Particle Injection for Climate Engineering (SPICE) by UK scientists and a report by the US Bipartisan Policy Center on </a:t>
            </a:r>
            <a:r>
              <a:rPr lang="en-US" smtClean="0"/>
              <a:t>Climate Remediation Research</a:t>
            </a:r>
            <a:r>
              <a:rPr lang="en-US" dirty="0" smtClean="0"/>
              <a:t>.</a:t>
            </a:r>
          </a:p>
          <a:p>
            <a:endParaRPr lang="en-US" dirty="0"/>
          </a:p>
          <a:p>
            <a:r>
              <a:rPr lang="en-US" dirty="0" smtClean="0"/>
              <a:t>Geoengineering is seen as the way out from likely effects of global </a:t>
            </a:r>
            <a:r>
              <a:rPr lang="en-US" dirty="0"/>
              <a:t>w</a:t>
            </a:r>
            <a:r>
              <a:rPr lang="en-US" dirty="0" smtClean="0"/>
              <a:t>arming; Geoengineering or climate engineering can be described as an artificial procedure directed at excesses responsible for </a:t>
            </a:r>
            <a:r>
              <a:rPr lang="en-US" dirty="0"/>
              <a:t>g</a:t>
            </a:r>
            <a:r>
              <a:rPr lang="en-US" dirty="0" smtClean="0"/>
              <a:t>lobal warming to reduce or prevent its effects.</a:t>
            </a:r>
            <a:endParaRPr lang="en-US" dirty="0"/>
          </a:p>
        </p:txBody>
      </p:sp>
    </p:spTree>
    <p:extLst>
      <p:ext uri="{BB962C8B-B14F-4D97-AF65-F5344CB8AC3E}">
        <p14:creationId xmlns:p14="http://schemas.microsoft.com/office/powerpoint/2010/main" val="3032069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a:xfrm>
            <a:off x="1" y="1447800"/>
            <a:ext cx="9144000" cy="5410200"/>
          </a:xfrm>
        </p:spPr>
        <p:txBody>
          <a:bodyPr>
            <a:normAutofit/>
          </a:bodyPr>
          <a:lstStyle/>
          <a:p>
            <a:r>
              <a:rPr lang="en-US" dirty="0" smtClean="0"/>
              <a:t>Experimentation of this research may not come anytime soon but review is necessary for thoughts in this line and to broaden options in this direction.</a:t>
            </a:r>
          </a:p>
          <a:p>
            <a:r>
              <a:rPr lang="en-US" dirty="0" smtClean="0"/>
              <a:t>Geoengineering the ozone layer may never come as we remain hopeful that effects due to depleted ozone stay within a bearable range. Options as this however will prepare us for the challenge if things suddenly or gradually tilt towards an undesired end.</a:t>
            </a:r>
          </a:p>
          <a:p>
            <a:r>
              <a:rPr lang="en-US" dirty="0" smtClean="0"/>
              <a:t>Geoengineering the ozone layer is here and this research presents a starting point, execution is not so close but may be likely in 2-3 decades. Rather than look critically for reasons why this will not work, it is preferable that those reasons are highlighted for observation and solution within 15-20years to prepare this procedure for use anytime it is needed.</a:t>
            </a:r>
            <a:endParaRPr lang="en-US" dirty="0"/>
          </a:p>
        </p:txBody>
      </p:sp>
    </p:spTree>
    <p:extLst>
      <p:ext uri="{BB962C8B-B14F-4D97-AF65-F5344CB8AC3E}">
        <p14:creationId xmlns:p14="http://schemas.microsoft.com/office/powerpoint/2010/main" val="620019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652272"/>
          </a:xfrm>
        </p:spPr>
        <p:txBody>
          <a:bodyPr>
            <a:normAutofit fontScale="90000"/>
          </a:bodyPr>
          <a:lstStyle/>
          <a:p>
            <a:r>
              <a:rPr lang="en-US" dirty="0" smtClean="0"/>
              <a:t>References</a:t>
            </a:r>
            <a:endParaRPr lang="en-US" dirty="0"/>
          </a:p>
        </p:txBody>
      </p:sp>
      <p:sp>
        <p:nvSpPr>
          <p:cNvPr id="2" name="Content Placeholder 1"/>
          <p:cNvSpPr>
            <a:spLocks noGrp="1"/>
          </p:cNvSpPr>
          <p:nvPr>
            <p:ph idx="1"/>
          </p:nvPr>
        </p:nvSpPr>
        <p:spPr>
          <a:xfrm>
            <a:off x="1" y="685800"/>
            <a:ext cx="9144000" cy="6172200"/>
          </a:xfrm>
        </p:spPr>
        <p:txBody>
          <a:bodyPr>
            <a:normAutofit/>
          </a:bodyPr>
          <a:lstStyle/>
          <a:p>
            <a:pPr marL="457200" indent="-457200">
              <a:buFont typeface="+mj-lt"/>
              <a:buAutoNum type="arabicPeriod"/>
            </a:pPr>
            <a:r>
              <a:rPr lang="en-US" dirty="0" smtClean="0"/>
              <a:t>Wilkins J (2006), How the Earth Got its Ozone Layer. Energy publication of </a:t>
            </a:r>
            <a:r>
              <a:rPr lang="en-US" dirty="0"/>
              <a:t>D</a:t>
            </a:r>
            <a:r>
              <a:rPr lang="en-US" dirty="0" smtClean="0"/>
              <a:t>epartment of Physics, Ohio State University, E01.1.</a:t>
            </a:r>
          </a:p>
          <a:p>
            <a:pPr marL="457200" indent="-457200">
              <a:buFont typeface="+mj-lt"/>
              <a:buAutoNum type="arabicPeriod"/>
            </a:pPr>
            <a:r>
              <a:rPr lang="en-US" dirty="0" err="1" smtClean="0"/>
              <a:t>Manney</a:t>
            </a:r>
            <a:r>
              <a:rPr lang="en-US" dirty="0"/>
              <a:t> </a:t>
            </a:r>
            <a:r>
              <a:rPr lang="en-US" dirty="0" smtClean="0"/>
              <a:t>G.L. et al (2011), Unprecedented Arctic Ozone Loss in 2011 </a:t>
            </a:r>
            <a:r>
              <a:rPr lang="en-US" dirty="0" smtClean="0">
                <a:hlinkClick r:id="rId2"/>
              </a:rPr>
              <a:t>http</a:t>
            </a:r>
            <a:r>
              <a:rPr lang="en-US" dirty="0">
                <a:hlinkClick r:id="rId2"/>
              </a:rPr>
              <a:t>://</a:t>
            </a:r>
            <a:r>
              <a:rPr lang="en-US" dirty="0" smtClean="0">
                <a:hlinkClick r:id="rId2"/>
              </a:rPr>
              <a:t>www.nature.com/nature/journal/vaop/ncurrent/full/nature10556.html</a:t>
            </a:r>
            <a:endParaRPr lang="en-US" dirty="0" smtClean="0"/>
          </a:p>
          <a:p>
            <a:pPr marL="457200" indent="-457200">
              <a:buFont typeface="+mj-lt"/>
              <a:buAutoNum type="arabicPeriod"/>
            </a:pPr>
            <a:r>
              <a:rPr lang="en-US" dirty="0" smtClean="0"/>
              <a:t>Smith </a:t>
            </a:r>
            <a:r>
              <a:rPr lang="en-US" dirty="0"/>
              <a:t>S Jr., and L. </a:t>
            </a:r>
            <a:r>
              <a:rPr lang="en-US" dirty="0" smtClean="0"/>
              <a:t>Michael </a:t>
            </a:r>
            <a:r>
              <a:rPr lang="en-US" dirty="0"/>
              <a:t>(2007</a:t>
            </a:r>
            <a:r>
              <a:rPr lang="en-US" dirty="0" smtClean="0"/>
              <a:t>), </a:t>
            </a:r>
            <a:r>
              <a:rPr lang="en-US" dirty="0"/>
              <a:t>The </a:t>
            </a:r>
            <a:r>
              <a:rPr lang="en-US" dirty="0" err="1"/>
              <a:t>HiSentinel</a:t>
            </a:r>
            <a:r>
              <a:rPr lang="en-US" dirty="0"/>
              <a:t> Airship, presented paper at the </a:t>
            </a:r>
            <a:r>
              <a:rPr lang="en-US" dirty="0" smtClean="0"/>
              <a:t>7</a:t>
            </a:r>
            <a:r>
              <a:rPr lang="en-US" baseline="30000" dirty="0" smtClean="0"/>
              <a:t>th</a:t>
            </a:r>
            <a:r>
              <a:rPr lang="en-US" dirty="0" smtClean="0"/>
              <a:t> AIAA </a:t>
            </a:r>
            <a:r>
              <a:rPr lang="en-US" dirty="0"/>
              <a:t>Aviation Technology, Integration and Operation (ATIO) 2nd C, Belfast, </a:t>
            </a:r>
            <a:r>
              <a:rPr lang="en-US" dirty="0" smtClean="0"/>
              <a:t>Northern Ireland.</a:t>
            </a:r>
          </a:p>
          <a:p>
            <a:pPr marL="457200" indent="-457200">
              <a:buFont typeface="+mj-lt"/>
              <a:buAutoNum type="arabicPeriod"/>
            </a:pPr>
            <a:r>
              <a:rPr lang="en-US" dirty="0" smtClean="0"/>
              <a:t>United </a:t>
            </a:r>
            <a:r>
              <a:rPr lang="en-US" dirty="0"/>
              <a:t>States Air Force, (2009) RQ-4 Global Hawk, Fact Sheet by the Air C</a:t>
            </a:r>
            <a:r>
              <a:rPr lang="en-US" dirty="0" smtClean="0"/>
              <a:t>ombat Command</a:t>
            </a:r>
            <a:r>
              <a:rPr lang="en-US" dirty="0"/>
              <a:t>, Public Affairs </a:t>
            </a:r>
            <a:r>
              <a:rPr lang="en-US" dirty="0" smtClean="0"/>
              <a:t>Office</a:t>
            </a:r>
            <a:r>
              <a:rPr lang="en-US" dirty="0"/>
              <a:t>, </a:t>
            </a:r>
            <a:r>
              <a:rPr lang="en-US" dirty="0" smtClean="0"/>
              <a:t>Virginia, United </a:t>
            </a:r>
            <a:r>
              <a:rPr lang="en-US" dirty="0"/>
              <a:t>States </a:t>
            </a:r>
            <a:r>
              <a:rPr lang="en-US" dirty="0" smtClean="0"/>
              <a:t>of America.</a:t>
            </a:r>
          </a:p>
          <a:p>
            <a:pPr marL="457200" indent="-457200">
              <a:buFont typeface="+mj-lt"/>
              <a:buAutoNum type="arabicPeriod"/>
            </a:pPr>
            <a:r>
              <a:rPr lang="en-US" dirty="0" smtClean="0"/>
              <a:t>United </a:t>
            </a:r>
            <a:r>
              <a:rPr lang="en-US" dirty="0"/>
              <a:t>States Air Force, (2010) X-37B Orbital Test Vehicle, Fact Sheet from </a:t>
            </a:r>
            <a:r>
              <a:rPr lang="en-US" dirty="0" smtClean="0"/>
              <a:t>the Office </a:t>
            </a:r>
            <a:r>
              <a:rPr lang="en-US" dirty="0"/>
              <a:t>of the Secretary of the Air Force (Public Affairs), Washington, USA.</a:t>
            </a:r>
          </a:p>
        </p:txBody>
      </p:sp>
    </p:spTree>
    <p:extLst>
      <p:ext uri="{BB962C8B-B14F-4D97-AF65-F5344CB8AC3E}">
        <p14:creationId xmlns:p14="http://schemas.microsoft.com/office/powerpoint/2010/main" val="1206562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Downloads</a:t>
            </a:r>
            <a:endParaRPr lang="en-US" dirty="0"/>
          </a:p>
        </p:txBody>
      </p:sp>
      <p:sp>
        <p:nvSpPr>
          <p:cNvPr id="2" name="Content Placeholder 1"/>
          <p:cNvSpPr>
            <a:spLocks noGrp="1"/>
          </p:cNvSpPr>
          <p:nvPr>
            <p:ph idx="1"/>
          </p:nvPr>
        </p:nvSpPr>
        <p:spPr>
          <a:xfrm>
            <a:off x="1" y="1371600"/>
            <a:ext cx="9144000" cy="5486400"/>
          </a:xfrm>
        </p:spPr>
        <p:txBody>
          <a:bodyPr/>
          <a:lstStyle/>
          <a:p>
            <a:r>
              <a:rPr lang="en-US" dirty="0" smtClean="0"/>
              <a:t>Please download the research paper from which this report was developed from: </a:t>
            </a:r>
          </a:p>
          <a:p>
            <a:pPr marL="114300" indent="0">
              <a:buNone/>
            </a:pPr>
            <a:r>
              <a:rPr lang="en-US" dirty="0"/>
              <a:t> </a:t>
            </a:r>
            <a:r>
              <a:rPr lang="en-US" dirty="0" smtClean="0"/>
              <a:t>   </a:t>
            </a:r>
            <a:r>
              <a:rPr lang="en-US" dirty="0">
                <a:hlinkClick r:id="rId2"/>
              </a:rPr>
              <a:t>http://trpns.com/wp-content/uploads/2011/09/Ozone-Hole-Repair.pdf</a:t>
            </a:r>
            <a:endParaRPr lang="en-US" dirty="0"/>
          </a:p>
          <a:p>
            <a:endParaRPr lang="en-US" dirty="0"/>
          </a:p>
          <a:p>
            <a:r>
              <a:rPr lang="en-US" dirty="0" smtClean="0"/>
              <a:t>For more information about the ozone </a:t>
            </a:r>
            <a:r>
              <a:rPr lang="en-US" dirty="0"/>
              <a:t>l</a:t>
            </a:r>
            <a:r>
              <a:rPr lang="en-US" dirty="0" smtClean="0"/>
              <a:t>ayer, please download documents from the links </a:t>
            </a:r>
            <a:r>
              <a:rPr lang="en-US" dirty="0" smtClean="0"/>
              <a:t>below:</a:t>
            </a:r>
          </a:p>
          <a:p>
            <a:r>
              <a:rPr lang="en-US" dirty="0" smtClean="0">
                <a:hlinkClick r:id="rId3"/>
              </a:rPr>
              <a:t>http</a:t>
            </a:r>
            <a:r>
              <a:rPr lang="en-US" dirty="0">
                <a:hlinkClick r:id="rId3"/>
              </a:rPr>
              <a:t>://ozone.unep.org/Assessment_Panels/SAP/Scientific_Assessment_2010/SAP-2010-FAQs-update.pdf</a:t>
            </a:r>
            <a:endParaRPr lang="en-US" dirty="0"/>
          </a:p>
          <a:p>
            <a:r>
              <a:rPr lang="en-US" dirty="0" smtClean="0">
                <a:hlinkClick r:id="rId4"/>
              </a:rPr>
              <a:t>http</a:t>
            </a:r>
            <a:r>
              <a:rPr lang="en-US" dirty="0">
                <a:hlinkClick r:id="rId4"/>
              </a:rPr>
              <a:t>://</a:t>
            </a:r>
            <a:r>
              <a:rPr lang="en-US" dirty="0" smtClean="0">
                <a:hlinkClick r:id="rId4"/>
              </a:rPr>
              <a:t>downloads.climatescience.gov/sap/sap2-4/sap2-4-final-all.pdf</a:t>
            </a:r>
            <a:r>
              <a:rPr lang="en-US" dirty="0" smtClean="0"/>
              <a:t> </a:t>
            </a:r>
          </a:p>
          <a:p>
            <a:r>
              <a:rPr lang="en-US" dirty="0" smtClean="0">
                <a:hlinkClick r:id="rId5"/>
              </a:rPr>
              <a:t>http</a:t>
            </a:r>
            <a:r>
              <a:rPr lang="en-US" dirty="0">
                <a:hlinkClick r:id="rId5"/>
              </a:rPr>
              <a:t>://www.physics.ohio-state.edu/~wilkins/energy/Companion/E01.1.pdf.xpdf</a:t>
            </a:r>
            <a:r>
              <a:rPr lang="en-US" dirty="0" smtClean="0"/>
              <a:t> </a:t>
            </a:r>
            <a:endParaRPr lang="en-US" dirty="0"/>
          </a:p>
          <a:p>
            <a:pPr marL="114300" indent="0">
              <a:buNone/>
            </a:pPr>
            <a:endParaRPr lang="en-US" dirty="0"/>
          </a:p>
        </p:txBody>
      </p:sp>
    </p:spTree>
    <p:extLst>
      <p:ext uri="{BB962C8B-B14F-4D97-AF65-F5344CB8AC3E}">
        <p14:creationId xmlns:p14="http://schemas.microsoft.com/office/powerpoint/2010/main" val="1003091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362200"/>
            <a:ext cx="7772400" cy="1670559"/>
          </a:xfrm>
        </p:spPr>
        <p:txBody>
          <a:bodyPr>
            <a:normAutofit fontScale="90000"/>
          </a:bodyPr>
          <a:lstStyle/>
          <a:p>
            <a:r>
              <a:rPr lang="en-US" sz="11500" dirty="0" smtClean="0"/>
              <a:t>THANK YOU</a:t>
            </a:r>
            <a:endParaRPr lang="en-US" dirty="0"/>
          </a:p>
        </p:txBody>
      </p:sp>
    </p:spTree>
    <p:extLst>
      <p:ext uri="{BB962C8B-B14F-4D97-AF65-F5344CB8AC3E}">
        <p14:creationId xmlns:p14="http://schemas.microsoft.com/office/powerpoint/2010/main" val="379798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80872"/>
          </a:xfrm>
        </p:spPr>
        <p:txBody>
          <a:bodyPr/>
          <a:lstStyle/>
          <a:p>
            <a:r>
              <a:rPr lang="en-US" dirty="0" smtClean="0"/>
              <a:t>Table of Contents</a:t>
            </a:r>
            <a:endParaRPr lang="en-US" dirty="0"/>
          </a:p>
        </p:txBody>
      </p:sp>
      <p:sp>
        <p:nvSpPr>
          <p:cNvPr id="2" name="Content Placeholder 1"/>
          <p:cNvSpPr>
            <a:spLocks noGrp="1"/>
          </p:cNvSpPr>
          <p:nvPr>
            <p:ph idx="1"/>
          </p:nvPr>
        </p:nvSpPr>
        <p:spPr>
          <a:xfrm>
            <a:off x="1" y="1143000"/>
            <a:ext cx="9144000" cy="5715000"/>
          </a:xfrm>
        </p:spPr>
        <p:txBody>
          <a:bodyPr>
            <a:normAutofit/>
          </a:bodyPr>
          <a:lstStyle/>
          <a:p>
            <a:pPr>
              <a:buFont typeface="Wingdings" pitchFamily="2" charset="2"/>
              <a:buChar char="§"/>
            </a:pPr>
            <a:r>
              <a:rPr lang="en-US" dirty="0" smtClean="0"/>
              <a:t>Geoengineering </a:t>
            </a:r>
          </a:p>
          <a:p>
            <a:pPr>
              <a:buFont typeface="Wingdings" pitchFamily="2" charset="2"/>
              <a:buChar char="§"/>
            </a:pPr>
            <a:r>
              <a:rPr lang="en-US" dirty="0" smtClean="0"/>
              <a:t>The Ozone Layer</a:t>
            </a:r>
          </a:p>
          <a:p>
            <a:pPr>
              <a:buFont typeface="Wingdings" pitchFamily="2" charset="2"/>
              <a:buChar char="§"/>
            </a:pPr>
            <a:r>
              <a:rPr lang="en-US" dirty="0" smtClean="0"/>
              <a:t>The Ozone Layer Hole &amp; Why it came</a:t>
            </a:r>
          </a:p>
          <a:p>
            <a:pPr>
              <a:buFont typeface="Wingdings" pitchFamily="2" charset="2"/>
              <a:buChar char="§"/>
            </a:pPr>
            <a:r>
              <a:rPr lang="en-US" dirty="0" smtClean="0"/>
              <a:t>Ozone Recovery &amp; Projections</a:t>
            </a:r>
          </a:p>
          <a:p>
            <a:pPr>
              <a:buFont typeface="Wingdings" pitchFamily="2" charset="2"/>
              <a:buChar char="§"/>
            </a:pPr>
            <a:r>
              <a:rPr lang="en-US" dirty="0" smtClean="0"/>
              <a:t>Ozone Layer Geoengineering: A background</a:t>
            </a:r>
          </a:p>
          <a:p>
            <a:pPr>
              <a:buFont typeface="Wingdings" pitchFamily="2" charset="2"/>
              <a:buChar char="§"/>
            </a:pPr>
            <a:r>
              <a:rPr lang="en-US" dirty="0" smtClean="0"/>
              <a:t>Ozone Layer Geoengineering: The Need</a:t>
            </a:r>
          </a:p>
          <a:p>
            <a:pPr>
              <a:buFont typeface="Wingdings" pitchFamily="2" charset="2"/>
              <a:buChar char="§"/>
            </a:pPr>
            <a:r>
              <a:rPr lang="en-US" dirty="0" smtClean="0"/>
              <a:t>The Proposal</a:t>
            </a:r>
          </a:p>
          <a:p>
            <a:pPr>
              <a:buFont typeface="Wingdings" pitchFamily="2" charset="2"/>
              <a:buChar char="§"/>
            </a:pPr>
            <a:r>
              <a:rPr lang="en-US" dirty="0" smtClean="0"/>
              <a:t>Aerostat</a:t>
            </a:r>
            <a:endParaRPr lang="en-US" dirty="0"/>
          </a:p>
          <a:p>
            <a:pPr>
              <a:buFont typeface="Wingdings" pitchFamily="2" charset="2"/>
              <a:buChar char="§"/>
            </a:pPr>
            <a:r>
              <a:rPr lang="en-US" dirty="0" smtClean="0"/>
              <a:t>Aerodyne</a:t>
            </a:r>
            <a:endParaRPr lang="en-US" dirty="0"/>
          </a:p>
          <a:p>
            <a:pPr>
              <a:buFont typeface="Wingdings" pitchFamily="2" charset="2"/>
              <a:buChar char="§"/>
            </a:pPr>
            <a:r>
              <a:rPr lang="en-US" dirty="0" smtClean="0"/>
              <a:t>Discussions</a:t>
            </a:r>
            <a:endParaRPr lang="en-US" dirty="0"/>
          </a:p>
          <a:p>
            <a:pPr>
              <a:buFont typeface="Wingdings" pitchFamily="2" charset="2"/>
              <a:buChar char="§"/>
            </a:pPr>
            <a:r>
              <a:rPr lang="en-US" dirty="0" smtClean="0"/>
              <a:t>Conclusion</a:t>
            </a:r>
            <a:endParaRPr lang="en-US" dirty="0"/>
          </a:p>
          <a:p>
            <a:pPr>
              <a:buFont typeface="Wingdings" pitchFamily="2" charset="2"/>
              <a:buChar char="§"/>
            </a:pPr>
            <a:r>
              <a:rPr lang="en-US" dirty="0" smtClean="0"/>
              <a:t>References</a:t>
            </a:r>
            <a:endParaRPr lang="en-US" dirty="0"/>
          </a:p>
          <a:p>
            <a:pPr>
              <a:buFont typeface="Wingdings" pitchFamily="2" charset="2"/>
              <a:buChar char="§"/>
            </a:pPr>
            <a:r>
              <a:rPr lang="en-US" dirty="0" smtClean="0"/>
              <a:t>Downloads</a:t>
            </a:r>
          </a:p>
          <a:p>
            <a:endParaRPr lang="en-US" dirty="0" smtClean="0"/>
          </a:p>
          <a:p>
            <a:endParaRPr lang="en-US" dirty="0" smtClean="0"/>
          </a:p>
          <a:p>
            <a:endParaRPr lang="en-US" dirty="0"/>
          </a:p>
        </p:txBody>
      </p:sp>
    </p:spTree>
    <p:extLst>
      <p:ext uri="{BB962C8B-B14F-4D97-AF65-F5344CB8AC3E}">
        <p14:creationId xmlns:p14="http://schemas.microsoft.com/office/powerpoint/2010/main" val="1371330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652272"/>
          </a:xfrm>
        </p:spPr>
        <p:txBody>
          <a:bodyPr>
            <a:normAutofit fontScale="90000"/>
          </a:bodyPr>
          <a:lstStyle/>
          <a:p>
            <a:r>
              <a:rPr lang="en-US" dirty="0" smtClean="0"/>
              <a:t>The Ozone Layer</a:t>
            </a:r>
            <a:endParaRPr lang="en-US" dirty="0"/>
          </a:p>
        </p:txBody>
      </p:sp>
      <p:sp>
        <p:nvSpPr>
          <p:cNvPr id="2" name="Content Placeholder 1"/>
          <p:cNvSpPr>
            <a:spLocks noGrp="1"/>
          </p:cNvSpPr>
          <p:nvPr>
            <p:ph idx="1"/>
          </p:nvPr>
        </p:nvSpPr>
        <p:spPr>
          <a:xfrm>
            <a:off x="0" y="990600"/>
            <a:ext cx="9116291" cy="5867400"/>
          </a:xfrm>
        </p:spPr>
        <p:txBody>
          <a:bodyPr>
            <a:normAutofit/>
          </a:bodyPr>
          <a:lstStyle/>
          <a:p>
            <a:r>
              <a:rPr lang="en-US" dirty="0" smtClean="0"/>
              <a:t>The </a:t>
            </a:r>
            <a:r>
              <a:rPr lang="en-US" dirty="0"/>
              <a:t>o</a:t>
            </a:r>
            <a:r>
              <a:rPr lang="en-US" dirty="0" smtClean="0"/>
              <a:t>zone layer is a layer of gas present in an upper part of the atmosphere called the stratosphere; the stratosphere is roughly between 20-48km above sea level.</a:t>
            </a:r>
          </a:p>
          <a:p>
            <a:r>
              <a:rPr lang="en-US" dirty="0" smtClean="0"/>
              <a:t>The ozone </a:t>
            </a:r>
            <a:r>
              <a:rPr lang="en-US" dirty="0"/>
              <a:t>l</a:t>
            </a:r>
            <a:r>
              <a:rPr lang="en-US" dirty="0" smtClean="0"/>
              <a:t>ayer helps to protect planet earth from harmful Ultra Violet (UV) radiations, it does this in a series of reactions involving UV light and allotropes of oxygen; allotropes of oxygen involved are ozone, O</a:t>
            </a:r>
            <a:r>
              <a:rPr lang="en-US" baseline="-25000" dirty="0" smtClean="0"/>
              <a:t>3</a:t>
            </a:r>
            <a:r>
              <a:rPr lang="en-US" dirty="0" smtClean="0"/>
              <a:t>; oxygen molecule, O</a:t>
            </a:r>
            <a:r>
              <a:rPr lang="en-US" baseline="-25000" dirty="0" smtClean="0"/>
              <a:t>2</a:t>
            </a:r>
            <a:r>
              <a:rPr lang="en-US" dirty="0" smtClean="0"/>
              <a:t> and oxygen atom, O</a:t>
            </a:r>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smtClean="0"/>
              <a:t>                                               NASA’s Aura satellite image of the ozone </a:t>
            </a:r>
            <a:r>
              <a:rPr lang="en-US" dirty="0"/>
              <a:t>l</a:t>
            </a:r>
            <a:r>
              <a:rPr lang="en-US" dirty="0" smtClean="0"/>
              <a:t>ayer</a:t>
            </a:r>
          </a:p>
          <a:p>
            <a:pPr marL="0" indent="0">
              <a:buNone/>
            </a:pPr>
            <a:r>
              <a:rPr lang="en-US" dirty="0"/>
              <a:t> </a:t>
            </a:r>
            <a:r>
              <a:rPr lang="en-US" dirty="0" smtClean="0"/>
              <a:t>                                              over Antarctica in 2005</a:t>
            </a:r>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810000"/>
            <a:ext cx="2857500" cy="2857500"/>
          </a:xfrm>
          <a:prstGeom prst="rect">
            <a:avLst/>
          </a:prstGeom>
        </p:spPr>
      </p:pic>
    </p:spTree>
    <p:extLst>
      <p:ext uri="{BB962C8B-B14F-4D97-AF65-F5344CB8AC3E}">
        <p14:creationId xmlns:p14="http://schemas.microsoft.com/office/powerpoint/2010/main" val="155704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4636"/>
            <a:ext cx="9144000" cy="6823364"/>
          </a:xfrm>
        </p:spPr>
        <p:txBody>
          <a:bodyPr>
            <a:normAutofit/>
          </a:bodyPr>
          <a:lstStyle/>
          <a:p>
            <a:r>
              <a:rPr lang="en-US" dirty="0" smtClean="0"/>
              <a:t>Heat intensity in the ozone layer dissociates oxygen molecule to oxygen atoms,</a:t>
            </a:r>
          </a:p>
          <a:p>
            <a:pPr marL="0" indent="0">
              <a:buNone/>
            </a:pPr>
            <a:r>
              <a:rPr lang="en-US" dirty="0"/>
              <a:t> </a:t>
            </a:r>
            <a:r>
              <a:rPr lang="en-US" dirty="0" smtClean="0"/>
              <a:t>     O</a:t>
            </a:r>
            <a:r>
              <a:rPr lang="en-US" baseline="-25000" dirty="0" smtClean="0"/>
              <a:t>2</a:t>
            </a:r>
            <a:r>
              <a:rPr lang="en-US" dirty="0" smtClean="0"/>
              <a:t>  + solar energy of wavelength less than 242nm →  O + O</a:t>
            </a:r>
          </a:p>
          <a:p>
            <a:r>
              <a:rPr lang="en-US" dirty="0" smtClean="0"/>
              <a:t>Each oxygen atom released from the reaction reacts separately with oxygen molecules in the ozone layer to form ozone molecules</a:t>
            </a:r>
          </a:p>
          <a:p>
            <a:pPr marL="0" indent="0">
              <a:buNone/>
            </a:pPr>
            <a:r>
              <a:rPr lang="en-US" dirty="0" smtClean="0"/>
              <a:t>      O + O</a:t>
            </a:r>
            <a:r>
              <a:rPr lang="en-US" baseline="-25000" dirty="0" smtClean="0"/>
              <a:t>2</a:t>
            </a:r>
            <a:r>
              <a:rPr lang="en-US" dirty="0" smtClean="0"/>
              <a:t> → O</a:t>
            </a:r>
            <a:r>
              <a:rPr lang="en-US" baseline="-25000" dirty="0" smtClean="0"/>
              <a:t>3</a:t>
            </a:r>
          </a:p>
          <a:p>
            <a:pPr marL="0" indent="0">
              <a:buNone/>
            </a:pPr>
            <a:r>
              <a:rPr lang="en-US" dirty="0" smtClean="0"/>
              <a:t>      O + O</a:t>
            </a:r>
            <a:r>
              <a:rPr lang="en-US" baseline="-25000" dirty="0" smtClean="0"/>
              <a:t>2</a:t>
            </a:r>
            <a:r>
              <a:rPr lang="en-US" dirty="0" smtClean="0"/>
              <a:t> →</a:t>
            </a:r>
            <a:r>
              <a:rPr lang="en-US" dirty="0" smtClean="0">
                <a:solidFill>
                  <a:schemeClr val="bg2">
                    <a:lumMod val="25000"/>
                  </a:schemeClr>
                </a:solidFill>
              </a:rPr>
              <a:t> </a:t>
            </a:r>
            <a:r>
              <a:rPr lang="en-US" dirty="0" smtClean="0"/>
              <a:t>O</a:t>
            </a:r>
            <a:r>
              <a:rPr lang="en-US" baseline="-25000" dirty="0" smtClean="0"/>
              <a:t>3</a:t>
            </a:r>
            <a:endParaRPr lang="en-US" dirty="0" smtClean="0">
              <a:solidFill>
                <a:schemeClr val="bg2">
                  <a:lumMod val="25000"/>
                </a:schemeClr>
              </a:solidFill>
            </a:endParaRPr>
          </a:p>
          <a:p>
            <a:r>
              <a:rPr lang="en-US" dirty="0" smtClean="0"/>
              <a:t>Ozone molecules formed in this process are individually dissociated by UV light,</a:t>
            </a:r>
          </a:p>
          <a:p>
            <a:pPr marL="0" indent="0">
              <a:buNone/>
            </a:pPr>
            <a:r>
              <a:rPr lang="en-US" dirty="0" smtClean="0"/>
              <a:t>      O</a:t>
            </a:r>
            <a:r>
              <a:rPr lang="en-US" baseline="-25000" dirty="0" smtClean="0"/>
              <a:t>3 </a:t>
            </a:r>
            <a:r>
              <a:rPr lang="en-US" dirty="0" smtClean="0"/>
              <a:t> + solar energy of wavelength less than 336nm</a:t>
            </a:r>
            <a:r>
              <a:rPr lang="en-US" dirty="0" smtClean="0">
                <a:solidFill>
                  <a:schemeClr val="bg2">
                    <a:lumMod val="25000"/>
                  </a:schemeClr>
                </a:solidFill>
              </a:rPr>
              <a:t> </a:t>
            </a:r>
            <a:r>
              <a:rPr lang="en-US" dirty="0" smtClean="0"/>
              <a:t>→ O</a:t>
            </a:r>
            <a:r>
              <a:rPr lang="en-US" baseline="-25000" dirty="0" smtClean="0"/>
              <a:t>2</a:t>
            </a:r>
            <a:r>
              <a:rPr lang="en-US" dirty="0" smtClean="0"/>
              <a:t> + O</a:t>
            </a:r>
            <a:r>
              <a:rPr lang="en-US" dirty="0" smtClean="0">
                <a:solidFill>
                  <a:schemeClr val="bg2">
                    <a:lumMod val="25000"/>
                  </a:schemeClr>
                </a:solidFill>
              </a:rPr>
              <a:t> </a:t>
            </a:r>
            <a:r>
              <a:rPr lang="en-US" baseline="30000" dirty="0" smtClean="0"/>
              <a:t>[1]</a:t>
            </a:r>
          </a:p>
          <a:p>
            <a:pPr marL="0" indent="0">
              <a:buNone/>
            </a:pPr>
            <a:endParaRPr lang="en-US" dirty="0" smtClean="0">
              <a:solidFill>
                <a:schemeClr val="bg2">
                  <a:lumMod val="25000"/>
                </a:schemeClr>
              </a:solidFill>
            </a:endParaRPr>
          </a:p>
          <a:p>
            <a:r>
              <a:rPr lang="en-US" dirty="0" smtClean="0"/>
              <a:t>These reactions screen out harmful UV radiation from reaching the earth surface.</a:t>
            </a:r>
          </a:p>
          <a:p>
            <a:endParaRPr lang="en-US" dirty="0"/>
          </a:p>
        </p:txBody>
      </p:sp>
    </p:spTree>
    <p:extLst>
      <p:ext uri="{BB962C8B-B14F-4D97-AF65-F5344CB8AC3E}">
        <p14:creationId xmlns:p14="http://schemas.microsoft.com/office/powerpoint/2010/main" val="248433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728472"/>
          </a:xfrm>
        </p:spPr>
        <p:txBody>
          <a:bodyPr>
            <a:normAutofit fontScale="90000"/>
          </a:bodyPr>
          <a:lstStyle/>
          <a:p>
            <a:r>
              <a:rPr lang="en-US" dirty="0" smtClean="0"/>
              <a:t>The Ozone Layer Hole &amp; Why it came</a:t>
            </a:r>
            <a:endParaRPr lang="en-US" dirty="0"/>
          </a:p>
        </p:txBody>
      </p:sp>
      <p:sp>
        <p:nvSpPr>
          <p:cNvPr id="2" name="Content Placeholder 1"/>
          <p:cNvSpPr>
            <a:spLocks noGrp="1"/>
          </p:cNvSpPr>
          <p:nvPr>
            <p:ph idx="1"/>
          </p:nvPr>
        </p:nvSpPr>
        <p:spPr>
          <a:xfrm>
            <a:off x="0" y="1143000"/>
            <a:ext cx="9144000" cy="5715000"/>
          </a:xfrm>
        </p:spPr>
        <p:txBody>
          <a:bodyPr>
            <a:normAutofit/>
          </a:bodyPr>
          <a:lstStyle/>
          <a:p>
            <a:r>
              <a:rPr lang="en-US" dirty="0" smtClean="0"/>
              <a:t>The </a:t>
            </a:r>
            <a:r>
              <a:rPr lang="en-US" dirty="0"/>
              <a:t>o</a:t>
            </a:r>
            <a:r>
              <a:rPr lang="en-US" dirty="0" smtClean="0"/>
              <a:t>zone layer contain gases, these gases are constantly reacting in the presence of light, they can also react with some other gases if encountered at that level.</a:t>
            </a:r>
          </a:p>
          <a:p>
            <a:r>
              <a:rPr lang="en-US" dirty="0" smtClean="0"/>
              <a:t>Ozone Depleting Substances (ODSs) are class of gases used in several utilities by man</a:t>
            </a:r>
            <a:r>
              <a:rPr lang="en-US" dirty="0"/>
              <a:t> </a:t>
            </a:r>
            <a:r>
              <a:rPr lang="en-US" dirty="0" smtClean="0"/>
              <a:t>and are harmful to the ozone layer because of reactions they prompt with ozone gas at that altitude to form compounds that cannot protect against harmful UV rays.</a:t>
            </a:r>
          </a:p>
          <a:p>
            <a:r>
              <a:rPr lang="en-US" dirty="0" smtClean="0"/>
              <a:t>A large depleted part or ‘hole’ was noticed in the </a:t>
            </a:r>
            <a:r>
              <a:rPr lang="en-US" dirty="0"/>
              <a:t>o</a:t>
            </a:r>
            <a:r>
              <a:rPr lang="en-US" dirty="0" smtClean="0"/>
              <a:t>zone layer over Antarctica in late 1970’s which studies linked to ODSs. This observation lead to moves to reduce the use of these gases and sustain the ozone layer useful to protect us from UV radiations that are  capable of causing skin cancer, cataract and immune system suppression with increased exposure.</a:t>
            </a:r>
            <a:endParaRPr lang="en-US" dirty="0"/>
          </a:p>
        </p:txBody>
      </p:sp>
    </p:spTree>
    <p:extLst>
      <p:ext uri="{BB962C8B-B14F-4D97-AF65-F5344CB8AC3E}">
        <p14:creationId xmlns:p14="http://schemas.microsoft.com/office/powerpoint/2010/main" val="139050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9144000" cy="6684818"/>
          </a:xfrm>
        </p:spPr>
        <p:txBody>
          <a:bodyPr>
            <a:normAutofit/>
          </a:bodyPr>
          <a:lstStyle/>
          <a:p>
            <a:r>
              <a:rPr lang="en-US" dirty="0" smtClean="0"/>
              <a:t>Chlorofluorocarbons or CFCs are common examples of ODSs, they are used in some of man’s necessary utilities like </a:t>
            </a:r>
            <a:r>
              <a:rPr lang="en-US" dirty="0"/>
              <a:t>fire </a:t>
            </a:r>
            <a:r>
              <a:rPr lang="en-US" dirty="0" smtClean="0"/>
              <a:t>extinguishers, refrigerators and aerosols. CFCs mainly contain chlorine, fluorine and carbon.</a:t>
            </a:r>
          </a:p>
          <a:p>
            <a:r>
              <a:rPr lang="en-US" dirty="0" smtClean="0"/>
              <a:t>When CFCs escape to the ozone layer, they are dissociated by UV light to release chlorine, </a:t>
            </a:r>
            <a:r>
              <a:rPr lang="en-US" dirty="0" err="1" smtClean="0"/>
              <a:t>Cl</a:t>
            </a:r>
            <a:r>
              <a:rPr lang="en-US" baseline="30000" dirty="0" smtClean="0"/>
              <a:t>- </a:t>
            </a:r>
            <a:r>
              <a:rPr lang="en-US" dirty="0" smtClean="0"/>
              <a:t>, this chlorine reacts with ozone, O</a:t>
            </a:r>
            <a:r>
              <a:rPr lang="en-US" baseline="-25000" dirty="0" smtClean="0"/>
              <a:t>3</a:t>
            </a:r>
            <a:r>
              <a:rPr lang="en-US" dirty="0" smtClean="0"/>
              <a:t> produced from the combination reaction stated earlier to form chlorine monoxide, </a:t>
            </a:r>
            <a:r>
              <a:rPr lang="en-US" dirty="0" err="1" smtClean="0"/>
              <a:t>ClO</a:t>
            </a:r>
            <a:r>
              <a:rPr lang="en-US" dirty="0" smtClean="0"/>
              <a:t> and one oxygen molecule, O</a:t>
            </a:r>
            <a:r>
              <a:rPr lang="en-US" baseline="-25000" dirty="0" smtClean="0"/>
              <a:t>2</a:t>
            </a:r>
            <a:endParaRPr lang="en-US" dirty="0"/>
          </a:p>
          <a:p>
            <a:pPr marL="0" indent="0">
              <a:buNone/>
            </a:pPr>
            <a:r>
              <a:rPr lang="en-US" dirty="0" smtClean="0"/>
              <a:t>                       </a:t>
            </a:r>
            <a:r>
              <a:rPr lang="en-US" dirty="0" err="1" smtClean="0"/>
              <a:t>Cl</a:t>
            </a:r>
            <a:r>
              <a:rPr lang="en-US" baseline="30000" dirty="0" smtClean="0"/>
              <a:t>-</a:t>
            </a:r>
            <a:r>
              <a:rPr lang="en-US" dirty="0" smtClean="0"/>
              <a:t> + O</a:t>
            </a:r>
            <a:r>
              <a:rPr lang="en-US" baseline="-25000" dirty="0" smtClean="0"/>
              <a:t>3</a:t>
            </a:r>
            <a:r>
              <a:rPr lang="en-US" dirty="0" smtClean="0"/>
              <a:t> → </a:t>
            </a:r>
            <a:r>
              <a:rPr lang="en-US" dirty="0" err="1" smtClean="0"/>
              <a:t>ClO</a:t>
            </a:r>
            <a:r>
              <a:rPr lang="en-US" dirty="0" smtClean="0"/>
              <a:t>  + O</a:t>
            </a:r>
            <a:r>
              <a:rPr lang="en-US" baseline="-25000" dirty="0" smtClean="0"/>
              <a:t>2</a:t>
            </a:r>
            <a:r>
              <a:rPr lang="en-US" baseline="-25000" dirty="0"/>
              <a:t> </a:t>
            </a:r>
            <a:r>
              <a:rPr lang="en-US" dirty="0" smtClean="0"/>
              <a:t>         ----- equation (i)</a:t>
            </a:r>
          </a:p>
          <a:p>
            <a:pPr marL="0" indent="0">
              <a:buNone/>
            </a:pPr>
            <a:r>
              <a:rPr lang="en-US" dirty="0"/>
              <a:t> </a:t>
            </a:r>
            <a:r>
              <a:rPr lang="en-US" dirty="0" smtClean="0"/>
              <a:t>                      </a:t>
            </a:r>
            <a:r>
              <a:rPr lang="en-US" dirty="0" err="1" smtClean="0"/>
              <a:t>ClO</a:t>
            </a:r>
            <a:r>
              <a:rPr lang="en-US" dirty="0" smtClean="0"/>
              <a:t> + O</a:t>
            </a:r>
            <a:r>
              <a:rPr lang="en-US" baseline="-25000" dirty="0" smtClean="0"/>
              <a:t>3 </a:t>
            </a:r>
            <a:r>
              <a:rPr lang="en-US" dirty="0" smtClean="0"/>
              <a:t>→ </a:t>
            </a:r>
            <a:r>
              <a:rPr lang="en-US" dirty="0" err="1" smtClean="0"/>
              <a:t>Cl</a:t>
            </a:r>
            <a:r>
              <a:rPr lang="en-US" baseline="30000" dirty="0" smtClean="0"/>
              <a:t>- </a:t>
            </a:r>
            <a:r>
              <a:rPr lang="en-US" dirty="0" smtClean="0"/>
              <a:t>  + 2O</a:t>
            </a:r>
            <a:r>
              <a:rPr lang="en-US" baseline="-25000" dirty="0" smtClean="0"/>
              <a:t>2</a:t>
            </a:r>
            <a:r>
              <a:rPr lang="en-US" dirty="0" smtClean="0"/>
              <a:t>       ----- equation (ii)</a:t>
            </a:r>
            <a:endParaRPr lang="en-US" baseline="-25000" dirty="0"/>
          </a:p>
          <a:p>
            <a:pPr marL="0" indent="0">
              <a:buNone/>
            </a:pPr>
            <a:endParaRPr lang="en-US" baseline="-25000" dirty="0" smtClean="0"/>
          </a:p>
          <a:p>
            <a:r>
              <a:rPr lang="en-US" dirty="0" err="1" smtClean="0"/>
              <a:t>ClO</a:t>
            </a:r>
            <a:r>
              <a:rPr lang="en-US" dirty="0" smtClean="0"/>
              <a:t> produced in equation (i)  reacts with another O</a:t>
            </a:r>
            <a:r>
              <a:rPr lang="en-US" baseline="-25000" dirty="0" smtClean="0"/>
              <a:t>3</a:t>
            </a:r>
            <a:r>
              <a:rPr lang="en-US" dirty="0" smtClean="0"/>
              <a:t> to produce </a:t>
            </a:r>
            <a:r>
              <a:rPr lang="en-US" dirty="0" err="1" smtClean="0"/>
              <a:t>Cl</a:t>
            </a:r>
            <a:r>
              <a:rPr lang="en-US" baseline="30000" dirty="0" smtClean="0"/>
              <a:t>-</a:t>
            </a:r>
            <a:r>
              <a:rPr lang="en-US" dirty="0" smtClean="0"/>
              <a:t> and </a:t>
            </a:r>
            <a:r>
              <a:rPr lang="en-US" dirty="0"/>
              <a:t>2</a:t>
            </a:r>
            <a:r>
              <a:rPr lang="en-US" dirty="0" smtClean="0"/>
              <a:t>O</a:t>
            </a:r>
            <a:r>
              <a:rPr lang="en-US" baseline="-25000" dirty="0" smtClean="0"/>
              <a:t>2</a:t>
            </a:r>
            <a:r>
              <a:rPr lang="en-US" dirty="0" smtClean="0"/>
              <a:t> as shown in equation (ii). Chlorine produced from equation (ii) continue in reaction with ozone as in equation (i), occurring thousands of times again.</a:t>
            </a:r>
            <a:r>
              <a:rPr lang="en-US" baseline="30000" dirty="0" smtClean="0"/>
              <a:t>[1]</a:t>
            </a:r>
            <a:r>
              <a:rPr lang="en-US" dirty="0" smtClean="0"/>
              <a:t> This reduces ozone relevant to protection over the part where these reactions occur.</a:t>
            </a:r>
            <a:endParaRPr lang="en-US" baseline="-25000" dirty="0"/>
          </a:p>
        </p:txBody>
      </p:sp>
    </p:spTree>
    <p:extLst>
      <p:ext uri="{BB962C8B-B14F-4D97-AF65-F5344CB8AC3E}">
        <p14:creationId xmlns:p14="http://schemas.microsoft.com/office/powerpoint/2010/main" val="394545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Ozone Recovery &amp; Projections</a:t>
            </a:r>
            <a:endParaRPr lang="en-US" dirty="0"/>
          </a:p>
        </p:txBody>
      </p:sp>
      <p:sp>
        <p:nvSpPr>
          <p:cNvPr id="2" name="Content Placeholder 1"/>
          <p:cNvSpPr>
            <a:spLocks noGrp="1"/>
          </p:cNvSpPr>
          <p:nvPr>
            <p:ph idx="1"/>
          </p:nvPr>
        </p:nvSpPr>
        <p:spPr>
          <a:xfrm>
            <a:off x="1" y="1447800"/>
            <a:ext cx="9144000" cy="5410200"/>
          </a:xfrm>
        </p:spPr>
        <p:txBody>
          <a:bodyPr/>
          <a:lstStyle/>
          <a:p>
            <a:r>
              <a:rPr lang="en-US" dirty="0" smtClean="0"/>
              <a:t>Ozone layer depletion is usually considered as a settled matter because of efforts from international agreements directed to stop the use of ODSs.</a:t>
            </a:r>
          </a:p>
          <a:p>
            <a:r>
              <a:rPr lang="en-US" dirty="0" smtClean="0"/>
              <a:t>The Montreal Protocol is the major international agreement binding Nations to stop the use of ODSs and replace with substances that are not harmful to the ozone </a:t>
            </a:r>
            <a:r>
              <a:rPr lang="en-US" dirty="0"/>
              <a:t>l</a:t>
            </a:r>
            <a:r>
              <a:rPr lang="en-US" dirty="0" smtClean="0"/>
              <a:t>ayer.</a:t>
            </a:r>
          </a:p>
          <a:p>
            <a:r>
              <a:rPr lang="en-US" dirty="0" smtClean="0"/>
              <a:t>The ozone layer is projected to return to pre-1980 levels around mid-century when ODSs at that level will fizzle out and lost ozone molecules will be replaced naturally in reactions.</a:t>
            </a:r>
          </a:p>
          <a:p>
            <a:endParaRPr lang="en-US" dirty="0"/>
          </a:p>
        </p:txBody>
      </p:sp>
    </p:spTree>
    <p:extLst>
      <p:ext uri="{BB962C8B-B14F-4D97-AF65-F5344CB8AC3E}">
        <p14:creationId xmlns:p14="http://schemas.microsoft.com/office/powerpoint/2010/main" val="327029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Ozone Layer Geoengineering:</a:t>
            </a:r>
            <a:br>
              <a:rPr lang="en-US" dirty="0" smtClean="0"/>
            </a:br>
            <a:r>
              <a:rPr lang="en-US" dirty="0" smtClean="0"/>
              <a:t>A background</a:t>
            </a:r>
            <a:endParaRPr lang="en-US" dirty="0"/>
          </a:p>
        </p:txBody>
      </p:sp>
      <p:sp>
        <p:nvSpPr>
          <p:cNvPr id="2" name="Content Placeholder 1"/>
          <p:cNvSpPr>
            <a:spLocks noGrp="1"/>
          </p:cNvSpPr>
          <p:nvPr>
            <p:ph idx="1"/>
          </p:nvPr>
        </p:nvSpPr>
        <p:spPr>
          <a:xfrm>
            <a:off x="1" y="1600200"/>
            <a:ext cx="9144000" cy="5257800"/>
          </a:xfrm>
        </p:spPr>
        <p:txBody>
          <a:bodyPr>
            <a:normAutofit/>
          </a:bodyPr>
          <a:lstStyle/>
          <a:p>
            <a:r>
              <a:rPr lang="en-US" dirty="0" smtClean="0"/>
              <a:t>Weather anomalies occurring across the globe of late is linked to global </a:t>
            </a:r>
            <a:r>
              <a:rPr lang="en-US" dirty="0"/>
              <a:t>w</a:t>
            </a:r>
            <a:r>
              <a:rPr lang="en-US" dirty="0" smtClean="0"/>
              <a:t>arming, contribution from other processes is researched in studies.</a:t>
            </a:r>
          </a:p>
          <a:p>
            <a:r>
              <a:rPr lang="en-US" dirty="0" smtClean="0"/>
              <a:t>The ozone </a:t>
            </a:r>
            <a:r>
              <a:rPr lang="en-US" dirty="0"/>
              <a:t>h</a:t>
            </a:r>
            <a:r>
              <a:rPr lang="en-US" dirty="0" smtClean="0"/>
              <a:t>ole is linked to climate </a:t>
            </a:r>
            <a:r>
              <a:rPr lang="en-US" dirty="0"/>
              <a:t>c</a:t>
            </a:r>
            <a:r>
              <a:rPr lang="en-US" dirty="0" smtClean="0"/>
              <a:t>hange and may also influence certain weather anomaly; studies for exactness of the ozone hole to these are continuous.</a:t>
            </a:r>
          </a:p>
          <a:p>
            <a:r>
              <a:rPr lang="en-US" dirty="0" smtClean="0"/>
              <a:t>The </a:t>
            </a:r>
            <a:r>
              <a:rPr lang="en-US" dirty="0"/>
              <a:t>o</a:t>
            </a:r>
            <a:r>
              <a:rPr lang="en-US" dirty="0" smtClean="0"/>
              <a:t>zone layer should naturally recover around mid-century, this is many years from now even as what may come in weather deviations due to its depleted parts are not exactly clear.</a:t>
            </a:r>
          </a:p>
          <a:p>
            <a:r>
              <a:rPr lang="en-US" dirty="0" smtClean="0"/>
              <a:t>Geoengineering the ozone </a:t>
            </a:r>
            <a:r>
              <a:rPr lang="en-US" dirty="0"/>
              <a:t>l</a:t>
            </a:r>
            <a:r>
              <a:rPr lang="en-US" dirty="0" smtClean="0"/>
              <a:t>ayer may be necessary in future if the ozone hole expands and poses more risk to man and the environment.</a:t>
            </a:r>
            <a:endParaRPr lang="en-US" dirty="0"/>
          </a:p>
        </p:txBody>
      </p:sp>
    </p:spTree>
    <p:extLst>
      <p:ext uri="{BB962C8B-B14F-4D97-AF65-F5344CB8AC3E}">
        <p14:creationId xmlns:p14="http://schemas.microsoft.com/office/powerpoint/2010/main" val="1786731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1659</TotalTime>
  <Words>2423</Words>
  <Application>Microsoft Office PowerPoint</Application>
  <PresentationFormat>On-screen Show (4:3)</PresentationFormat>
  <Paragraphs>149</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Review Report:  Geoengineering The Ozone Layer</vt:lpstr>
      <vt:lpstr>Geoengineering</vt:lpstr>
      <vt:lpstr>Table of Contents</vt:lpstr>
      <vt:lpstr>The Ozone Layer</vt:lpstr>
      <vt:lpstr>PowerPoint Presentation</vt:lpstr>
      <vt:lpstr>The Ozone Layer Hole &amp; Why it came</vt:lpstr>
      <vt:lpstr>PowerPoint Presentation</vt:lpstr>
      <vt:lpstr>Ozone Recovery &amp; Projections</vt:lpstr>
      <vt:lpstr>Ozone Layer Geoengineering: A background</vt:lpstr>
      <vt:lpstr>PowerPoint Presentation</vt:lpstr>
      <vt:lpstr>PowerPoint Presentation</vt:lpstr>
      <vt:lpstr>PowerPoint Presentation</vt:lpstr>
      <vt:lpstr>Ozone Layer Geoengineering: The Need</vt:lpstr>
      <vt:lpstr>The Proposal</vt:lpstr>
      <vt:lpstr>PowerPoint Presentation</vt:lpstr>
      <vt:lpstr>PowerPoint Presentation</vt:lpstr>
      <vt:lpstr>Aerostat</vt:lpstr>
      <vt:lpstr>Aerodyne</vt:lpstr>
      <vt:lpstr>Discussions</vt:lpstr>
      <vt:lpstr>Conclusion</vt:lpstr>
      <vt:lpstr>References</vt:lpstr>
      <vt:lpstr>Downloads</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Report: Geoengineering The Ozone Layer Hole</dc:title>
  <dc:creator>Stephen</dc:creator>
  <cp:keywords>Ozone Layer Geoengineering (OLG), Geoengineering The Ozone Layer, Ozone Hole, Ozone Layer Repair</cp:keywords>
  <cp:lastModifiedBy>Stephen</cp:lastModifiedBy>
  <cp:revision>664</cp:revision>
  <dcterms:created xsi:type="dcterms:W3CDTF">2011-10-21T17:12:48Z</dcterms:created>
  <dcterms:modified xsi:type="dcterms:W3CDTF">2011-11-26T22:54:11Z</dcterms:modified>
  <cp:category>Geoengineering</cp:category>
</cp:coreProperties>
</file>