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handoutMasterIdLst>
    <p:handoutMasterId r:id="rId13"/>
  </p:handout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63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4AD0-A353-4E9E-B686-83E0EA73283B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4A398-5C1F-41FE-931E-F4DE13605C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097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44541"/>
            <a:ext cx="7772400" cy="51275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649324"/>
          </a:xfrm>
          <a:prstGeom prst="rect">
            <a:avLst/>
          </a:prstGeom>
        </p:spPr>
        <p:txBody>
          <a:bodyPr/>
          <a:lstStyle>
            <a:lvl1pPr algn="l">
              <a:defRPr sz="2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17681"/>
            <a:ext cx="8229600" cy="4525963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latin typeface="+mj-ea"/>
                <a:ea typeface="+mj-ea"/>
              </a:defRPr>
            </a:lvl1pPr>
            <a:lvl2pPr marL="857250" indent="-400050" algn="l">
              <a:lnSpc>
                <a:spcPct val="150000"/>
              </a:lnSpc>
              <a:buFont typeface="Arial" pitchFamily="34" charset="0"/>
              <a:buChar char="•"/>
              <a:defRPr sz="1800">
                <a:latin typeface="+mj-ea"/>
                <a:ea typeface="+mj-ea"/>
              </a:defRPr>
            </a:lvl2pPr>
            <a:lvl3pPr marL="1314450" indent="-400050" algn="l">
              <a:lnSpc>
                <a:spcPct val="150000"/>
              </a:lnSpc>
              <a:buFont typeface="Arial" pitchFamily="34" charset="0"/>
              <a:buChar char="•"/>
              <a:defRPr sz="1600">
                <a:latin typeface="+mj-ea"/>
                <a:ea typeface="+mj-ea"/>
              </a:defRPr>
            </a:lvl3pPr>
            <a:lvl4pPr algn="l">
              <a:buNone/>
              <a:defRPr sz="1400">
                <a:latin typeface="+mj-ea"/>
                <a:ea typeface="+mj-ea"/>
              </a:defRPr>
            </a:lvl4pPr>
            <a:lvl5pPr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第一级：单击此处编辑母版标题样式</a:t>
            </a:r>
          </a:p>
          <a:p>
            <a:pPr lvl="1"/>
            <a:r>
              <a:rPr lang="zh-CN" altLang="en-US" dirty="0" smtClean="0"/>
              <a:t>第二级：单击此处编辑母版标题样式</a:t>
            </a:r>
          </a:p>
          <a:p>
            <a:pPr lvl="2"/>
            <a:r>
              <a:rPr lang="zh-CN" altLang="en-US" dirty="0" smtClean="0"/>
              <a:t>第三级：单击此处编辑母版标题样式</a:t>
            </a:r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14364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6EBCB-A38A-4D86-9BED-7BA271DF8189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7FBF-94F8-465B-905E-650EA66846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7800" y="2500306"/>
            <a:ext cx="6348405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Freemarker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使用入门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FreeMarker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FreeMarker</a:t>
            </a:r>
            <a:r>
              <a:rPr lang="en-US" altLang="zh-CN" dirty="0"/>
              <a:t> </a:t>
            </a:r>
            <a:r>
              <a:rPr lang="zh-CN" altLang="en-US" dirty="0"/>
              <a:t>是一款模板引擎：即一种基于模板、用来生成输出文本</a:t>
            </a:r>
            <a:r>
              <a:rPr lang="en-US" altLang="zh-CN" dirty="0"/>
              <a:t>(</a:t>
            </a:r>
            <a:r>
              <a:rPr lang="zh-CN" altLang="en-US" dirty="0"/>
              <a:t>任何来自于 </a:t>
            </a:r>
            <a:r>
              <a:rPr lang="en-US" altLang="zh-CN" dirty="0"/>
              <a:t>HTML</a:t>
            </a:r>
            <a:r>
              <a:rPr lang="zh-CN" altLang="en-US" dirty="0"/>
              <a:t>格式的文本用来自动生成源代码</a:t>
            </a:r>
            <a:r>
              <a:rPr lang="en-US" altLang="zh-CN" dirty="0"/>
              <a:t>)</a:t>
            </a:r>
            <a:r>
              <a:rPr lang="zh-CN" altLang="en-US" dirty="0"/>
              <a:t>的通用工具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FreeMarker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实际上是被设计用来生成 </a:t>
            </a:r>
            <a:r>
              <a:rPr lang="en-US" altLang="zh-CN" dirty="0">
                <a:solidFill>
                  <a:srgbClr val="FF0000"/>
                </a:solidFill>
              </a:rPr>
              <a:t>HTML </a:t>
            </a:r>
            <a:r>
              <a:rPr lang="zh-CN" altLang="en-US" dirty="0" smtClean="0">
                <a:solidFill>
                  <a:srgbClr val="FF0000"/>
                </a:solidFill>
              </a:rPr>
              <a:t>页面</a:t>
            </a:r>
          </a:p>
          <a:p>
            <a:pPr lvl="2">
              <a:buNone/>
            </a:pPr>
            <a:endParaRPr lang="zh-CN" altLang="en-US" dirty="0" smtClean="0"/>
          </a:p>
          <a:p>
            <a:pPr lvl="1">
              <a:buNone/>
            </a:pPr>
            <a:endParaRPr lang="zh-CN" altLang="en-US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12063"/>
              </p:ext>
            </p:extLst>
          </p:nvPr>
        </p:nvGraphicFramePr>
        <p:xfrm>
          <a:off x="899592" y="3356992"/>
          <a:ext cx="7543670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r:id="rId4" imgW="8078328" imgH="3238952" progId="PBrush">
                  <p:embed/>
                </p:oleObj>
              </mc:Choice>
              <mc:Fallback>
                <p:oleObj r:id="rId4" imgW="8078328" imgH="3238952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356992"/>
                        <a:ext cx="7543670" cy="3024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FreeMarker</a:t>
            </a:r>
            <a:r>
              <a:rPr lang="zh-CN" altLang="en-US" dirty="0"/>
              <a:t>使用入门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800" dirty="0"/>
              <a:t>模板  +  数据模型  =  输出</a:t>
            </a:r>
          </a:p>
          <a:p>
            <a:r>
              <a:rPr lang="en-US" altLang="zh-CN" sz="1800" dirty="0"/>
              <a:t>1</a:t>
            </a:r>
            <a:r>
              <a:rPr lang="zh-CN" altLang="en-US" sz="1800" dirty="0"/>
              <a:t>、创建</a:t>
            </a:r>
            <a:r>
              <a:rPr lang="en-US" altLang="zh-CN" sz="1800" dirty="0"/>
              <a:t>Configuration</a:t>
            </a:r>
            <a:r>
              <a:rPr lang="zh-CN" altLang="en-US" sz="1800" dirty="0"/>
              <a:t>，生成模板实例</a:t>
            </a:r>
          </a:p>
          <a:p>
            <a:pPr>
              <a:buFont typeface="Wingdings" pitchFamily="2" charset="2"/>
              <a:buNone/>
            </a:pPr>
            <a:r>
              <a:rPr lang="zh-CN" altLang="en-US" sz="1600" dirty="0"/>
              <a:t>	</a:t>
            </a:r>
            <a:r>
              <a:rPr lang="en-US" altLang="zh-CN" sz="1600" dirty="0"/>
              <a:t>Configuration </a:t>
            </a:r>
            <a:r>
              <a:rPr lang="en-US" altLang="zh-CN" sz="1600" dirty="0" err="1"/>
              <a:t>configuration</a:t>
            </a:r>
            <a:r>
              <a:rPr lang="en-US" altLang="zh-CN" sz="1600" dirty="0"/>
              <a:t> = new Configuration();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configuration.setDirectoryForTemplateLoading</a:t>
            </a:r>
            <a:r>
              <a:rPr lang="en-US" altLang="zh-CN" sz="1600" dirty="0"/>
              <a:t>(new File("</a:t>
            </a:r>
            <a:r>
              <a:rPr lang="en-US" altLang="zh-CN" sz="1600" dirty="0" err="1"/>
              <a:t>ftl</a:t>
            </a:r>
            <a:r>
              <a:rPr lang="zh-CN" altLang="en-US" sz="1600" dirty="0"/>
              <a:t>文件位置</a:t>
            </a:r>
            <a:r>
              <a:rPr lang="en-US" altLang="zh-CN" sz="1600" dirty="0"/>
              <a:t>"));</a:t>
            </a:r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、指定使用模板文件，生成</a:t>
            </a:r>
            <a:r>
              <a:rPr lang="en-US" altLang="zh-CN" sz="1800" dirty="0"/>
              <a:t>Template</a:t>
            </a:r>
            <a:r>
              <a:rPr lang="zh-CN" altLang="en-US" sz="1800" dirty="0"/>
              <a:t>实例</a:t>
            </a:r>
          </a:p>
          <a:p>
            <a:pPr>
              <a:buFont typeface="Wingdings" pitchFamily="2" charset="2"/>
              <a:buNone/>
            </a:pPr>
            <a:r>
              <a:rPr lang="zh-CN" altLang="en-US" sz="1600" dirty="0"/>
              <a:t>	</a:t>
            </a:r>
            <a:r>
              <a:rPr lang="en-US" altLang="zh-CN" sz="1600" dirty="0"/>
              <a:t>Template </a:t>
            </a:r>
            <a:r>
              <a:rPr lang="en-US" altLang="zh-CN" sz="1600" dirty="0" err="1"/>
              <a:t>template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configuration.getTemplate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flt</a:t>
            </a:r>
            <a:r>
              <a:rPr lang="zh-CN" altLang="en-US" sz="1600" dirty="0"/>
              <a:t>文件名</a:t>
            </a:r>
            <a:r>
              <a:rPr lang="en-US" altLang="zh-CN" sz="1600" dirty="0"/>
              <a:t>");</a:t>
            </a:r>
          </a:p>
          <a:p>
            <a:r>
              <a:rPr lang="en-US" altLang="zh-CN" sz="1800" dirty="0"/>
              <a:t>3</a:t>
            </a:r>
            <a:r>
              <a:rPr lang="zh-CN" altLang="en-US" sz="1800" dirty="0"/>
              <a:t>、填充数据模型，数据模型就是一个</a:t>
            </a:r>
            <a:r>
              <a:rPr lang="en-US" altLang="zh-CN" sz="1800" dirty="0"/>
              <a:t>Map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	Map&lt;String, String&gt; map = new </a:t>
            </a:r>
            <a:r>
              <a:rPr lang="en-US" altLang="zh-CN" sz="1600" dirty="0" err="1">
                <a:solidFill>
                  <a:srgbClr val="0000FF"/>
                </a:solidFill>
              </a:rPr>
              <a:t>HashMap</a:t>
            </a:r>
            <a:r>
              <a:rPr lang="en-US" altLang="zh-CN" sz="1600" dirty="0">
                <a:solidFill>
                  <a:srgbClr val="0000FF"/>
                </a:solidFill>
              </a:rPr>
              <a:t>&lt;String, String&gt;();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	</a:t>
            </a:r>
            <a:r>
              <a:rPr lang="en-US" altLang="zh-CN" sz="1600" dirty="0" err="1">
                <a:solidFill>
                  <a:srgbClr val="0000FF"/>
                </a:solidFill>
              </a:rPr>
              <a:t>map.put</a:t>
            </a:r>
            <a:r>
              <a:rPr lang="en-US" altLang="zh-CN" sz="1600" dirty="0">
                <a:solidFill>
                  <a:srgbClr val="0000FF"/>
                </a:solidFill>
              </a:rPr>
              <a:t>(key, value);</a:t>
            </a:r>
          </a:p>
          <a:p>
            <a:r>
              <a:rPr lang="en-US" altLang="zh-CN" sz="1800" dirty="0"/>
              <a:t>4</a:t>
            </a:r>
            <a:r>
              <a:rPr lang="zh-CN" altLang="en-US" sz="1800" dirty="0"/>
              <a:t>、调用</a:t>
            </a:r>
            <a:r>
              <a:rPr lang="en-US" altLang="zh-CN" sz="1800" dirty="0"/>
              <a:t>Template</a:t>
            </a:r>
            <a:r>
              <a:rPr lang="zh-CN" altLang="en-US" sz="1800" dirty="0"/>
              <a:t>实例</a:t>
            </a:r>
            <a:r>
              <a:rPr lang="en-US" altLang="zh-CN" sz="1800" dirty="0"/>
              <a:t>process</a:t>
            </a:r>
            <a:r>
              <a:rPr lang="zh-CN" altLang="en-US" sz="1800" dirty="0"/>
              <a:t>完成数据</a:t>
            </a:r>
            <a:r>
              <a:rPr lang="zh-CN" altLang="en-US" sz="1800" dirty="0" smtClean="0"/>
              <a:t>合并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en-US" altLang="zh-CN" sz="1600" dirty="0" err="1" smtClean="0"/>
              <a:t>template.process</a:t>
            </a:r>
            <a:r>
              <a:rPr lang="en-US" altLang="zh-CN" sz="1600" dirty="0" smtClean="0"/>
              <a:t>(map</a:t>
            </a:r>
            <a:r>
              <a:rPr lang="en-US" altLang="zh-CN" sz="1600" dirty="0"/>
              <a:t>, </a:t>
            </a:r>
            <a:r>
              <a:rPr lang="zh-CN" altLang="en-US" sz="1600" dirty="0"/>
              <a:t>目标</a:t>
            </a:r>
            <a:r>
              <a:rPr lang="en-US" altLang="zh-CN" sz="1600" dirty="0"/>
              <a:t>Writer</a:t>
            </a:r>
            <a:r>
              <a:rPr lang="zh-CN" altLang="en-US" sz="1600" dirty="0"/>
              <a:t>输出流</a:t>
            </a:r>
            <a:r>
              <a:rPr lang="en-US" altLang="zh-CN" sz="1600" dirty="0"/>
              <a:t>);</a:t>
            </a:r>
          </a:p>
          <a:p>
            <a:endParaRPr lang="zh-CN" altLang="zh-CN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9677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FreeMarker</a:t>
            </a:r>
            <a:r>
              <a:rPr lang="zh-CN" altLang="en-US" dirty="0"/>
              <a:t>使用入门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243823"/>
              </p:ext>
            </p:extLst>
          </p:nvPr>
        </p:nvGraphicFramePr>
        <p:xfrm>
          <a:off x="683568" y="1700808"/>
          <a:ext cx="3776662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r:id="rId3" imgW="4029437" imgH="1914797" progId="Paint.Picture">
                  <p:embed/>
                </p:oleObj>
              </mc:Choice>
              <mc:Fallback>
                <p:oleObj r:id="rId3" imgW="4029437" imgH="191479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700808"/>
                        <a:ext cx="3776662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256037"/>
              </p:ext>
            </p:extLst>
          </p:nvPr>
        </p:nvGraphicFramePr>
        <p:xfrm>
          <a:off x="2125018" y="3285133"/>
          <a:ext cx="6665912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r:id="rId5" imgW="7401197" imgH="3038717" progId="Paint.Picture">
                  <p:embed/>
                </p:oleObj>
              </mc:Choice>
              <mc:Fallback>
                <p:oleObj r:id="rId5" imgW="7401197" imgH="303871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018" y="3285133"/>
                        <a:ext cx="6665912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844155" y="2419946"/>
            <a:ext cx="1079500" cy="25209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67893" y="3140671"/>
            <a:ext cx="1223962" cy="20161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84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FreeMarker</a:t>
            </a:r>
            <a:r>
              <a:rPr lang="zh-CN" altLang="en-US" dirty="0"/>
              <a:t>模板文件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扩展名</a:t>
            </a:r>
            <a:r>
              <a:rPr lang="en-US" altLang="zh-CN" dirty="0"/>
              <a:t>.</a:t>
            </a:r>
            <a:r>
              <a:rPr lang="en-US" altLang="zh-CN" dirty="0" err="1"/>
              <a:t>ftl</a:t>
            </a:r>
            <a:r>
              <a:rPr lang="zh-CN" altLang="en-US" dirty="0"/>
              <a:t>文件 （采用</a:t>
            </a:r>
            <a:r>
              <a:rPr lang="en-US" altLang="zh-CN" dirty="0"/>
              <a:t>.html</a:t>
            </a:r>
            <a:r>
              <a:rPr lang="zh-CN" altLang="en-US" dirty="0"/>
              <a:t>文件也可以）</a:t>
            </a:r>
          </a:p>
          <a:p>
            <a:r>
              <a:rPr lang="zh-CN" altLang="en-US" dirty="0"/>
              <a:t>模板文件由四部分组成</a:t>
            </a:r>
          </a:p>
          <a:p>
            <a:pPr lvl="1"/>
            <a:r>
              <a:rPr lang="zh-CN" altLang="en-US" dirty="0"/>
              <a:t>文本：直接输出的部分</a:t>
            </a:r>
          </a:p>
          <a:p>
            <a:pPr lvl="1"/>
            <a:r>
              <a:rPr lang="zh-CN" altLang="en-US" dirty="0"/>
              <a:t>注释：即</a:t>
            </a:r>
            <a:r>
              <a:rPr lang="en-US" altLang="zh-CN" dirty="0"/>
              <a:t>&lt;#-- --&gt;</a:t>
            </a:r>
            <a:r>
              <a:rPr lang="zh-CN" altLang="en-US" dirty="0"/>
              <a:t>格式部分 不会输出</a:t>
            </a:r>
          </a:p>
          <a:p>
            <a:pPr lvl="1"/>
            <a:r>
              <a:rPr lang="zh-CN" altLang="en-US" dirty="0"/>
              <a:t>变量值：</a:t>
            </a:r>
            <a:r>
              <a:rPr lang="en-US" altLang="zh-CN" dirty="0"/>
              <a:t>${} </a:t>
            </a:r>
            <a:r>
              <a:rPr lang="zh-CN" altLang="en-US" dirty="0"/>
              <a:t>或 </a:t>
            </a:r>
            <a:r>
              <a:rPr lang="en-US" altLang="zh-CN" dirty="0"/>
              <a:t>#{}</a:t>
            </a:r>
          </a:p>
          <a:p>
            <a:pPr lvl="1"/>
            <a:r>
              <a:rPr lang="en-US" altLang="zh-CN" dirty="0"/>
              <a:t>FTL</a:t>
            </a:r>
            <a:r>
              <a:rPr lang="zh-CN" altLang="en-US" dirty="0"/>
              <a:t>指令 ：</a:t>
            </a:r>
            <a:r>
              <a:rPr lang="en-US" altLang="zh-CN" dirty="0" err="1"/>
              <a:t>FreeMarker</a:t>
            </a:r>
            <a:r>
              <a:rPr lang="zh-CN" altLang="en-US" dirty="0"/>
              <a:t>指令 类似</a:t>
            </a:r>
            <a:r>
              <a:rPr lang="en-US" altLang="zh-CN" dirty="0"/>
              <a:t>HTML</a:t>
            </a:r>
            <a:r>
              <a:rPr lang="zh-CN" altLang="en-US" dirty="0"/>
              <a:t>标签，名称前加</a:t>
            </a:r>
            <a:r>
              <a:rPr lang="en-US" altLang="zh-CN" dirty="0"/>
              <a:t># </a:t>
            </a:r>
            <a:r>
              <a:rPr lang="zh-CN" altLang="en-US" dirty="0"/>
              <a:t>例如 </a:t>
            </a:r>
            <a:r>
              <a:rPr lang="en-US" altLang="zh-CN" dirty="0"/>
              <a:t>&lt;#list&gt;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32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FreeMarker</a:t>
            </a:r>
            <a:r>
              <a:rPr lang="en-US" altLang="zh-CN" dirty="0"/>
              <a:t> </a:t>
            </a:r>
            <a:r>
              <a:rPr lang="zh-CN" altLang="en-US" dirty="0"/>
              <a:t>常用指令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if </a:t>
            </a:r>
            <a:r>
              <a:rPr lang="zh-CN" altLang="en-US" sz="2800" dirty="0">
                <a:solidFill>
                  <a:srgbClr val="FF0000"/>
                </a:solidFill>
              </a:rPr>
              <a:t>指令 </a:t>
            </a:r>
            <a:r>
              <a:rPr lang="en-US" altLang="zh-CN" sz="2800" dirty="0">
                <a:solidFill>
                  <a:srgbClr val="FF0000"/>
                </a:solidFill>
              </a:rPr>
              <a:t>--- </a:t>
            </a:r>
            <a:r>
              <a:rPr lang="zh-CN" altLang="en-US" sz="2800" dirty="0">
                <a:solidFill>
                  <a:srgbClr val="FF0000"/>
                </a:solidFill>
              </a:rPr>
              <a:t>条件判断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dirty="0"/>
              <a:t>     </a:t>
            </a:r>
            <a:r>
              <a:rPr lang="zh-CN" altLang="zh-CN" dirty="0"/>
              <a:t>Welcome ${user}&lt;#if user == "Big Joe"&gt;, our beloved leader&lt;/#if&gt; !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/>
              <a:t>     </a:t>
            </a:r>
            <a:r>
              <a:rPr lang="zh-CN" altLang="zh-CN" dirty="0"/>
              <a:t>&lt;#if animals.python.price &lt; animals.elephant.price&gt;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/>
              <a:t>             </a:t>
            </a:r>
            <a:r>
              <a:rPr lang="zh-CN" altLang="zh-CN" dirty="0"/>
              <a:t>Pythons are cheaper than elephants today.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/>
              <a:t>     </a:t>
            </a:r>
            <a:r>
              <a:rPr lang="zh-CN" altLang="zh-CN" dirty="0"/>
              <a:t>&lt;#else&gt;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/>
              <a:t>            </a:t>
            </a:r>
            <a:r>
              <a:rPr lang="zh-CN" altLang="zh-CN" dirty="0"/>
              <a:t>Pythons are not cheaper than elephants today.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/>
              <a:t>     </a:t>
            </a:r>
            <a:r>
              <a:rPr lang="zh-CN" altLang="zh-CN" dirty="0"/>
              <a:t>&lt;/#if&gt;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list</a:t>
            </a:r>
            <a:r>
              <a:rPr lang="zh-CN" altLang="en-US" sz="2800" dirty="0">
                <a:solidFill>
                  <a:srgbClr val="FF0000"/>
                </a:solidFill>
              </a:rPr>
              <a:t>指令 </a:t>
            </a:r>
            <a:r>
              <a:rPr lang="en-US" altLang="zh-CN" sz="2800" dirty="0">
                <a:solidFill>
                  <a:srgbClr val="FF0000"/>
                </a:solidFill>
              </a:rPr>
              <a:t>--- </a:t>
            </a:r>
            <a:r>
              <a:rPr lang="zh-CN" altLang="en-US" sz="2800" dirty="0">
                <a:solidFill>
                  <a:srgbClr val="FF0000"/>
                </a:solidFill>
              </a:rPr>
              <a:t>集合遍历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dirty="0"/>
              <a:t>     </a:t>
            </a:r>
            <a:r>
              <a:rPr lang="zh-CN" altLang="zh-CN" dirty="0"/>
              <a:t>&lt;#list animals as being&gt;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/>
              <a:t>          </a:t>
            </a:r>
            <a:r>
              <a:rPr lang="zh-CN" altLang="zh-CN" dirty="0"/>
              <a:t>&lt;tr&gt;&lt;td&gt;${being.name}&lt;td&gt;${being.price} Euros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/>
              <a:t>     </a:t>
            </a:r>
            <a:r>
              <a:rPr lang="zh-CN" altLang="zh-CN" dirty="0"/>
              <a:t>&lt;/#list&gt;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include</a:t>
            </a:r>
            <a:r>
              <a:rPr lang="zh-CN" altLang="en-US" sz="2800" dirty="0">
                <a:solidFill>
                  <a:srgbClr val="FF0000"/>
                </a:solidFill>
              </a:rPr>
              <a:t>指令 </a:t>
            </a:r>
            <a:r>
              <a:rPr lang="en-US" altLang="zh-CN" sz="2800" dirty="0">
                <a:solidFill>
                  <a:srgbClr val="FF0000"/>
                </a:solidFill>
              </a:rPr>
              <a:t>--- </a:t>
            </a:r>
            <a:r>
              <a:rPr lang="zh-CN" altLang="en-US" sz="2800" dirty="0">
                <a:solidFill>
                  <a:srgbClr val="FF0000"/>
                </a:solidFill>
              </a:rPr>
              <a:t>页面包含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dirty="0"/>
              <a:t>     </a:t>
            </a:r>
            <a:r>
              <a:rPr lang="en-US" altLang="zh-CN" dirty="0"/>
              <a:t>&lt;#include "/copyright_footer.html"&gt;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4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处理不存在变量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不论在哪里引用变量，都可以指定一个默认值来避免变量丢失这种情况， 通过在变量名后面跟着一个</a:t>
            </a:r>
            <a:r>
              <a:rPr lang="en-US" altLang="zh-CN" dirty="0"/>
              <a:t>!</a:t>
            </a:r>
            <a:r>
              <a:rPr lang="zh-CN" altLang="en-US" dirty="0"/>
              <a:t>和默认值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&lt;h1&gt;Welcome ${</a:t>
            </a:r>
            <a:r>
              <a:rPr lang="en-US" altLang="zh-CN" dirty="0" err="1"/>
              <a:t>user!"Anonymous</a:t>
            </a:r>
            <a:r>
              <a:rPr lang="en-US" altLang="zh-CN" dirty="0"/>
              <a:t>"}!&lt;/h1&gt;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通过放置</a:t>
            </a:r>
            <a:r>
              <a:rPr lang="en-US" altLang="zh-CN" dirty="0"/>
              <a:t>??</a:t>
            </a:r>
            <a:r>
              <a:rPr lang="zh-CN" altLang="en-US" dirty="0"/>
              <a:t>来询问 </a:t>
            </a:r>
            <a:r>
              <a:rPr lang="en-US" altLang="zh-CN" dirty="0" err="1"/>
              <a:t>FreeMarker</a:t>
            </a:r>
            <a:r>
              <a:rPr lang="en-US" altLang="zh-CN" dirty="0"/>
              <a:t> </a:t>
            </a:r>
            <a:r>
              <a:rPr lang="zh-CN" altLang="en-US" dirty="0"/>
              <a:t>一个变量是否存在。将它和 </a:t>
            </a:r>
            <a:r>
              <a:rPr lang="en-US" altLang="zh-CN" dirty="0"/>
              <a:t>if</a:t>
            </a:r>
            <a:r>
              <a:rPr lang="zh-CN" altLang="en-US" dirty="0"/>
              <a:t>指令合并，那么如果 </a:t>
            </a:r>
            <a:r>
              <a:rPr lang="en-US" altLang="zh-CN" dirty="0"/>
              <a:t>user </a:t>
            </a:r>
            <a:r>
              <a:rPr lang="zh-CN" altLang="en-US" dirty="0"/>
              <a:t>变量不存在的话将会忽略整个问候代码段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&lt;#if user??&gt;&lt;h1&gt;Welcome ${user}!&lt;/h1&gt;&lt;/#if&gt;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75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17681"/>
            <a:ext cx="8686800" cy="4525963"/>
          </a:xfrm>
        </p:spPr>
        <p:txBody>
          <a:bodyPr/>
          <a:lstStyle/>
          <a:p>
            <a:r>
              <a:rPr lang="zh-CN" altLang="en-US" dirty="0"/>
              <a:t>字符串使用的内建函数：</a:t>
            </a:r>
          </a:p>
          <a:p>
            <a:pPr lvl="1"/>
            <a:r>
              <a:rPr lang="en-US" altLang="zh-CN" dirty="0"/>
              <a:t>html:  </a:t>
            </a:r>
            <a:r>
              <a:rPr lang="zh-CN" altLang="en-US" dirty="0"/>
              <a:t>字符串</a:t>
            </a:r>
            <a:r>
              <a:rPr lang="zh-CN" altLang="en-US" dirty="0" smtClean="0"/>
              <a:t>中特殊 </a:t>
            </a:r>
            <a:r>
              <a:rPr lang="en-US" altLang="zh-CN" dirty="0"/>
              <a:t>HTML </a:t>
            </a:r>
            <a:r>
              <a:rPr lang="zh-CN" altLang="en-US" dirty="0" smtClean="0"/>
              <a:t>字符需要</a:t>
            </a:r>
            <a:r>
              <a:rPr lang="zh-CN" altLang="en-US" dirty="0"/>
              <a:t>用实体</a:t>
            </a:r>
            <a:r>
              <a:rPr lang="zh-CN" altLang="en-US" dirty="0" smtClean="0"/>
              <a:t>引用代替</a:t>
            </a:r>
            <a:r>
              <a:rPr lang="zh-CN" altLang="en-US" dirty="0"/>
              <a:t>（比如</a:t>
            </a:r>
            <a:r>
              <a:rPr lang="en-US" altLang="zh-CN" dirty="0"/>
              <a:t>&lt;</a:t>
            </a:r>
            <a:r>
              <a:rPr lang="zh-CN" altLang="en-US" dirty="0"/>
              <a:t>代替</a:t>
            </a:r>
            <a:r>
              <a:rPr lang="en-US" altLang="zh-CN" dirty="0"/>
              <a:t>&amp;</a:t>
            </a:r>
            <a:r>
              <a:rPr lang="en-US" altLang="zh-CN" dirty="0" err="1"/>
              <a:t>lt</a:t>
            </a:r>
            <a:r>
              <a:rPr lang="en-US" altLang="zh-CN" dirty="0"/>
              <a:t>;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 err="1"/>
              <a:t>cap_first</a:t>
            </a:r>
            <a:r>
              <a:rPr lang="en-US" altLang="zh-CN" dirty="0"/>
              <a:t>:</a:t>
            </a:r>
            <a:r>
              <a:rPr lang="zh-CN" altLang="en-US" dirty="0"/>
              <a:t>字符串的第一个字母变为大写形式</a:t>
            </a:r>
          </a:p>
          <a:p>
            <a:pPr lvl="1"/>
            <a:r>
              <a:rPr lang="en-US" altLang="zh-CN" dirty="0" err="1"/>
              <a:t>lower_case</a:t>
            </a:r>
            <a:r>
              <a:rPr lang="en-US" altLang="zh-CN" dirty="0"/>
              <a:t>:</a:t>
            </a:r>
            <a:r>
              <a:rPr lang="zh-CN" altLang="en-US" dirty="0"/>
              <a:t>字符串的小写形式</a:t>
            </a:r>
          </a:p>
          <a:p>
            <a:pPr lvl="1"/>
            <a:r>
              <a:rPr lang="en-US" altLang="zh-CN" dirty="0" err="1"/>
              <a:t>upper_case</a:t>
            </a:r>
            <a:r>
              <a:rPr lang="en-US" altLang="zh-CN" dirty="0"/>
              <a:t>:</a:t>
            </a:r>
            <a:r>
              <a:rPr lang="zh-CN" altLang="en-US" dirty="0"/>
              <a:t>字符串的大写形式</a:t>
            </a:r>
          </a:p>
          <a:p>
            <a:pPr lvl="1"/>
            <a:r>
              <a:rPr lang="en-US" altLang="zh-CN" dirty="0"/>
              <a:t>trim:</a:t>
            </a:r>
            <a:r>
              <a:rPr lang="zh-CN" altLang="en-US" dirty="0"/>
              <a:t>去掉字符串首尾的空格</a:t>
            </a:r>
          </a:p>
          <a:p>
            <a:r>
              <a:rPr lang="zh-CN" altLang="en-US" dirty="0"/>
              <a:t>序列使用的内建函数：</a:t>
            </a:r>
          </a:p>
          <a:p>
            <a:pPr lvl="1"/>
            <a:r>
              <a:rPr lang="en-US" altLang="zh-CN" dirty="0"/>
              <a:t>size</a:t>
            </a:r>
            <a:r>
              <a:rPr lang="zh-CN" altLang="en-US" dirty="0"/>
              <a:t>：序列中元素的个数</a:t>
            </a:r>
          </a:p>
          <a:p>
            <a:r>
              <a:rPr lang="zh-CN" altLang="en-US" dirty="0"/>
              <a:t>数字使用的内建函数：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:</a:t>
            </a:r>
            <a:r>
              <a:rPr lang="zh-CN" altLang="en-US" dirty="0"/>
              <a:t>数字的整数部分（比如</a:t>
            </a:r>
            <a:r>
              <a:rPr lang="en-US" altLang="zh-CN" dirty="0"/>
              <a:t>-1.9?int </a:t>
            </a:r>
            <a:r>
              <a:rPr lang="zh-CN" altLang="en-US" dirty="0"/>
              <a:t>就是</a:t>
            </a:r>
            <a:r>
              <a:rPr lang="en-US" altLang="zh-CN" dirty="0"/>
              <a:t>-1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861048"/>
            <a:ext cx="3273425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685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freemarker</a:t>
            </a:r>
            <a:r>
              <a:rPr lang="zh-CN" altLang="en-US" dirty="0"/>
              <a:t>生成静态缓存文件</a:t>
            </a:r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011129"/>
              </p:ext>
            </p:extLst>
          </p:nvPr>
        </p:nvGraphicFramePr>
        <p:xfrm>
          <a:off x="611560" y="1628800"/>
          <a:ext cx="7034994" cy="452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3" imgW="9666667" imgH="6219048" progId="PBrush">
                  <p:embed/>
                </p:oleObj>
              </mc:Choice>
              <mc:Fallback>
                <p:oleObj r:id="rId3" imgW="9666667" imgH="6219048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628800"/>
                        <a:ext cx="7034994" cy="452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152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420</Words>
  <Application>Microsoft Office PowerPoint</Application>
  <PresentationFormat>全屏显示(4:3)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Office 主题</vt:lpstr>
      <vt:lpstr>自定义设计方案</vt:lpstr>
      <vt:lpstr>位图图像</vt:lpstr>
      <vt:lpstr>PowerPoint 演示文稿</vt:lpstr>
      <vt:lpstr>什么是FreeMarker</vt:lpstr>
      <vt:lpstr>FreeMarker使用入门</vt:lpstr>
      <vt:lpstr>FreeMarker使用入门</vt:lpstr>
      <vt:lpstr>FreeMarker模板文件</vt:lpstr>
      <vt:lpstr>FreeMarker 常用指令</vt:lpstr>
      <vt:lpstr>处理不存在变量</vt:lpstr>
      <vt:lpstr>内置函数</vt:lpstr>
      <vt:lpstr>使用freemarker生成静态缓存文件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Windows 用户</cp:lastModifiedBy>
  <cp:revision>83</cp:revision>
  <dcterms:created xsi:type="dcterms:W3CDTF">2015-06-29T07:19:00Z</dcterms:created>
  <dcterms:modified xsi:type="dcterms:W3CDTF">2016-12-21T04:36:59Z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