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2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490" y="60325"/>
            <a:ext cx="7907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80" y="1016634"/>
            <a:ext cx="659383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2546" y="2713392"/>
            <a:ext cx="8397875" cy="2320925"/>
            <a:chOff x="572546" y="2713392"/>
            <a:chExt cx="8397875" cy="2320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546" y="2713392"/>
              <a:ext cx="7502360" cy="23137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3428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954" y="909320"/>
            <a:ext cx="7082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AlexNet</a:t>
            </a:r>
            <a:r>
              <a:rPr sz="1800" dirty="0">
                <a:latin typeface="SimSun"/>
                <a:cs typeface="SimSun"/>
              </a:rPr>
              <a:t>是</a:t>
            </a:r>
            <a:r>
              <a:rPr sz="1800" spc="-5" dirty="0">
                <a:latin typeface="Calibri"/>
                <a:cs typeface="Calibri"/>
              </a:rPr>
              <a:t>2012</a:t>
            </a:r>
            <a:r>
              <a:rPr sz="1800" dirty="0">
                <a:latin typeface="SimSun"/>
                <a:cs typeface="SimSun"/>
              </a:rPr>
              <a:t>年</a:t>
            </a:r>
            <a:r>
              <a:rPr sz="1800" spc="-30" dirty="0">
                <a:latin typeface="Calibri"/>
                <a:cs typeface="Calibri"/>
              </a:rPr>
              <a:t>ISLVRC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2012</a:t>
            </a:r>
            <a:r>
              <a:rPr sz="1800" spc="-10" dirty="0">
                <a:latin typeface="SimSun"/>
                <a:cs typeface="SimSun"/>
              </a:rPr>
              <a:t>（</a:t>
            </a:r>
            <a:r>
              <a:rPr sz="1800" spc="-10" dirty="0">
                <a:latin typeface="Calibri"/>
                <a:cs typeface="Calibri"/>
              </a:rPr>
              <a:t>ImageNet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ll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SimSun"/>
                <a:cs typeface="SimSun"/>
              </a:rPr>
              <a:t>）竞赛的冠军网络，分类准确率由传统的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70%+</a:t>
            </a:r>
            <a:r>
              <a:rPr sz="1800" dirty="0">
                <a:latin typeface="SimSun"/>
                <a:cs typeface="SimSun"/>
              </a:rPr>
              <a:t>提升到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80%+</a:t>
            </a:r>
            <a:r>
              <a:rPr sz="1800" dirty="0">
                <a:latin typeface="SimSun"/>
                <a:cs typeface="SimSun"/>
              </a:rPr>
              <a:t>。 它是由</a:t>
            </a:r>
            <a:r>
              <a:rPr sz="1800" spc="-10" dirty="0">
                <a:latin typeface="Calibri"/>
                <a:cs typeface="Calibri"/>
              </a:rPr>
              <a:t>Hinton</a:t>
            </a:r>
            <a:r>
              <a:rPr sz="1800" dirty="0">
                <a:latin typeface="SimSun"/>
                <a:cs typeface="SimSun"/>
              </a:rPr>
              <a:t>和他的学生</a:t>
            </a:r>
            <a:r>
              <a:rPr sz="1800" spc="-10" dirty="0">
                <a:latin typeface="Calibri"/>
                <a:cs typeface="Calibri"/>
              </a:rPr>
              <a:t>Alex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Krizhevsky</a:t>
            </a:r>
            <a:r>
              <a:rPr sz="1800" dirty="0">
                <a:latin typeface="SimSun"/>
                <a:cs typeface="SimSun"/>
              </a:rPr>
              <a:t>设计的。也是在那年之后，深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954" y="1732279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度学习开始迅速发展。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2050" y="1786889"/>
            <a:ext cx="2524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ISLVRC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2012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SimSun"/>
                <a:cs typeface="SimSun"/>
              </a:rPr>
              <a:t>训练集：</a:t>
            </a:r>
            <a:r>
              <a:rPr sz="1400" spc="-5" dirty="0">
                <a:latin typeface="Calibri"/>
                <a:cs typeface="Calibri"/>
              </a:rPr>
              <a:t>1,281,167</a:t>
            </a:r>
            <a:r>
              <a:rPr sz="1400" dirty="0">
                <a:latin typeface="SimSun"/>
                <a:cs typeface="SimSun"/>
              </a:rPr>
              <a:t>张已标注图片 验证集</a:t>
            </a:r>
            <a:r>
              <a:rPr sz="1400" spc="-5" dirty="0">
                <a:latin typeface="SimSun"/>
                <a:cs typeface="SimSun"/>
              </a:rPr>
              <a:t>：</a:t>
            </a:r>
            <a:r>
              <a:rPr sz="1400" spc="-5" dirty="0">
                <a:latin typeface="Calibri"/>
                <a:cs typeface="Calibri"/>
              </a:rPr>
              <a:t>50,000</a:t>
            </a:r>
            <a:r>
              <a:rPr sz="1400" dirty="0">
                <a:latin typeface="SimSun"/>
                <a:cs typeface="SimSun"/>
              </a:rPr>
              <a:t>张已标注图</a:t>
            </a:r>
            <a:r>
              <a:rPr sz="1400" spc="5" dirty="0">
                <a:latin typeface="SimSun"/>
                <a:cs typeface="SimSun"/>
              </a:rPr>
              <a:t>片 </a:t>
            </a:r>
            <a:r>
              <a:rPr sz="1400" spc="1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测试集</a:t>
            </a:r>
            <a:r>
              <a:rPr sz="1400" spc="-5" dirty="0">
                <a:latin typeface="SimSun"/>
                <a:cs typeface="SimSun"/>
              </a:rPr>
              <a:t>：</a:t>
            </a:r>
            <a:r>
              <a:rPr sz="1400" spc="-5" dirty="0">
                <a:latin typeface="Calibri"/>
                <a:cs typeface="Calibri"/>
              </a:rPr>
              <a:t>100,000</a:t>
            </a:r>
            <a:r>
              <a:rPr sz="1400" dirty="0">
                <a:latin typeface="SimSun"/>
                <a:cs typeface="SimSun"/>
              </a:rPr>
              <a:t>张未标注图</a:t>
            </a:r>
            <a:r>
              <a:rPr sz="1400" spc="5" dirty="0">
                <a:latin typeface="SimSun"/>
                <a:cs typeface="SimSun"/>
              </a:rPr>
              <a:t>片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63986" y="685800"/>
            <a:ext cx="7502525" cy="2409190"/>
            <a:chOff x="663986" y="685800"/>
            <a:chExt cx="7502525" cy="2409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60"/>
              <a:ext cx="7502360" cy="23479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52419" y="685800"/>
              <a:ext cx="1637664" cy="2289810"/>
            </a:xfrm>
            <a:custGeom>
              <a:avLst/>
              <a:gdLst/>
              <a:ahLst/>
              <a:cxnLst/>
              <a:rect l="l" t="t" r="r" b="b"/>
              <a:pathLst>
                <a:path w="1637664" h="2289810">
                  <a:moveTo>
                    <a:pt x="1624965" y="2289810"/>
                  </a:moveTo>
                  <a:lnTo>
                    <a:pt x="12700" y="2289810"/>
                  </a:lnTo>
                  <a:lnTo>
                    <a:pt x="10223" y="2289568"/>
                  </a:lnTo>
                  <a:lnTo>
                    <a:pt x="0" y="227711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624965" y="0"/>
                  </a:lnTo>
                  <a:lnTo>
                    <a:pt x="163766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264410"/>
                  </a:lnTo>
                  <a:lnTo>
                    <a:pt x="12700" y="2264410"/>
                  </a:lnTo>
                  <a:lnTo>
                    <a:pt x="25400" y="2277110"/>
                  </a:lnTo>
                  <a:lnTo>
                    <a:pt x="1637665" y="2277110"/>
                  </a:lnTo>
                  <a:lnTo>
                    <a:pt x="1637423" y="2279586"/>
                  </a:lnTo>
                  <a:lnTo>
                    <a:pt x="1627441" y="2289568"/>
                  </a:lnTo>
                  <a:lnTo>
                    <a:pt x="1624965" y="2289810"/>
                  </a:lnTo>
                  <a:close/>
                </a:path>
                <a:path w="1637664" h="228981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637664" h="2289810">
                  <a:moveTo>
                    <a:pt x="161226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612265" y="12700"/>
                  </a:lnTo>
                  <a:lnTo>
                    <a:pt x="1612265" y="25400"/>
                  </a:lnTo>
                  <a:close/>
                </a:path>
                <a:path w="1637664" h="2289810">
                  <a:moveTo>
                    <a:pt x="1612265" y="2277110"/>
                  </a:moveTo>
                  <a:lnTo>
                    <a:pt x="1612265" y="12700"/>
                  </a:lnTo>
                  <a:lnTo>
                    <a:pt x="1624965" y="25400"/>
                  </a:lnTo>
                  <a:lnTo>
                    <a:pt x="1637665" y="25400"/>
                  </a:lnTo>
                  <a:lnTo>
                    <a:pt x="1637665" y="2264410"/>
                  </a:lnTo>
                  <a:lnTo>
                    <a:pt x="1624965" y="2264410"/>
                  </a:lnTo>
                  <a:lnTo>
                    <a:pt x="1612265" y="2277110"/>
                  </a:lnTo>
                  <a:close/>
                </a:path>
                <a:path w="1637664" h="2289810">
                  <a:moveTo>
                    <a:pt x="1637665" y="25400"/>
                  </a:moveTo>
                  <a:lnTo>
                    <a:pt x="1624965" y="25400"/>
                  </a:lnTo>
                  <a:lnTo>
                    <a:pt x="1612265" y="12700"/>
                  </a:lnTo>
                  <a:lnTo>
                    <a:pt x="1637665" y="12700"/>
                  </a:lnTo>
                  <a:lnTo>
                    <a:pt x="1637665" y="25400"/>
                  </a:lnTo>
                  <a:close/>
                </a:path>
                <a:path w="1637664" h="2289810">
                  <a:moveTo>
                    <a:pt x="25400" y="2277110"/>
                  </a:moveTo>
                  <a:lnTo>
                    <a:pt x="12700" y="2264410"/>
                  </a:lnTo>
                  <a:lnTo>
                    <a:pt x="25400" y="2264410"/>
                  </a:lnTo>
                  <a:lnTo>
                    <a:pt x="25400" y="2277110"/>
                  </a:lnTo>
                  <a:close/>
                </a:path>
                <a:path w="1637664" h="2289810">
                  <a:moveTo>
                    <a:pt x="1612265" y="2277110"/>
                  </a:moveTo>
                  <a:lnTo>
                    <a:pt x="25400" y="2277110"/>
                  </a:lnTo>
                  <a:lnTo>
                    <a:pt x="25400" y="2264410"/>
                  </a:lnTo>
                  <a:lnTo>
                    <a:pt x="1612265" y="2264410"/>
                  </a:lnTo>
                  <a:lnTo>
                    <a:pt x="1612265" y="2277110"/>
                  </a:lnTo>
                  <a:close/>
                </a:path>
                <a:path w="1637664" h="2289810">
                  <a:moveTo>
                    <a:pt x="1637665" y="2277110"/>
                  </a:moveTo>
                  <a:lnTo>
                    <a:pt x="1612265" y="2277110"/>
                  </a:lnTo>
                  <a:lnTo>
                    <a:pt x="1624965" y="2264410"/>
                  </a:lnTo>
                  <a:lnTo>
                    <a:pt x="1637665" y="2264410"/>
                  </a:lnTo>
                  <a:lnTo>
                    <a:pt x="1637665" y="227711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3525" y="3619658"/>
          <a:ext cx="5120639" cy="153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235">
                <a:tc>
                  <a:txBody>
                    <a:bodyPr/>
                    <a:lstStyle/>
                    <a:p>
                      <a:pPr marL="31750">
                        <a:lnSpc>
                          <a:spcPts val="158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Conv1: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Maxpool1: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Conv2: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Maxpool2: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kernels:48*2=96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8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kernel_size:3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kernels:128*2=256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48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kernel_size:3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kernel_size:11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pading: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kernel_size:5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pading: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[55,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55,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96]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96]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256]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1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256]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81679" y="2983229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5325" y="2877820"/>
            <a:ext cx="19437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(W −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 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 S 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=(13-3+2)/1+1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6690" y="4549775"/>
            <a:ext cx="10629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[13,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13,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256]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2269" y="4793615"/>
            <a:ext cx="21291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output_size: </a:t>
            </a:r>
            <a:r>
              <a:rPr sz="1600" spc="-5" dirty="0">
                <a:latin typeface="Calibri"/>
                <a:cs typeface="Calibri"/>
              </a:rPr>
              <a:t>[13, 13,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384]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575" y="3381375"/>
            <a:ext cx="203263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41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Conv3: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ernels:192*2=384  </a:t>
            </a:r>
            <a:r>
              <a:rPr sz="1600" b="1" spc="-10" dirty="0">
                <a:latin typeface="Calibri"/>
                <a:cs typeface="Calibri"/>
              </a:rPr>
              <a:t>kernel_size:3 </a:t>
            </a:r>
            <a:r>
              <a:rPr sz="1600" b="1" spc="-5" dirty="0">
                <a:latin typeface="Calibri"/>
                <a:cs typeface="Calibri"/>
              </a:rPr>
              <a:t> padding: [1, 1]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  <a:p>
            <a:pPr marL="1128395">
              <a:lnSpc>
                <a:spcPts val="1520"/>
              </a:lnSpc>
            </a:pPr>
            <a:r>
              <a:rPr sz="1600" spc="-10" dirty="0">
                <a:latin typeface="Calibri"/>
                <a:cs typeface="Calibri"/>
              </a:rPr>
              <a:t>input_size: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5800"/>
            <a:ext cx="7502525" cy="2409190"/>
            <a:chOff x="663986" y="685800"/>
            <a:chExt cx="7502525" cy="2409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60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86224" y="685800"/>
              <a:ext cx="1321435" cy="2008505"/>
            </a:xfrm>
            <a:custGeom>
              <a:avLst/>
              <a:gdLst/>
              <a:ahLst/>
              <a:cxnLst/>
              <a:rect l="l" t="t" r="r" b="b"/>
              <a:pathLst>
                <a:path w="1321435" h="2008505">
                  <a:moveTo>
                    <a:pt x="1308735" y="2008505"/>
                  </a:moveTo>
                  <a:lnTo>
                    <a:pt x="12700" y="2008505"/>
                  </a:lnTo>
                  <a:lnTo>
                    <a:pt x="10223" y="2008263"/>
                  </a:lnTo>
                  <a:lnTo>
                    <a:pt x="0" y="199580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308735" y="0"/>
                  </a:lnTo>
                  <a:lnTo>
                    <a:pt x="132143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983105"/>
                  </a:lnTo>
                  <a:lnTo>
                    <a:pt x="12700" y="1983105"/>
                  </a:lnTo>
                  <a:lnTo>
                    <a:pt x="25400" y="1995805"/>
                  </a:lnTo>
                  <a:lnTo>
                    <a:pt x="1321435" y="1995805"/>
                  </a:lnTo>
                  <a:lnTo>
                    <a:pt x="1321193" y="1998281"/>
                  </a:lnTo>
                  <a:lnTo>
                    <a:pt x="1311211" y="2008263"/>
                  </a:lnTo>
                  <a:lnTo>
                    <a:pt x="1308735" y="2008505"/>
                  </a:lnTo>
                  <a:close/>
                </a:path>
                <a:path w="1321435" h="200850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321435" h="2008505">
                  <a:moveTo>
                    <a:pt x="129603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96035" y="12700"/>
                  </a:lnTo>
                  <a:lnTo>
                    <a:pt x="1296035" y="25400"/>
                  </a:lnTo>
                  <a:close/>
                </a:path>
                <a:path w="1321435" h="2008505">
                  <a:moveTo>
                    <a:pt x="1296035" y="1995805"/>
                  </a:moveTo>
                  <a:lnTo>
                    <a:pt x="1296035" y="12700"/>
                  </a:lnTo>
                  <a:lnTo>
                    <a:pt x="1308735" y="25400"/>
                  </a:lnTo>
                  <a:lnTo>
                    <a:pt x="1321435" y="25400"/>
                  </a:lnTo>
                  <a:lnTo>
                    <a:pt x="1321435" y="1983105"/>
                  </a:lnTo>
                  <a:lnTo>
                    <a:pt x="1308735" y="1983105"/>
                  </a:lnTo>
                  <a:lnTo>
                    <a:pt x="1296035" y="1995805"/>
                  </a:lnTo>
                  <a:close/>
                </a:path>
                <a:path w="1321435" h="2008505">
                  <a:moveTo>
                    <a:pt x="1321435" y="25400"/>
                  </a:moveTo>
                  <a:lnTo>
                    <a:pt x="1308735" y="25400"/>
                  </a:lnTo>
                  <a:lnTo>
                    <a:pt x="1296035" y="12700"/>
                  </a:lnTo>
                  <a:lnTo>
                    <a:pt x="1321435" y="12700"/>
                  </a:lnTo>
                  <a:lnTo>
                    <a:pt x="1321435" y="25400"/>
                  </a:lnTo>
                  <a:close/>
                </a:path>
                <a:path w="1321435" h="2008505">
                  <a:moveTo>
                    <a:pt x="25400" y="1995805"/>
                  </a:moveTo>
                  <a:lnTo>
                    <a:pt x="12700" y="1983105"/>
                  </a:lnTo>
                  <a:lnTo>
                    <a:pt x="25400" y="1983105"/>
                  </a:lnTo>
                  <a:lnTo>
                    <a:pt x="25400" y="1995805"/>
                  </a:lnTo>
                  <a:close/>
                </a:path>
                <a:path w="1321435" h="2008505">
                  <a:moveTo>
                    <a:pt x="1296035" y="1995805"/>
                  </a:moveTo>
                  <a:lnTo>
                    <a:pt x="25400" y="1995805"/>
                  </a:lnTo>
                  <a:lnTo>
                    <a:pt x="25400" y="1983105"/>
                  </a:lnTo>
                  <a:lnTo>
                    <a:pt x="1296035" y="1983105"/>
                  </a:lnTo>
                  <a:lnTo>
                    <a:pt x="1296035" y="1995805"/>
                  </a:lnTo>
                  <a:close/>
                </a:path>
                <a:path w="1321435" h="2008505">
                  <a:moveTo>
                    <a:pt x="1321435" y="1995805"/>
                  </a:moveTo>
                  <a:lnTo>
                    <a:pt x="1296035" y="1995805"/>
                  </a:lnTo>
                  <a:lnTo>
                    <a:pt x="1308735" y="1983105"/>
                  </a:lnTo>
                  <a:lnTo>
                    <a:pt x="1321435" y="1983105"/>
                  </a:lnTo>
                  <a:lnTo>
                    <a:pt x="1321435" y="199580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3525" y="3615054"/>
          <a:ext cx="547751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660">
                <a:tc>
                  <a:txBody>
                    <a:bodyPr/>
                    <a:lstStyle/>
                    <a:p>
                      <a:pPr marL="3175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Conv1: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Maxpool1: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Conv2: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Maxpool2: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Conv3: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kernels:48*2=96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7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kernel_size:3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kernels:128*2=256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7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kernel_size:3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kernels:192*2=384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kernel_size:11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pading: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kernel_size:5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pading: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kernel_size:3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7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04054" y="2778760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3450" y="2783204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=(13-3+2)/1+1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5325" y="4613909"/>
            <a:ext cx="161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sz="1200" spc="-10" dirty="0">
                <a:latin typeface="Calibri"/>
                <a:cs typeface="Calibri"/>
              </a:rPr>
              <a:t>input_size:	</a:t>
            </a:r>
            <a:r>
              <a:rPr sz="1200" dirty="0">
                <a:latin typeface="Calibri"/>
                <a:cs typeface="Calibri"/>
              </a:rPr>
              <a:t>[13,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13,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384]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output_size: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[13,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384]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3895" y="3596640"/>
            <a:ext cx="161290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Conv4: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ernels:192*2=384  </a:t>
            </a:r>
            <a:r>
              <a:rPr sz="1600" b="1" spc="-10" dirty="0">
                <a:latin typeface="Calibri"/>
                <a:cs typeface="Calibri"/>
              </a:rPr>
              <a:t>kernel_size:3 </a:t>
            </a:r>
            <a:r>
              <a:rPr sz="1600" b="1" spc="-5" dirty="0">
                <a:latin typeface="Calibri"/>
                <a:cs typeface="Calibri"/>
              </a:rPr>
              <a:t> padding: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[1, 1]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3895" y="4572000"/>
            <a:ext cx="6673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575" y="4655820"/>
            <a:ext cx="6673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[55,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55,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839" y="4655820"/>
            <a:ext cx="6673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[27,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27,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0289" y="4655820"/>
            <a:ext cx="673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[27,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27,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2495" y="4655820"/>
            <a:ext cx="7016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85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4054" y="4655820"/>
            <a:ext cx="673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384]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5800"/>
            <a:ext cx="7502525" cy="2409190"/>
            <a:chOff x="663986" y="685800"/>
            <a:chExt cx="7502525" cy="2409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60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28260" y="685800"/>
              <a:ext cx="1321435" cy="2008505"/>
            </a:xfrm>
            <a:custGeom>
              <a:avLst/>
              <a:gdLst/>
              <a:ahLst/>
              <a:cxnLst/>
              <a:rect l="l" t="t" r="r" b="b"/>
              <a:pathLst>
                <a:path w="1321435" h="2008505">
                  <a:moveTo>
                    <a:pt x="1308735" y="2008505"/>
                  </a:moveTo>
                  <a:lnTo>
                    <a:pt x="12700" y="2008505"/>
                  </a:lnTo>
                  <a:lnTo>
                    <a:pt x="10223" y="2008263"/>
                  </a:lnTo>
                  <a:lnTo>
                    <a:pt x="0" y="199580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308735" y="0"/>
                  </a:lnTo>
                  <a:lnTo>
                    <a:pt x="132143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983105"/>
                  </a:lnTo>
                  <a:lnTo>
                    <a:pt x="12700" y="1983105"/>
                  </a:lnTo>
                  <a:lnTo>
                    <a:pt x="25400" y="1995805"/>
                  </a:lnTo>
                  <a:lnTo>
                    <a:pt x="1321435" y="1995805"/>
                  </a:lnTo>
                  <a:lnTo>
                    <a:pt x="1321193" y="1998281"/>
                  </a:lnTo>
                  <a:lnTo>
                    <a:pt x="1311211" y="2008263"/>
                  </a:lnTo>
                  <a:lnTo>
                    <a:pt x="1308735" y="2008505"/>
                  </a:lnTo>
                  <a:close/>
                </a:path>
                <a:path w="1321435" h="200850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321435" h="2008505">
                  <a:moveTo>
                    <a:pt x="129603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96035" y="12700"/>
                  </a:lnTo>
                  <a:lnTo>
                    <a:pt x="1296035" y="25400"/>
                  </a:lnTo>
                  <a:close/>
                </a:path>
                <a:path w="1321435" h="2008505">
                  <a:moveTo>
                    <a:pt x="1296035" y="1995805"/>
                  </a:moveTo>
                  <a:lnTo>
                    <a:pt x="1296035" y="12700"/>
                  </a:lnTo>
                  <a:lnTo>
                    <a:pt x="1308735" y="25400"/>
                  </a:lnTo>
                  <a:lnTo>
                    <a:pt x="1321435" y="25400"/>
                  </a:lnTo>
                  <a:lnTo>
                    <a:pt x="1321435" y="1983105"/>
                  </a:lnTo>
                  <a:lnTo>
                    <a:pt x="1308735" y="1983105"/>
                  </a:lnTo>
                  <a:lnTo>
                    <a:pt x="1296035" y="1995805"/>
                  </a:lnTo>
                  <a:close/>
                </a:path>
                <a:path w="1321435" h="2008505">
                  <a:moveTo>
                    <a:pt x="1321435" y="25400"/>
                  </a:moveTo>
                  <a:lnTo>
                    <a:pt x="1308735" y="25400"/>
                  </a:lnTo>
                  <a:lnTo>
                    <a:pt x="1296035" y="12700"/>
                  </a:lnTo>
                  <a:lnTo>
                    <a:pt x="1321435" y="12700"/>
                  </a:lnTo>
                  <a:lnTo>
                    <a:pt x="1321435" y="25400"/>
                  </a:lnTo>
                  <a:close/>
                </a:path>
                <a:path w="1321435" h="2008505">
                  <a:moveTo>
                    <a:pt x="25400" y="1995805"/>
                  </a:moveTo>
                  <a:lnTo>
                    <a:pt x="12700" y="1983105"/>
                  </a:lnTo>
                  <a:lnTo>
                    <a:pt x="25400" y="1983105"/>
                  </a:lnTo>
                  <a:lnTo>
                    <a:pt x="25400" y="1995805"/>
                  </a:lnTo>
                  <a:close/>
                </a:path>
                <a:path w="1321435" h="2008505">
                  <a:moveTo>
                    <a:pt x="1296035" y="1995805"/>
                  </a:moveTo>
                  <a:lnTo>
                    <a:pt x="25400" y="1995805"/>
                  </a:lnTo>
                  <a:lnTo>
                    <a:pt x="25400" y="1983105"/>
                  </a:lnTo>
                  <a:lnTo>
                    <a:pt x="1296035" y="1983105"/>
                  </a:lnTo>
                  <a:lnTo>
                    <a:pt x="1296035" y="1995805"/>
                  </a:lnTo>
                  <a:close/>
                </a:path>
                <a:path w="1321435" h="2008505">
                  <a:moveTo>
                    <a:pt x="1321435" y="1995805"/>
                  </a:moveTo>
                  <a:lnTo>
                    <a:pt x="1296035" y="1995805"/>
                  </a:lnTo>
                  <a:lnTo>
                    <a:pt x="1308735" y="1983105"/>
                  </a:lnTo>
                  <a:lnTo>
                    <a:pt x="1321435" y="1983105"/>
                  </a:lnTo>
                  <a:lnTo>
                    <a:pt x="1321435" y="199580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575" y="3596004"/>
            <a:ext cx="1049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Conv1: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nel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dirty="0">
                <a:latin typeface="Calibri"/>
                <a:cs typeface="Calibri"/>
              </a:rPr>
              <a:t>48*2=96  </a:t>
            </a:r>
            <a:r>
              <a:rPr sz="1200" spc="-10" dirty="0">
                <a:latin typeface="Calibri"/>
                <a:cs typeface="Calibri"/>
              </a:rPr>
              <a:t>kernel_size:11 </a:t>
            </a:r>
            <a:r>
              <a:rPr sz="1200" spc="-5" dirty="0">
                <a:latin typeface="Calibri"/>
                <a:cs typeface="Calibri"/>
              </a:rPr>
              <a:t> padding: </a:t>
            </a:r>
            <a:r>
              <a:rPr sz="1200" dirty="0">
                <a:latin typeface="Calibri"/>
                <a:cs typeface="Calibri"/>
              </a:rPr>
              <a:t>[1, 2]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1645" y="2778760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3450" y="2783204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=(13-3+2)/1+1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685" y="3599179"/>
            <a:ext cx="8299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Maxpool1: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nel</a:t>
            </a:r>
            <a:r>
              <a:rPr sz="1200" dirty="0">
                <a:latin typeface="Calibri"/>
                <a:cs typeface="Calibri"/>
              </a:rPr>
              <a:t>_s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e:</a:t>
            </a:r>
            <a:r>
              <a:rPr sz="1200" dirty="0">
                <a:latin typeface="Calibri"/>
                <a:cs typeface="Calibri"/>
              </a:rPr>
              <a:t>3  </a:t>
            </a:r>
            <a:r>
              <a:rPr sz="1200" spc="-5" dirty="0">
                <a:latin typeface="Calibri"/>
                <a:cs typeface="Calibri"/>
              </a:rPr>
              <a:t>pading: </a:t>
            </a:r>
            <a:r>
              <a:rPr sz="1200" dirty="0">
                <a:latin typeface="Calibri"/>
                <a:cs typeface="Calibri"/>
              </a:rPr>
              <a:t>0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5325" y="4613909"/>
            <a:ext cx="161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sz="1200" spc="-10" dirty="0">
                <a:latin typeface="Calibri"/>
                <a:cs typeface="Calibri"/>
              </a:rPr>
              <a:t>input_size:	</a:t>
            </a:r>
            <a:r>
              <a:rPr sz="1200" dirty="0">
                <a:latin typeface="Calibri"/>
                <a:cs typeface="Calibri"/>
              </a:rPr>
              <a:t>[13,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13,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384]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output_size: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[13,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256]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0289" y="3599179"/>
            <a:ext cx="1203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Conv2: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nel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dirty="0">
                <a:latin typeface="Calibri"/>
                <a:cs typeface="Calibri"/>
              </a:rPr>
              <a:t>128*2=256  </a:t>
            </a:r>
            <a:r>
              <a:rPr sz="1200" spc="-10" dirty="0">
                <a:latin typeface="Calibri"/>
                <a:cs typeface="Calibri"/>
              </a:rPr>
              <a:t>kernel_size:5 </a:t>
            </a:r>
            <a:r>
              <a:rPr sz="1200" spc="-5" dirty="0">
                <a:latin typeface="Calibri"/>
                <a:cs typeface="Calibri"/>
              </a:rPr>
              <a:t> padding: </a:t>
            </a:r>
            <a:r>
              <a:rPr sz="1200" dirty="0">
                <a:latin typeface="Calibri"/>
                <a:cs typeface="Calibri"/>
              </a:rPr>
              <a:t>[2, 2]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1879" y="3599179"/>
            <a:ext cx="8299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Maxpool2: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nel</a:t>
            </a:r>
            <a:r>
              <a:rPr sz="1200" dirty="0">
                <a:latin typeface="Calibri"/>
                <a:cs typeface="Calibri"/>
              </a:rPr>
              <a:t>_s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e:</a:t>
            </a:r>
            <a:r>
              <a:rPr sz="1200" dirty="0">
                <a:latin typeface="Calibri"/>
                <a:cs typeface="Calibri"/>
              </a:rPr>
              <a:t>3  </a:t>
            </a:r>
            <a:r>
              <a:rPr sz="1200" spc="-5" dirty="0">
                <a:latin typeface="Calibri"/>
                <a:cs typeface="Calibri"/>
              </a:rPr>
              <a:t>pading: </a:t>
            </a:r>
            <a:r>
              <a:rPr sz="1200" dirty="0">
                <a:latin typeface="Calibri"/>
                <a:cs typeface="Calibri"/>
              </a:rPr>
              <a:t>0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3895" y="3964940"/>
            <a:ext cx="921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kernel_size:3 </a:t>
            </a:r>
            <a:r>
              <a:rPr sz="1200" spc="-5" dirty="0">
                <a:latin typeface="Calibri"/>
                <a:cs typeface="Calibri"/>
              </a:rPr>
              <a:t> padding: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[1,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1]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8659" y="3599179"/>
            <a:ext cx="169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7300" algn="l"/>
              </a:tabLst>
            </a:pPr>
            <a:r>
              <a:rPr sz="1200" dirty="0">
                <a:latin typeface="Calibri"/>
                <a:cs typeface="Calibri"/>
              </a:rPr>
              <a:t>Co</a:t>
            </a:r>
            <a:r>
              <a:rPr sz="1200" spc="-2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3:	Co</a:t>
            </a:r>
            <a:r>
              <a:rPr sz="1200" spc="-2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4: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8659" y="3782059"/>
            <a:ext cx="2449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kernels:192*2=384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kernels:192*2=384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8659" y="3964940"/>
            <a:ext cx="921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kernel_size:3 </a:t>
            </a:r>
            <a:r>
              <a:rPr sz="1200" spc="-5" dirty="0">
                <a:latin typeface="Calibri"/>
                <a:cs typeface="Calibri"/>
              </a:rPr>
              <a:t> padding: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[1,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1]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stride:1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5325" y="3241039"/>
            <a:ext cx="161290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Conv5: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ernels:128*2=256  </a:t>
            </a:r>
            <a:r>
              <a:rPr sz="1600" b="1" spc="-10" dirty="0">
                <a:latin typeface="Calibri"/>
                <a:cs typeface="Calibri"/>
              </a:rPr>
              <a:t>kernel_size:3 </a:t>
            </a:r>
            <a:r>
              <a:rPr sz="1600" b="1" spc="-5" dirty="0">
                <a:latin typeface="Calibri"/>
                <a:cs typeface="Calibri"/>
              </a:rPr>
              <a:t> padding: [1, 1]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6750" y="4655820"/>
            <a:ext cx="673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575" y="4655820"/>
            <a:ext cx="6673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[55,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55,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839" y="4655820"/>
            <a:ext cx="6673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[27,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27,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96]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0289" y="4655820"/>
            <a:ext cx="673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[27,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27,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2495" y="4655820"/>
            <a:ext cx="7016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5080" indent="-285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256]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4054" y="4655820"/>
            <a:ext cx="673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output_size:  [13,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13,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384]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5800"/>
            <a:ext cx="7502525" cy="2409190"/>
            <a:chOff x="663986" y="685800"/>
            <a:chExt cx="7502525" cy="2409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60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95669" y="685800"/>
              <a:ext cx="888365" cy="2169795"/>
            </a:xfrm>
            <a:custGeom>
              <a:avLst/>
              <a:gdLst/>
              <a:ahLst/>
              <a:cxnLst/>
              <a:rect l="l" t="t" r="r" b="b"/>
              <a:pathLst>
                <a:path w="888365" h="2169795">
                  <a:moveTo>
                    <a:pt x="875664" y="2169795"/>
                  </a:moveTo>
                  <a:lnTo>
                    <a:pt x="12700" y="2169795"/>
                  </a:lnTo>
                  <a:lnTo>
                    <a:pt x="10223" y="2169553"/>
                  </a:lnTo>
                  <a:lnTo>
                    <a:pt x="0" y="215709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875664" y="0"/>
                  </a:lnTo>
                  <a:lnTo>
                    <a:pt x="888364" y="12700"/>
                  </a:lnTo>
                  <a:lnTo>
                    <a:pt x="25400" y="12700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144394"/>
                  </a:lnTo>
                  <a:lnTo>
                    <a:pt x="12700" y="2144395"/>
                  </a:lnTo>
                  <a:lnTo>
                    <a:pt x="25400" y="2157095"/>
                  </a:lnTo>
                  <a:lnTo>
                    <a:pt x="888364" y="2157095"/>
                  </a:lnTo>
                  <a:lnTo>
                    <a:pt x="888123" y="2159571"/>
                  </a:lnTo>
                  <a:lnTo>
                    <a:pt x="878141" y="2169553"/>
                  </a:lnTo>
                  <a:lnTo>
                    <a:pt x="875664" y="2169795"/>
                  </a:lnTo>
                  <a:close/>
                </a:path>
                <a:path w="888365" h="216979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700"/>
                  </a:lnTo>
                  <a:lnTo>
                    <a:pt x="25400" y="25399"/>
                  </a:lnTo>
                  <a:close/>
                </a:path>
                <a:path w="888365" h="2169795">
                  <a:moveTo>
                    <a:pt x="862964" y="25399"/>
                  </a:moveTo>
                  <a:lnTo>
                    <a:pt x="25400" y="25399"/>
                  </a:lnTo>
                  <a:lnTo>
                    <a:pt x="25400" y="12700"/>
                  </a:lnTo>
                  <a:lnTo>
                    <a:pt x="862964" y="12700"/>
                  </a:lnTo>
                  <a:lnTo>
                    <a:pt x="862964" y="25399"/>
                  </a:lnTo>
                  <a:close/>
                </a:path>
                <a:path w="888365" h="2169795">
                  <a:moveTo>
                    <a:pt x="862964" y="2157095"/>
                  </a:moveTo>
                  <a:lnTo>
                    <a:pt x="862964" y="12700"/>
                  </a:lnTo>
                  <a:lnTo>
                    <a:pt x="875664" y="25399"/>
                  </a:lnTo>
                  <a:lnTo>
                    <a:pt x="888364" y="25399"/>
                  </a:lnTo>
                  <a:lnTo>
                    <a:pt x="888364" y="2144395"/>
                  </a:lnTo>
                  <a:lnTo>
                    <a:pt x="875664" y="2144395"/>
                  </a:lnTo>
                  <a:lnTo>
                    <a:pt x="862964" y="2157095"/>
                  </a:lnTo>
                  <a:close/>
                </a:path>
                <a:path w="888365" h="2169795">
                  <a:moveTo>
                    <a:pt x="888364" y="25399"/>
                  </a:moveTo>
                  <a:lnTo>
                    <a:pt x="875664" y="25399"/>
                  </a:lnTo>
                  <a:lnTo>
                    <a:pt x="862964" y="12700"/>
                  </a:lnTo>
                  <a:lnTo>
                    <a:pt x="888364" y="12700"/>
                  </a:lnTo>
                  <a:lnTo>
                    <a:pt x="888364" y="25399"/>
                  </a:lnTo>
                  <a:close/>
                </a:path>
                <a:path w="888365" h="2169795">
                  <a:moveTo>
                    <a:pt x="25400" y="2157095"/>
                  </a:moveTo>
                  <a:lnTo>
                    <a:pt x="12700" y="2144395"/>
                  </a:lnTo>
                  <a:lnTo>
                    <a:pt x="25400" y="2144395"/>
                  </a:lnTo>
                  <a:lnTo>
                    <a:pt x="25400" y="2157095"/>
                  </a:lnTo>
                  <a:close/>
                </a:path>
                <a:path w="888365" h="2169795">
                  <a:moveTo>
                    <a:pt x="862964" y="2157095"/>
                  </a:moveTo>
                  <a:lnTo>
                    <a:pt x="25400" y="2157095"/>
                  </a:lnTo>
                  <a:lnTo>
                    <a:pt x="25400" y="2144395"/>
                  </a:lnTo>
                  <a:lnTo>
                    <a:pt x="862964" y="2144395"/>
                  </a:lnTo>
                  <a:lnTo>
                    <a:pt x="862964" y="2157095"/>
                  </a:lnTo>
                  <a:close/>
                </a:path>
                <a:path w="888365" h="2169795">
                  <a:moveTo>
                    <a:pt x="888364" y="2157095"/>
                  </a:moveTo>
                  <a:lnTo>
                    <a:pt x="862964" y="2157095"/>
                  </a:lnTo>
                  <a:lnTo>
                    <a:pt x="875664" y="2144395"/>
                  </a:lnTo>
                  <a:lnTo>
                    <a:pt x="888364" y="2144395"/>
                  </a:lnTo>
                  <a:lnTo>
                    <a:pt x="888364" y="215709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0014" y="3303270"/>
          <a:ext cx="8791572" cy="178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1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247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Conv1: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kernels:96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kernel_size:11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 marR="254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Maxpool1: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nel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_s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e: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pading: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5405" marR="381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Conv2: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kernels:256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kernel_size:5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padding: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2230" marR="254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Maxpool2: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nel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_s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e: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pading: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Conv3: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kernels:=384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kernel_size:3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padding: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5244" marR="488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Conv4: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kernels:384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kernel_size:3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padding: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 marR="322580">
                        <a:lnSpc>
                          <a:spcPct val="77900"/>
                        </a:lnSpc>
                        <a:spcBef>
                          <a:spcPts val="5"/>
                        </a:spcBef>
                        <a:tabLst>
                          <a:tab pos="1610360" algn="l"/>
                        </a:tabLst>
                      </a:pPr>
                      <a:r>
                        <a:rPr sz="1800" spc="-7" baseline="-4629" dirty="0">
                          <a:latin typeface="Calibri"/>
                          <a:cs typeface="Calibri"/>
                        </a:rPr>
                        <a:t>Conv5:	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Maxpool3: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nel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128*2=256	</a:t>
                      </a:r>
                      <a:r>
                        <a:rPr sz="2400" b="1" spc="-67" baseline="-12152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400" b="1" baseline="-12152" dirty="0">
                          <a:latin typeface="Calibri"/>
                          <a:cs typeface="Calibri"/>
                        </a:rPr>
                        <a:t>ernel_si</a:t>
                      </a:r>
                      <a:r>
                        <a:rPr sz="2400" b="1" spc="-44" baseline="-12152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400" b="1" baseline="-12152" dirty="0">
                          <a:latin typeface="Calibri"/>
                          <a:cs typeface="Calibri"/>
                        </a:rPr>
                        <a:t>e:3 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kernel_size:3	</a:t>
                      </a:r>
                      <a:r>
                        <a:rPr sz="2400" b="1" spc="-7" baseline="-29513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2400" b="1" spc="-30" baseline="-2951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7" baseline="-29513" dirty="0">
                          <a:latin typeface="Calibri"/>
                          <a:cs typeface="Calibri"/>
                        </a:rPr>
                        <a:t>0</a:t>
                      </a:r>
                      <a:endParaRPr sz="2400" baseline="-29513">
                        <a:latin typeface="Calibri"/>
                        <a:cs typeface="Calibri"/>
                      </a:endParaRPr>
                    </a:p>
                    <a:p>
                      <a:pPr marL="64769">
                        <a:lnSpc>
                          <a:spcPts val="136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497DB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124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stride:2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output_size: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97DB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177925" algn="l"/>
                        </a:tabLst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input_size:	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256]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[55,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55,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96]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96]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256]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256]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384]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384]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[13,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256]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127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[6,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256]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78854" y="2863214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ool3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5055" y="2867660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=(13-3)/2+1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8855" y="1049655"/>
          <a:ext cx="6705599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layer_name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kernel_size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kernel_num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padding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stride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FC1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FC3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775" dirty="0" err="1"/>
              <a:t>AlexNet</a:t>
            </a:r>
            <a:r>
              <a:rPr spc="15" dirty="0" err="1"/>
              <a:t>详</a:t>
            </a:r>
            <a:r>
              <a:rPr dirty="0" err="1"/>
              <a:t>解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571744" y="2139695"/>
            <a:ext cx="3398520" cy="2886710"/>
            <a:chOff x="5571744" y="2139695"/>
            <a:chExt cx="3398520" cy="2886710"/>
          </a:xfrm>
        </p:grpSpPr>
        <p:sp>
          <p:nvSpPr>
            <p:cNvPr id="4" name="object 4"/>
            <p:cNvSpPr/>
            <p:nvPr/>
          </p:nvSpPr>
          <p:spPr>
            <a:xfrm>
              <a:off x="6853427" y="326288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7"/>
                  </a:moveTo>
                  <a:lnTo>
                    <a:pt x="519683" y="0"/>
                  </a:lnTo>
                  <a:lnTo>
                    <a:pt x="2116836" y="906779"/>
                  </a:lnTo>
                  <a:lnTo>
                    <a:pt x="0" y="1763267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1744" y="2139695"/>
              <a:ext cx="1371600" cy="182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1463" y="2404871"/>
              <a:ext cx="1828800" cy="146303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4614" y="1080135"/>
            <a:ext cx="3290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SimSun"/>
                <a:cs typeface="SimSun"/>
              </a:rPr>
              <a:t>下载花分类数据</a:t>
            </a:r>
            <a:r>
              <a:rPr sz="3200" b="1" spc="-10" dirty="0">
                <a:latin typeface="SimSun"/>
                <a:cs typeface="SimSun"/>
              </a:rPr>
              <a:t>集</a:t>
            </a:r>
            <a:endParaRPr sz="3200">
              <a:latin typeface="SimSun"/>
              <a:cs typeface="SimSu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248" y="2616707"/>
            <a:ext cx="1371600" cy="10287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630" y="3888104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雏菊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1511" y="2519172"/>
            <a:ext cx="1312164" cy="12237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61564" y="3988434"/>
            <a:ext cx="95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dandelion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蒲公英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8476" y="2557272"/>
            <a:ext cx="1528572" cy="11460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71950" y="3988434"/>
            <a:ext cx="514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玫瑰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5795" y="4115434"/>
            <a:ext cx="94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sunflower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向日葵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1594" y="4115434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tulips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郁金香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1034320"/>
            <a:ext cx="8306434" cy="3999865"/>
            <a:chOff x="663986" y="1034320"/>
            <a:chExt cx="8306434" cy="3999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1034320"/>
              <a:ext cx="7502360" cy="23467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704" y="3540125"/>
            <a:ext cx="740981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该网络的亮点在于</a:t>
            </a:r>
            <a:r>
              <a:rPr sz="1600" spc="-5" dirty="0">
                <a:latin typeface="SimSun"/>
                <a:cs typeface="SimSun"/>
              </a:rPr>
              <a:t>：</a:t>
            </a:r>
            <a:endParaRPr sz="1600">
              <a:latin typeface="SimSun"/>
              <a:cs typeface="SimSun"/>
            </a:endParaRPr>
          </a:p>
          <a:p>
            <a:pPr marL="521970" indent="-509270">
              <a:lnSpc>
                <a:spcPct val="100000"/>
              </a:lnSpc>
              <a:buSzPct val="93750"/>
              <a:buAutoNum type="arabicPlain"/>
              <a:tabLst>
                <a:tab pos="521970" algn="l"/>
              </a:tabLst>
            </a:pPr>
            <a:r>
              <a:rPr sz="1600" dirty="0">
                <a:latin typeface="SimSun"/>
                <a:cs typeface="SimSun"/>
              </a:rPr>
              <a:t>首次利</a:t>
            </a:r>
            <a:r>
              <a:rPr sz="1600" spc="-5" dirty="0">
                <a:latin typeface="SimSun"/>
                <a:cs typeface="SimSun"/>
              </a:rPr>
              <a:t>用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GPU </a:t>
            </a:r>
            <a:r>
              <a:rPr sz="1600" dirty="0">
                <a:latin typeface="SimSun"/>
                <a:cs typeface="SimSun"/>
              </a:rPr>
              <a:t>进行网络加速训练</a:t>
            </a:r>
            <a:r>
              <a:rPr sz="1600" spc="-5" dirty="0">
                <a:latin typeface="SimSun"/>
                <a:cs typeface="SimSun"/>
              </a:rPr>
              <a:t>。</a:t>
            </a:r>
            <a:endParaRPr sz="1600">
              <a:latin typeface="SimSun"/>
              <a:cs typeface="SimSun"/>
            </a:endParaRPr>
          </a:p>
          <a:p>
            <a:pPr marL="521970" indent="-509270">
              <a:lnSpc>
                <a:spcPct val="100000"/>
              </a:lnSpc>
              <a:buSzPct val="93750"/>
              <a:buAutoNum type="arabicPlain"/>
              <a:tabLst>
                <a:tab pos="521970" algn="l"/>
              </a:tabLst>
            </a:pPr>
            <a:r>
              <a:rPr sz="1600" dirty="0">
                <a:latin typeface="SimSun"/>
                <a:cs typeface="SimSun"/>
              </a:rPr>
              <a:t>使用</a:t>
            </a:r>
            <a:r>
              <a:rPr sz="1600" spc="-5" dirty="0">
                <a:latin typeface="SimSun"/>
                <a:cs typeface="SimSun"/>
              </a:rPr>
              <a:t>了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 </a:t>
            </a:r>
            <a:r>
              <a:rPr sz="1600" dirty="0">
                <a:latin typeface="SimSun"/>
                <a:cs typeface="SimSun"/>
              </a:rPr>
              <a:t>激活函数，而不是传统</a:t>
            </a:r>
            <a:r>
              <a:rPr sz="1600" spc="-5" dirty="0">
                <a:latin typeface="SimSun"/>
                <a:cs typeface="SimSun"/>
              </a:rPr>
              <a:t>的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激活函数以</a:t>
            </a:r>
            <a:r>
              <a:rPr sz="1600" spc="-5" dirty="0">
                <a:latin typeface="SimSun"/>
                <a:cs typeface="SimSun"/>
              </a:rPr>
              <a:t>及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13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anh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激活函数</a:t>
            </a:r>
            <a:r>
              <a:rPr sz="1600" spc="-5" dirty="0">
                <a:latin typeface="SimSun"/>
                <a:cs typeface="SimSun"/>
              </a:rPr>
              <a:t>。</a:t>
            </a:r>
            <a:endParaRPr sz="1600">
              <a:latin typeface="SimSun"/>
              <a:cs typeface="SimSun"/>
            </a:endParaRPr>
          </a:p>
          <a:p>
            <a:pPr marL="521970" indent="-509270">
              <a:lnSpc>
                <a:spcPct val="100000"/>
              </a:lnSpc>
              <a:buSzPct val="93750"/>
              <a:buAutoNum type="arabicPlain"/>
              <a:tabLst>
                <a:tab pos="521970" algn="l"/>
              </a:tabLst>
            </a:pPr>
            <a:r>
              <a:rPr sz="1600" dirty="0">
                <a:latin typeface="SimSun"/>
                <a:cs typeface="SimSun"/>
              </a:rPr>
              <a:t>使用</a:t>
            </a:r>
            <a:r>
              <a:rPr sz="1600" spc="-5" dirty="0">
                <a:latin typeface="SimSun"/>
                <a:cs typeface="SimSun"/>
              </a:rPr>
              <a:t>了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LRN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局部响应归一化</a:t>
            </a:r>
            <a:r>
              <a:rPr sz="1600" spc="-5" dirty="0">
                <a:latin typeface="SimSun"/>
                <a:cs typeface="SimSun"/>
              </a:rPr>
              <a:t>。</a:t>
            </a:r>
            <a:endParaRPr sz="1600">
              <a:latin typeface="SimSun"/>
              <a:cs typeface="SimSun"/>
            </a:endParaRPr>
          </a:p>
          <a:p>
            <a:pPr marL="521970" indent="-509270">
              <a:lnSpc>
                <a:spcPct val="100000"/>
              </a:lnSpc>
              <a:buSzPct val="93750"/>
              <a:buAutoNum type="arabicPlain"/>
              <a:tabLst>
                <a:tab pos="521970" algn="l"/>
              </a:tabLst>
            </a:pPr>
            <a:r>
              <a:rPr sz="1600" dirty="0">
                <a:latin typeface="SimSun"/>
                <a:cs typeface="SimSun"/>
              </a:rPr>
              <a:t>在全连接层的前两层中使用</a:t>
            </a:r>
            <a:r>
              <a:rPr sz="1600" spc="-5" dirty="0">
                <a:latin typeface="SimSun"/>
                <a:cs typeface="SimSun"/>
              </a:rPr>
              <a:t>了</a:t>
            </a:r>
            <a:r>
              <a:rPr sz="1600" spc="-434" dirty="0">
                <a:latin typeface="SimSun"/>
                <a:cs typeface="SimSun"/>
              </a:rPr>
              <a:t> 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opout </a:t>
            </a:r>
            <a:r>
              <a:rPr sz="1600" dirty="0">
                <a:latin typeface="SimSun"/>
                <a:cs typeface="SimSun"/>
              </a:rPr>
              <a:t>随机失活神经元操作，以减少过拟合</a:t>
            </a:r>
            <a:r>
              <a:rPr sz="1600" spc="-5" dirty="0">
                <a:latin typeface="SimSun"/>
                <a:cs typeface="SimSun"/>
              </a:rPr>
              <a:t>。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3919" y="2555748"/>
            <a:ext cx="8086725" cy="2478405"/>
            <a:chOff x="883919" y="2555748"/>
            <a:chExt cx="8086725" cy="2478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2555748"/>
              <a:ext cx="7604759" cy="21945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3428" y="3270504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FF0000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5080" y="1016634"/>
            <a:ext cx="624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imSun"/>
                <a:cs typeface="SimSun"/>
              </a:rPr>
              <a:t>过拟合</a:t>
            </a:r>
            <a:r>
              <a:rPr sz="1800" dirty="0">
                <a:latin typeface="SimSun"/>
                <a:cs typeface="SimSun"/>
              </a:rPr>
              <a:t>：根本原因是特征维度过多，模型假设过于复杂，参数 过多，训练数据过少，噪声过多，导致拟合的函数完美的预测 训练集，但对新数据的测试集预测结果差。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过度的拟合了训练 数据，而没有考虑到泛化能力。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75" dirty="0">
                <a:latin typeface="Microsoft JhengHei"/>
                <a:cs typeface="Microsoft JhengHei"/>
              </a:rPr>
              <a:t>A</a:t>
            </a:r>
            <a:r>
              <a:rPr sz="3600" b="1" spc="819" dirty="0">
                <a:latin typeface="Microsoft JhengHei"/>
                <a:cs typeface="Microsoft JhengHei"/>
              </a:rPr>
              <a:t>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00" dirty="0">
                <a:latin typeface="Microsoft JhengHei"/>
                <a:cs typeface="Microsoft JhengHei"/>
              </a:rPr>
              <a:t>x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625" y="1087754"/>
            <a:ext cx="661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使用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dirty="0">
                <a:latin typeface="SimSun"/>
                <a:cs typeface="SimSun"/>
              </a:rPr>
              <a:t>的方式在网络正向传播过程中随机失活一部分神经元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0888" y="1799670"/>
            <a:ext cx="7099934" cy="3234690"/>
            <a:chOff x="1870888" y="1799670"/>
            <a:chExt cx="7099934" cy="3234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0888" y="1799670"/>
              <a:ext cx="4983248" cy="30097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3427" y="3270504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FF0000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FF0000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569" y="3100704"/>
            <a:ext cx="2484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①</a:t>
            </a:r>
            <a:r>
              <a:rPr sz="1800" spc="4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输入图片大小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dirty="0">
                <a:latin typeface="SimSun"/>
                <a:cs typeface="SimSun"/>
              </a:rPr>
              <a:t>×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②</a:t>
            </a:r>
            <a:r>
              <a:rPr sz="1800" spc="45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dirty="0">
                <a:latin typeface="SimSun"/>
                <a:cs typeface="SimSun"/>
              </a:rPr>
              <a:t>大小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SimSun"/>
                <a:cs typeface="SimSun"/>
              </a:rPr>
              <a:t>×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③</a:t>
            </a:r>
            <a:r>
              <a:rPr sz="1800" spc="45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步长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④</a:t>
            </a:r>
            <a:r>
              <a:rPr sz="1800" spc="450" dirty="0">
                <a:latin typeface="SimSun"/>
                <a:cs typeface="SimSun"/>
              </a:rPr>
              <a:t> </a:t>
            </a:r>
            <a:r>
              <a:rPr sz="1800" spc="-5" dirty="0">
                <a:latin typeface="Calibri"/>
                <a:cs typeface="Calibri"/>
              </a:rPr>
              <a:t>padd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dirty="0">
                <a:latin typeface="SimSun"/>
                <a:cs typeface="SimSun"/>
              </a:rPr>
              <a:t>的像素数</a:t>
            </a:r>
            <a:r>
              <a:rPr sz="1800" spc="-495" dirty="0">
                <a:latin typeface="SimSun"/>
                <a:cs typeface="SimSu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75" y="1506854"/>
            <a:ext cx="520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经卷积后的矩阵尺寸大小计算公式为：</a:t>
            </a:r>
            <a:endParaRPr sz="2400">
              <a:latin typeface="SimSun"/>
              <a:cs typeface="SimSun"/>
            </a:endParaRPr>
          </a:p>
          <a:p>
            <a:pPr marR="238760"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−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2P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7050" y="734694"/>
            <a:ext cx="7639684" cy="2402205"/>
            <a:chOff x="527050" y="734694"/>
            <a:chExt cx="7639684" cy="2402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59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7050" y="734694"/>
              <a:ext cx="1508760" cy="2402205"/>
            </a:xfrm>
            <a:custGeom>
              <a:avLst/>
              <a:gdLst/>
              <a:ahLst/>
              <a:cxnLst/>
              <a:rect l="l" t="t" r="r" b="b"/>
              <a:pathLst>
                <a:path w="1508760" h="2402205">
                  <a:moveTo>
                    <a:pt x="1496060" y="2402204"/>
                  </a:moveTo>
                  <a:lnTo>
                    <a:pt x="12700" y="2402204"/>
                  </a:lnTo>
                  <a:lnTo>
                    <a:pt x="10223" y="2401963"/>
                  </a:lnTo>
                  <a:lnTo>
                    <a:pt x="0" y="2389504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496060" y="0"/>
                  </a:lnTo>
                  <a:lnTo>
                    <a:pt x="1508760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376804"/>
                  </a:lnTo>
                  <a:lnTo>
                    <a:pt x="12700" y="2376804"/>
                  </a:lnTo>
                  <a:lnTo>
                    <a:pt x="25400" y="2389504"/>
                  </a:lnTo>
                  <a:lnTo>
                    <a:pt x="1508760" y="2389504"/>
                  </a:lnTo>
                  <a:lnTo>
                    <a:pt x="1508518" y="2391981"/>
                  </a:lnTo>
                  <a:lnTo>
                    <a:pt x="1498536" y="2401963"/>
                  </a:lnTo>
                  <a:lnTo>
                    <a:pt x="1496060" y="2402204"/>
                  </a:lnTo>
                  <a:close/>
                </a:path>
                <a:path w="1508760" h="240220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508760" h="2402205">
                  <a:moveTo>
                    <a:pt x="1483360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1483360" y="12699"/>
                  </a:lnTo>
                  <a:lnTo>
                    <a:pt x="1483360" y="25399"/>
                  </a:lnTo>
                  <a:close/>
                </a:path>
                <a:path w="1508760" h="2402205">
                  <a:moveTo>
                    <a:pt x="1483360" y="2389504"/>
                  </a:moveTo>
                  <a:lnTo>
                    <a:pt x="1483360" y="12699"/>
                  </a:lnTo>
                  <a:lnTo>
                    <a:pt x="1496060" y="25399"/>
                  </a:lnTo>
                  <a:lnTo>
                    <a:pt x="1508760" y="25399"/>
                  </a:lnTo>
                  <a:lnTo>
                    <a:pt x="1508760" y="2376804"/>
                  </a:lnTo>
                  <a:lnTo>
                    <a:pt x="1496060" y="2376804"/>
                  </a:lnTo>
                  <a:lnTo>
                    <a:pt x="1483360" y="2389504"/>
                  </a:lnTo>
                  <a:close/>
                </a:path>
                <a:path w="1508760" h="2402205">
                  <a:moveTo>
                    <a:pt x="1508760" y="25399"/>
                  </a:moveTo>
                  <a:lnTo>
                    <a:pt x="1496060" y="25399"/>
                  </a:lnTo>
                  <a:lnTo>
                    <a:pt x="1483360" y="12699"/>
                  </a:lnTo>
                  <a:lnTo>
                    <a:pt x="1508760" y="12699"/>
                  </a:lnTo>
                  <a:lnTo>
                    <a:pt x="1508760" y="25399"/>
                  </a:lnTo>
                  <a:close/>
                </a:path>
                <a:path w="1508760" h="2402205">
                  <a:moveTo>
                    <a:pt x="25400" y="2389504"/>
                  </a:moveTo>
                  <a:lnTo>
                    <a:pt x="12700" y="2376804"/>
                  </a:lnTo>
                  <a:lnTo>
                    <a:pt x="25400" y="2376804"/>
                  </a:lnTo>
                  <a:lnTo>
                    <a:pt x="25400" y="2389504"/>
                  </a:lnTo>
                  <a:close/>
                </a:path>
                <a:path w="1508760" h="2402205">
                  <a:moveTo>
                    <a:pt x="1483360" y="2389504"/>
                  </a:moveTo>
                  <a:lnTo>
                    <a:pt x="25400" y="2389504"/>
                  </a:lnTo>
                  <a:lnTo>
                    <a:pt x="25400" y="2376804"/>
                  </a:lnTo>
                  <a:lnTo>
                    <a:pt x="1483360" y="2376804"/>
                  </a:lnTo>
                  <a:lnTo>
                    <a:pt x="1483360" y="2389504"/>
                  </a:lnTo>
                  <a:close/>
                </a:path>
                <a:path w="1508760" h="2402205">
                  <a:moveTo>
                    <a:pt x="1508760" y="2389504"/>
                  </a:moveTo>
                  <a:lnTo>
                    <a:pt x="1483360" y="2389504"/>
                  </a:lnTo>
                  <a:lnTo>
                    <a:pt x="1496060" y="2376804"/>
                  </a:lnTo>
                  <a:lnTo>
                    <a:pt x="1508760" y="2376804"/>
                  </a:lnTo>
                  <a:lnTo>
                    <a:pt x="1508760" y="238950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775" y="3663315"/>
            <a:ext cx="15786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Conv1: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nel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:48*2=9</a:t>
            </a:r>
            <a:r>
              <a:rPr sz="1800" b="1" dirty="0">
                <a:latin typeface="Calibri"/>
                <a:cs typeface="Calibri"/>
              </a:rPr>
              <a:t>6  </a:t>
            </a:r>
            <a:r>
              <a:rPr sz="1800" b="1" spc="-10" dirty="0">
                <a:latin typeface="Calibri"/>
                <a:cs typeface="Calibri"/>
              </a:rPr>
              <a:t>kernel_size:11 </a:t>
            </a:r>
            <a:r>
              <a:rPr sz="1800" b="1" spc="-5" dirty="0">
                <a:latin typeface="Calibri"/>
                <a:cs typeface="Calibri"/>
              </a:rPr>
              <a:t> padding:[1, 2]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stride:4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239135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5360" y="3811904"/>
            <a:ext cx="240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</a:tabLst>
            </a:pPr>
            <a:r>
              <a:rPr sz="1800" spc="-10" dirty="0">
                <a:latin typeface="Calibri"/>
                <a:cs typeface="Calibri"/>
              </a:rPr>
              <a:t>input_size:	</a:t>
            </a:r>
            <a:r>
              <a:rPr sz="1800" spc="-5" dirty="0">
                <a:latin typeface="Calibri"/>
                <a:cs typeface="Calibri"/>
              </a:rPr>
              <a:t>[224,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224,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output_size: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[55,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55,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96]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0044" y="4343400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=[224-11+(1+2)]/4+1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7069"/>
            <a:ext cx="7502525" cy="2407920"/>
            <a:chOff x="663986" y="687069"/>
            <a:chExt cx="7502525" cy="2407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59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9844" y="687069"/>
              <a:ext cx="1151255" cy="2402205"/>
            </a:xfrm>
            <a:custGeom>
              <a:avLst/>
              <a:gdLst/>
              <a:ahLst/>
              <a:cxnLst/>
              <a:rect l="l" t="t" r="r" b="b"/>
              <a:pathLst>
                <a:path w="1151255" h="2402205">
                  <a:moveTo>
                    <a:pt x="1138555" y="2402204"/>
                  </a:moveTo>
                  <a:lnTo>
                    <a:pt x="12700" y="2402204"/>
                  </a:lnTo>
                  <a:lnTo>
                    <a:pt x="10223" y="2401963"/>
                  </a:lnTo>
                  <a:lnTo>
                    <a:pt x="0" y="2389504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138555" y="0"/>
                  </a:lnTo>
                  <a:lnTo>
                    <a:pt x="1151255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376804"/>
                  </a:lnTo>
                  <a:lnTo>
                    <a:pt x="12700" y="2376804"/>
                  </a:lnTo>
                  <a:lnTo>
                    <a:pt x="25400" y="2389504"/>
                  </a:lnTo>
                  <a:lnTo>
                    <a:pt x="1151255" y="2389504"/>
                  </a:lnTo>
                  <a:lnTo>
                    <a:pt x="1151013" y="2391981"/>
                  </a:lnTo>
                  <a:lnTo>
                    <a:pt x="1141031" y="2401963"/>
                  </a:lnTo>
                  <a:lnTo>
                    <a:pt x="1138555" y="2402204"/>
                  </a:lnTo>
                  <a:close/>
                </a:path>
                <a:path w="1151255" h="240220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151255" h="2402205">
                  <a:moveTo>
                    <a:pt x="1125855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1125855" y="12699"/>
                  </a:lnTo>
                  <a:lnTo>
                    <a:pt x="1125855" y="25399"/>
                  </a:lnTo>
                  <a:close/>
                </a:path>
                <a:path w="1151255" h="2402205">
                  <a:moveTo>
                    <a:pt x="1125855" y="2389504"/>
                  </a:moveTo>
                  <a:lnTo>
                    <a:pt x="1125855" y="12699"/>
                  </a:lnTo>
                  <a:lnTo>
                    <a:pt x="1138554" y="25399"/>
                  </a:lnTo>
                  <a:lnTo>
                    <a:pt x="1151255" y="25399"/>
                  </a:lnTo>
                  <a:lnTo>
                    <a:pt x="1151255" y="2376804"/>
                  </a:lnTo>
                  <a:lnTo>
                    <a:pt x="1138555" y="2376804"/>
                  </a:lnTo>
                  <a:lnTo>
                    <a:pt x="1125855" y="2389504"/>
                  </a:lnTo>
                  <a:close/>
                </a:path>
                <a:path w="1151255" h="2402205">
                  <a:moveTo>
                    <a:pt x="1151255" y="25399"/>
                  </a:moveTo>
                  <a:lnTo>
                    <a:pt x="1138554" y="25399"/>
                  </a:lnTo>
                  <a:lnTo>
                    <a:pt x="1125855" y="12699"/>
                  </a:lnTo>
                  <a:lnTo>
                    <a:pt x="1151255" y="12699"/>
                  </a:lnTo>
                  <a:lnTo>
                    <a:pt x="1151255" y="25399"/>
                  </a:lnTo>
                  <a:close/>
                </a:path>
                <a:path w="1151255" h="2402205">
                  <a:moveTo>
                    <a:pt x="25400" y="2389504"/>
                  </a:moveTo>
                  <a:lnTo>
                    <a:pt x="12700" y="2376804"/>
                  </a:lnTo>
                  <a:lnTo>
                    <a:pt x="25400" y="2376804"/>
                  </a:lnTo>
                  <a:lnTo>
                    <a:pt x="25400" y="2389504"/>
                  </a:lnTo>
                  <a:close/>
                </a:path>
                <a:path w="1151255" h="2402205">
                  <a:moveTo>
                    <a:pt x="1125855" y="2389504"/>
                  </a:moveTo>
                  <a:lnTo>
                    <a:pt x="25400" y="2389504"/>
                  </a:lnTo>
                  <a:lnTo>
                    <a:pt x="25400" y="2376804"/>
                  </a:lnTo>
                  <a:lnTo>
                    <a:pt x="1125855" y="2376804"/>
                  </a:lnTo>
                  <a:lnTo>
                    <a:pt x="1125855" y="2389504"/>
                  </a:lnTo>
                  <a:close/>
                </a:path>
                <a:path w="1151255" h="2402205">
                  <a:moveTo>
                    <a:pt x="1151255" y="2389504"/>
                  </a:moveTo>
                  <a:lnTo>
                    <a:pt x="1125855" y="2389504"/>
                  </a:lnTo>
                  <a:lnTo>
                    <a:pt x="1138555" y="2376804"/>
                  </a:lnTo>
                  <a:lnTo>
                    <a:pt x="1151255" y="2376804"/>
                  </a:lnTo>
                  <a:lnTo>
                    <a:pt x="1151255" y="238950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1285" y="3157854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ool1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75" y="3594100"/>
            <a:ext cx="1217930" cy="151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Conv1: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nel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:48*2=9</a:t>
            </a:r>
            <a:r>
              <a:rPr sz="1400" dirty="0">
                <a:latin typeface="Calibri"/>
                <a:cs typeface="Calibri"/>
              </a:rPr>
              <a:t>6  </a:t>
            </a:r>
            <a:r>
              <a:rPr sz="1400" spc="-10" dirty="0">
                <a:latin typeface="Calibri"/>
                <a:cs typeface="Calibri"/>
              </a:rPr>
              <a:t>kernel_size:11 </a:t>
            </a:r>
            <a:r>
              <a:rPr sz="1400" spc="-5" dirty="0">
                <a:latin typeface="Calibri"/>
                <a:cs typeface="Calibri"/>
              </a:rPr>
              <a:t> padding: [1, 2]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stride:4</a:t>
            </a:r>
            <a:endParaRPr sz="1400">
              <a:latin typeface="Calibri"/>
              <a:cs typeface="Calibri"/>
            </a:endParaRPr>
          </a:p>
          <a:p>
            <a:pPr marL="12700" marR="431165">
              <a:lnSpc>
                <a:spcPct val="100000"/>
              </a:lnSpc>
              <a:spcBef>
                <a:spcPts val="425"/>
              </a:spcBef>
            </a:pP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utput</a:t>
            </a:r>
            <a:r>
              <a:rPr sz="1200" dirty="0">
                <a:latin typeface="Calibri"/>
                <a:cs typeface="Calibri"/>
              </a:rPr>
              <a:t>_s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:  [55,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55,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96]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0044" y="4335145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=(55-3)/2+1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3704" y="3591559"/>
            <a:ext cx="12598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Maxpool1: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k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nel_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40" dirty="0">
                <a:latin typeface="Calibri"/>
                <a:cs typeface="Calibri"/>
              </a:rPr>
              <a:t>z</a:t>
            </a:r>
            <a:r>
              <a:rPr sz="1800" b="1" spc="-5" dirty="0">
                <a:latin typeface="Calibri"/>
                <a:cs typeface="Calibri"/>
              </a:rPr>
              <a:t>e:</a:t>
            </a:r>
            <a:r>
              <a:rPr sz="1800" b="1" dirty="0">
                <a:latin typeface="Calibri"/>
                <a:cs typeface="Calibri"/>
              </a:rPr>
              <a:t>3  </a:t>
            </a:r>
            <a:r>
              <a:rPr sz="1800" b="1" spc="-5" dirty="0">
                <a:latin typeface="Calibri"/>
                <a:cs typeface="Calibri"/>
              </a:rPr>
              <a:t>pading: </a:t>
            </a:r>
            <a:r>
              <a:rPr sz="1800" b="1" dirty="0">
                <a:latin typeface="Calibri"/>
                <a:cs typeface="Calibri"/>
              </a:rPr>
              <a:t>0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stride:2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6759" y="3850004"/>
            <a:ext cx="203453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sz="1600" spc="-10" dirty="0">
                <a:latin typeface="Calibri"/>
                <a:cs typeface="Calibri"/>
              </a:rPr>
              <a:t>input_size:	</a:t>
            </a:r>
            <a:r>
              <a:rPr sz="1600" spc="-5" dirty="0">
                <a:latin typeface="Calibri"/>
                <a:cs typeface="Calibri"/>
              </a:rPr>
              <a:t>[55,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55,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96]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output_size: </a:t>
            </a:r>
            <a:r>
              <a:rPr sz="1600" spc="-5" dirty="0">
                <a:latin typeface="Calibri"/>
                <a:cs typeface="Calibri"/>
              </a:rPr>
              <a:t>[27,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27,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96]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7069"/>
            <a:ext cx="7502525" cy="2407920"/>
            <a:chOff x="663986" y="687069"/>
            <a:chExt cx="7502525" cy="2407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59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4139" y="687069"/>
              <a:ext cx="1926589" cy="2402205"/>
            </a:xfrm>
            <a:custGeom>
              <a:avLst/>
              <a:gdLst/>
              <a:ahLst/>
              <a:cxnLst/>
              <a:rect l="l" t="t" r="r" b="b"/>
              <a:pathLst>
                <a:path w="1926589" h="2402205">
                  <a:moveTo>
                    <a:pt x="1913889" y="2402204"/>
                  </a:moveTo>
                  <a:lnTo>
                    <a:pt x="12700" y="2402204"/>
                  </a:lnTo>
                  <a:lnTo>
                    <a:pt x="10223" y="2401963"/>
                  </a:lnTo>
                  <a:lnTo>
                    <a:pt x="0" y="2389504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913889" y="0"/>
                  </a:lnTo>
                  <a:lnTo>
                    <a:pt x="1926589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376804"/>
                  </a:lnTo>
                  <a:lnTo>
                    <a:pt x="12699" y="2376804"/>
                  </a:lnTo>
                  <a:lnTo>
                    <a:pt x="25400" y="2389504"/>
                  </a:lnTo>
                  <a:lnTo>
                    <a:pt x="1926589" y="2389504"/>
                  </a:lnTo>
                  <a:lnTo>
                    <a:pt x="1926348" y="2391981"/>
                  </a:lnTo>
                  <a:lnTo>
                    <a:pt x="1916366" y="2401963"/>
                  </a:lnTo>
                  <a:lnTo>
                    <a:pt x="1913889" y="2402204"/>
                  </a:lnTo>
                  <a:close/>
                </a:path>
                <a:path w="1926589" h="240220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926589" h="2402205">
                  <a:moveTo>
                    <a:pt x="1901189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1901189" y="12699"/>
                  </a:lnTo>
                  <a:lnTo>
                    <a:pt x="1901189" y="25399"/>
                  </a:lnTo>
                  <a:close/>
                </a:path>
                <a:path w="1926589" h="2402205">
                  <a:moveTo>
                    <a:pt x="1901189" y="2389504"/>
                  </a:moveTo>
                  <a:lnTo>
                    <a:pt x="1901189" y="12699"/>
                  </a:lnTo>
                  <a:lnTo>
                    <a:pt x="1913889" y="25399"/>
                  </a:lnTo>
                  <a:lnTo>
                    <a:pt x="1926589" y="25399"/>
                  </a:lnTo>
                  <a:lnTo>
                    <a:pt x="1926589" y="2376804"/>
                  </a:lnTo>
                  <a:lnTo>
                    <a:pt x="1913889" y="2376804"/>
                  </a:lnTo>
                  <a:lnTo>
                    <a:pt x="1901189" y="2389504"/>
                  </a:lnTo>
                  <a:close/>
                </a:path>
                <a:path w="1926589" h="2402205">
                  <a:moveTo>
                    <a:pt x="1926589" y="25399"/>
                  </a:moveTo>
                  <a:lnTo>
                    <a:pt x="1913889" y="25399"/>
                  </a:lnTo>
                  <a:lnTo>
                    <a:pt x="1901189" y="12699"/>
                  </a:lnTo>
                  <a:lnTo>
                    <a:pt x="1926589" y="12699"/>
                  </a:lnTo>
                  <a:lnTo>
                    <a:pt x="1926589" y="25399"/>
                  </a:lnTo>
                  <a:close/>
                </a:path>
                <a:path w="1926589" h="2402205">
                  <a:moveTo>
                    <a:pt x="25400" y="2389504"/>
                  </a:moveTo>
                  <a:lnTo>
                    <a:pt x="12699" y="2376804"/>
                  </a:lnTo>
                  <a:lnTo>
                    <a:pt x="25400" y="2376804"/>
                  </a:lnTo>
                  <a:lnTo>
                    <a:pt x="25400" y="2389504"/>
                  </a:lnTo>
                  <a:close/>
                </a:path>
                <a:path w="1926589" h="2402205">
                  <a:moveTo>
                    <a:pt x="1901189" y="2389504"/>
                  </a:moveTo>
                  <a:lnTo>
                    <a:pt x="25400" y="2389504"/>
                  </a:lnTo>
                  <a:lnTo>
                    <a:pt x="25400" y="2376804"/>
                  </a:lnTo>
                  <a:lnTo>
                    <a:pt x="1901189" y="2376804"/>
                  </a:lnTo>
                  <a:lnTo>
                    <a:pt x="1901189" y="2389504"/>
                  </a:lnTo>
                  <a:close/>
                </a:path>
                <a:path w="1926589" h="2402205">
                  <a:moveTo>
                    <a:pt x="1926589" y="2389504"/>
                  </a:moveTo>
                  <a:lnTo>
                    <a:pt x="1901189" y="2389504"/>
                  </a:lnTo>
                  <a:lnTo>
                    <a:pt x="1913889" y="2376804"/>
                  </a:lnTo>
                  <a:lnTo>
                    <a:pt x="1926589" y="2376804"/>
                  </a:lnTo>
                  <a:lnTo>
                    <a:pt x="1926589" y="238950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1189" y="3096895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75" y="3594100"/>
            <a:ext cx="1217930" cy="151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Conv1: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nel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:48*2=9</a:t>
            </a:r>
            <a:r>
              <a:rPr sz="1400" dirty="0">
                <a:latin typeface="Calibri"/>
                <a:cs typeface="Calibri"/>
              </a:rPr>
              <a:t>6  </a:t>
            </a:r>
            <a:r>
              <a:rPr sz="1400" spc="-10" dirty="0">
                <a:latin typeface="Calibri"/>
                <a:cs typeface="Calibri"/>
              </a:rPr>
              <a:t>kernel_size:11 </a:t>
            </a:r>
            <a:r>
              <a:rPr sz="1400" spc="-5" dirty="0">
                <a:latin typeface="Calibri"/>
                <a:cs typeface="Calibri"/>
              </a:rPr>
              <a:t> padding: [1, 2]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stride:4</a:t>
            </a:r>
            <a:endParaRPr sz="1400">
              <a:latin typeface="Calibri"/>
              <a:cs typeface="Calibri"/>
            </a:endParaRPr>
          </a:p>
          <a:p>
            <a:pPr marL="12700" marR="431165">
              <a:lnSpc>
                <a:spcPct val="100000"/>
              </a:lnSpc>
              <a:spcBef>
                <a:spcPts val="425"/>
              </a:spcBef>
            </a:pP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utput</a:t>
            </a:r>
            <a:r>
              <a:rPr sz="1200" dirty="0">
                <a:latin typeface="Calibri"/>
                <a:cs typeface="Calibri"/>
              </a:rPr>
              <a:t>_s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:  [55,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55,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96]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0044" y="4335145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=(27-5+4)/1+1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3704" y="3597275"/>
            <a:ext cx="9639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Maxpool1: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nel_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z</a:t>
            </a:r>
            <a:r>
              <a:rPr sz="1400" spc="-5" dirty="0">
                <a:latin typeface="Calibri"/>
                <a:cs typeface="Calibri"/>
              </a:rPr>
              <a:t>e:</a:t>
            </a:r>
            <a:r>
              <a:rPr sz="1400" dirty="0">
                <a:latin typeface="Calibri"/>
                <a:cs typeface="Calibri"/>
              </a:rPr>
              <a:t>3  </a:t>
            </a:r>
            <a:r>
              <a:rPr sz="1400" spc="-5" dirty="0">
                <a:latin typeface="Calibri"/>
                <a:cs typeface="Calibri"/>
              </a:rPr>
              <a:t>pading: </a:t>
            </a:r>
            <a:r>
              <a:rPr sz="1400" dirty="0">
                <a:latin typeface="Calibri"/>
                <a:cs typeface="Calibri"/>
              </a:rPr>
              <a:t>0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stride:2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4604" y="3669029"/>
            <a:ext cx="21291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sz="1600" spc="-10" dirty="0">
                <a:latin typeface="Calibri"/>
                <a:cs typeface="Calibri"/>
              </a:rPr>
              <a:t>input_size:	</a:t>
            </a:r>
            <a:r>
              <a:rPr sz="1600" spc="-5" dirty="0">
                <a:latin typeface="Calibri"/>
                <a:cs typeface="Calibri"/>
              </a:rPr>
              <a:t>[27,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27,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96]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output_size: </a:t>
            </a:r>
            <a:r>
              <a:rPr sz="1600" spc="-5" dirty="0">
                <a:latin typeface="Calibri"/>
                <a:cs typeface="Calibri"/>
              </a:rPr>
              <a:t>[27, 27,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256]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579" y="4735829"/>
            <a:ext cx="79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utput</a:t>
            </a:r>
            <a:r>
              <a:rPr sz="1200" dirty="0">
                <a:latin typeface="Calibri"/>
                <a:cs typeface="Calibri"/>
              </a:rPr>
              <a:t>_s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:  [27,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27,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96]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3070" y="3376295"/>
            <a:ext cx="161290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Conv2: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ernels:128*2=256  </a:t>
            </a:r>
            <a:r>
              <a:rPr sz="1600" b="1" spc="-10" dirty="0">
                <a:latin typeface="Calibri"/>
                <a:cs typeface="Calibri"/>
              </a:rPr>
              <a:t>kernel_size:5 </a:t>
            </a:r>
            <a:r>
              <a:rPr sz="1600" b="1" spc="-5" dirty="0">
                <a:latin typeface="Calibri"/>
                <a:cs typeface="Calibri"/>
              </a:rPr>
              <a:t> padding: [2, 2]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stride:1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5" dirty="0"/>
              <a:t>A</a:t>
            </a:r>
            <a:r>
              <a:rPr spc="819" dirty="0"/>
              <a:t>l</a:t>
            </a:r>
            <a:r>
              <a:rPr spc="-245" dirty="0"/>
              <a:t>e</a:t>
            </a:r>
            <a:r>
              <a:rPr spc="-100" dirty="0"/>
              <a:t>x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986" y="685800"/>
            <a:ext cx="7502525" cy="2409190"/>
            <a:chOff x="663986" y="685800"/>
            <a:chExt cx="7502525" cy="2409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86" y="746760"/>
              <a:ext cx="7502360" cy="23479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5694" y="685800"/>
              <a:ext cx="1463040" cy="2402205"/>
            </a:xfrm>
            <a:custGeom>
              <a:avLst/>
              <a:gdLst/>
              <a:ahLst/>
              <a:cxnLst/>
              <a:rect l="l" t="t" r="r" b="b"/>
              <a:pathLst>
                <a:path w="1463039" h="2402205">
                  <a:moveTo>
                    <a:pt x="1450340" y="2402205"/>
                  </a:moveTo>
                  <a:lnTo>
                    <a:pt x="12700" y="2402205"/>
                  </a:lnTo>
                  <a:lnTo>
                    <a:pt x="10223" y="2401963"/>
                  </a:lnTo>
                  <a:lnTo>
                    <a:pt x="0" y="238950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450340" y="0"/>
                  </a:lnTo>
                  <a:lnTo>
                    <a:pt x="146304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376804"/>
                  </a:lnTo>
                  <a:lnTo>
                    <a:pt x="12699" y="2376804"/>
                  </a:lnTo>
                  <a:lnTo>
                    <a:pt x="25400" y="2389505"/>
                  </a:lnTo>
                  <a:lnTo>
                    <a:pt x="1463040" y="2389505"/>
                  </a:lnTo>
                  <a:lnTo>
                    <a:pt x="1462798" y="2391981"/>
                  </a:lnTo>
                  <a:lnTo>
                    <a:pt x="1452816" y="2401963"/>
                  </a:lnTo>
                  <a:lnTo>
                    <a:pt x="1450340" y="2402205"/>
                  </a:lnTo>
                  <a:close/>
                </a:path>
                <a:path w="1463039" h="240220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463039" h="2402205">
                  <a:moveTo>
                    <a:pt x="143764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437640" y="12700"/>
                  </a:lnTo>
                  <a:lnTo>
                    <a:pt x="1437640" y="25400"/>
                  </a:lnTo>
                  <a:close/>
                </a:path>
                <a:path w="1463039" h="2402205">
                  <a:moveTo>
                    <a:pt x="1437640" y="2389505"/>
                  </a:moveTo>
                  <a:lnTo>
                    <a:pt x="1437640" y="12700"/>
                  </a:lnTo>
                  <a:lnTo>
                    <a:pt x="1450340" y="25400"/>
                  </a:lnTo>
                  <a:lnTo>
                    <a:pt x="1463040" y="25400"/>
                  </a:lnTo>
                  <a:lnTo>
                    <a:pt x="1463040" y="2376804"/>
                  </a:lnTo>
                  <a:lnTo>
                    <a:pt x="1450340" y="2376804"/>
                  </a:lnTo>
                  <a:lnTo>
                    <a:pt x="1437640" y="2389505"/>
                  </a:lnTo>
                  <a:close/>
                </a:path>
                <a:path w="1463039" h="2402205">
                  <a:moveTo>
                    <a:pt x="1463040" y="25400"/>
                  </a:moveTo>
                  <a:lnTo>
                    <a:pt x="1450340" y="25400"/>
                  </a:lnTo>
                  <a:lnTo>
                    <a:pt x="1437640" y="12700"/>
                  </a:lnTo>
                  <a:lnTo>
                    <a:pt x="1463040" y="12700"/>
                  </a:lnTo>
                  <a:lnTo>
                    <a:pt x="1463040" y="25400"/>
                  </a:lnTo>
                  <a:close/>
                </a:path>
                <a:path w="1463039" h="2402205">
                  <a:moveTo>
                    <a:pt x="25400" y="2389505"/>
                  </a:moveTo>
                  <a:lnTo>
                    <a:pt x="12699" y="2376804"/>
                  </a:lnTo>
                  <a:lnTo>
                    <a:pt x="25400" y="2376804"/>
                  </a:lnTo>
                  <a:lnTo>
                    <a:pt x="25400" y="2389505"/>
                  </a:lnTo>
                  <a:close/>
                </a:path>
                <a:path w="1463039" h="2402205">
                  <a:moveTo>
                    <a:pt x="1437640" y="2389505"/>
                  </a:moveTo>
                  <a:lnTo>
                    <a:pt x="25400" y="2389505"/>
                  </a:lnTo>
                  <a:lnTo>
                    <a:pt x="25400" y="2376804"/>
                  </a:lnTo>
                  <a:lnTo>
                    <a:pt x="1437640" y="2376804"/>
                  </a:lnTo>
                  <a:lnTo>
                    <a:pt x="1437640" y="2389505"/>
                  </a:lnTo>
                  <a:close/>
                </a:path>
                <a:path w="1463039" h="2402205">
                  <a:moveTo>
                    <a:pt x="1463040" y="2389505"/>
                  </a:moveTo>
                  <a:lnTo>
                    <a:pt x="1437640" y="2389505"/>
                  </a:lnTo>
                  <a:lnTo>
                    <a:pt x="1450340" y="2376804"/>
                  </a:lnTo>
                  <a:lnTo>
                    <a:pt x="1463040" y="2376804"/>
                  </a:lnTo>
                  <a:lnTo>
                    <a:pt x="1463040" y="238950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9864" y="3095625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ool2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3525" y="3619658"/>
          <a:ext cx="3976370" cy="153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955">
                <a:tc>
                  <a:txBody>
                    <a:bodyPr/>
                    <a:lstStyle/>
                    <a:p>
                      <a:pPr marL="31750">
                        <a:lnSpc>
                          <a:spcPts val="158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Conv1: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1750" marR="106680">
                        <a:lnSpc>
                          <a:spcPct val="100000"/>
                        </a:lnSpc>
                      </a:pP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:48*2=9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kernel_size:11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Maxpool1: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14300" marR="82550">
                        <a:lnSpc>
                          <a:spcPct val="100000"/>
                        </a:lnSpc>
                      </a:pP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nel_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pading: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Conv2: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0170" marR="24130">
                        <a:lnSpc>
                          <a:spcPct val="100000"/>
                        </a:lnSpc>
                      </a:pP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:128*2=25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kernel_size:5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[1,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padding: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[2,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L="3175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48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stride:1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output_size: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[55,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55,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96]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96]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27,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256]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710044" y="4335145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=(27-3)/2+1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00" y="3465829"/>
            <a:ext cx="2137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6485" algn="l"/>
              </a:tabLst>
            </a:pPr>
            <a:r>
              <a:rPr sz="1600" spc="-10" dirty="0">
                <a:latin typeface="Calibri"/>
                <a:cs typeface="Calibri"/>
              </a:rPr>
              <a:t>input_size:	</a:t>
            </a:r>
            <a:r>
              <a:rPr sz="1600" spc="-5" dirty="0">
                <a:latin typeface="Calibri"/>
                <a:cs typeface="Calibri"/>
              </a:rPr>
              <a:t>[27,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27,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256]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output_size: </a:t>
            </a:r>
            <a:r>
              <a:rPr sz="1600" spc="-5" dirty="0">
                <a:latin typeface="Calibri"/>
                <a:cs typeface="Calibri"/>
              </a:rPr>
              <a:t>[13,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13, 256]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6904" y="3422015"/>
            <a:ext cx="112395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Maxpool2: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ernel_si</a:t>
            </a:r>
            <a:r>
              <a:rPr sz="1600" b="1" spc="-35" dirty="0">
                <a:latin typeface="Calibri"/>
                <a:cs typeface="Calibri"/>
              </a:rPr>
              <a:t>z</a:t>
            </a:r>
            <a:r>
              <a:rPr sz="1600" b="1" spc="-5" dirty="0">
                <a:latin typeface="Calibri"/>
                <a:cs typeface="Calibri"/>
              </a:rPr>
              <a:t>e:3  pading: 0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stride:2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1529</Words>
  <Application>Microsoft Office PowerPoint</Application>
  <PresentationFormat>全屏显示(16:9)</PresentationFormat>
  <Paragraphs>278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JhengHei</vt:lpstr>
      <vt:lpstr>SimSun</vt:lpstr>
      <vt:lpstr>Calibri</vt:lpstr>
      <vt:lpstr>Times New Roman</vt:lpstr>
      <vt:lpstr>Office Theme</vt:lpstr>
      <vt:lpstr>AlexNet详解</vt:lpstr>
      <vt:lpstr>AlexNet详解</vt:lpstr>
      <vt:lpstr>AlexNet详解</vt:lpstr>
      <vt:lpstr>PowerPoint 演示文稿</vt:lpstr>
      <vt:lpstr>AlexNet详解</vt:lpstr>
      <vt:lpstr>AlexNet详解</vt:lpstr>
      <vt:lpstr>AlexNet详解</vt:lpstr>
      <vt:lpstr>AlexNet详解</vt:lpstr>
      <vt:lpstr>AlexNet详解</vt:lpstr>
      <vt:lpstr>AlexNet详解</vt:lpstr>
      <vt:lpstr>AlexNet详解</vt:lpstr>
      <vt:lpstr>AlexNet详解</vt:lpstr>
      <vt:lpstr>AlexNet详解</vt:lpstr>
      <vt:lpstr>AlexNet详解</vt:lpstr>
      <vt:lpstr>AlexNet详解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AlexNet详解</dc:title>
  <dc:creator>SupercoldZzz</dc:creator>
  <cp:lastModifiedBy>许 可</cp:lastModifiedBy>
  <cp:revision>1</cp:revision>
  <dcterms:created xsi:type="dcterms:W3CDTF">2022-03-11T11:42:06Z</dcterms:created>
  <dcterms:modified xsi:type="dcterms:W3CDTF">2022-03-11T11:48:16Z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2022-03-11T00:00:00Z</vt:filetime>
  </property>
</Properties>
</file>