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726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8490" y="60325"/>
            <a:ext cx="79070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286" y="58204"/>
            <a:ext cx="79074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119" y="1223911"/>
            <a:ext cx="7285761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60325"/>
            <a:ext cx="1633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65" dirty="0">
                <a:latin typeface="Microsoft JhengHei"/>
                <a:cs typeface="Microsoft JhengHei"/>
              </a:rPr>
              <a:t>V</a:t>
            </a:r>
            <a:r>
              <a:rPr sz="3600" b="1" spc="-890" dirty="0">
                <a:latin typeface="Microsoft JhengHei"/>
                <a:cs typeface="Microsoft JhengHei"/>
              </a:rPr>
              <a:t>GG</a:t>
            </a:r>
            <a:r>
              <a:rPr sz="3600" b="1" spc="15" dirty="0">
                <a:latin typeface="Microsoft JhengHei"/>
                <a:cs typeface="Microsoft JhengHei"/>
              </a:rPr>
              <a:t>详</a:t>
            </a:r>
            <a:r>
              <a:rPr sz="3600" b="1" dirty="0">
                <a:latin typeface="Microsoft JhengHei"/>
                <a:cs typeface="Microsoft JhengHei"/>
              </a:rPr>
              <a:t>解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051" y="2859333"/>
            <a:ext cx="4078829" cy="11068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0" y="1489710"/>
            <a:ext cx="209549" cy="209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09039" y="1161415"/>
            <a:ext cx="60839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676650" algn="l"/>
              </a:tabLst>
            </a:pPr>
            <a:r>
              <a:rPr sz="1800" spc="-15" dirty="0">
                <a:latin typeface="Calibri"/>
                <a:cs typeface="Calibri"/>
              </a:rPr>
              <a:t>VGG</a:t>
            </a:r>
            <a:r>
              <a:rPr sz="1800" dirty="0">
                <a:latin typeface="SimSun"/>
                <a:cs typeface="SimSun"/>
              </a:rPr>
              <a:t>在</a:t>
            </a:r>
            <a:r>
              <a:rPr sz="1800" spc="-5" dirty="0">
                <a:latin typeface="Calibri"/>
                <a:cs typeface="Calibri"/>
              </a:rPr>
              <a:t>2014</a:t>
            </a:r>
            <a:r>
              <a:rPr sz="1800" dirty="0">
                <a:latin typeface="SimSun"/>
                <a:cs typeface="SimSun"/>
              </a:rPr>
              <a:t>年由牛津大学著名研究组</a:t>
            </a:r>
            <a:r>
              <a:rPr sz="1800" spc="-15" dirty="0">
                <a:latin typeface="Calibri"/>
                <a:cs typeface="Calibri"/>
              </a:rPr>
              <a:t>VGG </a:t>
            </a:r>
            <a:r>
              <a:rPr sz="1800" spc="-5" dirty="0">
                <a:latin typeface="Calibri"/>
                <a:cs typeface="Calibri"/>
              </a:rPr>
              <a:t>(Visual Geometry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提出，斩获该年</a:t>
            </a:r>
            <a:r>
              <a:rPr sz="1800" dirty="0">
                <a:latin typeface="Calibri"/>
                <a:cs typeface="Calibri"/>
              </a:rPr>
              <a:t>Im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eN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dirty="0">
                <a:latin typeface="SimSun"/>
                <a:cs typeface="SimSun"/>
              </a:rPr>
              <a:t>竞	中</a:t>
            </a:r>
            <a:r>
              <a:rPr sz="1800" spc="-495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li</a:t>
            </a:r>
            <a:r>
              <a:rPr sz="1800" spc="-35" dirty="0">
                <a:latin typeface="Calibri"/>
                <a:cs typeface="Calibri"/>
              </a:rPr>
              <a:t>z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sk</a:t>
            </a:r>
            <a:r>
              <a:rPr sz="1800" spc="-5" dirty="0">
                <a:latin typeface="Calibri"/>
                <a:cs typeface="Calibri"/>
              </a:rPr>
              <a:t> (</a:t>
            </a:r>
            <a:r>
              <a:rPr sz="1800" dirty="0">
                <a:latin typeface="SimSun"/>
                <a:cs typeface="SimSun"/>
              </a:rPr>
              <a:t>定位 任务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第一名</a:t>
            </a:r>
            <a:r>
              <a:rPr sz="1800" spc="-49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和</a:t>
            </a:r>
            <a:r>
              <a:rPr sz="1800" spc="-495" dirty="0">
                <a:latin typeface="SimSun"/>
                <a:cs typeface="SimSun"/>
              </a:rPr>
              <a:t> </a:t>
            </a:r>
            <a:r>
              <a:rPr sz="1800" dirty="0">
                <a:latin typeface="Calibri"/>
                <a:cs typeface="Calibri"/>
              </a:rPr>
              <a:t>Cl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ssifi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sk</a:t>
            </a:r>
            <a:r>
              <a:rPr sz="1800" spc="-5" dirty="0">
                <a:latin typeface="Calibri"/>
                <a:cs typeface="Calibri"/>
              </a:rPr>
              <a:t> (</a:t>
            </a:r>
            <a:r>
              <a:rPr sz="1800" dirty="0">
                <a:latin typeface="SimSun"/>
                <a:cs typeface="SimSun"/>
              </a:rPr>
              <a:t>分类任务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第二名。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6935" y="3194348"/>
            <a:ext cx="3083609" cy="181196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1633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5" dirty="0"/>
              <a:t>V</a:t>
            </a:r>
            <a:r>
              <a:rPr spc="-890" dirty="0"/>
              <a:t>GG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5" name="object 5"/>
          <p:cNvSpPr/>
          <p:nvPr/>
        </p:nvSpPr>
        <p:spPr>
          <a:xfrm>
            <a:off x="6845807" y="3270503"/>
            <a:ext cx="2118360" cy="1763395"/>
          </a:xfrm>
          <a:custGeom>
            <a:avLst/>
            <a:gdLst/>
            <a:ahLst/>
            <a:cxnLst/>
            <a:rect l="l" t="t" r="r" b="b"/>
            <a:pathLst>
              <a:path w="2118359" h="1763395">
                <a:moveTo>
                  <a:pt x="0" y="1763268"/>
                </a:moveTo>
                <a:lnTo>
                  <a:pt x="519684" y="0"/>
                </a:lnTo>
                <a:lnTo>
                  <a:pt x="2118360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816863"/>
            <a:ext cx="4104132" cy="416356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310822" y="2655252"/>
            <a:ext cx="2132330" cy="396875"/>
          </a:xfrm>
          <a:custGeom>
            <a:avLst/>
            <a:gdLst/>
            <a:ahLst/>
            <a:cxnLst/>
            <a:rect l="l" t="t" r="r" b="b"/>
            <a:pathLst>
              <a:path w="2132329" h="396875">
                <a:moveTo>
                  <a:pt x="2118042" y="396875"/>
                </a:moveTo>
                <a:lnTo>
                  <a:pt x="14287" y="396875"/>
                </a:lnTo>
                <a:lnTo>
                  <a:pt x="11506" y="396595"/>
                </a:lnTo>
                <a:lnTo>
                  <a:pt x="0" y="382587"/>
                </a:lnTo>
                <a:lnTo>
                  <a:pt x="0" y="14287"/>
                </a:lnTo>
                <a:lnTo>
                  <a:pt x="14287" y="0"/>
                </a:lnTo>
                <a:lnTo>
                  <a:pt x="2118042" y="0"/>
                </a:lnTo>
                <a:lnTo>
                  <a:pt x="213233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368300"/>
                </a:lnTo>
                <a:lnTo>
                  <a:pt x="14287" y="368300"/>
                </a:lnTo>
                <a:lnTo>
                  <a:pt x="28575" y="382587"/>
                </a:lnTo>
                <a:lnTo>
                  <a:pt x="2132330" y="382587"/>
                </a:lnTo>
                <a:lnTo>
                  <a:pt x="2132050" y="385368"/>
                </a:lnTo>
                <a:lnTo>
                  <a:pt x="2120823" y="396595"/>
                </a:lnTo>
                <a:lnTo>
                  <a:pt x="2118042" y="396875"/>
                </a:lnTo>
                <a:close/>
              </a:path>
              <a:path w="2132329" h="39687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132329" h="396875">
                <a:moveTo>
                  <a:pt x="210375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103755" y="14287"/>
                </a:lnTo>
                <a:lnTo>
                  <a:pt x="2103755" y="28575"/>
                </a:lnTo>
                <a:close/>
              </a:path>
              <a:path w="2132329" h="396875">
                <a:moveTo>
                  <a:pt x="2103755" y="382587"/>
                </a:moveTo>
                <a:lnTo>
                  <a:pt x="2103755" y="14287"/>
                </a:lnTo>
                <a:lnTo>
                  <a:pt x="2118042" y="28575"/>
                </a:lnTo>
                <a:lnTo>
                  <a:pt x="2132330" y="28575"/>
                </a:lnTo>
                <a:lnTo>
                  <a:pt x="2132330" y="368300"/>
                </a:lnTo>
                <a:lnTo>
                  <a:pt x="2118042" y="368300"/>
                </a:lnTo>
                <a:lnTo>
                  <a:pt x="2103755" y="382587"/>
                </a:lnTo>
                <a:close/>
              </a:path>
              <a:path w="2132329" h="396875">
                <a:moveTo>
                  <a:pt x="2132330" y="28575"/>
                </a:moveTo>
                <a:lnTo>
                  <a:pt x="2118042" y="28575"/>
                </a:lnTo>
                <a:lnTo>
                  <a:pt x="2103755" y="14287"/>
                </a:lnTo>
                <a:lnTo>
                  <a:pt x="2132330" y="14287"/>
                </a:lnTo>
                <a:lnTo>
                  <a:pt x="2132330" y="28575"/>
                </a:lnTo>
                <a:close/>
              </a:path>
              <a:path w="2132329" h="396875">
                <a:moveTo>
                  <a:pt x="28575" y="382587"/>
                </a:moveTo>
                <a:lnTo>
                  <a:pt x="14287" y="368300"/>
                </a:lnTo>
                <a:lnTo>
                  <a:pt x="28575" y="368300"/>
                </a:lnTo>
                <a:lnTo>
                  <a:pt x="28575" y="382587"/>
                </a:lnTo>
                <a:close/>
              </a:path>
              <a:path w="2132329" h="396875">
                <a:moveTo>
                  <a:pt x="2103755" y="382587"/>
                </a:moveTo>
                <a:lnTo>
                  <a:pt x="28575" y="382587"/>
                </a:lnTo>
                <a:lnTo>
                  <a:pt x="28575" y="368300"/>
                </a:lnTo>
                <a:lnTo>
                  <a:pt x="2103755" y="368300"/>
                </a:lnTo>
                <a:lnTo>
                  <a:pt x="2103755" y="382587"/>
                </a:lnTo>
                <a:close/>
              </a:path>
              <a:path w="2132329" h="396875">
                <a:moveTo>
                  <a:pt x="2132330" y="382587"/>
                </a:moveTo>
                <a:lnTo>
                  <a:pt x="2103755" y="382587"/>
                </a:lnTo>
                <a:lnTo>
                  <a:pt x="2118042" y="368300"/>
                </a:lnTo>
                <a:lnTo>
                  <a:pt x="2132330" y="368300"/>
                </a:lnTo>
                <a:lnTo>
                  <a:pt x="2132330" y="382587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72025" y="811536"/>
            <a:ext cx="3947160" cy="21780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dirty="0">
                <a:latin typeface="SimSun"/>
                <a:cs typeface="SimSun"/>
              </a:rPr>
              <a:t>网络中的亮点：</a:t>
            </a:r>
            <a:endParaRPr sz="1800">
              <a:latin typeface="SimSun"/>
              <a:cs typeface="SimSun"/>
            </a:endParaRPr>
          </a:p>
          <a:p>
            <a:pPr marL="298450" indent="-285750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297815" algn="l"/>
                <a:tab pos="298450" algn="l"/>
              </a:tabLst>
            </a:pPr>
            <a:r>
              <a:rPr sz="1400" dirty="0">
                <a:latin typeface="SimSun"/>
                <a:cs typeface="SimSun"/>
              </a:rPr>
              <a:t>通过堆叠多个</a:t>
            </a:r>
            <a:r>
              <a:rPr sz="1400" spc="-5" dirty="0">
                <a:latin typeface="Calibri"/>
                <a:cs typeface="Calibri"/>
              </a:rPr>
              <a:t>3x3</a:t>
            </a:r>
            <a:r>
              <a:rPr sz="1400" dirty="0">
                <a:latin typeface="SimSun"/>
                <a:cs typeface="SimSun"/>
              </a:rPr>
              <a:t>的卷积核来替代大尺度卷积</a:t>
            </a:r>
            <a:r>
              <a:rPr sz="1400" spc="5" dirty="0">
                <a:latin typeface="SimSun"/>
                <a:cs typeface="SimSun"/>
              </a:rPr>
              <a:t>核</a:t>
            </a:r>
            <a:endParaRPr sz="1400">
              <a:latin typeface="SimSun"/>
              <a:cs typeface="SimSun"/>
            </a:endParaRPr>
          </a:p>
          <a:p>
            <a:pPr marL="298450">
              <a:lnSpc>
                <a:spcPct val="100000"/>
              </a:lnSpc>
              <a:spcBef>
                <a:spcPts val="334"/>
              </a:spcBef>
            </a:pPr>
            <a:r>
              <a:rPr sz="1400" dirty="0">
                <a:latin typeface="SimSun"/>
                <a:cs typeface="SimSun"/>
              </a:rPr>
              <a:t>（减少所需参数</a:t>
            </a:r>
            <a:r>
              <a:rPr sz="1400" spc="5" dirty="0">
                <a:latin typeface="SimSun"/>
                <a:cs typeface="SimSun"/>
              </a:rPr>
              <a:t>）</a:t>
            </a:r>
            <a:endParaRPr sz="1400">
              <a:latin typeface="SimSun"/>
              <a:cs typeface="SimSun"/>
            </a:endParaRPr>
          </a:p>
          <a:p>
            <a:pPr marL="117475" marR="203200" algn="just">
              <a:lnSpc>
                <a:spcPct val="100000"/>
              </a:lnSpc>
              <a:spcBef>
                <a:spcPts val="885"/>
              </a:spcBef>
            </a:pPr>
            <a:r>
              <a:rPr sz="1600" dirty="0">
                <a:latin typeface="Microsoft YaHei"/>
                <a:cs typeface="Microsoft YaHei"/>
              </a:rPr>
              <a:t>论文中提到，可以通过</a:t>
            </a:r>
            <a:r>
              <a:rPr sz="1600" b="1" dirty="0">
                <a:latin typeface="Microsoft YaHei"/>
                <a:cs typeface="Microsoft YaHei"/>
              </a:rPr>
              <a:t>堆叠两个</a:t>
            </a:r>
            <a:r>
              <a:rPr sz="1600" b="1" spc="-5" dirty="0">
                <a:latin typeface="Microsoft YaHei"/>
                <a:cs typeface="Microsoft YaHei"/>
              </a:rPr>
              <a:t>3x3</a:t>
            </a:r>
            <a:r>
              <a:rPr sz="1600" b="1" dirty="0">
                <a:latin typeface="Microsoft YaHei"/>
                <a:cs typeface="Microsoft YaHei"/>
              </a:rPr>
              <a:t>的</a:t>
            </a:r>
            <a:r>
              <a:rPr sz="1600" b="1" spc="-5" dirty="0">
                <a:latin typeface="Microsoft YaHei"/>
                <a:cs typeface="Microsoft YaHei"/>
              </a:rPr>
              <a:t>卷 </a:t>
            </a:r>
            <a:r>
              <a:rPr sz="1600" b="1" dirty="0">
                <a:latin typeface="Microsoft YaHei"/>
                <a:cs typeface="Microsoft YaHei"/>
              </a:rPr>
              <a:t>积核替代</a:t>
            </a:r>
            <a:r>
              <a:rPr sz="1600" b="1" spc="-5" dirty="0">
                <a:latin typeface="Microsoft YaHei"/>
                <a:cs typeface="Microsoft YaHei"/>
              </a:rPr>
              <a:t>5x5</a:t>
            </a:r>
            <a:r>
              <a:rPr sz="1600" b="1" dirty="0">
                <a:latin typeface="Microsoft YaHei"/>
                <a:cs typeface="Microsoft YaHei"/>
              </a:rPr>
              <a:t>的卷积核</a:t>
            </a:r>
            <a:r>
              <a:rPr sz="1600" dirty="0">
                <a:latin typeface="Microsoft YaHei"/>
                <a:cs typeface="Microsoft YaHei"/>
              </a:rPr>
              <a:t>，</a:t>
            </a:r>
            <a:r>
              <a:rPr sz="1600" b="1" dirty="0">
                <a:latin typeface="Microsoft YaHei"/>
                <a:cs typeface="Microsoft YaHei"/>
              </a:rPr>
              <a:t>堆叠三个</a:t>
            </a:r>
            <a:r>
              <a:rPr sz="1600" b="1" spc="-5" dirty="0">
                <a:latin typeface="Microsoft YaHei"/>
                <a:cs typeface="Microsoft YaHei"/>
              </a:rPr>
              <a:t>3x3的 </a:t>
            </a:r>
            <a:r>
              <a:rPr sz="1600" b="1" dirty="0">
                <a:latin typeface="Microsoft YaHei"/>
                <a:cs typeface="Microsoft YaHei"/>
              </a:rPr>
              <a:t>卷积核替代</a:t>
            </a:r>
            <a:r>
              <a:rPr sz="1600" b="1" spc="-5" dirty="0">
                <a:latin typeface="Microsoft YaHei"/>
                <a:cs typeface="Microsoft YaHei"/>
              </a:rPr>
              <a:t>7x7</a:t>
            </a:r>
            <a:r>
              <a:rPr sz="1600" b="1" dirty="0">
                <a:latin typeface="Microsoft YaHei"/>
                <a:cs typeface="Microsoft YaHei"/>
              </a:rPr>
              <a:t>的卷积核</a:t>
            </a:r>
            <a:r>
              <a:rPr sz="1600" spc="-5" dirty="0">
                <a:latin typeface="Microsoft YaHei"/>
                <a:cs typeface="Microsoft YaHei"/>
              </a:rPr>
              <a:t>。</a:t>
            </a:r>
            <a:endParaRPr sz="1600">
              <a:latin typeface="Microsoft YaHei"/>
              <a:cs typeface="Microsoft YaHei"/>
            </a:endParaRPr>
          </a:p>
          <a:p>
            <a:pPr marL="644525">
              <a:lnSpc>
                <a:spcPct val="100000"/>
              </a:lnSpc>
              <a:spcBef>
                <a:spcPts val="1190"/>
              </a:spcBef>
            </a:pPr>
            <a:r>
              <a:rPr sz="1800" dirty="0">
                <a:latin typeface="SimSun"/>
                <a:cs typeface="SimSun"/>
              </a:rPr>
              <a:t>拥有相同的</a:t>
            </a:r>
            <a:r>
              <a:rPr sz="1800" b="1" dirty="0">
                <a:latin typeface="SimSun"/>
                <a:cs typeface="SimSun"/>
              </a:rPr>
              <a:t>感受</a:t>
            </a:r>
            <a:r>
              <a:rPr sz="1800" b="1" spc="-10" dirty="0">
                <a:latin typeface="SimSun"/>
                <a:cs typeface="SimSun"/>
              </a:rPr>
              <a:t>野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86" y="60197"/>
            <a:ext cx="5306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基本概念拓展</a:t>
            </a:r>
            <a:r>
              <a:rPr spc="-275" dirty="0"/>
              <a:t>—</a:t>
            </a:r>
            <a:r>
              <a:rPr spc="-600" dirty="0"/>
              <a:t>C</a:t>
            </a:r>
            <a:r>
              <a:rPr spc="-1155" dirty="0"/>
              <a:t>NN</a:t>
            </a:r>
            <a:r>
              <a:rPr spc="15" dirty="0"/>
              <a:t>感受</a:t>
            </a:r>
            <a:r>
              <a:rPr dirty="0"/>
              <a:t>野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0800" y="3361089"/>
            <a:ext cx="1842691" cy="17824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949" y="1103552"/>
            <a:ext cx="3727879" cy="38160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7855" marR="5080" indent="457200">
              <a:lnSpc>
                <a:spcPct val="100000"/>
              </a:lnSpc>
              <a:spcBef>
                <a:spcPts val="100"/>
              </a:spcBef>
            </a:pPr>
            <a:r>
              <a:rPr dirty="0"/>
              <a:t>在卷积神经网络中，决定某一层输出 结果中一个元素所对应的输入层的区域大 小，被称作</a:t>
            </a:r>
            <a:r>
              <a:rPr b="1" dirty="0">
                <a:latin typeface="SimSun"/>
                <a:cs typeface="SimSun"/>
              </a:rPr>
              <a:t>感受野</a:t>
            </a:r>
            <a:r>
              <a:rPr spc="-10" dirty="0">
                <a:latin typeface="Calibri"/>
                <a:cs typeface="Calibri"/>
              </a:rPr>
              <a:t>(receptive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field)</a:t>
            </a:r>
            <a:r>
              <a:rPr dirty="0"/>
              <a:t>。通俗 的解释是，输出</a:t>
            </a:r>
            <a:r>
              <a:rPr spc="-15" dirty="0">
                <a:latin typeface="Calibri"/>
                <a:cs typeface="Calibri"/>
              </a:rPr>
              <a:t>feature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map</a:t>
            </a:r>
            <a:r>
              <a:rPr dirty="0"/>
              <a:t>上的一个单元 对应输入层上的区域大小。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86" y="60197"/>
            <a:ext cx="5306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基本概念拓展</a:t>
            </a:r>
            <a:r>
              <a:rPr spc="-275" dirty="0"/>
              <a:t>—</a:t>
            </a:r>
            <a:r>
              <a:rPr spc="-600" dirty="0"/>
              <a:t>C</a:t>
            </a:r>
            <a:r>
              <a:rPr spc="-1155" dirty="0"/>
              <a:t>NN</a:t>
            </a:r>
            <a:r>
              <a:rPr spc="15" dirty="0"/>
              <a:t>感受</a:t>
            </a:r>
            <a:r>
              <a:rPr dirty="0"/>
              <a:t>野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3151" y="1710865"/>
            <a:ext cx="1247369" cy="25255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687" y="1103552"/>
            <a:ext cx="3726022" cy="38160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0700" y="3220604"/>
            <a:ext cx="1728563" cy="10148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8078" y="1980050"/>
            <a:ext cx="1311615" cy="9000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70050" y="1045455"/>
            <a:ext cx="787904" cy="61203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996940" y="1635251"/>
            <a:ext cx="216535" cy="875030"/>
          </a:xfrm>
          <a:custGeom>
            <a:avLst/>
            <a:gdLst/>
            <a:ahLst/>
            <a:cxnLst/>
            <a:rect l="l" t="t" r="r" b="b"/>
            <a:pathLst>
              <a:path w="216535" h="875030">
                <a:moveTo>
                  <a:pt x="163068" y="874776"/>
                </a:moveTo>
                <a:lnTo>
                  <a:pt x="54863" y="874776"/>
                </a:lnTo>
                <a:lnTo>
                  <a:pt x="54863" y="108204"/>
                </a:lnTo>
                <a:lnTo>
                  <a:pt x="0" y="108204"/>
                </a:lnTo>
                <a:lnTo>
                  <a:pt x="108204" y="0"/>
                </a:lnTo>
                <a:lnTo>
                  <a:pt x="216408" y="108204"/>
                </a:lnTo>
                <a:lnTo>
                  <a:pt x="163068" y="108204"/>
                </a:lnTo>
                <a:lnTo>
                  <a:pt x="163068" y="87477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6940" y="2894076"/>
            <a:ext cx="216535" cy="829310"/>
          </a:xfrm>
          <a:custGeom>
            <a:avLst/>
            <a:gdLst/>
            <a:ahLst/>
            <a:cxnLst/>
            <a:rect l="l" t="t" r="r" b="b"/>
            <a:pathLst>
              <a:path w="216535" h="829310">
                <a:moveTo>
                  <a:pt x="163068" y="829056"/>
                </a:moveTo>
                <a:lnTo>
                  <a:pt x="54863" y="829056"/>
                </a:lnTo>
                <a:lnTo>
                  <a:pt x="54863" y="108204"/>
                </a:lnTo>
                <a:lnTo>
                  <a:pt x="0" y="108204"/>
                </a:lnTo>
                <a:lnTo>
                  <a:pt x="108204" y="0"/>
                </a:lnTo>
                <a:lnTo>
                  <a:pt x="216408" y="108204"/>
                </a:lnTo>
                <a:lnTo>
                  <a:pt x="163068" y="108204"/>
                </a:lnTo>
                <a:lnTo>
                  <a:pt x="163068" y="82905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29795" y="1178166"/>
            <a:ext cx="1701164" cy="294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2x2x1</a:t>
            </a:r>
            <a:endParaRPr sz="1800">
              <a:latin typeface="Calibri"/>
              <a:cs typeface="Calibri"/>
            </a:endParaRPr>
          </a:p>
          <a:p>
            <a:pPr marL="758190" marR="5080">
              <a:lnSpc>
                <a:spcPct val="100000"/>
              </a:lnSpc>
              <a:spcBef>
                <a:spcPts val="1315"/>
              </a:spcBef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xPool1  </a:t>
            </a:r>
            <a:r>
              <a:rPr sz="1800" spc="-10" dirty="0">
                <a:latin typeface="Calibri"/>
                <a:cs typeface="Calibri"/>
              </a:rPr>
              <a:t>Size:2x2 </a:t>
            </a:r>
            <a:r>
              <a:rPr sz="1800" spc="-5" dirty="0">
                <a:latin typeface="Calibri"/>
                <a:cs typeface="Calibri"/>
              </a:rPr>
              <a:t> Stride:2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785"/>
              </a:spcBef>
            </a:pPr>
            <a:r>
              <a:rPr sz="1800" spc="-5" dirty="0">
                <a:latin typeface="Calibri"/>
                <a:cs typeface="Calibri"/>
              </a:rPr>
              <a:t>4x4x1</a:t>
            </a:r>
            <a:endParaRPr sz="1800">
              <a:latin typeface="Calibri"/>
              <a:cs typeface="Calibri"/>
            </a:endParaRPr>
          </a:p>
          <a:p>
            <a:pPr marL="758825" marR="186690">
              <a:lnSpc>
                <a:spcPct val="100000"/>
              </a:lnSpc>
              <a:spcBef>
                <a:spcPts val="30"/>
              </a:spcBef>
            </a:pPr>
            <a:r>
              <a:rPr sz="1800" spc="-10" dirty="0">
                <a:latin typeface="Calibri"/>
                <a:cs typeface="Calibri"/>
              </a:rPr>
              <a:t>Conv1 </a:t>
            </a:r>
            <a:r>
              <a:rPr sz="1800" spc="-5" dirty="0">
                <a:latin typeface="Calibri"/>
                <a:cs typeface="Calibri"/>
              </a:rPr>
              <a:t> 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e:3</a:t>
            </a:r>
            <a:r>
              <a:rPr sz="1800" dirty="0">
                <a:latin typeface="Calibri"/>
                <a:cs typeface="Calibri"/>
              </a:rPr>
              <a:t>x3  </a:t>
            </a:r>
            <a:r>
              <a:rPr sz="1800" spc="-5" dirty="0">
                <a:latin typeface="Calibri"/>
                <a:cs typeface="Calibri"/>
              </a:rPr>
              <a:t>Stride:2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1410"/>
              </a:spcBef>
            </a:pPr>
            <a:r>
              <a:rPr sz="1800" spc="-5" dirty="0">
                <a:latin typeface="Calibri"/>
                <a:cs typeface="Calibri"/>
              </a:rPr>
              <a:t>9x9x1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1534" y="4440275"/>
            <a:ext cx="1918970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775" i="1" spc="22" baseline="15015" dirty="0">
                <a:latin typeface="Times New Roman"/>
                <a:cs typeface="Times New Roman"/>
              </a:rPr>
              <a:t>ou</a:t>
            </a:r>
            <a:r>
              <a:rPr sz="2775" i="1" spc="89" baseline="15015" dirty="0">
                <a:latin typeface="Times New Roman"/>
                <a:cs typeface="Times New Roman"/>
              </a:rPr>
              <a:t>t</a:t>
            </a:r>
            <a:r>
              <a:rPr sz="1050" i="1" spc="5" dirty="0">
                <a:latin typeface="Times New Roman"/>
                <a:cs typeface="Times New Roman"/>
              </a:rPr>
              <a:t>s</a:t>
            </a:r>
            <a:r>
              <a:rPr sz="1050" i="1" spc="10" dirty="0">
                <a:latin typeface="Times New Roman"/>
                <a:cs typeface="Times New Roman"/>
              </a:rPr>
              <a:t>i</a:t>
            </a:r>
            <a:r>
              <a:rPr sz="1050" i="1" spc="5" dirty="0">
                <a:latin typeface="Times New Roman"/>
                <a:cs typeface="Times New Roman"/>
              </a:rPr>
              <a:t>z</a:t>
            </a:r>
            <a:r>
              <a:rPr sz="1050" i="1" spc="15" dirty="0">
                <a:latin typeface="Times New Roman"/>
                <a:cs typeface="Times New Roman"/>
              </a:rPr>
              <a:t>e</a:t>
            </a:r>
            <a:r>
              <a:rPr sz="1050" i="1" dirty="0">
                <a:latin typeface="Times New Roman"/>
                <a:cs typeface="Times New Roman"/>
              </a:rPr>
              <a:t> </a:t>
            </a:r>
            <a:r>
              <a:rPr sz="1050" i="1" spc="114" dirty="0">
                <a:latin typeface="Times New Roman"/>
                <a:cs typeface="Times New Roman"/>
              </a:rPr>
              <a:t> </a:t>
            </a:r>
            <a:r>
              <a:rPr sz="2775" spc="22" baseline="15015" dirty="0">
                <a:latin typeface="Symbol"/>
                <a:cs typeface="Symbol"/>
              </a:rPr>
              <a:t></a:t>
            </a:r>
            <a:r>
              <a:rPr sz="2775" spc="-127" baseline="15015" dirty="0">
                <a:latin typeface="Times New Roman"/>
                <a:cs typeface="Times New Roman"/>
              </a:rPr>
              <a:t> </a:t>
            </a:r>
            <a:r>
              <a:rPr sz="3675" spc="-179" baseline="7936" dirty="0">
                <a:latin typeface="Symbol"/>
                <a:cs typeface="Symbol"/>
              </a:rPr>
              <a:t></a:t>
            </a:r>
            <a:r>
              <a:rPr sz="2775" i="1" spc="15" baseline="15015" dirty="0">
                <a:latin typeface="Times New Roman"/>
                <a:cs typeface="Times New Roman"/>
              </a:rPr>
              <a:t>i</a:t>
            </a:r>
            <a:r>
              <a:rPr sz="2775" i="1" baseline="15015" dirty="0">
                <a:latin typeface="Times New Roman"/>
                <a:cs typeface="Times New Roman"/>
              </a:rPr>
              <a:t>n</a:t>
            </a:r>
            <a:r>
              <a:rPr sz="1050" i="1" spc="5" dirty="0">
                <a:latin typeface="Times New Roman"/>
                <a:cs typeface="Times New Roman"/>
              </a:rPr>
              <a:t>s</a:t>
            </a:r>
            <a:r>
              <a:rPr sz="1050" i="1" spc="10" dirty="0">
                <a:latin typeface="Times New Roman"/>
                <a:cs typeface="Times New Roman"/>
              </a:rPr>
              <a:t>i</a:t>
            </a:r>
            <a:r>
              <a:rPr sz="1050" i="1" spc="5" dirty="0">
                <a:latin typeface="Times New Roman"/>
                <a:cs typeface="Times New Roman"/>
              </a:rPr>
              <a:t>z</a:t>
            </a:r>
            <a:r>
              <a:rPr sz="1050" i="1" spc="15" dirty="0">
                <a:latin typeface="Times New Roman"/>
                <a:cs typeface="Times New Roman"/>
              </a:rPr>
              <a:t>e</a:t>
            </a:r>
            <a:r>
              <a:rPr sz="1050" i="1" dirty="0">
                <a:latin typeface="Times New Roman"/>
                <a:cs typeface="Times New Roman"/>
              </a:rPr>
              <a:t> </a:t>
            </a:r>
            <a:r>
              <a:rPr sz="1050" i="1" spc="-5" dirty="0">
                <a:latin typeface="Times New Roman"/>
                <a:cs typeface="Times New Roman"/>
              </a:rPr>
              <a:t> </a:t>
            </a:r>
            <a:r>
              <a:rPr sz="2775" spc="22" baseline="15015" dirty="0">
                <a:latin typeface="Symbol"/>
                <a:cs typeface="Symbol"/>
              </a:rPr>
              <a:t></a:t>
            </a:r>
            <a:r>
              <a:rPr sz="2775" spc="-150" baseline="15015" dirty="0">
                <a:latin typeface="Times New Roman"/>
                <a:cs typeface="Times New Roman"/>
              </a:rPr>
              <a:t> </a:t>
            </a:r>
            <a:r>
              <a:rPr sz="2775" i="1" spc="-172" baseline="15015" dirty="0">
                <a:latin typeface="Times New Roman"/>
                <a:cs typeface="Times New Roman"/>
              </a:rPr>
              <a:t>F</a:t>
            </a:r>
            <a:r>
              <a:rPr sz="1050" i="1" spc="5" dirty="0">
                <a:latin typeface="Times New Roman"/>
                <a:cs typeface="Times New Roman"/>
              </a:rPr>
              <a:t>s</a:t>
            </a:r>
            <a:r>
              <a:rPr sz="1050" i="1" spc="10" dirty="0">
                <a:latin typeface="Times New Roman"/>
                <a:cs typeface="Times New Roman"/>
              </a:rPr>
              <a:t>i</a:t>
            </a:r>
            <a:r>
              <a:rPr sz="1050" i="1" spc="5" dirty="0">
                <a:latin typeface="Times New Roman"/>
                <a:cs typeface="Times New Roman"/>
              </a:rPr>
              <a:t>z</a:t>
            </a:r>
            <a:r>
              <a:rPr sz="1050" i="1" spc="15" dirty="0">
                <a:latin typeface="Times New Roman"/>
                <a:cs typeface="Times New Roman"/>
              </a:rPr>
              <a:t>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5935" y="4378490"/>
            <a:ext cx="1189355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85" dirty="0">
                <a:latin typeface="Times New Roman"/>
                <a:cs typeface="Times New Roman"/>
              </a:rPr>
              <a:t> </a:t>
            </a:r>
            <a:r>
              <a:rPr sz="1850" spc="55" dirty="0">
                <a:latin typeface="Times New Roman"/>
                <a:cs typeface="Times New Roman"/>
              </a:rPr>
              <a:t>2</a:t>
            </a:r>
            <a:r>
              <a:rPr sz="1850" i="1" spc="15" dirty="0">
                <a:latin typeface="Times New Roman"/>
                <a:cs typeface="Times New Roman"/>
              </a:rPr>
              <a:t>P</a:t>
            </a:r>
            <a:r>
              <a:rPr sz="1850" i="1" spc="-260" dirty="0">
                <a:latin typeface="Times New Roman"/>
                <a:cs typeface="Times New Roman"/>
              </a:rPr>
              <a:t> </a:t>
            </a:r>
            <a:r>
              <a:rPr sz="3675" spc="-300" baseline="-3401" dirty="0">
                <a:latin typeface="Symbol"/>
                <a:cs typeface="Symbol"/>
              </a:rPr>
              <a:t></a:t>
            </a:r>
            <a:r>
              <a:rPr sz="3675" spc="-442" baseline="-3401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/</a:t>
            </a:r>
            <a:r>
              <a:rPr sz="1850" spc="-90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S</a:t>
            </a:r>
            <a:r>
              <a:rPr sz="1850" i="1" spc="2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29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86" y="60197"/>
            <a:ext cx="5306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基本概念拓展</a:t>
            </a:r>
            <a:r>
              <a:rPr spc="-275" dirty="0"/>
              <a:t>—</a:t>
            </a:r>
            <a:r>
              <a:rPr spc="-600" dirty="0"/>
              <a:t>C</a:t>
            </a:r>
            <a:r>
              <a:rPr spc="-1155" dirty="0"/>
              <a:t>NN</a:t>
            </a:r>
            <a:r>
              <a:rPr spc="15" dirty="0"/>
              <a:t>感受</a:t>
            </a:r>
            <a:r>
              <a:rPr dirty="0"/>
              <a:t>野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8409" y="3361089"/>
            <a:ext cx="1842691" cy="17824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941" y="1332765"/>
            <a:ext cx="3395440" cy="34755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8023" y="2552954"/>
            <a:ext cx="7727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Conv1 </a:t>
            </a:r>
            <a:r>
              <a:rPr sz="1800" spc="-5" dirty="0">
                <a:latin typeface="Calibri"/>
                <a:cs typeface="Calibri"/>
              </a:rPr>
              <a:t> 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e:3</a:t>
            </a:r>
            <a:r>
              <a:rPr sz="1800" dirty="0">
                <a:latin typeface="Calibri"/>
                <a:cs typeface="Calibri"/>
              </a:rPr>
              <a:t>x3  </a:t>
            </a:r>
            <a:r>
              <a:rPr sz="1800" spc="-5" dirty="0">
                <a:latin typeface="Calibri"/>
                <a:cs typeface="Calibri"/>
              </a:rPr>
              <a:t>Stride:2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023" y="1290637"/>
            <a:ext cx="7727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Pool1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e:2</a:t>
            </a:r>
            <a:r>
              <a:rPr sz="1800" dirty="0">
                <a:latin typeface="Calibri"/>
                <a:cs typeface="Calibri"/>
              </a:rPr>
              <a:t>x2  </a:t>
            </a:r>
            <a:r>
              <a:rPr sz="1800" spc="-5" dirty="0">
                <a:latin typeface="Calibri"/>
                <a:cs typeface="Calibri"/>
              </a:rPr>
              <a:t>Stride:2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6689" y="1175509"/>
            <a:ext cx="3682365" cy="170624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latin typeface="SimSun"/>
                <a:cs typeface="SimSun"/>
              </a:rPr>
              <a:t>感受野计算公式：</a:t>
            </a:r>
            <a:endParaRPr sz="1800">
              <a:latin typeface="SimSun"/>
              <a:cs typeface="SimSun"/>
            </a:endParaRPr>
          </a:p>
          <a:p>
            <a:pPr marL="35560">
              <a:lnSpc>
                <a:spcPct val="100000"/>
              </a:lnSpc>
              <a:spcBef>
                <a:spcPts val="910"/>
              </a:spcBef>
            </a:pPr>
            <a:r>
              <a:rPr sz="1850" i="1" spc="15" dirty="0">
                <a:latin typeface="Times New Roman"/>
                <a:cs typeface="Times New Roman"/>
              </a:rPr>
              <a:t>F</a:t>
            </a:r>
            <a:r>
              <a:rPr sz="1850" i="1" spc="-175" dirty="0">
                <a:latin typeface="Times New Roman"/>
                <a:cs typeface="Times New Roman"/>
              </a:rPr>
              <a:t> 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spc="105" dirty="0">
                <a:latin typeface="Times New Roman"/>
                <a:cs typeface="Times New Roman"/>
              </a:rPr>
              <a:t>i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13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</a:t>
            </a:r>
            <a:r>
              <a:rPr sz="1850" spc="140" dirty="0">
                <a:latin typeface="Times New Roman"/>
                <a:cs typeface="Times New Roman"/>
              </a:rPr>
              <a:t> </a:t>
            </a:r>
            <a:r>
              <a:rPr sz="1850" spc="160" dirty="0">
                <a:latin typeface="Times New Roman"/>
                <a:cs typeface="Times New Roman"/>
              </a:rPr>
              <a:t>(</a:t>
            </a:r>
            <a:r>
              <a:rPr sz="1850" i="1" spc="15" dirty="0">
                <a:latin typeface="Times New Roman"/>
                <a:cs typeface="Times New Roman"/>
              </a:rPr>
              <a:t>F</a:t>
            </a:r>
            <a:r>
              <a:rPr sz="1850" i="1" spc="-175" dirty="0">
                <a:latin typeface="Times New Roman"/>
                <a:cs typeface="Times New Roman"/>
              </a:rPr>
              <a:t> 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i</a:t>
            </a:r>
            <a:r>
              <a:rPr sz="1850" i="1" spc="-5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250" dirty="0">
                <a:latin typeface="Times New Roman"/>
                <a:cs typeface="Times New Roman"/>
              </a:rPr>
              <a:t> </a:t>
            </a:r>
            <a:r>
              <a:rPr sz="1850" spc="-85" dirty="0">
                <a:latin typeface="Times New Roman"/>
                <a:cs typeface="Times New Roman"/>
              </a:rPr>
              <a:t>1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14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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spc="90" dirty="0">
                <a:latin typeface="Times New Roman"/>
                <a:cs typeface="Times New Roman"/>
              </a:rPr>
              <a:t>1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-21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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i="1" spc="70" dirty="0">
                <a:latin typeface="Times New Roman"/>
                <a:cs typeface="Times New Roman"/>
              </a:rPr>
              <a:t>S</a:t>
            </a:r>
            <a:r>
              <a:rPr sz="1850" i="1" spc="40" dirty="0">
                <a:latin typeface="Times New Roman"/>
                <a:cs typeface="Times New Roman"/>
              </a:rPr>
              <a:t>t</a:t>
            </a:r>
            <a:r>
              <a:rPr sz="1850" i="1" spc="55" dirty="0">
                <a:latin typeface="Times New Roman"/>
                <a:cs typeface="Times New Roman"/>
              </a:rPr>
              <a:t>r</a:t>
            </a:r>
            <a:r>
              <a:rPr sz="1850" i="1" spc="40" dirty="0">
                <a:latin typeface="Times New Roman"/>
                <a:cs typeface="Times New Roman"/>
              </a:rPr>
              <a:t>i</a:t>
            </a:r>
            <a:r>
              <a:rPr sz="1850" i="1" spc="70" dirty="0">
                <a:latin typeface="Times New Roman"/>
                <a:cs typeface="Times New Roman"/>
              </a:rPr>
              <a:t>d</a:t>
            </a:r>
            <a:r>
              <a:rPr sz="1850" i="1" spc="10" dirty="0">
                <a:latin typeface="Times New Roman"/>
                <a:cs typeface="Times New Roman"/>
              </a:rPr>
              <a:t>e</a:t>
            </a:r>
            <a:r>
              <a:rPr sz="1850" i="1" spc="-2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95" dirty="0">
                <a:latin typeface="Times New Roman"/>
                <a:cs typeface="Times New Roman"/>
              </a:rPr>
              <a:t> </a:t>
            </a:r>
            <a:r>
              <a:rPr sz="1850" i="1" spc="105" dirty="0">
                <a:latin typeface="Times New Roman"/>
                <a:cs typeface="Times New Roman"/>
              </a:rPr>
              <a:t>K</a:t>
            </a:r>
            <a:r>
              <a:rPr sz="1850" i="1" spc="55" dirty="0">
                <a:latin typeface="Times New Roman"/>
                <a:cs typeface="Times New Roman"/>
              </a:rPr>
              <a:t>s</a:t>
            </a:r>
            <a:r>
              <a:rPr sz="1850" i="1" spc="40" dirty="0">
                <a:latin typeface="Times New Roman"/>
                <a:cs typeface="Times New Roman"/>
              </a:rPr>
              <a:t>i</a:t>
            </a:r>
            <a:r>
              <a:rPr sz="1850" i="1" spc="55" dirty="0">
                <a:latin typeface="Times New Roman"/>
                <a:cs typeface="Times New Roman"/>
              </a:rPr>
              <a:t>z</a:t>
            </a:r>
            <a:r>
              <a:rPr sz="1850" i="1" spc="10" dirty="0"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  <a:p>
            <a:pPr marL="66675" marR="165290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alibri"/>
                <a:cs typeface="Calibri"/>
              </a:rPr>
              <a:t>F(i)</a:t>
            </a:r>
            <a:r>
              <a:rPr sz="1600" dirty="0">
                <a:latin typeface="SimSun"/>
                <a:cs typeface="SimSun"/>
              </a:rPr>
              <a:t>为第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dirty="0">
                <a:latin typeface="SimSun"/>
                <a:cs typeface="SimSun"/>
              </a:rPr>
              <a:t>层感受野</a:t>
            </a:r>
            <a:r>
              <a:rPr sz="1600" spc="-5" dirty="0">
                <a:latin typeface="SimSun"/>
                <a:cs typeface="SimSun"/>
              </a:rPr>
              <a:t>， </a:t>
            </a:r>
            <a:r>
              <a:rPr sz="1600" dirty="0">
                <a:latin typeface="SimSun"/>
                <a:cs typeface="SimSun"/>
              </a:rPr>
              <a:t> </a:t>
            </a:r>
            <a:r>
              <a:rPr sz="1600" spc="-5" dirty="0">
                <a:latin typeface="Calibri"/>
                <a:cs typeface="Calibri"/>
              </a:rPr>
              <a:t>Str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SimSun"/>
                <a:cs typeface="SimSun"/>
              </a:rPr>
              <a:t>为第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dirty="0">
                <a:latin typeface="SimSun"/>
                <a:cs typeface="SimSun"/>
              </a:rPr>
              <a:t>层的步距</a:t>
            </a:r>
            <a:r>
              <a:rPr sz="1600" spc="-5" dirty="0">
                <a:latin typeface="SimSun"/>
                <a:cs typeface="SimSun"/>
              </a:rPr>
              <a:t>，</a:t>
            </a:r>
            <a:endParaRPr sz="1600">
              <a:latin typeface="SimSun"/>
              <a:cs typeface="SimSun"/>
            </a:endParaRPr>
          </a:p>
          <a:p>
            <a:pPr marL="6667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Ksize</a:t>
            </a:r>
            <a:r>
              <a:rPr sz="1600" dirty="0">
                <a:latin typeface="SimSun"/>
                <a:cs typeface="SimSun"/>
              </a:rPr>
              <a:t>为卷积核或池化核尺</a:t>
            </a:r>
            <a:r>
              <a:rPr sz="1600" spc="-5" dirty="0">
                <a:latin typeface="SimSun"/>
                <a:cs typeface="SimSun"/>
              </a:rPr>
              <a:t>寸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7456" y="3240138"/>
            <a:ext cx="174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Feature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map: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7456" y="3514458"/>
            <a:ext cx="66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Pool1: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9676" y="3514458"/>
            <a:ext cx="187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86" y="60197"/>
            <a:ext cx="5306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基本概念拓展</a:t>
            </a:r>
            <a:r>
              <a:rPr spc="-275" dirty="0"/>
              <a:t>—</a:t>
            </a:r>
            <a:r>
              <a:rPr spc="-600" dirty="0"/>
              <a:t>C</a:t>
            </a:r>
            <a:r>
              <a:rPr spc="-1155" dirty="0"/>
              <a:t>NN</a:t>
            </a:r>
            <a:r>
              <a:rPr spc="15" dirty="0"/>
              <a:t>感受</a:t>
            </a:r>
            <a:r>
              <a:rPr dirty="0"/>
              <a:t>野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8409" y="3361089"/>
            <a:ext cx="1842691" cy="17824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941" y="1332765"/>
            <a:ext cx="3395440" cy="34755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46689" y="1175509"/>
            <a:ext cx="3682365" cy="170624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latin typeface="SimSun"/>
                <a:cs typeface="SimSun"/>
              </a:rPr>
              <a:t>感受野计算公式：</a:t>
            </a:r>
            <a:endParaRPr sz="1800">
              <a:latin typeface="SimSun"/>
              <a:cs typeface="SimSun"/>
            </a:endParaRPr>
          </a:p>
          <a:p>
            <a:pPr marL="35560">
              <a:lnSpc>
                <a:spcPct val="100000"/>
              </a:lnSpc>
              <a:spcBef>
                <a:spcPts val="910"/>
              </a:spcBef>
            </a:pPr>
            <a:r>
              <a:rPr sz="1850" i="1" spc="15" dirty="0">
                <a:latin typeface="Times New Roman"/>
                <a:cs typeface="Times New Roman"/>
              </a:rPr>
              <a:t>F</a:t>
            </a:r>
            <a:r>
              <a:rPr sz="1850" i="1" spc="-175" dirty="0">
                <a:latin typeface="Times New Roman"/>
                <a:cs typeface="Times New Roman"/>
              </a:rPr>
              <a:t> 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spc="105" dirty="0">
                <a:latin typeface="Times New Roman"/>
                <a:cs typeface="Times New Roman"/>
              </a:rPr>
              <a:t>i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13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</a:t>
            </a:r>
            <a:r>
              <a:rPr sz="1850" spc="140" dirty="0">
                <a:latin typeface="Times New Roman"/>
                <a:cs typeface="Times New Roman"/>
              </a:rPr>
              <a:t> </a:t>
            </a:r>
            <a:r>
              <a:rPr sz="1850" spc="160" dirty="0">
                <a:latin typeface="Times New Roman"/>
                <a:cs typeface="Times New Roman"/>
              </a:rPr>
              <a:t>(</a:t>
            </a:r>
            <a:r>
              <a:rPr sz="1850" i="1" spc="15" dirty="0">
                <a:latin typeface="Times New Roman"/>
                <a:cs typeface="Times New Roman"/>
              </a:rPr>
              <a:t>F</a:t>
            </a:r>
            <a:r>
              <a:rPr sz="1850" i="1" spc="-175" dirty="0">
                <a:latin typeface="Times New Roman"/>
                <a:cs typeface="Times New Roman"/>
              </a:rPr>
              <a:t> </a:t>
            </a:r>
            <a:r>
              <a:rPr sz="1850" spc="3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i</a:t>
            </a:r>
            <a:r>
              <a:rPr sz="1850" i="1" spc="-5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250" dirty="0">
                <a:latin typeface="Times New Roman"/>
                <a:cs typeface="Times New Roman"/>
              </a:rPr>
              <a:t> </a:t>
            </a:r>
            <a:r>
              <a:rPr sz="1850" spc="-85" dirty="0">
                <a:latin typeface="Times New Roman"/>
                <a:cs typeface="Times New Roman"/>
              </a:rPr>
              <a:t>1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14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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spc="90" dirty="0">
                <a:latin typeface="Times New Roman"/>
                <a:cs typeface="Times New Roman"/>
              </a:rPr>
              <a:t>1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-21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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i="1" spc="70" dirty="0">
                <a:latin typeface="Times New Roman"/>
                <a:cs typeface="Times New Roman"/>
              </a:rPr>
              <a:t>S</a:t>
            </a:r>
            <a:r>
              <a:rPr sz="1850" i="1" spc="40" dirty="0">
                <a:latin typeface="Times New Roman"/>
                <a:cs typeface="Times New Roman"/>
              </a:rPr>
              <a:t>t</a:t>
            </a:r>
            <a:r>
              <a:rPr sz="1850" i="1" spc="55" dirty="0">
                <a:latin typeface="Times New Roman"/>
                <a:cs typeface="Times New Roman"/>
              </a:rPr>
              <a:t>r</a:t>
            </a:r>
            <a:r>
              <a:rPr sz="1850" i="1" spc="40" dirty="0">
                <a:latin typeface="Times New Roman"/>
                <a:cs typeface="Times New Roman"/>
              </a:rPr>
              <a:t>i</a:t>
            </a:r>
            <a:r>
              <a:rPr sz="1850" i="1" spc="70" dirty="0">
                <a:latin typeface="Times New Roman"/>
                <a:cs typeface="Times New Roman"/>
              </a:rPr>
              <a:t>d</a:t>
            </a:r>
            <a:r>
              <a:rPr sz="1850" i="1" spc="10" dirty="0">
                <a:latin typeface="Times New Roman"/>
                <a:cs typeface="Times New Roman"/>
              </a:rPr>
              <a:t>e</a:t>
            </a:r>
            <a:r>
              <a:rPr sz="1850" i="1" spc="-2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95" dirty="0">
                <a:latin typeface="Times New Roman"/>
                <a:cs typeface="Times New Roman"/>
              </a:rPr>
              <a:t> </a:t>
            </a:r>
            <a:r>
              <a:rPr sz="1850" i="1" spc="105" dirty="0">
                <a:latin typeface="Times New Roman"/>
                <a:cs typeface="Times New Roman"/>
              </a:rPr>
              <a:t>K</a:t>
            </a:r>
            <a:r>
              <a:rPr sz="1850" i="1" spc="55" dirty="0">
                <a:latin typeface="Times New Roman"/>
                <a:cs typeface="Times New Roman"/>
              </a:rPr>
              <a:t>s</a:t>
            </a:r>
            <a:r>
              <a:rPr sz="1850" i="1" spc="40" dirty="0">
                <a:latin typeface="Times New Roman"/>
                <a:cs typeface="Times New Roman"/>
              </a:rPr>
              <a:t>i</a:t>
            </a:r>
            <a:r>
              <a:rPr sz="1850" i="1" spc="55" dirty="0">
                <a:latin typeface="Times New Roman"/>
                <a:cs typeface="Times New Roman"/>
              </a:rPr>
              <a:t>z</a:t>
            </a:r>
            <a:r>
              <a:rPr sz="1850" i="1" spc="10" dirty="0"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  <a:p>
            <a:pPr marL="66675" marR="165290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alibri"/>
                <a:cs typeface="Calibri"/>
              </a:rPr>
              <a:t>F(i)</a:t>
            </a:r>
            <a:r>
              <a:rPr sz="1600" dirty="0">
                <a:latin typeface="SimSun"/>
                <a:cs typeface="SimSun"/>
              </a:rPr>
              <a:t>为第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dirty="0">
                <a:latin typeface="SimSun"/>
                <a:cs typeface="SimSun"/>
              </a:rPr>
              <a:t>层感受野</a:t>
            </a:r>
            <a:r>
              <a:rPr sz="1600" spc="-5" dirty="0">
                <a:latin typeface="SimSun"/>
                <a:cs typeface="SimSun"/>
              </a:rPr>
              <a:t>， </a:t>
            </a:r>
            <a:r>
              <a:rPr sz="1600" dirty="0">
                <a:latin typeface="SimSun"/>
                <a:cs typeface="SimSun"/>
              </a:rPr>
              <a:t> </a:t>
            </a:r>
            <a:r>
              <a:rPr sz="1600" spc="-5" dirty="0">
                <a:latin typeface="Calibri"/>
                <a:cs typeface="Calibri"/>
              </a:rPr>
              <a:t>Str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SimSun"/>
                <a:cs typeface="SimSun"/>
              </a:rPr>
              <a:t>为第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dirty="0">
                <a:latin typeface="SimSun"/>
                <a:cs typeface="SimSun"/>
              </a:rPr>
              <a:t>层的步距</a:t>
            </a:r>
            <a:r>
              <a:rPr sz="1600" spc="-5" dirty="0">
                <a:latin typeface="SimSun"/>
                <a:cs typeface="SimSun"/>
              </a:rPr>
              <a:t>，</a:t>
            </a:r>
            <a:endParaRPr sz="1600">
              <a:latin typeface="SimSun"/>
              <a:cs typeface="SimSun"/>
            </a:endParaRPr>
          </a:p>
          <a:p>
            <a:pPr marL="6667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Ksize</a:t>
            </a:r>
            <a:r>
              <a:rPr sz="1600" dirty="0">
                <a:latin typeface="SimSun"/>
                <a:cs typeface="SimSun"/>
              </a:rPr>
              <a:t>为卷积核或采样核尺</a:t>
            </a:r>
            <a:r>
              <a:rPr sz="1600" spc="-5" dirty="0">
                <a:latin typeface="SimSun"/>
                <a:cs typeface="SimSun"/>
              </a:rPr>
              <a:t>寸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7456" y="3240138"/>
            <a:ext cx="1259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Feature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map: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Conv3x3(3):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Conv3x3(2):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Conv3x3(1):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3506" y="3240138"/>
            <a:ext cx="18713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(5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1633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5" dirty="0"/>
              <a:t>V</a:t>
            </a:r>
            <a:r>
              <a:rPr spc="-890" dirty="0"/>
              <a:t>GG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425" y="1025525"/>
            <a:ext cx="7413625" cy="2084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615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YaHei"/>
                <a:cs typeface="Microsoft YaHei"/>
              </a:rPr>
              <a:t>论文中提到，可以通过</a:t>
            </a:r>
            <a:r>
              <a:rPr sz="1600" b="1" dirty="0">
                <a:latin typeface="Microsoft YaHei"/>
                <a:cs typeface="Microsoft YaHei"/>
              </a:rPr>
              <a:t>堆叠两个</a:t>
            </a:r>
            <a:r>
              <a:rPr sz="1600" b="1" spc="-5" dirty="0">
                <a:latin typeface="Microsoft YaHei"/>
                <a:cs typeface="Microsoft YaHei"/>
              </a:rPr>
              <a:t>3x3</a:t>
            </a:r>
            <a:r>
              <a:rPr sz="1600" b="1" dirty="0">
                <a:latin typeface="Microsoft YaHei"/>
                <a:cs typeface="Microsoft YaHei"/>
              </a:rPr>
              <a:t>的卷积核替代</a:t>
            </a:r>
            <a:r>
              <a:rPr sz="1600" b="1" spc="-5" dirty="0">
                <a:latin typeface="Microsoft YaHei"/>
                <a:cs typeface="Microsoft YaHei"/>
              </a:rPr>
              <a:t>5x5</a:t>
            </a:r>
            <a:r>
              <a:rPr sz="1600" b="1" dirty="0">
                <a:latin typeface="Microsoft YaHei"/>
                <a:cs typeface="Microsoft YaHei"/>
              </a:rPr>
              <a:t>的卷积核</a:t>
            </a:r>
            <a:r>
              <a:rPr sz="1600" spc="-5" dirty="0">
                <a:latin typeface="Microsoft YaHei"/>
                <a:cs typeface="Microsoft YaHei"/>
              </a:rPr>
              <a:t>，</a:t>
            </a:r>
            <a:endParaRPr sz="1600">
              <a:latin typeface="Microsoft YaHei"/>
              <a:cs typeface="Microsoft YaHei"/>
            </a:endParaRPr>
          </a:p>
          <a:p>
            <a:pPr marL="986155">
              <a:lnSpc>
                <a:spcPct val="100000"/>
              </a:lnSpc>
            </a:pPr>
            <a:r>
              <a:rPr sz="1600" b="1" dirty="0">
                <a:latin typeface="Microsoft YaHei"/>
                <a:cs typeface="Microsoft YaHei"/>
              </a:rPr>
              <a:t>堆叠三个</a:t>
            </a:r>
            <a:r>
              <a:rPr sz="1600" b="1" spc="-5" dirty="0">
                <a:latin typeface="Microsoft YaHei"/>
                <a:cs typeface="Microsoft YaHei"/>
              </a:rPr>
              <a:t>3x3</a:t>
            </a:r>
            <a:r>
              <a:rPr sz="1600" b="1" dirty="0">
                <a:latin typeface="Microsoft YaHei"/>
                <a:cs typeface="Microsoft YaHei"/>
              </a:rPr>
              <a:t>的卷积核替代</a:t>
            </a:r>
            <a:r>
              <a:rPr sz="1600" b="1" spc="-5" dirty="0">
                <a:latin typeface="Microsoft YaHei"/>
                <a:cs typeface="Microsoft YaHei"/>
              </a:rPr>
              <a:t>7x7</a:t>
            </a:r>
            <a:r>
              <a:rPr sz="1600" b="1" dirty="0">
                <a:latin typeface="Microsoft YaHei"/>
                <a:cs typeface="Microsoft YaHei"/>
              </a:rPr>
              <a:t>的卷积核</a:t>
            </a:r>
            <a:r>
              <a:rPr sz="1600" spc="-5" dirty="0">
                <a:latin typeface="Microsoft YaHei"/>
                <a:cs typeface="Microsoft YaHei"/>
              </a:rPr>
              <a:t>。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600">
              <a:latin typeface="Microsoft YaHei"/>
              <a:cs typeface="Microsoft YaHei"/>
            </a:endParaRPr>
          </a:p>
          <a:p>
            <a:pPr marL="25400">
              <a:lnSpc>
                <a:spcPct val="100000"/>
              </a:lnSpc>
            </a:pPr>
            <a:r>
              <a:rPr sz="1600" dirty="0">
                <a:latin typeface="SimSun"/>
                <a:cs typeface="SimSun"/>
              </a:rPr>
              <a:t>使用</a:t>
            </a:r>
            <a:r>
              <a:rPr sz="1600" spc="-5" dirty="0">
                <a:latin typeface="Calibri"/>
                <a:cs typeface="Calibri"/>
              </a:rPr>
              <a:t>7x7</a:t>
            </a:r>
            <a:r>
              <a:rPr sz="1600" dirty="0">
                <a:latin typeface="SimSun"/>
                <a:cs typeface="SimSun"/>
              </a:rPr>
              <a:t>卷积核所需参数，与堆叠三个</a:t>
            </a:r>
            <a:r>
              <a:rPr sz="1600" spc="-5" dirty="0">
                <a:latin typeface="Calibri"/>
                <a:cs typeface="Calibri"/>
              </a:rPr>
              <a:t>3x3</a:t>
            </a:r>
            <a:r>
              <a:rPr sz="1600" dirty="0">
                <a:latin typeface="SimSun"/>
                <a:cs typeface="SimSun"/>
              </a:rPr>
              <a:t>卷积核所需参数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dirty="0">
                <a:latin typeface="SimSun"/>
                <a:cs typeface="SimSun"/>
              </a:rPr>
              <a:t>假设输入输出</a:t>
            </a:r>
            <a:r>
              <a:rPr sz="1600" spc="-5" dirty="0">
                <a:latin typeface="Calibri"/>
                <a:cs typeface="Calibri"/>
              </a:rPr>
              <a:t>channe</a:t>
            </a: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dirty="0">
                <a:latin typeface="SimSun"/>
                <a:cs typeface="SimSun"/>
              </a:rPr>
              <a:t>为</a:t>
            </a:r>
            <a:r>
              <a:rPr sz="1600" spc="-5" dirty="0">
                <a:latin typeface="Calibri"/>
                <a:cs typeface="Calibri"/>
              </a:rPr>
              <a:t>C)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803275">
              <a:lnSpc>
                <a:spcPct val="100000"/>
              </a:lnSpc>
            </a:pPr>
            <a:r>
              <a:rPr sz="2000" spc="15" dirty="0">
                <a:latin typeface="Times New Roman"/>
                <a:cs typeface="Times New Roman"/>
              </a:rPr>
              <a:t>7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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7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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C</a:t>
            </a:r>
            <a:r>
              <a:rPr sz="2000" i="1" spc="-17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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C</a:t>
            </a:r>
            <a:r>
              <a:rPr sz="2000" i="1" spc="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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4</a:t>
            </a:r>
            <a:r>
              <a:rPr sz="2000" spc="-15" dirty="0">
                <a:latin typeface="Times New Roman"/>
                <a:cs typeface="Times New Roman"/>
              </a:rPr>
              <a:t>9</a:t>
            </a:r>
            <a:r>
              <a:rPr sz="2000" i="1" spc="20" dirty="0">
                <a:latin typeface="Times New Roman"/>
                <a:cs typeface="Times New Roman"/>
              </a:rPr>
              <a:t>C</a:t>
            </a:r>
            <a:r>
              <a:rPr sz="2000" i="1" spc="-285" dirty="0">
                <a:latin typeface="Times New Roman"/>
                <a:cs typeface="Times New Roman"/>
              </a:rPr>
              <a:t> </a:t>
            </a:r>
            <a:r>
              <a:rPr sz="1725" spc="22" baseline="43478" dirty="0">
                <a:latin typeface="Times New Roman"/>
                <a:cs typeface="Times New Roman"/>
              </a:rPr>
              <a:t>2</a:t>
            </a:r>
            <a:endParaRPr sz="1725" baseline="43478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  <a:spcBef>
                <a:spcPts val="919"/>
              </a:spcBef>
            </a:pPr>
            <a:r>
              <a:rPr sz="2000" spc="140" dirty="0">
                <a:latin typeface="Times New Roman"/>
                <a:cs typeface="Times New Roman"/>
              </a:rPr>
              <a:t>3</a:t>
            </a:r>
            <a:r>
              <a:rPr sz="2000" spc="15" dirty="0">
                <a:latin typeface="Symbol"/>
                <a:cs typeface="Symbol"/>
              </a:rPr>
              <a:t>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3</a:t>
            </a:r>
            <a:r>
              <a:rPr sz="2000" spc="15" dirty="0">
                <a:latin typeface="Symbol"/>
                <a:cs typeface="Symbol"/>
              </a:rPr>
              <a:t>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C</a:t>
            </a:r>
            <a:r>
              <a:rPr sz="2000" i="1" spc="-17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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C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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3</a:t>
            </a:r>
            <a:r>
              <a:rPr sz="2000" spc="15" dirty="0">
                <a:latin typeface="Symbol"/>
                <a:cs typeface="Symbol"/>
              </a:rPr>
              <a:t>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3</a:t>
            </a:r>
            <a:r>
              <a:rPr sz="2000" spc="15" dirty="0">
                <a:latin typeface="Symbol"/>
                <a:cs typeface="Symbol"/>
              </a:rPr>
              <a:t>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C</a:t>
            </a:r>
            <a:r>
              <a:rPr sz="2000" i="1" spc="-17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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C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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3</a:t>
            </a:r>
            <a:r>
              <a:rPr sz="2000" spc="15" dirty="0">
                <a:latin typeface="Symbol"/>
                <a:cs typeface="Symbol"/>
              </a:rPr>
              <a:t>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3</a:t>
            </a:r>
            <a:r>
              <a:rPr sz="2000" spc="15" dirty="0">
                <a:latin typeface="Symbol"/>
                <a:cs typeface="Symbol"/>
              </a:rPr>
              <a:t>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C</a:t>
            </a:r>
            <a:r>
              <a:rPr sz="2000" i="1" spc="-17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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C</a:t>
            </a:r>
            <a:r>
              <a:rPr sz="2000" i="1" spc="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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27</a:t>
            </a:r>
            <a:r>
              <a:rPr sz="2000" i="1" spc="20" dirty="0">
                <a:latin typeface="Times New Roman"/>
                <a:cs typeface="Times New Roman"/>
              </a:rPr>
              <a:t>C</a:t>
            </a:r>
            <a:r>
              <a:rPr sz="2000" i="1" spc="-285" dirty="0">
                <a:latin typeface="Times New Roman"/>
                <a:cs typeface="Times New Roman"/>
              </a:rPr>
              <a:t> </a:t>
            </a:r>
            <a:r>
              <a:rPr sz="1725" spc="22" baseline="43478" dirty="0">
                <a:latin typeface="Times New Roman"/>
                <a:cs typeface="Times New Roman"/>
              </a:rPr>
              <a:t>2</a:t>
            </a:r>
            <a:endParaRPr sz="1725" baseline="4347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4484" y="774191"/>
            <a:ext cx="4104132" cy="416356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1633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5" dirty="0"/>
              <a:t>V</a:t>
            </a:r>
            <a:r>
              <a:rPr spc="-890" dirty="0"/>
              <a:t>GG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01395" y="915924"/>
            <a:ext cx="8669020" cy="4117975"/>
            <a:chOff x="301395" y="915924"/>
            <a:chExt cx="8669020" cy="4117975"/>
          </a:xfrm>
        </p:grpSpPr>
        <p:sp>
          <p:nvSpPr>
            <p:cNvPr id="6" name="object 6"/>
            <p:cNvSpPr/>
            <p:nvPr/>
          </p:nvSpPr>
          <p:spPr>
            <a:xfrm>
              <a:off x="6853427" y="3270503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62444" y="915924"/>
              <a:ext cx="684530" cy="3312160"/>
            </a:xfrm>
            <a:custGeom>
              <a:avLst/>
              <a:gdLst/>
              <a:ahLst/>
              <a:cxnLst/>
              <a:rect l="l" t="t" r="r" b="b"/>
              <a:pathLst>
                <a:path w="684529" h="3312160">
                  <a:moveTo>
                    <a:pt x="684276" y="3311652"/>
                  </a:moveTo>
                  <a:lnTo>
                    <a:pt x="0" y="3311652"/>
                  </a:lnTo>
                  <a:lnTo>
                    <a:pt x="0" y="0"/>
                  </a:lnTo>
                  <a:lnTo>
                    <a:pt x="684276" y="0"/>
                  </a:lnTo>
                  <a:lnTo>
                    <a:pt x="684276" y="3311652"/>
                  </a:lnTo>
                  <a:close/>
                </a:path>
              </a:pathLst>
            </a:custGeom>
            <a:solidFill>
              <a:srgbClr val="4F81BC">
                <a:alpha val="1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395" y="2310384"/>
              <a:ext cx="4277452" cy="25146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18490" y="1132840"/>
            <a:ext cx="3171190" cy="6832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dirty="0">
                <a:latin typeface="SimSun"/>
                <a:cs typeface="SimSun"/>
              </a:rPr>
              <a:t>的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tri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SimSun"/>
                <a:cs typeface="SimSun"/>
              </a:rPr>
              <a:t>为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SimSun"/>
                <a:cs typeface="SimSun"/>
              </a:rPr>
              <a:t>，</a:t>
            </a:r>
            <a:r>
              <a:rPr sz="1800" spc="-5" dirty="0">
                <a:latin typeface="Calibri"/>
                <a:cs typeface="Calibri"/>
              </a:rPr>
              <a:t>padd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ng</a:t>
            </a:r>
            <a:r>
              <a:rPr sz="1800" dirty="0">
                <a:latin typeface="SimSun"/>
                <a:cs typeface="SimSun"/>
              </a:rPr>
              <a:t>为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ool</a:t>
            </a:r>
            <a:r>
              <a:rPr sz="1800" dirty="0">
                <a:latin typeface="SimSun"/>
                <a:cs typeface="SimSun"/>
              </a:rPr>
              <a:t>的</a:t>
            </a:r>
            <a:r>
              <a:rPr sz="1800" dirty="0">
                <a:latin typeface="Calibri"/>
                <a:cs typeface="Calibri"/>
              </a:rPr>
              <a:t>si</a:t>
            </a:r>
            <a:r>
              <a:rPr sz="1800" spc="-5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SimSun"/>
                <a:cs typeface="SimSun"/>
              </a:rPr>
              <a:t>为</a:t>
            </a:r>
            <a:r>
              <a:rPr sz="1800" spc="-5" dirty="0">
                <a:latin typeface="Calibri"/>
                <a:cs typeface="Calibri"/>
              </a:rPr>
              <a:t>2</a:t>
            </a:r>
            <a:r>
              <a:rPr sz="1800" dirty="0">
                <a:latin typeface="SimSun"/>
                <a:cs typeface="SimSun"/>
              </a:rPr>
              <a:t>，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tri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SimSun"/>
                <a:cs typeface="SimSun"/>
              </a:rPr>
              <a:t>为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5005" y="4670412"/>
            <a:ext cx="246697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i="1" dirty="0">
                <a:latin typeface="Times New Roman"/>
                <a:cs typeface="Times New Roman"/>
              </a:rPr>
              <a:t>ou</a:t>
            </a:r>
            <a:r>
              <a:rPr sz="1450" i="1" spc="50" dirty="0">
                <a:latin typeface="Times New Roman"/>
                <a:cs typeface="Times New Roman"/>
              </a:rPr>
              <a:t>t</a:t>
            </a:r>
            <a:r>
              <a:rPr sz="1275" i="1" spc="-15" baseline="-26143" dirty="0">
                <a:latin typeface="Times New Roman"/>
                <a:cs typeface="Times New Roman"/>
              </a:rPr>
              <a:t>s</a:t>
            </a:r>
            <a:r>
              <a:rPr sz="1275" i="1" spc="-7" baseline="-26143" dirty="0">
                <a:latin typeface="Times New Roman"/>
                <a:cs typeface="Times New Roman"/>
              </a:rPr>
              <a:t>i</a:t>
            </a:r>
            <a:r>
              <a:rPr sz="1275" i="1" spc="-15" baseline="-26143" dirty="0">
                <a:latin typeface="Times New Roman"/>
                <a:cs typeface="Times New Roman"/>
              </a:rPr>
              <a:t>z</a:t>
            </a:r>
            <a:r>
              <a:rPr sz="1275" i="1" spc="-7" baseline="-26143" dirty="0">
                <a:latin typeface="Times New Roman"/>
                <a:cs typeface="Times New Roman"/>
              </a:rPr>
              <a:t>e</a:t>
            </a:r>
            <a:r>
              <a:rPr sz="1275" i="1" baseline="-26143" dirty="0">
                <a:latin typeface="Times New Roman"/>
                <a:cs typeface="Times New Roman"/>
              </a:rPr>
              <a:t> </a:t>
            </a:r>
            <a:r>
              <a:rPr sz="1275" i="1" spc="120" baseline="-26143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</a:t>
            </a:r>
            <a:r>
              <a:rPr sz="1450" spc="-65" dirty="0">
                <a:latin typeface="Times New Roman"/>
                <a:cs typeface="Times New Roman"/>
              </a:rPr>
              <a:t> </a:t>
            </a:r>
            <a:r>
              <a:rPr sz="2850" spc="-172" baseline="-2923" dirty="0">
                <a:latin typeface="Symbol"/>
                <a:cs typeface="Symbol"/>
              </a:rPr>
              <a:t></a:t>
            </a:r>
            <a:r>
              <a:rPr sz="1450" i="1" spc="5" dirty="0">
                <a:latin typeface="Times New Roman"/>
                <a:cs typeface="Times New Roman"/>
              </a:rPr>
              <a:t>i</a:t>
            </a:r>
            <a:r>
              <a:rPr sz="1450" i="1" spc="-5" dirty="0">
                <a:latin typeface="Times New Roman"/>
                <a:cs typeface="Times New Roman"/>
              </a:rPr>
              <a:t>n</a:t>
            </a:r>
            <a:r>
              <a:rPr sz="1275" i="1" spc="-15" baseline="-26143" dirty="0">
                <a:latin typeface="Times New Roman"/>
                <a:cs typeface="Times New Roman"/>
              </a:rPr>
              <a:t>s</a:t>
            </a:r>
            <a:r>
              <a:rPr sz="1275" i="1" spc="-7" baseline="-26143" dirty="0">
                <a:latin typeface="Times New Roman"/>
                <a:cs typeface="Times New Roman"/>
              </a:rPr>
              <a:t>i</a:t>
            </a:r>
            <a:r>
              <a:rPr sz="1275" i="1" spc="-15" baseline="-26143" dirty="0">
                <a:latin typeface="Times New Roman"/>
                <a:cs typeface="Times New Roman"/>
              </a:rPr>
              <a:t>z</a:t>
            </a:r>
            <a:r>
              <a:rPr sz="1275" i="1" spc="-7" baseline="-26143" dirty="0">
                <a:latin typeface="Times New Roman"/>
                <a:cs typeface="Times New Roman"/>
              </a:rPr>
              <a:t>e</a:t>
            </a:r>
            <a:r>
              <a:rPr sz="1275" i="1" baseline="-26143" dirty="0">
                <a:latin typeface="Times New Roman"/>
                <a:cs typeface="Times New Roman"/>
              </a:rPr>
              <a:t> </a:t>
            </a:r>
            <a:r>
              <a:rPr sz="1275" i="1" spc="-22" baseline="-26143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</a:t>
            </a:r>
            <a:r>
              <a:rPr sz="1450" spc="-100" dirty="0">
                <a:latin typeface="Times New Roman"/>
                <a:cs typeface="Times New Roman"/>
              </a:rPr>
              <a:t> </a:t>
            </a:r>
            <a:r>
              <a:rPr sz="1450" i="1" spc="-90" dirty="0">
                <a:latin typeface="Times New Roman"/>
                <a:cs typeface="Times New Roman"/>
              </a:rPr>
              <a:t>F</a:t>
            </a:r>
            <a:r>
              <a:rPr sz="1275" i="1" spc="-15" baseline="-26143" dirty="0">
                <a:latin typeface="Times New Roman"/>
                <a:cs typeface="Times New Roman"/>
              </a:rPr>
              <a:t>s</a:t>
            </a:r>
            <a:r>
              <a:rPr sz="1275" i="1" spc="-7" baseline="-26143" dirty="0">
                <a:latin typeface="Times New Roman"/>
                <a:cs typeface="Times New Roman"/>
              </a:rPr>
              <a:t>i</a:t>
            </a:r>
            <a:r>
              <a:rPr sz="1275" i="1" spc="-15" baseline="-26143" dirty="0">
                <a:latin typeface="Times New Roman"/>
                <a:cs typeface="Times New Roman"/>
              </a:rPr>
              <a:t>z</a:t>
            </a:r>
            <a:r>
              <a:rPr sz="1275" i="1" spc="-7" baseline="-26143" dirty="0">
                <a:latin typeface="Times New Roman"/>
                <a:cs typeface="Times New Roman"/>
              </a:rPr>
              <a:t>e</a:t>
            </a:r>
            <a:r>
              <a:rPr sz="1275" i="1" baseline="-26143" dirty="0">
                <a:latin typeface="Times New Roman"/>
                <a:cs typeface="Times New Roman"/>
              </a:rPr>
              <a:t> </a:t>
            </a:r>
            <a:r>
              <a:rPr sz="1275" i="1" spc="-22" baseline="-26143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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30" dirty="0">
                <a:latin typeface="Times New Roman"/>
                <a:cs typeface="Times New Roman"/>
              </a:rPr>
              <a:t>2</a:t>
            </a:r>
            <a:r>
              <a:rPr sz="1450" i="1" spc="5" dirty="0">
                <a:latin typeface="Times New Roman"/>
                <a:cs typeface="Times New Roman"/>
              </a:rPr>
              <a:t>P</a:t>
            </a:r>
            <a:r>
              <a:rPr sz="1450" i="1" spc="-135" dirty="0">
                <a:latin typeface="Times New Roman"/>
                <a:cs typeface="Times New Roman"/>
              </a:rPr>
              <a:t> </a:t>
            </a:r>
            <a:r>
              <a:rPr sz="2850" spc="-225" baseline="-2923" dirty="0">
                <a:latin typeface="Symbol"/>
                <a:cs typeface="Symbol"/>
              </a:rPr>
              <a:t></a:t>
            </a:r>
            <a:r>
              <a:rPr sz="2850" spc="-367" baseline="-2923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/</a:t>
            </a:r>
            <a:r>
              <a:rPr sz="1450" spc="-135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S</a:t>
            </a:r>
            <a:r>
              <a:rPr sz="1450" i="1" spc="2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</a:t>
            </a:r>
            <a:r>
              <a:rPr sz="1450" spc="-1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3464" y="2330450"/>
            <a:ext cx="17919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[123.68,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116.78,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103.94]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53559" y="915924"/>
            <a:ext cx="4692650" cy="4044950"/>
            <a:chOff x="4353559" y="915924"/>
            <a:chExt cx="4692650" cy="4044950"/>
          </a:xfrm>
        </p:grpSpPr>
        <p:sp>
          <p:nvSpPr>
            <p:cNvPr id="13" name="object 13"/>
            <p:cNvSpPr/>
            <p:nvPr/>
          </p:nvSpPr>
          <p:spPr>
            <a:xfrm>
              <a:off x="4640580" y="915923"/>
              <a:ext cx="4089400" cy="3312160"/>
            </a:xfrm>
            <a:custGeom>
              <a:avLst/>
              <a:gdLst/>
              <a:ahLst/>
              <a:cxnLst/>
              <a:rect l="l" t="t" r="r" b="b"/>
              <a:pathLst>
                <a:path w="4089400" h="3312160">
                  <a:moveTo>
                    <a:pt x="684276" y="0"/>
                  </a:moveTo>
                  <a:lnTo>
                    <a:pt x="0" y="0"/>
                  </a:lnTo>
                  <a:lnTo>
                    <a:pt x="0" y="3311652"/>
                  </a:lnTo>
                  <a:lnTo>
                    <a:pt x="684276" y="3311652"/>
                  </a:lnTo>
                  <a:lnTo>
                    <a:pt x="684276" y="0"/>
                  </a:lnTo>
                  <a:close/>
                </a:path>
                <a:path w="4089400" h="3312160">
                  <a:moveTo>
                    <a:pt x="2045208" y="0"/>
                  </a:moveTo>
                  <a:lnTo>
                    <a:pt x="1360932" y="0"/>
                  </a:lnTo>
                  <a:lnTo>
                    <a:pt x="1360932" y="3311652"/>
                  </a:lnTo>
                  <a:lnTo>
                    <a:pt x="2045208" y="3311652"/>
                  </a:lnTo>
                  <a:lnTo>
                    <a:pt x="2045208" y="0"/>
                  </a:lnTo>
                  <a:close/>
                </a:path>
                <a:path w="4089400" h="3312160">
                  <a:moveTo>
                    <a:pt x="4088892" y="0"/>
                  </a:moveTo>
                  <a:lnTo>
                    <a:pt x="3404616" y="0"/>
                  </a:lnTo>
                  <a:lnTo>
                    <a:pt x="3404616" y="3311652"/>
                  </a:lnTo>
                  <a:lnTo>
                    <a:pt x="4088892" y="3311652"/>
                  </a:lnTo>
                  <a:lnTo>
                    <a:pt x="4088892" y="0"/>
                  </a:lnTo>
                  <a:close/>
                </a:path>
              </a:pathLst>
            </a:custGeom>
            <a:solidFill>
              <a:srgbClr val="4F81BC">
                <a:alpha val="1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491996"/>
              <a:ext cx="4249420" cy="2880360"/>
            </a:xfrm>
            <a:custGeom>
              <a:avLst/>
              <a:gdLst/>
              <a:ahLst/>
              <a:cxnLst/>
              <a:rect l="l" t="t" r="r" b="b"/>
              <a:pathLst>
                <a:path w="4249420" h="2880360">
                  <a:moveTo>
                    <a:pt x="4248911" y="2880360"/>
                  </a:moveTo>
                  <a:lnTo>
                    <a:pt x="0" y="2880360"/>
                  </a:lnTo>
                  <a:lnTo>
                    <a:pt x="0" y="0"/>
                  </a:lnTo>
                  <a:lnTo>
                    <a:pt x="4248911" y="0"/>
                  </a:lnTo>
                  <a:lnTo>
                    <a:pt x="4248911" y="2880360"/>
                  </a:lnTo>
                  <a:close/>
                </a:path>
              </a:pathLst>
            </a:custGeom>
            <a:solidFill>
              <a:srgbClr val="1F487C">
                <a:alpha val="1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9299" y="1478915"/>
              <a:ext cx="4273550" cy="2905760"/>
            </a:xfrm>
            <a:custGeom>
              <a:avLst/>
              <a:gdLst/>
              <a:ahLst/>
              <a:cxnLst/>
              <a:rect l="l" t="t" r="r" b="b"/>
              <a:pathLst>
                <a:path w="4273550" h="2905760">
                  <a:moveTo>
                    <a:pt x="4260850" y="2905760"/>
                  </a:moveTo>
                  <a:lnTo>
                    <a:pt x="12700" y="2905760"/>
                  </a:lnTo>
                  <a:lnTo>
                    <a:pt x="10223" y="2905518"/>
                  </a:lnTo>
                  <a:lnTo>
                    <a:pt x="0" y="2893060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4260850" y="0"/>
                  </a:lnTo>
                  <a:lnTo>
                    <a:pt x="427355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880360"/>
                  </a:lnTo>
                  <a:lnTo>
                    <a:pt x="12700" y="2880360"/>
                  </a:lnTo>
                  <a:lnTo>
                    <a:pt x="25400" y="2893060"/>
                  </a:lnTo>
                  <a:lnTo>
                    <a:pt x="4273550" y="2893060"/>
                  </a:lnTo>
                  <a:lnTo>
                    <a:pt x="4273308" y="2895536"/>
                  </a:lnTo>
                  <a:lnTo>
                    <a:pt x="4263326" y="2905518"/>
                  </a:lnTo>
                  <a:lnTo>
                    <a:pt x="4260850" y="2905760"/>
                  </a:lnTo>
                  <a:close/>
                </a:path>
                <a:path w="4273550" h="290576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4273550" h="2905760">
                  <a:moveTo>
                    <a:pt x="424815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4248150" y="12700"/>
                  </a:lnTo>
                  <a:lnTo>
                    <a:pt x="4248150" y="25400"/>
                  </a:lnTo>
                  <a:close/>
                </a:path>
                <a:path w="4273550" h="2905760">
                  <a:moveTo>
                    <a:pt x="4248150" y="2893060"/>
                  </a:moveTo>
                  <a:lnTo>
                    <a:pt x="4248150" y="12700"/>
                  </a:lnTo>
                  <a:lnTo>
                    <a:pt x="4260850" y="25400"/>
                  </a:lnTo>
                  <a:lnTo>
                    <a:pt x="4273550" y="25400"/>
                  </a:lnTo>
                  <a:lnTo>
                    <a:pt x="4273550" y="2880360"/>
                  </a:lnTo>
                  <a:lnTo>
                    <a:pt x="4260850" y="2880360"/>
                  </a:lnTo>
                  <a:lnTo>
                    <a:pt x="4248150" y="2893060"/>
                  </a:lnTo>
                  <a:close/>
                </a:path>
                <a:path w="4273550" h="2905760">
                  <a:moveTo>
                    <a:pt x="4273550" y="25400"/>
                  </a:moveTo>
                  <a:lnTo>
                    <a:pt x="4260850" y="25400"/>
                  </a:lnTo>
                  <a:lnTo>
                    <a:pt x="4248150" y="12700"/>
                  </a:lnTo>
                  <a:lnTo>
                    <a:pt x="4273550" y="12700"/>
                  </a:lnTo>
                  <a:lnTo>
                    <a:pt x="4273550" y="25400"/>
                  </a:lnTo>
                  <a:close/>
                </a:path>
                <a:path w="4273550" h="2905760">
                  <a:moveTo>
                    <a:pt x="25400" y="2893060"/>
                  </a:moveTo>
                  <a:lnTo>
                    <a:pt x="12700" y="2880360"/>
                  </a:lnTo>
                  <a:lnTo>
                    <a:pt x="25400" y="2880360"/>
                  </a:lnTo>
                  <a:lnTo>
                    <a:pt x="25400" y="2893060"/>
                  </a:lnTo>
                  <a:close/>
                </a:path>
                <a:path w="4273550" h="2905760">
                  <a:moveTo>
                    <a:pt x="4248150" y="2893060"/>
                  </a:moveTo>
                  <a:lnTo>
                    <a:pt x="25400" y="2893060"/>
                  </a:lnTo>
                  <a:lnTo>
                    <a:pt x="25400" y="2880360"/>
                  </a:lnTo>
                  <a:lnTo>
                    <a:pt x="4248150" y="2880360"/>
                  </a:lnTo>
                  <a:lnTo>
                    <a:pt x="4248150" y="2893060"/>
                  </a:lnTo>
                  <a:close/>
                </a:path>
                <a:path w="4273550" h="2905760">
                  <a:moveTo>
                    <a:pt x="4273550" y="2893060"/>
                  </a:moveTo>
                  <a:lnTo>
                    <a:pt x="4248150" y="2893060"/>
                  </a:lnTo>
                  <a:lnTo>
                    <a:pt x="4260850" y="2880360"/>
                  </a:lnTo>
                  <a:lnTo>
                    <a:pt x="4273550" y="2880360"/>
                  </a:lnTo>
                  <a:lnTo>
                    <a:pt x="4273550" y="289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66259" y="4372356"/>
              <a:ext cx="4668520" cy="576580"/>
            </a:xfrm>
            <a:custGeom>
              <a:avLst/>
              <a:gdLst/>
              <a:ahLst/>
              <a:cxnLst/>
              <a:rect l="l" t="t" r="r" b="b"/>
              <a:pathLst>
                <a:path w="4668520" h="576579">
                  <a:moveTo>
                    <a:pt x="4668012" y="576072"/>
                  </a:moveTo>
                  <a:lnTo>
                    <a:pt x="0" y="576072"/>
                  </a:lnTo>
                  <a:lnTo>
                    <a:pt x="0" y="0"/>
                  </a:lnTo>
                  <a:lnTo>
                    <a:pt x="4668012" y="0"/>
                  </a:lnTo>
                  <a:lnTo>
                    <a:pt x="4668012" y="576072"/>
                  </a:lnTo>
                  <a:close/>
                </a:path>
              </a:pathLst>
            </a:custGeom>
            <a:solidFill>
              <a:srgbClr val="FFFFFF">
                <a:alpha val="21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53559" y="4359275"/>
              <a:ext cx="4692650" cy="601345"/>
            </a:xfrm>
            <a:custGeom>
              <a:avLst/>
              <a:gdLst/>
              <a:ahLst/>
              <a:cxnLst/>
              <a:rect l="l" t="t" r="r" b="b"/>
              <a:pathLst>
                <a:path w="4692650" h="601345">
                  <a:moveTo>
                    <a:pt x="4679949" y="601345"/>
                  </a:moveTo>
                  <a:lnTo>
                    <a:pt x="12700" y="601345"/>
                  </a:lnTo>
                  <a:lnTo>
                    <a:pt x="10223" y="601103"/>
                  </a:lnTo>
                  <a:lnTo>
                    <a:pt x="0" y="58864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4679949" y="0"/>
                  </a:lnTo>
                  <a:lnTo>
                    <a:pt x="4692649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575945"/>
                  </a:lnTo>
                  <a:lnTo>
                    <a:pt x="12700" y="575945"/>
                  </a:lnTo>
                  <a:lnTo>
                    <a:pt x="25400" y="588645"/>
                  </a:lnTo>
                  <a:lnTo>
                    <a:pt x="4692649" y="588645"/>
                  </a:lnTo>
                  <a:lnTo>
                    <a:pt x="4692408" y="591121"/>
                  </a:lnTo>
                  <a:lnTo>
                    <a:pt x="4682426" y="601103"/>
                  </a:lnTo>
                  <a:lnTo>
                    <a:pt x="4679949" y="601345"/>
                  </a:lnTo>
                  <a:close/>
                </a:path>
                <a:path w="4692650" h="601345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4692650" h="601345">
                  <a:moveTo>
                    <a:pt x="4667249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4667249" y="12700"/>
                  </a:lnTo>
                  <a:lnTo>
                    <a:pt x="4667249" y="25400"/>
                  </a:lnTo>
                  <a:close/>
                </a:path>
                <a:path w="4692650" h="601345">
                  <a:moveTo>
                    <a:pt x="4667249" y="588645"/>
                  </a:moveTo>
                  <a:lnTo>
                    <a:pt x="4667249" y="12700"/>
                  </a:lnTo>
                  <a:lnTo>
                    <a:pt x="4679949" y="25400"/>
                  </a:lnTo>
                  <a:lnTo>
                    <a:pt x="4692649" y="25400"/>
                  </a:lnTo>
                  <a:lnTo>
                    <a:pt x="4692649" y="575945"/>
                  </a:lnTo>
                  <a:lnTo>
                    <a:pt x="4679949" y="575945"/>
                  </a:lnTo>
                  <a:lnTo>
                    <a:pt x="4667249" y="588645"/>
                  </a:lnTo>
                  <a:close/>
                </a:path>
                <a:path w="4692650" h="601345">
                  <a:moveTo>
                    <a:pt x="4692649" y="25400"/>
                  </a:moveTo>
                  <a:lnTo>
                    <a:pt x="4679949" y="25400"/>
                  </a:lnTo>
                  <a:lnTo>
                    <a:pt x="4667249" y="12700"/>
                  </a:lnTo>
                  <a:lnTo>
                    <a:pt x="4692649" y="12700"/>
                  </a:lnTo>
                  <a:lnTo>
                    <a:pt x="4692649" y="25400"/>
                  </a:lnTo>
                  <a:close/>
                </a:path>
                <a:path w="4692650" h="601345">
                  <a:moveTo>
                    <a:pt x="25400" y="588645"/>
                  </a:moveTo>
                  <a:lnTo>
                    <a:pt x="12700" y="575945"/>
                  </a:lnTo>
                  <a:lnTo>
                    <a:pt x="25400" y="575945"/>
                  </a:lnTo>
                  <a:lnTo>
                    <a:pt x="25400" y="588645"/>
                  </a:lnTo>
                  <a:close/>
                </a:path>
                <a:path w="4692650" h="601345">
                  <a:moveTo>
                    <a:pt x="4667249" y="588645"/>
                  </a:moveTo>
                  <a:lnTo>
                    <a:pt x="25400" y="588645"/>
                  </a:lnTo>
                  <a:lnTo>
                    <a:pt x="25400" y="575945"/>
                  </a:lnTo>
                  <a:lnTo>
                    <a:pt x="4667249" y="575945"/>
                  </a:lnTo>
                  <a:lnTo>
                    <a:pt x="4667249" y="588645"/>
                  </a:lnTo>
                  <a:close/>
                </a:path>
                <a:path w="4692650" h="601345">
                  <a:moveTo>
                    <a:pt x="4692649" y="588645"/>
                  </a:moveTo>
                  <a:lnTo>
                    <a:pt x="4667249" y="588645"/>
                  </a:lnTo>
                  <a:lnTo>
                    <a:pt x="4679949" y="575945"/>
                  </a:lnTo>
                  <a:lnTo>
                    <a:pt x="4692649" y="575945"/>
                  </a:lnTo>
                  <a:lnTo>
                    <a:pt x="4692649" y="588645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405</Words>
  <Application>Microsoft Office PowerPoint</Application>
  <PresentationFormat>全屏显示(16:9)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Microsoft JhengHei</vt:lpstr>
      <vt:lpstr>SimSun</vt:lpstr>
      <vt:lpstr>Microsoft YaHei</vt:lpstr>
      <vt:lpstr>Calibri</vt:lpstr>
      <vt:lpstr>Symbol</vt:lpstr>
      <vt:lpstr>Times New Roman</vt:lpstr>
      <vt:lpstr>Wingdings</vt:lpstr>
      <vt:lpstr>Office Theme</vt:lpstr>
      <vt:lpstr>PowerPoint 演示文稿</vt:lpstr>
      <vt:lpstr>VGG详解</vt:lpstr>
      <vt:lpstr>基本概念拓展—CNN感受野</vt:lpstr>
      <vt:lpstr>基本概念拓展—CNN感受野</vt:lpstr>
      <vt:lpstr>基本概念拓展—CNN感受野</vt:lpstr>
      <vt:lpstr>基本概念拓展—CNN感受野</vt:lpstr>
      <vt:lpstr>VGG详解</vt:lpstr>
      <vt:lpstr>VGG详解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SupercoldZzz</dc:creator>
  <cp:lastModifiedBy>许 可</cp:lastModifiedBy>
  <cp:revision>2</cp:revision>
  <dcterms:created xsi:type="dcterms:W3CDTF">2022-03-11T11:43:36Z</dcterms:created>
  <dcterms:modified xsi:type="dcterms:W3CDTF">2022-03-11T11:49:30Z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2020-04-16T00:00:00Z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2022-03-11T00:00:00Z</vt:filetime>
  </property>
</Properties>
</file>