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8490" y="60325"/>
            <a:ext cx="79070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450" y="2723620"/>
            <a:ext cx="7285217" cy="20444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286" y="58204"/>
            <a:ext cx="79074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315" y="1471295"/>
            <a:ext cx="7719059" cy="307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916" y="1723833"/>
            <a:ext cx="7338659" cy="31095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760" dirty="0">
                <a:latin typeface="Microsoft JhengHei"/>
                <a:cs typeface="Microsoft JhengHei"/>
              </a:rPr>
              <a:t>M</a:t>
            </a:r>
            <a:r>
              <a:rPr sz="3600" b="1" spc="-500" dirty="0">
                <a:latin typeface="Microsoft JhengHei"/>
                <a:cs typeface="Microsoft JhengHei"/>
              </a:rPr>
              <a:t>o</a:t>
            </a:r>
            <a:r>
              <a:rPr sz="3600" b="1" spc="-515" dirty="0">
                <a:latin typeface="Microsoft JhengHei"/>
                <a:cs typeface="Microsoft JhengHei"/>
              </a:rPr>
              <a:t>b</a:t>
            </a:r>
            <a:r>
              <a:rPr sz="3600" b="1" spc="819" dirty="0">
                <a:latin typeface="Microsoft JhengHei"/>
                <a:cs typeface="Microsoft JhengHei"/>
              </a:rPr>
              <a:t>il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-1155" dirty="0">
                <a:latin typeface="Microsoft JhengHei"/>
                <a:cs typeface="Microsoft JhengHei"/>
              </a:rPr>
              <a:t>N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425" dirty="0">
                <a:latin typeface="Microsoft JhengHei"/>
                <a:cs typeface="Microsoft JhengHei"/>
              </a:rPr>
              <a:t>t</a:t>
            </a:r>
            <a:r>
              <a:rPr sz="3600" b="1" spc="15" dirty="0">
                <a:latin typeface="Microsoft JhengHei"/>
                <a:cs typeface="Microsoft JhengHei"/>
              </a:rPr>
              <a:t>详</a:t>
            </a:r>
            <a:r>
              <a:rPr sz="3600" b="1" dirty="0">
                <a:latin typeface="Microsoft JhengHei"/>
                <a:cs typeface="Microsoft JhengHei"/>
              </a:rPr>
              <a:t>解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9614" y="934720"/>
            <a:ext cx="4378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传统卷积神经网络，</a:t>
            </a:r>
            <a:r>
              <a:rPr sz="1800" b="1" dirty="0">
                <a:latin typeface="SimSun"/>
                <a:cs typeface="SimSun"/>
              </a:rPr>
              <a:t>内存需求大</a:t>
            </a:r>
            <a:r>
              <a:rPr sz="1800" dirty="0">
                <a:latin typeface="SimSun"/>
                <a:cs typeface="SimSun"/>
              </a:rPr>
              <a:t>、</a:t>
            </a:r>
            <a:r>
              <a:rPr sz="1800" b="1" dirty="0">
                <a:latin typeface="SimSun"/>
                <a:cs typeface="SimSun"/>
              </a:rPr>
              <a:t>运算量</a:t>
            </a:r>
            <a:r>
              <a:rPr sz="1800" b="1" spc="-10" dirty="0">
                <a:latin typeface="SimSun"/>
                <a:cs typeface="SimSun"/>
              </a:rPr>
              <a:t>大 </a:t>
            </a:r>
            <a:r>
              <a:rPr sz="1800" dirty="0">
                <a:latin typeface="SimSun"/>
                <a:cs typeface="SimSun"/>
              </a:rPr>
              <a:t>导致无法在移动设备以及嵌入式设备上运行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760" dirty="0">
                <a:latin typeface="Microsoft JhengHei"/>
                <a:cs typeface="Microsoft JhengHei"/>
              </a:rPr>
              <a:t>M</a:t>
            </a:r>
            <a:r>
              <a:rPr sz="3600" b="1" spc="-500" dirty="0">
                <a:latin typeface="Microsoft JhengHei"/>
                <a:cs typeface="Microsoft JhengHei"/>
              </a:rPr>
              <a:t>o</a:t>
            </a:r>
            <a:r>
              <a:rPr sz="3600" b="1" spc="-515" dirty="0">
                <a:latin typeface="Microsoft JhengHei"/>
                <a:cs typeface="Microsoft JhengHei"/>
              </a:rPr>
              <a:t>b</a:t>
            </a:r>
            <a:r>
              <a:rPr sz="3600" b="1" spc="819" dirty="0">
                <a:latin typeface="Microsoft JhengHei"/>
                <a:cs typeface="Microsoft JhengHei"/>
              </a:rPr>
              <a:t>il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-1155" dirty="0">
                <a:latin typeface="Microsoft JhengHei"/>
                <a:cs typeface="Microsoft JhengHei"/>
              </a:rPr>
              <a:t>N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425" dirty="0">
                <a:latin typeface="Microsoft JhengHei"/>
                <a:cs typeface="Microsoft JhengHei"/>
              </a:rPr>
              <a:t>t</a:t>
            </a:r>
            <a:r>
              <a:rPr sz="3600" b="1" spc="15" dirty="0">
                <a:latin typeface="Microsoft JhengHei"/>
                <a:cs typeface="Microsoft JhengHei"/>
              </a:rPr>
              <a:t>详</a:t>
            </a:r>
            <a:r>
              <a:rPr sz="3600" b="1" dirty="0">
                <a:latin typeface="Microsoft JhengHei"/>
                <a:cs typeface="Microsoft JhengHei"/>
              </a:rPr>
              <a:t>解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24" y="1315967"/>
            <a:ext cx="6013570" cy="33037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866890" y="1778000"/>
            <a:ext cx="1976120" cy="941069"/>
          </a:xfrm>
          <a:custGeom>
            <a:avLst/>
            <a:gdLst/>
            <a:ahLst/>
            <a:cxnLst/>
            <a:rect l="l" t="t" r="r" b="b"/>
            <a:pathLst>
              <a:path w="1976120" h="941069">
                <a:moveTo>
                  <a:pt x="1966594" y="941069"/>
                </a:moveTo>
                <a:lnTo>
                  <a:pt x="9525" y="941069"/>
                </a:lnTo>
                <a:lnTo>
                  <a:pt x="7404" y="940828"/>
                </a:lnTo>
                <a:lnTo>
                  <a:pt x="0" y="931544"/>
                </a:lnTo>
                <a:lnTo>
                  <a:pt x="0" y="9525"/>
                </a:lnTo>
                <a:lnTo>
                  <a:pt x="9525" y="0"/>
                </a:lnTo>
                <a:lnTo>
                  <a:pt x="1966594" y="0"/>
                </a:lnTo>
                <a:lnTo>
                  <a:pt x="1976119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22019"/>
                </a:lnTo>
                <a:lnTo>
                  <a:pt x="9525" y="922019"/>
                </a:lnTo>
                <a:lnTo>
                  <a:pt x="19050" y="931544"/>
                </a:lnTo>
                <a:lnTo>
                  <a:pt x="1976119" y="931544"/>
                </a:lnTo>
                <a:lnTo>
                  <a:pt x="1975878" y="933665"/>
                </a:lnTo>
                <a:lnTo>
                  <a:pt x="1968715" y="940828"/>
                </a:lnTo>
                <a:lnTo>
                  <a:pt x="1966594" y="941069"/>
                </a:lnTo>
                <a:close/>
              </a:path>
              <a:path w="1976120" h="941069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1976120" h="941069">
                <a:moveTo>
                  <a:pt x="1957069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957069" y="9525"/>
                </a:lnTo>
                <a:lnTo>
                  <a:pt x="1957069" y="19050"/>
                </a:lnTo>
                <a:close/>
              </a:path>
              <a:path w="1976120" h="941069">
                <a:moveTo>
                  <a:pt x="1957069" y="931544"/>
                </a:moveTo>
                <a:lnTo>
                  <a:pt x="1957069" y="9525"/>
                </a:lnTo>
                <a:lnTo>
                  <a:pt x="1966594" y="19050"/>
                </a:lnTo>
                <a:lnTo>
                  <a:pt x="1976119" y="19050"/>
                </a:lnTo>
                <a:lnTo>
                  <a:pt x="1976119" y="922019"/>
                </a:lnTo>
                <a:lnTo>
                  <a:pt x="1966594" y="922019"/>
                </a:lnTo>
                <a:lnTo>
                  <a:pt x="1957069" y="931544"/>
                </a:lnTo>
                <a:close/>
              </a:path>
              <a:path w="1976120" h="941069">
                <a:moveTo>
                  <a:pt x="1976119" y="19050"/>
                </a:moveTo>
                <a:lnTo>
                  <a:pt x="1966594" y="19050"/>
                </a:lnTo>
                <a:lnTo>
                  <a:pt x="1957069" y="9525"/>
                </a:lnTo>
                <a:lnTo>
                  <a:pt x="1976119" y="9525"/>
                </a:lnTo>
                <a:lnTo>
                  <a:pt x="1976119" y="19050"/>
                </a:lnTo>
                <a:close/>
              </a:path>
              <a:path w="1976120" h="941069">
                <a:moveTo>
                  <a:pt x="19050" y="931544"/>
                </a:moveTo>
                <a:lnTo>
                  <a:pt x="9525" y="922019"/>
                </a:lnTo>
                <a:lnTo>
                  <a:pt x="19050" y="922019"/>
                </a:lnTo>
                <a:lnTo>
                  <a:pt x="19050" y="931544"/>
                </a:lnTo>
                <a:close/>
              </a:path>
              <a:path w="1976120" h="941069">
                <a:moveTo>
                  <a:pt x="1957069" y="931544"/>
                </a:moveTo>
                <a:lnTo>
                  <a:pt x="19050" y="931544"/>
                </a:lnTo>
                <a:lnTo>
                  <a:pt x="19050" y="922019"/>
                </a:lnTo>
                <a:lnTo>
                  <a:pt x="1957069" y="922019"/>
                </a:lnTo>
                <a:lnTo>
                  <a:pt x="1957069" y="931544"/>
                </a:lnTo>
                <a:close/>
              </a:path>
              <a:path w="1976120" h="941069">
                <a:moveTo>
                  <a:pt x="1976119" y="931544"/>
                </a:moveTo>
                <a:lnTo>
                  <a:pt x="1957069" y="931544"/>
                </a:lnTo>
                <a:lnTo>
                  <a:pt x="1966594" y="922019"/>
                </a:lnTo>
                <a:lnTo>
                  <a:pt x="1976119" y="922019"/>
                </a:lnTo>
                <a:lnTo>
                  <a:pt x="1976119" y="9315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55155" y="1807845"/>
            <a:ext cx="16389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dirty="0">
                <a:latin typeface="SimSun"/>
                <a:cs typeface="SimSun"/>
              </a:rPr>
              <a:t>激活函数对 低维特征信息照 成大量损失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60" dirty="0"/>
              <a:t>M</a:t>
            </a:r>
            <a:r>
              <a:rPr spc="-500" dirty="0"/>
              <a:t>o</a:t>
            </a:r>
            <a:r>
              <a:rPr spc="-515" dirty="0"/>
              <a:t>b</a:t>
            </a:r>
            <a:r>
              <a:rPr spc="819" dirty="0"/>
              <a:t>il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317047" y="3270503"/>
            <a:ext cx="4653280" cy="1763395"/>
            <a:chOff x="4317047" y="3270503"/>
            <a:chExt cx="4653280" cy="1763395"/>
          </a:xfrm>
        </p:grpSpPr>
        <p:sp>
          <p:nvSpPr>
            <p:cNvPr id="5" name="object 5"/>
            <p:cNvSpPr/>
            <p:nvPr/>
          </p:nvSpPr>
          <p:spPr>
            <a:xfrm>
              <a:off x="6853427" y="327050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7047" y="3670617"/>
              <a:ext cx="4154170" cy="667385"/>
            </a:xfrm>
            <a:custGeom>
              <a:avLst/>
              <a:gdLst/>
              <a:ahLst/>
              <a:cxnLst/>
              <a:rect l="l" t="t" r="r" b="b"/>
              <a:pathLst>
                <a:path w="4154170" h="667385">
                  <a:moveTo>
                    <a:pt x="4143057" y="667385"/>
                  </a:moveTo>
                  <a:lnTo>
                    <a:pt x="11112" y="667385"/>
                  </a:lnTo>
                  <a:lnTo>
                    <a:pt x="8636" y="667105"/>
                  </a:lnTo>
                  <a:lnTo>
                    <a:pt x="0" y="656272"/>
                  </a:lnTo>
                  <a:lnTo>
                    <a:pt x="0" y="11112"/>
                  </a:lnTo>
                  <a:lnTo>
                    <a:pt x="11112" y="0"/>
                  </a:lnTo>
                  <a:lnTo>
                    <a:pt x="4143057" y="0"/>
                  </a:lnTo>
                  <a:lnTo>
                    <a:pt x="4154169" y="11112"/>
                  </a:lnTo>
                  <a:lnTo>
                    <a:pt x="22225" y="11112"/>
                  </a:lnTo>
                  <a:lnTo>
                    <a:pt x="11112" y="22225"/>
                  </a:lnTo>
                  <a:lnTo>
                    <a:pt x="22225" y="22225"/>
                  </a:lnTo>
                  <a:lnTo>
                    <a:pt x="22225" y="645160"/>
                  </a:lnTo>
                  <a:lnTo>
                    <a:pt x="11112" y="645160"/>
                  </a:lnTo>
                  <a:lnTo>
                    <a:pt x="22225" y="656272"/>
                  </a:lnTo>
                  <a:lnTo>
                    <a:pt x="4154169" y="656272"/>
                  </a:lnTo>
                  <a:lnTo>
                    <a:pt x="4153890" y="658749"/>
                  </a:lnTo>
                  <a:lnTo>
                    <a:pt x="4145534" y="667105"/>
                  </a:lnTo>
                  <a:lnTo>
                    <a:pt x="4143057" y="667385"/>
                  </a:lnTo>
                  <a:close/>
                </a:path>
                <a:path w="4154170" h="667385">
                  <a:moveTo>
                    <a:pt x="22225" y="22225"/>
                  </a:moveTo>
                  <a:lnTo>
                    <a:pt x="11112" y="22225"/>
                  </a:lnTo>
                  <a:lnTo>
                    <a:pt x="22225" y="11112"/>
                  </a:lnTo>
                  <a:lnTo>
                    <a:pt x="22225" y="22225"/>
                  </a:lnTo>
                  <a:close/>
                </a:path>
                <a:path w="4154170" h="667385">
                  <a:moveTo>
                    <a:pt x="4131944" y="22225"/>
                  </a:moveTo>
                  <a:lnTo>
                    <a:pt x="22225" y="22225"/>
                  </a:lnTo>
                  <a:lnTo>
                    <a:pt x="22225" y="11112"/>
                  </a:lnTo>
                  <a:lnTo>
                    <a:pt x="4131944" y="11112"/>
                  </a:lnTo>
                  <a:lnTo>
                    <a:pt x="4131944" y="22225"/>
                  </a:lnTo>
                  <a:close/>
                </a:path>
                <a:path w="4154170" h="667385">
                  <a:moveTo>
                    <a:pt x="4131944" y="656272"/>
                  </a:moveTo>
                  <a:lnTo>
                    <a:pt x="4131944" y="11112"/>
                  </a:lnTo>
                  <a:lnTo>
                    <a:pt x="4143057" y="22225"/>
                  </a:lnTo>
                  <a:lnTo>
                    <a:pt x="4154169" y="22225"/>
                  </a:lnTo>
                  <a:lnTo>
                    <a:pt x="4154169" y="645160"/>
                  </a:lnTo>
                  <a:lnTo>
                    <a:pt x="4143057" y="645160"/>
                  </a:lnTo>
                  <a:lnTo>
                    <a:pt x="4131944" y="656272"/>
                  </a:lnTo>
                  <a:close/>
                </a:path>
                <a:path w="4154170" h="667385">
                  <a:moveTo>
                    <a:pt x="4154169" y="22225"/>
                  </a:moveTo>
                  <a:lnTo>
                    <a:pt x="4143057" y="22225"/>
                  </a:lnTo>
                  <a:lnTo>
                    <a:pt x="4131944" y="11112"/>
                  </a:lnTo>
                  <a:lnTo>
                    <a:pt x="4154169" y="11112"/>
                  </a:lnTo>
                  <a:lnTo>
                    <a:pt x="4154169" y="22225"/>
                  </a:lnTo>
                  <a:close/>
                </a:path>
                <a:path w="4154170" h="667385">
                  <a:moveTo>
                    <a:pt x="22225" y="656272"/>
                  </a:moveTo>
                  <a:lnTo>
                    <a:pt x="11112" y="645160"/>
                  </a:lnTo>
                  <a:lnTo>
                    <a:pt x="22225" y="645160"/>
                  </a:lnTo>
                  <a:lnTo>
                    <a:pt x="22225" y="656272"/>
                  </a:lnTo>
                  <a:close/>
                </a:path>
                <a:path w="4154170" h="667385">
                  <a:moveTo>
                    <a:pt x="4131944" y="656272"/>
                  </a:moveTo>
                  <a:lnTo>
                    <a:pt x="22225" y="656272"/>
                  </a:lnTo>
                  <a:lnTo>
                    <a:pt x="22225" y="645160"/>
                  </a:lnTo>
                  <a:lnTo>
                    <a:pt x="4131944" y="645160"/>
                  </a:lnTo>
                  <a:lnTo>
                    <a:pt x="4131944" y="656272"/>
                  </a:lnTo>
                  <a:close/>
                </a:path>
                <a:path w="4154170" h="667385">
                  <a:moveTo>
                    <a:pt x="4154169" y="656272"/>
                  </a:moveTo>
                  <a:lnTo>
                    <a:pt x="4131944" y="656272"/>
                  </a:lnTo>
                  <a:lnTo>
                    <a:pt x="4143057" y="645160"/>
                  </a:lnTo>
                  <a:lnTo>
                    <a:pt x="4154169" y="645160"/>
                  </a:lnTo>
                  <a:lnTo>
                    <a:pt x="4154169" y="656272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835" y="1135739"/>
            <a:ext cx="3266221" cy="35762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965" y="1216092"/>
            <a:ext cx="4587153" cy="18115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06900" y="3702050"/>
            <a:ext cx="3781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SimSun"/>
                <a:cs typeface="SimSun"/>
              </a:rPr>
              <a:t>当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ide=1</a:t>
            </a:r>
            <a:r>
              <a:rPr sz="1800" dirty="0">
                <a:solidFill>
                  <a:srgbClr val="006FC0"/>
                </a:solidFill>
                <a:latin typeface="SimSun"/>
                <a:cs typeface="SimSun"/>
              </a:rPr>
              <a:t>且</a:t>
            </a:r>
            <a:r>
              <a:rPr sz="1800" b="1" dirty="0">
                <a:solidFill>
                  <a:srgbClr val="FF0000"/>
                </a:solidFill>
                <a:latin typeface="SimSun"/>
                <a:cs typeface="SimSun"/>
              </a:rPr>
              <a:t>输入特征矩阵与输出特</a:t>
            </a:r>
            <a:r>
              <a:rPr sz="1800" b="1" spc="-10" dirty="0">
                <a:solidFill>
                  <a:srgbClr val="FF0000"/>
                </a:solidFill>
                <a:latin typeface="SimSun"/>
                <a:cs typeface="SimSun"/>
              </a:rPr>
              <a:t>征 </a:t>
            </a:r>
            <a:r>
              <a:rPr sz="1800" b="1" dirty="0">
                <a:solidFill>
                  <a:srgbClr val="FF0000"/>
                </a:solidFill>
                <a:latin typeface="SimSun"/>
                <a:cs typeface="SimSun"/>
              </a:rPr>
              <a:t>矩阵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shape</a:t>
            </a:r>
            <a:r>
              <a:rPr sz="1800" b="1" dirty="0">
                <a:solidFill>
                  <a:srgbClr val="FF0000"/>
                </a:solidFill>
                <a:latin typeface="SimSun"/>
                <a:cs typeface="SimSun"/>
              </a:rPr>
              <a:t>相同</a:t>
            </a:r>
            <a:r>
              <a:rPr sz="1800" dirty="0">
                <a:solidFill>
                  <a:srgbClr val="006FC0"/>
                </a:solidFill>
                <a:latin typeface="SimSun"/>
                <a:cs typeface="SimSun"/>
              </a:rPr>
              <a:t>时才有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shortcut</a:t>
            </a:r>
            <a:r>
              <a:rPr sz="1800" dirty="0">
                <a:solidFill>
                  <a:srgbClr val="006FC0"/>
                </a:solidFill>
                <a:latin typeface="SimSun"/>
                <a:cs typeface="SimSun"/>
              </a:rPr>
              <a:t>连接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5391" y="1076788"/>
            <a:ext cx="2201212" cy="196836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60" dirty="0"/>
              <a:t>M</a:t>
            </a:r>
            <a:r>
              <a:rPr spc="-500" dirty="0"/>
              <a:t>o</a:t>
            </a:r>
            <a:r>
              <a:rPr spc="-515" dirty="0"/>
              <a:t>b</a:t>
            </a:r>
            <a:r>
              <a:rPr spc="819" dirty="0"/>
              <a:t>il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96" y="880872"/>
            <a:ext cx="5428352" cy="40233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90565" y="3422015"/>
            <a:ext cx="30949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298450" algn="l"/>
              </a:tabLst>
            </a:pP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SimSun"/>
                <a:cs typeface="SimSun"/>
              </a:rPr>
              <a:t>是扩展因</a:t>
            </a:r>
            <a:r>
              <a:rPr sz="1600" spc="-5" dirty="0">
                <a:latin typeface="SimSun"/>
                <a:cs typeface="SimSun"/>
              </a:rPr>
              <a:t>子</a:t>
            </a:r>
            <a:endParaRPr sz="16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"/>
              <a:tabLst>
                <a:tab pos="298450" algn="l"/>
              </a:tabLst>
            </a:pP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SimSun"/>
                <a:cs typeface="SimSun"/>
              </a:rPr>
              <a:t>是输出特征矩阵深度</a:t>
            </a:r>
            <a:r>
              <a:rPr sz="1600" spc="-5" dirty="0">
                <a:latin typeface="Times New Roman"/>
                <a:cs typeface="Times New Roman"/>
              </a:rPr>
              <a:t>channel</a:t>
            </a:r>
            <a:endParaRPr sz="16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"/>
              <a:tabLst>
                <a:tab pos="298450" algn="l"/>
              </a:tabLst>
            </a:pP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SimSun"/>
                <a:cs typeface="SimSun"/>
              </a:rPr>
              <a:t>是</a:t>
            </a:r>
            <a:r>
              <a:rPr sz="1600" spc="-5" dirty="0">
                <a:latin typeface="Times New Roman"/>
                <a:cs typeface="Times New Roman"/>
              </a:rPr>
              <a:t>bottleneck</a:t>
            </a:r>
            <a:r>
              <a:rPr sz="1600" dirty="0">
                <a:latin typeface="SimSun"/>
                <a:cs typeface="SimSun"/>
              </a:rPr>
              <a:t>的重复次</a:t>
            </a:r>
            <a:r>
              <a:rPr sz="1600" spc="-5" dirty="0">
                <a:latin typeface="SimSun"/>
                <a:cs typeface="SimSun"/>
              </a:rPr>
              <a:t>数</a:t>
            </a:r>
            <a:endParaRPr sz="16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"/>
              <a:tabLst>
                <a:tab pos="298450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00" dirty="0">
                <a:solidFill>
                  <a:srgbClr val="FF0000"/>
                </a:solidFill>
                <a:latin typeface="SimSun"/>
                <a:cs typeface="SimSun"/>
              </a:rPr>
              <a:t>是步距（</a:t>
            </a:r>
            <a:r>
              <a:rPr sz="1400" dirty="0">
                <a:solidFill>
                  <a:srgbClr val="FF0000"/>
                </a:solidFill>
                <a:latin typeface="SimSun"/>
                <a:cs typeface="SimSun"/>
              </a:rPr>
              <a:t>针对第一层，其他为</a:t>
            </a:r>
            <a:r>
              <a:rPr sz="1400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600" spc="-5" dirty="0">
                <a:solidFill>
                  <a:srgbClr val="FF0000"/>
                </a:solidFill>
                <a:latin typeface="SimSun"/>
                <a:cs typeface="SimSun"/>
              </a:rPr>
              <a:t>）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530" y="3289141"/>
            <a:ext cx="4308958" cy="151722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60" dirty="0"/>
              <a:t>M</a:t>
            </a:r>
            <a:r>
              <a:rPr spc="-500" dirty="0"/>
              <a:t>o</a:t>
            </a:r>
            <a:r>
              <a:rPr spc="-515" dirty="0"/>
              <a:t>b</a:t>
            </a:r>
            <a:r>
              <a:rPr spc="819" dirty="0"/>
              <a:t>il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0619" y="986125"/>
            <a:ext cx="4278886" cy="17216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5994" y="1520825"/>
            <a:ext cx="178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Classification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155" y="3722370"/>
            <a:ext cx="2217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Object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Detection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60" dirty="0"/>
              <a:t>M</a:t>
            </a:r>
            <a:r>
              <a:rPr spc="-500" dirty="0"/>
              <a:t>o</a:t>
            </a:r>
            <a:r>
              <a:rPr spc="-515" dirty="0"/>
              <a:t>b</a:t>
            </a:r>
            <a:r>
              <a:rPr spc="819" dirty="0"/>
              <a:t>il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4" name="object 4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55820" y="3482981"/>
            <a:ext cx="4295140" cy="9099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00" dirty="0">
                <a:latin typeface="SimSun"/>
                <a:cs typeface="SimSun"/>
              </a:rPr>
              <a:t>网络中的亮点</a:t>
            </a:r>
            <a:r>
              <a:rPr sz="1800" dirty="0">
                <a:latin typeface="SimSun"/>
                <a:cs typeface="SimSun"/>
              </a:rPr>
              <a:t>：</a:t>
            </a:r>
            <a:endParaRPr sz="18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297815" algn="l"/>
                <a:tab pos="298450" algn="l"/>
              </a:tabLst>
            </a:pPr>
            <a:r>
              <a:rPr sz="1400" b="1" spc="-5" dirty="0">
                <a:solidFill>
                  <a:srgbClr val="0033CC"/>
                </a:solidFill>
                <a:latin typeface="Calibri"/>
                <a:cs typeface="Calibri"/>
              </a:rPr>
              <a:t>Depthwise</a:t>
            </a:r>
            <a:r>
              <a:rPr sz="1400" b="1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33CC"/>
                </a:solidFill>
                <a:latin typeface="Calibri"/>
                <a:cs typeface="Calibri"/>
              </a:rPr>
              <a:t>Convolution(</a:t>
            </a: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大大减少运算量和参数数量</a:t>
            </a:r>
            <a:r>
              <a:rPr sz="1400" b="1" dirty="0">
                <a:solidFill>
                  <a:srgbClr val="0033CC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297815" algn="l"/>
                <a:tab pos="298450" algn="l"/>
              </a:tabLst>
            </a:pP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增加超参数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α</a:t>
            </a: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、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β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734" y="890904"/>
            <a:ext cx="73647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MobileNet</a:t>
            </a:r>
            <a:r>
              <a:rPr sz="1800" dirty="0">
                <a:latin typeface="SimSun"/>
                <a:cs typeface="SimSun"/>
              </a:rPr>
              <a:t>网络是由</a:t>
            </a:r>
            <a:r>
              <a:rPr sz="1800" spc="-5" dirty="0">
                <a:latin typeface="Calibri"/>
                <a:cs typeface="Calibri"/>
              </a:rPr>
              <a:t>google</a:t>
            </a:r>
            <a:r>
              <a:rPr sz="1800" dirty="0">
                <a:latin typeface="SimSun"/>
                <a:cs typeface="SimSun"/>
              </a:rPr>
              <a:t>团队在</a:t>
            </a:r>
            <a:r>
              <a:rPr sz="1800" spc="-5" dirty="0">
                <a:latin typeface="Calibri"/>
                <a:cs typeface="Calibri"/>
              </a:rPr>
              <a:t>2017</a:t>
            </a:r>
            <a:r>
              <a:rPr sz="1800" dirty="0">
                <a:latin typeface="SimSun"/>
                <a:cs typeface="SimSun"/>
              </a:rPr>
              <a:t>年提出的，专注于移动端或者嵌入 </a:t>
            </a:r>
            <a:r>
              <a:rPr sz="1800" spc="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式设备中的轻量级</a:t>
            </a:r>
            <a:r>
              <a:rPr sz="1800" spc="-5" dirty="0">
                <a:latin typeface="Calibri"/>
                <a:cs typeface="Calibri"/>
              </a:rPr>
              <a:t>CNN</a:t>
            </a:r>
            <a:r>
              <a:rPr sz="1800" dirty="0">
                <a:latin typeface="SimSun"/>
                <a:cs typeface="SimSun"/>
              </a:rPr>
              <a:t>网络。相比传统卷积神经网络，在准确率小幅降 </a:t>
            </a:r>
            <a:r>
              <a:rPr sz="1800" spc="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低的前提下大大减少模型参数与运算量。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SimSun"/>
                <a:cs typeface="SimSun"/>
              </a:rPr>
              <a:t>相比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GG16</a:t>
            </a:r>
            <a:r>
              <a:rPr sz="1800" dirty="0">
                <a:latin typeface="SimSun"/>
                <a:cs typeface="SimSun"/>
              </a:rPr>
              <a:t>准确率减少了</a:t>
            </a:r>
            <a:r>
              <a:rPr sz="1800" spc="-5" dirty="0"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9%</a:t>
            </a:r>
            <a:r>
              <a:rPr sz="1800" dirty="0">
                <a:latin typeface="SimSun"/>
                <a:cs typeface="SimSun"/>
              </a:rPr>
              <a:t>， 但模型参数只有</a:t>
            </a:r>
            <a:r>
              <a:rPr sz="1800" spc="-15" dirty="0">
                <a:latin typeface="Calibri"/>
                <a:cs typeface="Calibri"/>
              </a:rPr>
              <a:t>VGG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spc="-5" dirty="0">
                <a:latin typeface="Calibri"/>
                <a:cs typeface="Calibri"/>
              </a:rPr>
              <a:t>1/32)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27" y="3545760"/>
            <a:ext cx="3829812" cy="146197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895475" y="2136267"/>
            <a:ext cx="4271010" cy="1133475"/>
            <a:chOff x="1895475" y="2136267"/>
            <a:chExt cx="4271010" cy="11334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0" y="2145792"/>
              <a:ext cx="4228997" cy="11140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95475" y="2136267"/>
              <a:ext cx="4271010" cy="1133475"/>
            </a:xfrm>
            <a:custGeom>
              <a:avLst/>
              <a:gdLst/>
              <a:ahLst/>
              <a:cxnLst/>
              <a:rect l="l" t="t" r="r" b="b"/>
              <a:pathLst>
                <a:path w="4271010" h="1133475">
                  <a:moveTo>
                    <a:pt x="4266247" y="1133094"/>
                  </a:moveTo>
                  <a:lnTo>
                    <a:pt x="4762" y="1133094"/>
                  </a:lnTo>
                  <a:lnTo>
                    <a:pt x="3289" y="1132865"/>
                  </a:lnTo>
                  <a:lnTo>
                    <a:pt x="1968" y="1132179"/>
                  </a:lnTo>
                  <a:lnTo>
                    <a:pt x="914" y="1131125"/>
                  </a:lnTo>
                  <a:lnTo>
                    <a:pt x="228" y="1129804"/>
                  </a:lnTo>
                  <a:lnTo>
                    <a:pt x="0" y="11283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266247" y="0"/>
                  </a:lnTo>
                  <a:lnTo>
                    <a:pt x="427101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123569"/>
                  </a:lnTo>
                  <a:lnTo>
                    <a:pt x="4762" y="1123569"/>
                  </a:lnTo>
                  <a:lnTo>
                    <a:pt x="9525" y="1128331"/>
                  </a:lnTo>
                  <a:lnTo>
                    <a:pt x="4271010" y="1128331"/>
                  </a:lnTo>
                  <a:lnTo>
                    <a:pt x="4270781" y="1129804"/>
                  </a:lnTo>
                  <a:lnTo>
                    <a:pt x="4270095" y="1131125"/>
                  </a:lnTo>
                  <a:lnTo>
                    <a:pt x="4269041" y="1132179"/>
                  </a:lnTo>
                  <a:lnTo>
                    <a:pt x="4267720" y="1132865"/>
                  </a:lnTo>
                  <a:lnTo>
                    <a:pt x="4266247" y="1133094"/>
                  </a:lnTo>
                  <a:close/>
                </a:path>
                <a:path w="4271010" h="11334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271010" h="1133475">
                  <a:moveTo>
                    <a:pt x="426148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261485" y="4762"/>
                  </a:lnTo>
                  <a:lnTo>
                    <a:pt x="4261485" y="9525"/>
                  </a:lnTo>
                  <a:close/>
                </a:path>
                <a:path w="4271010" h="1133475">
                  <a:moveTo>
                    <a:pt x="4261485" y="1128331"/>
                  </a:moveTo>
                  <a:lnTo>
                    <a:pt x="4261485" y="4762"/>
                  </a:lnTo>
                  <a:lnTo>
                    <a:pt x="4266247" y="9525"/>
                  </a:lnTo>
                  <a:lnTo>
                    <a:pt x="4271010" y="9525"/>
                  </a:lnTo>
                  <a:lnTo>
                    <a:pt x="4271010" y="1123569"/>
                  </a:lnTo>
                  <a:lnTo>
                    <a:pt x="4266247" y="1123569"/>
                  </a:lnTo>
                  <a:lnTo>
                    <a:pt x="4261485" y="1128331"/>
                  </a:lnTo>
                  <a:close/>
                </a:path>
                <a:path w="4271010" h="1133475">
                  <a:moveTo>
                    <a:pt x="4271010" y="9525"/>
                  </a:moveTo>
                  <a:lnTo>
                    <a:pt x="4266247" y="9525"/>
                  </a:lnTo>
                  <a:lnTo>
                    <a:pt x="4261485" y="4762"/>
                  </a:lnTo>
                  <a:lnTo>
                    <a:pt x="4271010" y="4762"/>
                  </a:lnTo>
                  <a:lnTo>
                    <a:pt x="4271010" y="9525"/>
                  </a:lnTo>
                  <a:close/>
                </a:path>
                <a:path w="4271010" h="1133475">
                  <a:moveTo>
                    <a:pt x="9525" y="1128331"/>
                  </a:moveTo>
                  <a:lnTo>
                    <a:pt x="4762" y="1123569"/>
                  </a:lnTo>
                  <a:lnTo>
                    <a:pt x="9525" y="1123569"/>
                  </a:lnTo>
                  <a:lnTo>
                    <a:pt x="9525" y="1128331"/>
                  </a:lnTo>
                  <a:close/>
                </a:path>
                <a:path w="4271010" h="1133475">
                  <a:moveTo>
                    <a:pt x="4261485" y="1128331"/>
                  </a:moveTo>
                  <a:lnTo>
                    <a:pt x="9525" y="1128331"/>
                  </a:lnTo>
                  <a:lnTo>
                    <a:pt x="9525" y="1123569"/>
                  </a:lnTo>
                  <a:lnTo>
                    <a:pt x="4261485" y="1123569"/>
                  </a:lnTo>
                  <a:lnTo>
                    <a:pt x="4261485" y="1128331"/>
                  </a:lnTo>
                  <a:close/>
                </a:path>
                <a:path w="4271010" h="1133475">
                  <a:moveTo>
                    <a:pt x="4271010" y="1128331"/>
                  </a:moveTo>
                  <a:lnTo>
                    <a:pt x="4261485" y="1128331"/>
                  </a:lnTo>
                  <a:lnTo>
                    <a:pt x="4266247" y="1123569"/>
                  </a:lnTo>
                  <a:lnTo>
                    <a:pt x="4271010" y="1123569"/>
                  </a:lnTo>
                  <a:lnTo>
                    <a:pt x="4271010" y="11283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5" y="915231"/>
            <a:ext cx="3936423" cy="20607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508" y="3159435"/>
            <a:ext cx="4824984" cy="184153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60" dirty="0"/>
              <a:t>M</a:t>
            </a:r>
            <a:r>
              <a:rPr spc="-500" dirty="0"/>
              <a:t>o</a:t>
            </a:r>
            <a:r>
              <a:rPr spc="-515" dirty="0"/>
              <a:t>b</a:t>
            </a:r>
            <a:r>
              <a:rPr spc="819" dirty="0"/>
              <a:t>il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6" name="object 6"/>
          <p:cNvSpPr/>
          <p:nvPr/>
        </p:nvSpPr>
        <p:spPr>
          <a:xfrm>
            <a:off x="6845807" y="3270503"/>
            <a:ext cx="2118360" cy="1763395"/>
          </a:xfrm>
          <a:custGeom>
            <a:avLst/>
            <a:gdLst/>
            <a:ahLst/>
            <a:cxnLst/>
            <a:rect l="l" t="t" r="r" b="b"/>
            <a:pathLst>
              <a:path w="2118359" h="1763395">
                <a:moveTo>
                  <a:pt x="0" y="1763268"/>
                </a:moveTo>
                <a:lnTo>
                  <a:pt x="519684" y="0"/>
                </a:lnTo>
                <a:lnTo>
                  <a:pt x="2118360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03850" y="1685289"/>
            <a:ext cx="124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传统卷</a:t>
            </a:r>
            <a:r>
              <a:rPr sz="2400" b="1" dirty="0">
                <a:latin typeface="Microsoft JhengHei"/>
                <a:cs typeface="Microsoft JhengHei"/>
              </a:rPr>
              <a:t>积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034" y="3212464"/>
            <a:ext cx="2175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48765" algn="l"/>
              </a:tabLst>
            </a:pPr>
            <a:r>
              <a:rPr sz="2400" b="1" spc="-960" dirty="0">
                <a:latin typeface="Microsoft JhengHei"/>
                <a:cs typeface="Microsoft JhengHei"/>
              </a:rPr>
              <a:t>DW</a:t>
            </a:r>
            <a:r>
              <a:rPr sz="2400" b="1" spc="10" dirty="0">
                <a:latin typeface="Microsoft JhengHei"/>
                <a:cs typeface="Microsoft JhengHei"/>
              </a:rPr>
              <a:t>卷</a:t>
            </a:r>
            <a:r>
              <a:rPr sz="2400" b="1" dirty="0">
                <a:latin typeface="Microsoft JhengHei"/>
                <a:cs typeface="Microsoft JhengHei"/>
              </a:rPr>
              <a:t>积 </a:t>
            </a:r>
            <a:r>
              <a:rPr sz="2400" b="1" spc="-645" dirty="0">
                <a:latin typeface="Microsoft JhengHei"/>
                <a:cs typeface="Microsoft JhengHei"/>
              </a:rPr>
              <a:t>D</a:t>
            </a:r>
            <a:r>
              <a:rPr sz="2400" b="1" spc="-165" dirty="0">
                <a:latin typeface="Microsoft JhengHei"/>
                <a:cs typeface="Microsoft JhengHei"/>
              </a:rPr>
              <a:t>e</a:t>
            </a:r>
            <a:r>
              <a:rPr sz="2400" b="1" spc="-345" dirty="0">
                <a:latin typeface="Microsoft JhengHei"/>
                <a:cs typeface="Microsoft JhengHei"/>
              </a:rPr>
              <a:t>p</a:t>
            </a:r>
            <a:r>
              <a:rPr sz="2400" b="1" spc="285" dirty="0">
                <a:latin typeface="Microsoft JhengHei"/>
                <a:cs typeface="Microsoft JhengHei"/>
              </a:rPr>
              <a:t>t</a:t>
            </a:r>
            <a:r>
              <a:rPr sz="2400" b="1" spc="-290" dirty="0">
                <a:latin typeface="Microsoft JhengHei"/>
                <a:cs typeface="Microsoft JhengHei"/>
              </a:rPr>
              <a:t>h</a:t>
            </a:r>
            <a:r>
              <a:rPr sz="2400" b="1" spc="-735" dirty="0">
                <a:latin typeface="Microsoft JhengHei"/>
                <a:cs typeface="Microsoft JhengHei"/>
              </a:rPr>
              <a:t>w</a:t>
            </a:r>
            <a:r>
              <a:rPr sz="2400" b="1" spc="545" dirty="0">
                <a:latin typeface="Microsoft JhengHei"/>
                <a:cs typeface="Microsoft JhengHei"/>
              </a:rPr>
              <a:t>i</a:t>
            </a:r>
            <a:r>
              <a:rPr sz="2400" b="1" spc="75" dirty="0">
                <a:latin typeface="Microsoft JhengHei"/>
                <a:cs typeface="Microsoft JhengHei"/>
              </a:rPr>
              <a:t>s</a:t>
            </a:r>
            <a:r>
              <a:rPr sz="2400" b="1" spc="-175" dirty="0">
                <a:latin typeface="Microsoft JhengHei"/>
                <a:cs typeface="Microsoft JhengHei"/>
              </a:rPr>
              <a:t>e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400" dirty="0">
                <a:latin typeface="Microsoft JhengHei"/>
                <a:cs typeface="Microsoft JhengHei"/>
              </a:rPr>
              <a:t>C</a:t>
            </a:r>
            <a:r>
              <a:rPr sz="2400" b="1" spc="-335" dirty="0">
                <a:latin typeface="Microsoft JhengHei"/>
                <a:cs typeface="Microsoft JhengHei"/>
              </a:rPr>
              <a:t>o</a:t>
            </a:r>
            <a:r>
              <a:rPr sz="2400" b="1" spc="-295" dirty="0">
                <a:latin typeface="Microsoft JhengHei"/>
                <a:cs typeface="Microsoft JhengHei"/>
              </a:rPr>
              <a:t>n</a:t>
            </a:r>
            <a:r>
              <a:rPr sz="2400" b="1" spc="-100" dirty="0">
                <a:latin typeface="Microsoft JhengHei"/>
                <a:cs typeface="Microsoft JhengHei"/>
              </a:rPr>
              <a:t>v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57370" y="1684693"/>
            <a:ext cx="817880" cy="457834"/>
            <a:chOff x="4357370" y="1684693"/>
            <a:chExt cx="817880" cy="457834"/>
          </a:xfrm>
        </p:grpSpPr>
        <p:sp>
          <p:nvSpPr>
            <p:cNvPr id="10" name="object 10"/>
            <p:cNvSpPr/>
            <p:nvPr/>
          </p:nvSpPr>
          <p:spPr>
            <a:xfrm>
              <a:off x="4370832" y="1697735"/>
              <a:ext cx="792480" cy="433070"/>
            </a:xfrm>
            <a:custGeom>
              <a:avLst/>
              <a:gdLst/>
              <a:ahLst/>
              <a:cxnLst/>
              <a:rect l="l" t="t" r="r" b="b"/>
              <a:pathLst>
                <a:path w="792479" h="433069">
                  <a:moveTo>
                    <a:pt x="214883" y="432815"/>
                  </a:moveTo>
                  <a:lnTo>
                    <a:pt x="0" y="216407"/>
                  </a:lnTo>
                  <a:lnTo>
                    <a:pt x="214883" y="0"/>
                  </a:lnTo>
                  <a:lnTo>
                    <a:pt x="214883" y="108203"/>
                  </a:lnTo>
                  <a:lnTo>
                    <a:pt x="792479" y="108203"/>
                  </a:lnTo>
                  <a:lnTo>
                    <a:pt x="792479" y="324612"/>
                  </a:lnTo>
                  <a:lnTo>
                    <a:pt x="214883" y="324612"/>
                  </a:lnTo>
                  <a:lnTo>
                    <a:pt x="214883" y="432815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57370" y="1684693"/>
              <a:ext cx="817880" cy="457834"/>
            </a:xfrm>
            <a:custGeom>
              <a:avLst/>
              <a:gdLst/>
              <a:ahLst/>
              <a:cxnLst/>
              <a:rect l="l" t="t" r="r" b="b"/>
              <a:pathLst>
                <a:path w="817879" h="457835">
                  <a:moveTo>
                    <a:pt x="229819" y="457758"/>
                  </a:moveTo>
                  <a:lnTo>
                    <a:pt x="3721" y="237858"/>
                  </a:lnTo>
                  <a:lnTo>
                    <a:pt x="0" y="228879"/>
                  </a:lnTo>
                  <a:lnTo>
                    <a:pt x="241" y="226402"/>
                  </a:lnTo>
                  <a:lnTo>
                    <a:pt x="219938" y="3682"/>
                  </a:lnTo>
                  <a:lnTo>
                    <a:pt x="229819" y="0"/>
                  </a:lnTo>
                  <a:lnTo>
                    <a:pt x="232498" y="482"/>
                  </a:lnTo>
                  <a:lnTo>
                    <a:pt x="241617" y="12661"/>
                  </a:lnTo>
                  <a:lnTo>
                    <a:pt x="216217" y="12661"/>
                  </a:lnTo>
                  <a:lnTo>
                    <a:pt x="216217" y="43319"/>
                  </a:lnTo>
                  <a:lnTo>
                    <a:pt x="39636" y="219900"/>
                  </a:lnTo>
                  <a:lnTo>
                    <a:pt x="21678" y="219900"/>
                  </a:lnTo>
                  <a:lnTo>
                    <a:pt x="21678" y="237858"/>
                  </a:lnTo>
                  <a:lnTo>
                    <a:pt x="39636" y="237858"/>
                  </a:lnTo>
                  <a:lnTo>
                    <a:pt x="216217" y="414439"/>
                  </a:lnTo>
                  <a:lnTo>
                    <a:pt x="216217" y="445096"/>
                  </a:lnTo>
                  <a:lnTo>
                    <a:pt x="241617" y="445096"/>
                  </a:lnTo>
                  <a:lnTo>
                    <a:pt x="232498" y="457276"/>
                  </a:lnTo>
                  <a:lnTo>
                    <a:pt x="229819" y="457758"/>
                  </a:lnTo>
                  <a:close/>
                </a:path>
                <a:path w="817879" h="457835">
                  <a:moveTo>
                    <a:pt x="216217" y="43319"/>
                  </a:moveTo>
                  <a:lnTo>
                    <a:pt x="216217" y="12661"/>
                  </a:lnTo>
                  <a:lnTo>
                    <a:pt x="237896" y="21640"/>
                  </a:lnTo>
                  <a:lnTo>
                    <a:pt x="216217" y="43319"/>
                  </a:lnTo>
                  <a:close/>
                </a:path>
                <a:path w="817879" h="457835">
                  <a:moveTo>
                    <a:pt x="792479" y="133464"/>
                  </a:moveTo>
                  <a:lnTo>
                    <a:pt x="228917" y="133464"/>
                  </a:lnTo>
                  <a:lnTo>
                    <a:pt x="226440" y="133222"/>
                  </a:lnTo>
                  <a:lnTo>
                    <a:pt x="216217" y="120764"/>
                  </a:lnTo>
                  <a:lnTo>
                    <a:pt x="216217" y="43319"/>
                  </a:lnTo>
                  <a:lnTo>
                    <a:pt x="237896" y="21640"/>
                  </a:lnTo>
                  <a:lnTo>
                    <a:pt x="216217" y="12661"/>
                  </a:lnTo>
                  <a:lnTo>
                    <a:pt x="241617" y="12661"/>
                  </a:lnTo>
                  <a:lnTo>
                    <a:pt x="241617" y="108064"/>
                  </a:lnTo>
                  <a:lnTo>
                    <a:pt x="228917" y="108064"/>
                  </a:lnTo>
                  <a:lnTo>
                    <a:pt x="241617" y="120764"/>
                  </a:lnTo>
                  <a:lnTo>
                    <a:pt x="792479" y="120764"/>
                  </a:lnTo>
                  <a:lnTo>
                    <a:pt x="792479" y="133464"/>
                  </a:lnTo>
                  <a:close/>
                </a:path>
                <a:path w="817879" h="457835">
                  <a:moveTo>
                    <a:pt x="241617" y="120764"/>
                  </a:moveTo>
                  <a:lnTo>
                    <a:pt x="228917" y="108064"/>
                  </a:lnTo>
                  <a:lnTo>
                    <a:pt x="241617" y="108064"/>
                  </a:lnTo>
                  <a:lnTo>
                    <a:pt x="241617" y="120764"/>
                  </a:lnTo>
                  <a:close/>
                </a:path>
                <a:path w="817879" h="457835">
                  <a:moveTo>
                    <a:pt x="817879" y="133464"/>
                  </a:moveTo>
                  <a:lnTo>
                    <a:pt x="805179" y="133464"/>
                  </a:lnTo>
                  <a:lnTo>
                    <a:pt x="792479" y="120764"/>
                  </a:lnTo>
                  <a:lnTo>
                    <a:pt x="241617" y="120764"/>
                  </a:lnTo>
                  <a:lnTo>
                    <a:pt x="241617" y="108064"/>
                  </a:lnTo>
                  <a:lnTo>
                    <a:pt x="805179" y="108064"/>
                  </a:lnTo>
                  <a:lnTo>
                    <a:pt x="817879" y="120764"/>
                  </a:lnTo>
                  <a:lnTo>
                    <a:pt x="817879" y="133464"/>
                  </a:lnTo>
                  <a:close/>
                </a:path>
                <a:path w="817879" h="457835">
                  <a:moveTo>
                    <a:pt x="792479" y="336994"/>
                  </a:moveTo>
                  <a:lnTo>
                    <a:pt x="792479" y="120764"/>
                  </a:lnTo>
                  <a:lnTo>
                    <a:pt x="805179" y="133464"/>
                  </a:lnTo>
                  <a:lnTo>
                    <a:pt x="817879" y="133464"/>
                  </a:lnTo>
                  <a:lnTo>
                    <a:pt x="817879" y="324294"/>
                  </a:lnTo>
                  <a:lnTo>
                    <a:pt x="805179" y="324294"/>
                  </a:lnTo>
                  <a:lnTo>
                    <a:pt x="792479" y="336994"/>
                  </a:lnTo>
                  <a:close/>
                </a:path>
                <a:path w="817879" h="457835">
                  <a:moveTo>
                    <a:pt x="21678" y="237858"/>
                  </a:moveTo>
                  <a:lnTo>
                    <a:pt x="21678" y="219900"/>
                  </a:lnTo>
                  <a:lnTo>
                    <a:pt x="30657" y="228879"/>
                  </a:lnTo>
                  <a:lnTo>
                    <a:pt x="21678" y="237858"/>
                  </a:lnTo>
                  <a:close/>
                </a:path>
                <a:path w="817879" h="457835">
                  <a:moveTo>
                    <a:pt x="30657" y="228879"/>
                  </a:moveTo>
                  <a:lnTo>
                    <a:pt x="21678" y="219900"/>
                  </a:lnTo>
                  <a:lnTo>
                    <a:pt x="39636" y="219900"/>
                  </a:lnTo>
                  <a:lnTo>
                    <a:pt x="30657" y="228879"/>
                  </a:lnTo>
                  <a:close/>
                </a:path>
                <a:path w="817879" h="457835">
                  <a:moveTo>
                    <a:pt x="39636" y="237858"/>
                  </a:moveTo>
                  <a:lnTo>
                    <a:pt x="21678" y="237858"/>
                  </a:lnTo>
                  <a:lnTo>
                    <a:pt x="30657" y="228879"/>
                  </a:lnTo>
                  <a:lnTo>
                    <a:pt x="39636" y="237858"/>
                  </a:lnTo>
                  <a:close/>
                </a:path>
                <a:path w="817879" h="457835">
                  <a:moveTo>
                    <a:pt x="241617" y="445096"/>
                  </a:moveTo>
                  <a:lnTo>
                    <a:pt x="216217" y="445096"/>
                  </a:lnTo>
                  <a:lnTo>
                    <a:pt x="237896" y="436117"/>
                  </a:lnTo>
                  <a:lnTo>
                    <a:pt x="216217" y="414439"/>
                  </a:lnTo>
                  <a:lnTo>
                    <a:pt x="216217" y="336994"/>
                  </a:lnTo>
                  <a:lnTo>
                    <a:pt x="216458" y="334505"/>
                  </a:lnTo>
                  <a:lnTo>
                    <a:pt x="228917" y="324294"/>
                  </a:lnTo>
                  <a:lnTo>
                    <a:pt x="792479" y="324294"/>
                  </a:lnTo>
                  <a:lnTo>
                    <a:pt x="792479" y="336994"/>
                  </a:lnTo>
                  <a:lnTo>
                    <a:pt x="241617" y="336994"/>
                  </a:lnTo>
                  <a:lnTo>
                    <a:pt x="228917" y="349681"/>
                  </a:lnTo>
                  <a:lnTo>
                    <a:pt x="241617" y="349681"/>
                  </a:lnTo>
                  <a:lnTo>
                    <a:pt x="241617" y="445096"/>
                  </a:lnTo>
                  <a:close/>
                </a:path>
                <a:path w="817879" h="457835">
                  <a:moveTo>
                    <a:pt x="805179" y="349681"/>
                  </a:moveTo>
                  <a:lnTo>
                    <a:pt x="241617" y="349681"/>
                  </a:lnTo>
                  <a:lnTo>
                    <a:pt x="241617" y="336994"/>
                  </a:lnTo>
                  <a:lnTo>
                    <a:pt x="792479" y="336994"/>
                  </a:lnTo>
                  <a:lnTo>
                    <a:pt x="805179" y="324294"/>
                  </a:lnTo>
                  <a:lnTo>
                    <a:pt x="817879" y="324294"/>
                  </a:lnTo>
                  <a:lnTo>
                    <a:pt x="817879" y="336994"/>
                  </a:lnTo>
                  <a:lnTo>
                    <a:pt x="807656" y="349440"/>
                  </a:lnTo>
                  <a:lnTo>
                    <a:pt x="805179" y="349681"/>
                  </a:lnTo>
                  <a:close/>
                </a:path>
                <a:path w="817879" h="457835">
                  <a:moveTo>
                    <a:pt x="241617" y="349681"/>
                  </a:moveTo>
                  <a:lnTo>
                    <a:pt x="228917" y="349681"/>
                  </a:lnTo>
                  <a:lnTo>
                    <a:pt x="241617" y="336994"/>
                  </a:lnTo>
                  <a:lnTo>
                    <a:pt x="241617" y="349681"/>
                  </a:lnTo>
                  <a:close/>
                </a:path>
                <a:path w="817879" h="457835">
                  <a:moveTo>
                    <a:pt x="216217" y="445096"/>
                  </a:moveTo>
                  <a:lnTo>
                    <a:pt x="216217" y="414439"/>
                  </a:lnTo>
                  <a:lnTo>
                    <a:pt x="237896" y="436117"/>
                  </a:lnTo>
                  <a:lnTo>
                    <a:pt x="216217" y="44509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16479" y="3183928"/>
            <a:ext cx="817880" cy="457834"/>
            <a:chOff x="2316479" y="3183928"/>
            <a:chExt cx="817880" cy="457834"/>
          </a:xfrm>
        </p:grpSpPr>
        <p:sp>
          <p:nvSpPr>
            <p:cNvPr id="13" name="object 13"/>
            <p:cNvSpPr/>
            <p:nvPr/>
          </p:nvSpPr>
          <p:spPr>
            <a:xfrm>
              <a:off x="2328671" y="3197352"/>
              <a:ext cx="792480" cy="431800"/>
            </a:xfrm>
            <a:custGeom>
              <a:avLst/>
              <a:gdLst/>
              <a:ahLst/>
              <a:cxnLst/>
              <a:rect l="l" t="t" r="r" b="b"/>
              <a:pathLst>
                <a:path w="792480" h="431800">
                  <a:moveTo>
                    <a:pt x="576071" y="431292"/>
                  </a:moveTo>
                  <a:lnTo>
                    <a:pt x="576071" y="323088"/>
                  </a:lnTo>
                  <a:lnTo>
                    <a:pt x="0" y="323088"/>
                  </a:lnTo>
                  <a:lnTo>
                    <a:pt x="0" y="106680"/>
                  </a:lnTo>
                  <a:lnTo>
                    <a:pt x="576071" y="106680"/>
                  </a:lnTo>
                  <a:lnTo>
                    <a:pt x="576071" y="0"/>
                  </a:lnTo>
                  <a:lnTo>
                    <a:pt x="792479" y="214884"/>
                  </a:lnTo>
                  <a:lnTo>
                    <a:pt x="576071" y="431292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16479" y="3183928"/>
              <a:ext cx="817880" cy="457834"/>
            </a:xfrm>
            <a:custGeom>
              <a:avLst/>
              <a:gdLst/>
              <a:ahLst/>
              <a:cxnLst/>
              <a:rect l="l" t="t" r="r" b="b"/>
              <a:pathLst>
                <a:path w="817880" h="457835">
                  <a:moveTo>
                    <a:pt x="576262" y="120764"/>
                  </a:moveTo>
                  <a:lnTo>
                    <a:pt x="576262" y="12661"/>
                  </a:lnTo>
                  <a:lnTo>
                    <a:pt x="576554" y="9956"/>
                  </a:lnTo>
                  <a:lnTo>
                    <a:pt x="588060" y="0"/>
                  </a:lnTo>
                  <a:lnTo>
                    <a:pt x="590765" y="88"/>
                  </a:lnTo>
                  <a:lnTo>
                    <a:pt x="593394" y="762"/>
                  </a:lnTo>
                  <a:lnTo>
                    <a:pt x="595833" y="1981"/>
                  </a:lnTo>
                  <a:lnTo>
                    <a:pt x="597941" y="3682"/>
                  </a:lnTo>
                  <a:lnTo>
                    <a:pt x="606920" y="12661"/>
                  </a:lnTo>
                  <a:lnTo>
                    <a:pt x="601662" y="12661"/>
                  </a:lnTo>
                  <a:lnTo>
                    <a:pt x="579983" y="21640"/>
                  </a:lnTo>
                  <a:lnTo>
                    <a:pt x="601662" y="43319"/>
                  </a:lnTo>
                  <a:lnTo>
                    <a:pt x="601662" y="108064"/>
                  </a:lnTo>
                  <a:lnTo>
                    <a:pt x="588962" y="108064"/>
                  </a:lnTo>
                  <a:lnTo>
                    <a:pt x="576262" y="120764"/>
                  </a:lnTo>
                  <a:close/>
                </a:path>
                <a:path w="817880" h="457835">
                  <a:moveTo>
                    <a:pt x="601662" y="43319"/>
                  </a:moveTo>
                  <a:lnTo>
                    <a:pt x="579983" y="21640"/>
                  </a:lnTo>
                  <a:lnTo>
                    <a:pt x="601662" y="12661"/>
                  </a:lnTo>
                  <a:lnTo>
                    <a:pt x="601662" y="43319"/>
                  </a:lnTo>
                  <a:close/>
                </a:path>
                <a:path w="817880" h="457835">
                  <a:moveTo>
                    <a:pt x="787222" y="228879"/>
                  </a:moveTo>
                  <a:lnTo>
                    <a:pt x="601662" y="43319"/>
                  </a:lnTo>
                  <a:lnTo>
                    <a:pt x="601662" y="12661"/>
                  </a:lnTo>
                  <a:lnTo>
                    <a:pt x="606920" y="12661"/>
                  </a:lnTo>
                  <a:lnTo>
                    <a:pt x="814158" y="219900"/>
                  </a:lnTo>
                  <a:lnTo>
                    <a:pt x="796201" y="219900"/>
                  </a:lnTo>
                  <a:lnTo>
                    <a:pt x="787222" y="228879"/>
                  </a:lnTo>
                  <a:close/>
                </a:path>
                <a:path w="817880" h="457835">
                  <a:moveTo>
                    <a:pt x="576262" y="349681"/>
                  </a:moveTo>
                  <a:lnTo>
                    <a:pt x="12700" y="349681"/>
                  </a:lnTo>
                  <a:lnTo>
                    <a:pt x="10223" y="349440"/>
                  </a:lnTo>
                  <a:lnTo>
                    <a:pt x="0" y="336981"/>
                  </a:lnTo>
                  <a:lnTo>
                    <a:pt x="0" y="120764"/>
                  </a:lnTo>
                  <a:lnTo>
                    <a:pt x="12700" y="108064"/>
                  </a:lnTo>
                  <a:lnTo>
                    <a:pt x="576262" y="108064"/>
                  </a:lnTo>
                  <a:lnTo>
                    <a:pt x="576262" y="120764"/>
                  </a:lnTo>
                  <a:lnTo>
                    <a:pt x="25400" y="120764"/>
                  </a:lnTo>
                  <a:lnTo>
                    <a:pt x="12700" y="133464"/>
                  </a:lnTo>
                  <a:lnTo>
                    <a:pt x="25400" y="133464"/>
                  </a:lnTo>
                  <a:lnTo>
                    <a:pt x="25400" y="324281"/>
                  </a:lnTo>
                  <a:lnTo>
                    <a:pt x="12700" y="324281"/>
                  </a:lnTo>
                  <a:lnTo>
                    <a:pt x="25400" y="336981"/>
                  </a:lnTo>
                  <a:lnTo>
                    <a:pt x="576262" y="336981"/>
                  </a:lnTo>
                  <a:lnTo>
                    <a:pt x="576262" y="349681"/>
                  </a:lnTo>
                  <a:close/>
                </a:path>
                <a:path w="817880" h="457835">
                  <a:moveTo>
                    <a:pt x="588962" y="133464"/>
                  </a:moveTo>
                  <a:lnTo>
                    <a:pt x="25400" y="133464"/>
                  </a:lnTo>
                  <a:lnTo>
                    <a:pt x="25400" y="120764"/>
                  </a:lnTo>
                  <a:lnTo>
                    <a:pt x="576262" y="120764"/>
                  </a:lnTo>
                  <a:lnTo>
                    <a:pt x="588962" y="108064"/>
                  </a:lnTo>
                  <a:lnTo>
                    <a:pt x="601662" y="108064"/>
                  </a:lnTo>
                  <a:lnTo>
                    <a:pt x="601662" y="120764"/>
                  </a:lnTo>
                  <a:lnTo>
                    <a:pt x="591438" y="133222"/>
                  </a:lnTo>
                  <a:lnTo>
                    <a:pt x="588962" y="133464"/>
                  </a:lnTo>
                  <a:close/>
                </a:path>
                <a:path w="817880" h="457835">
                  <a:moveTo>
                    <a:pt x="25400" y="133464"/>
                  </a:moveTo>
                  <a:lnTo>
                    <a:pt x="12700" y="133464"/>
                  </a:lnTo>
                  <a:lnTo>
                    <a:pt x="25400" y="120764"/>
                  </a:lnTo>
                  <a:lnTo>
                    <a:pt x="25400" y="133464"/>
                  </a:lnTo>
                  <a:close/>
                </a:path>
                <a:path w="817880" h="457835">
                  <a:moveTo>
                    <a:pt x="796201" y="237858"/>
                  </a:moveTo>
                  <a:lnTo>
                    <a:pt x="787222" y="228879"/>
                  </a:lnTo>
                  <a:lnTo>
                    <a:pt x="796201" y="219900"/>
                  </a:lnTo>
                  <a:lnTo>
                    <a:pt x="796201" y="237858"/>
                  </a:lnTo>
                  <a:close/>
                </a:path>
                <a:path w="817880" h="457835">
                  <a:moveTo>
                    <a:pt x="814158" y="237858"/>
                  </a:moveTo>
                  <a:lnTo>
                    <a:pt x="796201" y="237858"/>
                  </a:lnTo>
                  <a:lnTo>
                    <a:pt x="796201" y="219900"/>
                  </a:lnTo>
                  <a:lnTo>
                    <a:pt x="814158" y="219900"/>
                  </a:lnTo>
                  <a:lnTo>
                    <a:pt x="815733" y="221818"/>
                  </a:lnTo>
                  <a:lnTo>
                    <a:pt x="816914" y="224015"/>
                  </a:lnTo>
                  <a:lnTo>
                    <a:pt x="817638" y="226402"/>
                  </a:lnTo>
                  <a:lnTo>
                    <a:pt x="817880" y="228879"/>
                  </a:lnTo>
                  <a:lnTo>
                    <a:pt x="817638" y="231355"/>
                  </a:lnTo>
                  <a:lnTo>
                    <a:pt x="816914" y="233743"/>
                  </a:lnTo>
                  <a:lnTo>
                    <a:pt x="815733" y="235940"/>
                  </a:lnTo>
                  <a:lnTo>
                    <a:pt x="814158" y="237858"/>
                  </a:lnTo>
                  <a:close/>
                </a:path>
                <a:path w="817880" h="457835">
                  <a:moveTo>
                    <a:pt x="606920" y="445096"/>
                  </a:moveTo>
                  <a:lnTo>
                    <a:pt x="601662" y="445096"/>
                  </a:lnTo>
                  <a:lnTo>
                    <a:pt x="601662" y="414439"/>
                  </a:lnTo>
                  <a:lnTo>
                    <a:pt x="787222" y="228879"/>
                  </a:lnTo>
                  <a:lnTo>
                    <a:pt x="796201" y="237858"/>
                  </a:lnTo>
                  <a:lnTo>
                    <a:pt x="814158" y="237858"/>
                  </a:lnTo>
                  <a:lnTo>
                    <a:pt x="606920" y="445096"/>
                  </a:lnTo>
                  <a:close/>
                </a:path>
                <a:path w="817880" h="457835">
                  <a:moveTo>
                    <a:pt x="25400" y="336981"/>
                  </a:moveTo>
                  <a:lnTo>
                    <a:pt x="12700" y="324281"/>
                  </a:lnTo>
                  <a:lnTo>
                    <a:pt x="25400" y="324281"/>
                  </a:lnTo>
                  <a:lnTo>
                    <a:pt x="25400" y="336981"/>
                  </a:lnTo>
                  <a:close/>
                </a:path>
                <a:path w="817880" h="457835">
                  <a:moveTo>
                    <a:pt x="601662" y="349681"/>
                  </a:moveTo>
                  <a:lnTo>
                    <a:pt x="588962" y="349681"/>
                  </a:lnTo>
                  <a:lnTo>
                    <a:pt x="576262" y="336981"/>
                  </a:lnTo>
                  <a:lnTo>
                    <a:pt x="25400" y="336981"/>
                  </a:lnTo>
                  <a:lnTo>
                    <a:pt x="25400" y="324281"/>
                  </a:lnTo>
                  <a:lnTo>
                    <a:pt x="588962" y="324281"/>
                  </a:lnTo>
                  <a:lnTo>
                    <a:pt x="601662" y="336981"/>
                  </a:lnTo>
                  <a:lnTo>
                    <a:pt x="601662" y="349681"/>
                  </a:lnTo>
                  <a:close/>
                </a:path>
                <a:path w="817880" h="457835">
                  <a:moveTo>
                    <a:pt x="588060" y="457758"/>
                  </a:moveTo>
                  <a:lnTo>
                    <a:pt x="576262" y="445096"/>
                  </a:lnTo>
                  <a:lnTo>
                    <a:pt x="576262" y="336981"/>
                  </a:lnTo>
                  <a:lnTo>
                    <a:pt x="588962" y="349681"/>
                  </a:lnTo>
                  <a:lnTo>
                    <a:pt x="601662" y="349681"/>
                  </a:lnTo>
                  <a:lnTo>
                    <a:pt x="601662" y="414439"/>
                  </a:lnTo>
                  <a:lnTo>
                    <a:pt x="579983" y="436118"/>
                  </a:lnTo>
                  <a:lnTo>
                    <a:pt x="601662" y="445096"/>
                  </a:lnTo>
                  <a:lnTo>
                    <a:pt x="606920" y="445096"/>
                  </a:lnTo>
                  <a:lnTo>
                    <a:pt x="597941" y="454075"/>
                  </a:lnTo>
                  <a:lnTo>
                    <a:pt x="595833" y="455777"/>
                  </a:lnTo>
                  <a:lnTo>
                    <a:pt x="593394" y="456996"/>
                  </a:lnTo>
                  <a:lnTo>
                    <a:pt x="590765" y="457669"/>
                  </a:lnTo>
                  <a:lnTo>
                    <a:pt x="588060" y="457758"/>
                  </a:lnTo>
                  <a:close/>
                </a:path>
                <a:path w="817880" h="457835">
                  <a:moveTo>
                    <a:pt x="601662" y="445096"/>
                  </a:moveTo>
                  <a:lnTo>
                    <a:pt x="579983" y="436118"/>
                  </a:lnTo>
                  <a:lnTo>
                    <a:pt x="601662" y="414439"/>
                  </a:lnTo>
                  <a:lnTo>
                    <a:pt x="601662" y="44509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599940" y="928369"/>
            <a:ext cx="3915410" cy="602615"/>
          </a:xfrm>
          <a:custGeom>
            <a:avLst/>
            <a:gdLst/>
            <a:ahLst/>
            <a:cxnLst/>
            <a:rect l="l" t="t" r="r" b="b"/>
            <a:pathLst>
              <a:path w="3915409" h="602615">
                <a:moveTo>
                  <a:pt x="3905885" y="602614"/>
                </a:moveTo>
                <a:lnTo>
                  <a:pt x="9525" y="602614"/>
                </a:lnTo>
                <a:lnTo>
                  <a:pt x="7404" y="602373"/>
                </a:lnTo>
                <a:lnTo>
                  <a:pt x="0" y="593089"/>
                </a:lnTo>
                <a:lnTo>
                  <a:pt x="0" y="9524"/>
                </a:lnTo>
                <a:lnTo>
                  <a:pt x="9525" y="0"/>
                </a:lnTo>
                <a:lnTo>
                  <a:pt x="3905885" y="0"/>
                </a:lnTo>
                <a:lnTo>
                  <a:pt x="3915410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583564"/>
                </a:lnTo>
                <a:lnTo>
                  <a:pt x="9525" y="583564"/>
                </a:lnTo>
                <a:lnTo>
                  <a:pt x="19050" y="593089"/>
                </a:lnTo>
                <a:lnTo>
                  <a:pt x="3915410" y="593089"/>
                </a:lnTo>
                <a:lnTo>
                  <a:pt x="3915168" y="595210"/>
                </a:lnTo>
                <a:lnTo>
                  <a:pt x="3908005" y="602373"/>
                </a:lnTo>
                <a:lnTo>
                  <a:pt x="3905885" y="602614"/>
                </a:lnTo>
                <a:close/>
              </a:path>
              <a:path w="3915409" h="602615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3915409" h="602615">
                <a:moveTo>
                  <a:pt x="3896360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3896360" y="9524"/>
                </a:lnTo>
                <a:lnTo>
                  <a:pt x="3896360" y="19049"/>
                </a:lnTo>
                <a:close/>
              </a:path>
              <a:path w="3915409" h="602615">
                <a:moveTo>
                  <a:pt x="3896360" y="593089"/>
                </a:moveTo>
                <a:lnTo>
                  <a:pt x="3896360" y="9524"/>
                </a:lnTo>
                <a:lnTo>
                  <a:pt x="3905885" y="19049"/>
                </a:lnTo>
                <a:lnTo>
                  <a:pt x="3915410" y="19049"/>
                </a:lnTo>
                <a:lnTo>
                  <a:pt x="3915410" y="583564"/>
                </a:lnTo>
                <a:lnTo>
                  <a:pt x="3905885" y="583564"/>
                </a:lnTo>
                <a:lnTo>
                  <a:pt x="3896360" y="593089"/>
                </a:lnTo>
                <a:close/>
              </a:path>
              <a:path w="3915409" h="602615">
                <a:moveTo>
                  <a:pt x="3915410" y="19049"/>
                </a:moveTo>
                <a:lnTo>
                  <a:pt x="3905885" y="19049"/>
                </a:lnTo>
                <a:lnTo>
                  <a:pt x="3896360" y="9524"/>
                </a:lnTo>
                <a:lnTo>
                  <a:pt x="3915410" y="9524"/>
                </a:lnTo>
                <a:lnTo>
                  <a:pt x="3915410" y="19049"/>
                </a:lnTo>
                <a:close/>
              </a:path>
              <a:path w="3915409" h="602615">
                <a:moveTo>
                  <a:pt x="19050" y="593089"/>
                </a:moveTo>
                <a:lnTo>
                  <a:pt x="9525" y="583564"/>
                </a:lnTo>
                <a:lnTo>
                  <a:pt x="19050" y="583564"/>
                </a:lnTo>
                <a:lnTo>
                  <a:pt x="19050" y="593089"/>
                </a:lnTo>
                <a:close/>
              </a:path>
              <a:path w="3915409" h="602615">
                <a:moveTo>
                  <a:pt x="3896360" y="593089"/>
                </a:moveTo>
                <a:lnTo>
                  <a:pt x="19050" y="593089"/>
                </a:lnTo>
                <a:lnTo>
                  <a:pt x="19050" y="583564"/>
                </a:lnTo>
                <a:lnTo>
                  <a:pt x="3896360" y="583564"/>
                </a:lnTo>
                <a:lnTo>
                  <a:pt x="3896360" y="593089"/>
                </a:lnTo>
                <a:close/>
              </a:path>
              <a:path w="3915409" h="602615">
                <a:moveTo>
                  <a:pt x="3915410" y="593089"/>
                </a:moveTo>
                <a:lnTo>
                  <a:pt x="3896360" y="593089"/>
                </a:lnTo>
                <a:lnTo>
                  <a:pt x="3905885" y="583564"/>
                </a:lnTo>
                <a:lnTo>
                  <a:pt x="3915410" y="583564"/>
                </a:lnTo>
                <a:lnTo>
                  <a:pt x="3915410" y="59308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88204" y="960119"/>
            <a:ext cx="354202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dirty="0">
                <a:latin typeface="SimSun"/>
                <a:cs typeface="SimSun"/>
              </a:rPr>
              <a:t>卷积核</a:t>
            </a:r>
            <a:r>
              <a:rPr sz="1600" spc="-5" dirty="0">
                <a:latin typeface="Calibri"/>
                <a:cs typeface="Calibri"/>
              </a:rPr>
              <a:t>channel=</a:t>
            </a:r>
            <a:r>
              <a:rPr sz="1600" dirty="0">
                <a:latin typeface="SimSun"/>
                <a:cs typeface="SimSun"/>
              </a:rPr>
              <a:t>输入特征矩阵</a:t>
            </a:r>
            <a:r>
              <a:rPr sz="1600" spc="-5" dirty="0">
                <a:latin typeface="Calibri"/>
                <a:cs typeface="Calibri"/>
              </a:rPr>
              <a:t>channel</a:t>
            </a: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600" dirty="0">
                <a:latin typeface="SimSun"/>
                <a:cs typeface="SimSun"/>
              </a:rPr>
              <a:t>输出特征矩阵</a:t>
            </a:r>
            <a:r>
              <a:rPr sz="1600" spc="-5" dirty="0">
                <a:latin typeface="Calibri"/>
                <a:cs typeface="Calibri"/>
              </a:rPr>
              <a:t>channel=</a:t>
            </a:r>
            <a:r>
              <a:rPr sz="1600" dirty="0">
                <a:latin typeface="SimSun"/>
                <a:cs typeface="SimSun"/>
              </a:rPr>
              <a:t>卷积核个</a:t>
            </a:r>
            <a:r>
              <a:rPr sz="1600" spc="-5" dirty="0">
                <a:latin typeface="SimSun"/>
                <a:cs typeface="SimSun"/>
              </a:rPr>
              <a:t>数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125" y="4243070"/>
            <a:ext cx="3764279" cy="787400"/>
          </a:xfrm>
          <a:custGeom>
            <a:avLst/>
            <a:gdLst/>
            <a:ahLst/>
            <a:cxnLst/>
            <a:rect l="l" t="t" r="r" b="b"/>
            <a:pathLst>
              <a:path w="3764279" h="787400">
                <a:moveTo>
                  <a:pt x="3754754" y="787400"/>
                </a:moveTo>
                <a:lnTo>
                  <a:pt x="9525" y="787400"/>
                </a:lnTo>
                <a:lnTo>
                  <a:pt x="7404" y="787158"/>
                </a:lnTo>
                <a:lnTo>
                  <a:pt x="0" y="777875"/>
                </a:lnTo>
                <a:lnTo>
                  <a:pt x="0" y="9525"/>
                </a:lnTo>
                <a:lnTo>
                  <a:pt x="9525" y="0"/>
                </a:lnTo>
                <a:lnTo>
                  <a:pt x="3754754" y="0"/>
                </a:lnTo>
                <a:lnTo>
                  <a:pt x="3764279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768350"/>
                </a:lnTo>
                <a:lnTo>
                  <a:pt x="9525" y="768350"/>
                </a:lnTo>
                <a:lnTo>
                  <a:pt x="19050" y="777875"/>
                </a:lnTo>
                <a:lnTo>
                  <a:pt x="3764279" y="777875"/>
                </a:lnTo>
                <a:lnTo>
                  <a:pt x="3764038" y="779995"/>
                </a:lnTo>
                <a:lnTo>
                  <a:pt x="3756875" y="787158"/>
                </a:lnTo>
                <a:lnTo>
                  <a:pt x="3754754" y="787400"/>
                </a:lnTo>
                <a:close/>
              </a:path>
              <a:path w="3764279" h="78740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764279" h="787400">
                <a:moveTo>
                  <a:pt x="3745229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745229" y="9525"/>
                </a:lnTo>
                <a:lnTo>
                  <a:pt x="3745229" y="19050"/>
                </a:lnTo>
                <a:close/>
              </a:path>
              <a:path w="3764279" h="787400">
                <a:moveTo>
                  <a:pt x="3745229" y="777875"/>
                </a:moveTo>
                <a:lnTo>
                  <a:pt x="3745229" y="9525"/>
                </a:lnTo>
                <a:lnTo>
                  <a:pt x="3754754" y="19050"/>
                </a:lnTo>
                <a:lnTo>
                  <a:pt x="3764279" y="19050"/>
                </a:lnTo>
                <a:lnTo>
                  <a:pt x="3764279" y="768350"/>
                </a:lnTo>
                <a:lnTo>
                  <a:pt x="3754754" y="768350"/>
                </a:lnTo>
                <a:lnTo>
                  <a:pt x="3745229" y="777875"/>
                </a:lnTo>
                <a:close/>
              </a:path>
              <a:path w="3764279" h="787400">
                <a:moveTo>
                  <a:pt x="3764279" y="19050"/>
                </a:moveTo>
                <a:lnTo>
                  <a:pt x="3754754" y="19050"/>
                </a:lnTo>
                <a:lnTo>
                  <a:pt x="3745229" y="9525"/>
                </a:lnTo>
                <a:lnTo>
                  <a:pt x="3764279" y="9525"/>
                </a:lnTo>
                <a:lnTo>
                  <a:pt x="3764279" y="19050"/>
                </a:lnTo>
                <a:close/>
              </a:path>
              <a:path w="3764279" h="787400">
                <a:moveTo>
                  <a:pt x="19050" y="777875"/>
                </a:moveTo>
                <a:lnTo>
                  <a:pt x="9525" y="768350"/>
                </a:lnTo>
                <a:lnTo>
                  <a:pt x="19050" y="768350"/>
                </a:lnTo>
                <a:lnTo>
                  <a:pt x="19050" y="777875"/>
                </a:lnTo>
                <a:close/>
              </a:path>
              <a:path w="3764279" h="787400">
                <a:moveTo>
                  <a:pt x="3745229" y="777875"/>
                </a:moveTo>
                <a:lnTo>
                  <a:pt x="19050" y="777875"/>
                </a:lnTo>
                <a:lnTo>
                  <a:pt x="19050" y="768350"/>
                </a:lnTo>
                <a:lnTo>
                  <a:pt x="3745229" y="768350"/>
                </a:lnTo>
                <a:lnTo>
                  <a:pt x="3745229" y="777875"/>
                </a:lnTo>
                <a:close/>
              </a:path>
              <a:path w="3764279" h="787400">
                <a:moveTo>
                  <a:pt x="3764279" y="777875"/>
                </a:moveTo>
                <a:lnTo>
                  <a:pt x="3745229" y="777875"/>
                </a:lnTo>
                <a:lnTo>
                  <a:pt x="3754754" y="768350"/>
                </a:lnTo>
                <a:lnTo>
                  <a:pt x="3764279" y="768350"/>
                </a:lnTo>
                <a:lnTo>
                  <a:pt x="3764279" y="7778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389" y="4274820"/>
            <a:ext cx="3546475" cy="697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dirty="0">
                <a:latin typeface="SimSun"/>
                <a:cs typeface="SimSun"/>
              </a:rPr>
              <a:t>卷积核</a:t>
            </a:r>
            <a:r>
              <a:rPr sz="1600" spc="-5" dirty="0">
                <a:latin typeface="Calibri"/>
                <a:cs typeface="Calibri"/>
              </a:rPr>
              <a:t>channel=1</a:t>
            </a:r>
            <a:endParaRPr sz="160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7815" algn="l"/>
                <a:tab pos="298450" algn="l"/>
              </a:tabLst>
            </a:pPr>
            <a:r>
              <a:rPr sz="1400" dirty="0">
                <a:latin typeface="SimSun"/>
                <a:cs typeface="SimSun"/>
              </a:rPr>
              <a:t>输入特征矩阵</a:t>
            </a:r>
            <a:r>
              <a:rPr sz="1400" spc="-5" dirty="0">
                <a:latin typeface="Calibri"/>
                <a:cs typeface="Calibri"/>
              </a:rPr>
              <a:t>channel=</a:t>
            </a:r>
            <a:r>
              <a:rPr sz="1400" dirty="0">
                <a:latin typeface="SimSun"/>
                <a:cs typeface="SimSun"/>
              </a:rPr>
              <a:t>卷积核个数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dirty="0">
                <a:latin typeface="SimSun"/>
                <a:cs typeface="SimSun"/>
              </a:rPr>
              <a:t>输出特 征矩阵</a:t>
            </a:r>
            <a:r>
              <a:rPr sz="1400" spc="-5" dirty="0">
                <a:latin typeface="Calibri"/>
                <a:cs typeface="Calibri"/>
              </a:rPr>
              <a:t>channel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093" y="3125066"/>
            <a:ext cx="4794157" cy="19579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60" dirty="0"/>
              <a:t>M</a:t>
            </a:r>
            <a:r>
              <a:rPr spc="-500" dirty="0"/>
              <a:t>o</a:t>
            </a:r>
            <a:r>
              <a:rPr spc="-515" dirty="0"/>
              <a:t>b</a:t>
            </a:r>
            <a:r>
              <a:rPr spc="819" dirty="0"/>
              <a:t>il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5" name="object 5"/>
          <p:cNvSpPr/>
          <p:nvPr/>
        </p:nvSpPr>
        <p:spPr>
          <a:xfrm>
            <a:off x="6845807" y="3270503"/>
            <a:ext cx="2118360" cy="1763395"/>
          </a:xfrm>
          <a:custGeom>
            <a:avLst/>
            <a:gdLst/>
            <a:ahLst/>
            <a:cxnLst/>
            <a:rect l="l" t="t" r="r" b="b"/>
            <a:pathLst>
              <a:path w="2118359" h="1763395">
                <a:moveTo>
                  <a:pt x="0" y="1763268"/>
                </a:moveTo>
                <a:lnTo>
                  <a:pt x="519684" y="0"/>
                </a:lnTo>
                <a:lnTo>
                  <a:pt x="2118360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3068" y="895285"/>
            <a:ext cx="5803265" cy="2201545"/>
            <a:chOff x="163068" y="895285"/>
            <a:chExt cx="5803265" cy="22015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8" y="895285"/>
              <a:ext cx="4649724" cy="17751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94940" y="2672080"/>
              <a:ext cx="3270885" cy="424180"/>
            </a:xfrm>
            <a:custGeom>
              <a:avLst/>
              <a:gdLst/>
              <a:ahLst/>
              <a:cxnLst/>
              <a:rect l="l" t="t" r="r" b="b"/>
              <a:pathLst>
                <a:path w="3270885" h="424180">
                  <a:moveTo>
                    <a:pt x="3258185" y="424180"/>
                  </a:moveTo>
                  <a:lnTo>
                    <a:pt x="12700" y="424180"/>
                  </a:lnTo>
                  <a:lnTo>
                    <a:pt x="10223" y="423938"/>
                  </a:lnTo>
                  <a:lnTo>
                    <a:pt x="0" y="411480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3258185" y="0"/>
                  </a:lnTo>
                  <a:lnTo>
                    <a:pt x="3270885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398780"/>
                  </a:lnTo>
                  <a:lnTo>
                    <a:pt x="12700" y="398780"/>
                  </a:lnTo>
                  <a:lnTo>
                    <a:pt x="25400" y="411480"/>
                  </a:lnTo>
                  <a:lnTo>
                    <a:pt x="3270885" y="411480"/>
                  </a:lnTo>
                  <a:lnTo>
                    <a:pt x="3270643" y="413956"/>
                  </a:lnTo>
                  <a:lnTo>
                    <a:pt x="3260661" y="423938"/>
                  </a:lnTo>
                  <a:lnTo>
                    <a:pt x="3258185" y="424180"/>
                  </a:lnTo>
                  <a:close/>
                </a:path>
                <a:path w="3270885" h="42418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3270885" h="424180">
                  <a:moveTo>
                    <a:pt x="3245485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3245485" y="12700"/>
                  </a:lnTo>
                  <a:lnTo>
                    <a:pt x="3245485" y="25400"/>
                  </a:lnTo>
                  <a:close/>
                </a:path>
                <a:path w="3270885" h="424180">
                  <a:moveTo>
                    <a:pt x="3245485" y="411480"/>
                  </a:moveTo>
                  <a:lnTo>
                    <a:pt x="3245485" y="12700"/>
                  </a:lnTo>
                  <a:lnTo>
                    <a:pt x="3258185" y="25400"/>
                  </a:lnTo>
                  <a:lnTo>
                    <a:pt x="3270885" y="25400"/>
                  </a:lnTo>
                  <a:lnTo>
                    <a:pt x="3270885" y="398780"/>
                  </a:lnTo>
                  <a:lnTo>
                    <a:pt x="3258185" y="398780"/>
                  </a:lnTo>
                  <a:lnTo>
                    <a:pt x="3245485" y="411480"/>
                  </a:lnTo>
                  <a:close/>
                </a:path>
                <a:path w="3270885" h="424180">
                  <a:moveTo>
                    <a:pt x="3270885" y="25400"/>
                  </a:moveTo>
                  <a:lnTo>
                    <a:pt x="3258185" y="25400"/>
                  </a:lnTo>
                  <a:lnTo>
                    <a:pt x="3245485" y="12700"/>
                  </a:lnTo>
                  <a:lnTo>
                    <a:pt x="3270885" y="12700"/>
                  </a:lnTo>
                  <a:lnTo>
                    <a:pt x="3270885" y="25400"/>
                  </a:lnTo>
                  <a:close/>
                </a:path>
                <a:path w="3270885" h="424180">
                  <a:moveTo>
                    <a:pt x="25400" y="411480"/>
                  </a:moveTo>
                  <a:lnTo>
                    <a:pt x="12700" y="398780"/>
                  </a:lnTo>
                  <a:lnTo>
                    <a:pt x="25400" y="398780"/>
                  </a:lnTo>
                  <a:lnTo>
                    <a:pt x="25400" y="411480"/>
                  </a:lnTo>
                  <a:close/>
                </a:path>
                <a:path w="3270885" h="424180">
                  <a:moveTo>
                    <a:pt x="3245485" y="411480"/>
                  </a:moveTo>
                  <a:lnTo>
                    <a:pt x="25400" y="411480"/>
                  </a:lnTo>
                  <a:lnTo>
                    <a:pt x="25400" y="398780"/>
                  </a:lnTo>
                  <a:lnTo>
                    <a:pt x="3245485" y="398780"/>
                  </a:lnTo>
                  <a:lnTo>
                    <a:pt x="3245485" y="411480"/>
                  </a:lnTo>
                  <a:close/>
                </a:path>
                <a:path w="3270885" h="424180">
                  <a:moveTo>
                    <a:pt x="3270885" y="411480"/>
                  </a:moveTo>
                  <a:lnTo>
                    <a:pt x="3245485" y="411480"/>
                  </a:lnTo>
                  <a:lnTo>
                    <a:pt x="3258185" y="398780"/>
                  </a:lnTo>
                  <a:lnTo>
                    <a:pt x="3270885" y="398780"/>
                  </a:lnTo>
                  <a:lnTo>
                    <a:pt x="3270885" y="41148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061584" y="1442758"/>
            <a:ext cx="817880" cy="457834"/>
            <a:chOff x="5061584" y="1442758"/>
            <a:chExt cx="817880" cy="457834"/>
          </a:xfrm>
        </p:grpSpPr>
        <p:sp>
          <p:nvSpPr>
            <p:cNvPr id="10" name="object 10"/>
            <p:cNvSpPr/>
            <p:nvPr/>
          </p:nvSpPr>
          <p:spPr>
            <a:xfrm>
              <a:off x="5074919" y="1455419"/>
              <a:ext cx="792480" cy="433070"/>
            </a:xfrm>
            <a:custGeom>
              <a:avLst/>
              <a:gdLst/>
              <a:ahLst/>
              <a:cxnLst/>
              <a:rect l="l" t="t" r="r" b="b"/>
              <a:pathLst>
                <a:path w="792479" h="433069">
                  <a:moveTo>
                    <a:pt x="214883" y="432815"/>
                  </a:moveTo>
                  <a:lnTo>
                    <a:pt x="0" y="216407"/>
                  </a:lnTo>
                  <a:lnTo>
                    <a:pt x="214883" y="0"/>
                  </a:lnTo>
                  <a:lnTo>
                    <a:pt x="214883" y="108203"/>
                  </a:lnTo>
                  <a:lnTo>
                    <a:pt x="792479" y="108203"/>
                  </a:lnTo>
                  <a:lnTo>
                    <a:pt x="792479" y="324611"/>
                  </a:lnTo>
                  <a:lnTo>
                    <a:pt x="214883" y="324611"/>
                  </a:lnTo>
                  <a:lnTo>
                    <a:pt x="214883" y="432815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61584" y="1442758"/>
              <a:ext cx="817880" cy="457834"/>
            </a:xfrm>
            <a:custGeom>
              <a:avLst/>
              <a:gdLst/>
              <a:ahLst/>
              <a:cxnLst/>
              <a:rect l="l" t="t" r="r" b="b"/>
              <a:pathLst>
                <a:path w="817879" h="457835">
                  <a:moveTo>
                    <a:pt x="229819" y="457758"/>
                  </a:moveTo>
                  <a:lnTo>
                    <a:pt x="3721" y="237858"/>
                  </a:lnTo>
                  <a:lnTo>
                    <a:pt x="0" y="228879"/>
                  </a:lnTo>
                  <a:lnTo>
                    <a:pt x="241" y="226402"/>
                  </a:lnTo>
                  <a:lnTo>
                    <a:pt x="219938" y="3682"/>
                  </a:lnTo>
                  <a:lnTo>
                    <a:pt x="229819" y="0"/>
                  </a:lnTo>
                  <a:lnTo>
                    <a:pt x="232498" y="482"/>
                  </a:lnTo>
                  <a:lnTo>
                    <a:pt x="241617" y="12661"/>
                  </a:lnTo>
                  <a:lnTo>
                    <a:pt x="216217" y="12661"/>
                  </a:lnTo>
                  <a:lnTo>
                    <a:pt x="216217" y="43319"/>
                  </a:lnTo>
                  <a:lnTo>
                    <a:pt x="39636" y="219900"/>
                  </a:lnTo>
                  <a:lnTo>
                    <a:pt x="21678" y="219900"/>
                  </a:lnTo>
                  <a:lnTo>
                    <a:pt x="21678" y="237858"/>
                  </a:lnTo>
                  <a:lnTo>
                    <a:pt x="39636" y="237858"/>
                  </a:lnTo>
                  <a:lnTo>
                    <a:pt x="216217" y="414439"/>
                  </a:lnTo>
                  <a:lnTo>
                    <a:pt x="216217" y="445096"/>
                  </a:lnTo>
                  <a:lnTo>
                    <a:pt x="241617" y="445096"/>
                  </a:lnTo>
                  <a:lnTo>
                    <a:pt x="232498" y="457276"/>
                  </a:lnTo>
                  <a:lnTo>
                    <a:pt x="229819" y="457758"/>
                  </a:lnTo>
                  <a:close/>
                </a:path>
                <a:path w="817879" h="457835">
                  <a:moveTo>
                    <a:pt x="216217" y="43319"/>
                  </a:moveTo>
                  <a:lnTo>
                    <a:pt x="216217" y="12661"/>
                  </a:lnTo>
                  <a:lnTo>
                    <a:pt x="237896" y="21640"/>
                  </a:lnTo>
                  <a:lnTo>
                    <a:pt x="216217" y="43319"/>
                  </a:lnTo>
                  <a:close/>
                </a:path>
                <a:path w="817879" h="457835">
                  <a:moveTo>
                    <a:pt x="792479" y="133464"/>
                  </a:moveTo>
                  <a:lnTo>
                    <a:pt x="228917" y="133464"/>
                  </a:lnTo>
                  <a:lnTo>
                    <a:pt x="226440" y="133222"/>
                  </a:lnTo>
                  <a:lnTo>
                    <a:pt x="216217" y="120764"/>
                  </a:lnTo>
                  <a:lnTo>
                    <a:pt x="216217" y="43319"/>
                  </a:lnTo>
                  <a:lnTo>
                    <a:pt x="237896" y="21640"/>
                  </a:lnTo>
                  <a:lnTo>
                    <a:pt x="216217" y="12661"/>
                  </a:lnTo>
                  <a:lnTo>
                    <a:pt x="241617" y="12661"/>
                  </a:lnTo>
                  <a:lnTo>
                    <a:pt x="241617" y="108064"/>
                  </a:lnTo>
                  <a:lnTo>
                    <a:pt x="228917" y="108064"/>
                  </a:lnTo>
                  <a:lnTo>
                    <a:pt x="241617" y="120764"/>
                  </a:lnTo>
                  <a:lnTo>
                    <a:pt x="792479" y="120764"/>
                  </a:lnTo>
                  <a:lnTo>
                    <a:pt x="792479" y="133464"/>
                  </a:lnTo>
                  <a:close/>
                </a:path>
                <a:path w="817879" h="457835">
                  <a:moveTo>
                    <a:pt x="241617" y="120764"/>
                  </a:moveTo>
                  <a:lnTo>
                    <a:pt x="228917" y="108064"/>
                  </a:lnTo>
                  <a:lnTo>
                    <a:pt x="241617" y="108064"/>
                  </a:lnTo>
                  <a:lnTo>
                    <a:pt x="241617" y="120764"/>
                  </a:lnTo>
                  <a:close/>
                </a:path>
                <a:path w="817879" h="457835">
                  <a:moveTo>
                    <a:pt x="817879" y="133464"/>
                  </a:moveTo>
                  <a:lnTo>
                    <a:pt x="805179" y="133464"/>
                  </a:lnTo>
                  <a:lnTo>
                    <a:pt x="792479" y="120764"/>
                  </a:lnTo>
                  <a:lnTo>
                    <a:pt x="241617" y="120764"/>
                  </a:lnTo>
                  <a:lnTo>
                    <a:pt x="241617" y="108064"/>
                  </a:lnTo>
                  <a:lnTo>
                    <a:pt x="805179" y="108064"/>
                  </a:lnTo>
                  <a:lnTo>
                    <a:pt x="817879" y="120764"/>
                  </a:lnTo>
                  <a:lnTo>
                    <a:pt x="817879" y="133464"/>
                  </a:lnTo>
                  <a:close/>
                </a:path>
                <a:path w="817879" h="457835">
                  <a:moveTo>
                    <a:pt x="792479" y="336981"/>
                  </a:moveTo>
                  <a:lnTo>
                    <a:pt x="792479" y="120764"/>
                  </a:lnTo>
                  <a:lnTo>
                    <a:pt x="805179" y="133464"/>
                  </a:lnTo>
                  <a:lnTo>
                    <a:pt x="817879" y="133464"/>
                  </a:lnTo>
                  <a:lnTo>
                    <a:pt x="817879" y="324281"/>
                  </a:lnTo>
                  <a:lnTo>
                    <a:pt x="805179" y="324281"/>
                  </a:lnTo>
                  <a:lnTo>
                    <a:pt x="792479" y="336981"/>
                  </a:lnTo>
                  <a:close/>
                </a:path>
                <a:path w="817879" h="457835">
                  <a:moveTo>
                    <a:pt x="21678" y="237858"/>
                  </a:moveTo>
                  <a:lnTo>
                    <a:pt x="21678" y="219900"/>
                  </a:lnTo>
                  <a:lnTo>
                    <a:pt x="30657" y="228879"/>
                  </a:lnTo>
                  <a:lnTo>
                    <a:pt x="21678" y="237858"/>
                  </a:lnTo>
                  <a:close/>
                </a:path>
                <a:path w="817879" h="457835">
                  <a:moveTo>
                    <a:pt x="30657" y="228879"/>
                  </a:moveTo>
                  <a:lnTo>
                    <a:pt x="21678" y="219900"/>
                  </a:lnTo>
                  <a:lnTo>
                    <a:pt x="39636" y="219900"/>
                  </a:lnTo>
                  <a:lnTo>
                    <a:pt x="30657" y="228879"/>
                  </a:lnTo>
                  <a:close/>
                </a:path>
                <a:path w="817879" h="457835">
                  <a:moveTo>
                    <a:pt x="39636" y="237858"/>
                  </a:moveTo>
                  <a:lnTo>
                    <a:pt x="21678" y="237858"/>
                  </a:lnTo>
                  <a:lnTo>
                    <a:pt x="30657" y="228879"/>
                  </a:lnTo>
                  <a:lnTo>
                    <a:pt x="39636" y="237858"/>
                  </a:lnTo>
                  <a:close/>
                </a:path>
                <a:path w="817879" h="457835">
                  <a:moveTo>
                    <a:pt x="241617" y="445096"/>
                  </a:moveTo>
                  <a:lnTo>
                    <a:pt x="216217" y="445096"/>
                  </a:lnTo>
                  <a:lnTo>
                    <a:pt x="237896" y="436118"/>
                  </a:lnTo>
                  <a:lnTo>
                    <a:pt x="216217" y="414439"/>
                  </a:lnTo>
                  <a:lnTo>
                    <a:pt x="216217" y="336981"/>
                  </a:lnTo>
                  <a:lnTo>
                    <a:pt x="216458" y="334505"/>
                  </a:lnTo>
                  <a:lnTo>
                    <a:pt x="228917" y="324281"/>
                  </a:lnTo>
                  <a:lnTo>
                    <a:pt x="792479" y="324281"/>
                  </a:lnTo>
                  <a:lnTo>
                    <a:pt x="792479" y="336981"/>
                  </a:lnTo>
                  <a:lnTo>
                    <a:pt x="241617" y="336981"/>
                  </a:lnTo>
                  <a:lnTo>
                    <a:pt x="228917" y="349681"/>
                  </a:lnTo>
                  <a:lnTo>
                    <a:pt x="241617" y="349681"/>
                  </a:lnTo>
                  <a:lnTo>
                    <a:pt x="241617" y="445096"/>
                  </a:lnTo>
                  <a:close/>
                </a:path>
                <a:path w="817879" h="457835">
                  <a:moveTo>
                    <a:pt x="805179" y="349681"/>
                  </a:moveTo>
                  <a:lnTo>
                    <a:pt x="241617" y="349681"/>
                  </a:lnTo>
                  <a:lnTo>
                    <a:pt x="241617" y="336981"/>
                  </a:lnTo>
                  <a:lnTo>
                    <a:pt x="792479" y="336981"/>
                  </a:lnTo>
                  <a:lnTo>
                    <a:pt x="805179" y="324281"/>
                  </a:lnTo>
                  <a:lnTo>
                    <a:pt x="817879" y="324281"/>
                  </a:lnTo>
                  <a:lnTo>
                    <a:pt x="817879" y="336981"/>
                  </a:lnTo>
                  <a:lnTo>
                    <a:pt x="807656" y="349440"/>
                  </a:lnTo>
                  <a:lnTo>
                    <a:pt x="805179" y="349681"/>
                  </a:lnTo>
                  <a:close/>
                </a:path>
                <a:path w="817879" h="457835">
                  <a:moveTo>
                    <a:pt x="241617" y="349681"/>
                  </a:moveTo>
                  <a:lnTo>
                    <a:pt x="228917" y="349681"/>
                  </a:lnTo>
                  <a:lnTo>
                    <a:pt x="241617" y="336981"/>
                  </a:lnTo>
                  <a:lnTo>
                    <a:pt x="241617" y="349681"/>
                  </a:lnTo>
                  <a:close/>
                </a:path>
                <a:path w="817879" h="457835">
                  <a:moveTo>
                    <a:pt x="216217" y="445096"/>
                  </a:moveTo>
                  <a:lnTo>
                    <a:pt x="216217" y="414439"/>
                  </a:lnTo>
                  <a:lnTo>
                    <a:pt x="237896" y="436118"/>
                  </a:lnTo>
                  <a:lnTo>
                    <a:pt x="216217" y="44509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16479" y="3757968"/>
            <a:ext cx="817880" cy="457834"/>
            <a:chOff x="2316479" y="3757968"/>
            <a:chExt cx="817880" cy="457834"/>
          </a:xfrm>
        </p:grpSpPr>
        <p:sp>
          <p:nvSpPr>
            <p:cNvPr id="13" name="object 13"/>
            <p:cNvSpPr/>
            <p:nvPr/>
          </p:nvSpPr>
          <p:spPr>
            <a:xfrm>
              <a:off x="2328671" y="3770376"/>
              <a:ext cx="792480" cy="433070"/>
            </a:xfrm>
            <a:custGeom>
              <a:avLst/>
              <a:gdLst/>
              <a:ahLst/>
              <a:cxnLst/>
              <a:rect l="l" t="t" r="r" b="b"/>
              <a:pathLst>
                <a:path w="792480" h="433070">
                  <a:moveTo>
                    <a:pt x="576071" y="432815"/>
                  </a:moveTo>
                  <a:lnTo>
                    <a:pt x="576071" y="324612"/>
                  </a:lnTo>
                  <a:lnTo>
                    <a:pt x="0" y="324612"/>
                  </a:lnTo>
                  <a:lnTo>
                    <a:pt x="0" y="108203"/>
                  </a:lnTo>
                  <a:lnTo>
                    <a:pt x="576071" y="108203"/>
                  </a:lnTo>
                  <a:lnTo>
                    <a:pt x="576071" y="0"/>
                  </a:lnTo>
                  <a:lnTo>
                    <a:pt x="792479" y="216408"/>
                  </a:lnTo>
                  <a:lnTo>
                    <a:pt x="576071" y="432815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16479" y="3757968"/>
              <a:ext cx="817880" cy="457834"/>
            </a:xfrm>
            <a:custGeom>
              <a:avLst/>
              <a:gdLst/>
              <a:ahLst/>
              <a:cxnLst/>
              <a:rect l="l" t="t" r="r" b="b"/>
              <a:pathLst>
                <a:path w="817880" h="457835">
                  <a:moveTo>
                    <a:pt x="576262" y="120776"/>
                  </a:moveTo>
                  <a:lnTo>
                    <a:pt x="576262" y="12661"/>
                  </a:lnTo>
                  <a:lnTo>
                    <a:pt x="576554" y="9956"/>
                  </a:lnTo>
                  <a:lnTo>
                    <a:pt x="588060" y="0"/>
                  </a:lnTo>
                  <a:lnTo>
                    <a:pt x="590765" y="88"/>
                  </a:lnTo>
                  <a:lnTo>
                    <a:pt x="593394" y="762"/>
                  </a:lnTo>
                  <a:lnTo>
                    <a:pt x="595833" y="1981"/>
                  </a:lnTo>
                  <a:lnTo>
                    <a:pt x="597941" y="3682"/>
                  </a:lnTo>
                  <a:lnTo>
                    <a:pt x="606920" y="12661"/>
                  </a:lnTo>
                  <a:lnTo>
                    <a:pt x="601662" y="12661"/>
                  </a:lnTo>
                  <a:lnTo>
                    <a:pt x="579983" y="21640"/>
                  </a:lnTo>
                  <a:lnTo>
                    <a:pt x="601662" y="43319"/>
                  </a:lnTo>
                  <a:lnTo>
                    <a:pt x="601662" y="108076"/>
                  </a:lnTo>
                  <a:lnTo>
                    <a:pt x="588962" y="108076"/>
                  </a:lnTo>
                  <a:lnTo>
                    <a:pt x="576262" y="120776"/>
                  </a:lnTo>
                  <a:close/>
                </a:path>
                <a:path w="817880" h="457835">
                  <a:moveTo>
                    <a:pt x="601662" y="43319"/>
                  </a:moveTo>
                  <a:lnTo>
                    <a:pt x="579983" y="21640"/>
                  </a:lnTo>
                  <a:lnTo>
                    <a:pt x="601662" y="12661"/>
                  </a:lnTo>
                  <a:lnTo>
                    <a:pt x="601662" y="43319"/>
                  </a:lnTo>
                  <a:close/>
                </a:path>
                <a:path w="817880" h="457835">
                  <a:moveTo>
                    <a:pt x="787222" y="228879"/>
                  </a:moveTo>
                  <a:lnTo>
                    <a:pt x="601662" y="43319"/>
                  </a:lnTo>
                  <a:lnTo>
                    <a:pt x="601662" y="12661"/>
                  </a:lnTo>
                  <a:lnTo>
                    <a:pt x="606920" y="12661"/>
                  </a:lnTo>
                  <a:lnTo>
                    <a:pt x="814158" y="219900"/>
                  </a:lnTo>
                  <a:lnTo>
                    <a:pt x="796201" y="219900"/>
                  </a:lnTo>
                  <a:lnTo>
                    <a:pt x="787222" y="228879"/>
                  </a:lnTo>
                  <a:close/>
                </a:path>
                <a:path w="817880" h="457835">
                  <a:moveTo>
                    <a:pt x="576262" y="349694"/>
                  </a:moveTo>
                  <a:lnTo>
                    <a:pt x="12700" y="349694"/>
                  </a:lnTo>
                  <a:lnTo>
                    <a:pt x="10223" y="349440"/>
                  </a:lnTo>
                  <a:lnTo>
                    <a:pt x="0" y="336994"/>
                  </a:lnTo>
                  <a:lnTo>
                    <a:pt x="0" y="120776"/>
                  </a:lnTo>
                  <a:lnTo>
                    <a:pt x="12700" y="108076"/>
                  </a:lnTo>
                  <a:lnTo>
                    <a:pt x="576262" y="108076"/>
                  </a:lnTo>
                  <a:lnTo>
                    <a:pt x="576262" y="120776"/>
                  </a:lnTo>
                  <a:lnTo>
                    <a:pt x="25400" y="120776"/>
                  </a:lnTo>
                  <a:lnTo>
                    <a:pt x="12700" y="133476"/>
                  </a:lnTo>
                  <a:lnTo>
                    <a:pt x="25400" y="133476"/>
                  </a:lnTo>
                  <a:lnTo>
                    <a:pt x="25400" y="324294"/>
                  </a:lnTo>
                  <a:lnTo>
                    <a:pt x="12700" y="324294"/>
                  </a:lnTo>
                  <a:lnTo>
                    <a:pt x="25400" y="336994"/>
                  </a:lnTo>
                  <a:lnTo>
                    <a:pt x="576262" y="336994"/>
                  </a:lnTo>
                  <a:lnTo>
                    <a:pt x="576262" y="349694"/>
                  </a:lnTo>
                  <a:close/>
                </a:path>
                <a:path w="817880" h="457835">
                  <a:moveTo>
                    <a:pt x="588962" y="133476"/>
                  </a:moveTo>
                  <a:lnTo>
                    <a:pt x="25400" y="133476"/>
                  </a:lnTo>
                  <a:lnTo>
                    <a:pt x="25400" y="120776"/>
                  </a:lnTo>
                  <a:lnTo>
                    <a:pt x="576262" y="120776"/>
                  </a:lnTo>
                  <a:lnTo>
                    <a:pt x="588962" y="108076"/>
                  </a:lnTo>
                  <a:lnTo>
                    <a:pt x="601662" y="108076"/>
                  </a:lnTo>
                  <a:lnTo>
                    <a:pt x="601662" y="120776"/>
                  </a:lnTo>
                  <a:lnTo>
                    <a:pt x="591438" y="133222"/>
                  </a:lnTo>
                  <a:lnTo>
                    <a:pt x="588962" y="133476"/>
                  </a:lnTo>
                  <a:close/>
                </a:path>
                <a:path w="817880" h="457835">
                  <a:moveTo>
                    <a:pt x="25400" y="133476"/>
                  </a:moveTo>
                  <a:lnTo>
                    <a:pt x="12700" y="133476"/>
                  </a:lnTo>
                  <a:lnTo>
                    <a:pt x="25400" y="120776"/>
                  </a:lnTo>
                  <a:lnTo>
                    <a:pt x="25400" y="133476"/>
                  </a:lnTo>
                  <a:close/>
                </a:path>
                <a:path w="817880" h="457835">
                  <a:moveTo>
                    <a:pt x="796201" y="237858"/>
                  </a:moveTo>
                  <a:lnTo>
                    <a:pt x="787222" y="228879"/>
                  </a:lnTo>
                  <a:lnTo>
                    <a:pt x="796201" y="219900"/>
                  </a:lnTo>
                  <a:lnTo>
                    <a:pt x="796201" y="237858"/>
                  </a:lnTo>
                  <a:close/>
                </a:path>
                <a:path w="817880" h="457835">
                  <a:moveTo>
                    <a:pt x="814158" y="237858"/>
                  </a:moveTo>
                  <a:lnTo>
                    <a:pt x="796201" y="237858"/>
                  </a:lnTo>
                  <a:lnTo>
                    <a:pt x="796201" y="219900"/>
                  </a:lnTo>
                  <a:lnTo>
                    <a:pt x="814158" y="219900"/>
                  </a:lnTo>
                  <a:lnTo>
                    <a:pt x="815733" y="221818"/>
                  </a:lnTo>
                  <a:lnTo>
                    <a:pt x="816914" y="224015"/>
                  </a:lnTo>
                  <a:lnTo>
                    <a:pt x="817638" y="226402"/>
                  </a:lnTo>
                  <a:lnTo>
                    <a:pt x="817880" y="228879"/>
                  </a:lnTo>
                  <a:lnTo>
                    <a:pt x="817638" y="231355"/>
                  </a:lnTo>
                  <a:lnTo>
                    <a:pt x="816914" y="233743"/>
                  </a:lnTo>
                  <a:lnTo>
                    <a:pt x="815733" y="235940"/>
                  </a:lnTo>
                  <a:lnTo>
                    <a:pt x="814158" y="237858"/>
                  </a:lnTo>
                  <a:close/>
                </a:path>
                <a:path w="817880" h="457835">
                  <a:moveTo>
                    <a:pt x="606920" y="445096"/>
                  </a:moveTo>
                  <a:lnTo>
                    <a:pt x="601662" y="445096"/>
                  </a:lnTo>
                  <a:lnTo>
                    <a:pt x="601662" y="414439"/>
                  </a:lnTo>
                  <a:lnTo>
                    <a:pt x="787222" y="228879"/>
                  </a:lnTo>
                  <a:lnTo>
                    <a:pt x="796201" y="237858"/>
                  </a:lnTo>
                  <a:lnTo>
                    <a:pt x="814158" y="237858"/>
                  </a:lnTo>
                  <a:lnTo>
                    <a:pt x="606920" y="445096"/>
                  </a:lnTo>
                  <a:close/>
                </a:path>
                <a:path w="817880" h="457835">
                  <a:moveTo>
                    <a:pt x="25400" y="336994"/>
                  </a:moveTo>
                  <a:lnTo>
                    <a:pt x="12700" y="324294"/>
                  </a:lnTo>
                  <a:lnTo>
                    <a:pt x="25400" y="324294"/>
                  </a:lnTo>
                  <a:lnTo>
                    <a:pt x="25400" y="336994"/>
                  </a:lnTo>
                  <a:close/>
                </a:path>
                <a:path w="817880" h="457835">
                  <a:moveTo>
                    <a:pt x="601662" y="349694"/>
                  </a:moveTo>
                  <a:lnTo>
                    <a:pt x="588962" y="349694"/>
                  </a:lnTo>
                  <a:lnTo>
                    <a:pt x="576262" y="336994"/>
                  </a:lnTo>
                  <a:lnTo>
                    <a:pt x="25400" y="336994"/>
                  </a:lnTo>
                  <a:lnTo>
                    <a:pt x="25400" y="324294"/>
                  </a:lnTo>
                  <a:lnTo>
                    <a:pt x="588962" y="324294"/>
                  </a:lnTo>
                  <a:lnTo>
                    <a:pt x="601662" y="336994"/>
                  </a:lnTo>
                  <a:lnTo>
                    <a:pt x="601662" y="349694"/>
                  </a:lnTo>
                  <a:close/>
                </a:path>
                <a:path w="817880" h="457835">
                  <a:moveTo>
                    <a:pt x="588060" y="457758"/>
                  </a:moveTo>
                  <a:lnTo>
                    <a:pt x="576262" y="445096"/>
                  </a:lnTo>
                  <a:lnTo>
                    <a:pt x="576262" y="336994"/>
                  </a:lnTo>
                  <a:lnTo>
                    <a:pt x="588962" y="349694"/>
                  </a:lnTo>
                  <a:lnTo>
                    <a:pt x="601662" y="349694"/>
                  </a:lnTo>
                  <a:lnTo>
                    <a:pt x="601662" y="414439"/>
                  </a:lnTo>
                  <a:lnTo>
                    <a:pt x="579983" y="436117"/>
                  </a:lnTo>
                  <a:lnTo>
                    <a:pt x="601662" y="445096"/>
                  </a:lnTo>
                  <a:lnTo>
                    <a:pt x="606920" y="445096"/>
                  </a:lnTo>
                  <a:lnTo>
                    <a:pt x="597941" y="454075"/>
                  </a:lnTo>
                  <a:lnTo>
                    <a:pt x="595833" y="455777"/>
                  </a:lnTo>
                  <a:lnTo>
                    <a:pt x="593394" y="456996"/>
                  </a:lnTo>
                  <a:lnTo>
                    <a:pt x="590765" y="457669"/>
                  </a:lnTo>
                  <a:lnTo>
                    <a:pt x="588060" y="457758"/>
                  </a:lnTo>
                  <a:close/>
                </a:path>
                <a:path w="817880" h="457835">
                  <a:moveTo>
                    <a:pt x="601662" y="445096"/>
                  </a:moveTo>
                  <a:lnTo>
                    <a:pt x="579983" y="436117"/>
                  </a:lnTo>
                  <a:lnTo>
                    <a:pt x="601662" y="414439"/>
                  </a:lnTo>
                  <a:lnTo>
                    <a:pt x="601662" y="44509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56250" marR="5080" indent="1229360" algn="r">
              <a:lnSpc>
                <a:spcPct val="100000"/>
              </a:lnSpc>
              <a:spcBef>
                <a:spcPts val="100"/>
              </a:spcBef>
              <a:tabLst>
                <a:tab pos="7092315" algn="l"/>
              </a:tabLst>
            </a:pPr>
            <a:r>
              <a:rPr spc="-645" dirty="0"/>
              <a:t>D</a:t>
            </a:r>
            <a:r>
              <a:rPr spc="-1280" dirty="0"/>
              <a:t>W</a:t>
            </a:r>
            <a:r>
              <a:rPr spc="10" dirty="0"/>
              <a:t>卷</a:t>
            </a:r>
            <a:r>
              <a:rPr dirty="0"/>
              <a:t>积  </a:t>
            </a:r>
            <a:r>
              <a:rPr spc="-645" dirty="0"/>
              <a:t>D</a:t>
            </a:r>
            <a:r>
              <a:rPr spc="-165" dirty="0"/>
              <a:t>e</a:t>
            </a:r>
            <a:r>
              <a:rPr spc="-345" dirty="0"/>
              <a:t>p</a:t>
            </a:r>
            <a:r>
              <a:rPr spc="285" dirty="0"/>
              <a:t>t</a:t>
            </a:r>
            <a:r>
              <a:rPr spc="-290" dirty="0"/>
              <a:t>h</a:t>
            </a:r>
            <a:r>
              <a:rPr spc="-735" dirty="0"/>
              <a:t>w</a:t>
            </a:r>
            <a:r>
              <a:rPr spc="545" dirty="0"/>
              <a:t>i</a:t>
            </a:r>
            <a:r>
              <a:rPr spc="75" dirty="0"/>
              <a:t>s</a:t>
            </a:r>
            <a:r>
              <a:rPr spc="-175" dirty="0"/>
              <a:t>e</a:t>
            </a:r>
            <a:r>
              <a:rPr dirty="0"/>
              <a:t>	</a:t>
            </a:r>
            <a:r>
              <a:rPr spc="-400" dirty="0"/>
              <a:t>C</a:t>
            </a:r>
            <a:r>
              <a:rPr spc="-335" dirty="0"/>
              <a:t>o</a:t>
            </a:r>
            <a:r>
              <a:rPr spc="-295" dirty="0"/>
              <a:t>n</a:t>
            </a:r>
            <a:r>
              <a:rPr spc="-100" dirty="0"/>
              <a:t>v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100"/>
          </a:p>
          <a:p>
            <a:pPr marR="168275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Depthwise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Separable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548630">
              <a:lnSpc>
                <a:spcPct val="100000"/>
              </a:lnSpc>
              <a:tabLst>
                <a:tab pos="1548765" algn="l"/>
              </a:tabLst>
            </a:pPr>
            <a:r>
              <a:rPr spc="-785" dirty="0"/>
              <a:t>PW</a:t>
            </a:r>
            <a:r>
              <a:rPr spc="10" dirty="0"/>
              <a:t>卷</a:t>
            </a:r>
            <a:r>
              <a:rPr dirty="0"/>
              <a:t>积 </a:t>
            </a:r>
            <a:r>
              <a:rPr spc="-295" dirty="0"/>
              <a:t>P</a:t>
            </a:r>
            <a:r>
              <a:rPr spc="-335" dirty="0"/>
              <a:t>o</a:t>
            </a:r>
            <a:r>
              <a:rPr spc="545" dirty="0"/>
              <a:t>i</a:t>
            </a:r>
            <a:r>
              <a:rPr spc="-295" dirty="0"/>
              <a:t>n</a:t>
            </a:r>
            <a:r>
              <a:rPr spc="285" dirty="0"/>
              <a:t>t</a:t>
            </a:r>
            <a:r>
              <a:rPr spc="-735" dirty="0"/>
              <a:t>w</a:t>
            </a:r>
            <a:r>
              <a:rPr spc="545" dirty="0"/>
              <a:t>i</a:t>
            </a:r>
            <a:r>
              <a:rPr spc="75" dirty="0"/>
              <a:t>s</a:t>
            </a:r>
            <a:r>
              <a:rPr spc="-175" dirty="0"/>
              <a:t>e</a:t>
            </a:r>
            <a:r>
              <a:rPr dirty="0"/>
              <a:t>	</a:t>
            </a:r>
            <a:r>
              <a:rPr spc="-400" dirty="0"/>
              <a:t>C</a:t>
            </a:r>
            <a:r>
              <a:rPr spc="-335" dirty="0"/>
              <a:t>o</a:t>
            </a:r>
            <a:r>
              <a:rPr spc="-295" dirty="0"/>
              <a:t>n</a:t>
            </a:r>
            <a:r>
              <a:rPr spc="-100" dirty="0"/>
              <a:t>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324" y="3290309"/>
            <a:ext cx="4142210" cy="169123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60" dirty="0"/>
              <a:t>M</a:t>
            </a:r>
            <a:r>
              <a:rPr spc="-500" dirty="0"/>
              <a:t>o</a:t>
            </a:r>
            <a:r>
              <a:rPr spc="-515" dirty="0"/>
              <a:t>b</a:t>
            </a:r>
            <a:r>
              <a:rPr spc="819" dirty="0"/>
              <a:t>il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5" name="object 5"/>
          <p:cNvSpPr/>
          <p:nvPr/>
        </p:nvSpPr>
        <p:spPr>
          <a:xfrm>
            <a:off x="6845807" y="3270503"/>
            <a:ext cx="2118360" cy="1763395"/>
          </a:xfrm>
          <a:custGeom>
            <a:avLst/>
            <a:gdLst/>
            <a:ahLst/>
            <a:cxnLst/>
            <a:rect l="l" t="t" r="r" b="b"/>
            <a:pathLst>
              <a:path w="2118359" h="1763395">
                <a:moveTo>
                  <a:pt x="0" y="1763268"/>
                </a:moveTo>
                <a:lnTo>
                  <a:pt x="519684" y="0"/>
                </a:lnTo>
                <a:lnTo>
                  <a:pt x="2118360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95" y="3354599"/>
            <a:ext cx="3785616" cy="14446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695" y="984791"/>
            <a:ext cx="3329533" cy="174226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853738" y="1546364"/>
            <a:ext cx="3823970" cy="0"/>
          </a:xfrm>
          <a:custGeom>
            <a:avLst/>
            <a:gdLst/>
            <a:ahLst/>
            <a:cxnLst/>
            <a:rect l="l" t="t" r="r" b="b"/>
            <a:pathLst>
              <a:path w="3823970">
                <a:moveTo>
                  <a:pt x="0" y="0"/>
                </a:moveTo>
                <a:lnTo>
                  <a:pt x="3823893" y="0"/>
                </a:lnTo>
              </a:path>
            </a:pathLst>
          </a:custGeom>
          <a:ln w="10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2836" y="229260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578" y="0"/>
                </a:lnTo>
              </a:path>
            </a:pathLst>
          </a:custGeom>
          <a:ln w="10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3303" y="2292604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356" y="0"/>
                </a:lnTo>
              </a:path>
            </a:pathLst>
          </a:custGeom>
          <a:ln w="10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6423" y="229260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578" y="0"/>
                </a:lnTo>
              </a:path>
            </a:pathLst>
          </a:custGeom>
          <a:ln w="10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6889" y="2292604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11" y="0"/>
                </a:lnTo>
              </a:path>
            </a:pathLst>
          </a:custGeom>
          <a:ln w="10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82920" y="2289886"/>
            <a:ext cx="6127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07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N	</a:t>
            </a:r>
            <a:r>
              <a:rPr sz="2000" spc="-5" dirty="0"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2678" y="1930044"/>
            <a:ext cx="1208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50520" algn="l"/>
              </a:tabLst>
            </a:pPr>
            <a:r>
              <a:rPr sz="2000" spc="-5" dirty="0">
                <a:latin typeface="Times New Roman"/>
                <a:cs typeface="Times New Roman"/>
              </a:rPr>
              <a:t>1	</a:t>
            </a:r>
            <a:r>
              <a:rPr sz="3000" spc="-7" baseline="-34722" dirty="0">
                <a:latin typeface="Symbol"/>
                <a:cs typeface="Symbol"/>
              </a:rPr>
              <a:t></a:t>
            </a:r>
            <a:r>
              <a:rPr sz="3000" spc="600" baseline="-34722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3000" spc="-7" baseline="-34722" dirty="0">
                <a:latin typeface="Symbol"/>
                <a:cs typeface="Symbol"/>
              </a:rPr>
              <a:t></a:t>
            </a:r>
            <a:r>
              <a:rPr sz="3000" spc="-52" baseline="-34722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1663" y="2090712"/>
            <a:ext cx="708025" cy="528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985"/>
              </a:lnSpc>
              <a:spcBef>
                <a:spcPts val="95"/>
              </a:spcBef>
            </a:pPr>
            <a:r>
              <a:rPr sz="2000" spc="-5" dirty="0">
                <a:latin typeface="Symbol"/>
                <a:cs typeface="Symbol"/>
              </a:rPr>
              <a:t>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3000" spc="-7" baseline="34722" dirty="0">
                <a:latin typeface="Times New Roman"/>
                <a:cs typeface="Times New Roman"/>
              </a:rPr>
              <a:t>1</a:t>
            </a:r>
            <a:r>
              <a:rPr sz="3000" spc="472" baseline="34722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endParaRPr sz="2000">
              <a:latin typeface="Symbol"/>
              <a:cs typeface="Symbol"/>
            </a:endParaRPr>
          </a:p>
          <a:p>
            <a:pPr marL="1905" algn="ctr">
              <a:lnSpc>
                <a:spcPts val="1985"/>
              </a:lnSpc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0425" y="2175700"/>
            <a:ext cx="351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i="1" spc="104" baseline="-25000" dirty="0">
                <a:latin typeface="Times New Roman"/>
                <a:cs typeface="Times New Roman"/>
              </a:rPr>
              <a:t>D</a:t>
            </a:r>
            <a:r>
              <a:rPr sz="1150" spc="7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8997" y="2459291"/>
            <a:ext cx="12446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i="1" spc="5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3696" y="1543647"/>
            <a:ext cx="2435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D</a:t>
            </a:r>
            <a:r>
              <a:rPr sz="1725" i="1" spc="7" baseline="-24154" dirty="0">
                <a:latin typeface="Times New Roman"/>
                <a:cs typeface="Times New Roman"/>
              </a:rPr>
              <a:t>K 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</a:t>
            </a:r>
            <a:r>
              <a:rPr sz="1725" i="1" spc="7" baseline="-24154" dirty="0">
                <a:latin typeface="Times New Roman"/>
                <a:cs typeface="Times New Roman"/>
              </a:rPr>
              <a:t>K</a:t>
            </a:r>
            <a:r>
              <a:rPr sz="1725" i="1" baseline="-24154" dirty="0">
                <a:latin typeface="Times New Roman"/>
                <a:cs typeface="Times New Roman"/>
              </a:rPr>
              <a:t> </a:t>
            </a:r>
            <a:r>
              <a:rPr sz="1725" i="1" spc="7" baseline="-241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</a:t>
            </a:r>
            <a:r>
              <a:rPr sz="1725" i="1" spc="7" baseline="-24154" dirty="0">
                <a:latin typeface="Times New Roman"/>
                <a:cs typeface="Times New Roman"/>
              </a:rPr>
              <a:t>F</a:t>
            </a:r>
            <a:r>
              <a:rPr sz="1725" i="1" baseline="-24154" dirty="0">
                <a:latin typeface="Times New Roman"/>
                <a:cs typeface="Times New Roman"/>
              </a:rPr>
              <a:t> </a:t>
            </a:r>
            <a:r>
              <a:rPr sz="1725" i="1" spc="-7" baseline="-241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</a:t>
            </a:r>
            <a:r>
              <a:rPr sz="1725" i="1" spc="7" baseline="-24154" dirty="0">
                <a:latin typeface="Times New Roman"/>
                <a:cs typeface="Times New Roman"/>
              </a:rPr>
              <a:t>F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0860" y="1183805"/>
            <a:ext cx="38207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D</a:t>
            </a:r>
            <a:r>
              <a:rPr sz="1725" i="1" spc="7" baseline="-24154" dirty="0">
                <a:latin typeface="Times New Roman"/>
                <a:cs typeface="Times New Roman"/>
              </a:rPr>
              <a:t>K 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</a:t>
            </a:r>
            <a:r>
              <a:rPr sz="1725" i="1" spc="7" baseline="-24154" dirty="0">
                <a:latin typeface="Times New Roman"/>
                <a:cs typeface="Times New Roman"/>
              </a:rPr>
              <a:t>K</a:t>
            </a:r>
            <a:r>
              <a:rPr sz="1725" i="1" baseline="-24154" dirty="0">
                <a:latin typeface="Times New Roman"/>
                <a:cs typeface="Times New Roman"/>
              </a:rPr>
              <a:t> </a:t>
            </a:r>
            <a:r>
              <a:rPr sz="1725" i="1" spc="7" baseline="-241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</a:t>
            </a:r>
            <a:r>
              <a:rPr sz="1725" i="1" spc="7" baseline="-24154" dirty="0">
                <a:latin typeface="Times New Roman"/>
                <a:cs typeface="Times New Roman"/>
              </a:rPr>
              <a:t>F</a:t>
            </a:r>
            <a:r>
              <a:rPr sz="1725" i="1" baseline="-24154" dirty="0">
                <a:latin typeface="Times New Roman"/>
                <a:cs typeface="Times New Roman"/>
              </a:rPr>
              <a:t> </a:t>
            </a:r>
            <a:r>
              <a:rPr sz="1725" i="1" spc="-7" baseline="-241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</a:t>
            </a:r>
            <a:r>
              <a:rPr sz="1725" i="1" spc="7" baseline="-24154" dirty="0">
                <a:latin typeface="Times New Roman"/>
                <a:cs typeface="Times New Roman"/>
              </a:rPr>
              <a:t>F</a:t>
            </a:r>
            <a:r>
              <a:rPr sz="1725" i="1" baseline="-24154" dirty="0">
                <a:latin typeface="Times New Roman"/>
                <a:cs typeface="Times New Roman"/>
              </a:rPr>
              <a:t> </a:t>
            </a:r>
            <a:r>
              <a:rPr sz="1725" i="1" spc="135" baseline="-241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</a:t>
            </a:r>
            <a:r>
              <a:rPr sz="1725" i="1" spc="7" baseline="-24154" dirty="0">
                <a:latin typeface="Times New Roman"/>
                <a:cs typeface="Times New Roman"/>
              </a:rPr>
              <a:t>F</a:t>
            </a:r>
            <a:r>
              <a:rPr sz="1725" i="1" baseline="-24154" dirty="0">
                <a:latin typeface="Times New Roman"/>
                <a:cs typeface="Times New Roman"/>
              </a:rPr>
              <a:t> </a:t>
            </a:r>
            <a:r>
              <a:rPr sz="1725" i="1" spc="-7" baseline="-241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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</a:t>
            </a:r>
            <a:r>
              <a:rPr sz="1725" i="1" spc="7" baseline="-24154" dirty="0">
                <a:latin typeface="Times New Roman"/>
                <a:cs typeface="Times New Roman"/>
              </a:rPr>
              <a:t>F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6172" y="2616999"/>
            <a:ext cx="24511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i="1" spc="-10" dirty="0">
                <a:latin typeface="Times New Roman"/>
                <a:cs typeface="Times New Roman"/>
              </a:rPr>
              <a:t>D</a:t>
            </a:r>
            <a:r>
              <a:rPr sz="1050" i="1" spc="-15" baseline="-23809" dirty="0">
                <a:latin typeface="Times New Roman"/>
                <a:cs typeface="Times New Roman"/>
              </a:rPr>
              <a:t>K</a:t>
            </a:r>
            <a:endParaRPr sz="1050" baseline="-2380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0837" y="2118524"/>
            <a:ext cx="240029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i="1" spc="-10" dirty="0">
                <a:latin typeface="Times New Roman"/>
                <a:cs typeface="Times New Roman"/>
              </a:rPr>
              <a:t>D</a:t>
            </a:r>
            <a:r>
              <a:rPr sz="1050" i="1" spc="-15" baseline="-23809" dirty="0">
                <a:latin typeface="Times New Roman"/>
                <a:cs typeface="Times New Roman"/>
              </a:rPr>
              <a:t>F</a:t>
            </a:r>
            <a:endParaRPr sz="1050" baseline="-2380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31025" y="2205355"/>
            <a:ext cx="18637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理论上普通卷积计</a:t>
            </a:r>
            <a:r>
              <a:rPr sz="16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算 </a:t>
            </a:r>
            <a:r>
              <a:rPr sz="16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量是</a:t>
            </a:r>
            <a:r>
              <a:rPr sz="1600" b="1" spc="-545" dirty="0">
                <a:solidFill>
                  <a:srgbClr val="FF0000"/>
                </a:solidFill>
                <a:latin typeface="Microsoft JhengHei"/>
                <a:cs typeface="Microsoft JhengHei"/>
              </a:rPr>
              <a:t>DW+PW</a:t>
            </a:r>
            <a:r>
              <a:rPr sz="16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的</a:t>
            </a:r>
            <a:r>
              <a:rPr sz="16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8</a:t>
            </a:r>
            <a:r>
              <a:rPr sz="16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到</a:t>
            </a:r>
            <a:r>
              <a:rPr sz="1600" b="1" spc="-150" dirty="0">
                <a:solidFill>
                  <a:srgbClr val="FF0000"/>
                </a:solidFill>
                <a:latin typeface="Microsoft JhengHei"/>
                <a:cs typeface="Microsoft JhengHei"/>
              </a:rPr>
              <a:t>9</a:t>
            </a:r>
            <a:r>
              <a:rPr sz="16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倍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82695" y="1197609"/>
            <a:ext cx="3973195" cy="732790"/>
          </a:xfrm>
          <a:custGeom>
            <a:avLst/>
            <a:gdLst/>
            <a:ahLst/>
            <a:cxnLst/>
            <a:rect l="l" t="t" r="r" b="b"/>
            <a:pathLst>
              <a:path w="3973195" h="732789">
                <a:moveTo>
                  <a:pt x="12700" y="80010"/>
                </a:moveTo>
                <a:lnTo>
                  <a:pt x="0" y="80010"/>
                </a:lnTo>
                <a:lnTo>
                  <a:pt x="0" y="181610"/>
                </a:lnTo>
                <a:lnTo>
                  <a:pt x="12700" y="181610"/>
                </a:lnTo>
                <a:lnTo>
                  <a:pt x="12700" y="80010"/>
                </a:lnTo>
                <a:close/>
              </a:path>
              <a:path w="3973195" h="732789">
                <a:moveTo>
                  <a:pt x="35560" y="314960"/>
                </a:moveTo>
                <a:lnTo>
                  <a:pt x="12700" y="314960"/>
                </a:lnTo>
                <a:lnTo>
                  <a:pt x="12700" y="219710"/>
                </a:lnTo>
                <a:lnTo>
                  <a:pt x="0" y="219710"/>
                </a:lnTo>
                <a:lnTo>
                  <a:pt x="0" y="321310"/>
                </a:lnTo>
                <a:lnTo>
                  <a:pt x="6350" y="321310"/>
                </a:lnTo>
                <a:lnTo>
                  <a:pt x="6350" y="327660"/>
                </a:lnTo>
                <a:lnTo>
                  <a:pt x="35560" y="327660"/>
                </a:lnTo>
                <a:lnTo>
                  <a:pt x="35560" y="321310"/>
                </a:lnTo>
                <a:lnTo>
                  <a:pt x="35560" y="314960"/>
                </a:lnTo>
                <a:close/>
              </a:path>
              <a:path w="3973195" h="732789">
                <a:moveTo>
                  <a:pt x="72390" y="0"/>
                </a:moveTo>
                <a:lnTo>
                  <a:pt x="6350" y="0"/>
                </a:lnTo>
                <a:lnTo>
                  <a:pt x="4381" y="304"/>
                </a:lnTo>
                <a:lnTo>
                  <a:pt x="2616" y="1206"/>
                </a:lnTo>
                <a:lnTo>
                  <a:pt x="1206" y="2616"/>
                </a:lnTo>
                <a:lnTo>
                  <a:pt x="304" y="4381"/>
                </a:lnTo>
                <a:lnTo>
                  <a:pt x="0" y="6350"/>
                </a:lnTo>
                <a:lnTo>
                  <a:pt x="0" y="41910"/>
                </a:lnTo>
                <a:lnTo>
                  <a:pt x="12700" y="41910"/>
                </a:lnTo>
                <a:lnTo>
                  <a:pt x="12700" y="12700"/>
                </a:lnTo>
                <a:lnTo>
                  <a:pt x="72390" y="12700"/>
                </a:lnTo>
                <a:lnTo>
                  <a:pt x="72390" y="6350"/>
                </a:lnTo>
                <a:lnTo>
                  <a:pt x="72390" y="0"/>
                </a:lnTo>
                <a:close/>
              </a:path>
              <a:path w="3973195" h="732789">
                <a:moveTo>
                  <a:pt x="175260" y="314960"/>
                </a:moveTo>
                <a:lnTo>
                  <a:pt x="73660" y="314960"/>
                </a:lnTo>
                <a:lnTo>
                  <a:pt x="73660" y="327660"/>
                </a:lnTo>
                <a:lnTo>
                  <a:pt x="175260" y="327660"/>
                </a:lnTo>
                <a:lnTo>
                  <a:pt x="175260" y="314960"/>
                </a:lnTo>
                <a:close/>
              </a:path>
              <a:path w="3973195" h="732789">
                <a:moveTo>
                  <a:pt x="212090" y="0"/>
                </a:moveTo>
                <a:lnTo>
                  <a:pt x="110490" y="0"/>
                </a:lnTo>
                <a:lnTo>
                  <a:pt x="110490" y="12700"/>
                </a:lnTo>
                <a:lnTo>
                  <a:pt x="212090" y="12700"/>
                </a:lnTo>
                <a:lnTo>
                  <a:pt x="212090" y="0"/>
                </a:lnTo>
                <a:close/>
              </a:path>
              <a:path w="3973195" h="732789">
                <a:moveTo>
                  <a:pt x="314960" y="314960"/>
                </a:moveTo>
                <a:lnTo>
                  <a:pt x="213360" y="314960"/>
                </a:lnTo>
                <a:lnTo>
                  <a:pt x="213360" y="327660"/>
                </a:lnTo>
                <a:lnTo>
                  <a:pt x="314960" y="327660"/>
                </a:lnTo>
                <a:lnTo>
                  <a:pt x="314960" y="314960"/>
                </a:lnTo>
                <a:close/>
              </a:path>
              <a:path w="3973195" h="732789">
                <a:moveTo>
                  <a:pt x="351790" y="0"/>
                </a:moveTo>
                <a:lnTo>
                  <a:pt x="250190" y="0"/>
                </a:lnTo>
                <a:lnTo>
                  <a:pt x="250190" y="12700"/>
                </a:lnTo>
                <a:lnTo>
                  <a:pt x="351790" y="12700"/>
                </a:lnTo>
                <a:lnTo>
                  <a:pt x="351790" y="0"/>
                </a:lnTo>
                <a:close/>
              </a:path>
              <a:path w="3973195" h="732789">
                <a:moveTo>
                  <a:pt x="454660" y="314960"/>
                </a:moveTo>
                <a:lnTo>
                  <a:pt x="353060" y="314960"/>
                </a:lnTo>
                <a:lnTo>
                  <a:pt x="353060" y="327660"/>
                </a:lnTo>
                <a:lnTo>
                  <a:pt x="454660" y="327660"/>
                </a:lnTo>
                <a:lnTo>
                  <a:pt x="454660" y="314960"/>
                </a:lnTo>
                <a:close/>
              </a:path>
              <a:path w="3973195" h="732789">
                <a:moveTo>
                  <a:pt x="491490" y="0"/>
                </a:moveTo>
                <a:lnTo>
                  <a:pt x="389890" y="0"/>
                </a:lnTo>
                <a:lnTo>
                  <a:pt x="389890" y="12700"/>
                </a:lnTo>
                <a:lnTo>
                  <a:pt x="491490" y="12700"/>
                </a:lnTo>
                <a:lnTo>
                  <a:pt x="491490" y="0"/>
                </a:lnTo>
                <a:close/>
              </a:path>
              <a:path w="3973195" h="732789">
                <a:moveTo>
                  <a:pt x="594360" y="314960"/>
                </a:moveTo>
                <a:lnTo>
                  <a:pt x="492760" y="314960"/>
                </a:lnTo>
                <a:lnTo>
                  <a:pt x="492760" y="327660"/>
                </a:lnTo>
                <a:lnTo>
                  <a:pt x="594360" y="327660"/>
                </a:lnTo>
                <a:lnTo>
                  <a:pt x="594360" y="314960"/>
                </a:lnTo>
                <a:close/>
              </a:path>
              <a:path w="3973195" h="732789">
                <a:moveTo>
                  <a:pt x="631190" y="0"/>
                </a:moveTo>
                <a:lnTo>
                  <a:pt x="529590" y="0"/>
                </a:lnTo>
                <a:lnTo>
                  <a:pt x="529590" y="12700"/>
                </a:lnTo>
                <a:lnTo>
                  <a:pt x="631190" y="12700"/>
                </a:lnTo>
                <a:lnTo>
                  <a:pt x="631190" y="0"/>
                </a:lnTo>
                <a:close/>
              </a:path>
              <a:path w="3973195" h="732789">
                <a:moveTo>
                  <a:pt x="734060" y="314960"/>
                </a:moveTo>
                <a:lnTo>
                  <a:pt x="632460" y="314960"/>
                </a:lnTo>
                <a:lnTo>
                  <a:pt x="632460" y="327660"/>
                </a:lnTo>
                <a:lnTo>
                  <a:pt x="734060" y="327660"/>
                </a:lnTo>
                <a:lnTo>
                  <a:pt x="734060" y="314960"/>
                </a:lnTo>
                <a:close/>
              </a:path>
              <a:path w="3973195" h="732789">
                <a:moveTo>
                  <a:pt x="742315" y="485140"/>
                </a:moveTo>
                <a:lnTo>
                  <a:pt x="729615" y="485140"/>
                </a:lnTo>
                <a:lnTo>
                  <a:pt x="729615" y="586740"/>
                </a:lnTo>
                <a:lnTo>
                  <a:pt x="742315" y="586740"/>
                </a:lnTo>
                <a:lnTo>
                  <a:pt x="742315" y="485140"/>
                </a:lnTo>
                <a:close/>
              </a:path>
              <a:path w="3973195" h="732789">
                <a:moveTo>
                  <a:pt x="770890" y="0"/>
                </a:moveTo>
                <a:lnTo>
                  <a:pt x="669290" y="0"/>
                </a:lnTo>
                <a:lnTo>
                  <a:pt x="669290" y="12700"/>
                </a:lnTo>
                <a:lnTo>
                  <a:pt x="770890" y="12700"/>
                </a:lnTo>
                <a:lnTo>
                  <a:pt x="770890" y="0"/>
                </a:lnTo>
                <a:close/>
              </a:path>
              <a:path w="3973195" h="732789">
                <a:moveTo>
                  <a:pt x="788670" y="391795"/>
                </a:moveTo>
                <a:lnTo>
                  <a:pt x="735965" y="391795"/>
                </a:lnTo>
                <a:lnTo>
                  <a:pt x="733996" y="392099"/>
                </a:lnTo>
                <a:lnTo>
                  <a:pt x="732231" y="393001"/>
                </a:lnTo>
                <a:lnTo>
                  <a:pt x="730821" y="394411"/>
                </a:lnTo>
                <a:lnTo>
                  <a:pt x="729919" y="396176"/>
                </a:lnTo>
                <a:lnTo>
                  <a:pt x="729615" y="398145"/>
                </a:lnTo>
                <a:lnTo>
                  <a:pt x="729615" y="447040"/>
                </a:lnTo>
                <a:lnTo>
                  <a:pt x="742315" y="447040"/>
                </a:lnTo>
                <a:lnTo>
                  <a:pt x="742315" y="404495"/>
                </a:lnTo>
                <a:lnTo>
                  <a:pt x="788670" y="404495"/>
                </a:lnTo>
                <a:lnTo>
                  <a:pt x="788670" y="398145"/>
                </a:lnTo>
                <a:lnTo>
                  <a:pt x="788670" y="391795"/>
                </a:lnTo>
                <a:close/>
              </a:path>
              <a:path w="3973195" h="732789">
                <a:moveTo>
                  <a:pt x="807085" y="720090"/>
                </a:moveTo>
                <a:lnTo>
                  <a:pt x="742315" y="720090"/>
                </a:lnTo>
                <a:lnTo>
                  <a:pt x="742315" y="624840"/>
                </a:lnTo>
                <a:lnTo>
                  <a:pt x="729615" y="624840"/>
                </a:lnTo>
                <a:lnTo>
                  <a:pt x="729615" y="726440"/>
                </a:lnTo>
                <a:lnTo>
                  <a:pt x="735965" y="726440"/>
                </a:lnTo>
                <a:lnTo>
                  <a:pt x="735965" y="732790"/>
                </a:lnTo>
                <a:lnTo>
                  <a:pt x="807085" y="732790"/>
                </a:lnTo>
                <a:lnTo>
                  <a:pt x="807085" y="726440"/>
                </a:lnTo>
                <a:lnTo>
                  <a:pt x="807085" y="720090"/>
                </a:lnTo>
                <a:close/>
              </a:path>
              <a:path w="3973195" h="732789">
                <a:moveTo>
                  <a:pt x="873760" y="314960"/>
                </a:moveTo>
                <a:lnTo>
                  <a:pt x="772160" y="314960"/>
                </a:lnTo>
                <a:lnTo>
                  <a:pt x="772160" y="327660"/>
                </a:lnTo>
                <a:lnTo>
                  <a:pt x="873760" y="327660"/>
                </a:lnTo>
                <a:lnTo>
                  <a:pt x="873760" y="314960"/>
                </a:lnTo>
                <a:close/>
              </a:path>
              <a:path w="3973195" h="732789">
                <a:moveTo>
                  <a:pt x="910590" y="0"/>
                </a:moveTo>
                <a:lnTo>
                  <a:pt x="808990" y="0"/>
                </a:lnTo>
                <a:lnTo>
                  <a:pt x="808990" y="12700"/>
                </a:lnTo>
                <a:lnTo>
                  <a:pt x="910590" y="12700"/>
                </a:lnTo>
                <a:lnTo>
                  <a:pt x="910590" y="0"/>
                </a:lnTo>
                <a:close/>
              </a:path>
              <a:path w="3973195" h="732789">
                <a:moveTo>
                  <a:pt x="928370" y="391795"/>
                </a:moveTo>
                <a:lnTo>
                  <a:pt x="826770" y="391795"/>
                </a:lnTo>
                <a:lnTo>
                  <a:pt x="826770" y="404495"/>
                </a:lnTo>
                <a:lnTo>
                  <a:pt x="928370" y="404495"/>
                </a:lnTo>
                <a:lnTo>
                  <a:pt x="928370" y="391795"/>
                </a:lnTo>
                <a:close/>
              </a:path>
              <a:path w="3973195" h="732789">
                <a:moveTo>
                  <a:pt x="946785" y="720090"/>
                </a:moveTo>
                <a:lnTo>
                  <a:pt x="845185" y="720090"/>
                </a:lnTo>
                <a:lnTo>
                  <a:pt x="845185" y="732790"/>
                </a:lnTo>
                <a:lnTo>
                  <a:pt x="946785" y="732790"/>
                </a:lnTo>
                <a:lnTo>
                  <a:pt x="946785" y="720090"/>
                </a:lnTo>
                <a:close/>
              </a:path>
              <a:path w="3973195" h="732789">
                <a:moveTo>
                  <a:pt x="1013460" y="314960"/>
                </a:moveTo>
                <a:lnTo>
                  <a:pt x="911860" y="314960"/>
                </a:lnTo>
                <a:lnTo>
                  <a:pt x="911860" y="327660"/>
                </a:lnTo>
                <a:lnTo>
                  <a:pt x="1013460" y="327660"/>
                </a:lnTo>
                <a:lnTo>
                  <a:pt x="1013460" y="314960"/>
                </a:lnTo>
                <a:close/>
              </a:path>
              <a:path w="3973195" h="732789">
                <a:moveTo>
                  <a:pt x="1050290" y="0"/>
                </a:moveTo>
                <a:lnTo>
                  <a:pt x="948690" y="0"/>
                </a:lnTo>
                <a:lnTo>
                  <a:pt x="948690" y="12700"/>
                </a:lnTo>
                <a:lnTo>
                  <a:pt x="1050290" y="12700"/>
                </a:lnTo>
                <a:lnTo>
                  <a:pt x="1050290" y="0"/>
                </a:lnTo>
                <a:close/>
              </a:path>
              <a:path w="3973195" h="732789">
                <a:moveTo>
                  <a:pt x="1068070" y="391795"/>
                </a:moveTo>
                <a:lnTo>
                  <a:pt x="966470" y="391795"/>
                </a:lnTo>
                <a:lnTo>
                  <a:pt x="966470" y="404495"/>
                </a:lnTo>
                <a:lnTo>
                  <a:pt x="1068070" y="404495"/>
                </a:lnTo>
                <a:lnTo>
                  <a:pt x="1068070" y="391795"/>
                </a:lnTo>
                <a:close/>
              </a:path>
              <a:path w="3973195" h="732789">
                <a:moveTo>
                  <a:pt x="1086485" y="720090"/>
                </a:moveTo>
                <a:lnTo>
                  <a:pt x="984885" y="720090"/>
                </a:lnTo>
                <a:lnTo>
                  <a:pt x="984885" y="732790"/>
                </a:lnTo>
                <a:lnTo>
                  <a:pt x="1086485" y="732790"/>
                </a:lnTo>
                <a:lnTo>
                  <a:pt x="1086485" y="720090"/>
                </a:lnTo>
                <a:close/>
              </a:path>
              <a:path w="3973195" h="732789">
                <a:moveTo>
                  <a:pt x="1153160" y="314960"/>
                </a:moveTo>
                <a:lnTo>
                  <a:pt x="1051560" y="314960"/>
                </a:lnTo>
                <a:lnTo>
                  <a:pt x="1051560" y="327660"/>
                </a:lnTo>
                <a:lnTo>
                  <a:pt x="1153160" y="327660"/>
                </a:lnTo>
                <a:lnTo>
                  <a:pt x="1153160" y="314960"/>
                </a:lnTo>
                <a:close/>
              </a:path>
              <a:path w="3973195" h="732789">
                <a:moveTo>
                  <a:pt x="1189990" y="0"/>
                </a:moveTo>
                <a:lnTo>
                  <a:pt x="1088390" y="0"/>
                </a:lnTo>
                <a:lnTo>
                  <a:pt x="1088390" y="12700"/>
                </a:lnTo>
                <a:lnTo>
                  <a:pt x="1189990" y="12700"/>
                </a:lnTo>
                <a:lnTo>
                  <a:pt x="1189990" y="0"/>
                </a:lnTo>
                <a:close/>
              </a:path>
              <a:path w="3973195" h="732789">
                <a:moveTo>
                  <a:pt x="1207770" y="391795"/>
                </a:moveTo>
                <a:lnTo>
                  <a:pt x="1106170" y="391795"/>
                </a:lnTo>
                <a:lnTo>
                  <a:pt x="1106170" y="404495"/>
                </a:lnTo>
                <a:lnTo>
                  <a:pt x="1207770" y="404495"/>
                </a:lnTo>
                <a:lnTo>
                  <a:pt x="1207770" y="391795"/>
                </a:lnTo>
                <a:close/>
              </a:path>
              <a:path w="3973195" h="732789">
                <a:moveTo>
                  <a:pt x="1226185" y="720090"/>
                </a:moveTo>
                <a:lnTo>
                  <a:pt x="1124585" y="720090"/>
                </a:lnTo>
                <a:lnTo>
                  <a:pt x="1124585" y="732790"/>
                </a:lnTo>
                <a:lnTo>
                  <a:pt x="1226185" y="732790"/>
                </a:lnTo>
                <a:lnTo>
                  <a:pt x="1226185" y="720090"/>
                </a:lnTo>
                <a:close/>
              </a:path>
              <a:path w="3973195" h="732789">
                <a:moveTo>
                  <a:pt x="1292860" y="314960"/>
                </a:moveTo>
                <a:lnTo>
                  <a:pt x="1191260" y="314960"/>
                </a:lnTo>
                <a:lnTo>
                  <a:pt x="1191260" y="327660"/>
                </a:lnTo>
                <a:lnTo>
                  <a:pt x="1292860" y="327660"/>
                </a:lnTo>
                <a:lnTo>
                  <a:pt x="1292860" y="314960"/>
                </a:lnTo>
                <a:close/>
              </a:path>
              <a:path w="3973195" h="732789">
                <a:moveTo>
                  <a:pt x="1329690" y="0"/>
                </a:moveTo>
                <a:lnTo>
                  <a:pt x="1228090" y="0"/>
                </a:lnTo>
                <a:lnTo>
                  <a:pt x="1228090" y="12700"/>
                </a:lnTo>
                <a:lnTo>
                  <a:pt x="1329690" y="12700"/>
                </a:lnTo>
                <a:lnTo>
                  <a:pt x="1329690" y="0"/>
                </a:lnTo>
                <a:close/>
              </a:path>
              <a:path w="3973195" h="732789">
                <a:moveTo>
                  <a:pt x="1347470" y="391795"/>
                </a:moveTo>
                <a:lnTo>
                  <a:pt x="1245870" y="391795"/>
                </a:lnTo>
                <a:lnTo>
                  <a:pt x="1245870" y="404495"/>
                </a:lnTo>
                <a:lnTo>
                  <a:pt x="1347470" y="404495"/>
                </a:lnTo>
                <a:lnTo>
                  <a:pt x="1347470" y="391795"/>
                </a:lnTo>
                <a:close/>
              </a:path>
              <a:path w="3973195" h="732789">
                <a:moveTo>
                  <a:pt x="1365885" y="720090"/>
                </a:moveTo>
                <a:lnTo>
                  <a:pt x="1264285" y="720090"/>
                </a:lnTo>
                <a:lnTo>
                  <a:pt x="1264285" y="732790"/>
                </a:lnTo>
                <a:lnTo>
                  <a:pt x="1365885" y="732790"/>
                </a:lnTo>
                <a:lnTo>
                  <a:pt x="1365885" y="720090"/>
                </a:lnTo>
                <a:close/>
              </a:path>
              <a:path w="3973195" h="732789">
                <a:moveTo>
                  <a:pt x="1432560" y="314960"/>
                </a:moveTo>
                <a:lnTo>
                  <a:pt x="1330960" y="314960"/>
                </a:lnTo>
                <a:lnTo>
                  <a:pt x="1330960" y="327660"/>
                </a:lnTo>
                <a:lnTo>
                  <a:pt x="1432560" y="327660"/>
                </a:lnTo>
                <a:lnTo>
                  <a:pt x="1432560" y="314960"/>
                </a:lnTo>
                <a:close/>
              </a:path>
              <a:path w="3973195" h="732789">
                <a:moveTo>
                  <a:pt x="1469390" y="0"/>
                </a:moveTo>
                <a:lnTo>
                  <a:pt x="1367790" y="0"/>
                </a:lnTo>
                <a:lnTo>
                  <a:pt x="1367790" y="12700"/>
                </a:lnTo>
                <a:lnTo>
                  <a:pt x="1469390" y="12700"/>
                </a:lnTo>
                <a:lnTo>
                  <a:pt x="1469390" y="0"/>
                </a:lnTo>
                <a:close/>
              </a:path>
              <a:path w="3973195" h="732789">
                <a:moveTo>
                  <a:pt x="1487170" y="391795"/>
                </a:moveTo>
                <a:lnTo>
                  <a:pt x="1385570" y="391795"/>
                </a:lnTo>
                <a:lnTo>
                  <a:pt x="1385570" y="404495"/>
                </a:lnTo>
                <a:lnTo>
                  <a:pt x="1487170" y="404495"/>
                </a:lnTo>
                <a:lnTo>
                  <a:pt x="1487170" y="391795"/>
                </a:lnTo>
                <a:close/>
              </a:path>
              <a:path w="3973195" h="732789">
                <a:moveTo>
                  <a:pt x="1505585" y="720090"/>
                </a:moveTo>
                <a:lnTo>
                  <a:pt x="1403985" y="720090"/>
                </a:lnTo>
                <a:lnTo>
                  <a:pt x="1403985" y="732790"/>
                </a:lnTo>
                <a:lnTo>
                  <a:pt x="1505585" y="732790"/>
                </a:lnTo>
                <a:lnTo>
                  <a:pt x="1505585" y="720090"/>
                </a:lnTo>
                <a:close/>
              </a:path>
              <a:path w="3973195" h="732789">
                <a:moveTo>
                  <a:pt x="1572260" y="314960"/>
                </a:moveTo>
                <a:lnTo>
                  <a:pt x="1470660" y="314960"/>
                </a:lnTo>
                <a:lnTo>
                  <a:pt x="1470660" y="327660"/>
                </a:lnTo>
                <a:lnTo>
                  <a:pt x="1572260" y="327660"/>
                </a:lnTo>
                <a:lnTo>
                  <a:pt x="1572260" y="314960"/>
                </a:lnTo>
                <a:close/>
              </a:path>
              <a:path w="3973195" h="732789">
                <a:moveTo>
                  <a:pt x="1609090" y="0"/>
                </a:moveTo>
                <a:lnTo>
                  <a:pt x="1507490" y="0"/>
                </a:lnTo>
                <a:lnTo>
                  <a:pt x="1507490" y="12700"/>
                </a:lnTo>
                <a:lnTo>
                  <a:pt x="1609090" y="12700"/>
                </a:lnTo>
                <a:lnTo>
                  <a:pt x="1609090" y="0"/>
                </a:lnTo>
                <a:close/>
              </a:path>
              <a:path w="3973195" h="732789">
                <a:moveTo>
                  <a:pt x="1626870" y="391795"/>
                </a:moveTo>
                <a:lnTo>
                  <a:pt x="1525270" y="391795"/>
                </a:lnTo>
                <a:lnTo>
                  <a:pt x="1525270" y="404495"/>
                </a:lnTo>
                <a:lnTo>
                  <a:pt x="1626870" y="404495"/>
                </a:lnTo>
                <a:lnTo>
                  <a:pt x="1626870" y="391795"/>
                </a:lnTo>
                <a:close/>
              </a:path>
              <a:path w="3973195" h="732789">
                <a:moveTo>
                  <a:pt x="1645285" y="720090"/>
                </a:moveTo>
                <a:lnTo>
                  <a:pt x="1543685" y="720090"/>
                </a:lnTo>
                <a:lnTo>
                  <a:pt x="1543685" y="732790"/>
                </a:lnTo>
                <a:lnTo>
                  <a:pt x="1645285" y="732790"/>
                </a:lnTo>
                <a:lnTo>
                  <a:pt x="1645285" y="720090"/>
                </a:lnTo>
                <a:close/>
              </a:path>
              <a:path w="3973195" h="732789">
                <a:moveTo>
                  <a:pt x="1711960" y="314960"/>
                </a:moveTo>
                <a:lnTo>
                  <a:pt x="1610360" y="314960"/>
                </a:lnTo>
                <a:lnTo>
                  <a:pt x="1610360" y="327660"/>
                </a:lnTo>
                <a:lnTo>
                  <a:pt x="1711960" y="327660"/>
                </a:lnTo>
                <a:lnTo>
                  <a:pt x="1711960" y="314960"/>
                </a:lnTo>
                <a:close/>
              </a:path>
              <a:path w="3973195" h="732789">
                <a:moveTo>
                  <a:pt x="1748790" y="0"/>
                </a:moveTo>
                <a:lnTo>
                  <a:pt x="1647190" y="0"/>
                </a:lnTo>
                <a:lnTo>
                  <a:pt x="1647190" y="12700"/>
                </a:lnTo>
                <a:lnTo>
                  <a:pt x="1748790" y="12700"/>
                </a:lnTo>
                <a:lnTo>
                  <a:pt x="1748790" y="0"/>
                </a:lnTo>
                <a:close/>
              </a:path>
              <a:path w="3973195" h="732789">
                <a:moveTo>
                  <a:pt x="1766570" y="391795"/>
                </a:moveTo>
                <a:lnTo>
                  <a:pt x="1664970" y="391795"/>
                </a:lnTo>
                <a:lnTo>
                  <a:pt x="1664970" y="404495"/>
                </a:lnTo>
                <a:lnTo>
                  <a:pt x="1766570" y="404495"/>
                </a:lnTo>
                <a:lnTo>
                  <a:pt x="1766570" y="391795"/>
                </a:lnTo>
                <a:close/>
              </a:path>
              <a:path w="3973195" h="732789">
                <a:moveTo>
                  <a:pt x="1784985" y="720090"/>
                </a:moveTo>
                <a:lnTo>
                  <a:pt x="1683385" y="720090"/>
                </a:lnTo>
                <a:lnTo>
                  <a:pt x="1683385" y="732790"/>
                </a:lnTo>
                <a:lnTo>
                  <a:pt x="1784985" y="732790"/>
                </a:lnTo>
                <a:lnTo>
                  <a:pt x="1784985" y="720090"/>
                </a:lnTo>
                <a:close/>
              </a:path>
              <a:path w="3973195" h="732789">
                <a:moveTo>
                  <a:pt x="1851660" y="314960"/>
                </a:moveTo>
                <a:lnTo>
                  <a:pt x="1750060" y="314960"/>
                </a:lnTo>
                <a:lnTo>
                  <a:pt x="1750060" y="327660"/>
                </a:lnTo>
                <a:lnTo>
                  <a:pt x="1851660" y="327660"/>
                </a:lnTo>
                <a:lnTo>
                  <a:pt x="1851660" y="314960"/>
                </a:lnTo>
                <a:close/>
              </a:path>
              <a:path w="3973195" h="732789">
                <a:moveTo>
                  <a:pt x="1888490" y="0"/>
                </a:moveTo>
                <a:lnTo>
                  <a:pt x="1786890" y="0"/>
                </a:lnTo>
                <a:lnTo>
                  <a:pt x="1786890" y="12700"/>
                </a:lnTo>
                <a:lnTo>
                  <a:pt x="1888490" y="12700"/>
                </a:lnTo>
                <a:lnTo>
                  <a:pt x="1888490" y="0"/>
                </a:lnTo>
                <a:close/>
              </a:path>
              <a:path w="3973195" h="732789">
                <a:moveTo>
                  <a:pt x="1906270" y="391795"/>
                </a:moveTo>
                <a:lnTo>
                  <a:pt x="1804670" y="391795"/>
                </a:lnTo>
                <a:lnTo>
                  <a:pt x="1804670" y="404495"/>
                </a:lnTo>
                <a:lnTo>
                  <a:pt x="1906270" y="404495"/>
                </a:lnTo>
                <a:lnTo>
                  <a:pt x="1906270" y="391795"/>
                </a:lnTo>
                <a:close/>
              </a:path>
              <a:path w="3973195" h="732789">
                <a:moveTo>
                  <a:pt x="1924685" y="720090"/>
                </a:moveTo>
                <a:lnTo>
                  <a:pt x="1823085" y="720090"/>
                </a:lnTo>
                <a:lnTo>
                  <a:pt x="1823085" y="732790"/>
                </a:lnTo>
                <a:lnTo>
                  <a:pt x="1924685" y="732790"/>
                </a:lnTo>
                <a:lnTo>
                  <a:pt x="1924685" y="720090"/>
                </a:lnTo>
                <a:close/>
              </a:path>
              <a:path w="3973195" h="732789">
                <a:moveTo>
                  <a:pt x="1991360" y="314960"/>
                </a:moveTo>
                <a:lnTo>
                  <a:pt x="1889760" y="314960"/>
                </a:lnTo>
                <a:lnTo>
                  <a:pt x="1889760" y="327660"/>
                </a:lnTo>
                <a:lnTo>
                  <a:pt x="1991360" y="327660"/>
                </a:lnTo>
                <a:lnTo>
                  <a:pt x="1991360" y="314960"/>
                </a:lnTo>
                <a:close/>
              </a:path>
              <a:path w="3973195" h="732789">
                <a:moveTo>
                  <a:pt x="2028190" y="0"/>
                </a:moveTo>
                <a:lnTo>
                  <a:pt x="1926590" y="0"/>
                </a:lnTo>
                <a:lnTo>
                  <a:pt x="1926590" y="12700"/>
                </a:lnTo>
                <a:lnTo>
                  <a:pt x="2028190" y="12700"/>
                </a:lnTo>
                <a:lnTo>
                  <a:pt x="2028190" y="0"/>
                </a:lnTo>
                <a:close/>
              </a:path>
              <a:path w="3973195" h="732789">
                <a:moveTo>
                  <a:pt x="2045970" y="391795"/>
                </a:moveTo>
                <a:lnTo>
                  <a:pt x="1944370" y="391795"/>
                </a:lnTo>
                <a:lnTo>
                  <a:pt x="1944370" y="404495"/>
                </a:lnTo>
                <a:lnTo>
                  <a:pt x="2045970" y="404495"/>
                </a:lnTo>
                <a:lnTo>
                  <a:pt x="2045970" y="391795"/>
                </a:lnTo>
                <a:close/>
              </a:path>
              <a:path w="3973195" h="732789">
                <a:moveTo>
                  <a:pt x="2064385" y="720090"/>
                </a:moveTo>
                <a:lnTo>
                  <a:pt x="1962785" y="720090"/>
                </a:lnTo>
                <a:lnTo>
                  <a:pt x="1962785" y="732790"/>
                </a:lnTo>
                <a:lnTo>
                  <a:pt x="2064385" y="732790"/>
                </a:lnTo>
                <a:lnTo>
                  <a:pt x="2064385" y="720090"/>
                </a:lnTo>
                <a:close/>
              </a:path>
              <a:path w="3973195" h="732789">
                <a:moveTo>
                  <a:pt x="2131060" y="314960"/>
                </a:moveTo>
                <a:lnTo>
                  <a:pt x="2029460" y="314960"/>
                </a:lnTo>
                <a:lnTo>
                  <a:pt x="2029460" y="327660"/>
                </a:lnTo>
                <a:lnTo>
                  <a:pt x="2131060" y="327660"/>
                </a:lnTo>
                <a:lnTo>
                  <a:pt x="2131060" y="314960"/>
                </a:lnTo>
                <a:close/>
              </a:path>
              <a:path w="3973195" h="732789">
                <a:moveTo>
                  <a:pt x="2167890" y="0"/>
                </a:moveTo>
                <a:lnTo>
                  <a:pt x="2066290" y="0"/>
                </a:lnTo>
                <a:lnTo>
                  <a:pt x="2066290" y="12700"/>
                </a:lnTo>
                <a:lnTo>
                  <a:pt x="2167890" y="12700"/>
                </a:lnTo>
                <a:lnTo>
                  <a:pt x="2167890" y="0"/>
                </a:lnTo>
                <a:close/>
              </a:path>
              <a:path w="3973195" h="732789">
                <a:moveTo>
                  <a:pt x="2185670" y="391795"/>
                </a:moveTo>
                <a:lnTo>
                  <a:pt x="2084070" y="391795"/>
                </a:lnTo>
                <a:lnTo>
                  <a:pt x="2084070" y="404495"/>
                </a:lnTo>
                <a:lnTo>
                  <a:pt x="2185670" y="404495"/>
                </a:lnTo>
                <a:lnTo>
                  <a:pt x="2185670" y="391795"/>
                </a:lnTo>
                <a:close/>
              </a:path>
              <a:path w="3973195" h="732789">
                <a:moveTo>
                  <a:pt x="2204085" y="720090"/>
                </a:moveTo>
                <a:lnTo>
                  <a:pt x="2102485" y="720090"/>
                </a:lnTo>
                <a:lnTo>
                  <a:pt x="2102485" y="732790"/>
                </a:lnTo>
                <a:lnTo>
                  <a:pt x="2204085" y="732790"/>
                </a:lnTo>
                <a:lnTo>
                  <a:pt x="2204085" y="720090"/>
                </a:lnTo>
                <a:close/>
              </a:path>
              <a:path w="3973195" h="732789">
                <a:moveTo>
                  <a:pt x="2270760" y="314960"/>
                </a:moveTo>
                <a:lnTo>
                  <a:pt x="2169160" y="314960"/>
                </a:lnTo>
                <a:lnTo>
                  <a:pt x="2169160" y="327660"/>
                </a:lnTo>
                <a:lnTo>
                  <a:pt x="2270760" y="327660"/>
                </a:lnTo>
                <a:lnTo>
                  <a:pt x="2270760" y="314960"/>
                </a:lnTo>
                <a:close/>
              </a:path>
              <a:path w="3973195" h="732789">
                <a:moveTo>
                  <a:pt x="2307590" y="0"/>
                </a:moveTo>
                <a:lnTo>
                  <a:pt x="2205990" y="0"/>
                </a:lnTo>
                <a:lnTo>
                  <a:pt x="2205990" y="12700"/>
                </a:lnTo>
                <a:lnTo>
                  <a:pt x="2307590" y="12700"/>
                </a:lnTo>
                <a:lnTo>
                  <a:pt x="2307590" y="0"/>
                </a:lnTo>
                <a:close/>
              </a:path>
              <a:path w="3973195" h="732789">
                <a:moveTo>
                  <a:pt x="2325370" y="391795"/>
                </a:moveTo>
                <a:lnTo>
                  <a:pt x="2223770" y="391795"/>
                </a:lnTo>
                <a:lnTo>
                  <a:pt x="2223770" y="404495"/>
                </a:lnTo>
                <a:lnTo>
                  <a:pt x="2325370" y="404495"/>
                </a:lnTo>
                <a:lnTo>
                  <a:pt x="2325370" y="391795"/>
                </a:lnTo>
                <a:close/>
              </a:path>
              <a:path w="3973195" h="732789">
                <a:moveTo>
                  <a:pt x="2343785" y="720090"/>
                </a:moveTo>
                <a:lnTo>
                  <a:pt x="2242185" y="720090"/>
                </a:lnTo>
                <a:lnTo>
                  <a:pt x="2242185" y="732790"/>
                </a:lnTo>
                <a:lnTo>
                  <a:pt x="2343785" y="732790"/>
                </a:lnTo>
                <a:lnTo>
                  <a:pt x="2343785" y="720090"/>
                </a:lnTo>
                <a:close/>
              </a:path>
              <a:path w="3973195" h="732789">
                <a:moveTo>
                  <a:pt x="2410460" y="314960"/>
                </a:moveTo>
                <a:lnTo>
                  <a:pt x="2308860" y="314960"/>
                </a:lnTo>
                <a:lnTo>
                  <a:pt x="2308860" y="327660"/>
                </a:lnTo>
                <a:lnTo>
                  <a:pt x="2410460" y="327660"/>
                </a:lnTo>
                <a:lnTo>
                  <a:pt x="2410460" y="314960"/>
                </a:lnTo>
                <a:close/>
              </a:path>
              <a:path w="3973195" h="732789">
                <a:moveTo>
                  <a:pt x="2447290" y="0"/>
                </a:moveTo>
                <a:lnTo>
                  <a:pt x="2345690" y="0"/>
                </a:lnTo>
                <a:lnTo>
                  <a:pt x="2345690" y="12700"/>
                </a:lnTo>
                <a:lnTo>
                  <a:pt x="2447290" y="12700"/>
                </a:lnTo>
                <a:lnTo>
                  <a:pt x="2447290" y="0"/>
                </a:lnTo>
                <a:close/>
              </a:path>
              <a:path w="3973195" h="732789">
                <a:moveTo>
                  <a:pt x="2465070" y="391795"/>
                </a:moveTo>
                <a:lnTo>
                  <a:pt x="2363470" y="391795"/>
                </a:lnTo>
                <a:lnTo>
                  <a:pt x="2363470" y="404495"/>
                </a:lnTo>
                <a:lnTo>
                  <a:pt x="2465070" y="404495"/>
                </a:lnTo>
                <a:lnTo>
                  <a:pt x="2465070" y="391795"/>
                </a:lnTo>
                <a:close/>
              </a:path>
              <a:path w="3973195" h="732789">
                <a:moveTo>
                  <a:pt x="2483485" y="720090"/>
                </a:moveTo>
                <a:lnTo>
                  <a:pt x="2381885" y="720090"/>
                </a:lnTo>
                <a:lnTo>
                  <a:pt x="2381885" y="732790"/>
                </a:lnTo>
                <a:lnTo>
                  <a:pt x="2483485" y="732790"/>
                </a:lnTo>
                <a:lnTo>
                  <a:pt x="2483485" y="720090"/>
                </a:lnTo>
                <a:close/>
              </a:path>
              <a:path w="3973195" h="732789">
                <a:moveTo>
                  <a:pt x="2550160" y="314960"/>
                </a:moveTo>
                <a:lnTo>
                  <a:pt x="2448560" y="314960"/>
                </a:lnTo>
                <a:lnTo>
                  <a:pt x="2448560" y="327660"/>
                </a:lnTo>
                <a:lnTo>
                  <a:pt x="2550160" y="327660"/>
                </a:lnTo>
                <a:lnTo>
                  <a:pt x="2550160" y="314960"/>
                </a:lnTo>
                <a:close/>
              </a:path>
              <a:path w="3973195" h="732789">
                <a:moveTo>
                  <a:pt x="2586990" y="0"/>
                </a:moveTo>
                <a:lnTo>
                  <a:pt x="2485390" y="0"/>
                </a:lnTo>
                <a:lnTo>
                  <a:pt x="2485390" y="12700"/>
                </a:lnTo>
                <a:lnTo>
                  <a:pt x="2586990" y="12700"/>
                </a:lnTo>
                <a:lnTo>
                  <a:pt x="2586990" y="0"/>
                </a:lnTo>
                <a:close/>
              </a:path>
              <a:path w="3973195" h="732789">
                <a:moveTo>
                  <a:pt x="2604770" y="391795"/>
                </a:moveTo>
                <a:lnTo>
                  <a:pt x="2503170" y="391795"/>
                </a:lnTo>
                <a:lnTo>
                  <a:pt x="2503170" y="404495"/>
                </a:lnTo>
                <a:lnTo>
                  <a:pt x="2604770" y="404495"/>
                </a:lnTo>
                <a:lnTo>
                  <a:pt x="2604770" y="391795"/>
                </a:lnTo>
                <a:close/>
              </a:path>
              <a:path w="3973195" h="732789">
                <a:moveTo>
                  <a:pt x="2623185" y="720090"/>
                </a:moveTo>
                <a:lnTo>
                  <a:pt x="2521585" y="720090"/>
                </a:lnTo>
                <a:lnTo>
                  <a:pt x="2521585" y="732790"/>
                </a:lnTo>
                <a:lnTo>
                  <a:pt x="2623185" y="732790"/>
                </a:lnTo>
                <a:lnTo>
                  <a:pt x="2623185" y="720090"/>
                </a:lnTo>
                <a:close/>
              </a:path>
              <a:path w="3973195" h="732789">
                <a:moveTo>
                  <a:pt x="2689860" y="314960"/>
                </a:moveTo>
                <a:lnTo>
                  <a:pt x="2588260" y="314960"/>
                </a:lnTo>
                <a:lnTo>
                  <a:pt x="2588260" y="327660"/>
                </a:lnTo>
                <a:lnTo>
                  <a:pt x="2689860" y="327660"/>
                </a:lnTo>
                <a:lnTo>
                  <a:pt x="2689860" y="314960"/>
                </a:lnTo>
                <a:close/>
              </a:path>
              <a:path w="3973195" h="732789">
                <a:moveTo>
                  <a:pt x="2726677" y="0"/>
                </a:moveTo>
                <a:lnTo>
                  <a:pt x="2625090" y="0"/>
                </a:lnTo>
                <a:lnTo>
                  <a:pt x="2625090" y="12700"/>
                </a:lnTo>
                <a:lnTo>
                  <a:pt x="2726677" y="12700"/>
                </a:lnTo>
                <a:lnTo>
                  <a:pt x="2726677" y="0"/>
                </a:lnTo>
                <a:close/>
              </a:path>
              <a:path w="3973195" h="732789">
                <a:moveTo>
                  <a:pt x="2744470" y="391795"/>
                </a:moveTo>
                <a:lnTo>
                  <a:pt x="2642870" y="391795"/>
                </a:lnTo>
                <a:lnTo>
                  <a:pt x="2642870" y="404495"/>
                </a:lnTo>
                <a:lnTo>
                  <a:pt x="2744470" y="404495"/>
                </a:lnTo>
                <a:lnTo>
                  <a:pt x="2744470" y="391795"/>
                </a:lnTo>
                <a:close/>
              </a:path>
              <a:path w="3973195" h="732789">
                <a:moveTo>
                  <a:pt x="2762885" y="720090"/>
                </a:moveTo>
                <a:lnTo>
                  <a:pt x="2661285" y="720090"/>
                </a:lnTo>
                <a:lnTo>
                  <a:pt x="2661285" y="732790"/>
                </a:lnTo>
                <a:lnTo>
                  <a:pt x="2762885" y="732790"/>
                </a:lnTo>
                <a:lnTo>
                  <a:pt x="2762885" y="720090"/>
                </a:lnTo>
                <a:close/>
              </a:path>
              <a:path w="3973195" h="732789">
                <a:moveTo>
                  <a:pt x="2829560" y="314960"/>
                </a:moveTo>
                <a:lnTo>
                  <a:pt x="2727960" y="314960"/>
                </a:lnTo>
                <a:lnTo>
                  <a:pt x="2727960" y="327660"/>
                </a:lnTo>
                <a:lnTo>
                  <a:pt x="2829560" y="327660"/>
                </a:lnTo>
                <a:lnTo>
                  <a:pt x="2829560" y="314960"/>
                </a:lnTo>
                <a:close/>
              </a:path>
              <a:path w="3973195" h="732789">
                <a:moveTo>
                  <a:pt x="2866377" y="0"/>
                </a:moveTo>
                <a:lnTo>
                  <a:pt x="2764777" y="0"/>
                </a:lnTo>
                <a:lnTo>
                  <a:pt x="2764777" y="12700"/>
                </a:lnTo>
                <a:lnTo>
                  <a:pt x="2866377" y="12700"/>
                </a:lnTo>
                <a:lnTo>
                  <a:pt x="2866377" y="0"/>
                </a:lnTo>
                <a:close/>
              </a:path>
              <a:path w="3973195" h="732789">
                <a:moveTo>
                  <a:pt x="2884170" y="391795"/>
                </a:moveTo>
                <a:lnTo>
                  <a:pt x="2782570" y="391795"/>
                </a:lnTo>
                <a:lnTo>
                  <a:pt x="2782570" y="404495"/>
                </a:lnTo>
                <a:lnTo>
                  <a:pt x="2884170" y="404495"/>
                </a:lnTo>
                <a:lnTo>
                  <a:pt x="2884170" y="391795"/>
                </a:lnTo>
                <a:close/>
              </a:path>
              <a:path w="3973195" h="732789">
                <a:moveTo>
                  <a:pt x="2902585" y="720090"/>
                </a:moveTo>
                <a:lnTo>
                  <a:pt x="2800985" y="720090"/>
                </a:lnTo>
                <a:lnTo>
                  <a:pt x="2800985" y="732790"/>
                </a:lnTo>
                <a:lnTo>
                  <a:pt x="2902585" y="732790"/>
                </a:lnTo>
                <a:lnTo>
                  <a:pt x="2902585" y="720090"/>
                </a:lnTo>
                <a:close/>
              </a:path>
              <a:path w="3973195" h="732789">
                <a:moveTo>
                  <a:pt x="2969260" y="314960"/>
                </a:moveTo>
                <a:lnTo>
                  <a:pt x="2867660" y="314960"/>
                </a:lnTo>
                <a:lnTo>
                  <a:pt x="2867660" y="327660"/>
                </a:lnTo>
                <a:lnTo>
                  <a:pt x="2969260" y="327660"/>
                </a:lnTo>
                <a:lnTo>
                  <a:pt x="2969260" y="314960"/>
                </a:lnTo>
                <a:close/>
              </a:path>
              <a:path w="3973195" h="732789">
                <a:moveTo>
                  <a:pt x="3006090" y="0"/>
                </a:moveTo>
                <a:lnTo>
                  <a:pt x="2904490" y="0"/>
                </a:lnTo>
                <a:lnTo>
                  <a:pt x="2904490" y="12700"/>
                </a:lnTo>
                <a:lnTo>
                  <a:pt x="3006090" y="12700"/>
                </a:lnTo>
                <a:lnTo>
                  <a:pt x="3006090" y="0"/>
                </a:lnTo>
                <a:close/>
              </a:path>
              <a:path w="3973195" h="732789">
                <a:moveTo>
                  <a:pt x="3023870" y="391795"/>
                </a:moveTo>
                <a:lnTo>
                  <a:pt x="2922270" y="391795"/>
                </a:lnTo>
                <a:lnTo>
                  <a:pt x="2922270" y="404495"/>
                </a:lnTo>
                <a:lnTo>
                  <a:pt x="3023870" y="404495"/>
                </a:lnTo>
                <a:lnTo>
                  <a:pt x="3023870" y="391795"/>
                </a:lnTo>
                <a:close/>
              </a:path>
              <a:path w="3973195" h="732789">
                <a:moveTo>
                  <a:pt x="3042285" y="720090"/>
                </a:moveTo>
                <a:lnTo>
                  <a:pt x="2940685" y="720090"/>
                </a:lnTo>
                <a:lnTo>
                  <a:pt x="2940685" y="732790"/>
                </a:lnTo>
                <a:lnTo>
                  <a:pt x="3042285" y="732790"/>
                </a:lnTo>
                <a:lnTo>
                  <a:pt x="3042285" y="720090"/>
                </a:lnTo>
                <a:close/>
              </a:path>
              <a:path w="3973195" h="732789">
                <a:moveTo>
                  <a:pt x="3108960" y="314960"/>
                </a:moveTo>
                <a:lnTo>
                  <a:pt x="3007360" y="314960"/>
                </a:lnTo>
                <a:lnTo>
                  <a:pt x="3007360" y="327660"/>
                </a:lnTo>
                <a:lnTo>
                  <a:pt x="3108960" y="327660"/>
                </a:lnTo>
                <a:lnTo>
                  <a:pt x="3108960" y="314960"/>
                </a:lnTo>
                <a:close/>
              </a:path>
              <a:path w="3973195" h="732789">
                <a:moveTo>
                  <a:pt x="3145790" y="0"/>
                </a:moveTo>
                <a:lnTo>
                  <a:pt x="3044190" y="0"/>
                </a:lnTo>
                <a:lnTo>
                  <a:pt x="3044190" y="12700"/>
                </a:lnTo>
                <a:lnTo>
                  <a:pt x="3145790" y="12700"/>
                </a:lnTo>
                <a:lnTo>
                  <a:pt x="3145790" y="0"/>
                </a:lnTo>
                <a:close/>
              </a:path>
              <a:path w="3973195" h="732789">
                <a:moveTo>
                  <a:pt x="3163570" y="391795"/>
                </a:moveTo>
                <a:lnTo>
                  <a:pt x="3061970" y="391795"/>
                </a:lnTo>
                <a:lnTo>
                  <a:pt x="3061970" y="404495"/>
                </a:lnTo>
                <a:lnTo>
                  <a:pt x="3163570" y="404495"/>
                </a:lnTo>
                <a:lnTo>
                  <a:pt x="3163570" y="391795"/>
                </a:lnTo>
                <a:close/>
              </a:path>
              <a:path w="3973195" h="732789">
                <a:moveTo>
                  <a:pt x="3181985" y="720090"/>
                </a:moveTo>
                <a:lnTo>
                  <a:pt x="3080385" y="720090"/>
                </a:lnTo>
                <a:lnTo>
                  <a:pt x="3080385" y="732790"/>
                </a:lnTo>
                <a:lnTo>
                  <a:pt x="3181985" y="732790"/>
                </a:lnTo>
                <a:lnTo>
                  <a:pt x="3181985" y="720090"/>
                </a:lnTo>
                <a:close/>
              </a:path>
              <a:path w="3973195" h="732789">
                <a:moveTo>
                  <a:pt x="3243580" y="641985"/>
                </a:moveTo>
                <a:lnTo>
                  <a:pt x="3230880" y="641985"/>
                </a:lnTo>
                <a:lnTo>
                  <a:pt x="3230880" y="720090"/>
                </a:lnTo>
                <a:lnTo>
                  <a:pt x="3220085" y="720090"/>
                </a:lnTo>
                <a:lnTo>
                  <a:pt x="3220085" y="732790"/>
                </a:lnTo>
                <a:lnTo>
                  <a:pt x="3237230" y="732790"/>
                </a:lnTo>
                <a:lnTo>
                  <a:pt x="3243580" y="726440"/>
                </a:lnTo>
                <a:lnTo>
                  <a:pt x="3243580" y="720090"/>
                </a:lnTo>
                <a:lnTo>
                  <a:pt x="3243580" y="641985"/>
                </a:lnTo>
                <a:close/>
              </a:path>
              <a:path w="3973195" h="732789">
                <a:moveTo>
                  <a:pt x="3243580" y="502285"/>
                </a:moveTo>
                <a:lnTo>
                  <a:pt x="3230880" y="502285"/>
                </a:lnTo>
                <a:lnTo>
                  <a:pt x="3230880" y="603885"/>
                </a:lnTo>
                <a:lnTo>
                  <a:pt x="3243580" y="603885"/>
                </a:lnTo>
                <a:lnTo>
                  <a:pt x="3243580" y="502285"/>
                </a:lnTo>
                <a:close/>
              </a:path>
              <a:path w="3973195" h="732789">
                <a:moveTo>
                  <a:pt x="3243580" y="398145"/>
                </a:moveTo>
                <a:lnTo>
                  <a:pt x="3237230" y="391795"/>
                </a:lnTo>
                <a:lnTo>
                  <a:pt x="3201670" y="391795"/>
                </a:lnTo>
                <a:lnTo>
                  <a:pt x="3201670" y="404495"/>
                </a:lnTo>
                <a:lnTo>
                  <a:pt x="3230880" y="404495"/>
                </a:lnTo>
                <a:lnTo>
                  <a:pt x="3230880" y="464185"/>
                </a:lnTo>
                <a:lnTo>
                  <a:pt x="3243580" y="464185"/>
                </a:lnTo>
                <a:lnTo>
                  <a:pt x="3243580" y="404495"/>
                </a:lnTo>
                <a:lnTo>
                  <a:pt x="3243580" y="398145"/>
                </a:lnTo>
                <a:close/>
              </a:path>
              <a:path w="3973195" h="732789">
                <a:moveTo>
                  <a:pt x="3248660" y="314960"/>
                </a:moveTo>
                <a:lnTo>
                  <a:pt x="3147060" y="314960"/>
                </a:lnTo>
                <a:lnTo>
                  <a:pt x="3147060" y="327660"/>
                </a:lnTo>
                <a:lnTo>
                  <a:pt x="3248660" y="327660"/>
                </a:lnTo>
                <a:lnTo>
                  <a:pt x="3248660" y="314960"/>
                </a:lnTo>
                <a:close/>
              </a:path>
              <a:path w="3973195" h="732789">
                <a:moveTo>
                  <a:pt x="3285490" y="0"/>
                </a:moveTo>
                <a:lnTo>
                  <a:pt x="3183890" y="0"/>
                </a:lnTo>
                <a:lnTo>
                  <a:pt x="3183890" y="12700"/>
                </a:lnTo>
                <a:lnTo>
                  <a:pt x="3285490" y="12700"/>
                </a:lnTo>
                <a:lnTo>
                  <a:pt x="3285490" y="0"/>
                </a:lnTo>
                <a:close/>
              </a:path>
              <a:path w="3973195" h="732789">
                <a:moveTo>
                  <a:pt x="3388360" y="314960"/>
                </a:moveTo>
                <a:lnTo>
                  <a:pt x="3286760" y="314960"/>
                </a:lnTo>
                <a:lnTo>
                  <a:pt x="3286760" y="327660"/>
                </a:lnTo>
                <a:lnTo>
                  <a:pt x="3388360" y="327660"/>
                </a:lnTo>
                <a:lnTo>
                  <a:pt x="3388360" y="314960"/>
                </a:lnTo>
                <a:close/>
              </a:path>
              <a:path w="3973195" h="732789">
                <a:moveTo>
                  <a:pt x="3425190" y="0"/>
                </a:moveTo>
                <a:lnTo>
                  <a:pt x="3323590" y="0"/>
                </a:lnTo>
                <a:lnTo>
                  <a:pt x="3323590" y="12700"/>
                </a:lnTo>
                <a:lnTo>
                  <a:pt x="3425190" y="12700"/>
                </a:lnTo>
                <a:lnTo>
                  <a:pt x="3425190" y="0"/>
                </a:lnTo>
                <a:close/>
              </a:path>
              <a:path w="3973195" h="732789">
                <a:moveTo>
                  <a:pt x="3528060" y="314960"/>
                </a:moveTo>
                <a:lnTo>
                  <a:pt x="3426460" y="314960"/>
                </a:lnTo>
                <a:lnTo>
                  <a:pt x="3426460" y="327660"/>
                </a:lnTo>
                <a:lnTo>
                  <a:pt x="3528060" y="327660"/>
                </a:lnTo>
                <a:lnTo>
                  <a:pt x="3528060" y="314960"/>
                </a:lnTo>
                <a:close/>
              </a:path>
              <a:path w="3973195" h="732789">
                <a:moveTo>
                  <a:pt x="3564890" y="0"/>
                </a:moveTo>
                <a:lnTo>
                  <a:pt x="3463290" y="0"/>
                </a:lnTo>
                <a:lnTo>
                  <a:pt x="3463290" y="12700"/>
                </a:lnTo>
                <a:lnTo>
                  <a:pt x="3564890" y="12700"/>
                </a:lnTo>
                <a:lnTo>
                  <a:pt x="3564890" y="0"/>
                </a:lnTo>
                <a:close/>
              </a:path>
              <a:path w="3973195" h="732789">
                <a:moveTo>
                  <a:pt x="3667760" y="314960"/>
                </a:moveTo>
                <a:lnTo>
                  <a:pt x="3566160" y="314960"/>
                </a:lnTo>
                <a:lnTo>
                  <a:pt x="3566160" y="327660"/>
                </a:lnTo>
                <a:lnTo>
                  <a:pt x="3667760" y="327660"/>
                </a:lnTo>
                <a:lnTo>
                  <a:pt x="3667760" y="314960"/>
                </a:lnTo>
                <a:close/>
              </a:path>
              <a:path w="3973195" h="732789">
                <a:moveTo>
                  <a:pt x="3704590" y="0"/>
                </a:moveTo>
                <a:lnTo>
                  <a:pt x="3602990" y="0"/>
                </a:lnTo>
                <a:lnTo>
                  <a:pt x="3602990" y="12700"/>
                </a:lnTo>
                <a:lnTo>
                  <a:pt x="3704590" y="12700"/>
                </a:lnTo>
                <a:lnTo>
                  <a:pt x="3704590" y="0"/>
                </a:lnTo>
                <a:close/>
              </a:path>
              <a:path w="3973195" h="732789">
                <a:moveTo>
                  <a:pt x="3807460" y="314960"/>
                </a:moveTo>
                <a:lnTo>
                  <a:pt x="3705860" y="314960"/>
                </a:lnTo>
                <a:lnTo>
                  <a:pt x="3705860" y="327660"/>
                </a:lnTo>
                <a:lnTo>
                  <a:pt x="3807460" y="327660"/>
                </a:lnTo>
                <a:lnTo>
                  <a:pt x="3807460" y="314960"/>
                </a:lnTo>
                <a:close/>
              </a:path>
              <a:path w="3973195" h="732789">
                <a:moveTo>
                  <a:pt x="3844290" y="0"/>
                </a:moveTo>
                <a:lnTo>
                  <a:pt x="3742690" y="0"/>
                </a:lnTo>
                <a:lnTo>
                  <a:pt x="3742690" y="12700"/>
                </a:lnTo>
                <a:lnTo>
                  <a:pt x="3844290" y="12700"/>
                </a:lnTo>
                <a:lnTo>
                  <a:pt x="3844290" y="0"/>
                </a:lnTo>
                <a:close/>
              </a:path>
              <a:path w="3973195" h="732789">
                <a:moveTo>
                  <a:pt x="3947160" y="314960"/>
                </a:moveTo>
                <a:lnTo>
                  <a:pt x="3845560" y="314960"/>
                </a:lnTo>
                <a:lnTo>
                  <a:pt x="3845560" y="327660"/>
                </a:lnTo>
                <a:lnTo>
                  <a:pt x="3947160" y="327660"/>
                </a:lnTo>
                <a:lnTo>
                  <a:pt x="3947160" y="314960"/>
                </a:lnTo>
                <a:close/>
              </a:path>
              <a:path w="3973195" h="732789">
                <a:moveTo>
                  <a:pt x="3973195" y="201295"/>
                </a:moveTo>
                <a:lnTo>
                  <a:pt x="3960495" y="201295"/>
                </a:lnTo>
                <a:lnTo>
                  <a:pt x="3960495" y="302895"/>
                </a:lnTo>
                <a:lnTo>
                  <a:pt x="3973195" y="302895"/>
                </a:lnTo>
                <a:lnTo>
                  <a:pt x="3973195" y="201295"/>
                </a:lnTo>
                <a:close/>
              </a:path>
              <a:path w="3973195" h="732789">
                <a:moveTo>
                  <a:pt x="3973195" y="61595"/>
                </a:moveTo>
                <a:lnTo>
                  <a:pt x="3960495" y="61595"/>
                </a:lnTo>
                <a:lnTo>
                  <a:pt x="3960495" y="163195"/>
                </a:lnTo>
                <a:lnTo>
                  <a:pt x="3973195" y="163195"/>
                </a:lnTo>
                <a:lnTo>
                  <a:pt x="3973195" y="61595"/>
                </a:lnTo>
                <a:close/>
              </a:path>
              <a:path w="3973195" h="732789">
                <a:moveTo>
                  <a:pt x="3973195" y="6350"/>
                </a:moveTo>
                <a:lnTo>
                  <a:pt x="3966845" y="0"/>
                </a:lnTo>
                <a:lnTo>
                  <a:pt x="3882390" y="0"/>
                </a:lnTo>
                <a:lnTo>
                  <a:pt x="3882390" y="12700"/>
                </a:lnTo>
                <a:lnTo>
                  <a:pt x="3960495" y="12700"/>
                </a:lnTo>
                <a:lnTo>
                  <a:pt x="3960495" y="23495"/>
                </a:lnTo>
                <a:lnTo>
                  <a:pt x="3973195" y="23495"/>
                </a:lnTo>
                <a:lnTo>
                  <a:pt x="3973195" y="12700"/>
                </a:lnTo>
                <a:lnTo>
                  <a:pt x="3973195" y="635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59090" y="1216025"/>
            <a:ext cx="90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DW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84390" y="1618614"/>
            <a:ext cx="8375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SimSun"/>
                <a:cs typeface="SimSun"/>
              </a:rPr>
              <a:t>普通卷</a:t>
            </a:r>
            <a:r>
              <a:rPr sz="1600" spc="-5" dirty="0">
                <a:latin typeface="SimSun"/>
                <a:cs typeface="SimSun"/>
              </a:rPr>
              <a:t>积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6543" y="1374584"/>
            <a:ext cx="15176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i="1" spc="-10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5825" y="1185672"/>
            <a:ext cx="2366010" cy="1233170"/>
            <a:chOff x="735825" y="1185672"/>
            <a:chExt cx="2366010" cy="123317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825" y="1298892"/>
              <a:ext cx="144528" cy="44005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455468" y="1185672"/>
              <a:ext cx="646430" cy="1233170"/>
            </a:xfrm>
            <a:custGeom>
              <a:avLst/>
              <a:gdLst/>
              <a:ahLst/>
              <a:cxnLst/>
              <a:rect l="l" t="t" r="r" b="b"/>
              <a:pathLst>
                <a:path w="646430" h="1233170">
                  <a:moveTo>
                    <a:pt x="625525" y="55879"/>
                  </a:moveTo>
                  <a:lnTo>
                    <a:pt x="621753" y="52069"/>
                  </a:lnTo>
                  <a:lnTo>
                    <a:pt x="622058" y="52069"/>
                  </a:lnTo>
                  <a:lnTo>
                    <a:pt x="617601" y="49529"/>
                  </a:lnTo>
                  <a:lnTo>
                    <a:pt x="617842" y="49529"/>
                  </a:lnTo>
                  <a:lnTo>
                    <a:pt x="612749" y="45719"/>
                  </a:lnTo>
                  <a:lnTo>
                    <a:pt x="612952" y="45719"/>
                  </a:lnTo>
                  <a:lnTo>
                    <a:pt x="607250" y="41909"/>
                  </a:lnTo>
                  <a:lnTo>
                    <a:pt x="607428" y="41909"/>
                  </a:lnTo>
                  <a:lnTo>
                    <a:pt x="601167" y="38099"/>
                  </a:lnTo>
                  <a:lnTo>
                    <a:pt x="601319" y="38099"/>
                  </a:lnTo>
                  <a:lnTo>
                    <a:pt x="594537" y="34289"/>
                  </a:lnTo>
                  <a:lnTo>
                    <a:pt x="594690" y="34289"/>
                  </a:lnTo>
                  <a:lnTo>
                    <a:pt x="587425" y="30479"/>
                  </a:lnTo>
                  <a:lnTo>
                    <a:pt x="579843" y="26669"/>
                  </a:lnTo>
                  <a:lnTo>
                    <a:pt x="571868" y="21589"/>
                  </a:lnTo>
                  <a:lnTo>
                    <a:pt x="571995" y="21589"/>
                  </a:lnTo>
                  <a:lnTo>
                    <a:pt x="563524" y="17779"/>
                  </a:lnTo>
                  <a:lnTo>
                    <a:pt x="554850" y="13969"/>
                  </a:lnTo>
                  <a:lnTo>
                    <a:pt x="561682" y="0"/>
                  </a:lnTo>
                  <a:lnTo>
                    <a:pt x="570598" y="3809"/>
                  </a:lnTo>
                  <a:lnTo>
                    <a:pt x="579183" y="7619"/>
                  </a:lnTo>
                  <a:lnTo>
                    <a:pt x="587425" y="12699"/>
                  </a:lnTo>
                  <a:lnTo>
                    <a:pt x="595261" y="16509"/>
                  </a:lnTo>
                  <a:lnTo>
                    <a:pt x="602665" y="20319"/>
                  </a:lnTo>
                  <a:lnTo>
                    <a:pt x="609600" y="25399"/>
                  </a:lnTo>
                  <a:lnTo>
                    <a:pt x="616038" y="29209"/>
                  </a:lnTo>
                  <a:lnTo>
                    <a:pt x="621944" y="33019"/>
                  </a:lnTo>
                  <a:lnTo>
                    <a:pt x="627278" y="36829"/>
                  </a:lnTo>
                  <a:lnTo>
                    <a:pt x="632028" y="40639"/>
                  </a:lnTo>
                  <a:lnTo>
                    <a:pt x="635800" y="43179"/>
                  </a:lnTo>
                  <a:lnTo>
                    <a:pt x="636181" y="43179"/>
                  </a:lnTo>
                  <a:lnTo>
                    <a:pt x="639229" y="46989"/>
                  </a:lnTo>
                  <a:lnTo>
                    <a:pt x="639749" y="46989"/>
                  </a:lnTo>
                  <a:lnTo>
                    <a:pt x="642035" y="49529"/>
                  </a:lnTo>
                  <a:lnTo>
                    <a:pt x="642721" y="50799"/>
                  </a:lnTo>
                  <a:lnTo>
                    <a:pt x="644207" y="53339"/>
                  </a:lnTo>
                  <a:lnTo>
                    <a:pt x="644842" y="54609"/>
                  </a:lnTo>
                  <a:lnTo>
                    <a:pt x="625144" y="54609"/>
                  </a:lnTo>
                  <a:lnTo>
                    <a:pt x="625525" y="55879"/>
                  </a:lnTo>
                  <a:close/>
                </a:path>
                <a:path w="646430" h="1233170">
                  <a:moveTo>
                    <a:pt x="628192" y="58419"/>
                  </a:moveTo>
                  <a:lnTo>
                    <a:pt x="625144" y="54609"/>
                  </a:lnTo>
                  <a:lnTo>
                    <a:pt x="644842" y="54609"/>
                  </a:lnTo>
                  <a:lnTo>
                    <a:pt x="645274" y="55879"/>
                  </a:lnTo>
                  <a:lnTo>
                    <a:pt x="645668" y="57149"/>
                  </a:lnTo>
                  <a:lnTo>
                    <a:pt x="627672" y="57149"/>
                  </a:lnTo>
                  <a:lnTo>
                    <a:pt x="628192" y="58419"/>
                  </a:lnTo>
                  <a:close/>
                </a:path>
                <a:path w="646430" h="1233170">
                  <a:moveTo>
                    <a:pt x="629733" y="60477"/>
                  </a:moveTo>
                  <a:lnTo>
                    <a:pt x="629272" y="59689"/>
                  </a:lnTo>
                  <a:lnTo>
                    <a:pt x="629958" y="59689"/>
                  </a:lnTo>
                  <a:lnTo>
                    <a:pt x="627672" y="57149"/>
                  </a:lnTo>
                  <a:lnTo>
                    <a:pt x="645668" y="57149"/>
                  </a:lnTo>
                  <a:lnTo>
                    <a:pt x="645883" y="58419"/>
                  </a:lnTo>
                  <a:lnTo>
                    <a:pt x="630504" y="58419"/>
                  </a:lnTo>
                  <a:lnTo>
                    <a:pt x="630265" y="59339"/>
                  </a:lnTo>
                  <a:lnTo>
                    <a:pt x="629733" y="60477"/>
                  </a:lnTo>
                  <a:close/>
                </a:path>
                <a:path w="646430" h="1233170">
                  <a:moveTo>
                    <a:pt x="645731" y="62229"/>
                  </a:moveTo>
                  <a:lnTo>
                    <a:pt x="630758" y="62229"/>
                  </a:lnTo>
                  <a:lnTo>
                    <a:pt x="630123" y="60959"/>
                  </a:lnTo>
                  <a:lnTo>
                    <a:pt x="630555" y="60959"/>
                  </a:lnTo>
                  <a:lnTo>
                    <a:pt x="630185" y="59769"/>
                  </a:lnTo>
                  <a:lnTo>
                    <a:pt x="630265" y="59339"/>
                  </a:lnTo>
                  <a:lnTo>
                    <a:pt x="630694" y="58419"/>
                  </a:lnTo>
                  <a:lnTo>
                    <a:pt x="645883" y="58419"/>
                  </a:lnTo>
                  <a:lnTo>
                    <a:pt x="646012" y="59339"/>
                  </a:lnTo>
                  <a:lnTo>
                    <a:pt x="646049" y="60959"/>
                  </a:lnTo>
                  <a:lnTo>
                    <a:pt x="645731" y="62229"/>
                  </a:lnTo>
                  <a:close/>
                </a:path>
                <a:path w="646430" h="1233170">
                  <a:moveTo>
                    <a:pt x="630174" y="59689"/>
                  </a:moveTo>
                  <a:lnTo>
                    <a:pt x="630265" y="59339"/>
                  </a:lnTo>
                  <a:lnTo>
                    <a:pt x="630174" y="59689"/>
                  </a:lnTo>
                  <a:close/>
                </a:path>
                <a:path w="646430" h="1233170">
                  <a:moveTo>
                    <a:pt x="630364" y="60959"/>
                  </a:moveTo>
                  <a:lnTo>
                    <a:pt x="630015" y="60959"/>
                  </a:lnTo>
                  <a:lnTo>
                    <a:pt x="629733" y="60477"/>
                  </a:lnTo>
                  <a:lnTo>
                    <a:pt x="630101" y="59689"/>
                  </a:lnTo>
                  <a:lnTo>
                    <a:pt x="630364" y="60959"/>
                  </a:lnTo>
                  <a:close/>
                </a:path>
                <a:path w="646430" h="1233170">
                  <a:moveTo>
                    <a:pt x="630555" y="60959"/>
                  </a:moveTo>
                  <a:lnTo>
                    <a:pt x="630364" y="60959"/>
                  </a:lnTo>
                  <a:lnTo>
                    <a:pt x="630185" y="59769"/>
                  </a:lnTo>
                  <a:lnTo>
                    <a:pt x="630555" y="60959"/>
                  </a:lnTo>
                  <a:close/>
                </a:path>
                <a:path w="646430" h="1233170">
                  <a:moveTo>
                    <a:pt x="456184" y="689609"/>
                  </a:moveTo>
                  <a:lnTo>
                    <a:pt x="450138" y="689609"/>
                  </a:lnTo>
                  <a:lnTo>
                    <a:pt x="450109" y="689388"/>
                  </a:lnTo>
                  <a:lnTo>
                    <a:pt x="456730" y="674369"/>
                  </a:lnTo>
                  <a:lnTo>
                    <a:pt x="439064" y="666750"/>
                  </a:lnTo>
                  <a:lnTo>
                    <a:pt x="430504" y="662939"/>
                  </a:lnTo>
                  <a:lnTo>
                    <a:pt x="422211" y="660400"/>
                  </a:lnTo>
                  <a:lnTo>
                    <a:pt x="414248" y="657859"/>
                  </a:lnTo>
                  <a:lnTo>
                    <a:pt x="406628" y="654050"/>
                  </a:lnTo>
                  <a:lnTo>
                    <a:pt x="399427" y="652779"/>
                  </a:lnTo>
                  <a:lnTo>
                    <a:pt x="392430" y="650239"/>
                  </a:lnTo>
                  <a:lnTo>
                    <a:pt x="380606" y="647700"/>
                  </a:lnTo>
                  <a:lnTo>
                    <a:pt x="377718" y="647002"/>
                  </a:lnTo>
                  <a:lnTo>
                    <a:pt x="375894" y="645159"/>
                  </a:lnTo>
                  <a:lnTo>
                    <a:pt x="375513" y="645159"/>
                  </a:lnTo>
                  <a:lnTo>
                    <a:pt x="372465" y="641350"/>
                  </a:lnTo>
                  <a:lnTo>
                    <a:pt x="371957" y="641350"/>
                  </a:lnTo>
                  <a:lnTo>
                    <a:pt x="369671" y="638809"/>
                  </a:lnTo>
                  <a:lnTo>
                    <a:pt x="368973" y="637539"/>
                  </a:lnTo>
                  <a:lnTo>
                    <a:pt x="367487" y="635000"/>
                  </a:lnTo>
                  <a:lnTo>
                    <a:pt x="366852" y="633729"/>
                  </a:lnTo>
                  <a:lnTo>
                    <a:pt x="366433" y="632459"/>
                  </a:lnTo>
                  <a:lnTo>
                    <a:pt x="366039" y="632459"/>
                  </a:lnTo>
                  <a:lnTo>
                    <a:pt x="365823" y="631189"/>
                  </a:lnTo>
                  <a:lnTo>
                    <a:pt x="365728" y="629919"/>
                  </a:lnTo>
                  <a:lnTo>
                    <a:pt x="365677" y="628309"/>
                  </a:lnTo>
                  <a:lnTo>
                    <a:pt x="365963" y="626109"/>
                  </a:lnTo>
                  <a:lnTo>
                    <a:pt x="366204" y="624839"/>
                  </a:lnTo>
                  <a:lnTo>
                    <a:pt x="366623" y="623569"/>
                  </a:lnTo>
                  <a:lnTo>
                    <a:pt x="629733" y="60477"/>
                  </a:lnTo>
                  <a:lnTo>
                    <a:pt x="630758" y="62229"/>
                  </a:lnTo>
                  <a:lnTo>
                    <a:pt x="645731" y="62229"/>
                  </a:lnTo>
                  <a:lnTo>
                    <a:pt x="645502" y="63499"/>
                  </a:lnTo>
                  <a:lnTo>
                    <a:pt x="645083" y="64769"/>
                  </a:lnTo>
                  <a:lnTo>
                    <a:pt x="382788" y="627379"/>
                  </a:lnTo>
                  <a:lnTo>
                    <a:pt x="380949" y="627379"/>
                  </a:lnTo>
                  <a:lnTo>
                    <a:pt x="381433" y="628367"/>
                  </a:lnTo>
                  <a:lnTo>
                    <a:pt x="381398" y="629138"/>
                  </a:lnTo>
                  <a:lnTo>
                    <a:pt x="381203" y="629919"/>
                  </a:lnTo>
                  <a:lnTo>
                    <a:pt x="381431" y="629919"/>
                  </a:lnTo>
                  <a:lnTo>
                    <a:pt x="381012" y="631189"/>
                  </a:lnTo>
                  <a:lnTo>
                    <a:pt x="384530" y="631189"/>
                  </a:lnTo>
                  <a:lnTo>
                    <a:pt x="386562" y="633729"/>
                  </a:lnTo>
                  <a:lnTo>
                    <a:pt x="386168" y="633729"/>
                  </a:lnTo>
                  <a:lnTo>
                    <a:pt x="389940" y="636269"/>
                  </a:lnTo>
                  <a:lnTo>
                    <a:pt x="389648" y="636269"/>
                  </a:lnTo>
                  <a:lnTo>
                    <a:pt x="394093" y="640079"/>
                  </a:lnTo>
                  <a:lnTo>
                    <a:pt x="395554" y="640079"/>
                  </a:lnTo>
                  <a:lnTo>
                    <a:pt x="398957" y="642619"/>
                  </a:lnTo>
                  <a:lnTo>
                    <a:pt x="398754" y="642619"/>
                  </a:lnTo>
                  <a:lnTo>
                    <a:pt x="404444" y="646429"/>
                  </a:lnTo>
                  <a:lnTo>
                    <a:pt x="404266" y="646429"/>
                  </a:lnTo>
                  <a:lnTo>
                    <a:pt x="410527" y="650239"/>
                  </a:lnTo>
                  <a:lnTo>
                    <a:pt x="410375" y="650239"/>
                  </a:lnTo>
                  <a:lnTo>
                    <a:pt x="417156" y="654050"/>
                  </a:lnTo>
                  <a:lnTo>
                    <a:pt x="417017" y="654050"/>
                  </a:lnTo>
                  <a:lnTo>
                    <a:pt x="424281" y="657859"/>
                  </a:lnTo>
                  <a:lnTo>
                    <a:pt x="424141" y="657859"/>
                  </a:lnTo>
                  <a:lnTo>
                    <a:pt x="431850" y="662939"/>
                  </a:lnTo>
                  <a:lnTo>
                    <a:pt x="431723" y="662939"/>
                  </a:lnTo>
                  <a:lnTo>
                    <a:pt x="439826" y="666750"/>
                  </a:lnTo>
                  <a:lnTo>
                    <a:pt x="448170" y="670559"/>
                  </a:lnTo>
                  <a:lnTo>
                    <a:pt x="456844" y="674369"/>
                  </a:lnTo>
                  <a:lnTo>
                    <a:pt x="458571" y="675639"/>
                  </a:lnTo>
                  <a:lnTo>
                    <a:pt x="459955" y="678179"/>
                  </a:lnTo>
                  <a:lnTo>
                    <a:pt x="460895" y="679450"/>
                  </a:lnTo>
                  <a:lnTo>
                    <a:pt x="461340" y="681989"/>
                  </a:lnTo>
                  <a:lnTo>
                    <a:pt x="461251" y="683259"/>
                  </a:lnTo>
                  <a:lnTo>
                    <a:pt x="460629" y="685800"/>
                  </a:lnTo>
                  <a:lnTo>
                    <a:pt x="459524" y="687069"/>
                  </a:lnTo>
                  <a:lnTo>
                    <a:pt x="458000" y="688339"/>
                  </a:lnTo>
                  <a:lnTo>
                    <a:pt x="456184" y="689609"/>
                  </a:lnTo>
                  <a:close/>
                </a:path>
                <a:path w="646430" h="1233170">
                  <a:moveTo>
                    <a:pt x="630758" y="62229"/>
                  </a:moveTo>
                  <a:lnTo>
                    <a:pt x="630015" y="60959"/>
                  </a:lnTo>
                  <a:lnTo>
                    <a:pt x="630758" y="62229"/>
                  </a:lnTo>
                  <a:close/>
                </a:path>
                <a:path w="646430" h="1233170">
                  <a:moveTo>
                    <a:pt x="381498" y="628500"/>
                  </a:moveTo>
                  <a:lnTo>
                    <a:pt x="380949" y="627379"/>
                  </a:lnTo>
                  <a:lnTo>
                    <a:pt x="381385" y="628132"/>
                  </a:lnTo>
                  <a:lnTo>
                    <a:pt x="381498" y="628500"/>
                  </a:lnTo>
                  <a:close/>
                </a:path>
                <a:path w="646430" h="1233170">
                  <a:moveTo>
                    <a:pt x="381385" y="628132"/>
                  </a:moveTo>
                  <a:lnTo>
                    <a:pt x="380949" y="627379"/>
                  </a:lnTo>
                  <a:lnTo>
                    <a:pt x="381152" y="627379"/>
                  </a:lnTo>
                  <a:lnTo>
                    <a:pt x="381385" y="628132"/>
                  </a:lnTo>
                  <a:close/>
                </a:path>
                <a:path w="646430" h="1233170">
                  <a:moveTo>
                    <a:pt x="381420" y="628192"/>
                  </a:moveTo>
                  <a:lnTo>
                    <a:pt x="381152" y="627379"/>
                  </a:lnTo>
                  <a:lnTo>
                    <a:pt x="381420" y="628192"/>
                  </a:lnTo>
                  <a:close/>
                </a:path>
                <a:path w="646430" h="1233170">
                  <a:moveTo>
                    <a:pt x="381463" y="628266"/>
                  </a:moveTo>
                  <a:lnTo>
                    <a:pt x="381400" y="628132"/>
                  </a:lnTo>
                  <a:lnTo>
                    <a:pt x="381152" y="627379"/>
                  </a:lnTo>
                  <a:lnTo>
                    <a:pt x="381330" y="627379"/>
                  </a:lnTo>
                  <a:lnTo>
                    <a:pt x="381463" y="628266"/>
                  </a:lnTo>
                  <a:close/>
                </a:path>
                <a:path w="646430" h="1233170">
                  <a:moveTo>
                    <a:pt x="381488" y="628309"/>
                  </a:moveTo>
                  <a:lnTo>
                    <a:pt x="381330" y="627379"/>
                  </a:lnTo>
                  <a:lnTo>
                    <a:pt x="381488" y="628309"/>
                  </a:lnTo>
                  <a:close/>
                </a:path>
                <a:path w="646430" h="1233170">
                  <a:moveTo>
                    <a:pt x="382039" y="628986"/>
                  </a:moveTo>
                  <a:lnTo>
                    <a:pt x="381736" y="628650"/>
                  </a:lnTo>
                  <a:lnTo>
                    <a:pt x="381522" y="628367"/>
                  </a:lnTo>
                  <a:lnTo>
                    <a:pt x="381458" y="628132"/>
                  </a:lnTo>
                  <a:lnTo>
                    <a:pt x="381330" y="627379"/>
                  </a:lnTo>
                  <a:lnTo>
                    <a:pt x="382788" y="627379"/>
                  </a:lnTo>
                  <a:lnTo>
                    <a:pt x="382039" y="628986"/>
                  </a:lnTo>
                  <a:close/>
                </a:path>
                <a:path w="646430" h="1233170">
                  <a:moveTo>
                    <a:pt x="381685" y="628650"/>
                  </a:moveTo>
                  <a:lnTo>
                    <a:pt x="381488" y="628309"/>
                  </a:lnTo>
                  <a:lnTo>
                    <a:pt x="381685" y="628650"/>
                  </a:lnTo>
                  <a:close/>
                </a:path>
                <a:path w="646430" h="1233170">
                  <a:moveTo>
                    <a:pt x="381012" y="631189"/>
                  </a:moveTo>
                  <a:lnTo>
                    <a:pt x="381431" y="629919"/>
                  </a:lnTo>
                  <a:lnTo>
                    <a:pt x="381203" y="629919"/>
                  </a:lnTo>
                  <a:lnTo>
                    <a:pt x="381398" y="629138"/>
                  </a:lnTo>
                  <a:lnTo>
                    <a:pt x="381498" y="628500"/>
                  </a:lnTo>
                  <a:lnTo>
                    <a:pt x="381546" y="628650"/>
                  </a:lnTo>
                  <a:lnTo>
                    <a:pt x="381685" y="628650"/>
                  </a:lnTo>
                  <a:lnTo>
                    <a:pt x="381969" y="629138"/>
                  </a:lnTo>
                  <a:lnTo>
                    <a:pt x="381012" y="631189"/>
                  </a:lnTo>
                  <a:close/>
                </a:path>
                <a:path w="646430" h="1233170">
                  <a:moveTo>
                    <a:pt x="381571" y="628650"/>
                  </a:moveTo>
                  <a:close/>
                </a:path>
                <a:path w="646430" h="1233170">
                  <a:moveTo>
                    <a:pt x="381969" y="629138"/>
                  </a:moveTo>
                  <a:lnTo>
                    <a:pt x="381685" y="628650"/>
                  </a:lnTo>
                  <a:lnTo>
                    <a:pt x="381918" y="628986"/>
                  </a:lnTo>
                  <a:lnTo>
                    <a:pt x="381969" y="629138"/>
                  </a:lnTo>
                  <a:close/>
                </a:path>
                <a:path w="646430" h="1233170">
                  <a:moveTo>
                    <a:pt x="381983" y="629107"/>
                  </a:moveTo>
                  <a:lnTo>
                    <a:pt x="381736" y="628650"/>
                  </a:lnTo>
                  <a:lnTo>
                    <a:pt x="382039" y="628986"/>
                  </a:lnTo>
                  <a:close/>
                </a:path>
                <a:path w="646430" h="1233170">
                  <a:moveTo>
                    <a:pt x="382879" y="629919"/>
                  </a:moveTo>
                  <a:lnTo>
                    <a:pt x="382422" y="629919"/>
                  </a:lnTo>
                  <a:lnTo>
                    <a:pt x="382000" y="629138"/>
                  </a:lnTo>
                  <a:lnTo>
                    <a:pt x="382039" y="628986"/>
                  </a:lnTo>
                  <a:lnTo>
                    <a:pt x="382879" y="629919"/>
                  </a:lnTo>
                  <a:close/>
                </a:path>
                <a:path w="646430" h="1233170">
                  <a:moveTo>
                    <a:pt x="384022" y="631189"/>
                  </a:moveTo>
                  <a:lnTo>
                    <a:pt x="381012" y="631189"/>
                  </a:lnTo>
                  <a:lnTo>
                    <a:pt x="381969" y="629138"/>
                  </a:lnTo>
                  <a:lnTo>
                    <a:pt x="382422" y="629919"/>
                  </a:lnTo>
                  <a:lnTo>
                    <a:pt x="382879" y="629919"/>
                  </a:lnTo>
                  <a:lnTo>
                    <a:pt x="384022" y="631189"/>
                  </a:lnTo>
                  <a:close/>
                </a:path>
                <a:path w="646430" h="1233170">
                  <a:moveTo>
                    <a:pt x="384530" y="631189"/>
                  </a:moveTo>
                  <a:lnTo>
                    <a:pt x="384022" y="631189"/>
                  </a:lnTo>
                  <a:lnTo>
                    <a:pt x="383514" y="629919"/>
                  </a:lnTo>
                  <a:lnTo>
                    <a:pt x="384530" y="631189"/>
                  </a:lnTo>
                  <a:close/>
                </a:path>
                <a:path w="646430" h="1233170">
                  <a:moveTo>
                    <a:pt x="395554" y="640079"/>
                  </a:moveTo>
                  <a:lnTo>
                    <a:pt x="394093" y="640079"/>
                  </a:lnTo>
                  <a:lnTo>
                    <a:pt x="393852" y="638809"/>
                  </a:lnTo>
                  <a:lnTo>
                    <a:pt x="395554" y="640079"/>
                  </a:lnTo>
                  <a:close/>
                </a:path>
                <a:path w="646430" h="1233170">
                  <a:moveTo>
                    <a:pt x="89255" y="1219200"/>
                  </a:moveTo>
                  <a:lnTo>
                    <a:pt x="89720" y="1217929"/>
                  </a:lnTo>
                  <a:lnTo>
                    <a:pt x="353783" y="651509"/>
                  </a:lnTo>
                  <a:lnTo>
                    <a:pt x="354241" y="651509"/>
                  </a:lnTo>
                  <a:lnTo>
                    <a:pt x="355701" y="648969"/>
                  </a:lnTo>
                  <a:lnTo>
                    <a:pt x="356374" y="648969"/>
                  </a:lnTo>
                  <a:lnTo>
                    <a:pt x="357847" y="647700"/>
                  </a:lnTo>
                  <a:lnTo>
                    <a:pt x="358724" y="647700"/>
                  </a:lnTo>
                  <a:lnTo>
                    <a:pt x="359956" y="646429"/>
                  </a:lnTo>
                  <a:lnTo>
                    <a:pt x="375348" y="646429"/>
                  </a:lnTo>
                  <a:lnTo>
                    <a:pt x="377718" y="647002"/>
                  </a:lnTo>
                  <a:lnTo>
                    <a:pt x="379666" y="648969"/>
                  </a:lnTo>
                  <a:lnTo>
                    <a:pt x="384416" y="651509"/>
                  </a:lnTo>
                  <a:lnTo>
                    <a:pt x="389763" y="655319"/>
                  </a:lnTo>
                  <a:lnTo>
                    <a:pt x="394182" y="659129"/>
                  </a:lnTo>
                  <a:lnTo>
                    <a:pt x="367588" y="659129"/>
                  </a:lnTo>
                  <a:lnTo>
                    <a:pt x="366996" y="660400"/>
                  </a:lnTo>
                  <a:lnTo>
                    <a:pt x="366687" y="660400"/>
                  </a:lnTo>
                  <a:lnTo>
                    <a:pt x="365213" y="661669"/>
                  </a:lnTo>
                  <a:lnTo>
                    <a:pt x="366404" y="661669"/>
                  </a:lnTo>
                  <a:lnTo>
                    <a:pt x="107670" y="1216659"/>
                  </a:lnTo>
                  <a:lnTo>
                    <a:pt x="90716" y="1216659"/>
                  </a:lnTo>
                  <a:lnTo>
                    <a:pt x="89255" y="1219200"/>
                  </a:lnTo>
                  <a:close/>
                </a:path>
                <a:path w="646430" h="1233170">
                  <a:moveTo>
                    <a:pt x="450032" y="689564"/>
                  </a:moveTo>
                  <a:lnTo>
                    <a:pt x="449624" y="689388"/>
                  </a:lnTo>
                  <a:lnTo>
                    <a:pt x="441109" y="684529"/>
                  </a:lnTo>
                  <a:lnTo>
                    <a:pt x="432511" y="680719"/>
                  </a:lnTo>
                  <a:lnTo>
                    <a:pt x="424281" y="676909"/>
                  </a:lnTo>
                  <a:lnTo>
                    <a:pt x="416432" y="671829"/>
                  </a:lnTo>
                  <a:lnTo>
                    <a:pt x="409028" y="668019"/>
                  </a:lnTo>
                  <a:lnTo>
                    <a:pt x="402094" y="664209"/>
                  </a:lnTo>
                  <a:lnTo>
                    <a:pt x="395655" y="660400"/>
                  </a:lnTo>
                  <a:lnTo>
                    <a:pt x="389763" y="655319"/>
                  </a:lnTo>
                  <a:lnTo>
                    <a:pt x="384416" y="651509"/>
                  </a:lnTo>
                  <a:lnTo>
                    <a:pt x="379666" y="648969"/>
                  </a:lnTo>
                  <a:lnTo>
                    <a:pt x="377718" y="647002"/>
                  </a:lnTo>
                  <a:lnTo>
                    <a:pt x="380606" y="647700"/>
                  </a:lnTo>
                  <a:lnTo>
                    <a:pt x="392430" y="650239"/>
                  </a:lnTo>
                  <a:lnTo>
                    <a:pt x="399427" y="652779"/>
                  </a:lnTo>
                  <a:lnTo>
                    <a:pt x="406628" y="654050"/>
                  </a:lnTo>
                  <a:lnTo>
                    <a:pt x="414248" y="657859"/>
                  </a:lnTo>
                  <a:lnTo>
                    <a:pt x="422211" y="660400"/>
                  </a:lnTo>
                  <a:lnTo>
                    <a:pt x="430504" y="662939"/>
                  </a:lnTo>
                  <a:lnTo>
                    <a:pt x="439064" y="666750"/>
                  </a:lnTo>
                  <a:lnTo>
                    <a:pt x="456730" y="674369"/>
                  </a:lnTo>
                  <a:lnTo>
                    <a:pt x="450032" y="689564"/>
                  </a:lnTo>
                  <a:close/>
                </a:path>
                <a:path w="646430" h="1233170">
                  <a:moveTo>
                    <a:pt x="394754" y="668019"/>
                  </a:moveTo>
                  <a:lnTo>
                    <a:pt x="388188" y="665479"/>
                  </a:lnTo>
                  <a:lnTo>
                    <a:pt x="388429" y="665479"/>
                  </a:lnTo>
                  <a:lnTo>
                    <a:pt x="382371" y="664209"/>
                  </a:lnTo>
                  <a:lnTo>
                    <a:pt x="382663" y="664209"/>
                  </a:lnTo>
                  <a:lnTo>
                    <a:pt x="377177" y="662939"/>
                  </a:lnTo>
                  <a:lnTo>
                    <a:pt x="377558" y="662939"/>
                  </a:lnTo>
                  <a:lnTo>
                    <a:pt x="372681" y="661669"/>
                  </a:lnTo>
                  <a:lnTo>
                    <a:pt x="366404" y="661669"/>
                  </a:lnTo>
                  <a:lnTo>
                    <a:pt x="366679" y="661080"/>
                  </a:lnTo>
                  <a:lnTo>
                    <a:pt x="367461" y="660400"/>
                  </a:lnTo>
                  <a:lnTo>
                    <a:pt x="367004" y="660400"/>
                  </a:lnTo>
                  <a:lnTo>
                    <a:pt x="367588" y="659129"/>
                  </a:lnTo>
                  <a:lnTo>
                    <a:pt x="394182" y="659129"/>
                  </a:lnTo>
                  <a:lnTo>
                    <a:pt x="395655" y="660400"/>
                  </a:lnTo>
                  <a:lnTo>
                    <a:pt x="402094" y="664209"/>
                  </a:lnTo>
                  <a:lnTo>
                    <a:pt x="406717" y="666750"/>
                  </a:lnTo>
                  <a:lnTo>
                    <a:pt x="394550" y="666750"/>
                  </a:lnTo>
                  <a:lnTo>
                    <a:pt x="394754" y="668019"/>
                  </a:lnTo>
                  <a:close/>
                </a:path>
                <a:path w="646430" h="1233170">
                  <a:moveTo>
                    <a:pt x="366001" y="661669"/>
                  </a:moveTo>
                  <a:lnTo>
                    <a:pt x="365213" y="661669"/>
                  </a:lnTo>
                  <a:lnTo>
                    <a:pt x="366687" y="660400"/>
                  </a:lnTo>
                  <a:lnTo>
                    <a:pt x="366001" y="661669"/>
                  </a:lnTo>
                  <a:close/>
                </a:path>
                <a:path w="646430" h="1233170">
                  <a:moveTo>
                    <a:pt x="366001" y="661669"/>
                  </a:moveTo>
                  <a:lnTo>
                    <a:pt x="366687" y="660400"/>
                  </a:lnTo>
                  <a:lnTo>
                    <a:pt x="366996" y="660400"/>
                  </a:lnTo>
                  <a:lnTo>
                    <a:pt x="366679" y="661080"/>
                  </a:lnTo>
                  <a:lnTo>
                    <a:pt x="366001" y="661669"/>
                  </a:lnTo>
                  <a:close/>
                </a:path>
                <a:path w="646430" h="1233170">
                  <a:moveTo>
                    <a:pt x="366404" y="661669"/>
                  </a:moveTo>
                  <a:lnTo>
                    <a:pt x="366001" y="661669"/>
                  </a:lnTo>
                  <a:lnTo>
                    <a:pt x="366679" y="661080"/>
                  </a:lnTo>
                  <a:lnTo>
                    <a:pt x="366404" y="661669"/>
                  </a:lnTo>
                  <a:close/>
                </a:path>
                <a:path w="646430" h="1233170">
                  <a:moveTo>
                    <a:pt x="416534" y="675639"/>
                  </a:moveTo>
                  <a:lnTo>
                    <a:pt x="408711" y="671829"/>
                  </a:lnTo>
                  <a:lnTo>
                    <a:pt x="408863" y="671829"/>
                  </a:lnTo>
                  <a:lnTo>
                    <a:pt x="401408" y="669289"/>
                  </a:lnTo>
                  <a:lnTo>
                    <a:pt x="401586" y="669289"/>
                  </a:lnTo>
                  <a:lnTo>
                    <a:pt x="394550" y="666750"/>
                  </a:lnTo>
                  <a:lnTo>
                    <a:pt x="406717" y="666750"/>
                  </a:lnTo>
                  <a:lnTo>
                    <a:pt x="409028" y="668019"/>
                  </a:lnTo>
                  <a:lnTo>
                    <a:pt x="416432" y="671829"/>
                  </a:lnTo>
                  <a:lnTo>
                    <a:pt x="420357" y="674369"/>
                  </a:lnTo>
                  <a:lnTo>
                    <a:pt x="416394" y="674369"/>
                  </a:lnTo>
                  <a:lnTo>
                    <a:pt x="416534" y="675639"/>
                  </a:lnTo>
                  <a:close/>
                </a:path>
                <a:path w="646430" h="1233170">
                  <a:moveTo>
                    <a:pt x="449624" y="689388"/>
                  </a:moveTo>
                  <a:lnTo>
                    <a:pt x="441274" y="685800"/>
                  </a:lnTo>
                  <a:lnTo>
                    <a:pt x="432727" y="681989"/>
                  </a:lnTo>
                  <a:lnTo>
                    <a:pt x="424421" y="678179"/>
                  </a:lnTo>
                  <a:lnTo>
                    <a:pt x="416394" y="674369"/>
                  </a:lnTo>
                  <a:lnTo>
                    <a:pt x="420357" y="674369"/>
                  </a:lnTo>
                  <a:lnTo>
                    <a:pt x="424281" y="676909"/>
                  </a:lnTo>
                  <a:lnTo>
                    <a:pt x="432511" y="680719"/>
                  </a:lnTo>
                  <a:lnTo>
                    <a:pt x="441109" y="684529"/>
                  </a:lnTo>
                  <a:lnTo>
                    <a:pt x="449624" y="689388"/>
                  </a:lnTo>
                  <a:close/>
                </a:path>
                <a:path w="646430" h="1233170">
                  <a:moveTo>
                    <a:pt x="450011" y="689609"/>
                  </a:moveTo>
                  <a:lnTo>
                    <a:pt x="449624" y="689388"/>
                  </a:lnTo>
                  <a:lnTo>
                    <a:pt x="450032" y="689564"/>
                  </a:lnTo>
                  <a:close/>
                </a:path>
                <a:path w="646430" h="1233170">
                  <a:moveTo>
                    <a:pt x="97993" y="1231900"/>
                  </a:moveTo>
                  <a:lnTo>
                    <a:pt x="76123" y="1231900"/>
                  </a:lnTo>
                  <a:lnTo>
                    <a:pt x="70345" y="1230629"/>
                  </a:lnTo>
                  <a:lnTo>
                    <a:pt x="64058" y="1228089"/>
                  </a:lnTo>
                  <a:lnTo>
                    <a:pt x="57302" y="1226819"/>
                  </a:lnTo>
                  <a:lnTo>
                    <a:pt x="50088" y="1224279"/>
                  </a:lnTo>
                  <a:lnTo>
                    <a:pt x="42481" y="1221739"/>
                  </a:lnTo>
                  <a:lnTo>
                    <a:pt x="34505" y="1219200"/>
                  </a:lnTo>
                  <a:lnTo>
                    <a:pt x="26225" y="1215389"/>
                  </a:lnTo>
                  <a:lnTo>
                    <a:pt x="17653" y="1211579"/>
                  </a:lnTo>
                  <a:lnTo>
                    <a:pt x="0" y="1203959"/>
                  </a:lnTo>
                  <a:lnTo>
                    <a:pt x="6591" y="1189989"/>
                  </a:lnTo>
                  <a:lnTo>
                    <a:pt x="15443" y="1193800"/>
                  </a:lnTo>
                  <a:lnTo>
                    <a:pt x="24003" y="1197609"/>
                  </a:lnTo>
                  <a:lnTo>
                    <a:pt x="23875" y="1197609"/>
                  </a:lnTo>
                  <a:lnTo>
                    <a:pt x="32308" y="1200150"/>
                  </a:lnTo>
                  <a:lnTo>
                    <a:pt x="32181" y="1200150"/>
                  </a:lnTo>
                  <a:lnTo>
                    <a:pt x="40335" y="1203959"/>
                  </a:lnTo>
                  <a:lnTo>
                    <a:pt x="40195" y="1203959"/>
                  </a:lnTo>
                  <a:lnTo>
                    <a:pt x="48018" y="1206500"/>
                  </a:lnTo>
                  <a:lnTo>
                    <a:pt x="47866" y="1206500"/>
                  </a:lnTo>
                  <a:lnTo>
                    <a:pt x="55321" y="1209039"/>
                  </a:lnTo>
                  <a:lnTo>
                    <a:pt x="55143" y="1209039"/>
                  </a:lnTo>
                  <a:lnTo>
                    <a:pt x="62179" y="1211579"/>
                  </a:lnTo>
                  <a:lnTo>
                    <a:pt x="61975" y="1211579"/>
                  </a:lnTo>
                  <a:lnTo>
                    <a:pt x="68541" y="1212850"/>
                  </a:lnTo>
                  <a:lnTo>
                    <a:pt x="68300" y="1212850"/>
                  </a:lnTo>
                  <a:lnTo>
                    <a:pt x="74345" y="1215389"/>
                  </a:lnTo>
                  <a:lnTo>
                    <a:pt x="79171" y="1215389"/>
                  </a:lnTo>
                  <a:lnTo>
                    <a:pt x="84048" y="1216659"/>
                  </a:lnTo>
                  <a:lnTo>
                    <a:pt x="90312" y="1216659"/>
                  </a:lnTo>
                  <a:lnTo>
                    <a:pt x="89128" y="1219200"/>
                  </a:lnTo>
                  <a:lnTo>
                    <a:pt x="106485" y="1219200"/>
                  </a:lnTo>
                  <a:lnTo>
                    <a:pt x="102933" y="1226819"/>
                  </a:lnTo>
                  <a:lnTo>
                    <a:pt x="102476" y="1228089"/>
                  </a:lnTo>
                  <a:lnTo>
                    <a:pt x="101028" y="1229359"/>
                  </a:lnTo>
                  <a:lnTo>
                    <a:pt x="100342" y="1229359"/>
                  </a:lnTo>
                  <a:lnTo>
                    <a:pt x="98882" y="1230629"/>
                  </a:lnTo>
                  <a:lnTo>
                    <a:pt x="97993" y="1231900"/>
                  </a:lnTo>
                  <a:close/>
                </a:path>
                <a:path w="646430" h="1233170">
                  <a:moveTo>
                    <a:pt x="106485" y="1219200"/>
                  </a:moveTo>
                  <a:lnTo>
                    <a:pt x="89255" y="1219200"/>
                  </a:lnTo>
                  <a:lnTo>
                    <a:pt x="90716" y="1216659"/>
                  </a:lnTo>
                  <a:lnTo>
                    <a:pt x="90043" y="1217929"/>
                  </a:lnTo>
                  <a:lnTo>
                    <a:pt x="107077" y="1217929"/>
                  </a:lnTo>
                  <a:lnTo>
                    <a:pt x="106485" y="1219200"/>
                  </a:lnTo>
                  <a:close/>
                </a:path>
                <a:path w="646430" h="1233170">
                  <a:moveTo>
                    <a:pt x="90043" y="1217929"/>
                  </a:moveTo>
                  <a:lnTo>
                    <a:pt x="90716" y="1216659"/>
                  </a:lnTo>
                  <a:lnTo>
                    <a:pt x="91503" y="1216659"/>
                  </a:lnTo>
                  <a:lnTo>
                    <a:pt x="90043" y="1217929"/>
                  </a:lnTo>
                  <a:close/>
                </a:path>
                <a:path w="646430" h="1233170">
                  <a:moveTo>
                    <a:pt x="107077" y="1217929"/>
                  </a:moveTo>
                  <a:lnTo>
                    <a:pt x="90043" y="1217929"/>
                  </a:lnTo>
                  <a:lnTo>
                    <a:pt x="91503" y="1216659"/>
                  </a:lnTo>
                  <a:lnTo>
                    <a:pt x="107670" y="1216659"/>
                  </a:lnTo>
                  <a:lnTo>
                    <a:pt x="107077" y="1217929"/>
                  </a:lnTo>
                  <a:close/>
                </a:path>
                <a:path w="646430" h="1233170">
                  <a:moveTo>
                    <a:pt x="89686" y="1218004"/>
                  </a:moveTo>
                  <a:close/>
                </a:path>
                <a:path w="646430" h="1233170">
                  <a:moveTo>
                    <a:pt x="89255" y="1219200"/>
                  </a:moveTo>
                  <a:lnTo>
                    <a:pt x="89128" y="1219200"/>
                  </a:lnTo>
                  <a:lnTo>
                    <a:pt x="89686" y="1218004"/>
                  </a:lnTo>
                  <a:lnTo>
                    <a:pt x="89255" y="1219200"/>
                  </a:lnTo>
                  <a:close/>
                </a:path>
                <a:path w="646430" h="1233170">
                  <a:moveTo>
                    <a:pt x="91554" y="1233169"/>
                  </a:moveTo>
                  <a:lnTo>
                    <a:pt x="86118" y="1233169"/>
                  </a:lnTo>
                  <a:lnTo>
                    <a:pt x="81381" y="1231900"/>
                  </a:lnTo>
                  <a:lnTo>
                    <a:pt x="94322" y="1231900"/>
                  </a:lnTo>
                  <a:lnTo>
                    <a:pt x="91554" y="12331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032886" y="1817128"/>
            <a:ext cx="1524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6642" y="3491484"/>
            <a:ext cx="3266915" cy="11747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60" dirty="0"/>
              <a:t>M</a:t>
            </a:r>
            <a:r>
              <a:rPr spc="-500" dirty="0"/>
              <a:t>o</a:t>
            </a:r>
            <a:r>
              <a:rPr spc="-515" dirty="0"/>
              <a:t>b</a:t>
            </a:r>
            <a:r>
              <a:rPr spc="819" dirty="0"/>
              <a:t>il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011167" y="2159507"/>
            <a:ext cx="4959350" cy="2874645"/>
            <a:chOff x="4011167" y="2159507"/>
            <a:chExt cx="4959350" cy="2874645"/>
          </a:xfrm>
        </p:grpSpPr>
        <p:sp>
          <p:nvSpPr>
            <p:cNvPr id="6" name="object 6"/>
            <p:cNvSpPr/>
            <p:nvPr/>
          </p:nvSpPr>
          <p:spPr>
            <a:xfrm>
              <a:off x="6853427" y="327050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1167" y="2159507"/>
              <a:ext cx="3517391" cy="128625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1637" y="873252"/>
            <a:ext cx="3414198" cy="40272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68777" y="906441"/>
            <a:ext cx="3478039" cy="11458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89400" y="1250315"/>
            <a:ext cx="4974590" cy="384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3189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Multiply-Add</a:t>
            </a:r>
            <a:endParaRPr sz="1800">
              <a:latin typeface="Calibri"/>
              <a:cs typeface="Calibri"/>
            </a:endParaRPr>
          </a:p>
          <a:p>
            <a:pPr marL="3495040" algn="ct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Microsoft YaHei"/>
                <a:cs typeface="Microsoft YaHei"/>
              </a:rPr>
              <a:t>计算量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Microsoft YaHei"/>
              <a:cs typeface="Microsoft YaHei"/>
            </a:endParaRPr>
          </a:p>
          <a:p>
            <a:pPr marL="3504565" algn="ctr">
              <a:lnSpc>
                <a:spcPct val="100000"/>
              </a:lnSpc>
            </a:pPr>
            <a:r>
              <a:rPr sz="2500" i="1" spc="-80" dirty="0">
                <a:latin typeface="Symbol"/>
                <a:cs typeface="Symbol"/>
              </a:rPr>
              <a:t></a:t>
            </a:r>
            <a:endParaRPr sz="2500">
              <a:latin typeface="Symbol"/>
              <a:cs typeface="Symbol"/>
            </a:endParaRPr>
          </a:p>
          <a:p>
            <a:pPr marR="76200" algn="r">
              <a:lnSpc>
                <a:spcPct val="100000"/>
              </a:lnSpc>
              <a:spcBef>
                <a:spcPts val="730"/>
              </a:spcBef>
            </a:pPr>
            <a:r>
              <a:rPr sz="1600" b="1" spc="-5" dirty="0">
                <a:latin typeface="Calibri"/>
                <a:cs typeface="Calibri"/>
              </a:rPr>
              <a:t>Width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Multiplier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R="800735" algn="r">
              <a:lnSpc>
                <a:spcPct val="100000"/>
              </a:lnSpc>
              <a:spcBef>
                <a:spcPts val="1415"/>
              </a:spcBef>
            </a:pPr>
            <a:r>
              <a:rPr sz="2500" i="1" spc="-70" dirty="0">
                <a:latin typeface="Symbol"/>
                <a:cs typeface="Symbol"/>
              </a:rPr>
              <a:t></a:t>
            </a:r>
            <a:endParaRPr sz="2500">
              <a:latin typeface="Symbol"/>
              <a:cs typeface="Symbol"/>
            </a:endParaRPr>
          </a:p>
          <a:p>
            <a:pPr marL="3171825">
              <a:lnSpc>
                <a:spcPct val="100000"/>
              </a:lnSpc>
              <a:spcBef>
                <a:spcPts val="765"/>
              </a:spcBef>
            </a:pPr>
            <a:r>
              <a:rPr sz="1600" b="1" spc="-5" dirty="0">
                <a:latin typeface="Calibri"/>
                <a:cs typeface="Calibri"/>
              </a:rPr>
              <a:t>Resolution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Multiplier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b="1" spc="-10" dirty="0">
                <a:latin typeface="Calibri"/>
                <a:cs typeface="Calibri"/>
              </a:rPr>
              <a:t>depthwise</a:t>
            </a:r>
            <a:r>
              <a:rPr sz="1400" b="1" dirty="0">
                <a:latin typeface="SimSun"/>
                <a:cs typeface="SimSun"/>
              </a:rPr>
              <a:t>部分的卷积核容易费掉，即卷积核参数大部分为零</a:t>
            </a:r>
            <a:r>
              <a:rPr sz="1400" b="1" spc="-5" dirty="0">
                <a:latin typeface="SimSun"/>
                <a:cs typeface="SimSun"/>
              </a:rPr>
              <a:t>。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60" dirty="0"/>
              <a:t>M</a:t>
            </a:r>
            <a:r>
              <a:rPr spc="-500" dirty="0"/>
              <a:t>o</a:t>
            </a:r>
            <a:r>
              <a:rPr spc="-515" dirty="0"/>
              <a:t>b</a:t>
            </a:r>
            <a:r>
              <a:rPr spc="819" dirty="0"/>
              <a:t>il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4" name="object 4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539" y="1947672"/>
            <a:ext cx="5545078" cy="8945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3594" y="1058545"/>
            <a:ext cx="708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MobileNet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v2</a:t>
            </a:r>
            <a:r>
              <a:rPr sz="1800" dirty="0">
                <a:latin typeface="SimSun"/>
                <a:cs typeface="SimSun"/>
              </a:rPr>
              <a:t>网络是由</a:t>
            </a:r>
            <a:r>
              <a:rPr sz="1800" spc="-5" dirty="0">
                <a:latin typeface="Calibri"/>
                <a:cs typeface="Calibri"/>
              </a:rPr>
              <a:t>google</a:t>
            </a:r>
            <a:r>
              <a:rPr sz="1800" dirty="0">
                <a:latin typeface="SimSun"/>
                <a:cs typeface="SimSun"/>
              </a:rPr>
              <a:t>团队在</a:t>
            </a:r>
            <a:r>
              <a:rPr sz="1800" spc="-5" dirty="0">
                <a:latin typeface="Calibri"/>
                <a:cs typeface="Calibri"/>
              </a:rPr>
              <a:t>2018</a:t>
            </a:r>
            <a:r>
              <a:rPr sz="1800" dirty="0">
                <a:latin typeface="SimSun"/>
                <a:cs typeface="SimSun"/>
              </a:rPr>
              <a:t>年提出的，相比</a:t>
            </a:r>
            <a:r>
              <a:rPr sz="1800" spc="-5" dirty="0">
                <a:latin typeface="Calibri"/>
                <a:cs typeface="Calibri"/>
              </a:rPr>
              <a:t>MobileNet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V1</a:t>
            </a:r>
            <a:r>
              <a:rPr sz="1800" dirty="0">
                <a:latin typeface="SimSun"/>
                <a:cs typeface="SimSun"/>
              </a:rPr>
              <a:t>网 络，准确率更高，模型更小。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3500" y="2973711"/>
            <a:ext cx="2917825" cy="9099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00" dirty="0">
                <a:latin typeface="SimSun"/>
                <a:cs typeface="SimSun"/>
              </a:rPr>
              <a:t>网络中的亮点</a:t>
            </a:r>
            <a:r>
              <a:rPr sz="1800" dirty="0">
                <a:latin typeface="SimSun"/>
                <a:cs typeface="SimSun"/>
              </a:rPr>
              <a:t>：</a:t>
            </a:r>
            <a:endParaRPr sz="18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297815" algn="l"/>
                <a:tab pos="298450" algn="l"/>
              </a:tabLst>
            </a:pPr>
            <a:r>
              <a:rPr sz="1400" b="1" spc="-10" dirty="0">
                <a:solidFill>
                  <a:srgbClr val="0033CC"/>
                </a:solidFill>
                <a:latin typeface="Calibri"/>
                <a:cs typeface="Calibri"/>
              </a:rPr>
              <a:t>Inverted</a:t>
            </a:r>
            <a:r>
              <a:rPr sz="1400" b="1" spc="-4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33CC"/>
                </a:solidFill>
                <a:latin typeface="Calibri"/>
                <a:cs typeface="Calibri"/>
              </a:rPr>
              <a:t>Residuals</a:t>
            </a:r>
            <a:r>
              <a:rPr sz="1400" b="1" spc="-5" dirty="0">
                <a:solidFill>
                  <a:srgbClr val="0033CC"/>
                </a:solidFill>
                <a:latin typeface="SimSun"/>
                <a:cs typeface="SimSun"/>
              </a:rPr>
              <a:t>（</a:t>
            </a: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倒残差结构</a:t>
            </a:r>
            <a:r>
              <a:rPr sz="1400" b="1" spc="-5" dirty="0">
                <a:solidFill>
                  <a:srgbClr val="0033CC"/>
                </a:solidFill>
                <a:latin typeface="SimSun"/>
                <a:cs typeface="SimSun"/>
              </a:rPr>
              <a:t>）</a:t>
            </a:r>
            <a:endParaRPr sz="14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297815" algn="l"/>
                <a:tab pos="298450" algn="l"/>
              </a:tabLst>
            </a:pP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Linear</a:t>
            </a:r>
            <a:r>
              <a:rPr sz="1400" b="1" spc="-3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Bottlenecks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326" y="3693170"/>
            <a:ext cx="3285892" cy="13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60" dirty="0"/>
              <a:t>M</a:t>
            </a:r>
            <a:r>
              <a:rPr spc="-500" dirty="0"/>
              <a:t>o</a:t>
            </a:r>
            <a:r>
              <a:rPr spc="-515" dirty="0"/>
              <a:t>b</a:t>
            </a:r>
            <a:r>
              <a:rPr spc="819" dirty="0"/>
              <a:t>il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4944" y="1374139"/>
            <a:ext cx="2279015" cy="941069"/>
          </a:xfrm>
          <a:custGeom>
            <a:avLst/>
            <a:gdLst/>
            <a:ahLst/>
            <a:cxnLst/>
            <a:rect l="l" t="t" r="r" b="b"/>
            <a:pathLst>
              <a:path w="2279015" h="941069">
                <a:moveTo>
                  <a:pt x="2269490" y="941070"/>
                </a:moveTo>
                <a:lnTo>
                  <a:pt x="9525" y="941070"/>
                </a:lnTo>
                <a:lnTo>
                  <a:pt x="7404" y="940828"/>
                </a:lnTo>
                <a:lnTo>
                  <a:pt x="0" y="931545"/>
                </a:lnTo>
                <a:lnTo>
                  <a:pt x="0" y="9525"/>
                </a:lnTo>
                <a:lnTo>
                  <a:pt x="9525" y="0"/>
                </a:lnTo>
                <a:lnTo>
                  <a:pt x="2269490" y="0"/>
                </a:lnTo>
                <a:lnTo>
                  <a:pt x="227901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22020"/>
                </a:lnTo>
                <a:lnTo>
                  <a:pt x="9525" y="922020"/>
                </a:lnTo>
                <a:lnTo>
                  <a:pt x="19050" y="931545"/>
                </a:lnTo>
                <a:lnTo>
                  <a:pt x="2279015" y="931545"/>
                </a:lnTo>
                <a:lnTo>
                  <a:pt x="2278773" y="933665"/>
                </a:lnTo>
                <a:lnTo>
                  <a:pt x="2271610" y="940828"/>
                </a:lnTo>
                <a:lnTo>
                  <a:pt x="2269490" y="941070"/>
                </a:lnTo>
                <a:close/>
              </a:path>
              <a:path w="2279015" h="941069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279015" h="941069">
                <a:moveTo>
                  <a:pt x="225996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259965" y="9525"/>
                </a:lnTo>
                <a:lnTo>
                  <a:pt x="2259965" y="19050"/>
                </a:lnTo>
                <a:close/>
              </a:path>
              <a:path w="2279015" h="941069">
                <a:moveTo>
                  <a:pt x="2259965" y="931545"/>
                </a:moveTo>
                <a:lnTo>
                  <a:pt x="2259965" y="9525"/>
                </a:lnTo>
                <a:lnTo>
                  <a:pt x="2269490" y="19050"/>
                </a:lnTo>
                <a:lnTo>
                  <a:pt x="2279015" y="19050"/>
                </a:lnTo>
                <a:lnTo>
                  <a:pt x="2279015" y="922020"/>
                </a:lnTo>
                <a:lnTo>
                  <a:pt x="2269490" y="922020"/>
                </a:lnTo>
                <a:lnTo>
                  <a:pt x="2259965" y="931545"/>
                </a:lnTo>
                <a:close/>
              </a:path>
              <a:path w="2279015" h="941069">
                <a:moveTo>
                  <a:pt x="2279015" y="19050"/>
                </a:moveTo>
                <a:lnTo>
                  <a:pt x="2269490" y="19050"/>
                </a:lnTo>
                <a:lnTo>
                  <a:pt x="2259965" y="9525"/>
                </a:lnTo>
                <a:lnTo>
                  <a:pt x="2279015" y="9525"/>
                </a:lnTo>
                <a:lnTo>
                  <a:pt x="2279015" y="19050"/>
                </a:lnTo>
                <a:close/>
              </a:path>
              <a:path w="2279015" h="941069">
                <a:moveTo>
                  <a:pt x="19050" y="931545"/>
                </a:moveTo>
                <a:lnTo>
                  <a:pt x="9525" y="922020"/>
                </a:lnTo>
                <a:lnTo>
                  <a:pt x="19050" y="922020"/>
                </a:lnTo>
                <a:lnTo>
                  <a:pt x="19050" y="931545"/>
                </a:lnTo>
                <a:close/>
              </a:path>
              <a:path w="2279015" h="941069">
                <a:moveTo>
                  <a:pt x="2259965" y="931545"/>
                </a:moveTo>
                <a:lnTo>
                  <a:pt x="19050" y="931545"/>
                </a:lnTo>
                <a:lnTo>
                  <a:pt x="19050" y="922020"/>
                </a:lnTo>
                <a:lnTo>
                  <a:pt x="2259965" y="922020"/>
                </a:lnTo>
                <a:lnTo>
                  <a:pt x="2259965" y="931545"/>
                </a:lnTo>
                <a:close/>
              </a:path>
              <a:path w="2279015" h="941069">
                <a:moveTo>
                  <a:pt x="2279015" y="931545"/>
                </a:moveTo>
                <a:lnTo>
                  <a:pt x="2259965" y="931545"/>
                </a:lnTo>
                <a:lnTo>
                  <a:pt x="2269490" y="922020"/>
                </a:lnTo>
                <a:lnTo>
                  <a:pt x="2279015" y="922020"/>
                </a:lnTo>
                <a:lnTo>
                  <a:pt x="2279015" y="93154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3210" y="1403984"/>
            <a:ext cx="16643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①</a:t>
            </a:r>
            <a:r>
              <a:rPr sz="1800" spc="-60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1x1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卷积降维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②</a:t>
            </a:r>
            <a:r>
              <a:rPr sz="1800" spc="-45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3x3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卷积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③</a:t>
            </a:r>
            <a:r>
              <a:rPr sz="1800" spc="-60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1x1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卷积升维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5584" y="1374139"/>
            <a:ext cx="2279015" cy="941069"/>
          </a:xfrm>
          <a:custGeom>
            <a:avLst/>
            <a:gdLst/>
            <a:ahLst/>
            <a:cxnLst/>
            <a:rect l="l" t="t" r="r" b="b"/>
            <a:pathLst>
              <a:path w="2279015" h="941069">
                <a:moveTo>
                  <a:pt x="2269490" y="941070"/>
                </a:moveTo>
                <a:lnTo>
                  <a:pt x="9525" y="941070"/>
                </a:lnTo>
                <a:lnTo>
                  <a:pt x="7404" y="940828"/>
                </a:lnTo>
                <a:lnTo>
                  <a:pt x="0" y="931545"/>
                </a:lnTo>
                <a:lnTo>
                  <a:pt x="0" y="9525"/>
                </a:lnTo>
                <a:lnTo>
                  <a:pt x="9525" y="0"/>
                </a:lnTo>
                <a:lnTo>
                  <a:pt x="2269490" y="0"/>
                </a:lnTo>
                <a:lnTo>
                  <a:pt x="227901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22020"/>
                </a:lnTo>
                <a:lnTo>
                  <a:pt x="9525" y="922020"/>
                </a:lnTo>
                <a:lnTo>
                  <a:pt x="19050" y="931545"/>
                </a:lnTo>
                <a:lnTo>
                  <a:pt x="2279015" y="931545"/>
                </a:lnTo>
                <a:lnTo>
                  <a:pt x="2278773" y="933665"/>
                </a:lnTo>
                <a:lnTo>
                  <a:pt x="2271610" y="940828"/>
                </a:lnTo>
                <a:lnTo>
                  <a:pt x="2269490" y="941070"/>
                </a:lnTo>
                <a:close/>
              </a:path>
              <a:path w="2279015" h="941069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279015" h="941069">
                <a:moveTo>
                  <a:pt x="225996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259965" y="9525"/>
                </a:lnTo>
                <a:lnTo>
                  <a:pt x="2259965" y="19050"/>
                </a:lnTo>
                <a:close/>
              </a:path>
              <a:path w="2279015" h="941069">
                <a:moveTo>
                  <a:pt x="2259965" y="931545"/>
                </a:moveTo>
                <a:lnTo>
                  <a:pt x="2259965" y="9525"/>
                </a:lnTo>
                <a:lnTo>
                  <a:pt x="2269490" y="19050"/>
                </a:lnTo>
                <a:lnTo>
                  <a:pt x="2279015" y="19050"/>
                </a:lnTo>
                <a:lnTo>
                  <a:pt x="2279015" y="922020"/>
                </a:lnTo>
                <a:lnTo>
                  <a:pt x="2269490" y="922020"/>
                </a:lnTo>
                <a:lnTo>
                  <a:pt x="2259965" y="931545"/>
                </a:lnTo>
                <a:close/>
              </a:path>
              <a:path w="2279015" h="941069">
                <a:moveTo>
                  <a:pt x="2279015" y="19050"/>
                </a:moveTo>
                <a:lnTo>
                  <a:pt x="2269490" y="19050"/>
                </a:lnTo>
                <a:lnTo>
                  <a:pt x="2259965" y="9525"/>
                </a:lnTo>
                <a:lnTo>
                  <a:pt x="2279015" y="9525"/>
                </a:lnTo>
                <a:lnTo>
                  <a:pt x="2279015" y="19050"/>
                </a:lnTo>
                <a:close/>
              </a:path>
              <a:path w="2279015" h="941069">
                <a:moveTo>
                  <a:pt x="19050" y="931545"/>
                </a:moveTo>
                <a:lnTo>
                  <a:pt x="9525" y="922020"/>
                </a:lnTo>
                <a:lnTo>
                  <a:pt x="19050" y="922020"/>
                </a:lnTo>
                <a:lnTo>
                  <a:pt x="19050" y="931545"/>
                </a:lnTo>
                <a:close/>
              </a:path>
              <a:path w="2279015" h="941069">
                <a:moveTo>
                  <a:pt x="2259965" y="931545"/>
                </a:moveTo>
                <a:lnTo>
                  <a:pt x="19050" y="931545"/>
                </a:lnTo>
                <a:lnTo>
                  <a:pt x="19050" y="922020"/>
                </a:lnTo>
                <a:lnTo>
                  <a:pt x="2259965" y="922020"/>
                </a:lnTo>
                <a:lnTo>
                  <a:pt x="2259965" y="931545"/>
                </a:lnTo>
                <a:close/>
              </a:path>
              <a:path w="2279015" h="941069">
                <a:moveTo>
                  <a:pt x="2279015" y="931545"/>
                </a:moveTo>
                <a:lnTo>
                  <a:pt x="2259965" y="931545"/>
                </a:lnTo>
                <a:lnTo>
                  <a:pt x="2269490" y="922020"/>
                </a:lnTo>
                <a:lnTo>
                  <a:pt x="2279015" y="922020"/>
                </a:lnTo>
                <a:lnTo>
                  <a:pt x="2279015" y="93154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03850" y="1403984"/>
            <a:ext cx="16643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①</a:t>
            </a:r>
            <a:r>
              <a:rPr sz="1800" spc="-60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1x1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卷积升维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②</a:t>
            </a:r>
            <a:r>
              <a:rPr sz="1800" spc="-45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3x3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卷积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③</a:t>
            </a:r>
            <a:r>
              <a:rPr sz="1800" spc="-60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1x1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卷积降维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760" dirty="0">
                <a:latin typeface="Microsoft JhengHei"/>
                <a:cs typeface="Microsoft JhengHei"/>
              </a:rPr>
              <a:t>M</a:t>
            </a:r>
            <a:r>
              <a:rPr sz="3600" b="1" spc="-500" dirty="0">
                <a:latin typeface="Microsoft JhengHei"/>
                <a:cs typeface="Microsoft JhengHei"/>
              </a:rPr>
              <a:t>o</a:t>
            </a:r>
            <a:r>
              <a:rPr sz="3600" b="1" spc="-515" dirty="0">
                <a:latin typeface="Microsoft JhengHei"/>
                <a:cs typeface="Microsoft JhengHei"/>
              </a:rPr>
              <a:t>b</a:t>
            </a:r>
            <a:r>
              <a:rPr sz="3600" b="1" spc="819" dirty="0">
                <a:latin typeface="Microsoft JhengHei"/>
                <a:cs typeface="Microsoft JhengHei"/>
              </a:rPr>
              <a:t>il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-1155" dirty="0">
                <a:latin typeface="Microsoft JhengHei"/>
                <a:cs typeface="Microsoft JhengHei"/>
              </a:rPr>
              <a:t>N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425" dirty="0">
                <a:latin typeface="Microsoft JhengHei"/>
                <a:cs typeface="Microsoft JhengHei"/>
              </a:rPr>
              <a:t>t</a:t>
            </a:r>
            <a:r>
              <a:rPr sz="3600" b="1" spc="15" dirty="0">
                <a:latin typeface="Microsoft JhengHei"/>
                <a:cs typeface="Microsoft JhengHei"/>
              </a:rPr>
              <a:t>详</a:t>
            </a:r>
            <a:r>
              <a:rPr sz="3600" b="1" dirty="0">
                <a:latin typeface="Microsoft JhengHei"/>
                <a:cs typeface="Microsoft JhengHei"/>
              </a:rPr>
              <a:t>解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8601" y="1795614"/>
            <a:ext cx="3362828" cy="2866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54911" y="1121727"/>
            <a:ext cx="3481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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6</a:t>
            </a:r>
            <a:r>
              <a:rPr sz="2000" spc="140" dirty="0">
                <a:latin typeface="Times New Roman"/>
                <a:cs typeface="Times New Roman"/>
              </a:rPr>
              <a:t>(</a:t>
            </a:r>
            <a:r>
              <a:rPr sz="2000" i="1" spc="4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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min(m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x</a:t>
            </a:r>
            <a:r>
              <a:rPr sz="2000" spc="105" dirty="0">
                <a:latin typeface="Times New Roman"/>
                <a:cs typeface="Times New Roman"/>
              </a:rPr>
              <a:t>(</a:t>
            </a:r>
            <a:r>
              <a:rPr sz="2000" i="1" spc="1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0),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6)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280</Words>
  <Application>Microsoft Office PowerPoint</Application>
  <PresentationFormat>全屏显示(16:9)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Microsoft JhengHei</vt:lpstr>
      <vt:lpstr>SimSun</vt:lpstr>
      <vt:lpstr>Microsoft YaHei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MobileNet详解</vt:lpstr>
      <vt:lpstr>MobileNet详解</vt:lpstr>
      <vt:lpstr>MobileNet详解</vt:lpstr>
      <vt:lpstr>MobileNet详解</vt:lpstr>
      <vt:lpstr>MobileNet详解</vt:lpstr>
      <vt:lpstr>MobileNet详解</vt:lpstr>
      <vt:lpstr>MobileNet详解</vt:lpstr>
      <vt:lpstr>PowerPoint 演示文稿</vt:lpstr>
      <vt:lpstr>PowerPoint 演示文稿</vt:lpstr>
      <vt:lpstr>MobileNet详解</vt:lpstr>
      <vt:lpstr>MobileNet详解</vt:lpstr>
      <vt:lpstr>MobileNet详解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许 可</cp:lastModifiedBy>
  <cp:revision>1</cp:revision>
  <dcterms:created xsi:type="dcterms:W3CDTF">2022-03-21T11:27:25Z</dcterms:created>
  <dcterms:modified xsi:type="dcterms:W3CDTF">2022-03-21T11:32:04Z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2020-04-16T00:00:00Z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2022-03-21T00:00:00Z</vt:filetime>
  </property>
</Properties>
</file>