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x="6858000" cy="9144000"/>
  <p:embeddedFontLst>
    <p:embeddedFont>
      <p:font typeface="Roboto Mon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font" Target="fonts/RobotoMono-italic.fntdata"/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1" Type="http://schemas.openxmlformats.org/officeDocument/2006/relationships/slide" Target="slides/slide16.xml"/><Relationship Id="rId3" Type="http://schemas.openxmlformats.org/officeDocument/2006/relationships/presProps" Target="presProps.xml"/><Relationship Id="rId25" Type="http://schemas.openxmlformats.org/officeDocument/2006/relationships/font" Target="fonts/RobotoMono-bold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0" Type="http://schemas.openxmlformats.org/officeDocument/2006/relationships/slide" Target="slides/slide15.xml"/><Relationship Id="rId2" Type="http://schemas.openxmlformats.org/officeDocument/2006/relationships/viewProps" Target="viewProps.xml"/><Relationship Id="rId16" Type="http://schemas.openxmlformats.org/officeDocument/2006/relationships/slide" Target="slides/slide11.xml"/><Relationship Id="rId29" Type="http://schemas.openxmlformats.org/officeDocument/2006/relationships/customXml" Target="../customXml/item2.xml"/><Relationship Id="rId24" Type="http://schemas.openxmlformats.org/officeDocument/2006/relationships/font" Target="fonts/RobotoMono-regular.fntdata"/><Relationship Id="rId1" Type="http://schemas.openxmlformats.org/officeDocument/2006/relationships/theme" Target="theme/theme2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3" Type="http://schemas.openxmlformats.org/officeDocument/2006/relationships/slide" Target="slides/slide18.xml"/><Relationship Id="rId5" Type="http://schemas.openxmlformats.org/officeDocument/2006/relationships/notesMaster" Target="notesMasters/notesMaster1.xml"/><Relationship Id="rId15" Type="http://schemas.openxmlformats.org/officeDocument/2006/relationships/slide" Target="slides/slide10.xml"/><Relationship Id="rId28" Type="http://schemas.openxmlformats.org/officeDocument/2006/relationships/customXml" Target="../customXml/item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7" Type="http://schemas.openxmlformats.org/officeDocument/2006/relationships/font" Target="fonts/RobotoMono-boldItalic.fntdata"/><Relationship Id="rId14" Type="http://schemas.openxmlformats.org/officeDocument/2006/relationships/slide" Target="slides/slide9.xml"/><Relationship Id="rId30" Type="http://schemas.openxmlformats.org/officeDocument/2006/relationships/customXml" Target="../customXml/item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4a88604a6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4a88604a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4a877ce489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4a877ce48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Nova AI Coordinator System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Asynchronous Multi-Agent Task Processing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457200" y="274653"/>
            <a:ext cx="8229600" cy="11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latin typeface="Arial"/>
                <a:ea typeface="Arial"/>
                <a:cs typeface="Arial"/>
                <a:sym typeface="Arial"/>
              </a:rPr>
              <a:t>Model Building Process (functions_registery.py)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457200" y="93957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21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00"/>
              <a:buChar char="•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Emil handles energy model creation via functions in </a:t>
            </a: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functions_registery.py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1150" y="1388850"/>
            <a:ext cx="4257113" cy="5469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Analysis Process (lola.py)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457200" y="943297"/>
            <a:ext cx="8229600" cy="3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Data Analysis in Lola: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----------------------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1. Retrieve model file and details from KB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2. Call analyze_model() to parse XML &amp; extract key data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3. Store analysis results in KB as latest_analysis_results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4. Returns a summary of key findings and insights</a:t>
            </a:r>
            <a:endParaRPr/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6438" y="2549024"/>
            <a:ext cx="3891126" cy="418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latin typeface="Arial"/>
                <a:ea typeface="Arial"/>
                <a:cs typeface="Arial"/>
                <a:sym typeface="Arial"/>
              </a:rPr>
              <a:t>XML Parsing and Analysis (lola.py)</a:t>
            </a:r>
            <a:endParaRPr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457200" y="6938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Function: analyze_model()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--------------------------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1. Parse the XML model using ElementTree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2. Extract regions and nodes information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3. Generate insights: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   - Count and list regions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   - Count nodes and list details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4. Return a results dictionary with key findings</a:t>
            </a:r>
            <a:endParaRPr/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4156" y="1165950"/>
            <a:ext cx="4169844" cy="569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349675" y="-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latin typeface="Arial"/>
                <a:ea typeface="Arial"/>
                <a:cs typeface="Arial"/>
                <a:sym typeface="Arial"/>
              </a:rPr>
              <a:t>Report Writing Process (lola.py)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457200" y="21317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Function: write_report()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--------------------------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1. Retrieve model and analysis data from KB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2. If missing analysis, perform a basic analysis first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3. Generate report based on style (executive or technical)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4. Store final report in KB (latest_report &amp; final_report)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5. Return the generated report</a:t>
            </a:r>
            <a:endParaRPr/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2825" y="1776400"/>
            <a:ext cx="4071174" cy="50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latin typeface="Arial"/>
                <a:ea typeface="Arial"/>
                <a:cs typeface="Arial"/>
                <a:sym typeface="Arial"/>
              </a:rPr>
              <a:t>Sample Executive Summary Report (Generated by lola.py)</a:t>
            </a:r>
            <a:endParaRPr/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 lnSpcReduction="10000"/>
          </a:bodyPr>
          <a:lstStyle/>
          <a:p>
            <a:pPr indent="-3048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rPr lang="en-US"/>
              <a:t># Executive Summary: Hydro Energy Model for France</a:t>
            </a:r>
            <a:endParaRPr/>
          </a:p>
          <a:p>
            <a:pPr indent="-3048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t/>
            </a:r>
            <a:endParaRPr/>
          </a:p>
          <a:p>
            <a:pPr indent="-3048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rPr lang="en-US"/>
              <a:t>## Overview</a:t>
            </a:r>
            <a:endParaRPr/>
          </a:p>
          <a:p>
            <a:pPr indent="-3048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rPr lang="en-US"/>
              <a:t>This report summarizes the energy model created for France, focusing on hydro generation with hydrogen as the primary energy carrier.</a:t>
            </a:r>
            <a:endParaRPr/>
          </a:p>
          <a:p>
            <a:pPr indent="-3048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t/>
            </a:r>
            <a:endParaRPr/>
          </a:p>
          <a:p>
            <a:pPr indent="-3048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rPr lang="en-US"/>
              <a:t>## Key Findings</a:t>
            </a:r>
            <a:endParaRPr/>
          </a:p>
          <a:p>
            <a:pPr indent="-3048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rPr lang="en-US"/>
              <a:t>- Model contains 1 region(s): France</a:t>
            </a:r>
            <a:endParaRPr/>
          </a:p>
          <a:p>
            <a:pPr indent="-3048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rPr lang="en-US"/>
              <a:t>- Model contains 1 node(s)</a:t>
            </a:r>
            <a:endParaRPr/>
          </a:p>
          <a:p>
            <a:pPr indent="-3048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rPr lang="en-US"/>
              <a:t>- Primary generation type: hydro</a:t>
            </a:r>
            <a:endParaRPr/>
          </a:p>
          <a:p>
            <a:pPr indent="-3048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rPr lang="en-US"/>
              <a:t>- Primary energy carrier: Hydrogen</a:t>
            </a:r>
            <a:endParaRPr/>
          </a:p>
          <a:p>
            <a:pPr indent="-3048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t/>
            </a:r>
            <a:endParaRPr/>
          </a:p>
          <a:p>
            <a:pPr indent="-3048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rPr lang="en-US"/>
              <a:t>## Summary</a:t>
            </a:r>
            <a:endParaRPr/>
          </a:p>
          <a:p>
            <a:pPr indent="-3048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rPr lang="en-US"/>
              <a:t>A hydro model for France using Hydrogen as the carrier.</a:t>
            </a:r>
            <a:endParaRPr/>
          </a:p>
          <a:p>
            <a:pPr indent="-3048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t/>
            </a:r>
            <a:endParaRPr/>
          </a:p>
          <a:p>
            <a:pPr indent="-3048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rPr lang="en-US"/>
              <a:t>## Recommendations</a:t>
            </a:r>
            <a:endParaRPr/>
          </a:p>
          <a:p>
            <a:pPr indent="-3048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rPr lang="en-US"/>
              <a:t>- Consider performing detailed simulations with this model</a:t>
            </a:r>
            <a:endParaRPr/>
          </a:p>
          <a:p>
            <a:pPr indent="-3048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rPr lang="en-US"/>
              <a:t>- Enhance the model with additional data sources</a:t>
            </a:r>
            <a:endParaRPr/>
          </a:p>
          <a:p>
            <a:pPr indent="-3048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rPr lang="en-US"/>
              <a:t>- Compare results with historical data for validation</a:t>
            </a:r>
            <a:endParaRPr/>
          </a:p>
          <a:p>
            <a:pPr indent="-3048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t/>
            </a:r>
            <a:endParaRPr/>
          </a:p>
          <a:p>
            <a:pPr indent="-3048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rPr lang="en-US"/>
              <a:t>Report generated based on user request: "build a model for france, analyse the data and write a report"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latin typeface="Arial"/>
                <a:ea typeface="Arial"/>
                <a:cs typeface="Arial"/>
                <a:sym typeface="Arial"/>
              </a:rPr>
              <a:t>Thread Safety for Concurrent Operations (knowledge_base.py)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457200" y="9396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Knowledge Base uses async locks to ensure: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- One agent does not read while another writes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- Prevents race conditions on shared keys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- Ensures data is stored and retrieved safely in a concurrent environment</a:t>
            </a:r>
            <a:endParaRPr/>
          </a:p>
        </p:txBody>
      </p:sp>
      <p:pic>
        <p:nvPicPr>
          <p:cNvPr id="178" name="Google Shape;1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3847" y="2331900"/>
            <a:ext cx="5596304" cy="45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latin typeface="Arial"/>
                <a:ea typeface="Arial"/>
                <a:cs typeface="Arial"/>
                <a:sym typeface="Arial"/>
              </a:rPr>
              <a:t>Advanced Dependency Management (lola.py)</a:t>
            </a:r>
            <a:endParaRPr/>
          </a:p>
        </p:txBody>
      </p:sp>
      <p:sp>
        <p:nvSpPr>
          <p:cNvPr id="184" name="Google Shape;184;p28"/>
          <p:cNvSpPr txBox="1"/>
          <p:nvPr>
            <p:ph idx="1" type="body"/>
          </p:nvPr>
        </p:nvSpPr>
        <p:spPr>
          <a:xfrm>
            <a:off x="457200" y="3711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In write_report():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- Checks if analysis results exist; if missing, performs basic analysis automatically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- Ensures report generation never fails due to missing prerequisites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- Manages task dependencies intelligently using KB data retrieval</a:t>
            </a:r>
            <a:endParaRPr/>
          </a:p>
        </p:txBody>
      </p:sp>
      <p:pic>
        <p:nvPicPr>
          <p:cNvPr id="185" name="Google Shape;18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799" y="2061088"/>
            <a:ext cx="7027758" cy="273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Workflow Sequence </a:t>
            </a:r>
            <a:r>
              <a:rPr lang="en-US"/>
              <a:t>Breakdown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0" y="1143000"/>
            <a:ext cx="8229600" cy="54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 lnSpcReduction="10000"/>
          </a:bodyPr>
          <a:lstStyle/>
          <a:p>
            <a:pPr indent="-3048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rPr lang="en-US"/>
              <a:t>   User-&gt;&gt;Nova: "build model, analyze, write report"</a:t>
            </a:r>
            <a:endParaRPr/>
          </a:p>
          <a:p>
            <a:pPr indent="-3048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rPr lang="en-US"/>
              <a:t>    Nova-&gt;&gt;Nova: identify_multiple_intents_async()</a:t>
            </a:r>
            <a:endParaRPr/>
          </a:p>
          <a:p>
            <a:pPr indent="-3048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rPr lang="en-US"/>
              <a:t>    Note over Nova: Splits into 3 intents</a:t>
            </a:r>
            <a:endParaRPr/>
          </a:p>
          <a:p>
            <a:pPr indent="-3048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rPr lang="en-US"/>
              <a:t>    </a:t>
            </a:r>
            <a:endParaRPr/>
          </a:p>
          <a:p>
            <a:pPr indent="-3048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rPr lang="en-US"/>
              <a:t>    Nova-&gt;&gt;Emil: process_emil_request()</a:t>
            </a:r>
            <a:endParaRPr/>
          </a:p>
          <a:p>
            <a:pPr indent="-3048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rPr lang="en-US"/>
              <a:t>    Emil-&gt;&gt;Emil: create_single_location_model()</a:t>
            </a:r>
            <a:endParaRPr/>
          </a:p>
          <a:p>
            <a:pPr indent="-3048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rPr lang="en-US"/>
              <a:t>    Note over Emil: functions_registery.py</a:t>
            </a:r>
            <a:endParaRPr/>
          </a:p>
          <a:p>
            <a:pPr indent="-3048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rPr lang="en-US"/>
              <a:t>    Emil-&gt;&gt;KB: set_item("latest_model_file", output_xml)</a:t>
            </a:r>
            <a:endParaRPr/>
          </a:p>
          <a:p>
            <a:pPr indent="-3048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rPr lang="en-US"/>
              <a:t>    Emil-&gt;&gt;KB: set_item("latest_model_details", result)</a:t>
            </a:r>
            <a:endParaRPr/>
          </a:p>
          <a:p>
            <a:pPr indent="-3048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rPr lang="en-US"/>
              <a:t>    Emil--&gt;&gt;Nova: Return model creation result</a:t>
            </a:r>
            <a:endParaRPr/>
          </a:p>
          <a:p>
            <a:pPr indent="-3048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rPr lang="en-US"/>
              <a:t>    </a:t>
            </a:r>
            <a:endParaRPr/>
          </a:p>
          <a:p>
            <a:pPr indent="-3048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rPr lang="en-US"/>
              <a:t>    Nova-&gt;&gt;Lola: analyze_results()</a:t>
            </a:r>
            <a:endParaRPr/>
          </a:p>
          <a:p>
            <a:pPr indent="-3048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rPr lang="en-US"/>
              <a:t>    Lola-&gt;&gt;KB: get_item("latest_model_file")</a:t>
            </a:r>
            <a:endParaRPr/>
          </a:p>
          <a:p>
            <a:pPr indent="-3048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rPr lang="en-US"/>
              <a:t>    Lola-&gt;&gt;KB: get_item("latest_model_details")</a:t>
            </a:r>
            <a:endParaRPr/>
          </a:p>
          <a:p>
            <a:pPr indent="-3048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rPr lang="en-US"/>
              <a:t>    Lola-&gt;&gt;Lola: analyze_model()</a:t>
            </a:r>
            <a:endParaRPr/>
          </a:p>
          <a:p>
            <a:pPr indent="-3048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rPr lang="en-US"/>
              <a:t>    Lola-&gt;&gt;KB: set_item("latest_analysis_results", analysis_results)</a:t>
            </a:r>
            <a:endParaRPr/>
          </a:p>
          <a:p>
            <a:pPr indent="-3048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rPr lang="en-US"/>
              <a:t>    Lola--&gt;&gt;Nova: Return analysis results</a:t>
            </a:r>
            <a:endParaRPr/>
          </a:p>
          <a:p>
            <a:pPr indent="-3048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rPr lang="en-US"/>
              <a:t>    </a:t>
            </a:r>
            <a:endParaRPr/>
          </a:p>
          <a:p>
            <a:pPr indent="-3048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rPr lang="en-US"/>
              <a:t>    Nova-&gt;&gt;Lola: write_report()</a:t>
            </a:r>
            <a:endParaRPr/>
          </a:p>
          <a:p>
            <a:pPr indent="-3048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rPr lang="en-US"/>
              <a:t>    Lola-&gt;&gt;KB: get_item("latest_model_details")</a:t>
            </a:r>
            <a:endParaRPr/>
          </a:p>
          <a:p>
            <a:pPr indent="-3048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rPr lang="en-US"/>
              <a:t>    Lola-&gt;&gt;KB: get_item("latest_analysis_results")</a:t>
            </a:r>
            <a:endParaRPr/>
          </a:p>
          <a:p>
            <a:pPr indent="-3048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rPr lang="en-US"/>
              <a:t>    Lola-&gt;&gt;Lola: generate_executive_summary()</a:t>
            </a:r>
            <a:endParaRPr/>
          </a:p>
          <a:p>
            <a:pPr indent="-3048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rPr lang="en-US"/>
              <a:t>    Lola-&gt;&gt;KB: set_item("final_report", report)</a:t>
            </a:r>
            <a:endParaRPr/>
          </a:p>
          <a:p>
            <a:pPr indent="-3048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rPr lang="en-US"/>
              <a:t>    Lola--&gt;&gt;Nova: Return final report</a:t>
            </a:r>
            <a:endParaRPr/>
          </a:p>
          <a:p>
            <a:pPr indent="-3048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rPr lang="en-US"/>
              <a:t>    </a:t>
            </a:r>
            <a:endParaRPr/>
          </a:p>
          <a:p>
            <a:pPr indent="-3048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rPr lang="en-US"/>
              <a:t>    Nova--&gt;&gt;User: Combined results from main.py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 Do</a:t>
            </a:r>
            <a:endParaRPr/>
          </a:p>
        </p:txBody>
      </p:sp>
      <p:sp>
        <p:nvSpPr>
          <p:cNvPr id="197" name="Google Shape;197;p3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Unlike the model creation process,which saves XML files, Lola's reportting functionality: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 sz="1400"/>
              <a:t>Does not export to PDF, DOCX or other document formats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 sz="1400"/>
              <a:t>she will hoever save to the knowldge base under latest_report or final_report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400"/>
              <a:t>Analysis Storage</a:t>
            </a:r>
            <a:r>
              <a:rPr lang="en-US" sz="1400"/>
              <a:t>: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US" sz="1400">
                <a:solidFill>
                  <a:srgbClr val="188038"/>
                </a:solidFill>
              </a:rPr>
              <a:t>"latest_analysis_results"</a:t>
            </a:r>
            <a:r>
              <a:rPr lang="en-US" sz="1400"/>
              <a:t> - Contains structured data with key findings, regions, nodes, etc.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 sz="1400"/>
              <a:t>Used by Lola's report writing function and potentially other agents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400"/>
              <a:t>Report Storage</a:t>
            </a:r>
            <a:r>
              <a:rPr lang="en-US" sz="1400"/>
              <a:t>: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US" sz="1400">
                <a:solidFill>
                  <a:srgbClr val="188038"/>
                </a:solidFill>
              </a:rPr>
              <a:t>"latest_report"</a:t>
            </a:r>
            <a:r>
              <a:rPr lang="en-US" sz="1400"/>
              <a:t> - Stores the most recently generated report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>
                <a:solidFill>
                  <a:srgbClr val="188038"/>
                </a:solidFill>
              </a:rPr>
              <a:t>"final_report"</a:t>
            </a:r>
            <a:r>
              <a:rPr lang="en-US" sz="1400"/>
              <a:t> - Used by the main system for output display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Architecture &amp; File Structure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src/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├── main.py                   # Entry point with async processing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├── core/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│   ├── knowledge_base.py     # Shared memory implementation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│   ├── task_manager.py       # Task representation and management 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│   └── functions_registery.py # Core functions for all agents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├── agents/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│   ├── base_agent.py         # Base agent class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│   ├── nova.py               # Coordinator agent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│   ├── emil.py               # Energy modeling specialist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│   ├── ivan.py               # Python script specialist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│   └── lola.py               # Analysis and report specialist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└── utils/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   ├── do_maths.py           # Math functionality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   ├── general_knowledge.py  # Q&amp;A functionality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   ├── open_ai_utils.py      # LLM integration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   └── function_logger.py    # Logging infrastructure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 Function Signatures (main.py)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From main.py: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----------------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async def interactive_async_main():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   """Main entry point for interactive async mode"""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async def process_prompt_tasks(prompt_idx, prompt, task_list, agents, kb):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   """Process all tasks for a single prompt sequentially"""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From agents/nova.py: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---------------------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async def create_task_list_from_prompt_async(self, prompt: str) -&gt; List[Task]: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   """Asynchronous task list creation from prompt"""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async def create_task_for_category(self, intent_text: str, category: str) -&gt; Task: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   """Create a task for a specific intent category"""</a:t>
            </a:r>
            <a:endParaRPr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33525"/>
            <a:ext cx="9143999" cy="547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Asynchronous Task Processing (main.py)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The system processes multiple intents in parallel, with sequential execution for dependent subtasks.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Example Input Prompt: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"Who wrote the harry potter books, what is 2 * 2, build a model for france, analyse the data and write a report"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200"/>
              </a:spcBef>
              <a:spcAft>
                <a:spcPts val="0"/>
              </a:spcAft>
              <a:buSzPts val="1000"/>
              <a:buFont typeface="Courier New"/>
              <a:buChar char="•"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5149" y="3151300"/>
            <a:ext cx="5329750" cy="3356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List Breakdown &amp; Dependencies (nova.py)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Task Group Structure: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---------------------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Task 1: Answer general knowledge question (Nova) - Who wrote Harry Potter?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Task 2: Perform math calculation (Nova) - What is 2 * 2?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Task 3: Energy modeling sequence (Multi-agent):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  - Task 3A: Build France energy model (Emil)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  - Task 3B: Analyze model data (Lola) [Depends on 3A]</a:t>
            </a:r>
            <a:br>
              <a:rPr lang="en-US" sz="1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   - Task 3C: Write report (Lola) [Depends on 3A and 3B]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0225" y="3658072"/>
            <a:ext cx="6523549" cy="273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Processing Flow &amp; Dependencies</a:t>
            </a:r>
            <a:endParaRPr/>
          </a:p>
        </p:txBody>
      </p:sp>
      <p:pic>
        <p:nvPicPr>
          <p:cNvPr id="118" name="Google Shape;118;p18" title="Untitled diagram-2025-04-10-22475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87975"/>
            <a:ext cx="8839199" cy="370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Complex Execution Timeline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32500" lnSpcReduction="10000"/>
          </a:bodyPr>
          <a:lstStyle/>
          <a:p>
            <a:pPr indent="-300037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rPr lang="en-US"/>
              <a:t>[Time: 0.00s] main.py: interactive_async_main() starts</a:t>
            </a:r>
            <a:endParaRPr/>
          </a:p>
          <a:p>
            <a:pPr indent="-300037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rPr lang="en-US"/>
              <a:t>[Time: 0.05s] nova.py: identify_multiple_intents_async() completes</a:t>
            </a:r>
            <a:endParaRPr/>
          </a:p>
          <a:p>
            <a:pPr indent="-300037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rPr lang="en-US"/>
              <a:t>[Time: 0.10s] nova.py: create_task_for_category() completes for all intents</a:t>
            </a:r>
            <a:endParaRPr/>
          </a:p>
          <a:p>
            <a:pPr indent="-300037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rPr lang="en-US"/>
              <a:t>[Time: 0.15s] main.py: process_prompt_tasks() begins</a:t>
            </a:r>
            <a:endParaRPr/>
          </a:p>
          <a:p>
            <a:pPr indent="-300037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t/>
            </a:r>
            <a:endParaRPr/>
          </a:p>
          <a:p>
            <a:pPr indent="-300037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rPr lang="en-US"/>
              <a:t>[Time: 0.20s] TASK 1: nova.py:handle_task_async() calls general_knowledge.py</a:t>
            </a:r>
            <a:endParaRPr/>
          </a:p>
          <a:p>
            <a:pPr indent="-300037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rPr lang="en-US"/>
              <a:t>[Time: 0.20s] TASK 2: nova.py:handle_task_async() calls do_maths.py</a:t>
            </a:r>
            <a:endParaRPr/>
          </a:p>
          <a:p>
            <a:pPr indent="-300037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rPr lang="en-US"/>
              <a:t>[Time: 0.20s] TASK 3A: emil.py:handle_task_async() calls functions_registery.py:process_emil_request()</a:t>
            </a:r>
            <a:endParaRPr/>
          </a:p>
          <a:p>
            <a:pPr indent="-300037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t/>
            </a:r>
            <a:endParaRPr/>
          </a:p>
          <a:p>
            <a:pPr indent="-300037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rPr lang="en-US"/>
              <a:t>[Time: 0.21s] TASK 2: do_maths.py:do_maths() completes (4.0)</a:t>
            </a:r>
            <a:endParaRPr/>
          </a:p>
          <a:p>
            <a:pPr indent="-300037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rPr lang="en-US"/>
              <a:t>[Time: 4.19s] TASK 1: general_knowledge.py:answer_general_question() completes</a:t>
            </a:r>
            <a:endParaRPr/>
          </a:p>
          <a:p>
            <a:pPr indent="-300037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rPr lang="en-US"/>
              <a:t>[Time: 5.50s] TASK 3A: functions_registery.py:create_single_location_model() completes</a:t>
            </a:r>
            <a:endParaRPr/>
          </a:p>
          <a:p>
            <a:pPr indent="-300037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rPr lang="en-US"/>
              <a:t>              =&gt; knowledge_base.py: set_item("latest_model_file", output_xml)</a:t>
            </a:r>
            <a:endParaRPr/>
          </a:p>
          <a:p>
            <a:pPr indent="-300037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t/>
            </a:r>
            <a:endParaRPr/>
          </a:p>
          <a:p>
            <a:pPr indent="-300037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rPr lang="en-US"/>
              <a:t>[Time: 5.55s] TASK 3B: lola.py:analyze_results() begins</a:t>
            </a:r>
            <a:endParaRPr/>
          </a:p>
          <a:p>
            <a:pPr indent="-300037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rPr lang="en-US"/>
              <a:t>              =&gt; knowledge_base.py: get_item("latest_model_file")</a:t>
            </a:r>
            <a:endParaRPr/>
          </a:p>
          <a:p>
            <a:pPr indent="-300037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rPr lang="en-US"/>
              <a:t>[Time: 7.20s] TASK 3B: lola.py:analyze_model() completes</a:t>
            </a:r>
            <a:endParaRPr/>
          </a:p>
          <a:p>
            <a:pPr indent="-300037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rPr lang="en-US"/>
              <a:t>              =&gt; knowledge_base.py: set_item("latest_analysis_results", results)</a:t>
            </a:r>
            <a:endParaRPr/>
          </a:p>
          <a:p>
            <a:pPr indent="-300037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t/>
            </a:r>
            <a:endParaRPr/>
          </a:p>
          <a:p>
            <a:pPr indent="-300037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rPr lang="en-US"/>
              <a:t>[Time: 7.25s] TASK 3C: lola.py:write_report() begins</a:t>
            </a:r>
            <a:endParaRPr/>
          </a:p>
          <a:p>
            <a:pPr indent="-300037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rPr lang="en-US"/>
              <a:t>              =&gt; knowledge_base.py: get_item("latest_model_details")</a:t>
            </a:r>
            <a:endParaRPr/>
          </a:p>
          <a:p>
            <a:pPr indent="-300037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rPr lang="en-US"/>
              <a:t>              =&gt; knowledge_base.py: get_item("latest_analysis_results")</a:t>
            </a:r>
            <a:endParaRPr/>
          </a:p>
          <a:p>
            <a:pPr indent="-300037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rPr lang="en-US"/>
              <a:t>[Time: 9.10s] TASK 3C: lola.py:generate_executive_summary() completes</a:t>
            </a:r>
            <a:endParaRPr/>
          </a:p>
          <a:p>
            <a:pPr indent="-300037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t/>
            </a:r>
            <a:endParaRPr/>
          </a:p>
          <a:p>
            <a:pPr indent="-300037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1250"/>
              <a:buChar char="•"/>
            </a:pPr>
            <a:r>
              <a:rPr lang="en-US"/>
              <a:t>[Time: 9.15s] main.py: Results aggregated and returned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Knowledge Base as the Central Coordination Point (knowledge_base.py)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457200" y="1951550"/>
            <a:ext cx="8229600" cy="41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The Knowledge Base (</a:t>
            </a: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knowledge_base.py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) serves as the critical bridge enabling independent components to work together seamlessly:</a:t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9425" y="2212875"/>
            <a:ext cx="4265151" cy="4529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Flow Between Components &amp; Files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emil.py               knowledge_base.py         lola.py</a:t>
            </a:r>
            <a:endParaRPr sz="1100">
              <a:solidFill>
                <a:srgbClr val="383A4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─────────────────────  ────────────────────────  ────────────────────</a:t>
            </a:r>
            <a:endParaRPr sz="1100">
              <a:solidFill>
                <a:srgbClr val="383A4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create_simple_xml()    </a:t>
            </a:r>
            <a:endParaRPr sz="1100">
              <a:solidFill>
                <a:srgbClr val="383A4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┌──────────────────────┐  </a:t>
            </a:r>
            <a:endParaRPr sz="1100">
              <a:solidFill>
                <a:srgbClr val="383A4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│ "latest_model_file"  │  </a:t>
            </a:r>
            <a:endParaRPr sz="1100">
              <a:solidFill>
                <a:srgbClr val="383A4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kb.set_item() ───────►│ "France_hydro.xml"   │◄───── kb.get_item()</a:t>
            </a:r>
            <a:endParaRPr sz="1100">
              <a:solidFill>
                <a:srgbClr val="383A4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└──────────────────────┘      </a:t>
            </a:r>
            <a:endParaRPr sz="1100">
              <a:solidFill>
                <a:srgbClr val="383A4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┌──────────────────────┐</a:t>
            </a:r>
            <a:endParaRPr sz="1100">
              <a:solidFill>
                <a:srgbClr val="383A4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│ "latest_model_details"│</a:t>
            </a:r>
            <a:endParaRPr sz="1100">
              <a:solidFill>
                <a:srgbClr val="383A4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kb.set_item() ───────►│ {location: "France",  │◄───── kb.get_item()</a:t>
            </a:r>
            <a:endParaRPr sz="1100">
              <a:solidFill>
                <a:srgbClr val="383A4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│  generation: "hydro"} │</a:t>
            </a:r>
            <a:endParaRPr sz="1100">
              <a:solidFill>
                <a:srgbClr val="383A4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└──────────────────────┘</a:t>
            </a:r>
            <a:endParaRPr sz="1100">
              <a:solidFill>
                <a:srgbClr val="383A4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analyze_results()</a:t>
            </a:r>
            <a:endParaRPr sz="1100">
              <a:solidFill>
                <a:srgbClr val="383A4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Knowledge Base Keys Used for Coordination: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python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A0A1A7"/>
                </a:solidFill>
                <a:latin typeface="Courier New"/>
                <a:ea typeface="Courier New"/>
                <a:cs typeface="Courier New"/>
                <a:sym typeface="Courier New"/>
              </a:rPr>
              <a:t># Model building keys (Emil -&gt; Lola)</a:t>
            </a:r>
            <a:endParaRPr sz="1100">
              <a:solidFill>
                <a:srgbClr val="383A4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A0A1A7"/>
                </a:solidFill>
                <a:latin typeface="Courier New"/>
                <a:ea typeface="Courier New"/>
                <a:cs typeface="Courier New"/>
                <a:sym typeface="Courier New"/>
              </a:rPr>
              <a:t># In functions_registery.py:</a:t>
            </a:r>
            <a:endParaRPr sz="1100">
              <a:solidFill>
                <a:srgbClr val="383A4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kb.set_item(</a:t>
            </a:r>
            <a:r>
              <a:rPr lang="en-US" sz="110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"latest_model_file"</a:t>
            </a:r>
            <a:r>
              <a:rPr lang="en-US" sz="11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, output_xml)</a:t>
            </a:r>
            <a:endParaRPr sz="1100">
              <a:solidFill>
                <a:srgbClr val="383A4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kb.set_item(</a:t>
            </a:r>
            <a:r>
              <a:rPr lang="en-US" sz="110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"latest_model_details"</a:t>
            </a:r>
            <a:r>
              <a:rPr lang="en-US" sz="11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, model_details)</a:t>
            </a:r>
            <a:endParaRPr sz="1100">
              <a:solidFill>
                <a:srgbClr val="383A4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83A4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A0A1A7"/>
                </a:solidFill>
                <a:latin typeface="Courier New"/>
                <a:ea typeface="Courier New"/>
                <a:cs typeface="Courier New"/>
                <a:sym typeface="Courier New"/>
              </a:rPr>
              <a:t># Analysis keys (Lola analysis -&gt; Lola reporting)</a:t>
            </a:r>
            <a:endParaRPr sz="1100">
              <a:solidFill>
                <a:srgbClr val="383A4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A0A1A7"/>
                </a:solidFill>
                <a:latin typeface="Courier New"/>
                <a:ea typeface="Courier New"/>
                <a:cs typeface="Courier New"/>
                <a:sym typeface="Courier New"/>
              </a:rPr>
              <a:t># In lola.py:</a:t>
            </a:r>
            <a:endParaRPr sz="1100">
              <a:solidFill>
                <a:srgbClr val="383A4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kb.set_item(</a:t>
            </a:r>
            <a:r>
              <a:rPr lang="en-US" sz="110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"latest_analysis_results"</a:t>
            </a:r>
            <a:r>
              <a:rPr lang="en-US" sz="11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, analysis_results)</a:t>
            </a:r>
            <a:endParaRPr sz="1100">
              <a:solidFill>
                <a:srgbClr val="383A4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83A4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A0A1A7"/>
                </a:solidFill>
                <a:latin typeface="Courier New"/>
                <a:ea typeface="Courier New"/>
                <a:cs typeface="Courier New"/>
                <a:sym typeface="Courier New"/>
              </a:rPr>
              <a:t># Report keys (Lola -&gt; main)</a:t>
            </a:r>
            <a:endParaRPr sz="1100">
              <a:solidFill>
                <a:srgbClr val="383A4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A0A1A7"/>
                </a:solidFill>
                <a:latin typeface="Courier New"/>
                <a:ea typeface="Courier New"/>
                <a:cs typeface="Courier New"/>
                <a:sym typeface="Courier New"/>
              </a:rPr>
              <a:t># In lola.py:</a:t>
            </a:r>
            <a:endParaRPr sz="1100">
              <a:solidFill>
                <a:srgbClr val="383A4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kb.set_item(</a:t>
            </a:r>
            <a:r>
              <a:rPr lang="en-US" sz="110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"final_report"</a:t>
            </a:r>
            <a:r>
              <a:rPr lang="en-US" sz="11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, report)</a:t>
            </a:r>
            <a:endParaRPr sz="1100">
              <a:solidFill>
                <a:srgbClr val="383A4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F152D69AF9A34DB1A686B136BEB8F3" ma:contentTypeVersion="12" ma:contentTypeDescription="Create a new document." ma:contentTypeScope="" ma:versionID="f8f84477ab085864c270d0522f9080a1">
  <xsd:schema xmlns:xsd="http://www.w3.org/2001/XMLSchema" xmlns:xs="http://www.w3.org/2001/XMLSchema" xmlns:p="http://schemas.microsoft.com/office/2006/metadata/properties" xmlns:ns2="67da9dd3-f3ac-48d2-809f-48a440e0de2a" xmlns:ns3="78c25100-d5e4-4590-aeed-86e7a9d444b1" targetNamespace="http://schemas.microsoft.com/office/2006/metadata/properties" ma:root="true" ma:fieldsID="a7c9945924f3b9ee1671fc5b8f905c5d" ns2:_="" ns3:_="">
    <xsd:import namespace="67da9dd3-f3ac-48d2-809f-48a440e0de2a"/>
    <xsd:import namespace="78c25100-d5e4-4590-aeed-86e7a9d444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2:MediaServiceDateTake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da9dd3-f3ac-48d2-809f-48a440e0de2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4c4d5774-2180-43d4-b442-57927844937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c25100-d5e4-4590-aeed-86e7a9d444b1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85a01d3e-1003-4901-9e6f-f065782f05bf}" ma:internalName="TaxCatchAll" ma:showField="CatchAllData" ma:web="78c25100-d5e4-4590-aeed-86e7a9d444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8c25100-d5e4-4590-aeed-86e7a9d444b1" xsi:nil="true"/>
    <lcf76f155ced4ddcb4097134ff3c332f xmlns="67da9dd3-f3ac-48d2-809f-48a440e0de2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3D93768-691E-4329-8D67-FEDFF81B0DE3}"/>
</file>

<file path=customXml/itemProps2.xml><?xml version="1.0" encoding="utf-8"?>
<ds:datastoreItem xmlns:ds="http://schemas.openxmlformats.org/officeDocument/2006/customXml" ds:itemID="{DD51D3FA-6AAD-46AB-A0F6-00A7C836ADEB}"/>
</file>

<file path=customXml/itemProps3.xml><?xml version="1.0" encoding="utf-8"?>
<ds:datastoreItem xmlns:ds="http://schemas.openxmlformats.org/officeDocument/2006/customXml" ds:itemID="{B112E6BB-DF17-4597-9235-F3A6F0A41B21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0x010100E7F152D69AF9A34DB1A686B136BEB8F3</vt:lpwstr>
  </property>
</Properties>
</file>