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2" r:id="rId6"/>
    <p:sldId id="260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4" userDrawn="1">
          <p15:clr>
            <a:srgbClr val="A4A3A4"/>
          </p15:clr>
        </p15:guide>
        <p15:guide id="2" pos="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954" y="-690"/>
      </p:cViewPr>
      <p:guideLst>
        <p:guide orient="horz" pos="164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0C43D4-C308-452E-A9C0-85C30178B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FD9AE97-720F-4299-8030-49CE661A3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2223CA5-F44D-4CEC-BA71-B392A611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0E1C77F-ADF5-4443-AF13-5DA64155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926CE06-CD81-4F28-88C0-A178310C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5C8668-9231-47D3-8B07-F8763CF1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46BB1D63-2661-4330-899D-B9F524EA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B640A98-3EF3-4B6C-B9D0-BA6D4785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2AE2AB7-C8CF-48FC-A05D-50455281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7621F37-968C-4ADA-9CB9-2127FC51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7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354E19B4-DFF1-40C2-9CEE-36349F3BD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419B503-8A2B-4F77-9C7B-2AE00CC6F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9F2B372-68EC-4BD6-B70D-677D6F2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E3AF0C9-DB51-4F11-9FD7-CBAF8A80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87C2A9-0B64-4FC6-BC23-03EEDCFE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9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CCCF4F-C031-436B-B7A7-9254EB9F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5E04E0C-10BD-4E61-9D56-8FEB86C1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024088D-1CE6-47A4-A244-F860027D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21AF205-286C-48AF-8720-2F15BAF1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F13B90A-A75D-40DC-B82A-05E3285D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67CDE17-D8D2-4834-A82B-ACA5528B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AAC6292-892F-418B-9A2D-1DAD27EC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2331FDF-2F85-4505-94B9-4EB1DBC7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102322A-5987-4C7F-89DD-EE4FCD9A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C3161AE-E3BF-4D09-A92D-3AC7F31E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5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A7BA706-4ACD-4985-8578-6C0AC912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6453264-A0CB-489C-B0E9-B9A53194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0A8112D-AB7D-4817-A3B1-E08F72EE0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DE919D9-6FD0-41A7-BE59-B227C7C7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F13EF68-DD1E-4FB4-B8A0-85CBB113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267B16B-2BC9-44E6-A7D7-A1E0073A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5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5021BC-E149-47AA-921C-5DB3C905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F159F87-3D25-4165-BDA4-81DE9AF6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54A8677-0C2D-4CD5-A466-415C8F5B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77DE72D2-A57E-4877-801F-CC956DFB0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27096DBA-F1C1-4CBE-84A5-A1B965CA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17DB4182-A940-42AF-ACFD-3813327C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1E931210-1BAB-413B-B749-03675E55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762DD38-007F-4DED-928F-64015FD4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43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157ABAA-AF36-4CC4-8801-0E7918E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2C4E6E9-85C6-4EB6-A345-AB30405F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47EC2E7-78E2-48F0-A0EA-F4446706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E0EA4E8-E9BF-48D4-BF80-71E4283F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5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5CCF8039-D282-49AD-894E-06702AA8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A56180F4-341B-4043-AFA8-48421AAF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44D99F6-DF10-4846-B822-16CBA40E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96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E0C2B03-5EE3-4B61-A3F8-2C050618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98DF3F4-02AB-450C-8933-A86ACDAF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2F74EC5-571B-4337-8AA8-734B588C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260A09A-302A-4E4F-A65E-D0B1E31E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D5FDC87-2B40-4645-A566-E29BC51B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6E83F80-6398-4D1B-A17F-FAEE7451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8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88DD01-F61D-4F58-9083-7B996C3C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6C62FA0-0FE7-4267-ADA9-6C9853C27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6412465-4F60-4729-867A-C8DFFAF75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4298319-FE62-4390-A141-005E28DE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A5B02E3-8E81-40A3-B3CA-BBB30683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2D0AB0F-4F54-401B-B170-748885FF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9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B784C5-59E1-45FE-AE47-08A9F3FB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CAE14B6-05E1-47A0-B299-F9855C77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3597898-CC4D-4F3C-B905-4092C4C7C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8C10-B786-49FE-860E-24E683D21ECD}" type="datetimeFigureOut">
              <a:rPr lang="ru-RU" smtClean="0"/>
              <a:t>14.07.2022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38FB3DB-1F50-4174-9730-6BBA136F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7E38E8C-4003-4102-84FB-CD487AF69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7AF8-7D81-498A-8496-D7A311BD1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7F8CFF-6EF8-4EAD-9DEE-D2E13E5DB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710" y="876383"/>
            <a:ext cx="9743584" cy="2544734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АИС </a:t>
            </a: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000" b="1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000" b="1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PRO#</a:t>
            </a:r>
            <a:r>
              <a:rPr lang="ru-RU" sz="4000" b="1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себя</a:t>
            </a:r>
            <a:r>
              <a:rPr lang="ru-RU" sz="4000" b="1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40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выявлению и профилактике экстремистских установок (ЭУ) у населения»</a:t>
            </a:r>
            <a:endParaRPr lang="ru-RU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8619472-A07D-4A15-AF06-8B999E8F1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200" y="5629244"/>
            <a:ext cx="3461589" cy="923955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Н.Н. Попова,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 </a:t>
            </a:r>
            <a:r>
              <a:rPr lang="ru-RU" sz="1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н-к., </a:t>
            </a:r>
            <a:r>
              <a:rPr lang="ru-RU" sz="1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педагогики </a:t>
            </a:r>
            <a:r>
              <a:rPr lang="ru-RU" sz="1800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ЗабГУ</a:t>
            </a:r>
            <a:endParaRPr lang="ru-RU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6E0B3F5-AF8B-4A52-8781-FB6A297C1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29" y="284762"/>
            <a:ext cx="1851531" cy="42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6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4" y="376812"/>
            <a:ext cx="8079280" cy="605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2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5" y="860390"/>
            <a:ext cx="9932276" cy="567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93" y="384580"/>
            <a:ext cx="18526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997900"/>
            <a:ext cx="9849671" cy="54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795" y="345364"/>
            <a:ext cx="18526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67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00561732-1E5B-47E3-85D5-BE1B270B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29" y="284762"/>
            <a:ext cx="1851531" cy="42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FA52E0-C38B-46EF-A9CE-B550CEB2EF4D}"/>
              </a:ext>
            </a:extLst>
          </p:cNvPr>
          <p:cNvSpPr txBox="1"/>
          <p:nvPr/>
        </p:nvSpPr>
        <p:spPr>
          <a:xfrm>
            <a:off x="7882759" y="1008994"/>
            <a:ext cx="4016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</a:t>
            </a:r>
          </a:p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</a:t>
            </a:r>
            <a:r>
              <a:rPr lang="ru-RU" sz="24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диагностико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-прогностической обучающей системы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выявлению, коррекции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профилактике экстремистских </a:t>
            </a:r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установок у населения на основе  использования симуляционных тренажёров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510"/>
            <a:ext cx="7677807" cy="616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5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287869"/>
            <a:ext cx="4414345" cy="304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38230"/>
            <a:ext cx="3953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Тренажер коммуникативных навыков</a:t>
            </a:r>
            <a:r>
              <a:rPr lang="ru-RU" dirty="0"/>
              <a:t>: </a:t>
            </a:r>
            <a:r>
              <a:rPr lang="ru-RU" dirty="0" smtClean="0"/>
              <a:t>развитие критического мышления</a:t>
            </a:r>
            <a:r>
              <a:rPr lang="ru-RU" dirty="0"/>
              <a:t>, </a:t>
            </a:r>
            <a:r>
              <a:rPr lang="ru-RU" dirty="0" smtClean="0"/>
              <a:t>анализ </a:t>
            </a:r>
            <a:r>
              <a:rPr lang="ru-RU" dirty="0"/>
              <a:t>проблемных ситуаций, принятия </a:t>
            </a:r>
            <a:r>
              <a:rPr lang="ru-RU" dirty="0" smtClean="0"/>
              <a:t> решений</a:t>
            </a:r>
            <a:r>
              <a:rPr lang="ru-RU" dirty="0"/>
              <a:t>, оценки их </a:t>
            </a:r>
            <a:r>
              <a:rPr lang="ru-RU" dirty="0" smtClean="0"/>
              <a:t>эффективности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87466" y="515740"/>
            <a:ext cx="3920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Цифровой </a:t>
            </a:r>
            <a:r>
              <a:rPr lang="ru-RU" dirty="0"/>
              <a:t>комплекс </a:t>
            </a:r>
            <a:r>
              <a:rPr lang="ru-RU" dirty="0" smtClean="0"/>
              <a:t> ситуационных кейсов для </a:t>
            </a:r>
            <a:r>
              <a:rPr lang="ru-RU" dirty="0"/>
              <a:t>обучения </a:t>
            </a:r>
            <a:r>
              <a:rPr lang="ru-RU" dirty="0" smtClean="0"/>
              <a:t>педагогов и родителей  способам воспитания, коррекции и профилактики ЭУ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551" y="1716069"/>
            <a:ext cx="30575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43" y="3437047"/>
            <a:ext cx="38576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456609" y="2103203"/>
            <a:ext cx="3815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Диалоги, моделирующие  и анализирующие дефициты принятия решений в ситуации манипуляции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14344" y="746572"/>
            <a:ext cx="3326526" cy="10772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dirty="0" err="1" smtClean="0"/>
              <a:t>Симуляционные</a:t>
            </a:r>
            <a:r>
              <a:rPr lang="ru-RU" sz="3200" dirty="0" smtClean="0"/>
              <a:t> части АИС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991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796" y="424192"/>
            <a:ext cx="18526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8" y="862561"/>
            <a:ext cx="365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FA52E0-C38B-46EF-A9CE-B550CEB2EF4D}"/>
              </a:ext>
            </a:extLst>
          </p:cNvPr>
          <p:cNvSpPr txBox="1"/>
          <p:nvPr/>
        </p:nvSpPr>
        <p:spPr>
          <a:xfrm>
            <a:off x="1088533" y="1048298"/>
            <a:ext cx="94527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Социальные эффекты от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</a:t>
            </a:r>
          </a:p>
          <a:p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обратной связи в режиме 24/7 (</a:t>
            </a:r>
            <a:r>
              <a:rPr lang="ru-RU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дашборд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мониторинговый контроль за динамикой протестных настроений среди населения;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получения информации и оперативное реагирование на экстремистские проявления;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готовности педагогов к превенции ЭУ;</a:t>
            </a:r>
          </a:p>
          <a:p>
            <a:pPr marL="457200" indent="-457200">
              <a:buFont typeface="Arial" charset="0"/>
              <a:buChar char="•"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персонализированная маршрутизация деструктивного поведения</a:t>
            </a:r>
          </a:p>
          <a:p>
            <a:pPr marL="457200" indent="-457200">
              <a:buFont typeface="Arial" charset="0"/>
              <a:buChar char="•"/>
            </a:pPr>
            <a:endParaRPr lang="ru-RU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9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F7EC8942-2B7B-460D-844B-1F02B30342AF}"/>
              </a:ext>
            </a:extLst>
          </p:cNvPr>
          <p:cNvSpPr/>
          <p:nvPr/>
        </p:nvSpPr>
        <p:spPr>
          <a:xfrm>
            <a:off x="5722883" y="1215849"/>
            <a:ext cx="6176177" cy="35926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Финансирование  АИС:</a:t>
            </a:r>
          </a:p>
          <a:p>
            <a:pPr algn="ctr"/>
            <a:endParaRPr lang="ru-RU" dirty="0" smtClean="0">
              <a:solidFill>
                <a:sysClr val="windowText" lastClr="000000"/>
              </a:solidFill>
            </a:endParaRPr>
          </a:p>
          <a:p>
            <a:r>
              <a:rPr lang="ru-RU" dirty="0" smtClean="0">
                <a:solidFill>
                  <a:sysClr val="windowText" lastClr="000000"/>
                </a:solidFill>
              </a:rPr>
              <a:t> -тендер, закупка оборудования  </a:t>
            </a:r>
            <a:r>
              <a:rPr lang="ru-RU" dirty="0">
                <a:solidFill>
                  <a:sysClr val="windowText" lastClr="000000"/>
                </a:solidFill>
              </a:rPr>
              <a:t>и виртуального </a:t>
            </a:r>
            <a:r>
              <a:rPr lang="ru-RU" dirty="0" smtClean="0">
                <a:solidFill>
                  <a:sysClr val="windowText" lastClr="000000"/>
                </a:solidFill>
              </a:rPr>
              <a:t>хостинга; 500 </a:t>
            </a:r>
            <a:r>
              <a:rPr lang="ru-RU" dirty="0" err="1" smtClean="0">
                <a:solidFill>
                  <a:sysClr val="windowText" lastClr="000000"/>
                </a:solidFill>
              </a:rPr>
              <a:t>тыс</a:t>
            </a:r>
            <a:r>
              <a:rPr lang="ru-RU" dirty="0" smtClean="0">
                <a:solidFill>
                  <a:sysClr val="windowText" lastClr="000000"/>
                </a:solidFill>
              </a:rPr>
              <a:t>;</a:t>
            </a:r>
          </a:p>
          <a:p>
            <a:r>
              <a:rPr lang="ru-RU" dirty="0" smtClean="0">
                <a:solidFill>
                  <a:sysClr val="windowText" lastClr="000000"/>
                </a:solidFill>
              </a:rPr>
              <a:t>- </a:t>
            </a:r>
            <a:r>
              <a:rPr lang="ru-RU" dirty="0">
                <a:solidFill>
                  <a:sysClr val="windowText" lastClr="000000"/>
                </a:solidFill>
              </a:rPr>
              <a:t>оплата </a:t>
            </a:r>
            <a:r>
              <a:rPr lang="ru-RU" dirty="0" smtClean="0">
                <a:solidFill>
                  <a:sysClr val="windowText" lastClr="000000"/>
                </a:solidFill>
              </a:rPr>
              <a:t>курсов переподготовки: 100 тыс.;</a:t>
            </a:r>
          </a:p>
          <a:p>
            <a:r>
              <a:rPr lang="ru-RU" dirty="0" smtClean="0">
                <a:solidFill>
                  <a:sysClr val="windowText" lastClr="000000"/>
                </a:solidFill>
              </a:rPr>
              <a:t>-командировки:  400 </a:t>
            </a:r>
            <a:r>
              <a:rPr lang="ru-RU" dirty="0" err="1" smtClean="0">
                <a:solidFill>
                  <a:sysClr val="windowText" lastClr="000000"/>
                </a:solidFill>
              </a:rPr>
              <a:t>тыс</a:t>
            </a:r>
            <a:r>
              <a:rPr lang="ru-RU" dirty="0" smtClean="0">
                <a:solidFill>
                  <a:sysClr val="windowText" lastClr="000000"/>
                </a:solidFill>
              </a:rPr>
              <a:t>);</a:t>
            </a:r>
          </a:p>
          <a:p>
            <a:r>
              <a:rPr lang="ru-RU" dirty="0" smtClean="0">
                <a:solidFill>
                  <a:sysClr val="windowText" lastClr="000000"/>
                </a:solidFill>
              </a:rPr>
              <a:t>-</a:t>
            </a:r>
            <a:r>
              <a:rPr lang="ru-RU" dirty="0" err="1" smtClean="0">
                <a:solidFill>
                  <a:sysClr val="windowText" lastClr="000000"/>
                </a:solidFill>
              </a:rPr>
              <a:t>зар</a:t>
            </a:r>
            <a:r>
              <a:rPr lang="ru-RU" dirty="0" smtClean="0">
                <a:solidFill>
                  <a:sysClr val="windowText" lastClr="000000"/>
                </a:solidFill>
              </a:rPr>
              <a:t>. плата  </a:t>
            </a:r>
            <a:r>
              <a:rPr lang="ru-RU" dirty="0" err="1" smtClean="0">
                <a:solidFill>
                  <a:sysClr val="windowText" lastClr="000000"/>
                </a:solidFill>
              </a:rPr>
              <a:t>фед</a:t>
            </a:r>
            <a:r>
              <a:rPr lang="ru-RU" dirty="0" smtClean="0">
                <a:solidFill>
                  <a:sysClr val="windowText" lastClr="000000"/>
                </a:solidFill>
              </a:rPr>
              <a:t>. спикеров: 200 </a:t>
            </a:r>
            <a:r>
              <a:rPr lang="ru-RU" dirty="0" err="1" smtClean="0">
                <a:solidFill>
                  <a:sysClr val="windowText" lastClr="000000"/>
                </a:solidFill>
              </a:rPr>
              <a:t>тыс</a:t>
            </a:r>
            <a:r>
              <a:rPr lang="ru-RU" dirty="0" smtClean="0">
                <a:solidFill>
                  <a:sysClr val="windowText" lastClr="000000"/>
                </a:solidFill>
              </a:rPr>
              <a:t>, </a:t>
            </a:r>
          </a:p>
          <a:p>
            <a:r>
              <a:rPr lang="ru-RU" dirty="0" smtClean="0">
                <a:solidFill>
                  <a:sysClr val="windowText" lastClr="000000"/>
                </a:solidFill>
              </a:rPr>
              <a:t>-программистов (6 </a:t>
            </a:r>
            <a:r>
              <a:rPr lang="ru-RU" dirty="0" err="1" smtClean="0">
                <a:solidFill>
                  <a:sysClr val="windowText" lastClr="000000"/>
                </a:solidFill>
              </a:rPr>
              <a:t>мес</a:t>
            </a:r>
            <a:r>
              <a:rPr lang="ru-RU" dirty="0" smtClean="0">
                <a:solidFill>
                  <a:sysClr val="windowText" lastClr="000000"/>
                </a:solidFill>
              </a:rPr>
              <a:t>)- 800 </a:t>
            </a:r>
            <a:r>
              <a:rPr lang="ru-RU" dirty="0" err="1" smtClean="0">
                <a:solidFill>
                  <a:sysClr val="windowText" lastClr="000000"/>
                </a:solidFill>
              </a:rPr>
              <a:t>тыс</a:t>
            </a:r>
            <a:r>
              <a:rPr lang="ru-RU" dirty="0" smtClean="0">
                <a:solidFill>
                  <a:sysClr val="windowText" lastClr="000000"/>
                </a:solidFill>
              </a:rPr>
              <a:t>;</a:t>
            </a:r>
          </a:p>
          <a:p>
            <a:r>
              <a:rPr lang="ru-RU" dirty="0" smtClean="0">
                <a:solidFill>
                  <a:sysClr val="windowText" lastClr="000000"/>
                </a:solidFill>
              </a:rPr>
              <a:t>-разработка тренажера и кейсов -  2,5 млн</a:t>
            </a:r>
          </a:p>
          <a:p>
            <a:pPr algn="ctr"/>
            <a:endParaRPr lang="ru-RU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Итого: 4, 5 млн</a:t>
            </a:r>
          </a:p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РБ-1,5 млн</a:t>
            </a:r>
          </a:p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ФБ-3 млн</a:t>
            </a:r>
          </a:p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1E7AB3FC-4096-434B-BE4C-7DB50CF72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29" y="284762"/>
            <a:ext cx="1851531" cy="42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Маркеры-галочки">
            <a:extLst>
              <a:ext uri="{FF2B5EF4-FFF2-40B4-BE49-F238E27FC236}">
                <a16:creationId xmlns="" xmlns:a16="http://schemas.microsoft.com/office/drawing/2014/main" id="{6EF7B46D-E644-44B2-8561-E9BD1E0E7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361" y="188450"/>
            <a:ext cx="456614" cy="456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086FF6-638F-49CE-A1B8-892E4D72C003}"/>
              </a:ext>
            </a:extLst>
          </p:cNvPr>
          <p:cNvSpPr txBox="1"/>
          <p:nvPr/>
        </p:nvSpPr>
        <p:spPr>
          <a:xfrm>
            <a:off x="761672" y="186832"/>
            <a:ext cx="60836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имеющиеся и необходимые</a:t>
            </a:r>
          </a:p>
          <a:p>
            <a:endParaRPr lang="ru-RU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A820065-E1C6-4160-B3D7-44490CC17275}"/>
              </a:ext>
            </a:extLst>
          </p:cNvPr>
          <p:cNvSpPr txBox="1"/>
          <p:nvPr/>
        </p:nvSpPr>
        <p:spPr>
          <a:xfrm>
            <a:off x="827380" y="892657"/>
            <a:ext cx="169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Имеющиеся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C082EE0-CBD1-4927-A1CF-CD76F99474B8}"/>
              </a:ext>
            </a:extLst>
          </p:cNvPr>
          <p:cNvSpPr txBox="1"/>
          <p:nvPr/>
        </p:nvSpPr>
        <p:spPr>
          <a:xfrm>
            <a:off x="271755" y="800324"/>
            <a:ext cx="631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14E3939-E478-4DE8-961F-A39B73B59DED}"/>
              </a:ext>
            </a:extLst>
          </p:cNvPr>
          <p:cNvSpPr txBox="1"/>
          <p:nvPr/>
        </p:nvSpPr>
        <p:spPr>
          <a:xfrm>
            <a:off x="271755" y="1549782"/>
            <a:ext cx="51302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публикации в журналах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</a:t>
            </a:r>
          </a:p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ВАК: 18</a:t>
            </a:r>
          </a:p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Статьи РИНЦ: 11</a:t>
            </a:r>
          </a:p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Монографии:3</a:t>
            </a:r>
          </a:p>
          <a:p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Учебное пособие: 3</a:t>
            </a:r>
          </a:p>
          <a:p>
            <a:endParaRPr lang="ru-RU" sz="16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-приложение: 1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436B106-6D80-4018-8C68-1C0B77E2547B}"/>
              </a:ext>
            </a:extLst>
          </p:cNvPr>
          <p:cNvSpPr txBox="1"/>
          <p:nvPr/>
        </p:nvSpPr>
        <p:spPr>
          <a:xfrm>
            <a:off x="6470448" y="846516"/>
            <a:ext cx="560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057A1DF-7445-4EE5-9FFF-8FC8B3F1C65A}"/>
              </a:ext>
            </a:extLst>
          </p:cNvPr>
          <p:cNvSpPr txBox="1"/>
          <p:nvPr/>
        </p:nvSpPr>
        <p:spPr>
          <a:xfrm>
            <a:off x="6058941" y="833163"/>
            <a:ext cx="452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92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774E673-9271-447B-96DB-C5DC40167409}"/>
              </a:ext>
            </a:extLst>
          </p:cNvPr>
          <p:cNvSpPr txBox="1"/>
          <p:nvPr/>
        </p:nvSpPr>
        <p:spPr>
          <a:xfrm>
            <a:off x="839787" y="309560"/>
            <a:ext cx="920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Какая поддержка нужна от региона и федеральных органов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власти и институтов развития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DF9B85-9E13-4ECA-BCF9-83B9B194922E}"/>
              </a:ext>
            </a:extLst>
          </p:cNvPr>
          <p:cNvSpPr txBox="1"/>
          <p:nvPr/>
        </p:nvSpPr>
        <p:spPr>
          <a:xfrm>
            <a:off x="763587" y="1702888"/>
            <a:ext cx="10098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C8B49E78-B280-450A-AABB-617C6AD3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29" y="284762"/>
            <a:ext cx="1851531" cy="42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7" y="5036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47145" y="1702888"/>
            <a:ext cx="120448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1. Региональные органы власти по социальной и молодежной политике, министерство образования края; УМВД- эксперты и консультанты </a:t>
            </a:r>
          </a:p>
          <a:p>
            <a:endParaRPr lang="ru-RU" sz="2400" dirty="0"/>
          </a:p>
          <a:p>
            <a:r>
              <a:rPr lang="ru-RU" sz="2400" dirty="0" smtClean="0"/>
              <a:t> 2. Федеральные органы </a:t>
            </a:r>
            <a:r>
              <a:rPr lang="ru-RU" sz="2400" dirty="0"/>
              <a:t>государственно власти : </a:t>
            </a:r>
            <a:endParaRPr lang="ru-RU" sz="2400" dirty="0" smtClean="0"/>
          </a:p>
          <a:p>
            <a:r>
              <a:rPr lang="ru-RU" sz="2400" dirty="0" smtClean="0"/>
              <a:t>Министерство </a:t>
            </a:r>
            <a:r>
              <a:rPr lang="ru-RU" sz="2400" dirty="0"/>
              <a:t>цифрового развития, связи и массовых коммуникаций Российской Федерации </a:t>
            </a:r>
            <a:r>
              <a:rPr lang="ru-RU" sz="2400" dirty="0" smtClean="0"/>
              <a:t>– методическое обеспечение по </a:t>
            </a:r>
            <a:r>
              <a:rPr lang="ru-RU" sz="2400" dirty="0"/>
              <a:t>разработке и внедрению цифровых решений</a:t>
            </a:r>
            <a:endParaRPr lang="ru-RU" sz="2400" dirty="0" smtClean="0"/>
          </a:p>
          <a:p>
            <a:r>
              <a:rPr lang="ru-RU" sz="2400" dirty="0" smtClean="0"/>
              <a:t> </a:t>
            </a:r>
          </a:p>
          <a:p>
            <a:r>
              <a:rPr lang="ru-RU" sz="2400" dirty="0" smtClean="0"/>
              <a:t>3.Институт  развития Дальнего востока</a:t>
            </a:r>
            <a:r>
              <a:rPr lang="ru-RU" sz="2400" dirty="0"/>
              <a:t>: </a:t>
            </a:r>
            <a:r>
              <a:rPr lang="ru-RU" sz="2400" dirty="0" smtClean="0"/>
              <a:t>координировать деятельность федеральных и региональных органов власти по задачам реализации проекта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350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774E673-9271-447B-96DB-C5DC40167409}"/>
              </a:ext>
            </a:extLst>
          </p:cNvPr>
          <p:cNvSpPr txBox="1"/>
          <p:nvPr/>
        </p:nvSpPr>
        <p:spPr>
          <a:xfrm>
            <a:off x="839787" y="466232"/>
            <a:ext cx="920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 в развитие края, страны и для достижения национальных </a:t>
            </a:r>
            <a:r>
              <a:rPr lang="ru-RU" sz="2800" b="1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целей</a:t>
            </a:r>
            <a:endParaRPr lang="ru-RU" sz="2800" b="1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DF9B85-9E13-4ECA-BCF9-83B9B194922E}"/>
              </a:ext>
            </a:extLst>
          </p:cNvPr>
          <p:cNvSpPr txBox="1"/>
          <p:nvPr/>
        </p:nvSpPr>
        <p:spPr>
          <a:xfrm>
            <a:off x="763587" y="1702888"/>
            <a:ext cx="10098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b="1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C8B49E78-B280-450A-AABB-617C6AD3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29" y="284762"/>
            <a:ext cx="1851531" cy="42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8BCA5050-6687-4BC8-A6D9-6908E11D082D}"/>
              </a:ext>
            </a:extLst>
          </p:cNvPr>
          <p:cNvSpPr/>
          <p:nvPr/>
        </p:nvSpPr>
        <p:spPr>
          <a:xfrm>
            <a:off x="442913" y="1420339"/>
            <a:ext cx="11456147" cy="51111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7" y="5036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998483" y="1548999"/>
            <a:ext cx="10808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</a:rPr>
              <a:t>1. Изучение динамики </a:t>
            </a:r>
            <a:r>
              <a:rPr lang="ru-RU" sz="2400" dirty="0">
                <a:solidFill>
                  <a:prstClr val="black"/>
                </a:solidFill>
              </a:rPr>
              <a:t>и </a:t>
            </a:r>
            <a:r>
              <a:rPr lang="ru-RU" sz="2400" dirty="0" smtClean="0">
                <a:solidFill>
                  <a:prstClr val="black"/>
                </a:solidFill>
              </a:rPr>
              <a:t>особенностей </a:t>
            </a:r>
            <a:r>
              <a:rPr lang="ru-RU" sz="2400" dirty="0">
                <a:solidFill>
                  <a:prstClr val="black"/>
                </a:solidFill>
              </a:rPr>
              <a:t>проявления </a:t>
            </a:r>
            <a:r>
              <a:rPr lang="ru-RU" sz="2400" dirty="0" smtClean="0">
                <a:solidFill>
                  <a:prstClr val="black"/>
                </a:solidFill>
              </a:rPr>
              <a:t>ЭУ населения.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prstClr val="black"/>
                </a:solidFill>
              </a:rPr>
              <a:t>2.Разработка мониторинговой АИС «Код безопасности».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prstClr val="black"/>
                </a:solidFill>
              </a:rPr>
              <a:t>3. Прогнозирование противоправных нарушений среди трудновоспитуемых подростков.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prstClr val="black"/>
                </a:solidFill>
              </a:rPr>
              <a:t>4. Обеспечение </a:t>
            </a:r>
            <a:r>
              <a:rPr lang="ru-RU" sz="2400" dirty="0">
                <a:solidFill>
                  <a:prstClr val="black"/>
                </a:solidFill>
              </a:rPr>
              <a:t>первичной профилактики асоциальных форм поведения </a:t>
            </a:r>
            <a:r>
              <a:rPr lang="ru-RU" sz="2400" dirty="0" smtClean="0">
                <a:solidFill>
                  <a:prstClr val="black"/>
                </a:solidFill>
              </a:rPr>
              <a:t>несовершеннолетних.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prstClr val="black"/>
                </a:solidFill>
              </a:rPr>
              <a:t>5. Создание </a:t>
            </a:r>
            <a:r>
              <a:rPr lang="ru-RU" sz="2400" dirty="0">
                <a:solidFill>
                  <a:prstClr val="black"/>
                </a:solidFill>
              </a:rPr>
              <a:t>условий для профессионального развития </a:t>
            </a:r>
            <a:r>
              <a:rPr lang="ru-RU" sz="2400" dirty="0" smtClean="0">
                <a:solidFill>
                  <a:prstClr val="black"/>
                </a:solidFill>
              </a:rPr>
              <a:t>педагогов.</a:t>
            </a:r>
            <a:endParaRPr lang="ru-RU" sz="2400" dirty="0">
              <a:solidFill>
                <a:prstClr val="black"/>
              </a:solidFill>
            </a:endParaRPr>
          </a:p>
          <a:p>
            <a:r>
              <a:rPr lang="ru-RU" sz="2400" dirty="0" smtClean="0">
                <a:solidFill>
                  <a:prstClr val="black"/>
                </a:solidFill>
              </a:rPr>
              <a:t>6. Определение эффективных стратегий, методов и приемов  профилактики ЭУ.</a:t>
            </a:r>
          </a:p>
          <a:p>
            <a:r>
              <a:rPr lang="ru-RU" sz="2400" dirty="0" smtClean="0">
                <a:solidFill>
                  <a:prstClr val="black"/>
                </a:solidFill>
              </a:rPr>
              <a:t>7. Профилактика </a:t>
            </a:r>
            <a:r>
              <a:rPr lang="ru-RU" sz="2400" dirty="0">
                <a:solidFill>
                  <a:prstClr val="black"/>
                </a:solidFill>
              </a:rPr>
              <a:t>рисков детско-родительских </a:t>
            </a:r>
            <a:r>
              <a:rPr lang="ru-RU" sz="2400" dirty="0" smtClean="0">
                <a:solidFill>
                  <a:prstClr val="black"/>
                </a:solidFill>
              </a:rPr>
              <a:t>отношений.</a:t>
            </a:r>
          </a:p>
          <a:p>
            <a:r>
              <a:rPr lang="ru-RU" sz="2400" dirty="0" smtClean="0">
                <a:solidFill>
                  <a:prstClr val="black"/>
                </a:solidFill>
              </a:rPr>
              <a:t>8. </a:t>
            </a:r>
            <a:r>
              <a:rPr lang="ru-RU" sz="2400" dirty="0">
                <a:solidFill>
                  <a:prstClr val="black"/>
                </a:solidFill>
              </a:rPr>
              <a:t>Развитие интеграционных процессов в сфере науки, </a:t>
            </a:r>
            <a:r>
              <a:rPr lang="ru-RU" sz="2400" dirty="0" smtClean="0">
                <a:solidFill>
                  <a:prstClr val="black"/>
                </a:solidFill>
              </a:rPr>
              <a:t> общего и высшего образования.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0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418</Words>
  <Application>Microsoft Office PowerPoint</Application>
  <PresentationFormat>Произвольный</PresentationFormat>
  <Paragraphs>55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«Разработка АИС ««PRO#себя» по выявлению и профилактике экстремистских установок (ЭУ) у населения»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НАИМЕНОВАНИЕ ПРОЕКТА</dc:title>
  <dc:creator>Анна Викторовна Шапиева</dc:creator>
  <cp:lastModifiedBy>Nata</cp:lastModifiedBy>
  <cp:revision>61</cp:revision>
  <cp:lastPrinted>2022-06-07T04:42:20Z</cp:lastPrinted>
  <dcterms:created xsi:type="dcterms:W3CDTF">2022-06-07T04:41:37Z</dcterms:created>
  <dcterms:modified xsi:type="dcterms:W3CDTF">2022-07-14T07:29:31Z</dcterms:modified>
</cp:coreProperties>
</file>