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308E-B1B3-47AB-9BD1-03E6EA8AA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9B789-29CE-4ABB-89CE-22214F1CB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01B4-934B-4F3B-A713-36AC3D94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0FB-619B-403E-855E-CF043837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E3CD-80EE-4031-83AB-19CCE0F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1CA3-98F7-49D6-9993-2A0170B6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FDEE-8D38-47DD-ADF9-DC3D7BF56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5FD8-A7DD-4B7A-986E-3E5E858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C0DC-8395-476B-BA39-EB8BE0EB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ED50-60FB-422D-825A-0C281028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89734-6C38-4CC9-8F0C-F141F9D1C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490BF-9D39-4747-883E-070ED629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B1DA-8ECF-4D27-BF77-719A2EC4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87ABE-EAE3-454F-8EF5-C281BCB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AD33-B8E3-47EF-9E41-1C75CEC1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0A47-C1B1-47AA-A14C-026AA5FD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53B1-AE01-4ABB-BB2E-E5DBE00D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691E-306A-44C5-B4C8-63744C35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5340-7417-4EEA-8A27-D1FDDDB8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27BE-439D-456C-8371-29CFA593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B8F-5A0F-4B39-B516-53858E62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339B-2245-448F-BAD3-3E4568A1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75CF-A5AE-4EE9-B873-87B36383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F42B-65F4-4E8D-82D7-9088866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FC9D-7F46-48EC-B3EF-E33E4FF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520B-2B4C-4502-BB80-04A9C1EA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3E24-013A-4796-A7A1-AF9EEABC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85A71-D352-4F87-B335-3FD31E3A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C3B8-07D1-4883-90AB-36B5BE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11A1-244B-4800-BB03-32742E27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8C8-27AE-4793-A299-EAD2F45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2072-A05E-4915-91F2-249C0FF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75298-8F33-42B8-96C8-32F4D037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5BF38-6EEE-47F2-9DCA-F12D44FB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94C1-5F4A-4DB0-AA3C-1545ADF8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C739F-E3EA-4EEB-BACA-094045CB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05486-B72A-4DB9-83C5-1CD5167D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AF225-94FB-40B7-A419-3BAD3D9B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EDAA3-9060-4D94-B743-E624F3B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75E7-992A-4864-B296-AE4F00BA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93E24-A81E-4A16-AA24-7C1453B3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3DE14-7296-4F32-B446-70E9CDEB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61FD1-785B-4B68-A867-5B0AEA4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C4182-E8C9-476F-8961-F40B2785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17091-D124-47F8-BAFD-90DF383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B5B5-DE6F-499C-BD65-6454950F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4B7D-2B70-480C-BFFA-58ED6609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44A8-9DB2-45D9-A76A-DB40D7A0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6D9C1-DABF-4B32-8B0E-C52A978D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CE98-C540-4542-A0E4-4CC3E915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CE4C-241F-4332-A113-4BEB8CCD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12D0-1327-46A8-BCAA-046B424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7FA-7576-4549-ABA1-D22E461F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1AA82-9A51-429B-9825-D754F940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056D-46B0-4022-B866-57FED753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D834D-428F-4753-8F9F-A300ED6D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35536-4CE1-47EB-AA7E-CDE26EA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5D580-22E8-46B3-BADB-3D7A3AF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C457B-1051-4B68-846E-D883F81E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5208-94D8-486E-8CA8-E5FC1262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18C4-74A1-4D83-8557-24F39A353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E2ED-4E0B-41D2-8A0C-3057F60C35F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0B22F-2396-4FBA-8D13-B6BA1AFB2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9434-E52E-4277-91FA-8D12174F0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7A3-8BC6-46AB-8DFE-AEB74BCE9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mp.wdf.sap.corp/cgi-bin/objects.fpl?sub=maintain&amp;obj_item_id=91470847" TargetMode="External"/><Relationship Id="rId2" Type="http://schemas.openxmlformats.org/officeDocument/2006/relationships/hyperlink" Target="https://dashboard.eu-de-1.cloud.sap/neo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-twiki.wdf.sap.corp/bin/view/Level2/CCloud/WebHome" TargetMode="External"/><Relationship Id="rId5" Type="http://schemas.openxmlformats.org/officeDocument/2006/relationships/hyperlink" Target="https://bit-twiki.wdf.sap.corp/bin/view/Level2/CCloud/CCloudOverview" TargetMode="External"/><Relationship Id="rId4" Type="http://schemas.openxmlformats.org/officeDocument/2006/relationships/hyperlink" Target="https://dashboard.eu-de-1.cloud.sap/neo/gmp-eu-de-1-cis-staging/resources/project#/compu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eu-de-2.cloud.sap/cis/home" TargetMode="External"/><Relationship Id="rId2" Type="http://schemas.openxmlformats.org/officeDocument/2006/relationships/hyperlink" Target="https://dashboard.eu-de-1.cloud.sap/neo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tion.global.cloud.sap/docs/region" TargetMode="External"/><Relationship Id="rId5" Type="http://schemas.openxmlformats.org/officeDocument/2006/relationships/hyperlink" Target="https://dashboard.eu-de-1.cloud.sap/cis/home" TargetMode="External"/><Relationship Id="rId4" Type="http://schemas.openxmlformats.org/officeDocument/2006/relationships/hyperlink" Target="https://dashboard.eu-de-1.cloud.sap/monsoon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c.ondemand.com/sap/bc/webdynpro/a1sspc/cam_wd_central?item=request&amp;profile=CIS%20GLDS%20Ops%20OS%20Support" TargetMode="External"/><Relationship Id="rId2" Type="http://schemas.openxmlformats.org/officeDocument/2006/relationships/hyperlink" Target="https://dashboard.eu-de-1.cloud.sap/ci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hyperlink" Target="https://spc.ondemand.com/sap/bc/webdynpro/a1sspc/cam_wd_central?item=request&amp;profile=NEO%20GLDS%20Ops%20OS%20Support" TargetMode="External"/><Relationship Id="rId4" Type="http://schemas.openxmlformats.org/officeDocument/2006/relationships/hyperlink" Target="https://dashboard.eu-de-1.cloud.sap/ne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-twiki.wdf.sap.corp/bin/edit/Level2/CCloud/NetApp?topicparent=Level2/CCloud.CCloudOverview;nowysiwyg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mp.wdf.sap.corp/cgi-bin/objects.fpl?sub=maintain&amp;obj_item_id=89490990" TargetMode="External"/><Relationship Id="rId2" Type="http://schemas.openxmlformats.org/officeDocument/2006/relationships/hyperlink" Target="https://dashboard.eu-de-1.cloud.sap/neo/neo-eu-de-1-staging-hanasandbox-d01/block-storage/#/volu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shboard.eu-de-1.cloud.sap/neo/neo-eu-de-1-staging-hanasandbox-d01/compute/flavors" TargetMode="External"/><Relationship Id="rId5" Type="http://schemas.openxmlformats.org/officeDocument/2006/relationships/hyperlink" Target="https://gmp.wdf.sap.corp/cgi-bin/objects.fpl?sub=maintain&amp;obj_item_id=91643264" TargetMode="External"/><Relationship Id="rId4" Type="http://schemas.openxmlformats.org/officeDocument/2006/relationships/hyperlink" Target="https://dashboard.eu-de-1.cloud.sap/neo/neo-eu-de-1-staging-hanasandbox-d01/image/ng#/os-images/availab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stack/octavia/blob/master/doc/source/user/guides/basic-cookbook.r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94BF-D945-4A69-B005-324443A3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r>
              <a:rPr lang="zh-CN" altLang="en-US" b="1" dirty="0"/>
              <a:t>（项目）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6DE-8502-4BD9-82AB-19125745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Project</a:t>
            </a:r>
            <a:r>
              <a:rPr lang="zh-CN" altLang="en-US" dirty="0"/>
              <a:t>通常是由</a:t>
            </a:r>
            <a:r>
              <a:rPr lang="en-US" altLang="zh-CN" dirty="0" err="1"/>
              <a:t>LoB</a:t>
            </a:r>
            <a:r>
              <a:rPr lang="zh-CN" altLang="en-US" dirty="0"/>
              <a:t>请求的。</a:t>
            </a:r>
            <a:br>
              <a:rPr lang="zh-CN" altLang="en-US" dirty="0"/>
            </a:br>
            <a:endParaRPr lang="zh-CN" altLang="en-US" dirty="0"/>
          </a:p>
          <a:p>
            <a:r>
              <a:rPr lang="en-US" dirty="0"/>
              <a:t>Project</a:t>
            </a:r>
            <a:r>
              <a:rPr lang="zh-CN" altLang="en-US" dirty="0"/>
              <a:t>与</a:t>
            </a:r>
            <a:r>
              <a:rPr lang="en-US" dirty="0"/>
              <a:t>technical landscape</a:t>
            </a:r>
            <a:r>
              <a:rPr lang="zh-CN" altLang="en-US" dirty="0"/>
              <a:t>或</a:t>
            </a:r>
            <a:r>
              <a:rPr lang="en-US" dirty="0"/>
              <a:t>Resource Poo</a:t>
            </a:r>
            <a:r>
              <a:rPr lang="en-US" altLang="zh-CN" dirty="0"/>
              <a:t>l</a:t>
            </a:r>
            <a:r>
              <a:rPr lang="zh-CN" altLang="en-US" dirty="0"/>
              <a:t>相似。</a:t>
            </a:r>
            <a:br>
              <a:rPr lang="zh-CN" altLang="en-US" dirty="0"/>
            </a:br>
            <a:r>
              <a:rPr lang="en-US" altLang="zh-CN" dirty="0">
                <a:hlinkClick r:id="rId2"/>
              </a:rPr>
              <a:t>https://dashboard.eu-de-1.cloud.sap/neo/home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GMP</a:t>
            </a:r>
            <a:r>
              <a:rPr lang="zh-CN" altLang="en-US" dirty="0"/>
              <a:t>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https://gmp.wdf.sap.corp/cgi-bin/objects.fpl?sub=maintain&amp;obj_item_id=91470847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P</a:t>
            </a:r>
            <a:r>
              <a:rPr lang="en-US" dirty="0"/>
              <a:t>roject</a:t>
            </a:r>
            <a:r>
              <a:rPr lang="zh-CN" altLang="en-US" dirty="0"/>
              <a:t>是承载资源的容器。每个</a:t>
            </a:r>
            <a:r>
              <a:rPr lang="en-US" dirty="0"/>
              <a:t>project</a:t>
            </a:r>
            <a:r>
              <a:rPr lang="zh-CN" altLang="en-US" dirty="0"/>
              <a:t>都有一组</a:t>
            </a:r>
            <a:r>
              <a:rPr lang="en-US" dirty="0"/>
              <a:t>quotas </a:t>
            </a:r>
            <a:r>
              <a:rPr lang="zh-CN" altLang="en-US" dirty="0"/>
              <a:t>，以保证和限制资源消耗。</a:t>
            </a:r>
            <a:r>
              <a:rPr lang="en-US" altLang="zh-CN" dirty="0">
                <a:hlinkClick r:id="rId4"/>
              </a:rPr>
              <a:t>https://dashboard.eu-de-1.cloud.sap/neo/gmp-eu-de-1-cis-staging/resources/project#/compute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项目的顶层是域和区域（</a:t>
            </a:r>
            <a:r>
              <a:rPr lang="en-US" dirty="0"/>
              <a:t>Domain and region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https://bit-twiki.wdf.sap.corp/bin/view/Level2/CCloud/CCloudOverview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https://bit-twiki.wdf.sap.corp/bin/view/Level2/CCloud/WebHome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B4D-73A5-4B89-92BD-845435D6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and Region</a:t>
            </a:r>
            <a:r>
              <a:rPr lang="zh-CN" altLang="en-US" b="1" dirty="0"/>
              <a:t>（</a:t>
            </a:r>
            <a:r>
              <a:rPr lang="zh-CN" altLang="en-US" dirty="0"/>
              <a:t>域和区域</a:t>
            </a:r>
            <a:r>
              <a:rPr lang="zh-CN" altLang="en-US" b="1" dirty="0"/>
              <a:t>）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26AF-3FA3-4AB1-97C4-5B2C73DF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Domain</a:t>
            </a:r>
            <a:r>
              <a:rPr lang="zh-CN" altLang="en-US" dirty="0"/>
              <a:t>将一组用户和一组</a:t>
            </a:r>
            <a:r>
              <a:rPr lang="en-US" dirty="0"/>
              <a:t>Projects</a:t>
            </a:r>
            <a:r>
              <a:rPr lang="zh-CN" altLang="en-US" dirty="0"/>
              <a:t>分组。域基本上是一个</a:t>
            </a:r>
            <a:r>
              <a:rPr lang="en-US" altLang="zh-CN" dirty="0" err="1"/>
              <a:t>LoB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Neo: </a:t>
            </a:r>
            <a:r>
              <a:rPr lang="en-US" dirty="0">
                <a:hlinkClick r:id="rId2"/>
              </a:rPr>
              <a:t>https://dashboard.eu-de-1.cloud.sap/neo/home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Cis: </a:t>
            </a:r>
            <a:r>
              <a:rPr lang="en-US" dirty="0">
                <a:hlinkClick r:id="rId3"/>
              </a:rPr>
              <a:t>https://dashboard.eu-de-2.cloud.sap/cis/home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Mooncoon3: </a:t>
            </a:r>
            <a:r>
              <a:rPr lang="en-US" dirty="0">
                <a:hlinkClick r:id="rId4"/>
              </a:rPr>
              <a:t>https://dashboard.eu-de-1.cloud.sap/monsoon3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资源池名称中的</a:t>
            </a:r>
            <a:r>
              <a:rPr lang="en-US" b="1" dirty="0"/>
              <a:t>Region </a:t>
            </a:r>
            <a:r>
              <a:rPr lang="zh-CN" altLang="en-US" dirty="0"/>
              <a:t>，如</a:t>
            </a:r>
            <a:r>
              <a:rPr lang="en-US" dirty="0"/>
              <a:t>GMP-EU-DE-1-CIS-BTP-DEV-A，</a:t>
            </a:r>
            <a:r>
              <a:rPr lang="zh-CN" altLang="en-US" dirty="0"/>
              <a:t>表示该区域为</a:t>
            </a:r>
            <a:r>
              <a:rPr lang="en-US" dirty="0"/>
              <a:t>EU-DE-1。</a:t>
            </a:r>
            <a:br>
              <a:rPr lang="en-US" dirty="0"/>
            </a:br>
            <a:r>
              <a:rPr lang="en-US" dirty="0">
                <a:hlinkClick r:id="rId2"/>
              </a:rPr>
              <a:t>https://dashboard.eu-de-1.cloud.sap/neo/home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https://dashboard.eu-de-1.cloud.sap/cis/home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Region</a:t>
            </a:r>
            <a:r>
              <a:rPr lang="zh-CN" altLang="en-US" dirty="0"/>
              <a:t>也可以在“</a:t>
            </a:r>
            <a:r>
              <a:rPr lang="en-US" dirty="0"/>
              <a:t>Resource Pool </a:t>
            </a:r>
            <a:r>
              <a:rPr lang="en-US" dirty="0" err="1"/>
              <a:t>Availabilty</a:t>
            </a:r>
            <a:r>
              <a:rPr lang="en-US" dirty="0"/>
              <a:t> Zone</a:t>
            </a:r>
            <a:r>
              <a:rPr lang="zh-CN" altLang="en-US" dirty="0"/>
              <a:t>”中找到。它应该类似于“</a:t>
            </a:r>
            <a:r>
              <a:rPr lang="en-US" dirty="0"/>
              <a:t>eu-de-1a”。</a:t>
            </a:r>
            <a:r>
              <a:rPr lang="zh-CN" altLang="en-US" dirty="0"/>
              <a:t>这意味着该区域是</a:t>
            </a:r>
            <a:r>
              <a:rPr lang="en-US" dirty="0"/>
              <a:t>EU-DE-1。</a:t>
            </a:r>
          </a:p>
          <a:p>
            <a:endParaRPr lang="en-US" dirty="0"/>
          </a:p>
          <a:p>
            <a:r>
              <a:rPr lang="en-US" dirty="0"/>
              <a:t>An overview of the active regions and availability zones is available in the </a:t>
            </a:r>
            <a:r>
              <a:rPr lang="en-US" dirty="0">
                <a:hlinkClick r:id="rId6"/>
              </a:rPr>
              <a:t>SAP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ED1A-3101-4FF1-AE00-6CB882DE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9507E-B97D-4AFC-AC14-45460FB349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178334"/>
          <a:ext cx="10515600" cy="16459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0199324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83551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99523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118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Domain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 URL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CAM Profile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29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CIS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 Infrastructure</a:t>
                      </a:r>
                      <a:br>
                        <a:rPr lang="en-US"/>
                      </a:br>
                      <a:r>
                        <a:rPr lang="en-US"/>
                        <a:t>SPC (CLMAM)</a:t>
                      </a:r>
                      <a:br>
                        <a:rPr lang="en-US"/>
                      </a:br>
                      <a:r>
                        <a:rPr lang="en-US"/>
                        <a:t>TIC/GMP (CIEA)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https://dashboard.eu-de-1.cloud.sap/cis 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CIS GLDS Ops OS Support</a:t>
                      </a:r>
                      <a:r>
                        <a:rPr lang="en-US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04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NEO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SAP BTP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https://dashboard.eu-de-1.cloud.sap/neo</a:t>
                      </a:r>
                      <a:r>
                        <a:rPr lang="en-US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NEO GLDS 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Ops</a:t>
                      </a:r>
                      <a:r>
                        <a:rPr lang="pt-BR" dirty="0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 OS </a:t>
                      </a:r>
                      <a:r>
                        <a:rPr lang="pt-BR" dirty="0" err="1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Support</a:t>
                      </a:r>
                      <a:r>
                        <a:rPr lang="pt-BR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727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6381FE3E-FC33-479C-BA04-88B25A41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8175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452369-205F-44FD-B07A-43BA6D97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8175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B58E16C-DB5B-4645-841A-18A34ABC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8175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F73F79-1402-46A3-A54B-7C217934E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8175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5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3AC6-799B-4E84-8ED7-E1D6636A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GMP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201D-81E9-4531-9290-1E2F58BA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7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Inventory </a:t>
            </a:r>
          </a:p>
          <a:p>
            <a:r>
              <a:rPr lang="en-US" dirty="0" err="1"/>
              <a:t>CCloud</a:t>
            </a:r>
            <a:r>
              <a:rPr lang="en-US" dirty="0"/>
              <a:t> VMs</a:t>
            </a:r>
            <a:r>
              <a:rPr lang="zh-CN" altLang="en-US" dirty="0"/>
              <a:t> 需要在</a:t>
            </a:r>
            <a:r>
              <a:rPr lang="en-US" altLang="zh-CN" dirty="0"/>
              <a:t>GMP</a:t>
            </a:r>
            <a:r>
              <a:rPr lang="zh-CN" altLang="en-US" dirty="0"/>
              <a:t>目录中提供</a:t>
            </a:r>
            <a:r>
              <a:rPr lang="en-US" altLang="zh-CN" dirty="0"/>
              <a:t>VM</a:t>
            </a:r>
            <a:r>
              <a:rPr lang="zh-CN" altLang="en-US" dirty="0"/>
              <a:t>类型</a:t>
            </a:r>
            <a:r>
              <a:rPr lang="en-US" altLang="zh-CN" dirty="0" err="1"/>
              <a:t>Openstack</a:t>
            </a:r>
            <a:r>
              <a:rPr lang="en-US" altLang="zh-CN" dirty="0"/>
              <a:t> VM</a:t>
            </a:r>
            <a:r>
              <a:rPr lang="zh-CN" altLang="en-US" dirty="0"/>
              <a:t>。有时它们不显示</a:t>
            </a:r>
            <a:r>
              <a:rPr lang="en-US" altLang="zh-CN" dirty="0"/>
              <a:t>VM</a:t>
            </a:r>
            <a:r>
              <a:rPr lang="zh-CN" altLang="en-US" dirty="0"/>
              <a:t>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Pools </a:t>
            </a:r>
            <a:r>
              <a:rPr lang="zh-CN" altLang="en-US" dirty="0"/>
              <a:t>可以在</a:t>
            </a:r>
            <a:r>
              <a:rPr lang="en-US" dirty="0"/>
              <a:t>Inventory</a:t>
            </a:r>
            <a:r>
              <a:rPr lang="zh-CN" altLang="en-US" dirty="0"/>
              <a:t>中显示为</a:t>
            </a:r>
            <a:r>
              <a:rPr lang="en-US" dirty="0"/>
              <a:t>double。</a:t>
            </a:r>
            <a:r>
              <a:rPr lang="zh-CN" altLang="en-US" dirty="0"/>
              <a:t>这是由</a:t>
            </a:r>
            <a:r>
              <a:rPr lang="en-US" dirty="0" err="1"/>
              <a:t>ccloud</a:t>
            </a:r>
            <a:r>
              <a:rPr lang="en-US" dirty="0"/>
              <a:t> inventory scanner</a:t>
            </a:r>
            <a:r>
              <a:rPr lang="zh-CN" altLang="en-US" dirty="0"/>
              <a:t>造成的</a:t>
            </a:r>
            <a:br>
              <a:rPr lang="en-US" dirty="0"/>
            </a:br>
            <a:endParaRPr lang="en-US" dirty="0"/>
          </a:p>
          <a:p>
            <a:r>
              <a:rPr lang="zh-CN" altLang="en-US" dirty="0"/>
              <a:t>始终使用完全用大写字母命名的池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Storage 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Project</a:t>
            </a:r>
            <a:r>
              <a:rPr lang="zh-CN" altLang="en-US" dirty="0"/>
              <a:t>显示</a:t>
            </a:r>
            <a:r>
              <a:rPr lang="en-US" altLang="zh-CN" dirty="0"/>
              <a:t>3</a:t>
            </a:r>
            <a:r>
              <a:rPr lang="zh-CN" altLang="en-US" dirty="0"/>
              <a:t>种存储类型。仅在</a:t>
            </a:r>
            <a:r>
              <a:rPr lang="en-US" altLang="zh-CN" dirty="0"/>
              <a:t>Manila</a:t>
            </a:r>
            <a:r>
              <a:rPr lang="zh-CN" altLang="en-US" dirty="0"/>
              <a:t>共享上创建</a:t>
            </a:r>
            <a:r>
              <a:rPr lang="en-US" altLang="zh-CN" dirty="0" err="1"/>
              <a:t>nfs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33475E-52D1-4078-AA72-6CAEFCC5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49683"/>
              </p:ext>
            </p:extLst>
          </p:nvPr>
        </p:nvGraphicFramePr>
        <p:xfrm>
          <a:off x="2864964" y="409575"/>
          <a:ext cx="8381214" cy="1348581"/>
        </p:xfrm>
        <a:graphic>
          <a:graphicData uri="http://schemas.openxmlformats.org/drawingml/2006/table">
            <a:tbl>
              <a:tblPr/>
              <a:tblGrid>
                <a:gridCol w="4190607">
                  <a:extLst>
                    <a:ext uri="{9D8B030D-6E8A-4147-A177-3AD203B41FA5}">
                      <a16:colId xmlns:a16="http://schemas.microsoft.com/office/drawing/2014/main" val="365326233"/>
                    </a:ext>
                  </a:extLst>
                </a:gridCol>
                <a:gridCol w="4190607">
                  <a:extLst>
                    <a:ext uri="{9D8B030D-6E8A-4147-A177-3AD203B41FA5}">
                      <a16:colId xmlns:a16="http://schemas.microsoft.com/office/drawing/2014/main" val="264093474"/>
                    </a:ext>
                  </a:extLst>
                </a:gridCol>
              </a:tblGrid>
              <a:tr h="674291">
                <a:tc>
                  <a:txBody>
                    <a:bodyPr/>
                    <a:lstStyle/>
                    <a:p>
                      <a:r>
                        <a:rPr lang="en-US" dirty="0"/>
                        <a:t>Cinder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Storage, Comparable to </a:t>
                      </a:r>
                      <a:r>
                        <a:rPr lang="en-US" dirty="0" err="1"/>
                        <a:t>VMSpaces</a:t>
                      </a:r>
                      <a:r>
                        <a:rPr lang="en-US" dirty="0"/>
                        <a:t> in GMP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1924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en-US" dirty="0"/>
                        <a:t>Manila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File Share Storage, </a:t>
                      </a:r>
                      <a:r>
                        <a:rPr lang="en-US">
                          <a:hlinkClick r:id="rId2" tooltip="NetApp (this topic does not yet exist; you can create it)"/>
                        </a:rPr>
                        <a:t>NetApp</a:t>
                      </a:r>
                      <a:r>
                        <a:rPr lang="en-US"/>
                        <a:t> Nfs service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206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en-US" dirty="0"/>
                        <a:t>CCM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Baremetal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0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305E-532E-4068-B335-8C59868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</a:t>
            </a:r>
            <a:r>
              <a:rPr lang="en-US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GMP </a:t>
            </a:r>
            <a:r>
              <a:rPr lang="zh-CN" altLang="en-US" dirty="0"/>
              <a:t>对照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34F-0ADC-4B1D-A510-45CF58AA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Servers ---&gt; VMs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Volumes &amp; Snapshots ---&gt; </a:t>
            </a:r>
            <a:r>
              <a:rPr lang="en-US" dirty="0"/>
              <a:t>CINDER  -- Block Device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https://dashboard.eu-de-1.cloud.sap/neo/neo-eu-de-1-staging-hanasandbox-d01/block-storage/#/volumes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https://gmp.wdf.sap.corp/cgi-bin/objects.fpl?sub=maintain&amp;obj_item_id=89490990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/>
              <a:t>Server Images &amp; Snapshots ---&gt; Image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https://dashboard.eu-de-1.cloud.sap/neo/neo-eu-de-1-staging-hanasandbox-d01/image/ng#/os-images/available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hlinkClick r:id="rId5"/>
              </a:rPr>
              <a:t>neo-sles12-sp5-vm-eu-de-1-staging</a:t>
            </a:r>
            <a:br>
              <a:rPr lang="en-US" dirty="0">
                <a:effectLst/>
                <a:hlinkClick r:id="rId5"/>
              </a:rPr>
            </a:b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VM</a:t>
            </a:r>
            <a:r>
              <a:rPr lang="zh-CN" altLang="en-US" dirty="0"/>
              <a:t>里</a:t>
            </a:r>
            <a:r>
              <a:rPr lang="en-US" dirty="0"/>
              <a:t>Flavor  ---&gt; Flavors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https://dashboard.eu-de-1.cloud.sap/neo/neo-eu-de-1-staging-hanasandbox-d01/compute/flavors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设定好 </a:t>
            </a:r>
            <a:r>
              <a:rPr lang="en-US" altLang="zh-CN" dirty="0"/>
              <a:t>CPU </a:t>
            </a:r>
            <a:r>
              <a:rPr lang="zh-CN" altLang="en-US" dirty="0"/>
              <a:t>数量和</a:t>
            </a:r>
            <a:r>
              <a:rPr lang="en-US" altLang="zh-CN" dirty="0"/>
              <a:t>RAM </a:t>
            </a:r>
            <a:r>
              <a:rPr lang="zh-CN" altLang="en-US" dirty="0"/>
              <a:t>大小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Role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CDB8-FACF-4EA1-90F1-15199E7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</a:t>
            </a:r>
            <a:r>
              <a:rPr lang="en-US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GMP </a:t>
            </a:r>
            <a:r>
              <a:rPr lang="zh-CN" altLang="en-US" dirty="0"/>
              <a:t>对照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F28-9BEB-46A4-B808-89F3391A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关于</a:t>
            </a:r>
            <a:r>
              <a:rPr lang="en-US" altLang="zh-CN" dirty="0"/>
              <a:t>Web Shell</a:t>
            </a:r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en-US" altLang="zh-CN" dirty="0" err="1"/>
              <a:t>bashboard</a:t>
            </a:r>
            <a:r>
              <a:rPr lang="en-US" altLang="zh-CN" dirty="0"/>
              <a:t> </a:t>
            </a:r>
            <a:r>
              <a:rPr lang="zh-CN" altLang="en-US" dirty="0"/>
              <a:t>本身提供命令行服务。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openstack</a:t>
            </a:r>
            <a:r>
              <a:rPr lang="en-US" dirty="0"/>
              <a:t> </a:t>
            </a:r>
            <a:r>
              <a:rPr lang="en-US" dirty="0" err="1"/>
              <a:t>loadbalancer</a:t>
            </a:r>
            <a:r>
              <a:rPr lang="en-US" dirty="0"/>
              <a:t> pool create --name repo-cache-pool --</a:t>
            </a:r>
            <a:r>
              <a:rPr lang="en-US" dirty="0" err="1"/>
              <a:t>lb</a:t>
            </a:r>
            <a:r>
              <a:rPr lang="en-US" dirty="0"/>
              <a:t>-algorithm LEAST_CONNECTIONS --listener repo-cache --protocol HTTP #Create a pool named repo-cache-pool for the listener </a:t>
            </a:r>
            <a:r>
              <a:rPr lang="en-US" dirty="0" err="1"/>
              <a:t>repomaster-lb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https://github.com/openstack/octavia/blob/master/doc/source/user/guides/basic-cookbook.rst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E062-D779-4EEB-8A33-F8AADB0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</a:t>
            </a:r>
            <a:r>
              <a:rPr lang="en-US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GMP </a:t>
            </a:r>
            <a:r>
              <a:rPr lang="zh-CN" altLang="en-US" dirty="0"/>
              <a:t>对照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2EC5-C9B3-4301-B1C9-985F5C64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Networks &amp; Routers	</a:t>
            </a:r>
          </a:p>
          <a:p>
            <a:pPr marL="0" indent="0">
              <a:buNone/>
            </a:pPr>
            <a:r>
              <a:rPr lang="en-US" dirty="0"/>
              <a:t>	External Networks   </a:t>
            </a:r>
            <a:r>
              <a:rPr lang="zh-CN" altLang="en-US" dirty="0"/>
              <a:t>通过</a:t>
            </a:r>
            <a:r>
              <a:rPr lang="en-US" dirty="0" err="1"/>
              <a:t>jumphost</a:t>
            </a:r>
            <a:r>
              <a:rPr lang="zh-CN" altLang="en-US" dirty="0"/>
              <a:t>访问的</a:t>
            </a:r>
            <a:r>
              <a:rPr lang="en-US" dirty="0" err="1"/>
              <a:t>ip</a:t>
            </a:r>
            <a:r>
              <a:rPr lang="en-US" dirty="0"/>
              <a:t> (</a:t>
            </a:r>
            <a:r>
              <a:rPr lang="en-US" altLang="zh-CN" dirty="0"/>
              <a:t>Floating Ips)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Private Networks 	</a:t>
            </a:r>
            <a:r>
              <a:rPr lang="en-US" altLang="zh-CN" dirty="0"/>
              <a:t>private </a:t>
            </a:r>
            <a:r>
              <a:rPr lang="en-US" dirty="0"/>
              <a:t>IP    DNS pool </a:t>
            </a:r>
            <a:r>
              <a:rPr lang="zh-CN" altLang="en-US" dirty="0"/>
              <a:t>（</a:t>
            </a:r>
            <a:r>
              <a:rPr lang="en-US" altLang="zh-CN" dirty="0"/>
              <a:t>Fixed IPs/Ports</a:t>
            </a:r>
            <a:r>
              <a:rPr lang="zh-CN" altLang="en-US" dirty="0"/>
              <a:t>）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 Groups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Load Balancers  (</a:t>
            </a:r>
            <a:r>
              <a:rPr lang="zh-CN" altLang="en-US" b="1" dirty="0"/>
              <a:t>负载均衡， 类似之前</a:t>
            </a:r>
            <a:r>
              <a:rPr lang="en-US" altLang="zh-CN" b="1" dirty="0"/>
              <a:t>keepalive</a:t>
            </a:r>
            <a:r>
              <a:rPr lang="zh-CN" altLang="en-US" b="1" dirty="0"/>
              <a:t>服务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DNS</a:t>
            </a: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Shared File System Storage (Manila)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Manage Project Resources (</a:t>
            </a:r>
            <a:r>
              <a:rPr lang="zh-CN" altLang="en-US" dirty="0"/>
              <a:t>资源容量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      显示每个可用分区中的可用容量</a:t>
            </a:r>
            <a:r>
              <a:rPr lang="en-US" altLang="zh-CN" dirty="0"/>
              <a:t>(</a:t>
            </a:r>
            <a:r>
              <a:rPr lang="zh-CN" altLang="en-US" dirty="0"/>
              <a:t>灰色条</a:t>
            </a:r>
            <a:r>
              <a:rPr lang="en-US" altLang="zh-CN" dirty="0"/>
              <a:t>)</a:t>
            </a:r>
            <a:r>
              <a:rPr lang="zh-CN" altLang="en-US" dirty="0"/>
              <a:t>和实际当前资源使用情况</a:t>
            </a:r>
            <a:r>
              <a:rPr lang="en-US" altLang="zh-CN" dirty="0"/>
              <a:t>(</a:t>
            </a:r>
            <a:r>
              <a:rPr lang="zh-CN" altLang="en-US" dirty="0"/>
              <a:t>蓝色部分</a:t>
            </a:r>
            <a:r>
              <a:rPr lang="en-US" altLang="zh-CN" dirty="0"/>
              <a:t>)</a:t>
            </a:r>
            <a:r>
              <a:rPr lang="zh-CN" altLang="en-US" dirty="0"/>
              <a:t>。请注意，它不包括已经分配但尚未使用的容量，因此可能不能反映该区域的总体可用容量。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766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Project（项目）</vt:lpstr>
      <vt:lpstr>Domain and Region（域和区域） </vt:lpstr>
      <vt:lpstr>Dashboard </vt:lpstr>
      <vt:lpstr>GMP </vt:lpstr>
      <vt:lpstr>dashboard 与 GMP 对照(1)</vt:lpstr>
      <vt:lpstr>dashboard 与 GMP 对照(2)</vt:lpstr>
      <vt:lpstr>dashboard 与 GMP 对照(3)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Sun, Quanyi (external - Service)</dc:creator>
  <cp:lastModifiedBy>Sun, Quanyi (external - Service)</cp:lastModifiedBy>
  <cp:revision>29</cp:revision>
  <dcterms:created xsi:type="dcterms:W3CDTF">2021-08-02T01:24:09Z</dcterms:created>
  <dcterms:modified xsi:type="dcterms:W3CDTF">2021-08-04T09:37:42Z</dcterms:modified>
</cp:coreProperties>
</file>