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6" r:id="rId4"/>
    <p:sldId id="258" r:id="rId5"/>
    <p:sldId id="259" r:id="rId6"/>
    <p:sldId id="297" r:id="rId7"/>
    <p:sldId id="260" r:id="rId8"/>
    <p:sldId id="261" r:id="rId9"/>
    <p:sldId id="262" r:id="rId10"/>
    <p:sldId id="298" r:id="rId11"/>
    <p:sldId id="263" r:id="rId12"/>
    <p:sldId id="267" r:id="rId13"/>
    <p:sldId id="264" r:id="rId14"/>
    <p:sldId id="265" r:id="rId15"/>
    <p:sldId id="266" r:id="rId16"/>
    <p:sldId id="268" r:id="rId17"/>
    <p:sldId id="269" r:id="rId18"/>
    <p:sldId id="270" r:id="rId19"/>
    <p:sldId id="271" r:id="rId20"/>
    <p:sldId id="272" r:id="rId21"/>
    <p:sldId id="273" r:id="rId22"/>
    <p:sldId id="274" r:id="rId23"/>
    <p:sldId id="299" r:id="rId24"/>
    <p:sldId id="275" r:id="rId25"/>
    <p:sldId id="285" r:id="rId26"/>
    <p:sldId id="276" r:id="rId27"/>
    <p:sldId id="286" r:id="rId28"/>
    <p:sldId id="277" r:id="rId29"/>
    <p:sldId id="287" r:id="rId30"/>
    <p:sldId id="278" r:id="rId31"/>
    <p:sldId id="288" r:id="rId32"/>
    <p:sldId id="279" r:id="rId33"/>
    <p:sldId id="289" r:id="rId34"/>
    <p:sldId id="280" r:id="rId35"/>
    <p:sldId id="290" r:id="rId36"/>
    <p:sldId id="281" r:id="rId37"/>
    <p:sldId id="291" r:id="rId38"/>
    <p:sldId id="282" r:id="rId39"/>
    <p:sldId id="292" r:id="rId40"/>
    <p:sldId id="283" r:id="rId41"/>
    <p:sldId id="293" r:id="rId42"/>
    <p:sldId id="284" r:id="rId43"/>
    <p:sldId id="294" r:id="rId44"/>
    <p:sldId id="29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07B74C-65F6-4BE8-A60B-DEF7FBFA9BAD}" type="datetimeFigureOut">
              <a:rPr lang="en-US" smtClean="0"/>
              <a:pPr/>
              <a:t>9/15/2025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2E9757-89D3-4672-8143-7DF24D2B9A1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7B74C-65F6-4BE8-A60B-DEF7FBFA9BAD}" type="datetimeFigureOut">
              <a:rPr lang="en-US" smtClean="0"/>
              <a:pPr/>
              <a:t>9/15/2025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E9757-89D3-4672-8143-7DF24D2B9A1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Present-worth Comparisons</a:t>
            </a:r>
            <a:endParaRPr lang="en-US" dirty="0"/>
          </a:p>
        </p:txBody>
      </p:sp>
      <p:sp>
        <p:nvSpPr>
          <p:cNvPr id="3" name="Subtitle 2"/>
          <p:cNvSpPr>
            <a:spLocks noGrp="1"/>
          </p:cNvSpPr>
          <p:nvPr>
            <p:ph type="subTitle" idx="1"/>
          </p:nvPr>
        </p:nvSpPr>
        <p:spPr/>
        <p:txBody>
          <a:bodyPr/>
          <a:lstStyle/>
          <a:p>
            <a:r>
              <a:rPr lang="en-US" dirty="0" smtClean="0"/>
              <a:t>Dr. Bidyadhar Padhi</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1470025"/>
          </a:xfrm>
        </p:spPr>
        <p:txBody>
          <a:bodyPr/>
          <a:lstStyle/>
          <a:p>
            <a:endParaRPr lang="en-US" dirty="0"/>
          </a:p>
        </p:txBody>
      </p:sp>
      <p:sp>
        <p:nvSpPr>
          <p:cNvPr id="3" name="Subtitle 2"/>
          <p:cNvSpPr>
            <a:spLocks noGrp="1"/>
          </p:cNvSpPr>
          <p:nvPr>
            <p:ph type="subTitle" idx="1"/>
          </p:nvPr>
        </p:nvSpPr>
        <p:spPr>
          <a:xfrm>
            <a:off x="381000" y="2057400"/>
            <a:ext cx="8305800" cy="4572000"/>
          </a:xfrm>
        </p:spPr>
        <p:txBody>
          <a:bodyPr/>
          <a:lstStyle/>
          <a:p>
            <a:endParaRPr lang="en-US" dirty="0"/>
          </a:p>
        </p:txBody>
      </p:sp>
      <p:pic>
        <p:nvPicPr>
          <p:cNvPr id="4" name="Picture 2" descr="C:\Users\user\Downloads\CamScanner 07-14-2020 10.23.22.jpg"/>
          <p:cNvPicPr>
            <a:picLocks noChangeAspect="1" noChangeArrowheads="1"/>
          </p:cNvPicPr>
          <p:nvPr/>
        </p:nvPicPr>
        <p:blipFill>
          <a:blip r:embed="rId2" cstate="print"/>
          <a:srcRect/>
          <a:stretch>
            <a:fillRect/>
          </a:stretch>
        </p:blipFill>
        <p:spPr bwMode="auto">
          <a:xfrm>
            <a:off x="685800" y="2743200"/>
            <a:ext cx="7620000" cy="3733800"/>
          </a:xfrm>
          <a:prstGeom prst="rect">
            <a:avLst/>
          </a:prstGeom>
          <a:noFill/>
        </p:spPr>
      </p:pic>
    </p:spTree>
    <p:extLst>
      <p:ext uri="{BB962C8B-B14F-4D97-AF65-F5344CB8AC3E}">
        <p14:creationId xmlns:p14="http://schemas.microsoft.com/office/powerpoint/2010/main" val="1628549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PW (A) = -2300 -250(P/A,15,4)</a:t>
            </a:r>
          </a:p>
          <a:p>
            <a:pPr>
              <a:buNone/>
            </a:pPr>
            <a:r>
              <a:rPr lang="en-US" dirty="0" smtClean="0"/>
              <a:t>= -2300 – 250 (2.85498)</a:t>
            </a:r>
          </a:p>
          <a:p>
            <a:pPr>
              <a:buNone/>
            </a:pPr>
            <a:r>
              <a:rPr lang="en-US" dirty="0" smtClean="0"/>
              <a:t>= -2300 -250 (2.85498)</a:t>
            </a:r>
          </a:p>
          <a:p>
            <a:pPr>
              <a:buNone/>
            </a:pPr>
            <a:r>
              <a:rPr lang="en-US" dirty="0" smtClean="0"/>
              <a:t>= -2300 – 713.745</a:t>
            </a:r>
          </a:p>
          <a:p>
            <a:pPr>
              <a:buNone/>
            </a:pPr>
            <a:r>
              <a:rPr lang="en-US" dirty="0" smtClean="0"/>
              <a:t>= </a:t>
            </a:r>
            <a:r>
              <a:rPr lang="en-US" b="1" dirty="0" smtClean="0">
                <a:solidFill>
                  <a:srgbClr val="FF0000"/>
                </a:solidFill>
              </a:rPr>
              <a:t>-3013.745</a:t>
            </a:r>
          </a:p>
          <a:p>
            <a:pPr>
              <a:buNone/>
            </a:pPr>
            <a:r>
              <a:rPr lang="en-US" dirty="0" smtClean="0"/>
              <a:t>PW (B)= -3200 +400 (P/F,15,4)</a:t>
            </a:r>
          </a:p>
          <a:p>
            <a:pPr>
              <a:buNone/>
            </a:pPr>
            <a:r>
              <a:rPr lang="en-US" dirty="0" smtClean="0"/>
              <a:t>= -3200 +400 (0.49718)</a:t>
            </a:r>
          </a:p>
          <a:p>
            <a:pPr>
              <a:buNone/>
            </a:pPr>
            <a:r>
              <a:rPr lang="en-US" dirty="0" smtClean="0"/>
              <a:t>=-3200 + 198.872</a:t>
            </a:r>
          </a:p>
          <a:p>
            <a:pPr>
              <a:buNone/>
            </a:pPr>
            <a:r>
              <a:rPr lang="en-US" dirty="0" smtClean="0"/>
              <a:t>= </a:t>
            </a:r>
            <a:r>
              <a:rPr lang="en-US" b="1" dirty="0" smtClean="0">
                <a:solidFill>
                  <a:srgbClr val="00B050"/>
                </a:solidFill>
              </a:rPr>
              <a:t> -3001.128</a:t>
            </a:r>
            <a:endParaRPr lang="en-US"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Comparison Assets having unequal lives</a:t>
            </a:r>
            <a:endParaRPr lang="en-US" sz="3200" u="sng" dirty="0"/>
          </a:p>
        </p:txBody>
      </p:sp>
      <p:sp>
        <p:nvSpPr>
          <p:cNvPr id="3" name="Content Placeholder 2"/>
          <p:cNvSpPr>
            <a:spLocks noGrp="1"/>
          </p:cNvSpPr>
          <p:nvPr>
            <p:ph idx="1"/>
          </p:nvPr>
        </p:nvSpPr>
        <p:spPr>
          <a:xfrm>
            <a:off x="457200" y="1295400"/>
            <a:ext cx="8229600" cy="4830763"/>
          </a:xfrm>
        </p:spPr>
        <p:txBody>
          <a:bodyPr/>
          <a:lstStyle/>
          <a:p>
            <a:pPr>
              <a:buNone/>
            </a:pPr>
            <a:r>
              <a:rPr lang="en-US" dirty="0" smtClean="0"/>
              <a:t>There are two prominent methods to compare the assets having unequal lives.</a:t>
            </a:r>
          </a:p>
          <a:p>
            <a:pPr marL="514350" indent="-514350">
              <a:buAutoNum type="arabicPeriod"/>
            </a:pPr>
            <a:r>
              <a:rPr lang="en-US" dirty="0" smtClean="0">
                <a:solidFill>
                  <a:srgbClr val="FF0000"/>
                </a:solidFill>
              </a:rPr>
              <a:t>Common-multiple  Method </a:t>
            </a:r>
            <a:r>
              <a:rPr lang="en-US" sz="2400" b="1" dirty="0" smtClean="0">
                <a:solidFill>
                  <a:srgbClr val="FF0000"/>
                </a:solidFill>
              </a:rPr>
              <a:t>(Repeated Life Method)</a:t>
            </a:r>
          </a:p>
          <a:p>
            <a:pPr marL="514350" indent="-514350" algn="just">
              <a:buNone/>
            </a:pPr>
            <a:r>
              <a:rPr lang="en-US" dirty="0" smtClean="0"/>
              <a:t>In common multiple method we have to select one analysis period for comparing the assets (Common multiple of the lives of the asset involved)</a:t>
            </a:r>
          </a:p>
          <a:p>
            <a:pPr marL="514350" indent="-514350">
              <a:buNone/>
            </a:pPr>
            <a:r>
              <a:rPr lang="en-US" dirty="0" smtClean="0"/>
              <a:t>2. </a:t>
            </a:r>
            <a:r>
              <a:rPr lang="en-US" dirty="0" smtClean="0">
                <a:solidFill>
                  <a:srgbClr val="FF0000"/>
                </a:solidFill>
              </a:rPr>
              <a:t>Study-period method (Shortest life span)</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sz="3200" dirty="0" smtClean="0"/>
              <a:t>Comparison of Assets having unequal lives</a:t>
            </a:r>
            <a:br>
              <a:rPr lang="en-US" sz="3200" dirty="0" smtClean="0"/>
            </a:br>
            <a:r>
              <a:rPr lang="en-US" sz="3200" dirty="0" smtClean="0"/>
              <a:t>(Common-multiple method)</a:t>
            </a:r>
            <a:endParaRPr lang="en-US" sz="3200" dirty="0"/>
          </a:p>
        </p:txBody>
      </p:sp>
      <p:graphicFrame>
        <p:nvGraphicFramePr>
          <p:cNvPr id="4" name="Content Placeholder 3"/>
          <p:cNvGraphicFramePr>
            <a:graphicFrameLocks noGrp="1"/>
          </p:cNvGraphicFramePr>
          <p:nvPr>
            <p:ph idx="1"/>
          </p:nvPr>
        </p:nvGraphicFramePr>
        <p:xfrm>
          <a:off x="457200" y="1295400"/>
          <a:ext cx="8229600" cy="22250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70840">
                <a:tc>
                  <a:txBody>
                    <a:bodyPr/>
                    <a:lstStyle/>
                    <a:p>
                      <a:r>
                        <a:rPr lang="en-US" dirty="0" smtClean="0"/>
                        <a:t>Initial Cost</a:t>
                      </a:r>
                      <a:endParaRPr lang="en-US" dirty="0"/>
                    </a:p>
                  </a:txBody>
                  <a:tcPr/>
                </a:tc>
                <a:tc>
                  <a:txBody>
                    <a:bodyPr/>
                    <a:lstStyle/>
                    <a:p>
                      <a:r>
                        <a:rPr lang="en-US" dirty="0" smtClean="0"/>
                        <a:t>2300</a:t>
                      </a:r>
                      <a:endParaRPr lang="en-US" dirty="0"/>
                    </a:p>
                  </a:txBody>
                  <a:tcPr/>
                </a:tc>
                <a:tc>
                  <a:txBody>
                    <a:bodyPr/>
                    <a:lstStyle/>
                    <a:p>
                      <a:r>
                        <a:rPr lang="en-US" dirty="0" smtClean="0"/>
                        <a:t>3200</a:t>
                      </a:r>
                      <a:endParaRPr lang="en-US" dirty="0"/>
                    </a:p>
                  </a:txBody>
                  <a:tcPr/>
                </a:tc>
              </a:tr>
              <a:tr h="370840">
                <a:tc>
                  <a:txBody>
                    <a:bodyPr/>
                    <a:lstStyle/>
                    <a:p>
                      <a:r>
                        <a:rPr lang="en-US" dirty="0" smtClean="0"/>
                        <a:t>Annual expenses</a:t>
                      </a:r>
                      <a:endParaRPr lang="en-US" dirty="0"/>
                    </a:p>
                  </a:txBody>
                  <a:tcPr/>
                </a:tc>
                <a:tc>
                  <a:txBody>
                    <a:bodyPr/>
                    <a:lstStyle/>
                    <a:p>
                      <a:r>
                        <a:rPr lang="en-US" dirty="0" smtClean="0"/>
                        <a:t>250</a:t>
                      </a:r>
                      <a:endParaRPr lang="en-US" dirty="0"/>
                    </a:p>
                  </a:txBody>
                  <a:tcPr/>
                </a:tc>
                <a:tc>
                  <a:txBody>
                    <a:bodyPr/>
                    <a:lstStyle/>
                    <a:p>
                      <a:r>
                        <a:rPr lang="en-US" dirty="0" smtClean="0"/>
                        <a:t>0</a:t>
                      </a:r>
                      <a:endParaRPr lang="en-US" dirty="0"/>
                    </a:p>
                  </a:txBody>
                  <a:tcPr/>
                </a:tc>
              </a:tr>
              <a:tr h="370840">
                <a:tc>
                  <a:txBody>
                    <a:bodyPr/>
                    <a:lstStyle/>
                    <a:p>
                      <a:r>
                        <a:rPr lang="en-US" dirty="0" smtClean="0"/>
                        <a:t>Salvage Value</a:t>
                      </a:r>
                      <a:endParaRPr lang="en-US" dirty="0"/>
                    </a:p>
                  </a:txBody>
                  <a:tcPr/>
                </a:tc>
                <a:tc>
                  <a:txBody>
                    <a:bodyPr/>
                    <a:lstStyle/>
                    <a:p>
                      <a:r>
                        <a:rPr lang="en-US" dirty="0" smtClean="0"/>
                        <a:t>0</a:t>
                      </a:r>
                      <a:endParaRPr lang="en-US" dirty="0"/>
                    </a:p>
                  </a:txBody>
                  <a:tcPr/>
                </a:tc>
                <a:tc>
                  <a:txBody>
                    <a:bodyPr/>
                    <a:lstStyle/>
                    <a:p>
                      <a:r>
                        <a:rPr lang="en-US" dirty="0" smtClean="0"/>
                        <a:t>400</a:t>
                      </a:r>
                      <a:endParaRPr lang="en-US" dirty="0"/>
                    </a:p>
                  </a:txBody>
                  <a:tcPr/>
                </a:tc>
              </a:tr>
              <a:tr h="370840">
                <a:tc>
                  <a:txBody>
                    <a:bodyPr/>
                    <a:lstStyle/>
                    <a:p>
                      <a:r>
                        <a:rPr lang="en-US" dirty="0" smtClean="0"/>
                        <a:t>Life (N)</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r>
              <a:tr h="370840">
                <a:tc>
                  <a:txBody>
                    <a:bodyPr/>
                    <a:lstStyle/>
                    <a:p>
                      <a:r>
                        <a:rPr lang="en-US" dirty="0" err="1" smtClean="0"/>
                        <a:t>i</a:t>
                      </a:r>
                      <a:endParaRPr lang="en-US" dirty="0"/>
                    </a:p>
                  </a:txBody>
                  <a:tcPr/>
                </a:tc>
                <a:tc>
                  <a:txBody>
                    <a:bodyPr/>
                    <a:lstStyle/>
                    <a:p>
                      <a:r>
                        <a:rPr lang="en-US" dirty="0" smtClean="0"/>
                        <a:t>15  </a:t>
                      </a:r>
                      <a:endParaRPr lang="en-US" dirty="0"/>
                    </a:p>
                  </a:txBody>
                  <a:tcPr/>
                </a:tc>
                <a:tc>
                  <a:txBody>
                    <a:bodyPr/>
                    <a:lstStyle/>
                    <a:p>
                      <a:endParaRPr lang="en-US" dirty="0"/>
                    </a:p>
                  </a:txBody>
                  <a:tcPr/>
                </a:tc>
              </a:tr>
            </a:tbl>
          </a:graphicData>
        </a:graphic>
      </p:graphicFrame>
      <p:pic>
        <p:nvPicPr>
          <p:cNvPr id="3075" name="Picture 3" descr="C:\Users\user\Downloads\CamScanner 07-14-2020 11.09.38.jpg"/>
          <p:cNvPicPr>
            <a:picLocks noChangeAspect="1" noChangeArrowheads="1"/>
          </p:cNvPicPr>
          <p:nvPr/>
        </p:nvPicPr>
        <p:blipFill>
          <a:blip r:embed="rId2" cstate="print"/>
          <a:srcRect/>
          <a:stretch>
            <a:fillRect/>
          </a:stretch>
        </p:blipFill>
        <p:spPr bwMode="auto">
          <a:xfrm>
            <a:off x="0" y="3657600"/>
            <a:ext cx="8915400" cy="29718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PW (A)= -2300 -2300 (P/F,15,3) -2300 (P/F,15,6) -2300 (P/F,15,9) -250 (P/A,15,12)</a:t>
            </a:r>
          </a:p>
          <a:p>
            <a:pPr>
              <a:buNone/>
            </a:pPr>
            <a:r>
              <a:rPr lang="en-US" dirty="0" smtClean="0"/>
              <a:t>= -2300 -2300 (0.65752)- 2300 (0.43233)-2300 (0.28426)-250 (5.42062)</a:t>
            </a:r>
          </a:p>
          <a:p>
            <a:pPr>
              <a:buNone/>
            </a:pPr>
            <a:r>
              <a:rPr lang="en-US" dirty="0" smtClean="0">
                <a:solidFill>
                  <a:srgbClr val="FF0000"/>
                </a:solidFill>
              </a:rPr>
              <a:t>= -6816</a:t>
            </a:r>
          </a:p>
          <a:p>
            <a:pPr>
              <a:buNone/>
            </a:pPr>
            <a:r>
              <a:rPr lang="en-US" dirty="0" smtClean="0"/>
              <a:t>PW (B) = -3200 -2800 (P/F,15,4)-2800 (P/F,15,8)+ 400 (P/F,15,12)</a:t>
            </a:r>
          </a:p>
          <a:p>
            <a:pPr>
              <a:buNone/>
            </a:pPr>
            <a:r>
              <a:rPr lang="en-US" dirty="0" smtClean="0"/>
              <a:t>PW (B) = -3200 -2800 (P/F,15,4) -2800 (P/F,15,8) + 400 (P/F,15,12)</a:t>
            </a:r>
          </a:p>
          <a:p>
            <a:pPr>
              <a:buNone/>
            </a:pPr>
            <a:r>
              <a:rPr lang="en-US" dirty="0" smtClean="0"/>
              <a:t>= -3200 -2800 (0.57175) -2800 (0.32691)+ 400 (0.18691)</a:t>
            </a:r>
          </a:p>
          <a:p>
            <a:pPr>
              <a:buNone/>
            </a:pPr>
            <a:r>
              <a:rPr lang="en-US" b="1" dirty="0" smtClean="0">
                <a:solidFill>
                  <a:srgbClr val="00B050"/>
                </a:solidFill>
              </a:rPr>
              <a:t>=-5642</a:t>
            </a:r>
            <a:endParaRPr lang="en-US"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Period</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sz="2000" dirty="0" smtClean="0"/>
              <a:t>Incase of study period method we have to select a common period from both the assets for comparison, we assume  we sell the asset at the end of the study period, which results in salvage value of the asset. It may be very difficult to assume the salvage value at the end of the study period. Suppose in this example, we assume the study period is 2 years having no salvage value </a:t>
            </a:r>
          </a:p>
          <a:p>
            <a:pPr>
              <a:buNone/>
            </a:pPr>
            <a:r>
              <a:rPr lang="en-US" sz="2000" dirty="0" smtClean="0"/>
              <a:t>PW (A) = -2300 -250(P/A,15,2)</a:t>
            </a:r>
          </a:p>
          <a:p>
            <a:pPr>
              <a:buNone/>
            </a:pPr>
            <a:r>
              <a:rPr lang="en-US" sz="2000" dirty="0" smtClean="0"/>
              <a:t>= -2300 -250(1.62571)</a:t>
            </a:r>
          </a:p>
          <a:p>
            <a:pPr>
              <a:buNone/>
            </a:pPr>
            <a:r>
              <a:rPr lang="en-US" sz="2000" b="1" dirty="0" smtClean="0">
                <a:solidFill>
                  <a:srgbClr val="00B050"/>
                </a:solidFill>
              </a:rPr>
              <a:t>=-2707</a:t>
            </a:r>
          </a:p>
          <a:p>
            <a:pPr>
              <a:buNone/>
            </a:pPr>
            <a:r>
              <a:rPr lang="en-US" sz="2000" dirty="0" smtClean="0"/>
              <a:t>Pw (B) = </a:t>
            </a:r>
            <a:r>
              <a:rPr lang="en-US" sz="2000" b="1" dirty="0" smtClean="0">
                <a:solidFill>
                  <a:srgbClr val="FF0000"/>
                </a:solidFill>
              </a:rPr>
              <a:t>-3200 </a:t>
            </a:r>
          </a:p>
          <a:p>
            <a:pPr>
              <a:buNone/>
            </a:pPr>
            <a:r>
              <a:rPr lang="en-US" sz="2000" dirty="0" smtClean="0"/>
              <a:t>In this case we select  A, but the result contradict. The reason is salvage value that was present in the original question.</a:t>
            </a:r>
          </a:p>
          <a:p>
            <a:pPr>
              <a:buNone/>
            </a:pPr>
            <a:r>
              <a:rPr lang="en-US" sz="2000" dirty="0" smtClean="0"/>
              <a:t>Suppose now we want to bring back salvage value to B after two years and what should be the salvage of B, if we want to select B again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2707= 3200 –S(P/F,15,2)</a:t>
            </a:r>
          </a:p>
          <a:p>
            <a:pPr>
              <a:buNone/>
            </a:pPr>
            <a:r>
              <a:rPr lang="en-US" dirty="0" smtClean="0"/>
              <a:t>S = 3200-2707(P/F,15,2= 493/0.75614= 652</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u="sng" dirty="0" smtClean="0"/>
              <a:t>Comparison of Assets having infinite lives</a:t>
            </a:r>
            <a:endParaRPr lang="en-US" sz="3200" u="sng" dirty="0"/>
          </a:p>
        </p:txBody>
      </p:sp>
      <p:sp>
        <p:nvSpPr>
          <p:cNvPr id="3" name="Content Placeholder 2"/>
          <p:cNvSpPr>
            <a:spLocks noGrp="1"/>
          </p:cNvSpPr>
          <p:nvPr>
            <p:ph idx="1"/>
          </p:nvPr>
        </p:nvSpPr>
        <p:spPr>
          <a:xfrm>
            <a:off x="533400" y="1143000"/>
            <a:ext cx="7239000" cy="4983163"/>
          </a:xfrm>
        </p:spPr>
        <p:txBody>
          <a:bodyPr>
            <a:normAutofit/>
          </a:bodyPr>
          <a:lstStyle/>
          <a:p>
            <a:pPr>
              <a:buNone/>
            </a:pPr>
            <a:r>
              <a:rPr lang="en-US" sz="2000" dirty="0" smtClean="0"/>
              <a:t>The sum of the first cost and the present –worth of disbursements last forever is called a capitalized cost</a:t>
            </a:r>
          </a:p>
          <a:p>
            <a:pPr>
              <a:buNone/>
            </a:pPr>
            <a:endParaRPr lang="en-US" sz="2000" dirty="0" smtClean="0"/>
          </a:p>
        </p:txBody>
      </p:sp>
      <p:graphicFrame>
        <p:nvGraphicFramePr>
          <p:cNvPr id="5" name="Object 4"/>
          <p:cNvGraphicFramePr>
            <a:graphicFrameLocks noChangeAspect="1"/>
          </p:cNvGraphicFramePr>
          <p:nvPr/>
        </p:nvGraphicFramePr>
        <p:xfrm>
          <a:off x="1219200" y="1981200"/>
          <a:ext cx="6858000" cy="4267200"/>
        </p:xfrm>
        <a:graphic>
          <a:graphicData uri="http://schemas.openxmlformats.org/presentationml/2006/ole">
            <mc:AlternateContent xmlns:mc="http://schemas.openxmlformats.org/markup-compatibility/2006">
              <mc:Choice xmlns:v="urn:schemas-microsoft-com:vml" Requires="v">
                <p:oleObj spid="_x0000_s4115" name="Equation" r:id="rId3" imgW="4800600" imgH="3301920" progId="Equation.3">
                  <p:embed/>
                </p:oleObj>
              </mc:Choice>
              <mc:Fallback>
                <p:oleObj name="Equation" r:id="rId3" imgW="4800600" imgH="330192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981200"/>
                        <a:ext cx="6858000" cy="42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762000"/>
            <a:ext cx="8229600" cy="5562600"/>
          </a:xfrm>
        </p:spPr>
        <p:txBody>
          <a:bodyPr>
            <a:normAutofit/>
          </a:bodyPr>
          <a:lstStyle/>
          <a:p>
            <a:pPr algn="just">
              <a:buNone/>
            </a:pPr>
            <a:r>
              <a:rPr lang="en-US" sz="2400" dirty="0" smtClean="0"/>
              <a:t>You are given Rs. 10,00,000 by your institute for the opening and upkeep of a music cell in your campus. Annual maintenance of the music cell is expected to be Rs. 25,000. You also need Rs. 1,00,000 in every 10 years for major equipments purchase. How much will be left for the initial opening costs ,after funds are allocated for perpetual upkeep? Deposited funds can earn 7 percent annual interest .</a:t>
            </a:r>
          </a:p>
          <a:p>
            <a:pPr algn="just">
              <a:buNone/>
            </a:pP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3811900583"/>
              </p:ext>
            </p:extLst>
          </p:nvPr>
        </p:nvGraphicFramePr>
        <p:xfrm>
          <a:off x="1371600" y="3505200"/>
          <a:ext cx="4267200" cy="2819400"/>
        </p:xfrm>
        <a:graphic>
          <a:graphicData uri="http://schemas.openxmlformats.org/presentationml/2006/ole">
            <mc:AlternateContent xmlns:mc="http://schemas.openxmlformats.org/markup-compatibility/2006">
              <mc:Choice xmlns:v="urn:schemas-microsoft-com:vml" Requires="v">
                <p:oleObj spid="_x0000_s30739" name="Equation" r:id="rId3" imgW="3288960" imgH="2234880" progId="Equation.3">
                  <p:embed/>
                </p:oleObj>
              </mc:Choice>
              <mc:Fallback>
                <p:oleObj name="Equation" r:id="rId3" imgW="3288960" imgH="2234880" progId="Equation.3">
                  <p:embed/>
                  <p:pic>
                    <p:nvPicPr>
                      <p:cNvPr id="0" name="Picture 2"/>
                      <p:cNvPicPr>
                        <a:picLocks noChangeAspect="1" noChangeArrowheads="1"/>
                      </p:cNvPicPr>
                      <p:nvPr/>
                    </p:nvPicPr>
                    <p:blipFill>
                      <a:blip r:embed="rId4"/>
                      <a:srcRect/>
                      <a:stretch>
                        <a:fillRect/>
                      </a:stretch>
                    </p:blipFill>
                    <p:spPr bwMode="auto">
                      <a:xfrm>
                        <a:off x="1371600" y="3505200"/>
                        <a:ext cx="4267200"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Future-worth Comparison</a:t>
            </a:r>
            <a:endParaRPr lang="en-US" u="sng" dirty="0"/>
          </a:p>
        </p:txBody>
      </p:sp>
      <p:sp>
        <p:nvSpPr>
          <p:cNvPr id="3" name="Content Placeholder 2"/>
          <p:cNvSpPr>
            <a:spLocks noGrp="1"/>
          </p:cNvSpPr>
          <p:nvPr>
            <p:ph idx="1"/>
          </p:nvPr>
        </p:nvSpPr>
        <p:spPr/>
        <p:txBody>
          <a:bodyPr>
            <a:normAutofit fontScale="92500" lnSpcReduction="20000"/>
          </a:bodyPr>
          <a:lstStyle/>
          <a:p>
            <a:pPr algn="just"/>
            <a:r>
              <a:rPr lang="en-US" dirty="0" smtClean="0"/>
              <a:t>Net present worth measures the surplus in an investment project at time 0</a:t>
            </a:r>
          </a:p>
          <a:p>
            <a:pPr algn="just"/>
            <a:r>
              <a:rPr lang="en-US" dirty="0" smtClean="0"/>
              <a:t>Net future worth is a particularly useful investment situation where we need to compute the equivalent worth of a project at the end of its investment period, rather than it’s beginning</a:t>
            </a:r>
          </a:p>
          <a:p>
            <a:pPr algn="just">
              <a:buNone/>
            </a:pPr>
            <a:r>
              <a:rPr lang="en-US" dirty="0" smtClean="0"/>
              <a:t>Single proposal</a:t>
            </a:r>
          </a:p>
          <a:p>
            <a:pPr algn="just">
              <a:buNone/>
            </a:pPr>
            <a:r>
              <a:rPr lang="en-US" dirty="0" smtClean="0"/>
              <a:t>If FW (</a:t>
            </a:r>
            <a:r>
              <a:rPr lang="en-US" dirty="0" err="1" smtClean="0"/>
              <a:t>i</a:t>
            </a:r>
            <a:r>
              <a:rPr lang="en-US" dirty="0" smtClean="0"/>
              <a:t>)&gt;0, accept the investment</a:t>
            </a:r>
          </a:p>
          <a:p>
            <a:pPr algn="just">
              <a:buNone/>
            </a:pPr>
            <a:r>
              <a:rPr lang="en-US" dirty="0" smtClean="0"/>
              <a:t>If FW (</a:t>
            </a:r>
            <a:r>
              <a:rPr lang="en-US" dirty="0" err="1" smtClean="0"/>
              <a:t>i</a:t>
            </a:r>
            <a:r>
              <a:rPr lang="en-US" dirty="0" smtClean="0"/>
              <a:t>)=0 remain indifferent to investment</a:t>
            </a:r>
          </a:p>
          <a:p>
            <a:pPr algn="just">
              <a:buNone/>
            </a:pPr>
            <a:r>
              <a:rPr lang="en-US" dirty="0" smtClean="0"/>
              <a:t>If FW (</a:t>
            </a:r>
            <a:r>
              <a:rPr lang="en-US" dirty="0" err="1" smtClean="0"/>
              <a:t>i</a:t>
            </a:r>
            <a:r>
              <a:rPr lang="en-US" dirty="0" smtClean="0"/>
              <a:t>)&lt;0, reject the investment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Meaning of Present-worth Comparison</a:t>
            </a:r>
            <a:endParaRPr lang="en-US" dirty="0"/>
          </a:p>
        </p:txBody>
      </p:sp>
      <p:sp>
        <p:nvSpPr>
          <p:cNvPr id="3" name="Content Placeholder 2"/>
          <p:cNvSpPr>
            <a:spLocks noGrp="1"/>
          </p:cNvSpPr>
          <p:nvPr>
            <p:ph idx="1"/>
          </p:nvPr>
        </p:nvSpPr>
        <p:spPr/>
        <p:txBody>
          <a:bodyPr>
            <a:normAutofit/>
          </a:bodyPr>
          <a:lstStyle/>
          <a:p>
            <a:pPr algn="just"/>
            <a:r>
              <a:rPr lang="en-US" sz="2400" dirty="0" smtClean="0"/>
              <a:t>There are different methods to compare engineering proposals like, present worth, Future-worth, equivalent annual worth, Rate of return</a:t>
            </a:r>
          </a:p>
          <a:p>
            <a:pPr algn="just"/>
            <a:r>
              <a:rPr lang="en-US" sz="2400" dirty="0"/>
              <a:t>P</a:t>
            </a:r>
            <a:r>
              <a:rPr lang="en-US" sz="2400" dirty="0" smtClean="0"/>
              <a:t>resent </a:t>
            </a:r>
            <a:r>
              <a:rPr lang="en-US" sz="2400" dirty="0"/>
              <a:t>worth </a:t>
            </a:r>
            <a:r>
              <a:rPr lang="en-US" sz="2400" dirty="0" smtClean="0"/>
              <a:t>comparison is </a:t>
            </a:r>
            <a:r>
              <a:rPr lang="en-US" sz="2400" dirty="0"/>
              <a:t>the most widely </a:t>
            </a:r>
            <a:r>
              <a:rPr lang="en-US" sz="2400" dirty="0" smtClean="0"/>
              <a:t>used methods </a:t>
            </a:r>
            <a:r>
              <a:rPr lang="en-US" sz="2400" dirty="0"/>
              <a:t>for making investment </a:t>
            </a:r>
            <a:r>
              <a:rPr lang="en-US" sz="2400" dirty="0" smtClean="0"/>
              <a:t>decisions</a:t>
            </a:r>
          </a:p>
          <a:p>
            <a:pPr algn="just"/>
            <a:r>
              <a:rPr lang="en-US" sz="2400" dirty="0"/>
              <a:t>In </a:t>
            </a:r>
            <a:r>
              <a:rPr lang="en-US" sz="2400" b="1" dirty="0"/>
              <a:t>engineering economics</a:t>
            </a:r>
            <a:r>
              <a:rPr lang="en-US" sz="2400" dirty="0"/>
              <a:t>, when we have two or more alternatives (like machines, projects, or investment options), we need to decide which one is more economical.</a:t>
            </a:r>
            <a:br>
              <a:rPr lang="en-US" sz="2400" dirty="0"/>
            </a:br>
            <a:r>
              <a:rPr lang="en-US" sz="2400" dirty="0"/>
              <a:t>One of the most widely used methods is the </a:t>
            </a:r>
            <a:r>
              <a:rPr lang="en-US" sz="2400" b="1" dirty="0"/>
              <a:t>Present Worth (PW) Method</a:t>
            </a:r>
            <a:r>
              <a:rPr lang="en-US" sz="2400" dirty="0"/>
              <a:t>.</a:t>
            </a:r>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457200" y="990600"/>
            <a:ext cx="8229600" cy="5135563"/>
          </a:xfrm>
        </p:spPr>
        <p:txBody>
          <a:bodyPr>
            <a:normAutofit/>
          </a:bodyPr>
          <a:lstStyle/>
          <a:p>
            <a:pPr>
              <a:buNone/>
            </a:pPr>
            <a:r>
              <a:rPr lang="en-US" sz="2400" dirty="0" smtClean="0">
                <a:solidFill>
                  <a:srgbClr val="FF0000"/>
                </a:solidFill>
              </a:rPr>
              <a:t>Find the Future-worth of the cash-flow diagram given below.</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sz="2000" b="1" dirty="0" smtClean="0">
              <a:solidFill>
                <a:srgbClr val="00B050"/>
              </a:solidFill>
            </a:endParaRPr>
          </a:p>
          <a:p>
            <a:pPr>
              <a:buNone/>
            </a:pPr>
            <a:endParaRPr lang="en-US" sz="2000" b="1" dirty="0" smtClean="0">
              <a:solidFill>
                <a:srgbClr val="00B050"/>
              </a:solidFill>
            </a:endParaRPr>
          </a:p>
          <a:p>
            <a:pPr>
              <a:buNone/>
            </a:pPr>
            <a:endParaRPr lang="en-US" sz="2000" b="1" dirty="0" smtClean="0">
              <a:solidFill>
                <a:srgbClr val="00B050"/>
              </a:solidFill>
            </a:endParaRPr>
          </a:p>
          <a:p>
            <a:pPr>
              <a:buNone/>
            </a:pPr>
            <a:r>
              <a:rPr lang="en-US" sz="2000" b="1" dirty="0" smtClean="0">
                <a:solidFill>
                  <a:srgbClr val="00B050"/>
                </a:solidFill>
              </a:rPr>
              <a:t>FW=50,000(F/A,10,3)(F/P,10,5)+[45,000+10,000(A/G,10,5)(F/A,10,5)</a:t>
            </a:r>
          </a:p>
          <a:p>
            <a:pPr>
              <a:buNone/>
            </a:pPr>
            <a:endParaRPr lang="en-US" dirty="0"/>
          </a:p>
        </p:txBody>
      </p:sp>
      <p:pic>
        <p:nvPicPr>
          <p:cNvPr id="6" name="Picture 2" descr="C:\Users\user\Downloads\CamScanner 07-14-2020 10.02.31.jpg"/>
          <p:cNvPicPr>
            <a:picLocks noChangeAspect="1" noChangeArrowheads="1"/>
          </p:cNvPicPr>
          <p:nvPr/>
        </p:nvPicPr>
        <p:blipFill>
          <a:blip r:embed="rId2" cstate="print"/>
          <a:srcRect/>
          <a:stretch>
            <a:fillRect/>
          </a:stretch>
        </p:blipFill>
        <p:spPr bwMode="auto">
          <a:xfrm>
            <a:off x="1905000" y="1828800"/>
            <a:ext cx="4648200" cy="29718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fontScale="90000"/>
          </a:bodyPr>
          <a:lstStyle/>
          <a:p>
            <a:r>
              <a:rPr lang="en-US" b="1" i="1" dirty="0" smtClean="0"/>
              <a:t>Pay-back Period Comparison</a:t>
            </a:r>
            <a:r>
              <a:rPr lang="en-US" dirty="0" smtClean="0"/>
              <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sz="2800" dirty="0" smtClean="0"/>
              <a:t>The pay-back method is otherwise known as the pay out method</a:t>
            </a:r>
          </a:p>
          <a:p>
            <a:r>
              <a:rPr lang="en-US" sz="2800" dirty="0" smtClean="0"/>
              <a:t> It is used to obtain a rough estimate of the time that an investment will take to pay for itself</a:t>
            </a:r>
          </a:p>
          <a:p>
            <a:pPr lvl="0"/>
            <a:r>
              <a:rPr lang="en-US" sz="2600" b="1" dirty="0" smtClean="0">
                <a:solidFill>
                  <a:srgbClr val="7030A0"/>
                </a:solidFill>
              </a:rPr>
              <a:t>Conventional payback period method: </a:t>
            </a:r>
            <a:r>
              <a:rPr lang="en-US" sz="2600" dirty="0" smtClean="0"/>
              <a:t>The simplest method. Ignores the time value of money</a:t>
            </a:r>
          </a:p>
          <a:p>
            <a:pPr lvl="0"/>
            <a:r>
              <a:rPr lang="en-US" sz="2600" b="1" dirty="0" smtClean="0">
                <a:solidFill>
                  <a:srgbClr val="7030A0"/>
                </a:solidFill>
              </a:rPr>
              <a:t>Discounted payback period method: </a:t>
            </a:r>
            <a:r>
              <a:rPr lang="en-US" sz="2600" dirty="0" smtClean="0"/>
              <a:t>It includes the time value of money; it is more complex to conduct that method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graphicFrame>
        <p:nvGraphicFramePr>
          <p:cNvPr id="4" name="Content Placeholder 3"/>
          <p:cNvGraphicFramePr>
            <a:graphicFrameLocks noGrp="1" noChangeAspect="1"/>
          </p:cNvGraphicFramePr>
          <p:nvPr>
            <p:ph idx="1"/>
          </p:nvPr>
        </p:nvGraphicFramePr>
        <p:xfrm>
          <a:off x="304800" y="990600"/>
          <a:ext cx="7391400" cy="1600200"/>
        </p:xfrm>
        <a:graphic>
          <a:graphicData uri="http://schemas.openxmlformats.org/presentationml/2006/ole">
            <mc:AlternateContent xmlns:mc="http://schemas.openxmlformats.org/markup-compatibility/2006">
              <mc:Choice xmlns:v="urn:schemas-microsoft-com:vml" Requires="v">
                <p:oleObj spid="_x0000_s31762" name="Equation" r:id="rId3" imgW="3873240" imgH="863280" progId="Equation.3">
                  <p:embed/>
                </p:oleObj>
              </mc:Choice>
              <mc:Fallback>
                <p:oleObj name="Equation" r:id="rId3" imgW="3873240" imgH="863280" progId="Equation.3">
                  <p:embed/>
                  <p:pic>
                    <p:nvPicPr>
                      <p:cNvPr id="0" name="Content Placeholder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990600"/>
                        <a:ext cx="7391400" cy="160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Table 4"/>
          <p:cNvGraphicFramePr>
            <a:graphicFrameLocks noGrp="1"/>
          </p:cNvGraphicFramePr>
          <p:nvPr/>
        </p:nvGraphicFramePr>
        <p:xfrm>
          <a:off x="1524000" y="2743200"/>
          <a:ext cx="6096000" cy="3124200"/>
        </p:xfrm>
        <a:graphic>
          <a:graphicData uri="http://schemas.openxmlformats.org/drawingml/2006/table">
            <a:tbl>
              <a:tblPr firstRow="1" bandRow="1">
                <a:tableStyleId>{5C22544A-7EE6-4342-B048-85BDC9FD1C3A}</a:tableStyleId>
              </a:tblPr>
              <a:tblGrid>
                <a:gridCol w="1524000"/>
                <a:gridCol w="1524000"/>
                <a:gridCol w="1524000"/>
                <a:gridCol w="1524000"/>
              </a:tblGrid>
              <a:tr h="390525">
                <a:tc>
                  <a:txBody>
                    <a:bodyPr/>
                    <a:lstStyle/>
                    <a:p>
                      <a:r>
                        <a:rPr lang="en-US" dirty="0" smtClean="0"/>
                        <a:t>End of year</a:t>
                      </a:r>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C</a:t>
                      </a:r>
                      <a:endParaRPr lang="en-US" dirty="0"/>
                    </a:p>
                  </a:txBody>
                  <a:tcPr/>
                </a:tc>
              </a:tr>
              <a:tr h="390525">
                <a:tc>
                  <a:txBody>
                    <a:bodyPr/>
                    <a:lstStyle/>
                    <a:p>
                      <a:r>
                        <a:rPr lang="en-US" dirty="0" smtClean="0"/>
                        <a:t>0</a:t>
                      </a:r>
                      <a:endParaRPr lang="en-US" dirty="0"/>
                    </a:p>
                  </a:txBody>
                  <a:tcPr/>
                </a:tc>
                <a:tc>
                  <a:txBody>
                    <a:bodyPr/>
                    <a:lstStyle/>
                    <a:p>
                      <a:r>
                        <a:rPr lang="en-US" dirty="0" smtClean="0"/>
                        <a:t>-1000</a:t>
                      </a:r>
                      <a:endParaRPr lang="en-US" dirty="0"/>
                    </a:p>
                  </a:txBody>
                  <a:tcPr/>
                </a:tc>
                <a:tc>
                  <a:txBody>
                    <a:bodyPr/>
                    <a:lstStyle/>
                    <a:p>
                      <a:r>
                        <a:rPr lang="en-US" dirty="0" smtClean="0"/>
                        <a:t>-1000</a:t>
                      </a:r>
                      <a:endParaRPr lang="en-US" dirty="0"/>
                    </a:p>
                  </a:txBody>
                  <a:tcPr/>
                </a:tc>
                <a:tc>
                  <a:txBody>
                    <a:bodyPr/>
                    <a:lstStyle/>
                    <a:p>
                      <a:r>
                        <a:rPr lang="en-US" dirty="0" smtClean="0"/>
                        <a:t>-700</a:t>
                      </a:r>
                      <a:endParaRPr lang="en-US" dirty="0"/>
                    </a:p>
                  </a:txBody>
                  <a:tcPr/>
                </a:tc>
              </a:tr>
              <a:tr h="390525">
                <a:tc>
                  <a:txBody>
                    <a:bodyPr/>
                    <a:lstStyle/>
                    <a:p>
                      <a:r>
                        <a:rPr lang="en-US" dirty="0" smtClean="0"/>
                        <a:t>1</a:t>
                      </a:r>
                      <a:endParaRPr lang="en-US" dirty="0"/>
                    </a:p>
                  </a:txBody>
                  <a:tcPr/>
                </a:tc>
                <a:tc>
                  <a:txBody>
                    <a:bodyPr/>
                    <a:lstStyle/>
                    <a:p>
                      <a:r>
                        <a:rPr lang="en-US" dirty="0" smtClean="0"/>
                        <a:t>500</a:t>
                      </a:r>
                      <a:endParaRPr lang="en-US" dirty="0"/>
                    </a:p>
                  </a:txBody>
                  <a:tcPr/>
                </a:tc>
                <a:tc>
                  <a:txBody>
                    <a:bodyPr/>
                    <a:lstStyle/>
                    <a:p>
                      <a:r>
                        <a:rPr lang="en-US" dirty="0" smtClean="0"/>
                        <a:t>200</a:t>
                      </a:r>
                      <a:endParaRPr lang="en-US" dirty="0"/>
                    </a:p>
                  </a:txBody>
                  <a:tcPr/>
                </a:tc>
                <a:tc>
                  <a:txBody>
                    <a:bodyPr/>
                    <a:lstStyle/>
                    <a:p>
                      <a:r>
                        <a:rPr lang="en-US" dirty="0" smtClean="0"/>
                        <a:t>-300</a:t>
                      </a:r>
                      <a:endParaRPr lang="en-US" dirty="0"/>
                    </a:p>
                  </a:txBody>
                  <a:tcPr/>
                </a:tc>
              </a:tr>
              <a:tr h="390525">
                <a:tc>
                  <a:txBody>
                    <a:bodyPr/>
                    <a:lstStyle/>
                    <a:p>
                      <a:r>
                        <a:rPr lang="en-US" dirty="0" smtClean="0"/>
                        <a:t>2</a:t>
                      </a:r>
                      <a:endParaRPr lang="en-US" dirty="0"/>
                    </a:p>
                  </a:txBody>
                  <a:tcPr/>
                </a:tc>
                <a:tc>
                  <a:txBody>
                    <a:bodyPr/>
                    <a:lstStyle/>
                    <a:p>
                      <a:r>
                        <a:rPr lang="en-US" dirty="0" smtClean="0"/>
                        <a:t>300</a:t>
                      </a:r>
                      <a:endParaRPr lang="en-US" dirty="0"/>
                    </a:p>
                  </a:txBody>
                  <a:tcPr/>
                </a:tc>
                <a:tc>
                  <a:txBody>
                    <a:bodyPr/>
                    <a:lstStyle/>
                    <a:p>
                      <a:r>
                        <a:rPr lang="en-US" dirty="0" smtClean="0"/>
                        <a:t>300</a:t>
                      </a:r>
                      <a:endParaRPr lang="en-US" dirty="0"/>
                    </a:p>
                  </a:txBody>
                  <a:tcPr/>
                </a:tc>
                <a:tc>
                  <a:txBody>
                    <a:bodyPr/>
                    <a:lstStyle/>
                    <a:p>
                      <a:r>
                        <a:rPr lang="en-US" dirty="0" smtClean="0"/>
                        <a:t>500</a:t>
                      </a:r>
                      <a:endParaRPr lang="en-US" dirty="0"/>
                    </a:p>
                  </a:txBody>
                  <a:tcPr/>
                </a:tc>
              </a:tr>
              <a:tr h="390525">
                <a:tc>
                  <a:txBody>
                    <a:bodyPr/>
                    <a:lstStyle/>
                    <a:p>
                      <a:r>
                        <a:rPr lang="en-US" dirty="0" smtClean="0"/>
                        <a:t>3</a:t>
                      </a:r>
                      <a:endParaRPr lang="en-US" dirty="0"/>
                    </a:p>
                  </a:txBody>
                  <a:tcPr/>
                </a:tc>
                <a:tc>
                  <a:txBody>
                    <a:bodyPr/>
                    <a:lstStyle/>
                    <a:p>
                      <a:r>
                        <a:rPr lang="en-US" dirty="0" smtClean="0"/>
                        <a:t>200</a:t>
                      </a:r>
                      <a:endParaRPr lang="en-US" dirty="0"/>
                    </a:p>
                  </a:txBody>
                  <a:tcPr/>
                </a:tc>
                <a:tc>
                  <a:txBody>
                    <a:bodyPr/>
                    <a:lstStyle/>
                    <a:p>
                      <a:r>
                        <a:rPr lang="en-US" dirty="0" smtClean="0"/>
                        <a:t>500</a:t>
                      </a:r>
                      <a:endParaRPr lang="en-US" dirty="0"/>
                    </a:p>
                  </a:txBody>
                  <a:tcPr/>
                </a:tc>
                <a:tc>
                  <a:txBody>
                    <a:bodyPr/>
                    <a:lstStyle/>
                    <a:p>
                      <a:r>
                        <a:rPr lang="en-US" dirty="0" smtClean="0"/>
                        <a:t>500</a:t>
                      </a:r>
                      <a:endParaRPr lang="en-US" dirty="0"/>
                    </a:p>
                  </a:txBody>
                  <a:tcPr/>
                </a:tc>
              </a:tr>
              <a:tr h="390525">
                <a:tc>
                  <a:txBody>
                    <a:bodyPr/>
                    <a:lstStyle/>
                    <a:p>
                      <a:r>
                        <a:rPr lang="en-US" dirty="0" smtClean="0"/>
                        <a:t>4</a:t>
                      </a:r>
                      <a:endParaRPr lang="en-US" dirty="0"/>
                    </a:p>
                  </a:txBody>
                  <a:tcPr/>
                </a:tc>
                <a:tc>
                  <a:txBody>
                    <a:bodyPr/>
                    <a:lstStyle/>
                    <a:p>
                      <a:r>
                        <a:rPr lang="en-US" dirty="0" smtClean="0"/>
                        <a:t>200</a:t>
                      </a:r>
                      <a:endParaRPr lang="en-US" dirty="0"/>
                    </a:p>
                  </a:txBody>
                  <a:tcPr/>
                </a:tc>
                <a:tc>
                  <a:txBody>
                    <a:bodyPr/>
                    <a:lstStyle/>
                    <a:p>
                      <a:r>
                        <a:rPr lang="en-US" dirty="0" smtClean="0"/>
                        <a:t>1000</a:t>
                      </a:r>
                      <a:endParaRPr lang="en-US" dirty="0"/>
                    </a:p>
                  </a:txBody>
                  <a:tcPr/>
                </a:tc>
                <a:tc>
                  <a:txBody>
                    <a:bodyPr/>
                    <a:lstStyle/>
                    <a:p>
                      <a:r>
                        <a:rPr lang="en-US" dirty="0" smtClean="0"/>
                        <a:t>0</a:t>
                      </a:r>
                      <a:endParaRPr lang="en-US" dirty="0"/>
                    </a:p>
                  </a:txBody>
                  <a:tcPr/>
                </a:tc>
              </a:tr>
              <a:tr h="390525">
                <a:tc>
                  <a:txBody>
                    <a:bodyPr/>
                    <a:lstStyle/>
                    <a:p>
                      <a:r>
                        <a:rPr lang="en-US" dirty="0" smtClean="0"/>
                        <a:t>5</a:t>
                      </a:r>
                      <a:endParaRPr lang="en-US" dirty="0"/>
                    </a:p>
                  </a:txBody>
                  <a:tcPr/>
                </a:tc>
                <a:tc>
                  <a:txBody>
                    <a:bodyPr/>
                    <a:lstStyle/>
                    <a:p>
                      <a:r>
                        <a:rPr lang="en-US" dirty="0" smtClean="0"/>
                        <a:t>200</a:t>
                      </a:r>
                      <a:endParaRPr lang="en-US" dirty="0"/>
                    </a:p>
                  </a:txBody>
                  <a:tcPr/>
                </a:tc>
                <a:tc>
                  <a:txBody>
                    <a:bodyPr/>
                    <a:lstStyle/>
                    <a:p>
                      <a:r>
                        <a:rPr lang="en-US" dirty="0" smtClean="0"/>
                        <a:t>2000</a:t>
                      </a:r>
                      <a:endParaRPr lang="en-US" dirty="0"/>
                    </a:p>
                  </a:txBody>
                  <a:tcPr/>
                </a:tc>
                <a:tc>
                  <a:txBody>
                    <a:bodyPr/>
                    <a:lstStyle/>
                    <a:p>
                      <a:r>
                        <a:rPr lang="en-US" dirty="0" smtClean="0"/>
                        <a:t>0</a:t>
                      </a:r>
                      <a:endParaRPr lang="en-US" dirty="0"/>
                    </a:p>
                  </a:txBody>
                  <a:tcPr/>
                </a:tc>
              </a:tr>
              <a:tr h="390525">
                <a:tc>
                  <a:txBody>
                    <a:bodyPr/>
                    <a:lstStyle/>
                    <a:p>
                      <a:r>
                        <a:rPr lang="en-US" dirty="0" smtClean="0"/>
                        <a:t>6</a:t>
                      </a:r>
                      <a:endParaRPr lang="en-US" dirty="0"/>
                    </a:p>
                  </a:txBody>
                  <a:tcPr/>
                </a:tc>
                <a:tc>
                  <a:txBody>
                    <a:bodyPr/>
                    <a:lstStyle/>
                    <a:p>
                      <a:r>
                        <a:rPr lang="en-US" dirty="0" smtClean="0"/>
                        <a:t>200</a:t>
                      </a:r>
                      <a:endParaRPr lang="en-US" dirty="0"/>
                    </a:p>
                  </a:txBody>
                  <a:tcPr/>
                </a:tc>
                <a:tc>
                  <a:txBody>
                    <a:bodyPr/>
                    <a:lstStyle/>
                    <a:p>
                      <a:r>
                        <a:rPr lang="en-US" dirty="0" smtClean="0"/>
                        <a:t>4000</a:t>
                      </a:r>
                      <a:endParaRPr lang="en-US" dirty="0"/>
                    </a:p>
                  </a:txBody>
                  <a:tcPr/>
                </a:tc>
                <a:tc>
                  <a:txBody>
                    <a:bodyPr/>
                    <a:lstStyle/>
                    <a:p>
                      <a:r>
                        <a:rPr lang="en-US" dirty="0" smtClean="0"/>
                        <a:t>0</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37171"/>
            <a:ext cx="7772400" cy="1470025"/>
          </a:xfrm>
        </p:spPr>
        <p:txBody>
          <a:bodyPr/>
          <a:lstStyle/>
          <a:p>
            <a:endParaRPr lang="en-US" dirty="0"/>
          </a:p>
        </p:txBody>
      </p:sp>
      <p:sp>
        <p:nvSpPr>
          <p:cNvPr id="3" name="Subtitle 2"/>
          <p:cNvSpPr>
            <a:spLocks noGrp="1"/>
          </p:cNvSpPr>
          <p:nvPr>
            <p:ph type="subTitle" idx="1"/>
          </p:nvPr>
        </p:nvSpPr>
        <p:spPr>
          <a:xfrm>
            <a:off x="609600" y="1752600"/>
            <a:ext cx="8077200" cy="4572000"/>
          </a:xfrm>
        </p:spPr>
        <p:txBody>
          <a:bodyPr>
            <a:normAutofit fontScale="85000" lnSpcReduction="20000"/>
          </a:bodyPr>
          <a:lstStyle/>
          <a:p>
            <a:pPr algn="l"/>
            <a:r>
              <a:rPr lang="en-US" dirty="0">
                <a:solidFill>
                  <a:schemeClr val="tx1"/>
                </a:solidFill>
              </a:rPr>
              <a:t>A company is considering an investment in a project that requires an initial outlay of₹100,000. The project will generate the following cash flows over the next five years:</a:t>
            </a:r>
          </a:p>
          <a:p>
            <a:pPr algn="l"/>
            <a:r>
              <a:rPr lang="en-US" dirty="0">
                <a:solidFill>
                  <a:schemeClr val="tx1"/>
                </a:solidFill>
              </a:rPr>
              <a:t>Year 1:₹30,000</a:t>
            </a:r>
          </a:p>
          <a:p>
            <a:pPr algn="l"/>
            <a:r>
              <a:rPr lang="en-US" dirty="0">
                <a:solidFill>
                  <a:schemeClr val="tx1"/>
                </a:solidFill>
              </a:rPr>
              <a:t>Year 2:₹35,000</a:t>
            </a:r>
          </a:p>
          <a:p>
            <a:pPr algn="l"/>
            <a:r>
              <a:rPr lang="en-US" dirty="0">
                <a:solidFill>
                  <a:schemeClr val="tx1"/>
                </a:solidFill>
              </a:rPr>
              <a:t>Year 3:₹40,000</a:t>
            </a:r>
          </a:p>
          <a:p>
            <a:pPr algn="l"/>
            <a:r>
              <a:rPr lang="en-US" dirty="0">
                <a:solidFill>
                  <a:schemeClr val="tx1"/>
                </a:solidFill>
              </a:rPr>
              <a:t>Year 4:₹45,000</a:t>
            </a:r>
          </a:p>
          <a:p>
            <a:pPr algn="l"/>
            <a:r>
              <a:rPr lang="en-US" dirty="0">
                <a:solidFill>
                  <a:schemeClr val="tx1"/>
                </a:solidFill>
              </a:rPr>
              <a:t>Year 5:₹50,000</a:t>
            </a:r>
          </a:p>
          <a:p>
            <a:pPr algn="l"/>
            <a:r>
              <a:rPr lang="en-US" dirty="0">
                <a:solidFill>
                  <a:schemeClr val="tx1"/>
                </a:solidFill>
              </a:rPr>
              <a:t>The company's required rate of return is 8%. What is the discounted payback period for this investment?</a:t>
            </a:r>
          </a:p>
          <a:p>
            <a:pPr algn="l"/>
            <a:endParaRPr lang="en-US" dirty="0"/>
          </a:p>
        </p:txBody>
      </p:sp>
    </p:spTree>
    <p:extLst>
      <p:ext uri="{BB962C8B-B14F-4D97-AF65-F5344CB8AC3E}">
        <p14:creationId xmlns:p14="http://schemas.microsoft.com/office/powerpoint/2010/main" val="3113999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pPr marL="0" indent="0" algn="just">
              <a:buNone/>
            </a:pPr>
            <a:endParaRPr lang="en-IN" smtClean="0"/>
          </a:p>
          <a:p>
            <a:pPr marL="0" indent="0" algn="just">
              <a:buNone/>
            </a:pPr>
            <a:r>
              <a:rPr lang="en-IN" smtClean="0"/>
              <a:t>If </a:t>
            </a:r>
            <a:r>
              <a:rPr lang="en-IN" dirty="0" err="1" smtClean="0"/>
              <a:t>Utkal</a:t>
            </a:r>
            <a:r>
              <a:rPr lang="en-IN" dirty="0" smtClean="0"/>
              <a:t> limited expects cash inflows from its investment proposal it has undertaken in time period zero, Rs 2,00,000 and Rs 1,50,000 for the second year and than expects annuity payment of Rs 1,00,000 for the next eight years, what would be the present value of cash inflows , assuming a ten percent rate of interest?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sz="2400" dirty="0" smtClean="0"/>
          </a:p>
          <a:p>
            <a:pPr>
              <a:buNone/>
            </a:pPr>
            <a:endParaRPr lang="en-US" sz="2400" dirty="0" smtClean="0"/>
          </a:p>
          <a:p>
            <a:pPr>
              <a:buNone/>
            </a:pPr>
            <a:endParaRPr lang="en-US" sz="2400" dirty="0" smtClean="0"/>
          </a:p>
          <a:p>
            <a:pPr>
              <a:buNone/>
            </a:pPr>
            <a:r>
              <a:rPr lang="en-US" sz="2400" dirty="0" smtClean="0"/>
              <a:t>PW = 2,00,000 (P/F,10,1) +150000(P/F,10,2)+100000(P/A,10,8)(P/F,10,2)</a:t>
            </a:r>
          </a:p>
          <a:p>
            <a:pPr>
              <a:buNone/>
            </a:pPr>
            <a:r>
              <a:rPr lang="en-US" sz="2400" dirty="0" smtClean="0"/>
              <a:t>PW = 2,00,000 (0.90909) +150000(0.82645)+100000(5.33493)(0.82645)</a:t>
            </a:r>
          </a:p>
          <a:p>
            <a:pPr>
              <a:buNone/>
            </a:pPr>
            <a:r>
              <a:rPr lang="en-US" sz="2400" dirty="0" smtClean="0"/>
              <a:t>PW= 181818+123967.5+440905.289</a:t>
            </a:r>
          </a:p>
          <a:p>
            <a:pPr>
              <a:buNone/>
            </a:pPr>
            <a:r>
              <a:rPr lang="en-US" sz="2400" dirty="0" smtClean="0"/>
              <a:t>PW=</a:t>
            </a:r>
            <a:r>
              <a:rPr lang="en-US" sz="2400" dirty="0" smtClean="0">
                <a:solidFill>
                  <a:srgbClr val="00B050"/>
                </a:solidFill>
              </a:rPr>
              <a:t>746690.789</a:t>
            </a:r>
            <a:endParaRPr lang="en-US" sz="2400" dirty="0">
              <a:solidFill>
                <a:srgbClr val="00B050"/>
              </a:solidFill>
            </a:endParaRPr>
          </a:p>
        </p:txBody>
      </p:sp>
      <p:pic>
        <p:nvPicPr>
          <p:cNvPr id="35842" name="Picture 2" descr="C:\Users\user\Downloads\CamScanner 01-25-2021 12.48.09.jpg"/>
          <p:cNvPicPr>
            <a:picLocks noChangeAspect="1" noChangeArrowheads="1"/>
          </p:cNvPicPr>
          <p:nvPr/>
        </p:nvPicPr>
        <p:blipFill>
          <a:blip r:embed="rId2"/>
          <a:srcRect/>
          <a:stretch>
            <a:fillRect/>
          </a:stretch>
        </p:blipFill>
        <p:spPr bwMode="auto">
          <a:xfrm>
            <a:off x="1371600" y="304800"/>
            <a:ext cx="5715000" cy="31242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Mr. </a:t>
            </a:r>
            <a:r>
              <a:rPr lang="en-IN" dirty="0" err="1" smtClean="0"/>
              <a:t>Patnaik</a:t>
            </a:r>
            <a:r>
              <a:rPr lang="en-IN" dirty="0" smtClean="0"/>
              <a:t> has ten more years of service .He is planning for his retired life. He would like to deposit Rs 8500 in the first year and thereafter he wants deposit the amount with an annual decrease of Rs 500 for the next 9 years with an interest rate of 15%. Find the total amount at the end of 10</a:t>
            </a:r>
            <a:r>
              <a:rPr lang="en-IN" baseline="30000" dirty="0" smtClean="0"/>
              <a:t>th</a:t>
            </a:r>
            <a:r>
              <a:rPr lang="en-IN" dirty="0" smtClean="0"/>
              <a:t> year of the above series</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A’= 8500,  G=500,  N=10, </a:t>
            </a:r>
            <a:r>
              <a:rPr lang="en-US" dirty="0" err="1" smtClean="0"/>
              <a:t>i</a:t>
            </a:r>
            <a:r>
              <a:rPr lang="en-US" dirty="0" smtClean="0"/>
              <a:t>=10% F=?</a:t>
            </a:r>
          </a:p>
          <a:p>
            <a:pPr>
              <a:buNone/>
            </a:pPr>
            <a:r>
              <a:rPr lang="en-US" dirty="0" smtClean="0"/>
              <a:t>A= 8500-500 (A/G,10,10)</a:t>
            </a:r>
          </a:p>
          <a:p>
            <a:pPr>
              <a:buNone/>
            </a:pPr>
            <a:r>
              <a:rPr lang="en-US" dirty="0" smtClean="0"/>
              <a:t>= 8500 -500(3.72546)</a:t>
            </a:r>
          </a:p>
          <a:p>
            <a:pPr>
              <a:buNone/>
            </a:pPr>
            <a:r>
              <a:rPr lang="en-US" dirty="0" smtClean="0"/>
              <a:t>= 8500 -1862.73=6637.27</a:t>
            </a:r>
          </a:p>
          <a:p>
            <a:pPr>
              <a:buNone/>
            </a:pPr>
            <a:r>
              <a:rPr lang="en-US" dirty="0" smtClean="0"/>
              <a:t>6637.27(F/A,10,10)</a:t>
            </a:r>
          </a:p>
          <a:p>
            <a:pPr>
              <a:buNone/>
            </a:pPr>
            <a:r>
              <a:rPr lang="en-US" dirty="0" smtClean="0"/>
              <a:t>= 6637.27(15.93742)</a:t>
            </a:r>
          </a:p>
          <a:p>
            <a:pPr>
              <a:buNone/>
            </a:pPr>
            <a:r>
              <a:rPr lang="en-US" b="1" dirty="0" smtClean="0">
                <a:solidFill>
                  <a:srgbClr val="00B050"/>
                </a:solidFill>
              </a:rPr>
              <a:t>= 105780.959</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An investor has an option to purchase a tract of land that will be worth Rs. 10,000 in six years. If the value of the land increases at 8% each year, how much should the investor be willing to pay now for this property?</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F= 10000 , N=6 , </a:t>
            </a:r>
            <a:r>
              <a:rPr lang="en-US" dirty="0" err="1" smtClean="0"/>
              <a:t>i</a:t>
            </a:r>
            <a:r>
              <a:rPr lang="en-US" dirty="0" smtClean="0"/>
              <a:t>=8%, P= ?</a:t>
            </a:r>
          </a:p>
          <a:p>
            <a:pPr>
              <a:buNone/>
            </a:pPr>
            <a:r>
              <a:rPr lang="en-US" dirty="0" smtClean="0"/>
              <a:t>P = 10000 (P/F,8,6)</a:t>
            </a:r>
          </a:p>
          <a:p>
            <a:pPr>
              <a:buNone/>
            </a:pPr>
            <a:r>
              <a:rPr lang="en-US" dirty="0" smtClean="0"/>
              <a:t>= 10000 (0.63017)</a:t>
            </a:r>
          </a:p>
          <a:p>
            <a:pPr>
              <a:buNone/>
            </a:pPr>
            <a:r>
              <a:rPr lang="en-US" dirty="0" smtClean="0"/>
              <a:t>=6301.7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1"/>
            <a:ext cx="7772400" cy="1143000"/>
          </a:xfrm>
        </p:spPr>
        <p:txBody>
          <a:bodyPr>
            <a:normAutofit fontScale="90000"/>
          </a:bodyPr>
          <a:lstStyle/>
          <a:p>
            <a:r>
              <a:rPr lang="en-US" b="1" dirty="0">
                <a:solidFill>
                  <a:srgbClr val="FF0000"/>
                </a:solidFill>
              </a:rPr>
              <a:t>Meaning of Present Worth</a:t>
            </a:r>
            <a:br>
              <a:rPr lang="en-US" b="1" dirty="0">
                <a:solidFill>
                  <a:srgbClr val="FF0000"/>
                </a:solidFill>
              </a:rPr>
            </a:br>
            <a:endParaRPr lang="en-US" dirty="0">
              <a:solidFill>
                <a:srgbClr val="FF0000"/>
              </a:solidFill>
            </a:endParaRPr>
          </a:p>
        </p:txBody>
      </p:sp>
      <p:sp>
        <p:nvSpPr>
          <p:cNvPr id="3" name="Subtitle 2"/>
          <p:cNvSpPr>
            <a:spLocks noGrp="1"/>
          </p:cNvSpPr>
          <p:nvPr>
            <p:ph type="subTitle" idx="1"/>
          </p:nvPr>
        </p:nvSpPr>
        <p:spPr>
          <a:xfrm>
            <a:off x="304800" y="990600"/>
            <a:ext cx="8763000" cy="5715000"/>
          </a:xfrm>
        </p:spPr>
        <p:txBody>
          <a:bodyPr>
            <a:normAutofit fontScale="92500" lnSpcReduction="10000"/>
          </a:bodyPr>
          <a:lstStyle/>
          <a:p>
            <a:pPr marL="342900" indent="-342900" algn="l">
              <a:buFont typeface="Arial" panose="020B0604020202020204" pitchFamily="34" charset="0"/>
              <a:buChar char="•"/>
            </a:pPr>
            <a:r>
              <a:rPr lang="en-US" sz="2400" b="1" dirty="0">
                <a:solidFill>
                  <a:schemeClr val="tx1"/>
                </a:solidFill>
              </a:rPr>
              <a:t>Present Worth (PW)</a:t>
            </a:r>
            <a:r>
              <a:rPr lang="en-US" sz="2400" dirty="0">
                <a:solidFill>
                  <a:schemeClr val="tx1"/>
                </a:solidFill>
              </a:rPr>
              <a:t> is the equivalent value </a:t>
            </a:r>
            <a:r>
              <a:rPr lang="en-US" sz="2400" b="1" dirty="0">
                <a:solidFill>
                  <a:schemeClr val="tx1"/>
                </a:solidFill>
              </a:rPr>
              <a:t>today (time = 0)</a:t>
            </a:r>
            <a:r>
              <a:rPr lang="en-US" sz="2400" dirty="0">
                <a:solidFill>
                  <a:schemeClr val="tx1"/>
                </a:solidFill>
              </a:rPr>
              <a:t> of all future cash inflows and outflows, discounted at a given </a:t>
            </a:r>
            <a:r>
              <a:rPr lang="en-US" sz="2400" b="1" dirty="0">
                <a:solidFill>
                  <a:schemeClr val="tx1"/>
                </a:solidFill>
              </a:rPr>
              <a:t>minimum attractive rate of return (MARR)</a:t>
            </a:r>
            <a:r>
              <a:rPr lang="en-US" sz="2400" dirty="0">
                <a:solidFill>
                  <a:schemeClr val="tx1"/>
                </a:solidFill>
              </a:rPr>
              <a:t>.</a:t>
            </a:r>
          </a:p>
          <a:p>
            <a:pPr marL="342900" indent="-342900" algn="l">
              <a:buFont typeface="Arial" panose="020B0604020202020204" pitchFamily="34" charset="0"/>
              <a:buChar char="•"/>
            </a:pPr>
            <a:r>
              <a:rPr lang="en-US" sz="2400" dirty="0">
                <a:solidFill>
                  <a:schemeClr val="tx1"/>
                </a:solidFill>
              </a:rPr>
              <a:t>It converts all costs and benefits to a </a:t>
            </a:r>
            <a:r>
              <a:rPr lang="en-US" sz="2400" b="1" dirty="0">
                <a:solidFill>
                  <a:schemeClr val="tx1"/>
                </a:solidFill>
              </a:rPr>
              <a:t>single value at present time</a:t>
            </a:r>
            <a:r>
              <a:rPr lang="en-US" sz="2400" dirty="0">
                <a:solidFill>
                  <a:schemeClr val="tx1"/>
                </a:solidFill>
              </a:rPr>
              <a:t> so alternatives can be compared.</a:t>
            </a:r>
          </a:p>
          <a:p>
            <a:pPr algn="l"/>
            <a:r>
              <a:rPr lang="en-US" sz="2400" b="1" dirty="0">
                <a:solidFill>
                  <a:schemeClr val="tx1"/>
                </a:solidFill>
              </a:rPr>
              <a:t>Steps for </a:t>
            </a:r>
            <a:r>
              <a:rPr lang="en-US" sz="2400" b="1" dirty="0" smtClean="0">
                <a:solidFill>
                  <a:schemeClr val="tx1"/>
                </a:solidFill>
              </a:rPr>
              <a:t>Present </a:t>
            </a:r>
            <a:r>
              <a:rPr lang="en-US" sz="2400" b="1" dirty="0">
                <a:solidFill>
                  <a:schemeClr val="tx1"/>
                </a:solidFill>
              </a:rPr>
              <a:t>Worth </a:t>
            </a:r>
            <a:r>
              <a:rPr lang="en-US" sz="2400" b="1" dirty="0" smtClean="0">
                <a:solidFill>
                  <a:schemeClr val="tx1"/>
                </a:solidFill>
              </a:rPr>
              <a:t>Comparison:</a:t>
            </a:r>
          </a:p>
          <a:p>
            <a:pPr marL="457200" indent="-457200" algn="l">
              <a:buFont typeface="Arial" panose="020B0604020202020204" pitchFamily="34" charset="0"/>
              <a:buChar char="•"/>
            </a:pPr>
            <a:r>
              <a:rPr lang="en-US" sz="2600" b="1" dirty="0">
                <a:solidFill>
                  <a:schemeClr val="tx1"/>
                </a:solidFill>
              </a:rPr>
              <a:t>List alternatives</a:t>
            </a:r>
            <a:r>
              <a:rPr lang="en-US" sz="2600" dirty="0">
                <a:solidFill>
                  <a:schemeClr val="tx1"/>
                </a:solidFill>
              </a:rPr>
              <a:t> (e.g., Machine A and Machine B).</a:t>
            </a:r>
          </a:p>
          <a:p>
            <a:pPr marL="457200" indent="-457200" algn="l">
              <a:buFont typeface="Arial" panose="020B0604020202020204" pitchFamily="34" charset="0"/>
              <a:buChar char="•"/>
            </a:pPr>
            <a:r>
              <a:rPr lang="en-US" sz="2600" b="1" dirty="0">
                <a:solidFill>
                  <a:schemeClr val="tx1"/>
                </a:solidFill>
              </a:rPr>
              <a:t>Estimate cash flows</a:t>
            </a:r>
            <a:r>
              <a:rPr lang="en-US" sz="2600" dirty="0">
                <a:solidFill>
                  <a:schemeClr val="tx1"/>
                </a:solidFill>
              </a:rPr>
              <a:t> (initial cost, annual operating cost, salvage value, revenues).</a:t>
            </a:r>
          </a:p>
          <a:p>
            <a:pPr marL="457200" indent="-457200" algn="l">
              <a:buFont typeface="Arial" panose="020B0604020202020204" pitchFamily="34" charset="0"/>
              <a:buChar char="•"/>
            </a:pPr>
            <a:r>
              <a:rPr lang="en-US" sz="2600" b="1" dirty="0">
                <a:solidFill>
                  <a:schemeClr val="tx1"/>
                </a:solidFill>
              </a:rPr>
              <a:t>Select MARR</a:t>
            </a:r>
            <a:r>
              <a:rPr lang="en-US" sz="2600" dirty="0">
                <a:solidFill>
                  <a:schemeClr val="tx1"/>
                </a:solidFill>
              </a:rPr>
              <a:t> (usually given by management).</a:t>
            </a:r>
          </a:p>
          <a:p>
            <a:pPr marL="457200" indent="-457200" algn="l">
              <a:buFont typeface="Arial" panose="020B0604020202020204" pitchFamily="34" charset="0"/>
              <a:buChar char="•"/>
            </a:pPr>
            <a:r>
              <a:rPr lang="en-US" sz="2600" b="1" dirty="0">
                <a:solidFill>
                  <a:schemeClr val="tx1"/>
                </a:solidFill>
              </a:rPr>
              <a:t>Calculate PW</a:t>
            </a:r>
            <a:r>
              <a:rPr lang="en-US" sz="2600" dirty="0">
                <a:solidFill>
                  <a:schemeClr val="tx1"/>
                </a:solidFill>
              </a:rPr>
              <a:t> for each alternative.</a:t>
            </a:r>
          </a:p>
          <a:p>
            <a:pPr marL="457200" indent="-457200" algn="l">
              <a:buFont typeface="Arial" panose="020B0604020202020204" pitchFamily="34" charset="0"/>
              <a:buChar char="•"/>
            </a:pPr>
            <a:r>
              <a:rPr lang="en-US" sz="2600" b="1" dirty="0">
                <a:solidFill>
                  <a:schemeClr val="tx1"/>
                </a:solidFill>
              </a:rPr>
              <a:t>Decision Rule</a:t>
            </a:r>
            <a:r>
              <a:rPr lang="en-US" sz="2600" dirty="0">
                <a:solidFill>
                  <a:schemeClr val="tx1"/>
                </a:solidFill>
              </a:rPr>
              <a:t>:</a:t>
            </a:r>
          </a:p>
          <a:p>
            <a:pPr lvl="1" algn="l"/>
            <a:r>
              <a:rPr lang="en-US" sz="2300" dirty="0">
                <a:solidFill>
                  <a:schemeClr val="tx1"/>
                </a:solidFill>
              </a:rPr>
              <a:t>If </a:t>
            </a:r>
            <a:r>
              <a:rPr lang="en-US" sz="2300" b="1" dirty="0">
                <a:solidFill>
                  <a:schemeClr val="tx1"/>
                </a:solidFill>
              </a:rPr>
              <a:t>revenues are present</a:t>
            </a:r>
            <a:r>
              <a:rPr lang="en-US" sz="2300" dirty="0">
                <a:solidFill>
                  <a:schemeClr val="tx1"/>
                </a:solidFill>
              </a:rPr>
              <a:t> → choose the alternative with </a:t>
            </a:r>
            <a:r>
              <a:rPr lang="en-US" sz="2300" b="1" dirty="0">
                <a:solidFill>
                  <a:schemeClr val="tx1"/>
                </a:solidFill>
              </a:rPr>
              <a:t>highest PW</a:t>
            </a:r>
            <a:r>
              <a:rPr lang="en-US" sz="2300" dirty="0">
                <a:solidFill>
                  <a:schemeClr val="tx1"/>
                </a:solidFill>
              </a:rPr>
              <a:t>.</a:t>
            </a:r>
          </a:p>
          <a:p>
            <a:pPr lvl="1" algn="l"/>
            <a:r>
              <a:rPr lang="en-US" sz="2300" dirty="0">
                <a:solidFill>
                  <a:schemeClr val="tx1"/>
                </a:solidFill>
              </a:rPr>
              <a:t>If </a:t>
            </a:r>
            <a:r>
              <a:rPr lang="en-US" sz="2300" b="1" dirty="0">
                <a:solidFill>
                  <a:schemeClr val="tx1"/>
                </a:solidFill>
              </a:rPr>
              <a:t>only costs are present</a:t>
            </a:r>
            <a:r>
              <a:rPr lang="en-US" sz="2300" dirty="0">
                <a:solidFill>
                  <a:schemeClr val="tx1"/>
                </a:solidFill>
              </a:rPr>
              <a:t> → choose the alternative with </a:t>
            </a:r>
            <a:r>
              <a:rPr lang="en-US" sz="2300" b="1" dirty="0">
                <a:solidFill>
                  <a:schemeClr val="tx1"/>
                </a:solidFill>
              </a:rPr>
              <a:t>least (more negative) PW</a:t>
            </a:r>
            <a:r>
              <a:rPr lang="en-US" sz="2300" dirty="0">
                <a:solidFill>
                  <a:schemeClr val="tx1"/>
                </a:solidFill>
              </a:rPr>
              <a:t>.</a:t>
            </a:r>
          </a:p>
          <a:p>
            <a:pPr algn="l"/>
            <a:endParaRPr lang="en-US" sz="2400" b="1" dirty="0">
              <a:solidFill>
                <a:schemeClr val="tx1"/>
              </a:solidFill>
            </a:endParaRPr>
          </a:p>
        </p:txBody>
      </p:sp>
    </p:spTree>
    <p:extLst>
      <p:ext uri="{BB962C8B-B14F-4D97-AF65-F5344CB8AC3E}">
        <p14:creationId xmlns:p14="http://schemas.microsoft.com/office/powerpoint/2010/main" val="352488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buNone/>
            </a:pPr>
            <a:r>
              <a:rPr lang="en-IN" dirty="0" smtClean="0"/>
              <a:t>A proposed improvement in an assembly line will have an initial purchase and installation cost of Rs. 1,75,000.The annual maintenance cost will be Rs 6000; periodic overhauls once every three years excluding the last year of use, will cost Rs 11,500 each. The improvement will have a useful life of 9 years at which time it will have no salvage value. What is the present worth of the 9 year cost of the improvement  at </a:t>
            </a:r>
            <a:r>
              <a:rPr lang="en-IN" dirty="0" err="1" smtClean="0"/>
              <a:t>i</a:t>
            </a:r>
            <a:r>
              <a:rPr lang="en-IN" dirty="0" smtClean="0"/>
              <a:t> = 8 percent.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381000" y="1752600"/>
            <a:ext cx="8229600" cy="4830763"/>
          </a:xfrm>
        </p:spPr>
        <p:txBody>
          <a:bodyPr>
            <a:normAutofit/>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sz="2400" dirty="0" smtClean="0"/>
              <a:t>PW (Cost) = 175000 + 11,500(P/F,8,3) +11500 (P/F,8,6) + 6000 (P/A,8,9)</a:t>
            </a:r>
          </a:p>
          <a:p>
            <a:pPr>
              <a:buNone/>
            </a:pPr>
            <a:r>
              <a:rPr lang="en-US" sz="2400" dirty="0" smtClean="0"/>
              <a:t>= 175000 + 11,500(0.79383) +11500 (0.63017) + 6000 (6.24689)</a:t>
            </a:r>
          </a:p>
          <a:p>
            <a:pPr>
              <a:buNone/>
            </a:pPr>
            <a:r>
              <a:rPr lang="en-US" sz="2400" dirty="0" smtClean="0"/>
              <a:t>= 175000 + 9129.045+7246.955 +37481.34</a:t>
            </a:r>
          </a:p>
          <a:p>
            <a:pPr>
              <a:buNone/>
            </a:pPr>
            <a:r>
              <a:rPr lang="en-US" sz="2400" dirty="0" smtClean="0"/>
              <a:t>=228857.34</a:t>
            </a:r>
            <a:endParaRPr lang="en-US" sz="2400" dirty="0"/>
          </a:p>
        </p:txBody>
      </p:sp>
      <p:pic>
        <p:nvPicPr>
          <p:cNvPr id="36866" name="Picture 2" descr="C:\Users\user\Downloads\CamScanner 01-25-2021 12.48.09_2.jpg"/>
          <p:cNvPicPr>
            <a:picLocks noChangeAspect="1" noChangeArrowheads="1"/>
          </p:cNvPicPr>
          <p:nvPr/>
        </p:nvPicPr>
        <p:blipFill>
          <a:blip r:embed="rId2"/>
          <a:srcRect/>
          <a:stretch>
            <a:fillRect/>
          </a:stretch>
        </p:blipFill>
        <p:spPr bwMode="auto">
          <a:xfrm>
            <a:off x="2057400" y="1066801"/>
            <a:ext cx="5105400" cy="28956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IN" dirty="0" smtClean="0"/>
              <a:t> A refinery company entered in to a contract for raw materials with an agreement to pay Rs 6,00,000 now and Rs 1,50,000 per year beginning at the end of the fifth year. The contract was made for 10 years. At the end of the third year, because of unexpected profits , the company requested that it will be allowed to make a lump sum payment in advance for the rest of the contract. Both parties agreed that 7 percent compounded annually was a fair interest rate. What was the amount of lump sum?</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PW = 1,50,000 (P/A,7,6) (P/F,7,1)</a:t>
            </a:r>
          </a:p>
          <a:p>
            <a:pPr>
              <a:buNone/>
            </a:pPr>
            <a:r>
              <a:rPr lang="en-US" dirty="0" smtClean="0"/>
              <a:t>= 150000(4.10020)(0.93458)</a:t>
            </a:r>
          </a:p>
          <a:p>
            <a:pPr>
              <a:buNone/>
            </a:pPr>
            <a:r>
              <a:rPr lang="en-US" dirty="0" smtClean="0"/>
              <a:t>= 574794.737</a:t>
            </a:r>
            <a:endParaRPr lang="en-US" dirty="0"/>
          </a:p>
        </p:txBody>
      </p:sp>
      <p:pic>
        <p:nvPicPr>
          <p:cNvPr id="37890" name="Picture 2" descr="C:\Users\user\Downloads\CamScanner 01-25-2021 12.48.09_3.jpg"/>
          <p:cNvPicPr>
            <a:picLocks noChangeAspect="1" noChangeArrowheads="1"/>
          </p:cNvPicPr>
          <p:nvPr/>
        </p:nvPicPr>
        <p:blipFill>
          <a:blip r:embed="rId2"/>
          <a:srcRect/>
          <a:stretch>
            <a:fillRect/>
          </a:stretch>
        </p:blipFill>
        <p:spPr bwMode="auto">
          <a:xfrm>
            <a:off x="1524000" y="1523999"/>
            <a:ext cx="6477000" cy="243840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IN" dirty="0" smtClean="0"/>
              <a:t>A company wants to set up a reserve which will help the company to have an annual equivalent amount of Rs 10,00,000 for the next 20 years towards employees welfare measures. The reserves assumed to grow at the rate of 15 percent annually. Find the single payment that must be made now as the reserve amount.</a:t>
            </a:r>
          </a:p>
          <a:p>
            <a:pPr>
              <a:buNone/>
            </a:pP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PW = 1000000(P/A,15,20)</a:t>
            </a:r>
          </a:p>
          <a:p>
            <a:pPr>
              <a:buNone/>
            </a:pPr>
            <a:r>
              <a:rPr lang="en-US" dirty="0" smtClean="0"/>
              <a:t>=1000000(6.25933)</a:t>
            </a:r>
          </a:p>
          <a:p>
            <a:pPr>
              <a:buNone/>
            </a:pPr>
            <a:r>
              <a:rPr lang="en-US" dirty="0" smtClean="0"/>
              <a:t>=6259330</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 Mrs. </a:t>
            </a:r>
            <a:r>
              <a:rPr lang="en-US" dirty="0" err="1" smtClean="0"/>
              <a:t>Sabitri</a:t>
            </a:r>
            <a:r>
              <a:rPr lang="en-US" dirty="0" smtClean="0"/>
              <a:t> </a:t>
            </a:r>
            <a:r>
              <a:rPr lang="en-US" dirty="0" err="1" smtClean="0"/>
              <a:t>Rao</a:t>
            </a:r>
            <a:r>
              <a:rPr lang="en-US" dirty="0" smtClean="0"/>
              <a:t> Invests a sum of Rs. 50,000 in a bank at a nominal rate of interest of 18% for 15 years. The compounding is done half yearly. Find the maturity amount.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None/>
            </a:pPr>
            <a:r>
              <a:rPr lang="en-US" dirty="0" smtClean="0"/>
              <a:t>P =50,000  </a:t>
            </a:r>
            <a:r>
              <a:rPr lang="en-US" dirty="0" err="1" smtClean="0"/>
              <a:t>i</a:t>
            </a:r>
            <a:r>
              <a:rPr lang="en-US" dirty="0" smtClean="0"/>
              <a:t>=9% N= 30</a:t>
            </a:r>
          </a:p>
          <a:p>
            <a:pPr>
              <a:buNone/>
            </a:pPr>
            <a:r>
              <a:rPr lang="en-US" dirty="0" smtClean="0"/>
              <a:t>F = 50000 (F/P,9,30)</a:t>
            </a:r>
          </a:p>
          <a:p>
            <a:pPr>
              <a:buNone/>
            </a:pPr>
            <a:r>
              <a:rPr lang="en-US" dirty="0" smtClean="0"/>
              <a:t>50000(66.21177)</a:t>
            </a:r>
          </a:p>
          <a:p>
            <a:pPr>
              <a:buNone/>
            </a:pPr>
            <a:r>
              <a:rPr lang="en-US" dirty="0" smtClean="0"/>
              <a:t>=3310588.5</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fontAlgn="t">
              <a:buNone/>
            </a:pPr>
            <a:r>
              <a:rPr lang="en-US" dirty="0" smtClean="0"/>
              <a:t>A company wants to buy a machine. It has received two offers. The details are as under</a:t>
            </a:r>
            <a:endParaRPr lang="en-IN" b="1" dirty="0" smtClean="0"/>
          </a:p>
          <a:p>
            <a:pPr fontAlgn="t">
              <a:buNone/>
            </a:pPr>
            <a:endParaRPr lang="en-IN" b="1" dirty="0" smtClean="0"/>
          </a:p>
          <a:p>
            <a:pPr fontAlgn="t">
              <a:buNone/>
            </a:pPr>
            <a:endParaRPr lang="en-IN" b="1" dirty="0" smtClean="0"/>
          </a:p>
          <a:p>
            <a:pPr fontAlgn="t">
              <a:buNone/>
            </a:pPr>
            <a:endParaRPr lang="en-IN" b="1" dirty="0" smtClean="0"/>
          </a:p>
          <a:p>
            <a:pPr fontAlgn="t">
              <a:buNone/>
            </a:pPr>
            <a:endParaRPr lang="en-IN" b="1" dirty="0" smtClean="0"/>
          </a:p>
          <a:p>
            <a:pPr fontAlgn="t">
              <a:buNone/>
            </a:pPr>
            <a:r>
              <a:rPr lang="en-US" dirty="0" smtClean="0"/>
              <a:t>At 10% interest rate, which offer should be selected. Use Future worth Method.</a:t>
            </a:r>
          </a:p>
          <a:p>
            <a:pPr fontAlgn="t"/>
            <a:endParaRPr lang="en-IN" b="1" dirty="0" smtClean="0"/>
          </a:p>
          <a:p>
            <a:endParaRPr lang="en-US" dirty="0"/>
          </a:p>
        </p:txBody>
      </p:sp>
      <p:graphicFrame>
        <p:nvGraphicFramePr>
          <p:cNvPr id="8" name="Table 7"/>
          <p:cNvGraphicFramePr>
            <a:graphicFrameLocks noGrp="1"/>
          </p:cNvGraphicFramePr>
          <p:nvPr/>
        </p:nvGraphicFramePr>
        <p:xfrm>
          <a:off x="762001" y="2895601"/>
          <a:ext cx="6834165" cy="2103120"/>
        </p:xfrm>
        <a:graphic>
          <a:graphicData uri="http://schemas.openxmlformats.org/drawingml/2006/table">
            <a:tbl>
              <a:tblPr firstRow="1" bandRow="1">
                <a:tableStyleId>{5C22544A-7EE6-4342-B048-85BDC9FD1C3A}</a:tableStyleId>
              </a:tblPr>
              <a:tblGrid>
                <a:gridCol w="2278055"/>
                <a:gridCol w="2278055"/>
                <a:gridCol w="2278055"/>
              </a:tblGrid>
              <a:tr h="331304">
                <a:tc>
                  <a:txBody>
                    <a:bodyPr/>
                    <a:lstStyle/>
                    <a:p>
                      <a:endParaRPr lang="en-IN" dirty="0"/>
                    </a:p>
                  </a:txBody>
                  <a:tcPr/>
                </a:tc>
                <a:tc>
                  <a:txBody>
                    <a:bodyPr/>
                    <a:lstStyle/>
                    <a:p>
                      <a:endParaRPr lang="en-IN" dirty="0"/>
                    </a:p>
                  </a:txBody>
                  <a:tcPr/>
                </a:tc>
                <a:tc>
                  <a:txBody>
                    <a:bodyPr/>
                    <a:lstStyle/>
                    <a:p>
                      <a:endParaRPr lang="en-IN"/>
                    </a:p>
                  </a:txBody>
                  <a:tcPr/>
                </a:tc>
              </a:tr>
              <a:tr h="331304">
                <a:tc>
                  <a:txBody>
                    <a:bodyPr/>
                    <a:lstStyle/>
                    <a:p>
                      <a:r>
                        <a:rPr lang="en-US" dirty="0" smtClean="0"/>
                        <a:t>Initial Cost</a:t>
                      </a:r>
                      <a:endParaRPr lang="en-IN" dirty="0"/>
                    </a:p>
                  </a:txBody>
                  <a:tcPr/>
                </a:tc>
                <a:tc>
                  <a:txBody>
                    <a:bodyPr/>
                    <a:lstStyle/>
                    <a:p>
                      <a:r>
                        <a:rPr lang="en-US" dirty="0" smtClean="0"/>
                        <a:t>Rs.6,00,000</a:t>
                      </a:r>
                      <a:endParaRPr lang="en-IN" dirty="0"/>
                    </a:p>
                  </a:txBody>
                  <a:tcPr/>
                </a:tc>
                <a:tc>
                  <a:txBody>
                    <a:bodyPr/>
                    <a:lstStyle/>
                    <a:p>
                      <a:r>
                        <a:rPr lang="en-US" dirty="0" smtClean="0"/>
                        <a:t>Rs,8,00,000</a:t>
                      </a:r>
                      <a:endParaRPr lang="en-IN" dirty="0"/>
                    </a:p>
                  </a:txBody>
                  <a:tcPr/>
                </a:tc>
              </a:tr>
              <a:tr h="331304">
                <a:tc>
                  <a:txBody>
                    <a:bodyPr/>
                    <a:lstStyle/>
                    <a:p>
                      <a:r>
                        <a:rPr lang="en-US" dirty="0" smtClean="0"/>
                        <a:t>Life Span</a:t>
                      </a:r>
                      <a:endParaRPr lang="en-IN" dirty="0"/>
                    </a:p>
                  </a:txBody>
                  <a:tcPr/>
                </a:tc>
                <a:tc>
                  <a:txBody>
                    <a:bodyPr/>
                    <a:lstStyle/>
                    <a:p>
                      <a:r>
                        <a:rPr lang="en-US" dirty="0" smtClean="0"/>
                        <a:t>4 years</a:t>
                      </a:r>
                      <a:endParaRPr lang="en-IN" dirty="0"/>
                    </a:p>
                  </a:txBody>
                  <a:tcPr/>
                </a:tc>
                <a:tc>
                  <a:txBody>
                    <a:bodyPr/>
                    <a:lstStyle/>
                    <a:p>
                      <a:r>
                        <a:rPr lang="en-US" dirty="0" smtClean="0"/>
                        <a:t>4 years</a:t>
                      </a:r>
                      <a:endParaRPr lang="en-IN" dirty="0"/>
                    </a:p>
                  </a:txBody>
                  <a:tcPr/>
                </a:tc>
              </a:tr>
              <a:tr h="331304">
                <a:tc>
                  <a:txBody>
                    <a:bodyPr/>
                    <a:lstStyle/>
                    <a:p>
                      <a:r>
                        <a:rPr lang="en-US" dirty="0" smtClean="0"/>
                        <a:t>Salvage Value</a:t>
                      </a:r>
                      <a:endParaRPr lang="en-IN" dirty="0"/>
                    </a:p>
                  </a:txBody>
                  <a:tcPr/>
                </a:tc>
                <a:tc>
                  <a:txBody>
                    <a:bodyPr/>
                    <a:lstStyle/>
                    <a:p>
                      <a:r>
                        <a:rPr lang="en-US" dirty="0" smtClean="0"/>
                        <a:t>Rs. 1,00,000</a:t>
                      </a:r>
                      <a:endParaRPr lang="en-IN" dirty="0"/>
                    </a:p>
                  </a:txBody>
                  <a:tcPr/>
                </a:tc>
                <a:tc>
                  <a:txBody>
                    <a:bodyPr/>
                    <a:lstStyle/>
                    <a:p>
                      <a:r>
                        <a:rPr lang="en-US" dirty="0" smtClean="0"/>
                        <a:t>Rs. 1,00,000</a:t>
                      </a:r>
                      <a:endParaRPr lang="en-IN" dirty="0"/>
                    </a:p>
                  </a:txBody>
                  <a:tcPr/>
                </a:tc>
              </a:tr>
              <a:tr h="579782">
                <a:tc>
                  <a:txBody>
                    <a:bodyPr/>
                    <a:lstStyle/>
                    <a:p>
                      <a:r>
                        <a:rPr lang="en-US" dirty="0" smtClean="0"/>
                        <a:t>Annual maintenance cost</a:t>
                      </a:r>
                      <a:endParaRPr lang="en-IN" dirty="0"/>
                    </a:p>
                  </a:txBody>
                  <a:tcPr/>
                </a:tc>
                <a:tc>
                  <a:txBody>
                    <a:bodyPr/>
                    <a:lstStyle/>
                    <a:p>
                      <a:r>
                        <a:rPr lang="en-US" dirty="0" smtClean="0"/>
                        <a:t>Rs.50,000</a:t>
                      </a:r>
                      <a:endParaRPr lang="en-IN" dirty="0"/>
                    </a:p>
                  </a:txBody>
                  <a:tcPr/>
                </a:tc>
                <a:tc>
                  <a:txBody>
                    <a:bodyPr/>
                    <a:lstStyle/>
                    <a:p>
                      <a:r>
                        <a:rPr lang="en-US" dirty="0" smtClean="0"/>
                        <a:t>Nil</a:t>
                      </a:r>
                      <a:endParaRPr lang="en-IN" dirty="0"/>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2400" dirty="0" smtClean="0"/>
              <a:t>FW (A)=-600000(F/P,10,4) +100000-50000(F/A,10,4)</a:t>
            </a:r>
          </a:p>
          <a:p>
            <a:pPr>
              <a:buNone/>
            </a:pPr>
            <a:r>
              <a:rPr lang="en-US" sz="2400" dirty="0" smtClean="0"/>
              <a:t>FW (A)=-600000(1.46410) +100000-50000(4.64100)</a:t>
            </a:r>
          </a:p>
          <a:p>
            <a:pPr>
              <a:buNone/>
            </a:pPr>
            <a:r>
              <a:rPr lang="en-US" sz="2400" dirty="0" smtClean="0"/>
              <a:t>FW (A) = -878460+ 100000-232050</a:t>
            </a:r>
          </a:p>
          <a:p>
            <a:pPr>
              <a:buNone/>
            </a:pPr>
            <a:r>
              <a:rPr lang="en-US" sz="2400" b="1" dirty="0" smtClean="0">
                <a:solidFill>
                  <a:srgbClr val="00B050"/>
                </a:solidFill>
              </a:rPr>
              <a:t>FW(A)= -1010510</a:t>
            </a:r>
          </a:p>
          <a:p>
            <a:pPr>
              <a:buNone/>
            </a:pPr>
            <a:r>
              <a:rPr lang="en-US" sz="2400" dirty="0" smtClean="0"/>
              <a:t>FW (B) = -800000 (F/P,10,4) +100000</a:t>
            </a:r>
          </a:p>
          <a:p>
            <a:pPr>
              <a:buNone/>
            </a:pPr>
            <a:r>
              <a:rPr lang="en-US" sz="2400" dirty="0" smtClean="0"/>
              <a:t>FW (B) = -800000 (1.46410) +100000</a:t>
            </a:r>
          </a:p>
          <a:p>
            <a:pPr>
              <a:buNone/>
            </a:pPr>
            <a:r>
              <a:rPr lang="en-US" sz="2400" b="1" dirty="0" smtClean="0">
                <a:solidFill>
                  <a:srgbClr val="FF0000"/>
                </a:solidFill>
              </a:rPr>
              <a:t>FW (B) = -1071280</a:t>
            </a:r>
          </a:p>
          <a:p>
            <a:pPr>
              <a:buNone/>
            </a:pP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Cash flows </a:t>
            </a:r>
            <a:r>
              <a:rPr lang="en-US" dirty="0" smtClean="0"/>
              <a:t>are given</a:t>
            </a:r>
            <a:endParaRPr lang="en-US" dirty="0"/>
          </a:p>
          <a:p>
            <a:r>
              <a:rPr lang="en-US" dirty="0" smtClean="0"/>
              <a:t>The </a:t>
            </a:r>
            <a:r>
              <a:rPr lang="en-US" dirty="0"/>
              <a:t>interest rate is known. </a:t>
            </a:r>
            <a:endParaRPr lang="en-US" dirty="0" smtClean="0"/>
          </a:p>
          <a:p>
            <a:r>
              <a:rPr lang="en-US" dirty="0" smtClean="0"/>
              <a:t>Purchasing power of money remain constant</a:t>
            </a:r>
          </a:p>
          <a:p>
            <a:r>
              <a:rPr lang="en-US" dirty="0" smtClean="0"/>
              <a:t> </a:t>
            </a:r>
            <a:r>
              <a:rPr lang="en-US" dirty="0"/>
              <a:t>Comparisons   should   be   made   before   </a:t>
            </a:r>
            <a:r>
              <a:rPr lang="en-US" dirty="0" smtClean="0"/>
              <a:t>taxes.   </a:t>
            </a:r>
            <a:endParaRPr lang="en-US" dirty="0"/>
          </a:p>
          <a:p>
            <a:pPr>
              <a:buNone/>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dirty="0" smtClean="0"/>
              <a:t> </a:t>
            </a:r>
            <a:r>
              <a:rPr lang="en-US" sz="2000" dirty="0" smtClean="0"/>
              <a:t>A marina has two alternative plan for constructing a small-boat landing on lake behind the sales building, one is a wooden dock and the other is a metal and concrete wharf. Data for the two plans are as shown. Using a minimum rate of return of 10 percent compare the present worth of the two plans.</a:t>
            </a:r>
          </a:p>
          <a:p>
            <a:pPr algn="just">
              <a:buNone/>
            </a:pPr>
            <a:endParaRPr lang="en-US" sz="2000" dirty="0"/>
          </a:p>
        </p:txBody>
      </p:sp>
      <p:graphicFrame>
        <p:nvGraphicFramePr>
          <p:cNvPr id="4" name="Table 3"/>
          <p:cNvGraphicFramePr>
            <a:graphicFrameLocks noGrp="1"/>
          </p:cNvGraphicFramePr>
          <p:nvPr/>
        </p:nvGraphicFramePr>
        <p:xfrm>
          <a:off x="1524000" y="3429001"/>
          <a:ext cx="6096000" cy="2982810"/>
        </p:xfrm>
        <a:graphic>
          <a:graphicData uri="http://schemas.openxmlformats.org/drawingml/2006/table">
            <a:tbl>
              <a:tblPr firstRow="1" bandRow="1">
                <a:tableStyleId>{5C22544A-7EE6-4342-B048-85BDC9FD1C3A}</a:tableStyleId>
              </a:tblPr>
              <a:tblGrid>
                <a:gridCol w="2032000"/>
                <a:gridCol w="2032000"/>
                <a:gridCol w="2032000"/>
              </a:tblGrid>
              <a:tr h="631486">
                <a:tc>
                  <a:txBody>
                    <a:bodyPr/>
                    <a:lstStyle/>
                    <a:p>
                      <a:endParaRPr lang="en-IN" dirty="0"/>
                    </a:p>
                  </a:txBody>
                  <a:tcPr/>
                </a:tc>
                <a:tc>
                  <a:txBody>
                    <a:bodyPr/>
                    <a:lstStyle/>
                    <a:p>
                      <a:r>
                        <a:rPr lang="en-US" dirty="0" smtClean="0"/>
                        <a:t>Wood</a:t>
                      </a:r>
                      <a:endParaRPr lang="en-IN" dirty="0"/>
                    </a:p>
                  </a:txBody>
                  <a:tcPr/>
                </a:tc>
                <a:tc>
                  <a:txBody>
                    <a:bodyPr/>
                    <a:lstStyle/>
                    <a:p>
                      <a:r>
                        <a:rPr lang="en-US" dirty="0" smtClean="0"/>
                        <a:t>Metal and Concrete</a:t>
                      </a:r>
                      <a:endParaRPr lang="en-IN" dirty="0"/>
                    </a:p>
                  </a:txBody>
                  <a:tcPr/>
                </a:tc>
              </a:tr>
              <a:tr h="487401">
                <a:tc>
                  <a:txBody>
                    <a:bodyPr/>
                    <a:lstStyle/>
                    <a:p>
                      <a:r>
                        <a:rPr lang="en-US" dirty="0" smtClean="0"/>
                        <a:t>First Cost</a:t>
                      </a:r>
                      <a:endParaRPr lang="en-IN" dirty="0"/>
                    </a:p>
                  </a:txBody>
                  <a:tcPr/>
                </a:tc>
                <a:tc>
                  <a:txBody>
                    <a:bodyPr/>
                    <a:lstStyle/>
                    <a:p>
                      <a:r>
                        <a:rPr lang="en-US" dirty="0" smtClean="0"/>
                        <a:t>35,000</a:t>
                      </a:r>
                      <a:endParaRPr lang="en-IN" dirty="0"/>
                    </a:p>
                  </a:txBody>
                  <a:tcPr/>
                </a:tc>
                <a:tc>
                  <a:txBody>
                    <a:bodyPr/>
                    <a:lstStyle/>
                    <a:p>
                      <a:r>
                        <a:rPr lang="en-US" dirty="0" smtClean="0"/>
                        <a:t>55,000</a:t>
                      </a:r>
                      <a:endParaRPr lang="en-IN" dirty="0"/>
                    </a:p>
                  </a:txBody>
                  <a:tcPr/>
                </a:tc>
              </a:tr>
              <a:tr h="727848">
                <a:tc>
                  <a:txBody>
                    <a:bodyPr/>
                    <a:lstStyle/>
                    <a:p>
                      <a:r>
                        <a:rPr lang="en-US" dirty="0" smtClean="0"/>
                        <a:t>Period before Replacement</a:t>
                      </a:r>
                      <a:endParaRPr lang="en-IN" dirty="0"/>
                    </a:p>
                  </a:txBody>
                  <a:tcPr/>
                </a:tc>
                <a:tc>
                  <a:txBody>
                    <a:bodyPr/>
                    <a:lstStyle/>
                    <a:p>
                      <a:r>
                        <a:rPr lang="en-US" dirty="0" smtClean="0"/>
                        <a:t>10 years</a:t>
                      </a:r>
                      <a:endParaRPr lang="en-IN" dirty="0"/>
                    </a:p>
                  </a:txBody>
                  <a:tcPr/>
                </a:tc>
                <a:tc>
                  <a:txBody>
                    <a:bodyPr/>
                    <a:lstStyle/>
                    <a:p>
                      <a:r>
                        <a:rPr lang="en-US" dirty="0" smtClean="0"/>
                        <a:t>15years</a:t>
                      </a:r>
                      <a:endParaRPr lang="en-IN" dirty="0"/>
                    </a:p>
                  </a:txBody>
                  <a:tcPr/>
                </a:tc>
              </a:tr>
              <a:tr h="487401">
                <a:tc>
                  <a:txBody>
                    <a:bodyPr/>
                    <a:lstStyle/>
                    <a:p>
                      <a:r>
                        <a:rPr lang="en-US" dirty="0" smtClean="0"/>
                        <a:t>Salvage value</a:t>
                      </a:r>
                      <a:endParaRPr lang="en-IN" dirty="0"/>
                    </a:p>
                  </a:txBody>
                  <a:tcPr/>
                </a:tc>
                <a:tc>
                  <a:txBody>
                    <a:bodyPr/>
                    <a:lstStyle/>
                    <a:p>
                      <a:r>
                        <a:rPr lang="en-US" dirty="0" smtClean="0"/>
                        <a:t>5000</a:t>
                      </a:r>
                      <a:endParaRPr lang="en-IN" dirty="0"/>
                    </a:p>
                  </a:txBody>
                  <a:tcPr/>
                </a:tc>
                <a:tc>
                  <a:txBody>
                    <a:bodyPr/>
                    <a:lstStyle/>
                    <a:p>
                      <a:r>
                        <a:rPr lang="en-US" dirty="0" smtClean="0"/>
                        <a:t>0</a:t>
                      </a:r>
                      <a:endParaRPr lang="en-IN" dirty="0"/>
                    </a:p>
                  </a:txBody>
                  <a:tcPr/>
                </a:tc>
              </a:tr>
              <a:tr h="637663">
                <a:tc>
                  <a:txBody>
                    <a:bodyPr/>
                    <a:lstStyle/>
                    <a:p>
                      <a:r>
                        <a:rPr lang="en-US" dirty="0" smtClean="0"/>
                        <a:t>Annual maintenance</a:t>
                      </a:r>
                      <a:endParaRPr lang="en-IN" dirty="0"/>
                    </a:p>
                  </a:txBody>
                  <a:tcPr/>
                </a:tc>
                <a:tc>
                  <a:txBody>
                    <a:bodyPr/>
                    <a:lstStyle/>
                    <a:p>
                      <a:r>
                        <a:rPr lang="en-US" dirty="0" smtClean="0"/>
                        <a:t>6000</a:t>
                      </a:r>
                      <a:endParaRPr lang="en-IN" dirty="0"/>
                    </a:p>
                  </a:txBody>
                  <a:tcPr/>
                </a:tc>
                <a:tc>
                  <a:txBody>
                    <a:bodyPr/>
                    <a:lstStyle/>
                    <a:p>
                      <a:r>
                        <a:rPr lang="en-US" dirty="0" smtClean="0"/>
                        <a:t>3200</a:t>
                      </a:r>
                      <a:endParaRPr lang="en-IN" dirty="0"/>
                    </a:p>
                  </a:txBody>
                  <a:tcPr/>
                </a:tc>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1905000"/>
            <a:ext cx="8229600" cy="4724400"/>
          </a:xfrm>
        </p:spPr>
        <p:txBody>
          <a:bodyPr>
            <a:normAutofit/>
          </a:bodyPr>
          <a:lstStyle/>
          <a:p>
            <a:pPr>
              <a:buNone/>
            </a:pPr>
            <a:endParaRPr lang="en-US" sz="2000" dirty="0" smtClean="0"/>
          </a:p>
          <a:p>
            <a:pPr>
              <a:buNone/>
            </a:pPr>
            <a:endParaRPr lang="en-US" sz="2000" dirty="0" smtClean="0"/>
          </a:p>
          <a:p>
            <a:pPr>
              <a:buNone/>
            </a:pPr>
            <a:endParaRPr lang="en-US" sz="2000" dirty="0" smtClean="0"/>
          </a:p>
          <a:p>
            <a:pPr>
              <a:buNone/>
            </a:pPr>
            <a:r>
              <a:rPr lang="en-US" sz="2000" dirty="0" smtClean="0"/>
              <a:t>PW = -35,000 -30,000 (P/F,10,10) - 30,000(P/F,10,20) +5000(P/F,10,30)-6000(P/A,10,30)</a:t>
            </a:r>
          </a:p>
          <a:p>
            <a:pPr>
              <a:buNone/>
            </a:pPr>
            <a:r>
              <a:rPr lang="en-US" sz="2000" dirty="0" smtClean="0"/>
              <a:t>PW(W) = -35,000 -30,000 (0.38554) - 30,000(0.14864) +5000(0.055731)-6000(9.42691)</a:t>
            </a:r>
          </a:p>
          <a:p>
            <a:pPr>
              <a:buNone/>
            </a:pPr>
            <a:r>
              <a:rPr lang="en-US" sz="2000" dirty="0" smtClean="0"/>
              <a:t>PW(W) = -35,000 -11566.2 – 4459.3 +278.655-56561.46</a:t>
            </a:r>
          </a:p>
          <a:p>
            <a:pPr>
              <a:buNone/>
            </a:pPr>
            <a:r>
              <a:rPr lang="en-US" sz="2000" b="1" dirty="0" smtClean="0">
                <a:solidFill>
                  <a:srgbClr val="FF0000"/>
                </a:solidFill>
              </a:rPr>
              <a:t>PW= -107308.305</a:t>
            </a:r>
          </a:p>
          <a:p>
            <a:pPr>
              <a:buNone/>
            </a:pPr>
            <a:r>
              <a:rPr lang="en-US" sz="2000" dirty="0" smtClean="0"/>
              <a:t>PW(M) = -55,000 -55,000(0.23939) -3200(9.42691)</a:t>
            </a:r>
          </a:p>
          <a:p>
            <a:pPr>
              <a:buNone/>
            </a:pPr>
            <a:r>
              <a:rPr lang="en-US" sz="2000" dirty="0" smtClean="0"/>
              <a:t>PW (M) = -55,000 -13166.45 -30166.112</a:t>
            </a:r>
          </a:p>
          <a:p>
            <a:pPr>
              <a:buNone/>
            </a:pPr>
            <a:r>
              <a:rPr lang="en-US" sz="2000" b="1" dirty="0" smtClean="0">
                <a:solidFill>
                  <a:srgbClr val="00B050"/>
                </a:solidFill>
              </a:rPr>
              <a:t>PW(M)= -98332.562</a:t>
            </a:r>
            <a:endParaRPr lang="en-US" sz="2000" b="1" dirty="0">
              <a:solidFill>
                <a:srgbClr val="00B050"/>
              </a:solidFill>
            </a:endParaRPr>
          </a:p>
        </p:txBody>
      </p:sp>
      <p:pic>
        <p:nvPicPr>
          <p:cNvPr id="35842" name="Picture 2" descr="C:\Users\user\Downloads\CamScanner 08-12-2020 10.13.29.jpg"/>
          <p:cNvPicPr>
            <a:picLocks noChangeAspect="1" noChangeArrowheads="1"/>
          </p:cNvPicPr>
          <p:nvPr/>
        </p:nvPicPr>
        <p:blipFill>
          <a:blip r:embed="rId2" cstate="print"/>
          <a:srcRect/>
          <a:stretch>
            <a:fillRect/>
          </a:stretch>
        </p:blipFill>
        <p:spPr bwMode="auto">
          <a:xfrm>
            <a:off x="1447800" y="838200"/>
            <a:ext cx="5638800" cy="1905000"/>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pPr algn="just">
              <a:buNone/>
            </a:pPr>
            <a:r>
              <a:rPr lang="en-US" dirty="0" smtClean="0"/>
              <a:t>A finance company advertises two investment plans. In Plan-I, The Company pays Rs. 12,000 after 15 years for every Rs 1,000 invested now. In plan-II, for every  Rs. 1000 invested the company pays Rs. 4000 at the end of 10</a:t>
            </a:r>
            <a:r>
              <a:rPr lang="en-US" baseline="30000" dirty="0" smtClean="0"/>
              <a:t>th</a:t>
            </a:r>
            <a:r>
              <a:rPr lang="en-US" dirty="0" smtClean="0"/>
              <a:t> year and Rs. 4000 at the end of 15</a:t>
            </a:r>
            <a:r>
              <a:rPr lang="en-US" baseline="30000" dirty="0" smtClean="0"/>
              <a:t>th</a:t>
            </a:r>
            <a:r>
              <a:rPr lang="en-US" dirty="0" smtClean="0"/>
              <a:t> year. Select the best alternative plan for the investors point of view at </a:t>
            </a:r>
            <a:r>
              <a:rPr lang="en-US" dirty="0" err="1" smtClean="0"/>
              <a:t>i</a:t>
            </a:r>
            <a:r>
              <a:rPr lang="en-US" dirty="0" smtClean="0"/>
              <a:t> = 12% compounded annually.</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dirty="0" smtClean="0"/>
              <a:t>FW(I) = -1000 (F/P,15,12) + 12,000</a:t>
            </a:r>
          </a:p>
          <a:p>
            <a:pPr>
              <a:buNone/>
            </a:pPr>
            <a:r>
              <a:rPr lang="en-US" dirty="0" smtClean="0"/>
              <a:t>FW(I) = -1000 (5.35025) + 12,000</a:t>
            </a:r>
          </a:p>
          <a:p>
            <a:pPr>
              <a:buNone/>
            </a:pPr>
            <a:r>
              <a:rPr lang="en-US" dirty="0" smtClean="0"/>
              <a:t>FW(I) = -5350.25 +12000</a:t>
            </a:r>
          </a:p>
          <a:p>
            <a:pPr>
              <a:buNone/>
            </a:pPr>
            <a:r>
              <a:rPr lang="en-US" dirty="0" smtClean="0"/>
              <a:t>= </a:t>
            </a:r>
            <a:r>
              <a:rPr lang="en-US" b="1" dirty="0" smtClean="0">
                <a:solidFill>
                  <a:srgbClr val="FF0000"/>
                </a:solidFill>
              </a:rPr>
              <a:t>6649.75</a:t>
            </a:r>
          </a:p>
          <a:p>
            <a:pPr>
              <a:buNone/>
            </a:pPr>
            <a:r>
              <a:rPr lang="en-US" dirty="0" smtClean="0"/>
              <a:t>FW(II) = -1000 (5.35025) + 4000 (2.01136) + 4000</a:t>
            </a:r>
          </a:p>
          <a:p>
            <a:pPr>
              <a:buNone/>
            </a:pPr>
            <a:r>
              <a:rPr lang="en-US" dirty="0" smtClean="0"/>
              <a:t>= -5350.25 + 8045.44 +4000</a:t>
            </a:r>
          </a:p>
          <a:p>
            <a:pPr>
              <a:buNone/>
            </a:pPr>
            <a:r>
              <a:rPr lang="en-US" dirty="0" smtClean="0"/>
              <a:t>= -5350.25+ 12045.44</a:t>
            </a:r>
          </a:p>
          <a:p>
            <a:pPr>
              <a:buNone/>
            </a:pPr>
            <a:r>
              <a:rPr lang="en-US" b="1" dirty="0" smtClean="0">
                <a:solidFill>
                  <a:srgbClr val="00B050"/>
                </a:solidFill>
              </a:rPr>
              <a:t>=6695.19</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marL="0" indent="0" algn="just">
              <a:buNone/>
            </a:pPr>
            <a:r>
              <a:rPr lang="en-IN" dirty="0"/>
              <a:t>A proposed mill in an isolated area can be furnished with power and water by a gravity feed system. A stream high above the mill will be tapped to provide flow for water needs and power requirements by connecting it to the mill with a ditch-and -tunnel system or with a wood-and-concrete flume that winds its way down from the plateau. Either alternative will meet current and future needs,  and both will utilise the same power-generating equipment.</a:t>
            </a:r>
            <a:endParaRPr lang="en-US" dirty="0"/>
          </a:p>
          <a:p>
            <a:pPr marL="0" indent="0" algn="just">
              <a:buNone/>
            </a:pPr>
            <a:r>
              <a:rPr lang="en-IN" dirty="0"/>
              <a:t>The ditch-and-tunnel system will cost </a:t>
            </a:r>
            <a:r>
              <a:rPr lang="en-IN" dirty="0" err="1"/>
              <a:t>Rs</a:t>
            </a:r>
            <a:r>
              <a:rPr lang="en-IN" dirty="0"/>
              <a:t>. 5, 00,000 with an annual maintenance cost of </a:t>
            </a:r>
            <a:r>
              <a:rPr lang="en-IN" dirty="0" err="1"/>
              <a:t>Rs</a:t>
            </a:r>
            <a:r>
              <a:rPr lang="en-IN" dirty="0"/>
              <a:t>. 2000. The flume has an initial cost of </a:t>
            </a:r>
            <a:r>
              <a:rPr lang="en-IN" dirty="0" err="1"/>
              <a:t>Rs</a:t>
            </a:r>
            <a:r>
              <a:rPr lang="en-IN" dirty="0"/>
              <a:t>. 2, 00,000 and a yearly maintenance cost of </a:t>
            </a:r>
            <a:r>
              <a:rPr lang="en-IN" dirty="0" err="1"/>
              <a:t>Rs</a:t>
            </a:r>
            <a:r>
              <a:rPr lang="en-IN" dirty="0"/>
              <a:t>. 12,000. In addition, the wood portion of the flume will have to be replaced every ten years at a cost of Rs.1, 00,000.</a:t>
            </a:r>
            <a:endParaRPr lang="en-US" dirty="0"/>
          </a:p>
          <a:p>
            <a:pPr marL="0" indent="0" algn="just">
              <a:buNone/>
            </a:pPr>
            <a:r>
              <a:rPr lang="en-IN" dirty="0"/>
              <a:t>Compare the alternative on the basis of capitalised costs with an interest rate of 6 per cent.</a:t>
            </a:r>
            <a:endParaRPr lang="en-US" dirty="0"/>
          </a:p>
          <a:p>
            <a:endParaRPr lang="en-US" dirty="0"/>
          </a:p>
        </p:txBody>
      </p:sp>
    </p:spTree>
    <p:extLst>
      <p:ext uri="{BB962C8B-B14F-4D97-AF65-F5344CB8AC3E}">
        <p14:creationId xmlns:p14="http://schemas.microsoft.com/office/powerpoint/2010/main" val="431763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6"/>
            <a:ext cx="8229600" cy="1143000"/>
          </a:xfrm>
        </p:spPr>
        <p:txBody>
          <a:bodyPr/>
          <a:lstStyle/>
          <a:p>
            <a:r>
              <a:rPr lang="en-US" dirty="0" smtClean="0"/>
              <a:t>Selection Criteria</a:t>
            </a:r>
            <a:endParaRPr lang="en-US" dirty="0"/>
          </a:p>
        </p:txBody>
      </p:sp>
      <p:sp>
        <p:nvSpPr>
          <p:cNvPr id="3" name="Content Placeholder 2"/>
          <p:cNvSpPr>
            <a:spLocks noGrp="1"/>
          </p:cNvSpPr>
          <p:nvPr>
            <p:ph idx="1"/>
          </p:nvPr>
        </p:nvSpPr>
        <p:spPr>
          <a:xfrm>
            <a:off x="0" y="990600"/>
            <a:ext cx="8991600" cy="5715000"/>
          </a:xfrm>
        </p:spPr>
        <p:txBody>
          <a:bodyPr>
            <a:normAutofit fontScale="85000" lnSpcReduction="20000"/>
          </a:bodyPr>
          <a:lstStyle/>
          <a:p>
            <a:pPr>
              <a:buNone/>
            </a:pPr>
            <a:r>
              <a:rPr lang="en-US" u="sng" dirty="0" smtClean="0">
                <a:solidFill>
                  <a:srgbClr val="FF0000"/>
                </a:solidFill>
              </a:rPr>
              <a:t>Single Proposal: (</a:t>
            </a:r>
            <a:r>
              <a:rPr lang="en-US" dirty="0">
                <a:solidFill>
                  <a:srgbClr val="FF0000"/>
                </a:solidFill>
              </a:rPr>
              <a:t>independent </a:t>
            </a:r>
            <a:r>
              <a:rPr lang="en-US" dirty="0" smtClean="0">
                <a:solidFill>
                  <a:srgbClr val="FF0000"/>
                </a:solidFill>
              </a:rPr>
              <a:t>projects)</a:t>
            </a:r>
            <a:endParaRPr lang="en-US" u="sng" dirty="0" smtClean="0">
              <a:solidFill>
                <a:srgbClr val="FF0000"/>
              </a:solidFill>
            </a:endParaRPr>
          </a:p>
          <a:p>
            <a:pPr>
              <a:buNone/>
            </a:pPr>
            <a:r>
              <a:rPr lang="en-US" dirty="0" smtClean="0"/>
              <a:t>PW&gt; 0  (Select the proposal) </a:t>
            </a:r>
          </a:p>
          <a:p>
            <a:pPr>
              <a:buNone/>
            </a:pPr>
            <a:r>
              <a:rPr lang="en-US" dirty="0" smtClean="0"/>
              <a:t>PW &lt; 0 (Reject the proposal)</a:t>
            </a:r>
          </a:p>
          <a:p>
            <a:pPr>
              <a:buNone/>
            </a:pPr>
            <a:r>
              <a:rPr lang="en-US" dirty="0" smtClean="0"/>
              <a:t>PW = 0 (Indifferent) PW(Revenue) = PW(Cost)</a:t>
            </a:r>
          </a:p>
          <a:p>
            <a:pPr>
              <a:buNone/>
            </a:pPr>
            <a:r>
              <a:rPr lang="en-US" u="sng" dirty="0" smtClean="0">
                <a:solidFill>
                  <a:srgbClr val="FF0000"/>
                </a:solidFill>
              </a:rPr>
              <a:t>Mutual Exclusive cases</a:t>
            </a:r>
            <a:r>
              <a:rPr lang="en-US" dirty="0" smtClean="0">
                <a:solidFill>
                  <a:srgbClr val="FF0000"/>
                </a:solidFill>
              </a:rPr>
              <a:t>:</a:t>
            </a:r>
          </a:p>
          <a:p>
            <a:r>
              <a:rPr lang="en-US" b="1" dirty="0"/>
              <a:t>Mutually Exclusive Projects</a:t>
            </a:r>
            <a:r>
              <a:rPr lang="en-US" dirty="0"/>
              <a:t> are alternatives where </a:t>
            </a:r>
            <a:r>
              <a:rPr lang="en-US" b="1" dirty="0" smtClean="0"/>
              <a:t>only one </a:t>
            </a:r>
            <a:r>
              <a:rPr lang="en-US" b="1" dirty="0"/>
              <a:t>project can be chosen</a:t>
            </a:r>
            <a:r>
              <a:rPr lang="en-US" dirty="0"/>
              <a:t> from the set</a:t>
            </a:r>
            <a:r>
              <a:rPr lang="en-US" dirty="0" smtClean="0"/>
              <a:t>.</a:t>
            </a:r>
          </a:p>
          <a:p>
            <a:r>
              <a:rPr lang="en-US" dirty="0"/>
              <a:t>Accepting one project automatically </a:t>
            </a:r>
            <a:r>
              <a:rPr lang="en-US" b="1" dirty="0"/>
              <a:t>rejects the others</a:t>
            </a:r>
            <a:r>
              <a:rPr lang="en-US" dirty="0" smtClean="0"/>
              <a:t>.</a:t>
            </a:r>
          </a:p>
          <a:p>
            <a:r>
              <a:rPr lang="en-US" dirty="0"/>
              <a:t>Example: If a company wants to buy a new lathe machine and has 3 models (Machine A, B, and C), it can select only </a:t>
            </a:r>
            <a:r>
              <a:rPr lang="en-US" b="1" dirty="0"/>
              <a:t>one</a:t>
            </a:r>
            <a:r>
              <a:rPr lang="en-US" dirty="0" smtClean="0"/>
              <a:t>.</a:t>
            </a:r>
          </a:p>
          <a:p>
            <a:pPr marL="457200" indent="-457200"/>
            <a:r>
              <a:rPr lang="en-US" sz="2600" b="1" dirty="0">
                <a:solidFill>
                  <a:srgbClr val="FF0000"/>
                </a:solidFill>
              </a:rPr>
              <a:t>Decision Rule</a:t>
            </a:r>
            <a:r>
              <a:rPr lang="en-US" sz="2600" dirty="0">
                <a:solidFill>
                  <a:srgbClr val="FF0000"/>
                </a:solidFill>
              </a:rPr>
              <a:t>:</a:t>
            </a:r>
          </a:p>
          <a:p>
            <a:pPr lvl="1"/>
            <a:r>
              <a:rPr lang="en-US" sz="2300" dirty="0"/>
              <a:t>If </a:t>
            </a:r>
            <a:r>
              <a:rPr lang="en-US" sz="2300" b="1" dirty="0"/>
              <a:t>revenues are present</a:t>
            </a:r>
            <a:r>
              <a:rPr lang="en-US" sz="2300" dirty="0"/>
              <a:t> → choose the alternative with </a:t>
            </a:r>
            <a:r>
              <a:rPr lang="en-US" sz="2300" b="1" dirty="0"/>
              <a:t>highest PW</a:t>
            </a:r>
            <a:r>
              <a:rPr lang="en-US" sz="2300" dirty="0"/>
              <a:t>.</a:t>
            </a:r>
          </a:p>
          <a:p>
            <a:pPr lvl="1"/>
            <a:r>
              <a:rPr lang="en-US" sz="2300" dirty="0"/>
              <a:t>If </a:t>
            </a:r>
            <a:r>
              <a:rPr lang="en-US" sz="2300" b="1" dirty="0"/>
              <a:t>only costs are present</a:t>
            </a:r>
            <a:r>
              <a:rPr lang="en-US" sz="2300" dirty="0"/>
              <a:t> → choose the alternative with </a:t>
            </a:r>
            <a:r>
              <a:rPr lang="en-US" sz="2300" b="1" dirty="0"/>
              <a:t>least (more negative) PW</a:t>
            </a:r>
            <a:r>
              <a:rPr lang="en-US" sz="2300" dirty="0"/>
              <a:t>.</a:t>
            </a:r>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717"/>
            <a:ext cx="7772400" cy="1470025"/>
          </a:xfrm>
        </p:spPr>
        <p:txBody>
          <a:bodyPr/>
          <a:lstStyle/>
          <a:p>
            <a:r>
              <a:rPr lang="en-US" dirty="0"/>
              <a:t>Single Proposal</a:t>
            </a:r>
          </a:p>
        </p:txBody>
      </p:sp>
      <p:sp>
        <p:nvSpPr>
          <p:cNvPr id="3" name="Subtitle 2"/>
          <p:cNvSpPr>
            <a:spLocks noGrp="1"/>
          </p:cNvSpPr>
          <p:nvPr>
            <p:ph type="subTitle" idx="1"/>
          </p:nvPr>
        </p:nvSpPr>
        <p:spPr>
          <a:xfrm>
            <a:off x="152400" y="1473742"/>
            <a:ext cx="8763000" cy="5231858"/>
          </a:xfrm>
        </p:spPr>
        <p:txBody>
          <a:bodyPr>
            <a:normAutofit fontScale="92500" lnSpcReduction="10000"/>
          </a:bodyPr>
          <a:lstStyle/>
          <a:p>
            <a:pPr algn="l"/>
            <a:r>
              <a:rPr lang="en-US" sz="2400" dirty="0" smtClean="0">
                <a:solidFill>
                  <a:schemeClr val="tx1"/>
                </a:solidFill>
              </a:rPr>
              <a:t>1. A </a:t>
            </a:r>
            <a:r>
              <a:rPr lang="en-US" sz="2400" dirty="0">
                <a:solidFill>
                  <a:schemeClr val="tx1"/>
                </a:solidFill>
              </a:rPr>
              <a:t>company is considering investing in a </a:t>
            </a:r>
            <a:r>
              <a:rPr lang="en-US" sz="2400" b="1" dirty="0">
                <a:solidFill>
                  <a:schemeClr val="tx1"/>
                </a:solidFill>
              </a:rPr>
              <a:t>new CNC machine</a:t>
            </a:r>
            <a:r>
              <a:rPr lang="en-US" sz="2400" dirty="0">
                <a:solidFill>
                  <a:schemeClr val="tx1"/>
                </a:solidFill>
              </a:rPr>
              <a:t>.</a:t>
            </a:r>
          </a:p>
          <a:p>
            <a:pPr algn="l"/>
            <a:r>
              <a:rPr lang="en-US" sz="2400" dirty="0">
                <a:solidFill>
                  <a:schemeClr val="tx1"/>
                </a:solidFill>
              </a:rPr>
              <a:t>Initial cost = ₹80,000</a:t>
            </a:r>
          </a:p>
          <a:p>
            <a:pPr algn="l"/>
            <a:r>
              <a:rPr lang="en-US" sz="2400" dirty="0">
                <a:solidFill>
                  <a:schemeClr val="tx1"/>
                </a:solidFill>
              </a:rPr>
              <a:t>Annual net cash inflow (savings) = ₹25,000 per year for 5 years</a:t>
            </a:r>
          </a:p>
          <a:p>
            <a:pPr algn="l"/>
            <a:r>
              <a:rPr lang="en-US" sz="2400" dirty="0">
                <a:solidFill>
                  <a:schemeClr val="tx1"/>
                </a:solidFill>
              </a:rPr>
              <a:t>Salvage value at the end of 5 years = ₹10,000</a:t>
            </a:r>
          </a:p>
          <a:p>
            <a:pPr algn="l"/>
            <a:r>
              <a:rPr lang="en-US" sz="2400" dirty="0" smtClean="0">
                <a:solidFill>
                  <a:schemeClr val="tx1"/>
                </a:solidFill>
              </a:rPr>
              <a:t>Rate of interest = 12%</a:t>
            </a:r>
          </a:p>
          <a:p>
            <a:pPr algn="l"/>
            <a:r>
              <a:rPr lang="en-US" sz="2400" dirty="0" smtClean="0">
                <a:solidFill>
                  <a:schemeClr val="tx1"/>
                </a:solidFill>
              </a:rPr>
              <a:t>Should </a:t>
            </a:r>
            <a:r>
              <a:rPr lang="en-US" sz="2400" dirty="0">
                <a:solidFill>
                  <a:schemeClr val="tx1"/>
                </a:solidFill>
              </a:rPr>
              <a:t>the company invest in this machine using the </a:t>
            </a:r>
            <a:r>
              <a:rPr lang="en-US" sz="2400" b="1" dirty="0">
                <a:solidFill>
                  <a:schemeClr val="tx1"/>
                </a:solidFill>
              </a:rPr>
              <a:t>Present Worth method</a:t>
            </a:r>
            <a:r>
              <a:rPr lang="en-US" sz="2400" dirty="0" smtClean="0">
                <a:solidFill>
                  <a:schemeClr val="tx1"/>
                </a:solidFill>
              </a:rPr>
              <a:t>?</a:t>
            </a:r>
          </a:p>
          <a:p>
            <a:pPr algn="l"/>
            <a:r>
              <a:rPr lang="en-US" sz="2400" dirty="0" smtClean="0">
                <a:solidFill>
                  <a:schemeClr val="tx1"/>
                </a:solidFill>
              </a:rPr>
              <a:t>2. A </a:t>
            </a:r>
            <a:r>
              <a:rPr lang="en-US" sz="2400" dirty="0">
                <a:solidFill>
                  <a:schemeClr val="tx1"/>
                </a:solidFill>
              </a:rPr>
              <a:t>construction firm is evaluating whether to purchase a </a:t>
            </a:r>
            <a:r>
              <a:rPr lang="en-US" sz="2400" b="1" dirty="0">
                <a:solidFill>
                  <a:schemeClr val="tx1"/>
                </a:solidFill>
              </a:rPr>
              <a:t>concrete mixer</a:t>
            </a:r>
            <a:r>
              <a:rPr lang="en-US" sz="2400" dirty="0">
                <a:solidFill>
                  <a:schemeClr val="tx1"/>
                </a:solidFill>
              </a:rPr>
              <a:t>.</a:t>
            </a:r>
          </a:p>
          <a:p>
            <a:pPr algn="l"/>
            <a:r>
              <a:rPr lang="en-US" sz="2400" dirty="0">
                <a:solidFill>
                  <a:schemeClr val="tx1"/>
                </a:solidFill>
              </a:rPr>
              <a:t>Initial investment = ₹1,20,000</a:t>
            </a:r>
          </a:p>
          <a:p>
            <a:pPr algn="l"/>
            <a:r>
              <a:rPr lang="en-US" sz="2400" dirty="0">
                <a:solidFill>
                  <a:schemeClr val="tx1"/>
                </a:solidFill>
              </a:rPr>
              <a:t>Annual operating savings = ₹35,000 for 6 years</a:t>
            </a:r>
          </a:p>
          <a:p>
            <a:pPr algn="l"/>
            <a:r>
              <a:rPr lang="en-US" sz="2400" dirty="0">
                <a:solidFill>
                  <a:schemeClr val="tx1"/>
                </a:solidFill>
              </a:rPr>
              <a:t>Salvage value at the end of year 6 = ₹20,000</a:t>
            </a:r>
          </a:p>
          <a:p>
            <a:pPr algn="l"/>
            <a:r>
              <a:rPr lang="en-US" sz="2400" dirty="0" smtClean="0">
                <a:solidFill>
                  <a:schemeClr val="tx1"/>
                </a:solidFill>
              </a:rPr>
              <a:t>Rate of Interest </a:t>
            </a:r>
            <a:r>
              <a:rPr lang="en-US" sz="2400" dirty="0">
                <a:solidFill>
                  <a:schemeClr val="tx1"/>
                </a:solidFill>
              </a:rPr>
              <a:t>= 10%</a:t>
            </a:r>
          </a:p>
          <a:p>
            <a:pPr algn="l"/>
            <a:r>
              <a:rPr lang="en-US" sz="2400" dirty="0" smtClean="0">
                <a:solidFill>
                  <a:schemeClr val="tx1"/>
                </a:solidFill>
              </a:rPr>
              <a:t>Using </a:t>
            </a:r>
            <a:r>
              <a:rPr lang="en-US" sz="2400" dirty="0">
                <a:solidFill>
                  <a:schemeClr val="tx1"/>
                </a:solidFill>
              </a:rPr>
              <a:t>the </a:t>
            </a:r>
            <a:r>
              <a:rPr lang="en-US" sz="2400" b="1" dirty="0">
                <a:solidFill>
                  <a:schemeClr val="tx1"/>
                </a:solidFill>
              </a:rPr>
              <a:t>Present Worth method</a:t>
            </a:r>
            <a:r>
              <a:rPr lang="en-US" sz="2400" dirty="0">
                <a:solidFill>
                  <a:schemeClr val="tx1"/>
                </a:solidFill>
              </a:rPr>
              <a:t>, determine whether the investment is economically justified.</a:t>
            </a:r>
          </a:p>
          <a:p>
            <a:pPr algn="l"/>
            <a:endParaRPr lang="en-US" sz="2400" dirty="0">
              <a:solidFill>
                <a:schemeClr val="tx1"/>
              </a:solidFill>
            </a:endParaRPr>
          </a:p>
          <a:p>
            <a:endParaRPr lang="en-US" dirty="0"/>
          </a:p>
        </p:txBody>
      </p:sp>
    </p:spTree>
    <p:extLst>
      <p:ext uri="{BB962C8B-B14F-4D97-AF65-F5344CB8AC3E}">
        <p14:creationId xmlns:p14="http://schemas.microsoft.com/office/powerpoint/2010/main" val="2077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Single Proposal</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gn="just">
              <a:buNone/>
            </a:pPr>
            <a:r>
              <a:rPr lang="en-US" sz="2400" dirty="0" smtClean="0"/>
              <a:t>An Investor can make three end-of-year payments of Rs. 50,000 , which are expected to generate receipts of Rs, 45,000 at the end of year 4 that will increase annually by  Rs.10,000 for the following 4 years. If the investor can earn a rate of return of 10 percent on other 8 year investments ,is this alternative attractive</a:t>
            </a:r>
          </a:p>
          <a:p>
            <a:pPr algn="just">
              <a:buNone/>
            </a:pPr>
            <a:endParaRPr lang="en-US" sz="2000" dirty="0" smtClean="0"/>
          </a:p>
          <a:p>
            <a:pPr algn="just">
              <a:buNone/>
            </a:pPr>
            <a:endParaRPr lang="en-US" sz="2000" dirty="0" smtClean="0"/>
          </a:p>
        </p:txBody>
      </p:sp>
      <p:pic>
        <p:nvPicPr>
          <p:cNvPr id="1026" name="Picture 2" descr="C:\Users\user\Downloads\CamScanner 07-14-2020 10.02.31.jpg"/>
          <p:cNvPicPr>
            <a:picLocks noChangeAspect="1" noChangeArrowheads="1"/>
          </p:cNvPicPr>
          <p:nvPr/>
        </p:nvPicPr>
        <p:blipFill>
          <a:blip r:embed="rId2" cstate="print"/>
          <a:srcRect/>
          <a:stretch>
            <a:fillRect/>
          </a:stretch>
        </p:blipFill>
        <p:spPr bwMode="auto">
          <a:xfrm>
            <a:off x="1828800" y="3581400"/>
            <a:ext cx="4648200" cy="3048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rmAutofit/>
          </a:bodyPr>
          <a:lstStyle/>
          <a:p>
            <a:pPr algn="just">
              <a:buNone/>
            </a:pPr>
            <a:r>
              <a:rPr lang="en-US" sz="2400" dirty="0" smtClean="0"/>
              <a:t>PW = -50,000 (P/A,10,3) + [45,000 + 10000 (A/G,10,5)](P/A,10,5)(P/F,10,3)</a:t>
            </a:r>
          </a:p>
          <a:p>
            <a:pPr algn="just">
              <a:buNone/>
            </a:pPr>
            <a:r>
              <a:rPr lang="en-US" sz="2400" dirty="0" smtClean="0"/>
              <a:t>= -50,000 (2.48685) + [45,000 + 10000 (1.81013)](3.79079)(0.75131)</a:t>
            </a:r>
          </a:p>
          <a:p>
            <a:pPr algn="just">
              <a:buNone/>
            </a:pPr>
            <a:r>
              <a:rPr lang="en-US" sz="2400" dirty="0" smtClean="0"/>
              <a:t>=-124342.5 + [45,000 + 18101.3](3.79079)(0.75131)</a:t>
            </a:r>
          </a:p>
          <a:p>
            <a:pPr algn="just">
              <a:buNone/>
            </a:pPr>
            <a:r>
              <a:rPr lang="en-US" sz="2400" dirty="0" smtClean="0"/>
              <a:t>=-124342.5 + 63101.3 (3.79079)(0.75131)</a:t>
            </a:r>
          </a:p>
          <a:p>
            <a:pPr algn="just">
              <a:buNone/>
            </a:pPr>
            <a:r>
              <a:rPr lang="en-US" sz="2400" dirty="0" smtClean="0"/>
              <a:t>=-124342.5 + 179716.189</a:t>
            </a:r>
          </a:p>
          <a:p>
            <a:pPr algn="just">
              <a:buNone/>
            </a:pPr>
            <a:r>
              <a:rPr lang="en-US" sz="2400" dirty="0" smtClean="0"/>
              <a:t>=55363.689</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200" dirty="0" smtClean="0"/>
              <a:t>Mutual Exclusive case</a:t>
            </a:r>
            <a:br>
              <a:rPr lang="en-US" sz="3200" dirty="0" smtClean="0"/>
            </a:br>
            <a:r>
              <a:rPr lang="en-US" sz="2400" b="1" dirty="0" smtClean="0">
                <a:solidFill>
                  <a:srgbClr val="00B050"/>
                </a:solidFill>
              </a:rPr>
              <a:t>(Comparison of assets having equal lives)</a:t>
            </a:r>
            <a:endParaRPr lang="en-US" sz="2400" b="1" dirty="0">
              <a:solidFill>
                <a:srgbClr val="00B050"/>
              </a:solidFill>
            </a:endParaRPr>
          </a:p>
        </p:txBody>
      </p:sp>
      <p:graphicFrame>
        <p:nvGraphicFramePr>
          <p:cNvPr id="4" name="Content Placeholder 3"/>
          <p:cNvGraphicFramePr>
            <a:graphicFrameLocks noGrp="1"/>
          </p:cNvGraphicFramePr>
          <p:nvPr>
            <p:ph idx="1"/>
          </p:nvPr>
        </p:nvGraphicFramePr>
        <p:xfrm>
          <a:off x="457200" y="1371600"/>
          <a:ext cx="8229600" cy="2194560"/>
        </p:xfrm>
        <a:graphic>
          <a:graphicData uri="http://schemas.openxmlformats.org/drawingml/2006/table">
            <a:tbl>
              <a:tblPr firstRow="1" bandRow="1">
                <a:tableStyleId>{5C22544A-7EE6-4342-B048-85BDC9FD1C3A}</a:tableStyleId>
              </a:tblPr>
              <a:tblGrid>
                <a:gridCol w="2743200"/>
                <a:gridCol w="2743200"/>
                <a:gridCol w="2743200"/>
              </a:tblGrid>
              <a:tr h="342900">
                <a:tc>
                  <a:txBody>
                    <a:bodyPr/>
                    <a:lstStyle/>
                    <a:p>
                      <a:endParaRPr lang="en-US" dirty="0"/>
                    </a:p>
                  </a:txBody>
                  <a:tcPr/>
                </a:tc>
                <a:tc>
                  <a:txBody>
                    <a:bodyPr/>
                    <a:lstStyle/>
                    <a:p>
                      <a:r>
                        <a:rPr lang="en-US" dirty="0" smtClean="0"/>
                        <a:t>A</a:t>
                      </a:r>
                      <a:endParaRPr lang="en-US" dirty="0"/>
                    </a:p>
                  </a:txBody>
                  <a:tcPr/>
                </a:tc>
                <a:tc>
                  <a:txBody>
                    <a:bodyPr/>
                    <a:lstStyle/>
                    <a:p>
                      <a:r>
                        <a:rPr lang="en-US" dirty="0" smtClean="0"/>
                        <a:t>B</a:t>
                      </a:r>
                      <a:endParaRPr lang="en-US" dirty="0"/>
                    </a:p>
                  </a:txBody>
                  <a:tcPr/>
                </a:tc>
              </a:tr>
              <a:tr h="342900">
                <a:tc>
                  <a:txBody>
                    <a:bodyPr/>
                    <a:lstStyle/>
                    <a:p>
                      <a:r>
                        <a:rPr lang="en-US" dirty="0" smtClean="0"/>
                        <a:t>Initial</a:t>
                      </a:r>
                      <a:r>
                        <a:rPr lang="en-US" baseline="0" dirty="0" smtClean="0"/>
                        <a:t> Cost</a:t>
                      </a:r>
                      <a:endParaRPr lang="en-US" dirty="0"/>
                    </a:p>
                  </a:txBody>
                  <a:tcPr/>
                </a:tc>
                <a:tc>
                  <a:txBody>
                    <a:bodyPr/>
                    <a:lstStyle/>
                    <a:p>
                      <a:r>
                        <a:rPr lang="en-US" dirty="0" smtClean="0"/>
                        <a:t>2300</a:t>
                      </a:r>
                      <a:endParaRPr lang="en-US" dirty="0"/>
                    </a:p>
                  </a:txBody>
                  <a:tcPr/>
                </a:tc>
                <a:tc>
                  <a:txBody>
                    <a:bodyPr/>
                    <a:lstStyle/>
                    <a:p>
                      <a:r>
                        <a:rPr lang="en-US" dirty="0" smtClean="0"/>
                        <a:t>3200</a:t>
                      </a:r>
                      <a:endParaRPr lang="en-US" dirty="0"/>
                    </a:p>
                  </a:txBody>
                  <a:tcPr/>
                </a:tc>
              </a:tr>
              <a:tr h="342900">
                <a:tc>
                  <a:txBody>
                    <a:bodyPr/>
                    <a:lstStyle/>
                    <a:p>
                      <a:r>
                        <a:rPr lang="en-US" dirty="0" smtClean="0"/>
                        <a:t>Annual Expenses</a:t>
                      </a:r>
                      <a:endParaRPr lang="en-US" dirty="0"/>
                    </a:p>
                  </a:txBody>
                  <a:tcPr/>
                </a:tc>
                <a:tc>
                  <a:txBody>
                    <a:bodyPr/>
                    <a:lstStyle/>
                    <a:p>
                      <a:r>
                        <a:rPr lang="en-US" dirty="0" smtClean="0"/>
                        <a:t>250</a:t>
                      </a:r>
                      <a:endParaRPr lang="en-US" dirty="0"/>
                    </a:p>
                  </a:txBody>
                  <a:tcPr/>
                </a:tc>
                <a:tc>
                  <a:txBody>
                    <a:bodyPr/>
                    <a:lstStyle/>
                    <a:p>
                      <a:r>
                        <a:rPr lang="en-US" dirty="0" smtClean="0"/>
                        <a:t>0</a:t>
                      </a:r>
                      <a:endParaRPr lang="en-US" dirty="0"/>
                    </a:p>
                  </a:txBody>
                  <a:tcPr/>
                </a:tc>
              </a:tr>
              <a:tr h="342900">
                <a:tc>
                  <a:txBody>
                    <a:bodyPr/>
                    <a:lstStyle/>
                    <a:p>
                      <a:r>
                        <a:rPr lang="en-US" dirty="0" smtClean="0"/>
                        <a:t>Salvage Value</a:t>
                      </a:r>
                      <a:endParaRPr lang="en-US" dirty="0"/>
                    </a:p>
                  </a:txBody>
                  <a:tcPr/>
                </a:tc>
                <a:tc>
                  <a:txBody>
                    <a:bodyPr/>
                    <a:lstStyle/>
                    <a:p>
                      <a:r>
                        <a:rPr lang="en-US" dirty="0" smtClean="0"/>
                        <a:t>0</a:t>
                      </a:r>
                      <a:endParaRPr lang="en-US" dirty="0"/>
                    </a:p>
                  </a:txBody>
                  <a:tcPr/>
                </a:tc>
                <a:tc>
                  <a:txBody>
                    <a:bodyPr/>
                    <a:lstStyle/>
                    <a:p>
                      <a:r>
                        <a:rPr lang="en-US" dirty="0" smtClean="0"/>
                        <a:t>400</a:t>
                      </a:r>
                      <a:endParaRPr lang="en-US" dirty="0"/>
                    </a:p>
                  </a:txBody>
                  <a:tcPr/>
                </a:tc>
              </a:tr>
              <a:tr h="342900">
                <a:tc>
                  <a:txBody>
                    <a:bodyPr/>
                    <a:lstStyle/>
                    <a:p>
                      <a:r>
                        <a:rPr lang="en-US" dirty="0" smtClean="0"/>
                        <a:t>Life (N)</a:t>
                      </a:r>
                      <a:endParaRPr lang="en-US" dirty="0"/>
                    </a:p>
                  </a:txBody>
                  <a:tcPr/>
                </a:tc>
                <a:tc>
                  <a:txBody>
                    <a:bodyPr/>
                    <a:lstStyle/>
                    <a:p>
                      <a:r>
                        <a:rPr lang="en-US" dirty="0" smtClean="0"/>
                        <a:t>4</a:t>
                      </a:r>
                      <a:endParaRPr lang="en-US" dirty="0"/>
                    </a:p>
                  </a:txBody>
                  <a:tcPr/>
                </a:tc>
                <a:tc>
                  <a:txBody>
                    <a:bodyPr/>
                    <a:lstStyle/>
                    <a:p>
                      <a:r>
                        <a:rPr lang="en-US" dirty="0" smtClean="0"/>
                        <a:t>4</a:t>
                      </a:r>
                      <a:endParaRPr lang="en-US" dirty="0"/>
                    </a:p>
                  </a:txBody>
                  <a:tcPr/>
                </a:tc>
              </a:tr>
              <a:tr h="342900">
                <a:tc>
                  <a:txBody>
                    <a:bodyPr/>
                    <a:lstStyle/>
                    <a:p>
                      <a:r>
                        <a:rPr lang="en-US" dirty="0" err="1" smtClean="0"/>
                        <a:t>i</a:t>
                      </a:r>
                      <a:endParaRPr lang="en-US" dirty="0"/>
                    </a:p>
                  </a:txBody>
                  <a:tcPr/>
                </a:tc>
                <a:tc gridSpan="2">
                  <a:txBody>
                    <a:bodyPr/>
                    <a:lstStyle/>
                    <a:p>
                      <a:pPr algn="ctr"/>
                      <a:r>
                        <a:rPr lang="en-US" dirty="0" smtClean="0"/>
                        <a:t>15</a:t>
                      </a:r>
                      <a:r>
                        <a:rPr lang="en-US" baseline="0" dirty="0" smtClean="0"/>
                        <a:t> %</a:t>
                      </a:r>
                      <a:endParaRPr lang="en-US" dirty="0"/>
                    </a:p>
                  </a:txBody>
                  <a:tcPr/>
                </a:tc>
                <a:tc hMerge="1">
                  <a:txBody>
                    <a:bodyPr/>
                    <a:lstStyle/>
                    <a:p>
                      <a:endParaRPr lang="en-US"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1859</TotalTime>
  <Words>2545</Words>
  <Application>Microsoft Office PowerPoint</Application>
  <PresentationFormat>On-screen Show (4:3)</PresentationFormat>
  <Paragraphs>297</Paragraphs>
  <Slides>44</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48" baseType="lpstr">
      <vt:lpstr>Arial</vt:lpstr>
      <vt:lpstr>Calibri</vt:lpstr>
      <vt:lpstr>Office Theme</vt:lpstr>
      <vt:lpstr>Equation</vt:lpstr>
      <vt:lpstr>Present-worth Comparisons</vt:lpstr>
      <vt:lpstr>Meaning of Present-worth Comparison</vt:lpstr>
      <vt:lpstr>Meaning of Present Worth </vt:lpstr>
      <vt:lpstr>Conditions</vt:lpstr>
      <vt:lpstr>Selection Criteria</vt:lpstr>
      <vt:lpstr>Single Proposal</vt:lpstr>
      <vt:lpstr>Single Proposal</vt:lpstr>
      <vt:lpstr>Solution</vt:lpstr>
      <vt:lpstr>Mutual Exclusive case (Comparison of assets having equal lives)</vt:lpstr>
      <vt:lpstr>PowerPoint Presentation</vt:lpstr>
      <vt:lpstr>PowerPoint Presentation</vt:lpstr>
      <vt:lpstr>Comparison Assets having unequal lives</vt:lpstr>
      <vt:lpstr>Comparison of Assets having unequal lives (Common-multiple method)</vt:lpstr>
      <vt:lpstr>PowerPoint Presentation</vt:lpstr>
      <vt:lpstr>Study Period</vt:lpstr>
      <vt:lpstr>PowerPoint Presentation</vt:lpstr>
      <vt:lpstr>Comparison of Assets having infinite lives</vt:lpstr>
      <vt:lpstr>PowerPoint Presentation</vt:lpstr>
      <vt:lpstr>Future-worth Comparison</vt:lpstr>
      <vt:lpstr>PowerPoint Presentation</vt:lpstr>
      <vt:lpstr>Pay-back Period Comparison </vt:lpstr>
      <vt:lpstr>PowerPoint Presentation</vt:lpstr>
      <vt:lpstr>PowerPoint Presentation</vt:lpstr>
      <vt:lpstr>Problems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Present-worth Comparisons</dc:title>
  <dc:creator>user</dc:creator>
  <cp:lastModifiedBy>SILICON</cp:lastModifiedBy>
  <cp:revision>179</cp:revision>
  <dcterms:created xsi:type="dcterms:W3CDTF">2020-07-13T09:00:08Z</dcterms:created>
  <dcterms:modified xsi:type="dcterms:W3CDTF">2025-09-15T06:55:40Z</dcterms:modified>
</cp:coreProperties>
</file>