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 id="311" r:id="rId55"/>
    <p:sldId id="312" r:id="rId56"/>
    <p:sldId id="328" r:id="rId57"/>
    <p:sldId id="327" r:id="rId58"/>
    <p:sldId id="314" r:id="rId59"/>
    <p:sldId id="316" r:id="rId60"/>
    <p:sldId id="318" r:id="rId61"/>
    <p:sldId id="319" r:id="rId62"/>
    <p:sldId id="320" r:id="rId63"/>
    <p:sldId id="322" r:id="rId64"/>
    <p:sldId id="323" r:id="rId65"/>
    <p:sldId id="325" r:id="rId66"/>
    <p:sldId id="326" r:id="rId67"/>
    <p:sldId id="329"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437" r:id="rId96"/>
    <p:sldId id="358" r:id="rId97"/>
    <p:sldId id="428" r:id="rId98"/>
    <p:sldId id="429" r:id="rId99"/>
    <p:sldId id="430" r:id="rId100"/>
    <p:sldId id="431" r:id="rId101"/>
    <p:sldId id="432" r:id="rId102"/>
    <p:sldId id="433" r:id="rId103"/>
    <p:sldId id="434" r:id="rId104"/>
    <p:sldId id="435" r:id="rId105"/>
    <p:sldId id="436"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92" r:id="rId130"/>
    <p:sldId id="393" r:id="rId131"/>
    <p:sldId id="394" r:id="rId132"/>
    <p:sldId id="395" r:id="rId133"/>
    <p:sldId id="396" r:id="rId134"/>
    <p:sldId id="397" r:id="rId135"/>
    <p:sldId id="398" r:id="rId136"/>
    <p:sldId id="399" r:id="rId137"/>
    <p:sldId id="400" r:id="rId138"/>
    <p:sldId id="401" r:id="rId139"/>
    <p:sldId id="402" r:id="rId140"/>
    <p:sldId id="403" r:id="rId141"/>
    <p:sldId id="404" r:id="rId142"/>
    <p:sldId id="405" r:id="rId143"/>
    <p:sldId id="406" r:id="rId144"/>
    <p:sldId id="407" r:id="rId145"/>
    <p:sldId id="408" r:id="rId146"/>
    <p:sldId id="409" r:id="rId147"/>
    <p:sldId id="410" r:id="rId148"/>
    <p:sldId id="411" r:id="rId149"/>
    <p:sldId id="412" r:id="rId150"/>
    <p:sldId id="413" r:id="rId151"/>
    <p:sldId id="414" r:id="rId152"/>
    <p:sldId id="415" r:id="rId153"/>
    <p:sldId id="416" r:id="rId154"/>
    <p:sldId id="417" r:id="rId155"/>
    <p:sldId id="418" r:id="rId156"/>
    <p:sldId id="419" r:id="rId157"/>
    <p:sldId id="420" r:id="rId158"/>
    <p:sldId id="421" r:id="rId159"/>
    <p:sldId id="422" r:id="rId160"/>
    <p:sldId id="423" r:id="rId161"/>
    <p:sldId id="424" r:id="rId162"/>
    <p:sldId id="425" r:id="rId163"/>
    <p:sldId id="426"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FA5633-806A-4B67-8C17-049BB0ADD952}" type="datetimeFigureOut">
              <a:rPr lang="en-IN" smtClean="0"/>
              <a:t>18-08-2025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8FFEA-7C51-4A96-90E5-7B3F21122098}" type="slidenum">
              <a:rPr lang="en-IN" smtClean="0"/>
              <a:t>‹#›</a:t>
            </a:fld>
            <a:endParaRPr lang="en-IN"/>
          </a:p>
        </p:txBody>
      </p:sp>
    </p:spTree>
    <p:extLst>
      <p:ext uri="{BB962C8B-B14F-4D97-AF65-F5344CB8AC3E}">
        <p14:creationId xmlns:p14="http://schemas.microsoft.com/office/powerpoint/2010/main" val="408513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78DA64E8-3B34-433D-86BA-276E55A9D6EC}" type="slidenum">
              <a:rPr lang="en-IN" smtClean="0"/>
              <a:pPr>
                <a:defRPr/>
              </a:pPr>
              <a:t>11</a:t>
            </a:fld>
            <a:endParaRPr lang="en-IN"/>
          </a:p>
        </p:txBody>
      </p:sp>
    </p:spTree>
    <p:extLst>
      <p:ext uri="{BB962C8B-B14F-4D97-AF65-F5344CB8AC3E}">
        <p14:creationId xmlns:p14="http://schemas.microsoft.com/office/powerpoint/2010/main" val="317353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963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4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IN" smtClean="0"/>
              <a:t>Java SE 8, 11, 17, 21 are all LTS (long term support), Older version still maintained</a:t>
            </a:r>
          </a:p>
        </p:txBody>
      </p:sp>
      <p:sp>
        <p:nvSpPr>
          <p:cNvPr id="534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13A06C-AF1E-41E1-A296-B7101113B0BA}" type="slidenum">
              <a:rPr lang="en-IN"/>
              <a:pPr eaLnBrk="1" hangingPunct="1"/>
              <a:t>20</a:t>
            </a:fld>
            <a:endParaRPr lang="en-IN"/>
          </a:p>
        </p:txBody>
      </p:sp>
    </p:spTree>
    <p:extLst>
      <p:ext uri="{BB962C8B-B14F-4D97-AF65-F5344CB8AC3E}">
        <p14:creationId xmlns:p14="http://schemas.microsoft.com/office/powerpoint/2010/main" val="2603535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417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783ec658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783ec65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000" dirty="0"/>
          </a:p>
        </p:txBody>
      </p:sp>
    </p:spTree>
    <p:extLst>
      <p:ext uri="{BB962C8B-B14F-4D97-AF65-F5344CB8AC3E}">
        <p14:creationId xmlns:p14="http://schemas.microsoft.com/office/powerpoint/2010/main" val="29377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d06dc2a1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d06dc2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80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d06dc2a1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d06dc2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680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bb8a946cd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bb8a946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01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9037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noProof="0" dirty="0"/>
          </a:p>
        </p:txBody>
      </p:sp>
    </p:spTree>
    <p:extLst>
      <p:ext uri="{BB962C8B-B14F-4D97-AF65-F5344CB8AC3E}">
        <p14:creationId xmlns:p14="http://schemas.microsoft.com/office/powerpoint/2010/main" val="2790129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546667"/>
            <a:ext cx="85206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620158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2634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javatpoint.com/jsf-tutorial" TargetMode="External"/><Relationship Id="rId3" Type="http://schemas.openxmlformats.org/officeDocument/2006/relationships/hyperlink" Target="https://www.javatpoint.com/servlet-tutorial" TargetMode="External"/><Relationship Id="rId7" Type="http://schemas.openxmlformats.org/officeDocument/2006/relationships/hyperlink" Target="https://www.javatpoint.com/hibernate-tutori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javatpoint.com/spring-tutorial" TargetMode="External"/><Relationship Id="rId5" Type="http://schemas.openxmlformats.org/officeDocument/2006/relationships/hyperlink" Target="https://www.javatpoint.com/struts-2-tutorial" TargetMode="External"/><Relationship Id="rId4" Type="http://schemas.openxmlformats.org/officeDocument/2006/relationships/hyperlink" Target="https://www.javatpoint.com/jsp-tutorial"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jpa-tutorial"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james-gosling-father-of-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james-gosling-father-of-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OOP USING JAVA</a:t>
            </a:r>
          </a:p>
        </p:txBody>
      </p:sp>
      <p:sp>
        <p:nvSpPr>
          <p:cNvPr id="2051" name="Rectangle 3"/>
          <p:cNvSpPr>
            <a:spLocks noGrp="1" noChangeArrowheads="1"/>
          </p:cNvSpPr>
          <p:nvPr>
            <p:ph type="subTitle" idx="1"/>
          </p:nvPr>
        </p:nvSpPr>
        <p:spPr/>
        <p:txBody>
          <a:bodyPr/>
          <a:lstStyle/>
          <a:p>
            <a:pPr eaLnBrk="1" hangingPunct="1"/>
            <a:endParaRPr lang="en-US" dirty="0" smtClean="0"/>
          </a:p>
        </p:txBody>
      </p:sp>
    </p:spTree>
    <p:extLst>
      <p:ext uri="{BB962C8B-B14F-4D97-AF65-F5344CB8AC3E}">
        <p14:creationId xmlns:p14="http://schemas.microsoft.com/office/powerpoint/2010/main" val="3743032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4000" smtClean="0"/>
              <a:t>Standalone Application</a:t>
            </a:r>
            <a:br>
              <a:rPr lang="en-US" sz="4000" smtClean="0"/>
            </a:br>
            <a:endParaRPr lang="en-US" sz="4000" smtClean="0"/>
          </a:p>
        </p:txBody>
      </p:sp>
      <p:sp>
        <p:nvSpPr>
          <p:cNvPr id="11267" name="Rectangle 3"/>
          <p:cNvSpPr>
            <a:spLocks noGrp="1" noChangeArrowheads="1"/>
          </p:cNvSpPr>
          <p:nvPr>
            <p:ph type="body" idx="1"/>
          </p:nvPr>
        </p:nvSpPr>
        <p:spPr/>
        <p:txBody>
          <a:bodyPr/>
          <a:lstStyle/>
          <a:p>
            <a:pPr eaLnBrk="1" hangingPunct="1">
              <a:lnSpc>
                <a:spcPct val="90000"/>
              </a:lnSpc>
            </a:pPr>
            <a:r>
              <a:rPr lang="en-US" smtClean="0"/>
              <a:t>Standalone applications are also known as desktop applications or window-based applications. </a:t>
            </a:r>
          </a:p>
          <a:p>
            <a:pPr eaLnBrk="1" hangingPunct="1">
              <a:lnSpc>
                <a:spcPct val="90000"/>
              </a:lnSpc>
            </a:pPr>
            <a:r>
              <a:rPr lang="en-US" smtClean="0"/>
              <a:t>These are traditional software that we need to install on every machine.</a:t>
            </a:r>
          </a:p>
          <a:p>
            <a:pPr eaLnBrk="1" hangingPunct="1">
              <a:lnSpc>
                <a:spcPct val="90000"/>
              </a:lnSpc>
            </a:pPr>
            <a:r>
              <a:rPr lang="en-US" smtClean="0"/>
              <a:t> Examples of standalone application are Media player, antivirus, etc.</a:t>
            </a:r>
          </a:p>
          <a:p>
            <a:pPr eaLnBrk="1" hangingPunct="1">
              <a:lnSpc>
                <a:spcPct val="90000"/>
              </a:lnSpc>
            </a:pPr>
            <a:r>
              <a:rPr lang="en-US" smtClean="0"/>
              <a:t> AWT and Swing are used in Java for creating standalone applications </a:t>
            </a:r>
          </a:p>
        </p:txBody>
      </p:sp>
    </p:spTree>
    <p:extLst>
      <p:ext uri="{BB962C8B-B14F-4D97-AF65-F5344CB8AC3E}">
        <p14:creationId xmlns:p14="http://schemas.microsoft.com/office/powerpoint/2010/main" val="8068398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725" y="1020147"/>
            <a:ext cx="8599034" cy="5738327"/>
          </a:xfrm>
        </p:spPr>
        <p:txBody>
          <a:bodyPr/>
          <a:lstStyle/>
          <a:p>
            <a:pPr marL="114300" indent="0">
              <a:buNone/>
            </a:pPr>
            <a:r>
              <a:rPr lang="en-GB" sz="1400" b="1" dirty="0" smtClean="0">
                <a:latin typeface="Times New Roman" pitchFamily="18" charset="0"/>
                <a:cs typeface="Times New Roman" pitchFamily="18" charset="0"/>
              </a:rPr>
              <a:t>Example:</a:t>
            </a:r>
          </a:p>
          <a:p>
            <a:pPr marL="114300" indent="0">
              <a:buNone/>
            </a:pPr>
            <a:r>
              <a:rPr lang="en-GB" sz="1400" dirty="0" smtClean="0">
                <a:latin typeface="Times New Roman" pitchFamily="18" charset="0"/>
                <a:cs typeface="Times New Roman" pitchFamily="18" charset="0"/>
              </a:rPr>
              <a:t>class </a:t>
            </a:r>
            <a:r>
              <a:rPr lang="en-GB" sz="1400" dirty="0" err="1" smtClean="0">
                <a:latin typeface="Times New Roman" pitchFamily="18" charset="0"/>
                <a:cs typeface="Times New Roman" pitchFamily="18" charset="0"/>
              </a:rPr>
              <a:t>BreakLabelDemo</a:t>
            </a:r>
            <a:endParaRPr lang="en-GB" sz="1400" dirty="0" smtClean="0">
              <a:latin typeface="Times New Roman" pitchFamily="18" charset="0"/>
              <a:cs typeface="Times New Roman" pitchFamily="18" charset="0"/>
            </a:endParaRPr>
          </a:p>
          <a:p>
            <a:pPr marL="114300" indent="0">
              <a:buNone/>
            </a:pPr>
            <a:r>
              <a:rPr lang="en-GB" sz="1400" dirty="0" smtClean="0">
                <a:latin typeface="Times New Roman" pitchFamily="18" charset="0"/>
                <a:cs typeface="Times New Roman" pitchFamily="18" charset="0"/>
              </a:rPr>
              <a:t>{</a:t>
            </a:r>
          </a:p>
          <a:p>
            <a:pPr marL="114300" indent="0">
              <a:buNone/>
            </a:pPr>
            <a:r>
              <a:rPr lang="en-GB" sz="1400" dirty="0" smtClean="0">
                <a:latin typeface="Times New Roman" pitchFamily="18" charset="0"/>
                <a:cs typeface="Times New Roman" pitchFamily="18" charset="0"/>
              </a:rPr>
              <a:t>     public static void main(String </a:t>
            </a:r>
            <a:r>
              <a:rPr lang="en-GB" sz="1400" dirty="0" err="1" smtClean="0">
                <a:latin typeface="Times New Roman" pitchFamily="18" charset="0"/>
                <a:cs typeface="Times New Roman" pitchFamily="18" charset="0"/>
              </a:rPr>
              <a:t>args</a:t>
            </a:r>
            <a:r>
              <a:rPr lang="en-GB" sz="1400" dirty="0" smtClean="0">
                <a:latin typeface="Times New Roman" pitchFamily="18" charset="0"/>
                <a:cs typeface="Times New Roman" pitchFamily="18" charset="0"/>
              </a:rPr>
              <a:t>[])</a:t>
            </a:r>
          </a:p>
          <a:p>
            <a:pPr marL="114300" indent="0">
              <a:buNone/>
            </a:pPr>
            <a:r>
              <a:rPr lang="en-GB" sz="1400" dirty="0" smtClean="0">
                <a:latin typeface="Times New Roman" pitchFamily="18" charset="0"/>
                <a:cs typeface="Times New Roman" pitchFamily="18" charset="0"/>
              </a:rPr>
              <a:t>	{</a:t>
            </a:r>
          </a:p>
          <a:p>
            <a:pPr marL="114300" inden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boolean</a:t>
            </a:r>
            <a:r>
              <a:rPr lang="en-GB" sz="1400" dirty="0" smtClean="0">
                <a:latin typeface="Times New Roman" pitchFamily="18" charset="0"/>
                <a:cs typeface="Times New Roman" pitchFamily="18" charset="0"/>
              </a:rPr>
              <a:t> t = true;</a:t>
            </a:r>
          </a:p>
          <a:p>
            <a:pPr marL="114300" indent="0">
              <a:buNone/>
            </a:pPr>
            <a:r>
              <a:rPr lang="en-GB" sz="1400" dirty="0" smtClean="0">
                <a:latin typeface="Times New Roman" pitchFamily="18" charset="0"/>
                <a:cs typeface="Times New Roman" pitchFamily="18" charset="0"/>
              </a:rPr>
              <a:t>		first:</a:t>
            </a:r>
          </a:p>
          <a:p>
            <a:pPr marL="114300" indent="0">
              <a:buNone/>
            </a:pPr>
            <a:r>
              <a:rPr lang="en-GB" sz="1400" dirty="0" smtClean="0">
                <a:latin typeface="Times New Roman" pitchFamily="18" charset="0"/>
                <a:cs typeface="Times New Roman" pitchFamily="18" charset="0"/>
              </a:rPr>
              <a:t>		{</a:t>
            </a:r>
          </a:p>
          <a:p>
            <a:pPr marL="114300" indent="0">
              <a:buNone/>
            </a:pPr>
            <a:r>
              <a:rPr lang="en-GB" sz="1400" dirty="0" smtClean="0">
                <a:latin typeface="Times New Roman" pitchFamily="18" charset="0"/>
                <a:cs typeface="Times New Roman" pitchFamily="18" charset="0"/>
              </a:rPr>
              <a:t>                              second:</a:t>
            </a:r>
          </a:p>
          <a:p>
            <a:pPr marL="114300" indent="0">
              <a:buNone/>
            </a:pPr>
            <a:r>
              <a:rPr lang="en-GB" sz="1400" dirty="0" smtClean="0">
                <a:latin typeface="Times New Roman" pitchFamily="18" charset="0"/>
                <a:cs typeface="Times New Roman" pitchFamily="18" charset="0"/>
              </a:rPr>
              <a:t>			{</a:t>
            </a:r>
          </a:p>
          <a:p>
            <a:pPr marL="114300" inden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System.out.println</a:t>
            </a:r>
            <a:r>
              <a:rPr lang="en-GB" sz="1400" dirty="0" smtClean="0">
                <a:latin typeface="Times New Roman" pitchFamily="18" charset="0"/>
                <a:cs typeface="Times New Roman" pitchFamily="18" charset="0"/>
              </a:rPr>
              <a:t>("Before break statement");</a:t>
            </a:r>
          </a:p>
          <a:p>
            <a:pPr marL="114300" indent="0">
              <a:buNone/>
            </a:pPr>
            <a:r>
              <a:rPr lang="en-GB" sz="1400" dirty="0" smtClean="0">
                <a:latin typeface="Times New Roman" pitchFamily="18" charset="0"/>
                <a:cs typeface="Times New Roman" pitchFamily="18" charset="0"/>
              </a:rPr>
              <a:t>                                                                    if (t)</a:t>
            </a:r>
          </a:p>
          <a:p>
            <a:pPr marL="114300" indent="0">
              <a:buNone/>
            </a:pPr>
            <a:r>
              <a:rPr lang="en-GB" sz="1400" dirty="0" smtClean="0">
                <a:latin typeface="Times New Roman" pitchFamily="18" charset="0"/>
                <a:cs typeface="Times New Roman" pitchFamily="18" charset="0"/>
              </a:rPr>
              <a:t>			         break second;</a:t>
            </a:r>
          </a:p>
          <a:p>
            <a:pPr marL="114300" inden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System.out.println</a:t>
            </a:r>
            <a:r>
              <a:rPr lang="en-GB" sz="1400" dirty="0" smtClean="0">
                <a:latin typeface="Times New Roman" pitchFamily="18" charset="0"/>
                <a:cs typeface="Times New Roman" pitchFamily="18" charset="0"/>
              </a:rPr>
              <a:t>("This won't execute.");</a:t>
            </a:r>
          </a:p>
          <a:p>
            <a:pPr marL="114300" indent="0">
              <a:buNone/>
            </a:pPr>
            <a:r>
              <a:rPr lang="en-GB" sz="1400" dirty="0" smtClean="0">
                <a:latin typeface="Times New Roman" pitchFamily="18" charset="0"/>
                <a:cs typeface="Times New Roman" pitchFamily="18" charset="0"/>
              </a:rPr>
              <a:t>			   }</a:t>
            </a:r>
          </a:p>
          <a:p>
            <a:pPr marL="114300" inden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System.out.println</a:t>
            </a:r>
            <a:r>
              <a:rPr lang="en-GB" sz="1400" dirty="0" smtClean="0">
                <a:latin typeface="Times New Roman" pitchFamily="18" charset="0"/>
                <a:cs typeface="Times New Roman" pitchFamily="18" charset="0"/>
              </a:rPr>
              <a:t>(“Hello.");</a:t>
            </a:r>
          </a:p>
          <a:p>
            <a:pPr marL="114300" indent="0">
              <a:buNone/>
            </a:pPr>
            <a:r>
              <a:rPr lang="en-GB" sz="1400" dirty="0" smtClean="0">
                <a:latin typeface="Times New Roman" pitchFamily="18" charset="0"/>
                <a:cs typeface="Times New Roman" pitchFamily="18" charset="0"/>
              </a:rPr>
              <a:t>                                    }</a:t>
            </a:r>
          </a:p>
          <a:p>
            <a:pPr marL="114300" indent="0">
              <a:buNone/>
            </a:pPr>
            <a:endParaRPr lang="en-GB" sz="1400" dirty="0" smtClean="0">
              <a:latin typeface="Times New Roman" pitchFamily="18" charset="0"/>
              <a:cs typeface="Times New Roman" pitchFamily="18" charset="0"/>
            </a:endParaRPr>
          </a:p>
          <a:p>
            <a:pPr marL="114300" indent="0">
              <a:buNone/>
            </a:pPr>
            <a:r>
              <a:rPr lang="en-GB" sz="1400" dirty="0" smtClean="0">
                <a:latin typeface="Times New Roman" pitchFamily="18" charset="0"/>
                <a:cs typeface="Times New Roman" pitchFamily="18" charset="0"/>
              </a:rPr>
              <a:t>	            </a:t>
            </a:r>
            <a:r>
              <a:rPr lang="en-GB" sz="1400" dirty="0" err="1" smtClean="0">
                <a:latin typeface="Times New Roman" pitchFamily="18" charset="0"/>
                <a:cs typeface="Times New Roman" pitchFamily="18" charset="0"/>
              </a:rPr>
              <a:t>System.out.println</a:t>
            </a:r>
            <a:r>
              <a:rPr lang="en-GB" sz="1400" dirty="0" smtClean="0">
                <a:latin typeface="Times New Roman" pitchFamily="18" charset="0"/>
                <a:cs typeface="Times New Roman" pitchFamily="18" charset="0"/>
              </a:rPr>
              <a:t>(“After second block.");</a:t>
            </a:r>
          </a:p>
          <a:p>
            <a:pPr marL="114300" indent="0">
              <a:buNone/>
            </a:pPr>
            <a:r>
              <a:rPr lang="en-GB" sz="1400" dirty="0" smtClean="0">
                <a:latin typeface="Times New Roman" pitchFamily="18" charset="0"/>
                <a:cs typeface="Times New Roman" pitchFamily="18" charset="0"/>
              </a:rPr>
              <a:t>	        }</a:t>
            </a:r>
          </a:p>
          <a:p>
            <a:pPr marL="114300" indent="0">
              <a:buNone/>
            </a:pPr>
            <a:r>
              <a:rPr lang="en-GB" sz="1400" dirty="0" smtClean="0">
                <a:latin typeface="Times New Roman" pitchFamily="18" charset="0"/>
                <a:cs typeface="Times New Roman" pitchFamily="18" charset="0"/>
              </a:rPr>
              <a:t>	}</a:t>
            </a:r>
          </a:p>
          <a:p>
            <a:pPr marL="114300" indent="0">
              <a:buNone/>
            </a:pPr>
            <a:endParaRPr lang="en-IN" sz="1400" dirty="0">
              <a:latin typeface="Times New Roman" pitchFamily="18" charset="0"/>
              <a:cs typeface="Times New Roman" pitchFamily="18" charset="0"/>
            </a:endParaRPr>
          </a:p>
          <a:p>
            <a:pPr marL="114300" indent="0">
              <a:buNone/>
            </a:pPr>
            <a:endParaRPr lang="en-IN" dirty="0"/>
          </a:p>
        </p:txBody>
      </p:sp>
      <p:sp>
        <p:nvSpPr>
          <p:cNvPr id="4" name="TextBox 3"/>
          <p:cNvSpPr txBox="1"/>
          <p:nvPr/>
        </p:nvSpPr>
        <p:spPr>
          <a:xfrm>
            <a:off x="5410200" y="5050971"/>
            <a:ext cx="3500535" cy="923330"/>
          </a:xfrm>
          <a:prstGeom prst="rect">
            <a:avLst/>
          </a:prstGeom>
          <a:noFill/>
        </p:spPr>
        <p:txBody>
          <a:bodyPr wrap="square" rtlCol="0">
            <a:spAutoFit/>
          </a:bodyPr>
          <a:lstStyle/>
          <a:p>
            <a:r>
              <a:rPr lang="en-GB" b="1" dirty="0" smtClean="0">
                <a:latin typeface="Times New Roman" pitchFamily="18" charset="0"/>
                <a:cs typeface="Times New Roman" pitchFamily="18" charset="0"/>
              </a:rPr>
              <a:t>Output: Before break statement</a:t>
            </a:r>
          </a:p>
          <a:p>
            <a:r>
              <a:rPr lang="en-GB" b="1" dirty="0">
                <a:latin typeface="Times New Roman" pitchFamily="18" charset="0"/>
                <a:cs typeface="Times New Roman" pitchFamily="18" charset="0"/>
              </a:rPr>
              <a:t> </a:t>
            </a:r>
            <a:r>
              <a:rPr lang="en-GB" b="1" dirty="0" smtClean="0">
                <a:latin typeface="Times New Roman" pitchFamily="18" charset="0"/>
                <a:cs typeface="Times New Roman" pitchFamily="18" charset="0"/>
              </a:rPr>
              <a:t>              Hello</a:t>
            </a:r>
          </a:p>
          <a:p>
            <a:r>
              <a:rPr lang="en-GB" b="1" dirty="0" smtClean="0">
                <a:latin typeface="Times New Roman" pitchFamily="18" charset="0"/>
                <a:cs typeface="Times New Roman" pitchFamily="18" charset="0"/>
              </a:rPr>
              <a:t>               After second block. </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141674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1741" y="1045030"/>
            <a:ext cx="8683009" cy="5635689"/>
          </a:xfrm>
        </p:spPr>
        <p:txBody>
          <a:bodyPr/>
          <a:lstStyle/>
          <a:p>
            <a:pPr marL="114300" indent="0">
              <a:buNone/>
            </a:pPr>
            <a:r>
              <a:rPr lang="en-GB" sz="2400" b="1" dirty="0" smtClean="0">
                <a:latin typeface="Times New Roman" pitchFamily="18" charset="0"/>
                <a:cs typeface="Times New Roman" pitchFamily="18" charset="0"/>
              </a:rPr>
              <a:t>Continue Statement</a:t>
            </a:r>
          </a:p>
          <a:p>
            <a:r>
              <a:rPr lang="en-GB" sz="1600" dirty="0" smtClean="0">
                <a:latin typeface="Times New Roman" pitchFamily="18" charset="0"/>
                <a:cs typeface="Times New Roman" pitchFamily="18" charset="0"/>
              </a:rPr>
              <a:t>Sometimes we may </a:t>
            </a:r>
            <a:r>
              <a:rPr lang="en-GB" sz="1600" dirty="0">
                <a:latin typeface="Times New Roman" pitchFamily="18" charset="0"/>
                <a:cs typeface="Times New Roman" pitchFamily="18" charset="0"/>
              </a:rPr>
              <a:t>want to continue running the loop </a:t>
            </a:r>
            <a:r>
              <a:rPr lang="en-GB" sz="1600" dirty="0" smtClean="0">
                <a:latin typeface="Times New Roman" pitchFamily="18" charset="0"/>
                <a:cs typeface="Times New Roman" pitchFamily="18" charset="0"/>
              </a:rPr>
              <a:t>without executing the rest </a:t>
            </a:r>
            <a:r>
              <a:rPr lang="en-GB" sz="1600" dirty="0">
                <a:latin typeface="Times New Roman" pitchFamily="18" charset="0"/>
                <a:cs typeface="Times New Roman" pitchFamily="18" charset="0"/>
              </a:rPr>
              <a:t>of the code in its body for this particular </a:t>
            </a:r>
            <a:r>
              <a:rPr lang="en-GB" sz="1600" dirty="0" smtClean="0">
                <a:latin typeface="Times New Roman" pitchFamily="18" charset="0"/>
                <a:cs typeface="Times New Roman" pitchFamily="18" charset="0"/>
              </a:rPr>
              <a:t>iteration. There we can use this continue statement.</a:t>
            </a:r>
          </a:p>
          <a:p>
            <a:r>
              <a:rPr lang="en-GB" sz="1600" dirty="0" smtClean="0">
                <a:latin typeface="Times New Roman" pitchFamily="18" charset="0"/>
                <a:cs typeface="Times New Roman" pitchFamily="18" charset="0"/>
              </a:rPr>
              <a:t>Like break, continue also can only be present inside a loop with a condition.</a:t>
            </a:r>
          </a:p>
          <a:p>
            <a:pPr marL="114300" indent="0" fontAlgn="base">
              <a:buNone/>
            </a:pPr>
            <a:endParaRPr lang="en-GB" sz="1600" b="1" dirty="0" smtClean="0">
              <a:latin typeface="Times New Roman" pitchFamily="18" charset="0"/>
              <a:cs typeface="Times New Roman" pitchFamily="18" charset="0"/>
            </a:endParaRPr>
          </a:p>
          <a:p>
            <a:pPr marL="114300" indent="0" fontAlgn="base">
              <a:buNone/>
            </a:pPr>
            <a:r>
              <a:rPr lang="en-GB" sz="1600" b="1" dirty="0" smtClean="0">
                <a:latin typeface="Times New Roman" pitchFamily="18" charset="0"/>
                <a:cs typeface="Times New Roman" pitchFamily="18" charset="0"/>
              </a:rPr>
              <a:t>Example:</a:t>
            </a:r>
          </a:p>
          <a:p>
            <a:pPr marL="114300" indent="0" fontAlgn="base">
              <a:buNone/>
            </a:pPr>
            <a:endParaRPr lang="en-GB" sz="1600" dirty="0">
              <a:latin typeface="Times New Roman" pitchFamily="18" charset="0"/>
              <a:cs typeface="Times New Roman" pitchFamily="18" charset="0"/>
            </a:endParaRPr>
          </a:p>
          <a:p>
            <a:pPr marL="114300" indent="0" fontAlgn="base">
              <a:buNone/>
            </a:pPr>
            <a:r>
              <a:rPr lang="en-GB" sz="1600" dirty="0" smtClean="0">
                <a:latin typeface="Times New Roman" pitchFamily="18" charset="0"/>
                <a:cs typeface="Times New Roman" pitchFamily="18" charset="0"/>
              </a:rPr>
              <a:t>class </a:t>
            </a:r>
            <a:r>
              <a:rPr lang="en-GB" sz="1600" dirty="0" err="1">
                <a:latin typeface="Times New Roman" pitchFamily="18" charset="0"/>
                <a:cs typeface="Times New Roman" pitchFamily="18" charset="0"/>
              </a:rPr>
              <a:t>ContinueDemo</a:t>
            </a:r>
            <a:endParaRPr lang="en-GB" sz="1600" dirty="0">
              <a:latin typeface="Times New Roman" pitchFamily="18" charset="0"/>
              <a:cs typeface="Times New Roman" pitchFamily="18" charset="0"/>
            </a:endParaRPr>
          </a:p>
          <a:p>
            <a:pPr marL="114300" indent="0" fontAlgn="base">
              <a:buNone/>
            </a:pPr>
            <a:r>
              <a:rPr lang="en-GB" sz="1600" dirty="0">
                <a:latin typeface="Times New Roman" pitchFamily="18" charset="0"/>
                <a:cs typeface="Times New Roman" pitchFamily="18" charset="0"/>
              </a:rPr>
              <a:t>{</a:t>
            </a:r>
          </a:p>
          <a:p>
            <a:pPr marL="114300" indent="0" fontAlgn="base">
              <a:buNone/>
            </a:pPr>
            <a:r>
              <a:rPr lang="en-GB" sz="1600" dirty="0">
                <a:latin typeface="Times New Roman" pitchFamily="18" charset="0"/>
                <a:cs typeface="Times New Roman" pitchFamily="18" charset="0"/>
              </a:rPr>
              <a:t> public static void main(String </a:t>
            </a:r>
            <a:r>
              <a:rPr lang="en-GB" sz="1600" dirty="0" err="1">
                <a:latin typeface="Times New Roman" pitchFamily="18" charset="0"/>
                <a:cs typeface="Times New Roman" pitchFamily="18" charset="0"/>
              </a:rPr>
              <a:t>args</a:t>
            </a:r>
            <a:r>
              <a:rPr lang="en-GB" sz="1600" dirty="0">
                <a:latin typeface="Times New Roman" pitchFamily="18" charset="0"/>
                <a:cs typeface="Times New Roman" pitchFamily="18" charset="0"/>
              </a:rPr>
              <a:t>[])</a:t>
            </a:r>
          </a:p>
          <a:p>
            <a:pPr marL="114300" indent="0" fontAlgn="base">
              <a:buNone/>
            </a:pPr>
            <a:r>
              <a:rPr lang="en-GB"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a:p>
            <a:pPr marL="114300" indent="0" fontAlgn="base">
              <a:buNone/>
            </a:pPr>
            <a:r>
              <a:rPr lang="en-GB" sz="1600" dirty="0" smtClean="0">
                <a:latin typeface="Times New Roman" pitchFamily="18" charset="0"/>
                <a:cs typeface="Times New Roman" pitchFamily="18" charset="0"/>
              </a:rPr>
              <a:t>for </a:t>
            </a:r>
            <a:r>
              <a:rPr lang="en-GB" sz="1600" dirty="0">
                <a:latin typeface="Times New Roman" pitchFamily="18" charset="0"/>
                <a:cs typeface="Times New Roman" pitchFamily="18" charset="0"/>
              </a:rPr>
              <a:t>(</a:t>
            </a:r>
            <a:r>
              <a:rPr lang="en-GB" sz="1600" dirty="0" err="1">
                <a:latin typeface="Times New Roman" pitchFamily="18" charset="0"/>
                <a:cs typeface="Times New Roman" pitchFamily="18" charset="0"/>
              </a:rPr>
              <a:t>int</a:t>
            </a:r>
            <a:r>
              <a:rPr lang="en-GB" sz="1600" dirty="0">
                <a:latin typeface="Times New Roman" pitchFamily="18" charset="0"/>
                <a:cs typeface="Times New Roman" pitchFamily="18" charset="0"/>
              </a:rPr>
              <a:t> i = </a:t>
            </a:r>
            <a:r>
              <a:rPr lang="en-GB" sz="1600" dirty="0" smtClean="0">
                <a:latin typeface="Times New Roman" pitchFamily="18" charset="0"/>
                <a:cs typeface="Times New Roman" pitchFamily="18" charset="0"/>
              </a:rPr>
              <a:t>1; </a:t>
            </a:r>
            <a:r>
              <a:rPr lang="en-GB" sz="1600" dirty="0">
                <a:latin typeface="Times New Roman" pitchFamily="18" charset="0"/>
                <a:cs typeface="Times New Roman" pitchFamily="18" charset="0"/>
              </a:rPr>
              <a:t>i &lt; 10; i++)</a:t>
            </a:r>
          </a:p>
          <a:p>
            <a:pPr marL="114300" indent="0" fontAlgn="base">
              <a:buNone/>
            </a:pPr>
            <a:r>
              <a:rPr lang="en-GB"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a:p>
            <a:pPr marL="114300" indent="0" fontAlgn="base">
              <a:buNone/>
            </a:pPr>
            <a:r>
              <a:rPr lang="en-GB" sz="1600" dirty="0" smtClean="0">
                <a:latin typeface="Times New Roman" pitchFamily="18" charset="0"/>
                <a:cs typeface="Times New Roman" pitchFamily="18" charset="0"/>
              </a:rPr>
              <a:t>if </a:t>
            </a:r>
            <a:r>
              <a:rPr lang="en-GB" sz="1600" dirty="0">
                <a:latin typeface="Times New Roman" pitchFamily="18" charset="0"/>
                <a:cs typeface="Times New Roman" pitchFamily="18" charset="0"/>
              </a:rPr>
              <a:t>(</a:t>
            </a:r>
            <a:r>
              <a:rPr lang="en-GB" sz="1600" dirty="0" smtClean="0">
                <a:latin typeface="Times New Roman" pitchFamily="18" charset="0"/>
                <a:cs typeface="Times New Roman" pitchFamily="18" charset="0"/>
              </a:rPr>
              <a:t>i%3== 0) continue;</a:t>
            </a:r>
          </a:p>
          <a:p>
            <a:pPr marL="114300" indent="0" fontAlgn="base">
              <a:buNone/>
            </a:pPr>
            <a:r>
              <a:rPr lang="en-GB" sz="1600" dirty="0" err="1" smtClean="0">
                <a:latin typeface="Times New Roman" pitchFamily="18" charset="0"/>
                <a:cs typeface="Times New Roman" pitchFamily="18" charset="0"/>
              </a:rPr>
              <a:t>System.out.print</a:t>
            </a:r>
            <a:r>
              <a:rPr lang="en-GB" sz="1600" dirty="0" smtClean="0">
                <a:latin typeface="Times New Roman" pitchFamily="18" charset="0"/>
                <a:cs typeface="Times New Roman" pitchFamily="18" charset="0"/>
              </a:rPr>
              <a:t>(i </a:t>
            </a:r>
            <a:r>
              <a:rPr lang="en-GB" sz="1600" dirty="0">
                <a:latin typeface="Times New Roman" pitchFamily="18" charset="0"/>
                <a:cs typeface="Times New Roman" pitchFamily="18" charset="0"/>
              </a:rPr>
              <a:t>+ " ");</a:t>
            </a:r>
          </a:p>
          <a:p>
            <a:pPr marL="114300" indent="0" fontAlgn="base">
              <a:buNone/>
            </a:pPr>
            <a:r>
              <a:rPr lang="en-GB" sz="1600" dirty="0">
                <a:latin typeface="Times New Roman" pitchFamily="18" charset="0"/>
                <a:cs typeface="Times New Roman" pitchFamily="18" charset="0"/>
              </a:rPr>
              <a:t> }</a:t>
            </a:r>
          </a:p>
          <a:p>
            <a:pPr marL="114300" indent="0" fontAlgn="base">
              <a:buNone/>
            </a:pPr>
            <a:r>
              <a:rPr lang="en-GB"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a:p>
            <a:pPr marL="114300" indent="0" fontAlgn="base">
              <a:buNone/>
            </a:pPr>
            <a:r>
              <a:rPr lang="en-GB"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a:p>
            <a:pPr marL="114300" indent="0">
              <a:buNone/>
            </a:pPr>
            <a:endParaRPr lang="en-IN" sz="1400" dirty="0">
              <a:latin typeface="Times New Roman" pitchFamily="18" charset="0"/>
              <a:cs typeface="Times New Roman" pitchFamily="18" charset="0"/>
            </a:endParaRPr>
          </a:p>
        </p:txBody>
      </p:sp>
      <p:sp>
        <p:nvSpPr>
          <p:cNvPr id="4" name="TextBox 3"/>
          <p:cNvSpPr txBox="1"/>
          <p:nvPr/>
        </p:nvSpPr>
        <p:spPr>
          <a:xfrm>
            <a:off x="5912144" y="4976328"/>
            <a:ext cx="2942606" cy="369332"/>
          </a:xfrm>
          <a:prstGeom prst="rect">
            <a:avLst/>
          </a:prstGeom>
          <a:noFill/>
        </p:spPr>
        <p:txBody>
          <a:bodyPr wrap="square" rtlCol="0">
            <a:spAutoFit/>
          </a:bodyPr>
          <a:lstStyle/>
          <a:p>
            <a:r>
              <a:rPr lang="en-GB" b="1" dirty="0" smtClean="0"/>
              <a:t>         Output: 1  2  4  5  7  8 </a:t>
            </a:r>
            <a:endParaRPr lang="en-GB" dirty="0"/>
          </a:p>
        </p:txBody>
      </p:sp>
    </p:spTree>
    <p:extLst>
      <p:ext uri="{BB962C8B-B14F-4D97-AF65-F5344CB8AC3E}">
        <p14:creationId xmlns:p14="http://schemas.microsoft.com/office/powerpoint/2010/main" val="168718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9064" y="1032585"/>
            <a:ext cx="8520600" cy="5685456"/>
          </a:xfrm>
        </p:spPr>
        <p:txBody>
          <a:bodyPr/>
          <a:lstStyle/>
          <a:p>
            <a:pPr marL="114300" indent="0">
              <a:buNone/>
            </a:pPr>
            <a:r>
              <a:rPr lang="en-GB" sz="2400" b="1" dirty="0" smtClean="0">
                <a:latin typeface="Times New Roman" pitchFamily="18" charset="0"/>
                <a:cs typeface="Times New Roman" pitchFamily="18" charset="0"/>
              </a:rPr>
              <a:t>return statement</a:t>
            </a:r>
            <a:endParaRPr lang="en-GB" b="1" dirty="0" smtClean="0"/>
          </a:p>
          <a:p>
            <a:r>
              <a:rPr lang="en-GB" sz="2000" dirty="0" smtClean="0">
                <a:latin typeface="Times New Roman" pitchFamily="18" charset="0"/>
                <a:cs typeface="Times New Roman" pitchFamily="18" charset="0"/>
              </a:rPr>
              <a:t>The </a:t>
            </a:r>
            <a:r>
              <a:rPr lang="en-GB" sz="2000" dirty="0">
                <a:latin typeface="Times New Roman" pitchFamily="18" charset="0"/>
                <a:cs typeface="Times New Roman" pitchFamily="18" charset="0"/>
              </a:rPr>
              <a:t>return statement is used to </a:t>
            </a:r>
            <a:r>
              <a:rPr lang="en-GB" sz="2000" dirty="0" smtClean="0">
                <a:latin typeface="Times New Roman" pitchFamily="18" charset="0"/>
                <a:cs typeface="Times New Roman" pitchFamily="18" charset="0"/>
              </a:rPr>
              <a:t>return </a:t>
            </a:r>
            <a:r>
              <a:rPr lang="en-GB" sz="2000" dirty="0">
                <a:latin typeface="Times New Roman" pitchFamily="18" charset="0"/>
                <a:cs typeface="Times New Roman" pitchFamily="18" charset="0"/>
              </a:rPr>
              <a:t>from a method</a:t>
            </a:r>
            <a:r>
              <a:rPr lang="en-GB" sz="2000"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Compiler will bypass every statement after the return.</a:t>
            </a:r>
            <a:endParaRPr lang="en-GB" sz="2000" dirty="0">
              <a:latin typeface="Times New Roman" pitchFamily="18" charset="0"/>
              <a:cs typeface="Times New Roman" pitchFamily="18" charset="0"/>
            </a:endParaRPr>
          </a:p>
          <a:p>
            <a:pPr marL="114300" indent="0">
              <a:buNone/>
            </a:pPr>
            <a:endParaRPr lang="en-GB" sz="2000" b="1" dirty="0" smtClean="0">
              <a:latin typeface="Times New Roman" pitchFamily="18" charset="0"/>
              <a:cs typeface="Times New Roman" pitchFamily="18" charset="0"/>
            </a:endParaRPr>
          </a:p>
          <a:p>
            <a:pPr marL="114300" indent="0">
              <a:buNone/>
            </a:pPr>
            <a:r>
              <a:rPr lang="en-GB" sz="2000" b="1" dirty="0" smtClean="0">
                <a:latin typeface="Times New Roman" pitchFamily="18" charset="0"/>
                <a:cs typeface="Times New Roman" pitchFamily="18" charset="0"/>
              </a:rPr>
              <a:t>Example:</a:t>
            </a:r>
            <a:endParaRPr lang="en-GB" sz="2000" b="1"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class Return</a:t>
            </a:r>
          </a:p>
          <a:p>
            <a:pPr marL="114300" indent="0">
              <a:buNone/>
            </a:pP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	public static void main(String </a:t>
            </a:r>
            <a:r>
              <a:rPr lang="en-GB" sz="1800" dirty="0" err="1">
                <a:latin typeface="Times New Roman" pitchFamily="18" charset="0"/>
                <a:cs typeface="Times New Roman" pitchFamily="18" charset="0"/>
              </a:rPr>
              <a:t>args</a:t>
            </a: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	{</a:t>
            </a:r>
          </a:p>
          <a:p>
            <a:pPr marL="114300" indent="0">
              <a:buNone/>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boolean</a:t>
            </a: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b </a:t>
            </a:r>
            <a:r>
              <a:rPr lang="en-GB" sz="1800" dirty="0">
                <a:latin typeface="Times New Roman" pitchFamily="18" charset="0"/>
                <a:cs typeface="Times New Roman" pitchFamily="18" charset="0"/>
              </a:rPr>
              <a:t>= true;</a:t>
            </a:r>
          </a:p>
          <a:p>
            <a:pPr marL="114300" indent="0">
              <a:buNone/>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System.out.println</a:t>
            </a:r>
            <a:r>
              <a:rPr lang="en-GB" sz="1800" dirty="0" smtClean="0">
                <a:latin typeface="Times New Roman" pitchFamily="18" charset="0"/>
                <a:cs typeface="Times New Roman" pitchFamily="18" charset="0"/>
              </a:rPr>
              <a:t>(“Hello");</a:t>
            </a:r>
            <a:endParaRPr lang="en-GB" sz="1800"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                 if (b)</a:t>
            </a:r>
            <a:endParaRPr lang="en-GB" sz="1800"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    return</a:t>
            </a: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System.out.println</a:t>
            </a:r>
            <a:r>
              <a:rPr lang="en-GB" sz="1800" dirty="0" smtClean="0">
                <a:latin typeface="Times New Roman" pitchFamily="18" charset="0"/>
                <a:cs typeface="Times New Roman" pitchFamily="18" charset="0"/>
              </a:rPr>
              <a:t>(“Hi");</a:t>
            </a:r>
            <a:endParaRPr lang="en-GB" sz="1800"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	}</a:t>
            </a:r>
          </a:p>
          <a:p>
            <a:pPr marL="114300" indent="0">
              <a:buNone/>
            </a:pPr>
            <a:r>
              <a:rPr lang="en-GB" sz="1800" dirty="0">
                <a:latin typeface="Times New Roman" pitchFamily="18" charset="0"/>
                <a:cs typeface="Times New Roman" pitchFamily="18" charset="0"/>
              </a:rPr>
              <a:t>}</a:t>
            </a:r>
          </a:p>
          <a:p>
            <a:pPr marL="114300" indent="0">
              <a:buNone/>
            </a:pPr>
            <a:endParaRPr lang="en-GB" sz="1600" dirty="0" smtClean="0">
              <a:latin typeface="Times New Roman" pitchFamily="18" charset="0"/>
              <a:cs typeface="Times New Roman" pitchFamily="18" charset="0"/>
            </a:endParaRPr>
          </a:p>
          <a:p>
            <a:pPr marL="114300" indent="0">
              <a:buNone/>
            </a:pPr>
            <a:endParaRPr lang="en-IN" sz="1600" dirty="0">
              <a:latin typeface="Times New Roman" pitchFamily="18" charset="0"/>
              <a:cs typeface="Times New Roman" pitchFamily="18" charset="0"/>
            </a:endParaRPr>
          </a:p>
        </p:txBody>
      </p:sp>
      <p:sp>
        <p:nvSpPr>
          <p:cNvPr id="4" name="TextBox 3"/>
          <p:cNvSpPr txBox="1"/>
          <p:nvPr/>
        </p:nvSpPr>
        <p:spPr>
          <a:xfrm>
            <a:off x="6727370" y="4926561"/>
            <a:ext cx="1810140" cy="369332"/>
          </a:xfrm>
          <a:prstGeom prst="rect">
            <a:avLst/>
          </a:prstGeom>
          <a:noFill/>
        </p:spPr>
        <p:txBody>
          <a:bodyPr wrap="square" rtlCol="0">
            <a:spAutoFit/>
          </a:bodyPr>
          <a:lstStyle/>
          <a:p>
            <a:r>
              <a:rPr lang="en-GB" sz="1800" b="1" dirty="0" smtClean="0">
                <a:latin typeface="Times New Roman" pitchFamily="18" charset="0"/>
                <a:cs typeface="Times New Roman" pitchFamily="18" charset="0"/>
              </a:rPr>
              <a:t>Output: Hello</a:t>
            </a:r>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91668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114300" indent="0">
              <a:buNone/>
            </a:pPr>
            <a:r>
              <a:rPr lang="en-GB" sz="3600" b="1" dirty="0">
                <a:latin typeface="Times New Roman" pitchFamily="18" charset="0"/>
                <a:cs typeface="Times New Roman" pitchFamily="18" charset="0"/>
              </a:rPr>
              <a:t>Type Casting in Java</a:t>
            </a:r>
          </a:p>
          <a:p>
            <a:pPr marL="114300" indent="0">
              <a:buNone/>
            </a:pPr>
            <a:endParaRPr lang="en-IN" b="1" dirty="0">
              <a:latin typeface="Times New Roman" pitchFamily="18" charset="0"/>
              <a:cs typeface="Times New Roman" pitchFamily="18" charset="0"/>
            </a:endParaRPr>
          </a:p>
          <a:p>
            <a:r>
              <a:rPr lang="en-GB" dirty="0">
                <a:latin typeface="Times New Roman" pitchFamily="18" charset="0"/>
                <a:cs typeface="Times New Roman" pitchFamily="18" charset="0"/>
              </a:rPr>
              <a:t>When we want to change the type of a variable to another type we use type casting.</a:t>
            </a:r>
          </a:p>
          <a:p>
            <a:r>
              <a:rPr lang="en-GB" dirty="0">
                <a:latin typeface="Times New Roman" pitchFamily="18" charset="0"/>
                <a:cs typeface="Times New Roman" pitchFamily="18" charset="0"/>
              </a:rPr>
              <a:t>In Java two types of type casting is possible</a:t>
            </a:r>
            <a:r>
              <a:rPr lang="en-IN" dirty="0">
                <a:latin typeface="Times New Roman" pitchFamily="18" charset="0"/>
                <a:cs typeface="Times New Roman" pitchFamily="18" charset="0"/>
              </a:rPr>
              <a:t>.</a:t>
            </a:r>
          </a:p>
          <a:p>
            <a:pPr marL="114300" indent="0">
              <a:buNone/>
            </a:pPr>
            <a:endParaRPr lang="en-IN" dirty="0">
              <a:latin typeface="Times New Roman" pitchFamily="18" charset="0"/>
              <a:cs typeface="Times New Roman" pitchFamily="18" charset="0"/>
            </a:endParaRPr>
          </a:p>
          <a:p>
            <a:pPr>
              <a:buFont typeface="Wingdings" pitchFamily="2" charset="2"/>
              <a:buChar char="Ø"/>
            </a:pPr>
            <a:r>
              <a:rPr lang="en-GB" b="1" dirty="0">
                <a:latin typeface="Times New Roman" pitchFamily="18" charset="0"/>
                <a:cs typeface="Times New Roman" pitchFamily="18" charset="0"/>
              </a:rPr>
              <a:t>Widening Casting (Automatically)</a:t>
            </a:r>
            <a:r>
              <a:rPr lang="en-GB" dirty="0">
                <a:latin typeface="Times New Roman" pitchFamily="18" charset="0"/>
                <a:cs typeface="Times New Roman" pitchFamily="18" charset="0"/>
              </a:rPr>
              <a:t> - converting a smaller type to a larger type.</a:t>
            </a:r>
          </a:p>
          <a:p>
            <a:pPr marL="114300" indent="0">
              <a:buNone/>
            </a:pPr>
            <a:r>
              <a:rPr lang="en-GB" dirty="0">
                <a:latin typeface="Times New Roman" pitchFamily="18" charset="0"/>
                <a:cs typeface="Times New Roman" pitchFamily="18" charset="0"/>
              </a:rPr>
              <a:t>      byte -&gt; short -&gt; char -&gt; </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-&gt; long -&gt; float -&gt; double.</a:t>
            </a:r>
            <a:br>
              <a:rPr lang="en-GB" dirty="0">
                <a:latin typeface="Times New Roman" pitchFamily="18" charset="0"/>
                <a:cs typeface="Times New Roman" pitchFamily="18" charset="0"/>
              </a:rPr>
            </a:br>
            <a:endParaRPr lang="en-GB" dirty="0">
              <a:latin typeface="Times New Roman" pitchFamily="18" charset="0"/>
              <a:cs typeface="Times New Roman" pitchFamily="18" charset="0"/>
            </a:endParaRPr>
          </a:p>
          <a:p>
            <a:pPr>
              <a:buFont typeface="Wingdings" pitchFamily="2" charset="2"/>
              <a:buChar char="Ø"/>
            </a:pPr>
            <a:r>
              <a:rPr lang="en-GB" b="1" dirty="0">
                <a:latin typeface="Times New Roman" pitchFamily="18" charset="0"/>
                <a:cs typeface="Times New Roman" pitchFamily="18" charset="0"/>
              </a:rPr>
              <a:t>Narrowing Casting (Manually)</a:t>
            </a:r>
            <a:r>
              <a:rPr lang="en-GB" dirty="0">
                <a:latin typeface="Times New Roman" pitchFamily="18" charset="0"/>
                <a:cs typeface="Times New Roman" pitchFamily="18" charset="0"/>
              </a:rPr>
              <a:t> - converting a larger type to a smaller type.</a:t>
            </a:r>
            <a:br>
              <a:rPr lang="en-GB" dirty="0">
                <a:latin typeface="Times New Roman" pitchFamily="18" charset="0"/>
                <a:cs typeface="Times New Roman" pitchFamily="18" charset="0"/>
              </a:rPr>
            </a:br>
            <a:r>
              <a:rPr lang="en-GB" dirty="0">
                <a:latin typeface="Times New Roman" pitchFamily="18" charset="0"/>
                <a:cs typeface="Times New Roman" pitchFamily="18" charset="0"/>
              </a:rPr>
              <a:t>double -&gt; float -&gt; long -&gt; </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-&gt; char -&gt; short -&gt; byte.</a:t>
            </a:r>
          </a:p>
          <a:p>
            <a:endParaRPr lang="en-IN" dirty="0"/>
          </a:p>
        </p:txBody>
      </p:sp>
    </p:spTree>
    <p:extLst>
      <p:ext uri="{BB962C8B-B14F-4D97-AF65-F5344CB8AC3E}">
        <p14:creationId xmlns:p14="http://schemas.microsoft.com/office/powerpoint/2010/main" val="2893399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968" y="1069910"/>
            <a:ext cx="8798767" cy="5585927"/>
          </a:xfrm>
        </p:spPr>
        <p:txBody>
          <a:bodyPr/>
          <a:lstStyle/>
          <a:p>
            <a:pPr marL="114300" indent="0">
              <a:buNone/>
            </a:pPr>
            <a:r>
              <a:rPr lang="en-GB" sz="2400" b="1" dirty="0">
                <a:latin typeface="Times New Roman" pitchFamily="18" charset="0"/>
                <a:cs typeface="Times New Roman" pitchFamily="18" charset="0"/>
              </a:rPr>
              <a:t>Widening Casting</a:t>
            </a:r>
            <a:r>
              <a:rPr lang="en-GB" sz="2400" dirty="0">
                <a:latin typeface="Times New Roman" pitchFamily="18" charset="0"/>
                <a:cs typeface="Times New Roman" pitchFamily="18" charset="0"/>
              </a:rPr>
              <a:t> </a:t>
            </a:r>
            <a:r>
              <a:rPr lang="en-GB" sz="2400" b="1" dirty="0" smtClean="0">
                <a:latin typeface="Times New Roman" pitchFamily="18" charset="0"/>
                <a:cs typeface="Times New Roman" pitchFamily="18" charset="0"/>
              </a:rPr>
              <a:t>(Automatically)</a:t>
            </a:r>
          </a:p>
          <a:p>
            <a:pPr marL="114300" indent="0">
              <a:buNone/>
            </a:pPr>
            <a:r>
              <a:rPr lang="en-GB" sz="1800" dirty="0" smtClean="0">
                <a:latin typeface="Times New Roman" pitchFamily="18" charset="0"/>
                <a:cs typeface="Times New Roman" pitchFamily="18" charset="0"/>
              </a:rPr>
              <a:t>Widening </a:t>
            </a:r>
            <a:r>
              <a:rPr lang="en-GB" sz="1800" dirty="0">
                <a:latin typeface="Times New Roman" pitchFamily="18" charset="0"/>
                <a:cs typeface="Times New Roman" pitchFamily="18" charset="0"/>
              </a:rPr>
              <a:t>casting is done automatically when passing a smaller size type to a larger size </a:t>
            </a:r>
            <a:r>
              <a:rPr lang="en-GB" sz="1800" dirty="0" smtClean="0">
                <a:latin typeface="Times New Roman" pitchFamily="18" charset="0"/>
                <a:cs typeface="Times New Roman" pitchFamily="18" charset="0"/>
              </a:rPr>
              <a:t>type.</a:t>
            </a:r>
          </a:p>
          <a:p>
            <a:pPr marL="114300" indent="0">
              <a:buNone/>
            </a:pPr>
            <a:endParaRPr lang="en-GB" sz="1800" b="1" dirty="0" smtClean="0">
              <a:latin typeface="Times New Roman" pitchFamily="18" charset="0"/>
              <a:cs typeface="Times New Roman" pitchFamily="18" charset="0"/>
            </a:endParaRPr>
          </a:p>
          <a:p>
            <a:pPr marL="114300" indent="0">
              <a:buNone/>
            </a:pPr>
            <a:r>
              <a:rPr lang="en-GB" sz="1800" b="1" dirty="0" smtClean="0">
                <a:latin typeface="Times New Roman" pitchFamily="18" charset="0"/>
                <a:cs typeface="Times New Roman" pitchFamily="18" charset="0"/>
              </a:rPr>
              <a:t>Example:</a:t>
            </a:r>
          </a:p>
          <a:p>
            <a:pPr marL="114300" indent="0">
              <a:buNone/>
            </a:pPr>
            <a:endParaRPr lang="en-GB" sz="1800" b="1" dirty="0">
              <a:latin typeface="Times New Roman" pitchFamily="18" charset="0"/>
              <a:cs typeface="Times New Roman" pitchFamily="18" charset="0"/>
            </a:endParaRPr>
          </a:p>
          <a:p>
            <a:pPr marL="114300" indent="0">
              <a:buNone/>
            </a:pPr>
            <a:r>
              <a:rPr lang="en-GB" sz="1800" dirty="0" smtClean="0">
                <a:latin typeface="Times New Roman" pitchFamily="18" charset="0"/>
                <a:cs typeface="Times New Roman" pitchFamily="18" charset="0"/>
              </a:rPr>
              <a:t>class </a:t>
            </a:r>
            <a:r>
              <a:rPr lang="en-GB" sz="1800" dirty="0" err="1" smtClean="0">
                <a:latin typeface="Times New Roman" pitchFamily="18" charset="0"/>
                <a:cs typeface="Times New Roman" pitchFamily="18" charset="0"/>
              </a:rPr>
              <a:t>WideningCast</a:t>
            </a:r>
            <a:r>
              <a:rPr lang="en-GB" sz="1800" dirty="0" smtClean="0">
                <a:latin typeface="Times New Roman" pitchFamily="18" charset="0"/>
                <a:cs typeface="Times New Roman" pitchFamily="18" charset="0"/>
              </a:rPr>
              <a:t> </a:t>
            </a:r>
          </a:p>
          <a:p>
            <a:pPr marL="114300" indent="0">
              <a:buNone/>
            </a:pPr>
            <a:r>
              <a:rPr lang="en-GB" sz="1800" dirty="0" smtClean="0">
                <a:latin typeface="Times New Roman" pitchFamily="18" charset="0"/>
                <a:cs typeface="Times New Roman" pitchFamily="18" charset="0"/>
              </a:rPr>
              <a:t>{ </a:t>
            </a:r>
          </a:p>
          <a:p>
            <a:pPr marL="114300" indent="0">
              <a:buNone/>
            </a:pPr>
            <a:r>
              <a:rPr lang="en-GB" sz="1800" dirty="0" smtClean="0">
                <a:latin typeface="Times New Roman" pitchFamily="18" charset="0"/>
                <a:cs typeface="Times New Roman" pitchFamily="18" charset="0"/>
              </a:rPr>
              <a:t>public static void main(String[] </a:t>
            </a:r>
            <a:r>
              <a:rPr lang="en-GB" sz="1800" dirty="0" err="1" smtClean="0">
                <a:latin typeface="Times New Roman" pitchFamily="18" charset="0"/>
                <a:cs typeface="Times New Roman" pitchFamily="18" charset="0"/>
              </a:rPr>
              <a:t>args</a:t>
            </a:r>
            <a:r>
              <a:rPr lang="en-GB" sz="1800" dirty="0" smtClean="0">
                <a:latin typeface="Times New Roman" pitchFamily="18" charset="0"/>
                <a:cs typeface="Times New Roman" pitchFamily="18" charset="0"/>
              </a:rPr>
              <a:t>) </a:t>
            </a:r>
          </a:p>
          <a:p>
            <a:pPr marL="114300" indent="0">
              <a:buNone/>
            </a:pPr>
            <a:r>
              <a:rPr lang="en-GB" sz="1800" dirty="0" smtClean="0">
                <a:latin typeface="Times New Roman" pitchFamily="18" charset="0"/>
                <a:cs typeface="Times New Roman" pitchFamily="18" charset="0"/>
              </a:rPr>
              <a:t>{ </a:t>
            </a:r>
          </a:p>
          <a:p>
            <a:pPr marL="114300" indent="0">
              <a:buNone/>
            </a:pPr>
            <a:r>
              <a:rPr lang="en-GB" sz="1800" dirty="0" err="1" smtClean="0">
                <a:latin typeface="Times New Roman" pitchFamily="18" charset="0"/>
                <a:cs typeface="Times New Roman" pitchFamily="18" charset="0"/>
              </a:rPr>
              <a:t>int</a:t>
            </a:r>
            <a:r>
              <a:rPr lang="en-GB" sz="1800" dirty="0" smtClean="0">
                <a:latin typeface="Times New Roman" pitchFamily="18" charset="0"/>
                <a:cs typeface="Times New Roman" pitchFamily="18" charset="0"/>
              </a:rPr>
              <a:t> a = 7; </a:t>
            </a:r>
          </a:p>
          <a:p>
            <a:pPr marL="114300" indent="0">
              <a:buNone/>
            </a:pPr>
            <a:r>
              <a:rPr lang="en-GB" sz="1800" dirty="0" smtClean="0">
                <a:latin typeface="Times New Roman" pitchFamily="18" charset="0"/>
                <a:cs typeface="Times New Roman" pitchFamily="18" charset="0"/>
              </a:rPr>
              <a:t>double b= a; // Automatic casting: </a:t>
            </a:r>
            <a:r>
              <a:rPr lang="en-GB" sz="1800" dirty="0" err="1" smtClean="0">
                <a:latin typeface="Times New Roman" pitchFamily="18" charset="0"/>
                <a:cs typeface="Times New Roman" pitchFamily="18" charset="0"/>
              </a:rPr>
              <a:t>int</a:t>
            </a:r>
            <a:r>
              <a:rPr lang="en-GB" sz="1800" dirty="0" smtClean="0">
                <a:latin typeface="Times New Roman" pitchFamily="18" charset="0"/>
                <a:cs typeface="Times New Roman" pitchFamily="18" charset="0"/>
              </a:rPr>
              <a:t> to double </a:t>
            </a:r>
          </a:p>
          <a:p>
            <a:pPr marL="114300" indent="0">
              <a:buNone/>
            </a:pPr>
            <a:r>
              <a:rPr lang="en-GB" sz="1800" dirty="0" err="1" smtClean="0">
                <a:latin typeface="Times New Roman" pitchFamily="18" charset="0"/>
                <a:cs typeface="Times New Roman" pitchFamily="18" charset="0"/>
              </a:rPr>
              <a:t>System.out.println</a:t>
            </a:r>
            <a:r>
              <a:rPr lang="en-GB" sz="1800" dirty="0" smtClean="0">
                <a:latin typeface="Times New Roman" pitchFamily="18" charset="0"/>
                <a:cs typeface="Times New Roman" pitchFamily="18" charset="0"/>
              </a:rPr>
              <a:t>(a); </a:t>
            </a:r>
          </a:p>
          <a:p>
            <a:pPr marL="114300" indent="0">
              <a:buNone/>
            </a:pPr>
            <a:r>
              <a:rPr lang="en-GB" sz="1800" dirty="0" err="1" smtClean="0">
                <a:latin typeface="Times New Roman" pitchFamily="18" charset="0"/>
                <a:cs typeface="Times New Roman" pitchFamily="18" charset="0"/>
              </a:rPr>
              <a:t>System.out.println</a:t>
            </a:r>
            <a:r>
              <a:rPr lang="en-GB" sz="1800" dirty="0" smtClean="0">
                <a:latin typeface="Times New Roman" pitchFamily="18" charset="0"/>
                <a:cs typeface="Times New Roman" pitchFamily="18" charset="0"/>
              </a:rPr>
              <a:t>(b); </a:t>
            </a:r>
          </a:p>
          <a:p>
            <a:pPr marL="114300" indent="0">
              <a:buNone/>
            </a:pPr>
            <a:r>
              <a:rPr lang="en-IN" sz="1800" dirty="0" smtClean="0">
                <a:latin typeface="Times New Roman" pitchFamily="18" charset="0"/>
                <a:cs typeface="Times New Roman" pitchFamily="18" charset="0"/>
              </a:rPr>
              <a:t>} </a:t>
            </a:r>
          </a:p>
          <a:p>
            <a:pPr marL="114300" indent="0">
              <a:buNone/>
            </a:pPr>
            <a:r>
              <a:rPr lang="en-IN" sz="1800" dirty="0" smtClean="0">
                <a:latin typeface="Times New Roman" pitchFamily="18" charset="0"/>
                <a:cs typeface="Times New Roman" pitchFamily="18" charset="0"/>
              </a:rPr>
              <a:t>}</a:t>
            </a:r>
            <a:endParaRPr lang="en-GB" sz="1800" dirty="0" smtClean="0">
              <a:latin typeface="Times New Roman" pitchFamily="18" charset="0"/>
              <a:cs typeface="Times New Roman" pitchFamily="18" charset="0"/>
            </a:endParaRPr>
          </a:p>
          <a:p>
            <a:pPr marL="114300" indent="0">
              <a:buNone/>
            </a:pPr>
            <a:endParaRPr lang="en-IN" sz="1600" dirty="0">
              <a:latin typeface="Times New Roman" pitchFamily="18" charset="0"/>
              <a:cs typeface="Times New Roman" pitchFamily="18" charset="0"/>
            </a:endParaRPr>
          </a:p>
        </p:txBody>
      </p:sp>
      <p:sp>
        <p:nvSpPr>
          <p:cNvPr id="4" name="TextBox 3"/>
          <p:cNvSpPr txBox="1"/>
          <p:nvPr/>
        </p:nvSpPr>
        <p:spPr>
          <a:xfrm>
            <a:off x="6410130" y="4565779"/>
            <a:ext cx="1427584" cy="646331"/>
          </a:xfrm>
          <a:prstGeom prst="rect">
            <a:avLst/>
          </a:prstGeom>
          <a:noFill/>
        </p:spPr>
        <p:txBody>
          <a:bodyPr wrap="square" rtlCol="0">
            <a:spAutoFit/>
          </a:bodyPr>
          <a:lstStyle/>
          <a:p>
            <a:r>
              <a:rPr lang="en-GB" sz="1800" b="1" dirty="0" smtClean="0">
                <a:latin typeface="Times New Roman" pitchFamily="18" charset="0"/>
                <a:cs typeface="Times New Roman" pitchFamily="18" charset="0"/>
              </a:rPr>
              <a:t>Output:   7</a:t>
            </a:r>
          </a:p>
          <a:p>
            <a:r>
              <a:rPr lang="en-GB" sz="1800" b="1" dirty="0" smtClean="0">
                <a:latin typeface="Times New Roman" pitchFamily="18" charset="0"/>
                <a:cs typeface="Times New Roman" pitchFamily="18" charset="0"/>
              </a:rPr>
              <a:t>                7.0</a:t>
            </a:r>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2180781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5047" y="1032587"/>
            <a:ext cx="8520600" cy="5585928"/>
          </a:xfrm>
        </p:spPr>
        <p:txBody>
          <a:bodyPr/>
          <a:lstStyle/>
          <a:p>
            <a:pPr marL="114300" indent="0">
              <a:buNone/>
            </a:pPr>
            <a:r>
              <a:rPr lang="en-GB" sz="2400" b="1" dirty="0">
                <a:latin typeface="Times New Roman" pitchFamily="18" charset="0"/>
                <a:cs typeface="Times New Roman" pitchFamily="18" charset="0"/>
              </a:rPr>
              <a:t>Narrowing Casting </a:t>
            </a:r>
            <a:r>
              <a:rPr lang="en-GB" sz="2400" b="1" dirty="0" smtClean="0">
                <a:latin typeface="Times New Roman" pitchFamily="18" charset="0"/>
                <a:cs typeface="Times New Roman" pitchFamily="18" charset="0"/>
              </a:rPr>
              <a:t>(Manually)</a:t>
            </a:r>
          </a:p>
          <a:p>
            <a:pPr marL="114300" indent="0">
              <a:buNone/>
            </a:pPr>
            <a:r>
              <a:rPr lang="en-GB" sz="2000" dirty="0" smtClean="0">
                <a:latin typeface="Times New Roman" pitchFamily="18" charset="0"/>
                <a:cs typeface="Times New Roman" pitchFamily="18" charset="0"/>
              </a:rPr>
              <a:t>Narrowing </a:t>
            </a:r>
            <a:r>
              <a:rPr lang="en-GB" sz="2000" dirty="0">
                <a:latin typeface="Times New Roman" pitchFamily="18" charset="0"/>
                <a:cs typeface="Times New Roman" pitchFamily="18" charset="0"/>
              </a:rPr>
              <a:t>casting must be done manually by placing the type in parentheses in front of the </a:t>
            </a:r>
            <a:r>
              <a:rPr lang="en-GB" sz="2000" dirty="0" smtClean="0">
                <a:latin typeface="Times New Roman" pitchFamily="18" charset="0"/>
                <a:cs typeface="Times New Roman" pitchFamily="18" charset="0"/>
              </a:rPr>
              <a:t>value.</a:t>
            </a:r>
          </a:p>
          <a:p>
            <a:pPr marL="114300" indent="0">
              <a:buNone/>
            </a:pPr>
            <a:endParaRPr lang="en-GB" sz="2000" dirty="0">
              <a:latin typeface="Times New Roman" pitchFamily="18" charset="0"/>
              <a:cs typeface="Times New Roman" pitchFamily="18" charset="0"/>
            </a:endParaRPr>
          </a:p>
          <a:p>
            <a:pPr marL="114300" indent="0">
              <a:buNone/>
            </a:pPr>
            <a:r>
              <a:rPr lang="en-GB" sz="2000" b="1" dirty="0" smtClean="0">
                <a:latin typeface="Times New Roman" pitchFamily="18" charset="0"/>
                <a:cs typeface="Times New Roman" pitchFamily="18" charset="0"/>
              </a:rPr>
              <a:t>Example:</a:t>
            </a:r>
          </a:p>
          <a:p>
            <a:pPr marL="114300" indent="0">
              <a:buNone/>
            </a:pPr>
            <a:r>
              <a:rPr lang="en-GB" sz="2000" dirty="0" smtClean="0">
                <a:latin typeface="Times New Roman" pitchFamily="18" charset="0"/>
                <a:cs typeface="Times New Roman" pitchFamily="18" charset="0"/>
              </a:rPr>
              <a:t>public class </a:t>
            </a:r>
            <a:r>
              <a:rPr lang="en-GB" sz="2000" dirty="0" err="1" smtClean="0">
                <a:latin typeface="Times New Roman" pitchFamily="18" charset="0"/>
                <a:cs typeface="Times New Roman" pitchFamily="18" charset="0"/>
              </a:rPr>
              <a:t>NarrowingCast</a:t>
            </a: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public static void main(String[] </a:t>
            </a:r>
            <a:r>
              <a:rPr lang="en-GB" sz="2000" dirty="0" err="1" smtClean="0">
                <a:latin typeface="Times New Roman" pitchFamily="18" charset="0"/>
                <a:cs typeface="Times New Roman" pitchFamily="18" charset="0"/>
              </a:rPr>
              <a:t>args</a:t>
            </a: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double b = 5.78d; </a:t>
            </a:r>
          </a:p>
          <a:p>
            <a:pPr marL="114300" indent="0">
              <a:buNone/>
            </a:pP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 =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b; // Manual casting: double to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t>
            </a:r>
          </a:p>
          <a:p>
            <a:pPr marL="114300" indent="0">
              <a:buNone/>
            </a:pPr>
            <a:r>
              <a:rPr lang="en-GB" sz="2000" dirty="0" err="1" smtClean="0">
                <a:latin typeface="Times New Roman" pitchFamily="18" charset="0"/>
                <a:cs typeface="Times New Roman" pitchFamily="18" charset="0"/>
              </a:rPr>
              <a:t>System.out.println</a:t>
            </a:r>
            <a:r>
              <a:rPr lang="en-GB" sz="2000" dirty="0" smtClean="0">
                <a:latin typeface="Times New Roman" pitchFamily="18" charset="0"/>
                <a:cs typeface="Times New Roman" pitchFamily="18" charset="0"/>
              </a:rPr>
              <a:t>(b); </a:t>
            </a:r>
          </a:p>
          <a:p>
            <a:pPr marL="114300" indent="0">
              <a:buNone/>
            </a:pPr>
            <a:r>
              <a:rPr lang="en-GB" sz="2000" dirty="0" err="1" smtClean="0">
                <a:latin typeface="Times New Roman" pitchFamily="18" charset="0"/>
                <a:cs typeface="Times New Roman" pitchFamily="18" charset="0"/>
              </a:rPr>
              <a:t>System.out.println</a:t>
            </a:r>
            <a:r>
              <a:rPr lang="en-GB" sz="2000" dirty="0" smtClean="0">
                <a:latin typeface="Times New Roman" pitchFamily="18" charset="0"/>
                <a:cs typeface="Times New Roman" pitchFamily="18" charset="0"/>
              </a:rPr>
              <a:t>(a);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a:t>
            </a:r>
            <a:endParaRPr lang="en-GB" sz="2000" dirty="0">
              <a:latin typeface="Times New Roman" pitchFamily="18" charset="0"/>
              <a:cs typeface="Times New Roman" pitchFamily="18" charset="0"/>
            </a:endParaRPr>
          </a:p>
        </p:txBody>
      </p:sp>
      <p:sp>
        <p:nvSpPr>
          <p:cNvPr id="4" name="TextBox 3"/>
          <p:cNvSpPr txBox="1"/>
          <p:nvPr/>
        </p:nvSpPr>
        <p:spPr>
          <a:xfrm>
            <a:off x="6438122" y="5386874"/>
            <a:ext cx="2519266" cy="646331"/>
          </a:xfrm>
          <a:prstGeom prst="rect">
            <a:avLst/>
          </a:prstGeom>
          <a:noFill/>
        </p:spPr>
        <p:txBody>
          <a:bodyPr wrap="square" rtlCol="0">
            <a:spAutoFit/>
          </a:bodyPr>
          <a:lstStyle/>
          <a:p>
            <a:r>
              <a:rPr lang="en-GB" sz="1800" b="1" dirty="0" smtClean="0">
                <a:latin typeface="Times New Roman" pitchFamily="18" charset="0"/>
                <a:cs typeface="Times New Roman" pitchFamily="18" charset="0"/>
              </a:rPr>
              <a:t>Output:  5.78</a:t>
            </a:r>
          </a:p>
          <a:p>
            <a:r>
              <a:rPr lang="en-GB" sz="1800" b="1" dirty="0" smtClean="0">
                <a:latin typeface="Times New Roman" pitchFamily="18" charset="0"/>
                <a:cs typeface="Times New Roman" pitchFamily="18" charset="0"/>
              </a:rPr>
              <a:t>                5</a:t>
            </a:r>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1431541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Array</a:t>
            </a:r>
          </a:p>
        </p:txBody>
      </p:sp>
      <p:sp>
        <p:nvSpPr>
          <p:cNvPr id="130051" name="Rectangle 3"/>
          <p:cNvSpPr>
            <a:spLocks noGrp="1" noChangeArrowheads="1"/>
          </p:cNvSpPr>
          <p:nvPr>
            <p:ph type="body" idx="1"/>
          </p:nvPr>
        </p:nvSpPr>
        <p:spPr/>
        <p:txBody>
          <a:bodyPr/>
          <a:lstStyle/>
          <a:p>
            <a:pPr>
              <a:lnSpc>
                <a:spcPct val="80000"/>
              </a:lnSpc>
            </a:pPr>
            <a:r>
              <a:rPr lang="en-US" sz="2800" dirty="0" smtClean="0"/>
              <a:t>An array is a very common type of data structure where in all elements must be of the same data type. </a:t>
            </a:r>
          </a:p>
          <a:p>
            <a:pPr>
              <a:lnSpc>
                <a:spcPct val="80000"/>
              </a:lnSpc>
            </a:pPr>
            <a:r>
              <a:rPr lang="en-US" sz="2800" dirty="0" smtClean="0"/>
              <a:t>Once defined, the size of an array is fixed and cannot increase to accommodate more elements. </a:t>
            </a:r>
          </a:p>
          <a:p>
            <a:pPr>
              <a:lnSpc>
                <a:spcPct val="80000"/>
              </a:lnSpc>
            </a:pPr>
            <a:r>
              <a:rPr lang="en-US" sz="2800" dirty="0" smtClean="0"/>
              <a:t>Array in Java also index-based, the first element of the array is stored at the 0th index, 2nd element is stored on 1st index and so on.</a:t>
            </a:r>
          </a:p>
          <a:p>
            <a:pPr>
              <a:lnSpc>
                <a:spcPct val="80000"/>
              </a:lnSpc>
              <a:buNone/>
            </a:pPr>
            <a:r>
              <a:rPr lang="en-US" sz="2800" dirty="0" smtClean="0"/>
              <a:t/>
            </a:r>
            <a:br>
              <a:rPr lang="en-US" sz="2800" dirty="0" smtClean="0"/>
            </a:br>
            <a:endParaRPr lang="en-US" sz="2800" dirty="0" smtClean="0"/>
          </a:p>
          <a:p>
            <a:pPr>
              <a:lnSpc>
                <a:spcPct val="80000"/>
              </a:lnSpc>
            </a:pPr>
            <a:endParaRPr lang="en-US" sz="2800" dirty="0" smtClean="0"/>
          </a:p>
        </p:txBody>
      </p:sp>
    </p:spTree>
    <p:extLst>
      <p:ext uri="{BB962C8B-B14F-4D97-AF65-F5344CB8AC3E}">
        <p14:creationId xmlns:p14="http://schemas.microsoft.com/office/powerpoint/2010/main" val="35106802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p:cNvSpPr>
            <a:spLocks noGrp="1" noChangeArrowheads="1"/>
          </p:cNvSpPr>
          <p:nvPr>
            <p:ph type="title"/>
          </p:nvPr>
        </p:nvSpPr>
        <p:spPr/>
        <p:txBody>
          <a:bodyPr/>
          <a:lstStyle/>
          <a:p>
            <a:endParaRPr lang="en-US" smtClean="0"/>
          </a:p>
        </p:txBody>
      </p:sp>
      <p:graphicFrame>
        <p:nvGraphicFramePr>
          <p:cNvPr id="131075" name="Object 3"/>
          <p:cNvGraphicFramePr>
            <a:graphicFrameLocks noGrp="1" noChangeAspect="1"/>
          </p:cNvGraphicFramePr>
          <p:nvPr>
            <p:ph idx="1"/>
          </p:nvPr>
        </p:nvGraphicFramePr>
        <p:xfrm>
          <a:off x="1981200" y="2438400"/>
          <a:ext cx="5334000" cy="3048000"/>
        </p:xfrm>
        <a:graphic>
          <a:graphicData uri="http://schemas.openxmlformats.org/presentationml/2006/ole">
            <mc:AlternateContent xmlns:mc="http://schemas.openxmlformats.org/markup-compatibility/2006">
              <mc:Choice xmlns:v="urn:schemas-microsoft-com:vml" Requires="v">
                <p:oleObj spid="_x0000_s11293" name="Bitmap Image" r:id="rId3" imgW="2914286" imgH="1142857" progId="Paint.Picture">
                  <p:embed/>
                </p:oleObj>
              </mc:Choice>
              <mc:Fallback>
                <p:oleObj name="Bitmap Image" r:id="rId3" imgW="2914286" imgH="11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38400"/>
                        <a:ext cx="53340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06577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endParaRPr lang="en-US" smtClean="0"/>
          </a:p>
        </p:txBody>
      </p:sp>
      <p:sp>
        <p:nvSpPr>
          <p:cNvPr id="133123" name="Rectangle 3"/>
          <p:cNvSpPr>
            <a:spLocks noGrp="1" noChangeArrowheads="1"/>
          </p:cNvSpPr>
          <p:nvPr>
            <p:ph type="body" idx="1"/>
          </p:nvPr>
        </p:nvSpPr>
        <p:spPr/>
        <p:txBody>
          <a:bodyPr/>
          <a:lstStyle/>
          <a:p>
            <a:r>
              <a:rPr lang="en-US" smtClean="0"/>
              <a:t>x[0]=0;</a:t>
            </a:r>
          </a:p>
          <a:p>
            <a:r>
              <a:rPr lang="en-US" smtClean="0"/>
              <a:t> x[1]=1; </a:t>
            </a:r>
          </a:p>
          <a:p>
            <a:r>
              <a:rPr lang="en-US" smtClean="0"/>
              <a:t>x[2]=2;</a:t>
            </a:r>
          </a:p>
          <a:p>
            <a:r>
              <a:rPr lang="en-US" smtClean="0"/>
              <a:t> x[3]=3;</a:t>
            </a:r>
          </a:p>
          <a:p>
            <a:r>
              <a:rPr lang="en-US" smtClean="0"/>
              <a:t> x[4]=4; </a:t>
            </a:r>
          </a:p>
          <a:p>
            <a:r>
              <a:rPr lang="en-US" smtClean="0"/>
              <a:t> x[5]=5; </a:t>
            </a:r>
          </a:p>
        </p:txBody>
      </p:sp>
    </p:spTree>
    <p:extLst>
      <p:ext uri="{BB962C8B-B14F-4D97-AF65-F5344CB8AC3E}">
        <p14:creationId xmlns:p14="http://schemas.microsoft.com/office/powerpoint/2010/main" val="9155881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rmAutofit fontScale="90000"/>
          </a:bodyPr>
          <a:lstStyle/>
          <a:p>
            <a:r>
              <a:rPr lang="en-US" sz="4000" smtClean="0"/>
              <a:t>Types of Array in java</a:t>
            </a:r>
            <a:br>
              <a:rPr lang="en-US" sz="4000" smtClean="0"/>
            </a:br>
            <a:endParaRPr lang="en-US" sz="4000" smtClean="0"/>
          </a:p>
        </p:txBody>
      </p:sp>
      <p:sp>
        <p:nvSpPr>
          <p:cNvPr id="134147" name="Rectangle 3"/>
          <p:cNvSpPr>
            <a:spLocks noGrp="1" noChangeArrowheads="1"/>
          </p:cNvSpPr>
          <p:nvPr>
            <p:ph type="body" idx="1"/>
          </p:nvPr>
        </p:nvSpPr>
        <p:spPr/>
        <p:txBody>
          <a:bodyPr/>
          <a:lstStyle/>
          <a:p>
            <a:r>
              <a:rPr lang="en-US" smtClean="0"/>
              <a:t>There are two types of array.</a:t>
            </a:r>
          </a:p>
          <a:p>
            <a:r>
              <a:rPr lang="en-US" smtClean="0"/>
              <a:t>Single Dimensional Array</a:t>
            </a:r>
          </a:p>
          <a:p>
            <a:r>
              <a:rPr lang="en-US" smtClean="0"/>
              <a:t>Multidimensional Array</a:t>
            </a:r>
          </a:p>
          <a:p>
            <a:endParaRPr lang="en-US" smtClean="0"/>
          </a:p>
        </p:txBody>
      </p:sp>
    </p:spTree>
    <p:extLst>
      <p:ext uri="{BB962C8B-B14F-4D97-AF65-F5344CB8AC3E}">
        <p14:creationId xmlns:p14="http://schemas.microsoft.com/office/powerpoint/2010/main" val="4044648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smtClean="0"/>
              <a:t>Web Application</a:t>
            </a:r>
            <a:br>
              <a:rPr lang="en-US" sz="4000" smtClean="0"/>
            </a:br>
            <a:endParaRPr lang="en-US" sz="4000" smtClean="0"/>
          </a:p>
        </p:txBody>
      </p:sp>
      <p:sp>
        <p:nvSpPr>
          <p:cNvPr id="12291" name="Rectangle 3"/>
          <p:cNvSpPr>
            <a:spLocks noGrp="1" noChangeArrowheads="1"/>
          </p:cNvSpPr>
          <p:nvPr>
            <p:ph type="body" idx="1"/>
          </p:nvPr>
        </p:nvSpPr>
        <p:spPr/>
        <p:txBody>
          <a:bodyPr/>
          <a:lstStyle/>
          <a:p>
            <a:pPr eaLnBrk="1" hangingPunct="1"/>
            <a:r>
              <a:rPr lang="en-US" dirty="0" smtClean="0"/>
              <a:t>An application that runs on the server side and creates a dynamic page is called a web application. Currently, </a:t>
            </a:r>
            <a:r>
              <a:rPr lang="en-US" dirty="0" smtClean="0">
                <a:hlinkClick r:id="rId3"/>
              </a:rPr>
              <a:t>Servlet</a:t>
            </a:r>
            <a:r>
              <a:rPr lang="en-US" dirty="0" smtClean="0"/>
              <a:t>, </a:t>
            </a:r>
            <a:r>
              <a:rPr lang="en-US" dirty="0" smtClean="0">
                <a:hlinkClick r:id="rId4"/>
              </a:rPr>
              <a:t>JSP</a:t>
            </a:r>
            <a:r>
              <a:rPr lang="en-US" dirty="0" smtClean="0"/>
              <a:t>, </a:t>
            </a:r>
            <a:r>
              <a:rPr lang="en-US" dirty="0" smtClean="0">
                <a:hlinkClick r:id="rId5"/>
              </a:rPr>
              <a:t>Struts</a:t>
            </a:r>
            <a:r>
              <a:rPr lang="en-US" dirty="0" smtClean="0"/>
              <a:t>, </a:t>
            </a:r>
            <a:r>
              <a:rPr lang="en-US" dirty="0" smtClean="0">
                <a:hlinkClick r:id="rId6"/>
              </a:rPr>
              <a:t>Spring</a:t>
            </a:r>
            <a:r>
              <a:rPr lang="en-US" dirty="0" smtClean="0"/>
              <a:t>, </a:t>
            </a:r>
            <a:r>
              <a:rPr lang="en-US" dirty="0" smtClean="0">
                <a:hlinkClick r:id="rId7"/>
              </a:rPr>
              <a:t>Hibernate</a:t>
            </a:r>
            <a:r>
              <a:rPr lang="en-US" dirty="0" smtClean="0"/>
              <a:t>, </a:t>
            </a:r>
            <a:r>
              <a:rPr lang="en-US" dirty="0" smtClean="0">
                <a:hlinkClick r:id="rId8"/>
              </a:rPr>
              <a:t>JSF</a:t>
            </a:r>
            <a:r>
              <a:rPr lang="en-US" dirty="0" smtClean="0"/>
              <a:t>, etc. technologies are used for creating web applications in Java.</a:t>
            </a:r>
            <a:br>
              <a:rPr lang="en-US" dirty="0" smtClean="0"/>
            </a:br>
            <a:endParaRPr lang="en-US" dirty="0" smtClean="0"/>
          </a:p>
        </p:txBody>
      </p:sp>
    </p:spTree>
    <p:extLst>
      <p:ext uri="{BB962C8B-B14F-4D97-AF65-F5344CB8AC3E}">
        <p14:creationId xmlns:p14="http://schemas.microsoft.com/office/powerpoint/2010/main" val="6177637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rmAutofit fontScale="90000"/>
          </a:bodyPr>
          <a:lstStyle/>
          <a:p>
            <a:r>
              <a:rPr lang="en-US" sz="4000" smtClean="0"/>
              <a:t>Single Dimensional Array in Java</a:t>
            </a:r>
            <a:br>
              <a:rPr lang="en-US" sz="4000" smtClean="0"/>
            </a:br>
            <a:endParaRPr lang="en-US" sz="4000" smtClean="0"/>
          </a:p>
        </p:txBody>
      </p:sp>
      <p:sp>
        <p:nvSpPr>
          <p:cNvPr id="135171" name="Rectangle 3"/>
          <p:cNvSpPr>
            <a:spLocks noGrp="1" noChangeArrowheads="1"/>
          </p:cNvSpPr>
          <p:nvPr>
            <p:ph type="body" idx="1"/>
          </p:nvPr>
        </p:nvSpPr>
        <p:spPr/>
        <p:txBody>
          <a:bodyPr/>
          <a:lstStyle/>
          <a:p>
            <a:pPr marL="609600" indent="-609600"/>
            <a:r>
              <a:rPr lang="en-US" smtClean="0"/>
              <a:t>dataType[] arr; (or)  </a:t>
            </a:r>
          </a:p>
          <a:p>
            <a:pPr marL="609600" indent="-609600"/>
            <a:r>
              <a:rPr lang="en-US" smtClean="0"/>
              <a:t>dataType []arr; (or)  </a:t>
            </a:r>
          </a:p>
          <a:p>
            <a:pPr marL="609600" indent="-609600"/>
            <a:r>
              <a:rPr lang="en-US" smtClean="0"/>
              <a:t>dataType arr[]; </a:t>
            </a:r>
          </a:p>
          <a:p>
            <a:pPr marL="609600" indent="-609600"/>
            <a:endParaRPr lang="en-US" smtClean="0"/>
          </a:p>
        </p:txBody>
      </p:sp>
    </p:spTree>
    <p:extLst>
      <p:ext uri="{BB962C8B-B14F-4D97-AF65-F5344CB8AC3E}">
        <p14:creationId xmlns:p14="http://schemas.microsoft.com/office/powerpoint/2010/main" val="59038468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smtClean="0"/>
              <a:t>Example</a:t>
            </a:r>
          </a:p>
        </p:txBody>
      </p:sp>
      <p:sp>
        <p:nvSpPr>
          <p:cNvPr id="136195" name="Rectangle 3"/>
          <p:cNvSpPr>
            <a:spLocks noGrp="1" noChangeArrowheads="1"/>
          </p:cNvSpPr>
          <p:nvPr>
            <p:ph type="body" idx="1"/>
          </p:nvPr>
        </p:nvSpPr>
        <p:spPr/>
        <p:txBody>
          <a:bodyPr/>
          <a:lstStyle/>
          <a:p>
            <a:r>
              <a:rPr lang="en-US" dirty="0" err="1" smtClean="0"/>
              <a:t>int</a:t>
            </a:r>
            <a:r>
              <a:rPr lang="en-US" dirty="0" smtClean="0"/>
              <a:t> </a:t>
            </a:r>
            <a:r>
              <a:rPr lang="en-US" dirty="0" err="1" smtClean="0"/>
              <a:t>Arr</a:t>
            </a:r>
            <a:r>
              <a:rPr lang="en-US" dirty="0" smtClean="0"/>
              <a:t>[]; </a:t>
            </a:r>
          </a:p>
          <a:p>
            <a:pPr>
              <a:buNone/>
            </a:pPr>
            <a:r>
              <a:rPr lang="en-US" dirty="0" smtClean="0"/>
              <a:t>// Defines that </a:t>
            </a:r>
            <a:r>
              <a:rPr lang="en-US" dirty="0" err="1" smtClean="0"/>
              <a:t>Arr</a:t>
            </a:r>
            <a:r>
              <a:rPr lang="en-US" dirty="0" smtClean="0"/>
              <a:t> is an ARRAY variable which will store integer values </a:t>
            </a:r>
          </a:p>
          <a:p>
            <a:r>
              <a:rPr lang="en-US" dirty="0" smtClean="0"/>
              <a:t>Also </a:t>
            </a:r>
            <a:r>
              <a:rPr lang="en-US" dirty="0" err="1" smtClean="0"/>
              <a:t>int</a:t>
            </a:r>
            <a:r>
              <a:rPr lang="en-US" dirty="0" smtClean="0"/>
              <a:t>  []</a:t>
            </a:r>
            <a:r>
              <a:rPr lang="en-US" dirty="0" err="1" smtClean="0"/>
              <a:t>Arr</a:t>
            </a:r>
            <a:r>
              <a:rPr lang="en-US" dirty="0" smtClean="0"/>
              <a:t>; </a:t>
            </a:r>
          </a:p>
        </p:txBody>
      </p:sp>
    </p:spTree>
    <p:extLst>
      <p:ext uri="{BB962C8B-B14F-4D97-AF65-F5344CB8AC3E}">
        <p14:creationId xmlns:p14="http://schemas.microsoft.com/office/powerpoint/2010/main" val="33418276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z="4000" b="1" smtClean="0"/>
              <a:t>Instantiation of an Array in Java</a:t>
            </a:r>
            <a:r>
              <a:rPr lang="en-US" sz="4000" smtClean="0"/>
              <a:t> </a:t>
            </a:r>
          </a:p>
        </p:txBody>
      </p:sp>
      <p:sp>
        <p:nvSpPr>
          <p:cNvPr id="137219" name="Rectangle 3"/>
          <p:cNvSpPr>
            <a:spLocks noGrp="1" noChangeArrowheads="1"/>
          </p:cNvSpPr>
          <p:nvPr>
            <p:ph type="body" idx="1"/>
          </p:nvPr>
        </p:nvSpPr>
        <p:spPr/>
        <p:txBody>
          <a:bodyPr/>
          <a:lstStyle/>
          <a:p>
            <a:pPr marL="609600" indent="-609600">
              <a:buFontTx/>
              <a:buNone/>
            </a:pPr>
            <a:r>
              <a:rPr lang="en-US" dirty="0" err="1" smtClean="0"/>
              <a:t>arrayname</a:t>
            </a:r>
            <a:r>
              <a:rPr lang="en-US" dirty="0" smtClean="0"/>
              <a:t> = new </a:t>
            </a:r>
            <a:r>
              <a:rPr lang="en-US" dirty="0" err="1" smtClean="0"/>
              <a:t>dataType</a:t>
            </a:r>
            <a:r>
              <a:rPr lang="en-US" dirty="0" smtClean="0"/>
              <a:t>[] </a:t>
            </a:r>
          </a:p>
          <a:p>
            <a:pPr marL="609600" indent="-609600">
              <a:buFontTx/>
              <a:buNone/>
            </a:pPr>
            <a:endParaRPr lang="en-US" dirty="0" smtClean="0"/>
          </a:p>
          <a:p>
            <a:pPr marL="609600" indent="-609600">
              <a:buFontTx/>
              <a:buNone/>
            </a:pPr>
            <a:r>
              <a:rPr lang="en-US" dirty="0" smtClean="0"/>
              <a:t>Example</a:t>
            </a:r>
          </a:p>
          <a:p>
            <a:pPr marL="609600" indent="-609600">
              <a:buFontTx/>
              <a:buNone/>
            </a:pPr>
            <a:r>
              <a:rPr lang="en-US" dirty="0" err="1" smtClean="0"/>
              <a:t>Arr</a:t>
            </a:r>
            <a:r>
              <a:rPr lang="en-US" dirty="0" smtClean="0"/>
              <a:t>= new </a:t>
            </a:r>
            <a:r>
              <a:rPr lang="en-US" dirty="0" err="1" smtClean="0"/>
              <a:t>int</a:t>
            </a:r>
            <a:r>
              <a:rPr lang="en-US" dirty="0" smtClean="0"/>
              <a:t>[10]; </a:t>
            </a:r>
          </a:p>
          <a:p>
            <a:pPr marL="609600" indent="-609600">
              <a:buFontTx/>
              <a:buNone/>
            </a:pPr>
            <a:r>
              <a:rPr lang="en-US" dirty="0" smtClean="0"/>
              <a:t>Declaration and Construction combined </a:t>
            </a:r>
          </a:p>
          <a:p>
            <a:pPr marL="609600" indent="-609600">
              <a:buFontTx/>
              <a:buNone/>
            </a:pPr>
            <a:r>
              <a:rPr lang="en-US" dirty="0" err="1" smtClean="0"/>
              <a:t>int</a:t>
            </a:r>
            <a:r>
              <a:rPr lang="en-US" dirty="0" smtClean="0"/>
              <a:t> </a:t>
            </a:r>
            <a:r>
              <a:rPr lang="en-US" dirty="0" err="1" smtClean="0"/>
              <a:t>Arr</a:t>
            </a:r>
            <a:r>
              <a:rPr lang="en-US" dirty="0" smtClean="0"/>
              <a:t>[] = new </a:t>
            </a:r>
            <a:r>
              <a:rPr lang="en-US" dirty="0" err="1" smtClean="0"/>
              <a:t>int</a:t>
            </a:r>
            <a:r>
              <a:rPr lang="en-US" dirty="0" smtClean="0"/>
              <a:t>[10];   </a:t>
            </a:r>
          </a:p>
          <a:p>
            <a:pPr marL="609600" indent="-609600"/>
            <a:endParaRPr lang="en-US" dirty="0" smtClean="0"/>
          </a:p>
        </p:txBody>
      </p:sp>
    </p:spTree>
    <p:extLst>
      <p:ext uri="{BB962C8B-B14F-4D97-AF65-F5344CB8AC3E}">
        <p14:creationId xmlns:p14="http://schemas.microsoft.com/office/powerpoint/2010/main" val="30581996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sz="4000" b="1" smtClean="0"/>
              <a:t>Initialize an Array</a:t>
            </a:r>
            <a:br>
              <a:rPr lang="en-US" sz="4000" b="1" smtClean="0"/>
            </a:br>
            <a:endParaRPr lang="en-US" sz="4000" b="1" smtClean="0"/>
          </a:p>
        </p:txBody>
      </p:sp>
      <p:sp>
        <p:nvSpPr>
          <p:cNvPr id="138243" name="Rectangle 3"/>
          <p:cNvSpPr>
            <a:spLocks noGrp="1" noChangeArrowheads="1"/>
          </p:cNvSpPr>
          <p:nvPr>
            <p:ph type="body" idx="1"/>
          </p:nvPr>
        </p:nvSpPr>
        <p:spPr/>
        <p:txBody>
          <a:bodyPr/>
          <a:lstStyle/>
          <a:p>
            <a:r>
              <a:rPr lang="en-US" dirty="0" err="1" smtClean="0"/>
              <a:t>Arr</a:t>
            </a:r>
            <a:r>
              <a:rPr lang="en-US" dirty="0" smtClean="0"/>
              <a:t>[0]=1;</a:t>
            </a:r>
          </a:p>
          <a:p>
            <a:pPr>
              <a:buNone/>
            </a:pPr>
            <a:r>
              <a:rPr lang="en-US" dirty="0" smtClean="0"/>
              <a:t>// Assigns an integer value 1 to the first element 0 of the array </a:t>
            </a:r>
          </a:p>
          <a:p>
            <a:r>
              <a:rPr lang="en-US" dirty="0" smtClean="0"/>
              <a:t>Arr1]=2; </a:t>
            </a:r>
          </a:p>
        </p:txBody>
      </p:sp>
    </p:spTree>
    <p:extLst>
      <p:ext uri="{BB962C8B-B14F-4D97-AF65-F5344CB8AC3E}">
        <p14:creationId xmlns:p14="http://schemas.microsoft.com/office/powerpoint/2010/main" val="24439226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sz="4000" smtClean="0"/>
              <a:t>Example of Java Array</a:t>
            </a:r>
            <a:br>
              <a:rPr lang="en-US" sz="4000" smtClean="0"/>
            </a:br>
            <a:endParaRPr lang="en-US" sz="4000" smtClean="0"/>
          </a:p>
        </p:txBody>
      </p:sp>
      <p:sp>
        <p:nvSpPr>
          <p:cNvPr id="139267" name="Rectangle 3"/>
          <p:cNvSpPr>
            <a:spLocks noGrp="1" noChangeArrowheads="1"/>
          </p:cNvSpPr>
          <p:nvPr>
            <p:ph type="body" idx="1"/>
          </p:nvPr>
        </p:nvSpPr>
        <p:spPr/>
        <p:txBody>
          <a:bodyPr/>
          <a:lstStyle/>
          <a:p>
            <a:pPr marL="609600" indent="-609600">
              <a:lnSpc>
                <a:spcPct val="80000"/>
              </a:lnSpc>
              <a:buNone/>
            </a:pPr>
            <a:r>
              <a:rPr lang="en-US" sz="2000" b="1" dirty="0" smtClean="0"/>
              <a:t>class</a:t>
            </a:r>
            <a:r>
              <a:rPr lang="en-US" sz="2000" dirty="0" smtClean="0"/>
              <a:t> </a:t>
            </a:r>
            <a:r>
              <a:rPr lang="en-US" sz="2000" dirty="0" err="1" smtClean="0"/>
              <a:t>Testarray</a:t>
            </a:r>
            <a:r>
              <a:rPr lang="en-US" sz="2000" dirty="0" smtClean="0"/>
              <a:t>{  </a:t>
            </a:r>
          </a:p>
          <a:p>
            <a:pPr marL="609600" indent="-609600">
              <a:lnSpc>
                <a:spcPct val="80000"/>
              </a:lnSpc>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marL="609600" indent="-609600">
              <a:lnSpc>
                <a:spcPct val="80000"/>
              </a:lnSpc>
              <a:buNone/>
            </a:pPr>
            <a:r>
              <a:rPr lang="en-US" sz="2000" b="1" dirty="0" err="1" smtClean="0"/>
              <a:t>int</a:t>
            </a:r>
            <a:r>
              <a:rPr lang="en-US" sz="2000" dirty="0" smtClean="0"/>
              <a:t> a[]=</a:t>
            </a:r>
            <a:r>
              <a:rPr lang="en-US" sz="2000" b="1" dirty="0" smtClean="0"/>
              <a:t>new</a:t>
            </a:r>
            <a:r>
              <a:rPr lang="en-US" sz="2000" dirty="0" smtClean="0"/>
              <a:t> </a:t>
            </a:r>
            <a:r>
              <a:rPr lang="en-US" sz="2000" b="1" dirty="0" err="1" smtClean="0"/>
              <a:t>int</a:t>
            </a:r>
            <a:r>
              <a:rPr lang="en-US" sz="2000" dirty="0" smtClean="0"/>
              <a:t>[5];//declaration and instantiation  </a:t>
            </a:r>
          </a:p>
          <a:p>
            <a:pPr marL="609600" indent="-609600">
              <a:lnSpc>
                <a:spcPct val="80000"/>
              </a:lnSpc>
              <a:buNone/>
            </a:pPr>
            <a:r>
              <a:rPr lang="en-US" sz="2000" dirty="0" smtClean="0"/>
              <a:t>a[0]=10;//initialization  </a:t>
            </a:r>
          </a:p>
          <a:p>
            <a:pPr marL="609600" indent="-609600">
              <a:lnSpc>
                <a:spcPct val="80000"/>
              </a:lnSpc>
              <a:buNone/>
            </a:pPr>
            <a:r>
              <a:rPr lang="en-US" sz="2000" dirty="0" smtClean="0"/>
              <a:t>a[1]=20;  </a:t>
            </a:r>
          </a:p>
          <a:p>
            <a:pPr marL="609600" indent="-609600">
              <a:lnSpc>
                <a:spcPct val="80000"/>
              </a:lnSpc>
              <a:buNone/>
            </a:pPr>
            <a:r>
              <a:rPr lang="en-US" sz="2000" dirty="0" smtClean="0"/>
              <a:t>a[2]=70;  </a:t>
            </a:r>
          </a:p>
          <a:p>
            <a:pPr marL="609600" indent="-609600">
              <a:lnSpc>
                <a:spcPct val="80000"/>
              </a:lnSpc>
              <a:buNone/>
            </a:pPr>
            <a:r>
              <a:rPr lang="en-US" sz="2000" dirty="0" smtClean="0"/>
              <a:t>a[3]=40;  </a:t>
            </a:r>
          </a:p>
          <a:p>
            <a:pPr marL="609600" indent="-609600">
              <a:lnSpc>
                <a:spcPct val="80000"/>
              </a:lnSpc>
              <a:buNone/>
            </a:pPr>
            <a:r>
              <a:rPr lang="en-US" sz="2000" dirty="0" smtClean="0"/>
              <a:t>a[4]=50;  </a:t>
            </a:r>
          </a:p>
          <a:p>
            <a:pPr marL="609600" indent="-609600">
              <a:lnSpc>
                <a:spcPct val="80000"/>
              </a:lnSpc>
              <a:buNone/>
            </a:pPr>
            <a:r>
              <a:rPr lang="en-US" sz="2000" dirty="0" smtClean="0"/>
              <a:t>//traversing array  </a:t>
            </a:r>
          </a:p>
          <a:p>
            <a:pPr marL="609600" indent="-609600">
              <a:lnSpc>
                <a:spcPct val="80000"/>
              </a:lnSpc>
              <a:buNone/>
            </a:pPr>
            <a:r>
              <a:rPr lang="en-US" sz="2000" b="1" dirty="0" smtClean="0"/>
              <a:t>for</a:t>
            </a:r>
            <a:r>
              <a:rPr lang="en-US" sz="2000" dirty="0" smtClean="0"/>
              <a:t>(</a:t>
            </a:r>
            <a:r>
              <a:rPr lang="en-US" sz="2000" b="1" dirty="0" err="1" smtClean="0"/>
              <a:t>int</a:t>
            </a:r>
            <a:r>
              <a:rPr lang="en-US" sz="2000" dirty="0" smtClean="0"/>
              <a:t> </a:t>
            </a:r>
            <a:r>
              <a:rPr lang="en-US" sz="2000" dirty="0" err="1" smtClean="0"/>
              <a:t>i</a:t>
            </a:r>
            <a:r>
              <a:rPr lang="en-US" sz="2000" dirty="0" smtClean="0"/>
              <a:t>=0;i&lt;</a:t>
            </a:r>
            <a:r>
              <a:rPr lang="en-US" sz="2000" dirty="0" err="1" smtClean="0"/>
              <a:t>a.length;i</a:t>
            </a:r>
            <a:r>
              <a:rPr lang="en-US" sz="2000" dirty="0" smtClean="0"/>
              <a:t>++)</a:t>
            </a:r>
          </a:p>
          <a:p>
            <a:pPr marL="609600" indent="-609600">
              <a:lnSpc>
                <a:spcPct val="80000"/>
              </a:lnSpc>
              <a:buNone/>
            </a:pPr>
            <a:r>
              <a:rPr lang="en-US" sz="2000" dirty="0" smtClean="0"/>
              <a:t>//length is the property of array  </a:t>
            </a:r>
          </a:p>
          <a:p>
            <a:pPr marL="609600" indent="-609600">
              <a:lnSpc>
                <a:spcPct val="80000"/>
              </a:lnSpc>
              <a:buNone/>
            </a:pPr>
            <a:r>
              <a:rPr lang="en-US" sz="2000" dirty="0" err="1" smtClean="0"/>
              <a:t>System.out.println</a:t>
            </a:r>
            <a:r>
              <a:rPr lang="en-US" sz="2000" dirty="0" smtClean="0"/>
              <a:t>(a[</a:t>
            </a:r>
            <a:r>
              <a:rPr lang="en-US" sz="2000" dirty="0" err="1" smtClean="0"/>
              <a:t>i</a:t>
            </a:r>
            <a:r>
              <a:rPr lang="en-US" sz="2000" dirty="0" smtClean="0"/>
              <a:t>]);  </a:t>
            </a:r>
          </a:p>
          <a:p>
            <a:pPr marL="609600" indent="-609600">
              <a:lnSpc>
                <a:spcPct val="80000"/>
              </a:lnSpc>
              <a:buNone/>
            </a:pPr>
            <a:r>
              <a:rPr lang="en-US" sz="2000" dirty="0" smtClean="0"/>
              <a:t>}</a:t>
            </a:r>
          </a:p>
          <a:p>
            <a:pPr marL="609600" indent="-609600">
              <a:lnSpc>
                <a:spcPct val="80000"/>
              </a:lnSpc>
              <a:buNone/>
            </a:pPr>
            <a:r>
              <a:rPr lang="en-US" sz="2000" dirty="0" smtClean="0"/>
              <a:t>}  </a:t>
            </a:r>
          </a:p>
          <a:p>
            <a:pPr marL="609600" indent="-609600">
              <a:lnSpc>
                <a:spcPct val="80000"/>
              </a:lnSpc>
            </a:pPr>
            <a:endParaRPr lang="en-US" sz="2000" dirty="0" smtClean="0"/>
          </a:p>
        </p:txBody>
      </p:sp>
    </p:spTree>
    <p:extLst>
      <p:ext uri="{BB962C8B-B14F-4D97-AF65-F5344CB8AC3E}">
        <p14:creationId xmlns:p14="http://schemas.microsoft.com/office/powerpoint/2010/main" val="40536889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fontScale="90000"/>
          </a:bodyPr>
          <a:lstStyle/>
          <a:p>
            <a:r>
              <a:rPr lang="en-US" sz="4000" smtClean="0"/>
              <a:t>Declaration, Instantiation and Initialization of Java Array</a:t>
            </a:r>
            <a:br>
              <a:rPr lang="en-US" sz="4000" smtClean="0"/>
            </a:br>
            <a:endParaRPr lang="en-US" sz="4000" smtClean="0"/>
          </a:p>
        </p:txBody>
      </p:sp>
      <p:sp>
        <p:nvSpPr>
          <p:cNvPr id="142339" name="Rectangle 3"/>
          <p:cNvSpPr>
            <a:spLocks noGrp="1" noChangeArrowheads="1"/>
          </p:cNvSpPr>
          <p:nvPr>
            <p:ph type="body" idx="1"/>
          </p:nvPr>
        </p:nvSpPr>
        <p:spPr/>
        <p:txBody>
          <a:bodyPr/>
          <a:lstStyle/>
          <a:p>
            <a:r>
              <a:rPr lang="en-US" b="1" dirty="0" err="1" smtClean="0"/>
              <a:t>int</a:t>
            </a:r>
            <a:r>
              <a:rPr lang="en-US" dirty="0" smtClean="0"/>
              <a:t> a[]={33,3,4,5};</a:t>
            </a:r>
          </a:p>
          <a:p>
            <a:r>
              <a:rPr lang="en-US" b="1" dirty="0" smtClean="0"/>
              <a:t>float</a:t>
            </a:r>
            <a:r>
              <a:rPr lang="en-US" dirty="0" smtClean="0"/>
              <a:t> salary[]=new float[50];</a:t>
            </a:r>
          </a:p>
          <a:p>
            <a:r>
              <a:rPr lang="en-US" b="1" dirty="0" smtClean="0"/>
              <a:t>char</a:t>
            </a:r>
            <a:r>
              <a:rPr lang="en-US" dirty="0" smtClean="0"/>
              <a:t> </a:t>
            </a:r>
            <a:r>
              <a:rPr lang="en-US" dirty="0" err="1" smtClean="0"/>
              <a:t>ch</a:t>
            </a:r>
            <a:r>
              <a:rPr lang="en-US" dirty="0" smtClean="0"/>
              <a:t>[]={‘</a:t>
            </a:r>
            <a:r>
              <a:rPr lang="en-US" dirty="0" err="1" smtClean="0"/>
              <a:t>a’,’b’,’c</a:t>
            </a:r>
            <a:r>
              <a:rPr lang="en-US" dirty="0" smtClean="0"/>
              <a:t>’};</a:t>
            </a:r>
          </a:p>
          <a:p>
            <a:r>
              <a:rPr lang="en-US" b="1" dirty="0" smtClean="0"/>
              <a:t>char</a:t>
            </a:r>
            <a:r>
              <a:rPr lang="en-US" dirty="0" smtClean="0"/>
              <a:t> </a:t>
            </a:r>
            <a:r>
              <a:rPr lang="en-US" dirty="0" err="1" smtClean="0"/>
              <a:t>ch</a:t>
            </a:r>
            <a:r>
              <a:rPr lang="en-US" dirty="0" smtClean="0"/>
              <a:t>[]=new char[10];</a:t>
            </a:r>
          </a:p>
          <a:p>
            <a:r>
              <a:rPr lang="en-US" b="1" dirty="0" smtClean="0"/>
              <a:t>String</a:t>
            </a:r>
            <a:r>
              <a:rPr lang="en-US" dirty="0" smtClean="0"/>
              <a:t> names[]={“</a:t>
            </a:r>
            <a:r>
              <a:rPr lang="en-US" dirty="0" err="1" smtClean="0"/>
              <a:t>raju</a:t>
            </a:r>
            <a:r>
              <a:rPr lang="en-US" dirty="0" smtClean="0"/>
              <a:t>”};</a:t>
            </a:r>
          </a:p>
          <a:p>
            <a:r>
              <a:rPr lang="en-US" b="1" dirty="0" smtClean="0"/>
              <a:t>String</a:t>
            </a:r>
            <a:r>
              <a:rPr lang="en-US" dirty="0" smtClean="0"/>
              <a:t> names[]=new String[10]; </a:t>
            </a:r>
          </a:p>
        </p:txBody>
      </p:sp>
    </p:spTree>
    <p:extLst>
      <p:ext uri="{BB962C8B-B14F-4D97-AF65-F5344CB8AC3E}">
        <p14:creationId xmlns:p14="http://schemas.microsoft.com/office/powerpoint/2010/main" val="38623497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endParaRPr lang="en-US" smtClean="0"/>
          </a:p>
        </p:txBody>
      </p:sp>
      <p:sp>
        <p:nvSpPr>
          <p:cNvPr id="143363" name="Rectangle 3"/>
          <p:cNvSpPr>
            <a:spLocks noGrp="1" noChangeArrowheads="1"/>
          </p:cNvSpPr>
          <p:nvPr>
            <p:ph type="body" idx="1"/>
          </p:nvPr>
        </p:nvSpPr>
        <p:spPr>
          <a:xfrm>
            <a:off x="457200" y="1600200"/>
            <a:ext cx="8534400" cy="4525963"/>
          </a:xfrm>
        </p:spPr>
        <p:txBody>
          <a:bodyPr>
            <a:normAutofit/>
          </a:bodyPr>
          <a:lstStyle/>
          <a:p>
            <a:pPr marL="609600" indent="-609600">
              <a:buNone/>
            </a:pPr>
            <a:r>
              <a:rPr lang="en-US" sz="2800" b="1" dirty="0" smtClean="0"/>
              <a:t>class</a:t>
            </a:r>
            <a:r>
              <a:rPr lang="en-US" sz="2800" dirty="0" smtClean="0"/>
              <a:t> Testarray1{  </a:t>
            </a:r>
          </a:p>
          <a:p>
            <a:pPr marL="609600" indent="-609600">
              <a:buNone/>
            </a:pPr>
            <a:r>
              <a:rPr lang="en-US" sz="2800" b="1" dirty="0" smtClean="0"/>
              <a:t>public</a:t>
            </a:r>
            <a:r>
              <a:rPr lang="en-US" sz="2800" dirty="0" smtClean="0"/>
              <a:t> </a:t>
            </a:r>
            <a:r>
              <a:rPr lang="en-US" sz="2800" b="1" dirty="0" smtClean="0"/>
              <a:t>static</a:t>
            </a:r>
            <a:r>
              <a:rPr lang="en-US" sz="2800" dirty="0" smtClean="0"/>
              <a:t> </a:t>
            </a:r>
            <a:r>
              <a:rPr lang="en-US" sz="2800" b="1" dirty="0" smtClean="0"/>
              <a:t>void</a:t>
            </a:r>
            <a:r>
              <a:rPr lang="en-US" sz="2800" dirty="0" smtClean="0"/>
              <a:t> main(String </a:t>
            </a:r>
            <a:r>
              <a:rPr lang="en-US" sz="2800" dirty="0" err="1" smtClean="0"/>
              <a:t>args</a:t>
            </a:r>
            <a:r>
              <a:rPr lang="en-US" sz="2800" dirty="0" smtClean="0"/>
              <a:t>[]){  </a:t>
            </a:r>
          </a:p>
          <a:p>
            <a:pPr marL="609600" indent="-609600">
              <a:buNone/>
            </a:pPr>
            <a:r>
              <a:rPr lang="en-US" sz="2800" b="1" dirty="0" err="1" smtClean="0"/>
              <a:t>int</a:t>
            </a:r>
            <a:r>
              <a:rPr lang="en-US" sz="2800" dirty="0" smtClean="0"/>
              <a:t> a[]={33,3,4,5};//declaration and initialization  </a:t>
            </a:r>
          </a:p>
          <a:p>
            <a:pPr marL="609600" indent="-609600">
              <a:buNone/>
            </a:pPr>
            <a:r>
              <a:rPr lang="en-US" sz="2800" dirty="0" smtClean="0"/>
              <a:t>//printing array  </a:t>
            </a:r>
          </a:p>
          <a:p>
            <a:pPr marL="609600" indent="-609600">
              <a:buNone/>
            </a:pPr>
            <a:r>
              <a:rPr lang="en-US" sz="2800" b="1" dirty="0" smtClean="0"/>
              <a:t>for</a:t>
            </a:r>
            <a:r>
              <a:rPr lang="en-US" sz="2800" dirty="0" smtClean="0"/>
              <a:t>(</a:t>
            </a:r>
            <a:r>
              <a:rPr lang="en-US" sz="2800" b="1" dirty="0" err="1" smtClean="0"/>
              <a:t>int</a:t>
            </a:r>
            <a:r>
              <a:rPr lang="en-US" sz="2800" dirty="0" smtClean="0"/>
              <a:t> </a:t>
            </a:r>
            <a:r>
              <a:rPr lang="en-US" sz="2800" dirty="0" err="1" smtClean="0"/>
              <a:t>i</a:t>
            </a:r>
            <a:r>
              <a:rPr lang="en-US" sz="2800" dirty="0" smtClean="0"/>
              <a:t>=0;i&lt;</a:t>
            </a:r>
            <a:r>
              <a:rPr lang="en-US" sz="2800" dirty="0" err="1" smtClean="0"/>
              <a:t>a.length;i</a:t>
            </a:r>
            <a:r>
              <a:rPr lang="en-US" sz="2800" dirty="0" smtClean="0"/>
              <a:t>++)//length is the property of array</a:t>
            </a:r>
          </a:p>
          <a:p>
            <a:pPr marL="609600" indent="-609600">
              <a:buNone/>
            </a:pPr>
            <a:r>
              <a:rPr lang="en-US" sz="2800" dirty="0" err="1" smtClean="0"/>
              <a:t>System.out.println</a:t>
            </a:r>
            <a:r>
              <a:rPr lang="en-US" sz="2800" dirty="0" smtClean="0"/>
              <a:t>(a[</a:t>
            </a:r>
            <a:r>
              <a:rPr lang="en-US" sz="2800" dirty="0" err="1" smtClean="0"/>
              <a:t>i</a:t>
            </a:r>
            <a:r>
              <a:rPr lang="en-US" sz="2800" dirty="0" smtClean="0"/>
              <a:t>]);  </a:t>
            </a:r>
          </a:p>
          <a:p>
            <a:pPr marL="609600" indent="-609600">
              <a:buNone/>
            </a:pPr>
            <a:r>
              <a:rPr lang="en-US" sz="2800" dirty="0" smtClean="0"/>
              <a:t>}</a:t>
            </a:r>
          </a:p>
          <a:p>
            <a:pPr marL="609600" indent="-609600">
              <a:buNone/>
            </a:pPr>
            <a:r>
              <a:rPr lang="en-US" sz="2800" dirty="0" smtClean="0"/>
              <a:t>}  </a:t>
            </a:r>
          </a:p>
          <a:p>
            <a:pPr marL="609600" indent="-609600"/>
            <a:endParaRPr lang="en-US" sz="2800" dirty="0" smtClean="0"/>
          </a:p>
        </p:txBody>
      </p:sp>
    </p:spTree>
    <p:extLst>
      <p:ext uri="{BB962C8B-B14F-4D97-AF65-F5344CB8AC3E}">
        <p14:creationId xmlns:p14="http://schemas.microsoft.com/office/powerpoint/2010/main" val="34964093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sz="4000" smtClean="0"/>
              <a:t>For-each Loop for Java Array</a:t>
            </a:r>
            <a:br>
              <a:rPr lang="en-US" sz="4000" smtClean="0"/>
            </a:br>
            <a:endParaRPr lang="en-US" sz="4000" smtClean="0"/>
          </a:p>
        </p:txBody>
      </p:sp>
      <p:sp>
        <p:nvSpPr>
          <p:cNvPr id="144387" name="Rectangle 3"/>
          <p:cNvSpPr>
            <a:spLocks noGrp="1" noChangeArrowheads="1"/>
          </p:cNvSpPr>
          <p:nvPr>
            <p:ph type="body" idx="1"/>
          </p:nvPr>
        </p:nvSpPr>
        <p:spPr/>
        <p:txBody>
          <a:bodyPr/>
          <a:lstStyle/>
          <a:p>
            <a:pPr marL="609600" indent="-609600">
              <a:buNone/>
            </a:pPr>
            <a:r>
              <a:rPr lang="en-US" b="1" dirty="0" smtClean="0"/>
              <a:t>for</a:t>
            </a:r>
            <a:r>
              <a:rPr lang="en-US" dirty="0" smtClean="0"/>
              <a:t>(</a:t>
            </a:r>
            <a:r>
              <a:rPr lang="en-US" dirty="0" err="1" smtClean="0"/>
              <a:t>data_type</a:t>
            </a:r>
            <a:r>
              <a:rPr lang="en-US" dirty="0" smtClean="0"/>
              <a:t> </a:t>
            </a:r>
            <a:r>
              <a:rPr lang="en-US" dirty="0" err="1" smtClean="0"/>
              <a:t>variable:array</a:t>
            </a:r>
            <a:r>
              <a:rPr lang="en-US" dirty="0" smtClean="0"/>
              <a:t>){  </a:t>
            </a:r>
          </a:p>
          <a:p>
            <a:pPr marL="609600" indent="-609600">
              <a:buNone/>
            </a:pPr>
            <a:r>
              <a:rPr lang="en-US" dirty="0" smtClean="0"/>
              <a:t>//body of the loop  </a:t>
            </a:r>
          </a:p>
          <a:p>
            <a:pPr marL="609600" indent="-609600">
              <a:buNone/>
            </a:pPr>
            <a:r>
              <a:rPr lang="en-US" dirty="0" smtClean="0"/>
              <a:t>}  </a:t>
            </a:r>
          </a:p>
          <a:p>
            <a:pPr marL="609600" indent="-609600"/>
            <a:endParaRPr lang="en-US" dirty="0" smtClean="0"/>
          </a:p>
        </p:txBody>
      </p:sp>
    </p:spTree>
    <p:extLst>
      <p:ext uri="{BB962C8B-B14F-4D97-AF65-F5344CB8AC3E}">
        <p14:creationId xmlns:p14="http://schemas.microsoft.com/office/powerpoint/2010/main" val="28504803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a:xfrm>
            <a:off x="457200" y="0"/>
            <a:ext cx="8229600" cy="6126163"/>
          </a:xfrm>
        </p:spPr>
        <p:txBody>
          <a:bodyPr>
            <a:normAutofit/>
          </a:bodyPr>
          <a:lstStyle/>
          <a:p>
            <a:pPr marL="609600" indent="-609600">
              <a:buNone/>
            </a:pPr>
            <a:r>
              <a:rPr lang="en-US" b="1" dirty="0" smtClean="0"/>
              <a:t>Example:</a:t>
            </a:r>
          </a:p>
          <a:p>
            <a:pPr marL="609600" indent="-609600">
              <a:buNone/>
            </a:pPr>
            <a:r>
              <a:rPr lang="en-US" b="1" dirty="0" smtClean="0"/>
              <a:t>class</a:t>
            </a:r>
            <a:r>
              <a:rPr lang="en-US" dirty="0" smtClean="0"/>
              <a:t> Testarray1{  </a:t>
            </a:r>
          </a:p>
          <a:p>
            <a:pPr marL="609600" indent="-609600">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marL="609600" indent="-609600">
              <a:buNone/>
            </a:pPr>
            <a:r>
              <a:rPr lang="en-US" b="1" dirty="0" err="1" smtClean="0"/>
              <a:t>int</a:t>
            </a:r>
            <a:r>
              <a:rPr lang="en-US" dirty="0" smtClean="0"/>
              <a:t> </a:t>
            </a:r>
            <a:r>
              <a:rPr lang="en-US" dirty="0" err="1" smtClean="0"/>
              <a:t>arr</a:t>
            </a:r>
            <a:r>
              <a:rPr lang="en-US" dirty="0" smtClean="0"/>
              <a:t>[]={33,3,4,5};  </a:t>
            </a:r>
          </a:p>
          <a:p>
            <a:pPr marL="609600" indent="-609600">
              <a:buNone/>
            </a:pPr>
            <a:r>
              <a:rPr lang="en-US" dirty="0" smtClean="0"/>
              <a:t>//printing array using for-each loop  </a:t>
            </a:r>
          </a:p>
          <a:p>
            <a:pPr marL="609600" indent="-609600">
              <a:buNone/>
            </a:pPr>
            <a:r>
              <a:rPr lang="en-US" b="1" dirty="0" smtClean="0"/>
              <a:t>for</a:t>
            </a:r>
            <a:r>
              <a:rPr lang="en-US" dirty="0" smtClean="0"/>
              <a:t>(</a:t>
            </a:r>
            <a:r>
              <a:rPr lang="en-US" b="1" dirty="0" err="1" smtClean="0"/>
              <a:t>int</a:t>
            </a:r>
            <a:r>
              <a:rPr lang="en-US" b="1" dirty="0" smtClean="0"/>
              <a:t> </a:t>
            </a:r>
            <a:r>
              <a:rPr lang="en-US" dirty="0" smtClean="0"/>
              <a:t>i:arr)  </a:t>
            </a:r>
          </a:p>
          <a:p>
            <a:pPr marL="609600" indent="-609600">
              <a:buNone/>
            </a:pPr>
            <a:r>
              <a:rPr lang="en-US" dirty="0" err="1" smtClean="0"/>
              <a:t>System.out.println</a:t>
            </a:r>
            <a:r>
              <a:rPr lang="en-US" dirty="0" smtClean="0"/>
              <a:t>(</a:t>
            </a:r>
            <a:r>
              <a:rPr lang="en-US" dirty="0" err="1" smtClean="0"/>
              <a:t>i</a:t>
            </a:r>
            <a:r>
              <a:rPr lang="en-US" dirty="0" smtClean="0"/>
              <a:t>);  </a:t>
            </a:r>
          </a:p>
          <a:p>
            <a:pPr marL="609600" indent="-609600">
              <a:buNone/>
            </a:pPr>
            <a:r>
              <a:rPr lang="en-US" dirty="0" smtClean="0"/>
              <a:t>}</a:t>
            </a:r>
          </a:p>
          <a:p>
            <a:pPr marL="609600" indent="-609600">
              <a:buNone/>
            </a:pPr>
            <a:r>
              <a:rPr lang="en-US" dirty="0" smtClean="0"/>
              <a:t>}  </a:t>
            </a:r>
          </a:p>
          <a:p>
            <a:pPr marL="609600" indent="-609600"/>
            <a:endParaRPr lang="en-US" dirty="0" smtClean="0"/>
          </a:p>
        </p:txBody>
      </p:sp>
    </p:spTree>
    <p:extLst>
      <p:ext uri="{BB962C8B-B14F-4D97-AF65-F5344CB8AC3E}">
        <p14:creationId xmlns:p14="http://schemas.microsoft.com/office/powerpoint/2010/main" val="21936244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fontScale="90000"/>
          </a:bodyPr>
          <a:lstStyle/>
          <a:p>
            <a:r>
              <a:rPr lang="en-US" sz="4000" smtClean="0"/>
              <a:t>Multidimensional Array in Java</a:t>
            </a:r>
            <a:br>
              <a:rPr lang="en-US" sz="4000" smtClean="0"/>
            </a:br>
            <a:endParaRPr lang="en-US" sz="4000" smtClean="0"/>
          </a:p>
        </p:txBody>
      </p:sp>
      <p:sp>
        <p:nvSpPr>
          <p:cNvPr id="146435" name="Rectangle 3"/>
          <p:cNvSpPr>
            <a:spLocks noGrp="1" noChangeArrowheads="1"/>
          </p:cNvSpPr>
          <p:nvPr>
            <p:ph type="body" idx="1"/>
          </p:nvPr>
        </p:nvSpPr>
        <p:spPr/>
        <p:txBody>
          <a:bodyPr/>
          <a:lstStyle/>
          <a:p>
            <a:pPr marL="609600" indent="-609600"/>
            <a:r>
              <a:rPr lang="en-US" smtClean="0"/>
              <a:t>dataType[][] arrayRefVar; (or)  </a:t>
            </a:r>
          </a:p>
          <a:p>
            <a:pPr marL="609600" indent="-609600"/>
            <a:r>
              <a:rPr lang="en-US" smtClean="0"/>
              <a:t>dataType [][]arrayRefVar; (or)  </a:t>
            </a:r>
          </a:p>
          <a:p>
            <a:pPr marL="609600" indent="-609600"/>
            <a:r>
              <a:rPr lang="en-US" smtClean="0"/>
              <a:t>dataType arrayRefVar[][]; (or)  </a:t>
            </a:r>
          </a:p>
          <a:p>
            <a:pPr marL="609600" indent="-609600"/>
            <a:r>
              <a:rPr lang="en-US" smtClean="0"/>
              <a:t>dataType []arrayRefVar[]; </a:t>
            </a:r>
          </a:p>
          <a:p>
            <a:pPr marL="609600" indent="-609600"/>
            <a:endParaRPr lang="en-US" smtClean="0"/>
          </a:p>
        </p:txBody>
      </p:sp>
    </p:spTree>
    <p:extLst>
      <p:ext uri="{BB962C8B-B14F-4D97-AF65-F5344CB8AC3E}">
        <p14:creationId xmlns:p14="http://schemas.microsoft.com/office/powerpoint/2010/main" val="2574698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sz="4000" smtClean="0"/>
              <a:t> </a:t>
            </a:r>
            <a:br>
              <a:rPr lang="en-US" sz="4000" smtClean="0"/>
            </a:br>
            <a:r>
              <a:rPr lang="en-US" sz="4000" smtClean="0"/>
              <a:t>Enterprise Application</a:t>
            </a:r>
            <a:br>
              <a:rPr lang="en-US" sz="4000" smtClean="0"/>
            </a:br>
            <a:r>
              <a:rPr lang="en-US" sz="4000" smtClean="0"/>
              <a:t/>
            </a:r>
            <a:br>
              <a:rPr lang="en-US" sz="4000" smtClean="0"/>
            </a:br>
            <a:endParaRPr lang="en-US" sz="4000" smtClean="0"/>
          </a:p>
        </p:txBody>
      </p:sp>
      <p:sp>
        <p:nvSpPr>
          <p:cNvPr id="13315" name="Rectangle 3"/>
          <p:cNvSpPr>
            <a:spLocks noGrp="1" noChangeArrowheads="1"/>
          </p:cNvSpPr>
          <p:nvPr>
            <p:ph type="body" idx="1"/>
          </p:nvPr>
        </p:nvSpPr>
        <p:spPr/>
        <p:txBody>
          <a:bodyPr/>
          <a:lstStyle/>
          <a:p>
            <a:pPr eaLnBrk="1" hangingPunct="1"/>
            <a:r>
              <a:rPr lang="en-US" smtClean="0"/>
              <a:t>An application that is distributed in nature, such as banking applications, etc. is called enterprise application. </a:t>
            </a:r>
          </a:p>
          <a:p>
            <a:pPr eaLnBrk="1" hangingPunct="1"/>
            <a:r>
              <a:rPr lang="en-US" smtClean="0"/>
              <a:t>It has advantages of the high-level security, load balancing, and clustering. In Java, </a:t>
            </a:r>
            <a:r>
              <a:rPr lang="en-US" smtClean="0">
                <a:hlinkClick r:id="rId2"/>
              </a:rPr>
              <a:t>EJB</a:t>
            </a:r>
            <a:r>
              <a:rPr lang="en-US" smtClean="0"/>
              <a:t> is used for creating enterprise applications </a:t>
            </a:r>
          </a:p>
        </p:txBody>
      </p:sp>
    </p:spTree>
    <p:extLst>
      <p:ext uri="{BB962C8B-B14F-4D97-AF65-F5344CB8AC3E}">
        <p14:creationId xmlns:p14="http://schemas.microsoft.com/office/powerpoint/2010/main" val="409459011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37322" y="0"/>
            <a:ext cx="8229600" cy="1143000"/>
          </a:xfrm>
        </p:spPr>
        <p:txBody>
          <a:bodyPr>
            <a:normAutofit fontScale="90000"/>
          </a:bodyPr>
          <a:lstStyle/>
          <a:p>
            <a:r>
              <a:rPr lang="en-US" sz="4000" dirty="0" smtClean="0"/>
              <a:t>Passing Array to a Method in Java</a:t>
            </a:r>
            <a:br>
              <a:rPr lang="en-US" sz="4000" dirty="0" smtClean="0"/>
            </a:br>
            <a:endParaRPr lang="en-US" sz="4000" dirty="0" smtClean="0"/>
          </a:p>
        </p:txBody>
      </p:sp>
      <p:sp>
        <p:nvSpPr>
          <p:cNvPr id="147459" name="Rectangle 3"/>
          <p:cNvSpPr>
            <a:spLocks noGrp="1" noChangeArrowheads="1"/>
          </p:cNvSpPr>
          <p:nvPr>
            <p:ph type="body" idx="1"/>
          </p:nvPr>
        </p:nvSpPr>
        <p:spPr>
          <a:xfrm>
            <a:off x="457200" y="609600"/>
            <a:ext cx="8229600" cy="6248400"/>
          </a:xfrm>
        </p:spPr>
        <p:txBody>
          <a:bodyPr>
            <a:noAutofit/>
          </a:bodyPr>
          <a:lstStyle/>
          <a:p>
            <a:pPr marL="0" indent="0">
              <a:lnSpc>
                <a:spcPct val="80000"/>
              </a:lnSpc>
              <a:buNone/>
            </a:pPr>
            <a:r>
              <a:rPr lang="en-US" sz="2800" b="1" dirty="0" smtClean="0"/>
              <a:t>class</a:t>
            </a:r>
            <a:r>
              <a:rPr lang="en-US" sz="2800" dirty="0" smtClean="0"/>
              <a:t> Testarray2{  </a:t>
            </a:r>
          </a:p>
          <a:p>
            <a:pPr marL="0" indent="0">
              <a:lnSpc>
                <a:spcPct val="80000"/>
              </a:lnSpc>
              <a:buNone/>
            </a:pPr>
            <a:r>
              <a:rPr lang="en-US" sz="2800" dirty="0" smtClean="0"/>
              <a:t>//creating a method which receives an array as a parameter  </a:t>
            </a:r>
          </a:p>
          <a:p>
            <a:pPr marL="0" indent="0">
              <a:lnSpc>
                <a:spcPct val="80000"/>
              </a:lnSpc>
              <a:buNone/>
            </a:pPr>
            <a:r>
              <a:rPr lang="en-US" sz="2800" b="1" dirty="0" smtClean="0"/>
              <a:t>static</a:t>
            </a:r>
            <a:r>
              <a:rPr lang="en-US" sz="2800" dirty="0" smtClean="0"/>
              <a:t> </a:t>
            </a:r>
            <a:r>
              <a:rPr lang="en-US" sz="2800" b="1" dirty="0" smtClean="0"/>
              <a:t>void</a:t>
            </a:r>
            <a:r>
              <a:rPr lang="en-US" sz="2800" dirty="0" smtClean="0"/>
              <a:t> min(</a:t>
            </a:r>
            <a:r>
              <a:rPr lang="en-US" sz="2800" b="1" dirty="0" err="1" smtClean="0"/>
              <a:t>int</a:t>
            </a:r>
            <a:r>
              <a:rPr lang="en-US" sz="2800" dirty="0" smtClean="0"/>
              <a:t> </a:t>
            </a:r>
            <a:r>
              <a:rPr lang="en-US" sz="2800" dirty="0" err="1" smtClean="0"/>
              <a:t>arr</a:t>
            </a:r>
            <a:r>
              <a:rPr lang="en-US" sz="2800" dirty="0" smtClean="0"/>
              <a:t>[]){  </a:t>
            </a:r>
          </a:p>
          <a:p>
            <a:pPr marL="0" indent="0">
              <a:lnSpc>
                <a:spcPct val="80000"/>
              </a:lnSpc>
              <a:buNone/>
            </a:pPr>
            <a:r>
              <a:rPr lang="en-US" sz="2800" b="1" dirty="0" err="1" smtClean="0"/>
              <a:t>int</a:t>
            </a:r>
            <a:r>
              <a:rPr lang="en-US" sz="2800" dirty="0" smtClean="0"/>
              <a:t> min=</a:t>
            </a:r>
            <a:r>
              <a:rPr lang="en-US" sz="2800" dirty="0" err="1" smtClean="0"/>
              <a:t>arr</a:t>
            </a:r>
            <a:r>
              <a:rPr lang="en-US" sz="2800" dirty="0" smtClean="0"/>
              <a:t>[0];  </a:t>
            </a:r>
          </a:p>
          <a:p>
            <a:pPr marL="0" indent="0">
              <a:lnSpc>
                <a:spcPct val="80000"/>
              </a:lnSpc>
              <a:buNone/>
            </a:pPr>
            <a:r>
              <a:rPr lang="en-US" sz="2800" b="1" dirty="0" smtClean="0"/>
              <a:t>for</a:t>
            </a:r>
            <a:r>
              <a:rPr lang="en-US" sz="2800" dirty="0" smtClean="0"/>
              <a:t>(</a:t>
            </a:r>
            <a:r>
              <a:rPr lang="en-US" sz="2800" b="1" dirty="0" err="1" smtClean="0"/>
              <a:t>int</a:t>
            </a:r>
            <a:r>
              <a:rPr lang="en-US" sz="2800" dirty="0" smtClean="0"/>
              <a:t> </a:t>
            </a:r>
            <a:r>
              <a:rPr lang="en-US" sz="2800" dirty="0" err="1" smtClean="0"/>
              <a:t>i</a:t>
            </a:r>
            <a:r>
              <a:rPr lang="en-US" sz="2800" dirty="0" smtClean="0"/>
              <a:t>=1;i&lt;</a:t>
            </a:r>
            <a:r>
              <a:rPr lang="en-US" sz="2800" dirty="0" err="1" smtClean="0"/>
              <a:t>arr.length;i</a:t>
            </a:r>
            <a:r>
              <a:rPr lang="en-US" sz="2800" dirty="0" smtClean="0"/>
              <a:t>++)  </a:t>
            </a:r>
          </a:p>
          <a:p>
            <a:pPr marL="0" indent="0">
              <a:lnSpc>
                <a:spcPct val="80000"/>
              </a:lnSpc>
              <a:buNone/>
            </a:pPr>
            <a:r>
              <a:rPr lang="en-US" sz="2800" dirty="0" smtClean="0"/>
              <a:t> </a:t>
            </a:r>
            <a:r>
              <a:rPr lang="en-US" sz="2800" b="1" dirty="0" smtClean="0"/>
              <a:t>if</a:t>
            </a:r>
            <a:r>
              <a:rPr lang="en-US" sz="2800" dirty="0" smtClean="0"/>
              <a:t>(min&gt;</a:t>
            </a:r>
            <a:r>
              <a:rPr lang="en-US" sz="2800" dirty="0" err="1" smtClean="0"/>
              <a:t>arr</a:t>
            </a:r>
            <a:r>
              <a:rPr lang="en-US" sz="2800" dirty="0" smtClean="0"/>
              <a:t>[</a:t>
            </a:r>
            <a:r>
              <a:rPr lang="en-US" sz="2800" dirty="0" err="1" smtClean="0"/>
              <a:t>i</a:t>
            </a:r>
            <a:r>
              <a:rPr lang="en-US" sz="2800" dirty="0" smtClean="0"/>
              <a:t>])  </a:t>
            </a:r>
          </a:p>
          <a:p>
            <a:pPr marL="0" indent="0">
              <a:lnSpc>
                <a:spcPct val="80000"/>
              </a:lnSpc>
              <a:buNone/>
            </a:pPr>
            <a:r>
              <a:rPr lang="en-US" sz="2800" dirty="0" smtClean="0"/>
              <a:t>  min=</a:t>
            </a:r>
            <a:r>
              <a:rPr lang="en-US" sz="2800" dirty="0" err="1" smtClean="0"/>
              <a:t>arr</a:t>
            </a:r>
            <a:r>
              <a:rPr lang="en-US" sz="2800" dirty="0" smtClean="0"/>
              <a:t>[</a:t>
            </a:r>
            <a:r>
              <a:rPr lang="en-US" sz="2800" dirty="0" err="1" smtClean="0"/>
              <a:t>i</a:t>
            </a:r>
            <a:r>
              <a:rPr lang="en-US" sz="2800" dirty="0" smtClean="0"/>
              <a:t>];  </a:t>
            </a:r>
          </a:p>
          <a:p>
            <a:pPr marL="0" indent="0">
              <a:lnSpc>
                <a:spcPct val="80000"/>
              </a:lnSpc>
              <a:buNone/>
            </a:pPr>
            <a:r>
              <a:rPr lang="en-US" sz="2800" dirty="0" smtClean="0"/>
              <a:t>  </a:t>
            </a:r>
            <a:r>
              <a:rPr lang="en-US" sz="2800" dirty="0" err="1" smtClean="0"/>
              <a:t>System.out.println</a:t>
            </a:r>
            <a:r>
              <a:rPr lang="en-US" sz="2800" dirty="0" smtClean="0"/>
              <a:t>(min</a:t>
            </a:r>
            <a:r>
              <a:rPr lang="en-US" sz="2800" dirty="0" smtClean="0"/>
              <a:t>);  </a:t>
            </a:r>
          </a:p>
          <a:p>
            <a:pPr marL="0" indent="0">
              <a:lnSpc>
                <a:spcPct val="80000"/>
              </a:lnSpc>
              <a:buNone/>
            </a:pPr>
            <a:r>
              <a:rPr lang="en-US" sz="2800" dirty="0" smtClean="0"/>
              <a:t>}  </a:t>
            </a:r>
          </a:p>
          <a:p>
            <a:pPr marL="0" indent="0">
              <a:lnSpc>
                <a:spcPct val="80000"/>
              </a:lnSpc>
              <a:buNone/>
            </a:pPr>
            <a:r>
              <a:rPr lang="en-US" sz="2800" dirty="0" smtClean="0"/>
              <a:t> </a:t>
            </a:r>
          </a:p>
          <a:p>
            <a:pPr marL="0" indent="0">
              <a:lnSpc>
                <a:spcPct val="80000"/>
              </a:lnSpc>
              <a:buNone/>
            </a:pPr>
            <a:r>
              <a:rPr lang="en-US" sz="2800" b="1" dirty="0" smtClean="0"/>
              <a:t>public</a:t>
            </a:r>
            <a:r>
              <a:rPr lang="en-US" sz="2800" dirty="0" smtClean="0"/>
              <a:t> </a:t>
            </a:r>
            <a:r>
              <a:rPr lang="en-US" sz="2800" b="1" dirty="0" smtClean="0"/>
              <a:t>static</a:t>
            </a:r>
            <a:r>
              <a:rPr lang="en-US" sz="2800" dirty="0" smtClean="0"/>
              <a:t> </a:t>
            </a:r>
            <a:r>
              <a:rPr lang="en-US" sz="2800" b="1" dirty="0" smtClean="0"/>
              <a:t>void</a:t>
            </a:r>
            <a:r>
              <a:rPr lang="en-US" sz="2800" dirty="0" smtClean="0"/>
              <a:t> main(String </a:t>
            </a:r>
            <a:r>
              <a:rPr lang="en-US" sz="2800" dirty="0" err="1" smtClean="0"/>
              <a:t>args</a:t>
            </a:r>
            <a:r>
              <a:rPr lang="en-US" sz="2800" dirty="0" smtClean="0"/>
              <a:t>[]){  </a:t>
            </a:r>
          </a:p>
          <a:p>
            <a:pPr marL="0" indent="0">
              <a:lnSpc>
                <a:spcPct val="80000"/>
              </a:lnSpc>
              <a:buNone/>
            </a:pPr>
            <a:r>
              <a:rPr lang="en-US" sz="2800" b="1" dirty="0" err="1" smtClean="0"/>
              <a:t>int</a:t>
            </a:r>
            <a:r>
              <a:rPr lang="en-US" sz="2800" dirty="0" smtClean="0"/>
              <a:t> a[]={33,3,4,5};//declaring and initializing an array  </a:t>
            </a:r>
          </a:p>
          <a:p>
            <a:pPr marL="0" indent="0">
              <a:lnSpc>
                <a:spcPct val="80000"/>
              </a:lnSpc>
              <a:buNone/>
            </a:pPr>
            <a:r>
              <a:rPr lang="en-US" sz="2800" dirty="0" smtClean="0"/>
              <a:t>min(a);//passing array to method  </a:t>
            </a:r>
          </a:p>
          <a:p>
            <a:pPr marL="0" indent="0">
              <a:lnSpc>
                <a:spcPct val="80000"/>
              </a:lnSpc>
              <a:buNone/>
            </a:pPr>
            <a:r>
              <a:rPr lang="en-US" sz="2800" dirty="0" smtClean="0"/>
              <a:t>}</a:t>
            </a:r>
          </a:p>
          <a:p>
            <a:pPr marL="0" indent="0">
              <a:lnSpc>
                <a:spcPct val="80000"/>
              </a:lnSpc>
              <a:buNone/>
            </a:pPr>
            <a:r>
              <a:rPr lang="en-US" sz="2800" dirty="0" smtClean="0"/>
              <a:t>}</a:t>
            </a:r>
            <a:r>
              <a:rPr lang="en-US" sz="2800" dirty="0" smtClean="0"/>
              <a:t>  </a:t>
            </a:r>
          </a:p>
          <a:p>
            <a:pPr marL="609600" indent="-609600">
              <a:lnSpc>
                <a:spcPct val="80000"/>
              </a:lnSpc>
            </a:pPr>
            <a:endParaRPr lang="en-US" sz="2800" dirty="0" smtClean="0"/>
          </a:p>
        </p:txBody>
      </p:sp>
    </p:spTree>
    <p:extLst>
      <p:ext uri="{BB962C8B-B14F-4D97-AF65-F5344CB8AC3E}">
        <p14:creationId xmlns:p14="http://schemas.microsoft.com/office/powerpoint/2010/main" val="10747482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4000" b="1" smtClean="0"/>
              <a:t>Example to instantiate Multidimensional Array in Java</a:t>
            </a:r>
            <a:r>
              <a:rPr lang="en-US" sz="4000" smtClean="0"/>
              <a:t> </a:t>
            </a:r>
          </a:p>
        </p:txBody>
      </p:sp>
      <p:sp>
        <p:nvSpPr>
          <p:cNvPr id="148483" name="Rectangle 3"/>
          <p:cNvSpPr>
            <a:spLocks noGrp="1" noChangeArrowheads="1"/>
          </p:cNvSpPr>
          <p:nvPr>
            <p:ph type="body" idx="1"/>
          </p:nvPr>
        </p:nvSpPr>
        <p:spPr/>
        <p:txBody>
          <a:bodyPr/>
          <a:lstStyle/>
          <a:p>
            <a:pPr marL="609600" indent="-609600">
              <a:buFontTx/>
              <a:buNone/>
            </a:pPr>
            <a:endParaRPr lang="en-US" b="1" dirty="0" smtClean="0"/>
          </a:p>
          <a:p>
            <a:pPr marL="609600" indent="-609600">
              <a:buFontTx/>
              <a:buNone/>
            </a:pPr>
            <a:endParaRPr lang="en-US" b="1" dirty="0" smtClean="0"/>
          </a:p>
          <a:p>
            <a:pPr marL="609600" indent="-609600">
              <a:buFontTx/>
              <a:buNone/>
            </a:pPr>
            <a:r>
              <a:rPr lang="en-US" b="1" dirty="0" err="1" smtClean="0"/>
              <a:t>int</a:t>
            </a:r>
            <a:r>
              <a:rPr lang="en-US" dirty="0" smtClean="0"/>
              <a:t>[][] </a:t>
            </a:r>
            <a:r>
              <a:rPr lang="en-US" dirty="0" err="1" smtClean="0"/>
              <a:t>arr</a:t>
            </a:r>
            <a:r>
              <a:rPr lang="en-US" dirty="0" smtClean="0"/>
              <a:t>=</a:t>
            </a:r>
            <a:r>
              <a:rPr lang="en-US" b="1" dirty="0" smtClean="0"/>
              <a:t>new</a:t>
            </a:r>
            <a:r>
              <a:rPr lang="en-US" dirty="0" smtClean="0"/>
              <a:t> </a:t>
            </a:r>
            <a:r>
              <a:rPr lang="en-US" b="1" dirty="0" err="1" smtClean="0"/>
              <a:t>int</a:t>
            </a:r>
            <a:r>
              <a:rPr lang="en-US" dirty="0" smtClean="0"/>
              <a:t>[3][3];//3 </a:t>
            </a:r>
            <a:r>
              <a:rPr lang="en-US" dirty="0" smtClean="0"/>
              <a:t>rows</a:t>
            </a:r>
            <a:r>
              <a:rPr lang="en-US" dirty="0" smtClean="0"/>
              <a:t> and 3 </a:t>
            </a:r>
            <a:r>
              <a:rPr lang="en-US" dirty="0" smtClean="0"/>
              <a:t>columns</a:t>
            </a:r>
            <a:r>
              <a:rPr lang="en-US" dirty="0" smtClean="0"/>
              <a:t> </a:t>
            </a:r>
          </a:p>
          <a:p>
            <a:pPr marL="609600" indent="-609600"/>
            <a:endParaRPr lang="en-US" dirty="0" smtClean="0"/>
          </a:p>
        </p:txBody>
      </p:sp>
    </p:spTree>
    <p:extLst>
      <p:ext uri="{BB962C8B-B14F-4D97-AF65-F5344CB8AC3E}">
        <p14:creationId xmlns:p14="http://schemas.microsoft.com/office/powerpoint/2010/main" val="202244220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endParaRPr lang="en-US" smtClean="0"/>
          </a:p>
        </p:txBody>
      </p:sp>
      <p:sp>
        <p:nvSpPr>
          <p:cNvPr id="149507" name="Rectangle 3"/>
          <p:cNvSpPr>
            <a:spLocks noGrp="1" noChangeArrowheads="1"/>
          </p:cNvSpPr>
          <p:nvPr>
            <p:ph type="body" idx="1"/>
          </p:nvPr>
        </p:nvSpPr>
        <p:spPr/>
        <p:txBody>
          <a:bodyPr/>
          <a:lstStyle/>
          <a:p>
            <a:pPr marL="609600" indent="-609600">
              <a:lnSpc>
                <a:spcPct val="90000"/>
              </a:lnSpc>
            </a:pPr>
            <a:r>
              <a:rPr lang="en-US" sz="2800" smtClean="0"/>
              <a:t>arr[0][0]=1;  </a:t>
            </a:r>
          </a:p>
          <a:p>
            <a:pPr marL="609600" indent="-609600">
              <a:lnSpc>
                <a:spcPct val="90000"/>
              </a:lnSpc>
            </a:pPr>
            <a:r>
              <a:rPr lang="en-US" sz="2800" smtClean="0"/>
              <a:t>arr[0][1]=2;  </a:t>
            </a:r>
          </a:p>
          <a:p>
            <a:pPr marL="609600" indent="-609600">
              <a:lnSpc>
                <a:spcPct val="90000"/>
              </a:lnSpc>
            </a:pPr>
            <a:r>
              <a:rPr lang="en-US" sz="2800" smtClean="0"/>
              <a:t>arr[0][2]=3;  </a:t>
            </a:r>
          </a:p>
          <a:p>
            <a:pPr marL="609600" indent="-609600">
              <a:lnSpc>
                <a:spcPct val="90000"/>
              </a:lnSpc>
            </a:pPr>
            <a:r>
              <a:rPr lang="en-US" sz="2800" smtClean="0"/>
              <a:t>arr[1][0]=4;  </a:t>
            </a:r>
          </a:p>
          <a:p>
            <a:pPr marL="609600" indent="-609600">
              <a:lnSpc>
                <a:spcPct val="90000"/>
              </a:lnSpc>
            </a:pPr>
            <a:r>
              <a:rPr lang="en-US" sz="2800" smtClean="0"/>
              <a:t>arr[1][1]=5;  </a:t>
            </a:r>
          </a:p>
          <a:p>
            <a:pPr marL="609600" indent="-609600">
              <a:lnSpc>
                <a:spcPct val="90000"/>
              </a:lnSpc>
            </a:pPr>
            <a:r>
              <a:rPr lang="en-US" sz="2800" smtClean="0"/>
              <a:t>arr[1][2]=6;  </a:t>
            </a:r>
          </a:p>
          <a:p>
            <a:pPr marL="609600" indent="-609600">
              <a:lnSpc>
                <a:spcPct val="90000"/>
              </a:lnSpc>
            </a:pPr>
            <a:r>
              <a:rPr lang="en-US" sz="2800" smtClean="0"/>
              <a:t>arr[2][0]=7;  </a:t>
            </a:r>
          </a:p>
          <a:p>
            <a:pPr marL="609600" indent="-609600">
              <a:lnSpc>
                <a:spcPct val="90000"/>
              </a:lnSpc>
            </a:pPr>
            <a:r>
              <a:rPr lang="en-US" sz="2800" smtClean="0"/>
              <a:t>arr[2][1]=8;  </a:t>
            </a:r>
          </a:p>
          <a:p>
            <a:pPr marL="609600" indent="-609600">
              <a:lnSpc>
                <a:spcPct val="90000"/>
              </a:lnSpc>
            </a:pPr>
            <a:r>
              <a:rPr lang="en-US" sz="2800" smtClean="0"/>
              <a:t>arr[2][2]=9;  </a:t>
            </a:r>
          </a:p>
          <a:p>
            <a:pPr marL="609600" indent="-609600">
              <a:lnSpc>
                <a:spcPct val="90000"/>
              </a:lnSpc>
            </a:pPr>
            <a:endParaRPr lang="en-US" sz="2800" smtClean="0"/>
          </a:p>
        </p:txBody>
      </p:sp>
    </p:spTree>
    <p:extLst>
      <p:ext uri="{BB962C8B-B14F-4D97-AF65-F5344CB8AC3E}">
        <p14:creationId xmlns:p14="http://schemas.microsoft.com/office/powerpoint/2010/main" val="92403236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3826" y="0"/>
            <a:ext cx="8229600" cy="1143000"/>
          </a:xfrm>
        </p:spPr>
        <p:txBody>
          <a:bodyPr/>
          <a:lstStyle/>
          <a:p>
            <a:r>
              <a:rPr lang="en-US" dirty="0" smtClean="0"/>
              <a:t>Example</a:t>
            </a:r>
          </a:p>
        </p:txBody>
      </p:sp>
      <p:sp>
        <p:nvSpPr>
          <p:cNvPr id="150531" name="Rectangle 3"/>
          <p:cNvSpPr>
            <a:spLocks noGrp="1" noChangeArrowheads="1"/>
          </p:cNvSpPr>
          <p:nvPr>
            <p:ph type="body" idx="1"/>
          </p:nvPr>
        </p:nvSpPr>
        <p:spPr>
          <a:xfrm>
            <a:off x="457200" y="914400"/>
            <a:ext cx="8229600" cy="5791200"/>
          </a:xfrm>
        </p:spPr>
        <p:txBody>
          <a:bodyPr>
            <a:noAutofit/>
          </a:bodyPr>
          <a:lstStyle/>
          <a:p>
            <a:pPr>
              <a:lnSpc>
                <a:spcPct val="90000"/>
              </a:lnSpc>
              <a:buNone/>
            </a:pPr>
            <a:r>
              <a:rPr lang="en-US" sz="2800" dirty="0" smtClean="0"/>
              <a:t>public class Test { </a:t>
            </a:r>
          </a:p>
          <a:p>
            <a:pPr>
              <a:lnSpc>
                <a:spcPct val="90000"/>
              </a:lnSpc>
              <a:buNone/>
            </a:pPr>
            <a:r>
              <a:rPr lang="en-US" sz="2800" dirty="0" smtClean="0"/>
              <a:t>public static void main(String[] </a:t>
            </a:r>
            <a:r>
              <a:rPr lang="en-US" sz="2800" dirty="0" err="1" smtClean="0"/>
              <a:t>args</a:t>
            </a:r>
            <a:r>
              <a:rPr lang="en-US" sz="2800" dirty="0" smtClean="0"/>
              <a:t>) </a:t>
            </a:r>
          </a:p>
          <a:p>
            <a:pPr>
              <a:lnSpc>
                <a:spcPct val="90000"/>
              </a:lnSpc>
              <a:buNone/>
            </a:pPr>
            <a:r>
              <a:rPr lang="en-US" sz="2800" dirty="0" smtClean="0"/>
              <a:t>{ </a:t>
            </a:r>
          </a:p>
          <a:p>
            <a:pPr>
              <a:lnSpc>
                <a:spcPct val="90000"/>
              </a:lnSpc>
              <a:buNone/>
            </a:pPr>
            <a:r>
              <a:rPr lang="en-US" sz="2800" dirty="0" smtClean="0"/>
              <a:t>// Create 2-dimensional array.</a:t>
            </a:r>
          </a:p>
          <a:p>
            <a:pPr>
              <a:lnSpc>
                <a:spcPct val="90000"/>
              </a:lnSpc>
              <a:buNone/>
            </a:pPr>
            <a:r>
              <a:rPr lang="en-US" sz="2800" dirty="0" smtClean="0"/>
              <a:t> </a:t>
            </a:r>
            <a:r>
              <a:rPr lang="en-US" sz="2800" dirty="0" err="1" smtClean="0"/>
              <a:t>int</a:t>
            </a:r>
            <a:r>
              <a:rPr lang="en-US" sz="2800" dirty="0" smtClean="0"/>
              <a:t>[][] </a:t>
            </a:r>
            <a:r>
              <a:rPr lang="en-US" sz="2800" dirty="0" err="1" smtClean="0"/>
              <a:t>twoD</a:t>
            </a:r>
            <a:r>
              <a:rPr lang="en-US" sz="2800" dirty="0" smtClean="0"/>
              <a:t> = new </a:t>
            </a:r>
            <a:r>
              <a:rPr lang="en-US" sz="2800" dirty="0" err="1" smtClean="0"/>
              <a:t>int</a:t>
            </a:r>
            <a:r>
              <a:rPr lang="en-US" sz="2800" dirty="0" smtClean="0"/>
              <a:t>[4][4]; </a:t>
            </a:r>
          </a:p>
          <a:p>
            <a:pPr>
              <a:lnSpc>
                <a:spcPct val="90000"/>
              </a:lnSpc>
              <a:buNone/>
            </a:pPr>
            <a:r>
              <a:rPr lang="en-US" sz="2800" dirty="0" smtClean="0"/>
              <a:t>// Assign three elements in it. </a:t>
            </a:r>
          </a:p>
          <a:p>
            <a:pPr>
              <a:lnSpc>
                <a:spcPct val="90000"/>
              </a:lnSpc>
              <a:buNone/>
            </a:pPr>
            <a:r>
              <a:rPr lang="en-US" sz="2800" dirty="0" err="1" smtClean="0"/>
              <a:t>twoD</a:t>
            </a:r>
            <a:r>
              <a:rPr lang="en-US" sz="2800" dirty="0" smtClean="0"/>
              <a:t>[0][0] = 1; </a:t>
            </a:r>
          </a:p>
          <a:p>
            <a:pPr>
              <a:lnSpc>
                <a:spcPct val="90000"/>
              </a:lnSpc>
              <a:buNone/>
            </a:pPr>
            <a:r>
              <a:rPr lang="en-US" sz="2800" dirty="0" err="1" smtClean="0"/>
              <a:t>twoD</a:t>
            </a:r>
            <a:r>
              <a:rPr lang="en-US" sz="2800" dirty="0" smtClean="0"/>
              <a:t>[1][1] = 2; </a:t>
            </a:r>
          </a:p>
          <a:p>
            <a:pPr>
              <a:lnSpc>
                <a:spcPct val="90000"/>
              </a:lnSpc>
              <a:buNone/>
            </a:pPr>
            <a:r>
              <a:rPr lang="en-US" sz="2800" dirty="0" err="1" smtClean="0"/>
              <a:t>twoD</a:t>
            </a:r>
            <a:r>
              <a:rPr lang="en-US" sz="2800" dirty="0" smtClean="0"/>
              <a:t>[3][2] = 3;</a:t>
            </a:r>
          </a:p>
          <a:p>
            <a:pPr>
              <a:lnSpc>
                <a:spcPct val="90000"/>
              </a:lnSpc>
              <a:buNone/>
            </a:pPr>
            <a:r>
              <a:rPr lang="en-US" sz="2800" dirty="0" smtClean="0"/>
              <a:t> </a:t>
            </a:r>
            <a:r>
              <a:rPr lang="en-US" sz="2800" dirty="0" err="1" smtClean="0"/>
              <a:t>System.out.print</a:t>
            </a:r>
            <a:r>
              <a:rPr lang="en-US" sz="2800" dirty="0" smtClean="0"/>
              <a:t>(</a:t>
            </a:r>
            <a:r>
              <a:rPr lang="en-US" sz="2800" dirty="0" err="1" smtClean="0"/>
              <a:t>twoD</a:t>
            </a:r>
            <a:r>
              <a:rPr lang="en-US" sz="2800" dirty="0" smtClean="0"/>
              <a:t>[0][0] + " "); </a:t>
            </a:r>
          </a:p>
          <a:p>
            <a:pPr>
              <a:lnSpc>
                <a:spcPct val="90000"/>
              </a:lnSpc>
              <a:buNone/>
            </a:pPr>
            <a:r>
              <a:rPr lang="en-US" sz="2800" dirty="0" smtClean="0"/>
              <a:t>} </a:t>
            </a:r>
          </a:p>
          <a:p>
            <a:pPr>
              <a:lnSpc>
                <a:spcPct val="90000"/>
              </a:lnSpc>
              <a:buNone/>
            </a:pPr>
            <a:r>
              <a:rPr lang="en-US" sz="2800" dirty="0" smtClean="0"/>
              <a:t>} </a:t>
            </a:r>
          </a:p>
        </p:txBody>
      </p:sp>
    </p:spTree>
    <p:extLst>
      <p:ext uri="{BB962C8B-B14F-4D97-AF65-F5344CB8AC3E}">
        <p14:creationId xmlns:p14="http://schemas.microsoft.com/office/powerpoint/2010/main" val="401976328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1"/>
          </p:nvPr>
        </p:nvSpPr>
        <p:spPr>
          <a:xfrm>
            <a:off x="457200" y="228600"/>
            <a:ext cx="8229600" cy="5897563"/>
          </a:xfrm>
        </p:spPr>
        <p:txBody>
          <a:bodyPr>
            <a:normAutofit lnSpcReduction="10000"/>
          </a:bodyPr>
          <a:lstStyle/>
          <a:p>
            <a:pPr marL="609600" indent="-609600">
              <a:lnSpc>
                <a:spcPct val="80000"/>
              </a:lnSpc>
              <a:buNone/>
            </a:pPr>
            <a:r>
              <a:rPr lang="en-US" sz="2800" b="1" dirty="0" smtClean="0"/>
              <a:t>Example:</a:t>
            </a:r>
          </a:p>
          <a:p>
            <a:pPr marL="609600" indent="-609600">
              <a:lnSpc>
                <a:spcPct val="80000"/>
              </a:lnSpc>
              <a:buNone/>
            </a:pPr>
            <a:r>
              <a:rPr lang="en-US" sz="2800" b="1" dirty="0" smtClean="0"/>
              <a:t>class</a:t>
            </a:r>
            <a:r>
              <a:rPr lang="en-US" sz="2800" dirty="0" smtClean="0"/>
              <a:t> </a:t>
            </a:r>
            <a:r>
              <a:rPr lang="en-US" sz="2800" dirty="0" smtClean="0"/>
              <a:t>Testarray3</a:t>
            </a:r>
          </a:p>
          <a:p>
            <a:pPr marL="609600" indent="-609600">
              <a:lnSpc>
                <a:spcPct val="80000"/>
              </a:lnSpc>
              <a:buNone/>
            </a:pPr>
            <a:r>
              <a:rPr lang="en-US" sz="2800" dirty="0" smtClean="0"/>
              <a:t>{</a:t>
            </a:r>
            <a:r>
              <a:rPr lang="en-US" sz="2800" dirty="0" smtClean="0"/>
              <a:t>  </a:t>
            </a:r>
          </a:p>
          <a:p>
            <a:pPr marL="609600" indent="-609600">
              <a:lnSpc>
                <a:spcPct val="80000"/>
              </a:lnSpc>
              <a:buNone/>
            </a:pPr>
            <a:r>
              <a:rPr lang="en-US" sz="2800" b="1" dirty="0" smtClean="0"/>
              <a:t>public</a:t>
            </a:r>
            <a:r>
              <a:rPr lang="en-US" sz="2800" dirty="0" smtClean="0"/>
              <a:t> </a:t>
            </a:r>
            <a:r>
              <a:rPr lang="en-US" sz="2800" b="1" dirty="0" smtClean="0"/>
              <a:t>static</a:t>
            </a:r>
            <a:r>
              <a:rPr lang="en-US" sz="2800" dirty="0" smtClean="0"/>
              <a:t> </a:t>
            </a:r>
            <a:r>
              <a:rPr lang="en-US" sz="2800" b="1" dirty="0" smtClean="0"/>
              <a:t>void</a:t>
            </a:r>
            <a:r>
              <a:rPr lang="en-US" sz="2800" dirty="0" smtClean="0"/>
              <a:t> main(String </a:t>
            </a:r>
            <a:r>
              <a:rPr lang="en-US" sz="2800" dirty="0" err="1" smtClean="0"/>
              <a:t>args</a:t>
            </a:r>
            <a:r>
              <a:rPr lang="en-US" sz="2800" dirty="0" smtClean="0"/>
              <a:t>[]){  </a:t>
            </a:r>
          </a:p>
          <a:p>
            <a:pPr marL="609600" indent="-609600">
              <a:lnSpc>
                <a:spcPct val="80000"/>
              </a:lnSpc>
              <a:buNone/>
            </a:pPr>
            <a:r>
              <a:rPr lang="en-US" sz="2800" dirty="0" smtClean="0"/>
              <a:t>//declaring and initializing 2D array  </a:t>
            </a:r>
          </a:p>
          <a:p>
            <a:pPr marL="609600" indent="-609600">
              <a:lnSpc>
                <a:spcPct val="80000"/>
              </a:lnSpc>
              <a:buNone/>
            </a:pPr>
            <a:r>
              <a:rPr lang="en-US" sz="2800" b="1" dirty="0" err="1" smtClean="0"/>
              <a:t>int</a:t>
            </a:r>
            <a:r>
              <a:rPr lang="en-US" sz="2800" dirty="0" smtClean="0"/>
              <a:t> </a:t>
            </a:r>
            <a:r>
              <a:rPr lang="en-US" sz="2800" dirty="0" err="1" smtClean="0"/>
              <a:t>arr</a:t>
            </a:r>
            <a:r>
              <a:rPr lang="en-US" sz="2800" dirty="0" smtClean="0"/>
              <a:t>[][]={{1,2,3,4},{2,4,5,6},{4,4,5,7}};  </a:t>
            </a:r>
          </a:p>
          <a:p>
            <a:pPr marL="609600" indent="-609600">
              <a:lnSpc>
                <a:spcPct val="80000"/>
              </a:lnSpc>
              <a:buNone/>
            </a:pPr>
            <a:r>
              <a:rPr lang="en-US" sz="2800" dirty="0" smtClean="0"/>
              <a:t>//printing 2D array  </a:t>
            </a:r>
          </a:p>
          <a:p>
            <a:pPr marL="609600" indent="-609600">
              <a:lnSpc>
                <a:spcPct val="80000"/>
              </a:lnSpc>
              <a:buNone/>
            </a:pPr>
            <a:r>
              <a:rPr lang="en-US" sz="2800" b="1" dirty="0" smtClean="0"/>
              <a:t>for</a:t>
            </a:r>
            <a:r>
              <a:rPr lang="en-US" sz="2800" dirty="0" smtClean="0"/>
              <a:t>(</a:t>
            </a:r>
            <a:r>
              <a:rPr lang="en-US" sz="2800" b="1" dirty="0" err="1" smtClean="0"/>
              <a:t>int</a:t>
            </a:r>
            <a:r>
              <a:rPr lang="en-US" sz="2800" dirty="0" smtClean="0"/>
              <a:t> </a:t>
            </a:r>
            <a:r>
              <a:rPr lang="en-US" sz="2800" dirty="0" err="1" smtClean="0"/>
              <a:t>i</a:t>
            </a:r>
            <a:r>
              <a:rPr lang="en-US" sz="2800" dirty="0" smtClean="0"/>
              <a:t>=0;i&lt;3;i++){  </a:t>
            </a:r>
          </a:p>
          <a:p>
            <a:pPr marL="609600" indent="-609600">
              <a:lnSpc>
                <a:spcPct val="80000"/>
              </a:lnSpc>
              <a:buNone/>
            </a:pPr>
            <a:r>
              <a:rPr lang="en-US" sz="2800" dirty="0" smtClean="0"/>
              <a:t> </a:t>
            </a:r>
            <a:r>
              <a:rPr lang="en-US" sz="2800" b="1" dirty="0" smtClean="0"/>
              <a:t>for</a:t>
            </a:r>
            <a:r>
              <a:rPr lang="en-US" sz="2800" dirty="0" smtClean="0"/>
              <a:t>(</a:t>
            </a:r>
            <a:r>
              <a:rPr lang="en-US" sz="2800" b="1" dirty="0" err="1" smtClean="0"/>
              <a:t>int</a:t>
            </a:r>
            <a:r>
              <a:rPr lang="en-US" sz="2800" dirty="0" smtClean="0"/>
              <a:t> j=0;j&lt;4;j++){  </a:t>
            </a:r>
          </a:p>
          <a:p>
            <a:pPr marL="609600" indent="-609600">
              <a:lnSpc>
                <a:spcPct val="80000"/>
              </a:lnSpc>
              <a:buNone/>
            </a:pPr>
            <a:r>
              <a:rPr lang="en-US" sz="2800" dirty="0" smtClean="0"/>
              <a:t> </a:t>
            </a:r>
            <a:r>
              <a:rPr lang="en-US" sz="2800" dirty="0" err="1" smtClean="0"/>
              <a:t>System.out.print</a:t>
            </a:r>
            <a:r>
              <a:rPr lang="en-US" sz="2800" dirty="0" smtClean="0"/>
              <a:t>(</a:t>
            </a:r>
            <a:r>
              <a:rPr lang="en-US" sz="2800" dirty="0" err="1" smtClean="0"/>
              <a:t>arr</a:t>
            </a:r>
            <a:r>
              <a:rPr lang="en-US" sz="2800" dirty="0" smtClean="0"/>
              <a:t>[</a:t>
            </a:r>
            <a:r>
              <a:rPr lang="en-US" sz="2800" dirty="0" err="1" smtClean="0"/>
              <a:t>i</a:t>
            </a:r>
            <a:r>
              <a:rPr lang="en-US" sz="2800" dirty="0" smtClean="0"/>
              <a:t>][j]+" ");  </a:t>
            </a:r>
          </a:p>
          <a:p>
            <a:pPr marL="609600" indent="-609600">
              <a:lnSpc>
                <a:spcPct val="80000"/>
              </a:lnSpc>
              <a:buNone/>
            </a:pPr>
            <a:r>
              <a:rPr lang="en-US" sz="2800" dirty="0" smtClean="0"/>
              <a:t>}  </a:t>
            </a:r>
          </a:p>
          <a:p>
            <a:pPr marL="609600" indent="-609600">
              <a:lnSpc>
                <a:spcPct val="80000"/>
              </a:lnSpc>
              <a:buNone/>
            </a:pPr>
            <a:r>
              <a:rPr lang="en-US" sz="2800" dirty="0" err="1" smtClean="0"/>
              <a:t>System.out.println</a:t>
            </a:r>
            <a:r>
              <a:rPr lang="en-US" sz="2800" dirty="0" smtClean="0"/>
              <a:t>();  </a:t>
            </a:r>
          </a:p>
          <a:p>
            <a:pPr marL="609600" indent="-609600">
              <a:lnSpc>
                <a:spcPct val="80000"/>
              </a:lnSpc>
              <a:buNone/>
            </a:pPr>
            <a:r>
              <a:rPr lang="en-US" sz="2800" dirty="0" smtClean="0"/>
              <a:t>}  </a:t>
            </a:r>
          </a:p>
          <a:p>
            <a:pPr marL="609600" indent="-609600">
              <a:lnSpc>
                <a:spcPct val="80000"/>
              </a:lnSpc>
              <a:buNone/>
            </a:pPr>
            <a:r>
              <a:rPr lang="en-US" sz="2800" dirty="0" smtClean="0"/>
              <a:t>}</a:t>
            </a:r>
          </a:p>
          <a:p>
            <a:pPr marL="609600" indent="-609600">
              <a:lnSpc>
                <a:spcPct val="80000"/>
              </a:lnSpc>
              <a:buNone/>
            </a:pPr>
            <a:r>
              <a:rPr lang="en-US" sz="2800" dirty="0" smtClean="0"/>
              <a:t>}  </a:t>
            </a:r>
          </a:p>
          <a:p>
            <a:pPr marL="609600" indent="-609600">
              <a:lnSpc>
                <a:spcPct val="80000"/>
              </a:lnSpc>
            </a:pPr>
            <a:endParaRPr lang="en-US" sz="2800" dirty="0" smtClean="0"/>
          </a:p>
        </p:txBody>
      </p:sp>
    </p:spTree>
    <p:extLst>
      <p:ext uri="{BB962C8B-B14F-4D97-AF65-F5344CB8AC3E}">
        <p14:creationId xmlns:p14="http://schemas.microsoft.com/office/powerpoint/2010/main" val="6421253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48" y="-178904"/>
            <a:ext cx="8229600" cy="838200"/>
          </a:xfrm>
        </p:spPr>
        <p:txBody>
          <a:bodyPr/>
          <a:lstStyle/>
          <a:p>
            <a:r>
              <a:rPr lang="en-US" dirty="0" smtClean="0"/>
              <a:t>Multiplication of two matrices</a:t>
            </a:r>
            <a:endParaRPr lang="en-US" dirty="0"/>
          </a:p>
        </p:txBody>
      </p:sp>
      <p:sp>
        <p:nvSpPr>
          <p:cNvPr id="3" name="Content Placeholder 2"/>
          <p:cNvSpPr>
            <a:spLocks noGrp="1"/>
          </p:cNvSpPr>
          <p:nvPr>
            <p:ph idx="1"/>
          </p:nvPr>
        </p:nvSpPr>
        <p:spPr>
          <a:xfrm>
            <a:off x="443948" y="381000"/>
            <a:ext cx="8229600" cy="6172200"/>
          </a:xfrm>
        </p:spPr>
        <p:txBody>
          <a:bodyPr>
            <a:noAutofit/>
          </a:bodyPr>
          <a:lstStyle/>
          <a:p>
            <a:pPr marL="0" indent="0">
              <a:buNone/>
            </a:pPr>
            <a:r>
              <a:rPr lang="en-US" sz="2200" dirty="0"/>
              <a:t>import </a:t>
            </a:r>
            <a:r>
              <a:rPr lang="en-US" sz="2200" dirty="0" err="1"/>
              <a:t>java.util.Scanner</a:t>
            </a:r>
            <a:r>
              <a:rPr lang="en-US" sz="2200" dirty="0" smtClean="0"/>
              <a:t>;</a:t>
            </a:r>
          </a:p>
          <a:p>
            <a:pPr marL="0" indent="0">
              <a:buNone/>
            </a:pPr>
            <a:r>
              <a:rPr lang="en-US" sz="2200" dirty="0" smtClean="0"/>
              <a:t>class </a:t>
            </a:r>
            <a:r>
              <a:rPr lang="en-US" sz="2200" dirty="0" err="1" smtClean="0"/>
              <a:t>Matrixadd</a:t>
            </a:r>
            <a:r>
              <a:rPr lang="en-US" sz="2200" dirty="0" smtClean="0"/>
              <a:t> </a:t>
            </a:r>
            <a:r>
              <a:rPr lang="en-US" sz="2200" dirty="0"/>
              <a:t>{     </a:t>
            </a:r>
            <a:endParaRPr lang="en-US" sz="2200" dirty="0" smtClean="0"/>
          </a:p>
          <a:p>
            <a:pPr marL="0" indent="0">
              <a:buNone/>
            </a:pPr>
            <a:r>
              <a:rPr lang="en-US" sz="2200" dirty="0" smtClean="0"/>
              <a:t>public </a:t>
            </a:r>
            <a:r>
              <a:rPr lang="en-US" sz="2200" dirty="0"/>
              <a:t>static void main(String[] </a:t>
            </a:r>
            <a:r>
              <a:rPr lang="en-US" sz="2200" dirty="0" err="1"/>
              <a:t>args</a:t>
            </a:r>
            <a:r>
              <a:rPr lang="en-US" sz="2200" dirty="0"/>
              <a:t>) {        </a:t>
            </a:r>
            <a:endParaRPr lang="en-US" sz="2200" dirty="0" smtClean="0"/>
          </a:p>
          <a:p>
            <a:pPr marL="0" indent="0">
              <a:buNone/>
            </a:pPr>
            <a:r>
              <a:rPr lang="en-US" sz="2200" dirty="0" err="1" smtClean="0"/>
              <a:t>int</a:t>
            </a:r>
            <a:r>
              <a:rPr lang="en-US" sz="2200" dirty="0" smtClean="0"/>
              <a:t> </a:t>
            </a:r>
            <a:r>
              <a:rPr lang="en-US" sz="2200" dirty="0"/>
              <a:t>a[][]=new </a:t>
            </a:r>
            <a:r>
              <a:rPr lang="en-US" sz="2200" dirty="0" err="1"/>
              <a:t>int</a:t>
            </a:r>
            <a:r>
              <a:rPr lang="en-US" sz="2200" dirty="0"/>
              <a:t>[10][10];  </a:t>
            </a:r>
            <a:endParaRPr lang="en-US" sz="2200" dirty="0" smtClean="0"/>
          </a:p>
          <a:p>
            <a:pPr marL="0" indent="0">
              <a:buNone/>
            </a:pPr>
            <a:r>
              <a:rPr lang="en-US" sz="2200" dirty="0" err="1" smtClean="0"/>
              <a:t>int</a:t>
            </a:r>
            <a:r>
              <a:rPr lang="en-US" sz="2200" dirty="0" smtClean="0"/>
              <a:t> </a:t>
            </a:r>
            <a:r>
              <a:rPr lang="en-US" sz="2200" dirty="0"/>
              <a:t>b[][]=new </a:t>
            </a:r>
            <a:r>
              <a:rPr lang="en-US" sz="2200" dirty="0" err="1"/>
              <a:t>int</a:t>
            </a:r>
            <a:r>
              <a:rPr lang="en-US" sz="2200" dirty="0"/>
              <a:t>[10][10];  </a:t>
            </a:r>
            <a:endParaRPr lang="en-US" sz="2200" dirty="0" smtClean="0"/>
          </a:p>
          <a:p>
            <a:pPr marL="0" indent="0">
              <a:buNone/>
            </a:pPr>
            <a:r>
              <a:rPr lang="en-US" sz="2200" dirty="0" err="1" smtClean="0"/>
              <a:t>int</a:t>
            </a:r>
            <a:r>
              <a:rPr lang="en-US" sz="2200" dirty="0" smtClean="0"/>
              <a:t> </a:t>
            </a:r>
            <a:r>
              <a:rPr lang="en-US" sz="2200" dirty="0"/>
              <a:t>c[][]=new </a:t>
            </a:r>
            <a:r>
              <a:rPr lang="en-US" sz="2200" dirty="0" err="1"/>
              <a:t>int</a:t>
            </a:r>
            <a:r>
              <a:rPr lang="en-US" sz="2200" dirty="0"/>
              <a:t>[10][10];  </a:t>
            </a:r>
            <a:endParaRPr lang="en-US" sz="2200" dirty="0" smtClean="0"/>
          </a:p>
          <a:p>
            <a:pPr marL="0" indent="0">
              <a:buNone/>
            </a:pPr>
            <a:r>
              <a:rPr lang="en-US" sz="2200" dirty="0" err="1" smtClean="0"/>
              <a:t>int</a:t>
            </a:r>
            <a:r>
              <a:rPr lang="en-US" sz="2200" dirty="0" smtClean="0"/>
              <a:t> </a:t>
            </a:r>
            <a:r>
              <a:rPr lang="en-US" sz="2200" dirty="0" err="1"/>
              <a:t>m,n,p,q</a:t>
            </a:r>
            <a:r>
              <a:rPr lang="en-US" sz="2200" dirty="0"/>
              <a:t>;  </a:t>
            </a:r>
            <a:endParaRPr lang="en-US" sz="2200" dirty="0" smtClean="0"/>
          </a:p>
          <a:p>
            <a:pPr marL="0" indent="0">
              <a:buNone/>
            </a:pPr>
            <a:r>
              <a:rPr lang="en-US" sz="2200" dirty="0" smtClean="0"/>
              <a:t>Scanner </a:t>
            </a:r>
            <a:r>
              <a:rPr lang="en-US" sz="2200" dirty="0" err="1"/>
              <a:t>sc</a:t>
            </a:r>
            <a:r>
              <a:rPr lang="en-US" sz="2200" dirty="0"/>
              <a:t>=new Scanner(System.in);  </a:t>
            </a:r>
            <a:endParaRPr lang="en-US" sz="2200" dirty="0" smtClean="0"/>
          </a:p>
          <a:p>
            <a:pPr marL="0" indent="0">
              <a:buNone/>
            </a:pPr>
            <a:r>
              <a:rPr lang="en-US" sz="2200" dirty="0" smtClean="0"/>
              <a:t> </a:t>
            </a:r>
            <a:r>
              <a:rPr lang="en-US" sz="2200" dirty="0" err="1"/>
              <a:t>System.out.println</a:t>
            </a:r>
            <a:r>
              <a:rPr lang="en-US" sz="2200" dirty="0"/>
              <a:t>("Enter the no of rows in the 1st matrix");  </a:t>
            </a:r>
            <a:endParaRPr lang="en-US" sz="2200" dirty="0" smtClean="0"/>
          </a:p>
          <a:p>
            <a:pPr marL="0" indent="0">
              <a:buNone/>
            </a:pPr>
            <a:r>
              <a:rPr lang="en-US" sz="2200" dirty="0" smtClean="0"/>
              <a:t> </a:t>
            </a:r>
            <a:r>
              <a:rPr lang="en-US" sz="2200" dirty="0"/>
              <a:t>m=</a:t>
            </a:r>
            <a:r>
              <a:rPr lang="en-US" sz="2200" dirty="0" err="1"/>
              <a:t>sc.nextInt</a:t>
            </a:r>
            <a:r>
              <a:rPr lang="en-US" sz="2200" dirty="0"/>
              <a:t>();   </a:t>
            </a:r>
            <a:endParaRPr lang="en-US" sz="2200" dirty="0" smtClean="0"/>
          </a:p>
          <a:p>
            <a:pPr marL="0" indent="0">
              <a:buNone/>
            </a:pPr>
            <a:r>
              <a:rPr lang="en-US" sz="2200" dirty="0" err="1" smtClean="0"/>
              <a:t>System.out.println</a:t>
            </a:r>
            <a:r>
              <a:rPr lang="en-US" sz="2200" dirty="0"/>
              <a:t>("Enter the no of columns in the 1st matrix");  </a:t>
            </a:r>
            <a:endParaRPr lang="en-US" sz="2200" dirty="0" smtClean="0"/>
          </a:p>
          <a:p>
            <a:pPr marL="0" indent="0">
              <a:buNone/>
            </a:pPr>
            <a:r>
              <a:rPr lang="en-US" sz="2200" dirty="0" smtClean="0"/>
              <a:t> </a:t>
            </a:r>
            <a:r>
              <a:rPr lang="en-US" sz="2200" dirty="0"/>
              <a:t>n=</a:t>
            </a:r>
            <a:r>
              <a:rPr lang="en-US" sz="2200" dirty="0" err="1"/>
              <a:t>sc.nextInt</a:t>
            </a:r>
            <a:r>
              <a:rPr lang="en-US" sz="2200" dirty="0"/>
              <a:t>();   </a:t>
            </a:r>
            <a:endParaRPr lang="en-US" sz="2200" dirty="0" smtClean="0"/>
          </a:p>
          <a:p>
            <a:pPr marL="0" indent="0">
              <a:buNone/>
            </a:pPr>
            <a:r>
              <a:rPr lang="en-US" sz="2200" dirty="0" err="1" smtClean="0"/>
              <a:t>System.out.println</a:t>
            </a:r>
            <a:r>
              <a:rPr lang="en-US" sz="2200" dirty="0"/>
              <a:t>("Enter the no of rows in the 2nd matrix");  </a:t>
            </a:r>
            <a:endParaRPr lang="en-US" sz="2200" dirty="0" smtClean="0"/>
          </a:p>
          <a:p>
            <a:pPr marL="0" indent="0">
              <a:buNone/>
            </a:pPr>
            <a:r>
              <a:rPr lang="en-US" sz="2200" dirty="0" smtClean="0"/>
              <a:t> </a:t>
            </a:r>
            <a:r>
              <a:rPr lang="en-US" sz="2200" dirty="0"/>
              <a:t>p=</a:t>
            </a:r>
            <a:r>
              <a:rPr lang="en-US" sz="2200" dirty="0" err="1"/>
              <a:t>sc.nextInt</a:t>
            </a:r>
            <a:r>
              <a:rPr lang="en-US" sz="2200" dirty="0"/>
              <a:t>();   </a:t>
            </a:r>
            <a:endParaRPr lang="en-US" sz="2200" dirty="0" smtClean="0"/>
          </a:p>
          <a:p>
            <a:pPr marL="0" indent="0">
              <a:buNone/>
            </a:pPr>
            <a:r>
              <a:rPr lang="en-US" sz="2200" dirty="0" err="1" smtClean="0"/>
              <a:t>System.out.println</a:t>
            </a:r>
            <a:r>
              <a:rPr lang="en-US" sz="2200" dirty="0"/>
              <a:t>("Enter the no of columns in the 2nd matrix");   </a:t>
            </a:r>
            <a:endParaRPr lang="en-US" sz="2200" dirty="0" smtClean="0"/>
          </a:p>
          <a:p>
            <a:pPr marL="0" indent="0">
              <a:buNone/>
            </a:pPr>
            <a:r>
              <a:rPr lang="en-US" sz="2200" dirty="0" smtClean="0"/>
              <a:t>q=</a:t>
            </a:r>
            <a:r>
              <a:rPr lang="en-US" sz="2200" dirty="0" err="1" smtClean="0"/>
              <a:t>sc.nextInt</a:t>
            </a:r>
            <a:r>
              <a:rPr lang="en-US" sz="2200" dirty="0"/>
              <a:t>();   </a:t>
            </a:r>
            <a:endParaRPr lang="en-US" sz="2200" dirty="0" smtClean="0"/>
          </a:p>
        </p:txBody>
      </p:sp>
    </p:spTree>
    <p:extLst>
      <p:ext uri="{BB962C8B-B14F-4D97-AF65-F5344CB8AC3E}">
        <p14:creationId xmlns:p14="http://schemas.microsoft.com/office/powerpoint/2010/main" val="151266937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565"/>
            <a:ext cx="8229600" cy="6477000"/>
          </a:xfrm>
        </p:spPr>
        <p:txBody>
          <a:bodyPr>
            <a:noAutofit/>
          </a:bodyPr>
          <a:lstStyle/>
          <a:p>
            <a:pPr marL="0" indent="0">
              <a:buNone/>
            </a:pPr>
            <a:r>
              <a:rPr lang="en-US" sz="2400" dirty="0"/>
              <a:t>if(n!=p)   {      </a:t>
            </a:r>
            <a:endParaRPr lang="en-US" sz="2400" dirty="0" smtClean="0"/>
          </a:p>
          <a:p>
            <a:pPr marL="0" indent="0">
              <a:buNone/>
            </a:pPr>
            <a:r>
              <a:rPr lang="en-US" sz="2400" dirty="0" smtClean="0"/>
              <a:t> </a:t>
            </a:r>
            <a:r>
              <a:rPr lang="en-US" sz="2400" dirty="0" err="1"/>
              <a:t>System.out.println</a:t>
            </a:r>
            <a:r>
              <a:rPr lang="en-US" sz="2400" dirty="0"/>
              <a:t>("Matrix cant be multiplied");   </a:t>
            </a:r>
            <a:endParaRPr lang="en-US" sz="2400" dirty="0" smtClean="0"/>
          </a:p>
          <a:p>
            <a:pPr marL="0" indent="0">
              <a:buNone/>
            </a:pPr>
            <a:r>
              <a:rPr lang="en-US" sz="2400" dirty="0" smtClean="0"/>
              <a:t>}   </a:t>
            </a:r>
          </a:p>
          <a:p>
            <a:pPr marL="0" indent="0">
              <a:buNone/>
            </a:pPr>
            <a:r>
              <a:rPr lang="en-US" sz="2400" dirty="0" smtClean="0"/>
              <a:t>else   {   </a:t>
            </a:r>
          </a:p>
          <a:p>
            <a:pPr marL="0" indent="0">
              <a:buNone/>
            </a:pPr>
            <a:r>
              <a:rPr lang="en-US" sz="2400" dirty="0" err="1" smtClean="0"/>
              <a:t>System.out.println</a:t>
            </a:r>
            <a:r>
              <a:rPr lang="en-US" sz="2400" dirty="0"/>
              <a:t>("Enter the elements in the 1st matrix");   </a:t>
            </a:r>
            <a:endParaRPr lang="en-US" sz="2400" dirty="0" smtClean="0"/>
          </a:p>
          <a:p>
            <a:pPr marL="0" indent="0">
              <a:buNone/>
            </a:pPr>
            <a:r>
              <a:rPr lang="en-US" sz="2400" dirty="0" smtClean="0"/>
              <a:t>for(</a:t>
            </a:r>
            <a:r>
              <a:rPr lang="en-US" sz="2400" dirty="0" err="1" smtClean="0"/>
              <a:t>int</a:t>
            </a:r>
            <a:r>
              <a:rPr lang="en-US" sz="2400" dirty="0" smtClean="0"/>
              <a:t> </a:t>
            </a:r>
            <a:r>
              <a:rPr lang="en-US" sz="2400" dirty="0" err="1"/>
              <a:t>i</a:t>
            </a:r>
            <a:r>
              <a:rPr lang="en-US" sz="2400" dirty="0"/>
              <a:t>=0;i&lt;</a:t>
            </a:r>
            <a:r>
              <a:rPr lang="en-US" sz="2400" dirty="0" err="1"/>
              <a:t>m;i</a:t>
            </a:r>
            <a:r>
              <a:rPr lang="en-US" sz="2400" dirty="0"/>
              <a:t>++)   </a:t>
            </a:r>
            <a:r>
              <a:rPr lang="en-US" sz="2400" dirty="0" smtClean="0"/>
              <a:t>{  </a:t>
            </a:r>
          </a:p>
          <a:p>
            <a:pPr marL="0" indent="0">
              <a:buNone/>
            </a:pPr>
            <a:r>
              <a:rPr lang="en-US" sz="2400" dirty="0" smtClean="0"/>
              <a:t>for </a:t>
            </a:r>
            <a:r>
              <a:rPr lang="en-US" sz="2400" dirty="0"/>
              <a:t>(</a:t>
            </a:r>
            <a:r>
              <a:rPr lang="en-US" sz="2400" dirty="0" err="1"/>
              <a:t>int</a:t>
            </a:r>
            <a:r>
              <a:rPr lang="en-US" sz="2400" dirty="0"/>
              <a:t> j=0;j&lt;</a:t>
            </a:r>
            <a:r>
              <a:rPr lang="en-US" sz="2400" dirty="0" err="1"/>
              <a:t>n;j</a:t>
            </a:r>
            <a:r>
              <a:rPr lang="en-US" sz="2400" dirty="0"/>
              <a:t>++)   {      </a:t>
            </a:r>
            <a:endParaRPr lang="en-US" sz="2400" dirty="0" smtClean="0"/>
          </a:p>
          <a:p>
            <a:pPr marL="0" indent="0">
              <a:buNone/>
            </a:pPr>
            <a:r>
              <a:rPr lang="en-US" sz="2400" dirty="0" smtClean="0"/>
              <a:t>a[</a:t>
            </a:r>
            <a:r>
              <a:rPr lang="en-US" sz="2400" dirty="0" err="1" smtClean="0"/>
              <a:t>i</a:t>
            </a:r>
            <a:r>
              <a:rPr lang="en-US" sz="2400" dirty="0"/>
              <a:t>][j]=</a:t>
            </a:r>
            <a:r>
              <a:rPr lang="en-US" sz="2400" dirty="0" err="1"/>
              <a:t>sc.nextInt</a:t>
            </a:r>
            <a:r>
              <a:rPr lang="en-US" sz="2400" dirty="0"/>
              <a:t>();   </a:t>
            </a:r>
            <a:endParaRPr lang="en-US" sz="2400" dirty="0" smtClean="0"/>
          </a:p>
          <a:p>
            <a:pPr marL="0" indent="0">
              <a:buNone/>
            </a:pPr>
            <a:r>
              <a:rPr lang="en-US" sz="2400" dirty="0" smtClean="0"/>
              <a:t>}  </a:t>
            </a:r>
            <a:r>
              <a:rPr lang="en-US" sz="2400" dirty="0" smtClean="0"/>
              <a:t>}  </a:t>
            </a:r>
            <a:endParaRPr lang="en-US" sz="2400" dirty="0" smtClean="0"/>
          </a:p>
          <a:p>
            <a:pPr marL="0" indent="0">
              <a:buNone/>
            </a:pPr>
            <a:r>
              <a:rPr lang="en-US" sz="2400" dirty="0" err="1" smtClean="0"/>
              <a:t>System.out.println</a:t>
            </a:r>
            <a:r>
              <a:rPr lang="en-US" sz="2400" dirty="0"/>
              <a:t>("The elements in the 1st matrix are ");   </a:t>
            </a:r>
            <a:endParaRPr lang="en-US" sz="2400" dirty="0" smtClean="0"/>
          </a:p>
          <a:p>
            <a:pPr marL="0" indent="0">
              <a:buNone/>
            </a:pPr>
            <a:r>
              <a:rPr lang="en-US" sz="2400" dirty="0" smtClean="0"/>
              <a:t>for(</a:t>
            </a:r>
            <a:r>
              <a:rPr lang="en-US" sz="2400" dirty="0" err="1" smtClean="0"/>
              <a:t>int</a:t>
            </a:r>
            <a:r>
              <a:rPr lang="en-US" sz="2400" dirty="0" smtClean="0"/>
              <a:t> </a:t>
            </a:r>
            <a:r>
              <a:rPr lang="en-US" sz="2400" dirty="0" err="1"/>
              <a:t>i</a:t>
            </a:r>
            <a:r>
              <a:rPr lang="en-US" sz="2400" dirty="0"/>
              <a:t>=0;i&lt;</a:t>
            </a:r>
            <a:r>
              <a:rPr lang="en-US" sz="2400" dirty="0" err="1"/>
              <a:t>m;i</a:t>
            </a:r>
            <a:r>
              <a:rPr lang="en-US" sz="2400" dirty="0"/>
              <a:t>++)   {   </a:t>
            </a:r>
            <a:endParaRPr lang="en-US" sz="2400" dirty="0" smtClean="0"/>
          </a:p>
          <a:p>
            <a:pPr marL="0" indent="0">
              <a:buNone/>
            </a:pPr>
            <a:r>
              <a:rPr lang="en-US" sz="2400" dirty="0" smtClean="0"/>
              <a:t>for </a:t>
            </a:r>
            <a:r>
              <a:rPr lang="en-US" sz="2400" dirty="0"/>
              <a:t>(</a:t>
            </a:r>
            <a:r>
              <a:rPr lang="en-US" sz="2400" dirty="0" err="1"/>
              <a:t>int</a:t>
            </a:r>
            <a:r>
              <a:rPr lang="en-US" sz="2400" dirty="0"/>
              <a:t> j=0;j&lt;</a:t>
            </a:r>
            <a:r>
              <a:rPr lang="en-US" sz="2400" dirty="0" err="1"/>
              <a:t>n;j</a:t>
            </a:r>
            <a:r>
              <a:rPr lang="en-US" sz="2400" dirty="0"/>
              <a:t>++)   {        </a:t>
            </a:r>
            <a:endParaRPr lang="en-US" sz="2400" dirty="0" smtClean="0"/>
          </a:p>
          <a:p>
            <a:pPr marL="0" indent="0">
              <a:buNone/>
            </a:pPr>
            <a:r>
              <a:rPr lang="en-US" sz="2400" dirty="0" err="1" smtClean="0"/>
              <a:t>System.out.print</a:t>
            </a:r>
            <a:r>
              <a:rPr lang="en-US" sz="2400" dirty="0" smtClean="0"/>
              <a:t>(a[</a:t>
            </a:r>
            <a:r>
              <a:rPr lang="en-US" sz="2400" dirty="0" err="1" smtClean="0"/>
              <a:t>i</a:t>
            </a:r>
            <a:r>
              <a:rPr lang="en-US" sz="2400" dirty="0"/>
              <a:t>][j]+" ");   </a:t>
            </a:r>
            <a:r>
              <a:rPr lang="en-US" sz="2400" dirty="0" smtClean="0"/>
              <a:t>}  </a:t>
            </a:r>
            <a:endParaRPr lang="en-US" sz="2400" dirty="0" smtClean="0"/>
          </a:p>
          <a:p>
            <a:pPr marL="0" indent="0">
              <a:buNone/>
            </a:pPr>
            <a:r>
              <a:rPr lang="en-US" sz="2400" dirty="0" err="1" smtClean="0"/>
              <a:t>System.out.println</a:t>
            </a:r>
            <a:r>
              <a:rPr lang="en-US" sz="2400" dirty="0"/>
              <a:t>();  </a:t>
            </a:r>
            <a:endParaRPr lang="en-US" sz="2400" dirty="0" smtClean="0"/>
          </a:p>
          <a:p>
            <a:pPr marL="0" indent="0">
              <a:buNone/>
            </a:pPr>
            <a:r>
              <a:rPr lang="en-US" sz="2400" dirty="0" smtClean="0"/>
              <a:t>}  </a:t>
            </a:r>
          </a:p>
        </p:txBody>
      </p:sp>
    </p:spTree>
    <p:extLst>
      <p:ext uri="{BB962C8B-B14F-4D97-AF65-F5344CB8AC3E}">
        <p14:creationId xmlns:p14="http://schemas.microsoft.com/office/powerpoint/2010/main" val="17311407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5668963"/>
          </a:xfrm>
        </p:spPr>
        <p:txBody>
          <a:bodyPr>
            <a:normAutofit lnSpcReduction="10000"/>
          </a:bodyPr>
          <a:lstStyle/>
          <a:p>
            <a:pPr marL="0" indent="0">
              <a:buNone/>
            </a:pPr>
            <a:r>
              <a:rPr lang="en-US" sz="2600" dirty="0" err="1"/>
              <a:t>System.out.println</a:t>
            </a:r>
            <a:r>
              <a:rPr lang="en-US" sz="2600" dirty="0"/>
              <a:t>("Enter the elements in the 2nd matrix");   </a:t>
            </a:r>
          </a:p>
          <a:p>
            <a:pPr marL="0" indent="0">
              <a:buNone/>
            </a:pPr>
            <a:r>
              <a:rPr lang="en-US" sz="2600" dirty="0"/>
              <a:t>for(</a:t>
            </a:r>
            <a:r>
              <a:rPr lang="en-US" sz="2600" dirty="0" err="1"/>
              <a:t>int</a:t>
            </a:r>
            <a:r>
              <a:rPr lang="en-US" sz="2600" dirty="0"/>
              <a:t> </a:t>
            </a:r>
            <a:r>
              <a:rPr lang="en-US" sz="2600" dirty="0" err="1"/>
              <a:t>i</a:t>
            </a:r>
            <a:r>
              <a:rPr lang="en-US" sz="2600" dirty="0"/>
              <a:t>=0;i&lt;</a:t>
            </a:r>
            <a:r>
              <a:rPr lang="en-US" sz="2600" dirty="0" err="1"/>
              <a:t>p;i</a:t>
            </a:r>
            <a:r>
              <a:rPr lang="en-US" sz="2600" dirty="0"/>
              <a:t>++)   {   </a:t>
            </a:r>
          </a:p>
          <a:p>
            <a:pPr marL="0" indent="0">
              <a:buNone/>
            </a:pPr>
            <a:r>
              <a:rPr lang="en-US" sz="2600" dirty="0"/>
              <a:t>for (</a:t>
            </a:r>
            <a:r>
              <a:rPr lang="en-US" sz="2600" dirty="0" err="1"/>
              <a:t>int</a:t>
            </a:r>
            <a:r>
              <a:rPr lang="en-US" sz="2600" dirty="0"/>
              <a:t> j=0;j&lt;</a:t>
            </a:r>
            <a:r>
              <a:rPr lang="en-US" sz="2600" dirty="0" err="1"/>
              <a:t>q;j</a:t>
            </a:r>
            <a:r>
              <a:rPr lang="en-US" sz="2600" dirty="0"/>
              <a:t>++)   {      </a:t>
            </a:r>
          </a:p>
          <a:p>
            <a:pPr marL="0" indent="0">
              <a:buNone/>
            </a:pPr>
            <a:r>
              <a:rPr lang="en-US" sz="2600" dirty="0"/>
              <a:t>b[</a:t>
            </a:r>
            <a:r>
              <a:rPr lang="en-US" sz="2600" dirty="0" err="1"/>
              <a:t>i</a:t>
            </a:r>
            <a:r>
              <a:rPr lang="en-US" sz="2600" dirty="0"/>
              <a:t>][j]=</a:t>
            </a:r>
            <a:r>
              <a:rPr lang="en-US" sz="2600" dirty="0" err="1"/>
              <a:t>sc.nextInt</a:t>
            </a:r>
            <a:r>
              <a:rPr lang="en-US" sz="2600" dirty="0"/>
              <a:t>();   </a:t>
            </a:r>
          </a:p>
          <a:p>
            <a:pPr marL="0" indent="0">
              <a:buNone/>
            </a:pPr>
            <a:r>
              <a:rPr lang="en-US" sz="2600" dirty="0"/>
              <a:t>}  </a:t>
            </a:r>
          </a:p>
          <a:p>
            <a:pPr marL="0" indent="0">
              <a:buNone/>
            </a:pPr>
            <a:r>
              <a:rPr lang="en-US" sz="2600" dirty="0"/>
              <a:t>}  </a:t>
            </a:r>
          </a:p>
          <a:p>
            <a:pPr marL="0" indent="0">
              <a:buNone/>
            </a:pPr>
            <a:r>
              <a:rPr lang="en-US" sz="2600" dirty="0" err="1"/>
              <a:t>System.out.println</a:t>
            </a:r>
            <a:r>
              <a:rPr lang="en-US" sz="2600" dirty="0"/>
              <a:t>("The elements in the 2nd matrix are ");   for(</a:t>
            </a:r>
            <a:r>
              <a:rPr lang="en-US" sz="2600" dirty="0" err="1"/>
              <a:t>int</a:t>
            </a:r>
            <a:r>
              <a:rPr lang="en-US" sz="2600" dirty="0"/>
              <a:t> </a:t>
            </a:r>
            <a:r>
              <a:rPr lang="en-US" sz="2600" dirty="0" err="1"/>
              <a:t>i</a:t>
            </a:r>
            <a:r>
              <a:rPr lang="en-US" sz="2600" dirty="0"/>
              <a:t>=0;i&lt;</a:t>
            </a:r>
            <a:r>
              <a:rPr lang="en-US" sz="2600" dirty="0" err="1"/>
              <a:t>p;i</a:t>
            </a:r>
            <a:r>
              <a:rPr lang="en-US" sz="2600" dirty="0"/>
              <a:t>++)   {   </a:t>
            </a:r>
          </a:p>
          <a:p>
            <a:pPr marL="0" indent="0">
              <a:buNone/>
            </a:pPr>
            <a:r>
              <a:rPr lang="en-US" sz="2600" dirty="0"/>
              <a:t>for (</a:t>
            </a:r>
            <a:r>
              <a:rPr lang="en-US" sz="2600" dirty="0" err="1"/>
              <a:t>int</a:t>
            </a:r>
            <a:r>
              <a:rPr lang="en-US" sz="2600" dirty="0"/>
              <a:t> j=0;j&lt;</a:t>
            </a:r>
            <a:r>
              <a:rPr lang="en-US" sz="2600" dirty="0" err="1"/>
              <a:t>q;j</a:t>
            </a:r>
            <a:r>
              <a:rPr lang="en-US" sz="2600" dirty="0"/>
              <a:t>++)  {        </a:t>
            </a:r>
          </a:p>
          <a:p>
            <a:pPr marL="0" indent="0">
              <a:buNone/>
            </a:pPr>
            <a:r>
              <a:rPr lang="en-US" sz="2600" dirty="0"/>
              <a:t> </a:t>
            </a:r>
            <a:r>
              <a:rPr lang="en-US" sz="2600" dirty="0" err="1"/>
              <a:t>System.out.print</a:t>
            </a:r>
            <a:r>
              <a:rPr lang="en-US" sz="2600" dirty="0"/>
              <a:t>(b[</a:t>
            </a:r>
            <a:r>
              <a:rPr lang="en-US" sz="2600" dirty="0" err="1"/>
              <a:t>i</a:t>
            </a:r>
            <a:r>
              <a:rPr lang="en-US" sz="2600" dirty="0"/>
              <a:t>][j]+" ");   </a:t>
            </a:r>
          </a:p>
          <a:p>
            <a:pPr marL="0" indent="0">
              <a:buNone/>
            </a:pPr>
            <a:r>
              <a:rPr lang="en-US" sz="2600" dirty="0"/>
              <a:t>}  </a:t>
            </a:r>
          </a:p>
          <a:p>
            <a:pPr marL="0" indent="0">
              <a:buNone/>
            </a:pPr>
            <a:r>
              <a:rPr lang="en-US" sz="2600" dirty="0" err="1"/>
              <a:t>System.out.println</a:t>
            </a:r>
            <a:r>
              <a:rPr lang="en-US" sz="2600" dirty="0"/>
              <a:t>();  </a:t>
            </a:r>
          </a:p>
          <a:p>
            <a:pPr marL="0" indent="0">
              <a:buNone/>
            </a:pPr>
            <a:r>
              <a:rPr lang="en-US" sz="2600" dirty="0"/>
              <a:t>}  </a:t>
            </a:r>
          </a:p>
          <a:p>
            <a:endParaRPr lang="en-US" dirty="0"/>
          </a:p>
        </p:txBody>
      </p:sp>
    </p:spTree>
    <p:extLst>
      <p:ext uri="{BB962C8B-B14F-4D97-AF65-F5344CB8AC3E}">
        <p14:creationId xmlns:p14="http://schemas.microsoft.com/office/powerpoint/2010/main" val="31478814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781800"/>
          </a:xfrm>
        </p:spPr>
        <p:txBody>
          <a:bodyPr>
            <a:normAutofit fontScale="32500" lnSpcReduction="20000"/>
          </a:bodyPr>
          <a:lstStyle/>
          <a:p>
            <a:pPr marL="0" indent="0">
              <a:buNone/>
            </a:pPr>
            <a:r>
              <a:rPr lang="en-US" sz="7400" dirty="0"/>
              <a:t>for(</a:t>
            </a:r>
            <a:r>
              <a:rPr lang="en-US" sz="7400" dirty="0" err="1"/>
              <a:t>int</a:t>
            </a:r>
            <a:r>
              <a:rPr lang="en-US" sz="7400" dirty="0"/>
              <a:t> </a:t>
            </a:r>
            <a:r>
              <a:rPr lang="en-US" sz="7400" dirty="0" err="1"/>
              <a:t>i</a:t>
            </a:r>
            <a:r>
              <a:rPr lang="en-US" sz="7400" dirty="0"/>
              <a:t>=0;i&lt;</a:t>
            </a:r>
            <a:r>
              <a:rPr lang="en-US" sz="7400" dirty="0" err="1"/>
              <a:t>m;i</a:t>
            </a:r>
            <a:r>
              <a:rPr lang="en-US" sz="7400" dirty="0"/>
              <a:t>++)   {   </a:t>
            </a:r>
          </a:p>
          <a:p>
            <a:pPr marL="0" indent="0">
              <a:buNone/>
            </a:pPr>
            <a:r>
              <a:rPr lang="en-US" sz="7400" dirty="0"/>
              <a:t>for (</a:t>
            </a:r>
            <a:r>
              <a:rPr lang="en-US" sz="7400" dirty="0" err="1"/>
              <a:t>int</a:t>
            </a:r>
            <a:r>
              <a:rPr lang="en-US" sz="7400" dirty="0"/>
              <a:t> j=0;j&lt;</a:t>
            </a:r>
            <a:r>
              <a:rPr lang="en-US" sz="7400" dirty="0" err="1"/>
              <a:t>q;j</a:t>
            </a:r>
            <a:r>
              <a:rPr lang="en-US" sz="7400" dirty="0"/>
              <a:t>++)   {       </a:t>
            </a:r>
          </a:p>
          <a:p>
            <a:pPr marL="0" indent="0">
              <a:buNone/>
            </a:pPr>
            <a:r>
              <a:rPr lang="en-US" sz="7400" dirty="0"/>
              <a:t>c[</a:t>
            </a:r>
            <a:r>
              <a:rPr lang="en-US" sz="7400" dirty="0" err="1"/>
              <a:t>i</a:t>
            </a:r>
            <a:r>
              <a:rPr lang="en-US" sz="7400" dirty="0"/>
              <a:t>][j]=0;       </a:t>
            </a:r>
          </a:p>
          <a:p>
            <a:pPr marL="0" indent="0">
              <a:buNone/>
            </a:pPr>
            <a:r>
              <a:rPr lang="en-US" sz="7400" dirty="0"/>
              <a:t>for(</a:t>
            </a:r>
            <a:r>
              <a:rPr lang="en-US" sz="7400" dirty="0" err="1"/>
              <a:t>int</a:t>
            </a:r>
            <a:r>
              <a:rPr lang="en-US" sz="7400" dirty="0"/>
              <a:t> k=0;k&lt;</a:t>
            </a:r>
            <a:r>
              <a:rPr lang="en-US" sz="7400" dirty="0" err="1"/>
              <a:t>p;k</a:t>
            </a:r>
            <a:r>
              <a:rPr lang="en-US" sz="7400" dirty="0"/>
              <a:t>++)       {       </a:t>
            </a:r>
          </a:p>
          <a:p>
            <a:pPr marL="0" indent="0">
              <a:buNone/>
            </a:pPr>
            <a:r>
              <a:rPr lang="en-US" sz="7400" dirty="0"/>
              <a:t>c[</a:t>
            </a:r>
            <a:r>
              <a:rPr lang="en-US" sz="7400" dirty="0" err="1"/>
              <a:t>i</a:t>
            </a:r>
            <a:r>
              <a:rPr lang="en-US" sz="7400" dirty="0"/>
              <a:t>][j]=c[</a:t>
            </a:r>
            <a:r>
              <a:rPr lang="en-US" sz="7400" dirty="0" err="1"/>
              <a:t>i</a:t>
            </a:r>
            <a:r>
              <a:rPr lang="en-US" sz="7400" dirty="0"/>
              <a:t>][j]+a[</a:t>
            </a:r>
            <a:r>
              <a:rPr lang="en-US" sz="7400" dirty="0" err="1"/>
              <a:t>i</a:t>
            </a:r>
            <a:r>
              <a:rPr lang="en-US" sz="7400" dirty="0"/>
              <a:t>][k]*b[k][j];     </a:t>
            </a:r>
          </a:p>
          <a:p>
            <a:pPr marL="0" indent="0">
              <a:buNone/>
            </a:pPr>
            <a:r>
              <a:rPr lang="en-US" sz="7400" dirty="0"/>
              <a:t> }   </a:t>
            </a:r>
          </a:p>
          <a:p>
            <a:pPr marL="0" indent="0">
              <a:buNone/>
            </a:pPr>
            <a:r>
              <a:rPr lang="en-US" sz="7400" dirty="0"/>
              <a:t> }</a:t>
            </a:r>
          </a:p>
          <a:p>
            <a:pPr marL="0" indent="0">
              <a:buNone/>
            </a:pPr>
            <a:r>
              <a:rPr lang="en-US" sz="7400" dirty="0" smtClean="0"/>
              <a:t>}</a:t>
            </a:r>
          </a:p>
          <a:p>
            <a:pPr marL="0" indent="0">
              <a:buNone/>
            </a:pPr>
            <a:r>
              <a:rPr lang="en-US" sz="7400" dirty="0" err="1" smtClean="0"/>
              <a:t>System.out.println</a:t>
            </a:r>
            <a:r>
              <a:rPr lang="en-US" sz="7400" dirty="0"/>
              <a:t>("The resultant matrix is");</a:t>
            </a:r>
          </a:p>
          <a:p>
            <a:pPr marL="0" indent="0">
              <a:buNone/>
            </a:pPr>
            <a:r>
              <a:rPr lang="en-US" sz="7400" dirty="0"/>
              <a:t>for(</a:t>
            </a:r>
            <a:r>
              <a:rPr lang="en-US" sz="7400" dirty="0" err="1"/>
              <a:t>int</a:t>
            </a:r>
            <a:r>
              <a:rPr lang="en-US" sz="7400" dirty="0"/>
              <a:t> </a:t>
            </a:r>
            <a:r>
              <a:rPr lang="en-US" sz="7400" dirty="0" err="1"/>
              <a:t>i</a:t>
            </a:r>
            <a:r>
              <a:rPr lang="en-US" sz="7400" dirty="0"/>
              <a:t>=0;i&lt;</a:t>
            </a:r>
            <a:r>
              <a:rPr lang="en-US" sz="7400" dirty="0" err="1"/>
              <a:t>m;i</a:t>
            </a:r>
            <a:r>
              <a:rPr lang="en-US" sz="7400" dirty="0"/>
              <a:t>++)   {   </a:t>
            </a:r>
          </a:p>
          <a:p>
            <a:pPr marL="0" indent="0">
              <a:buNone/>
            </a:pPr>
            <a:r>
              <a:rPr lang="en-US" sz="7400" dirty="0"/>
              <a:t>for (</a:t>
            </a:r>
            <a:r>
              <a:rPr lang="en-US" sz="7400" dirty="0" err="1"/>
              <a:t>int</a:t>
            </a:r>
            <a:r>
              <a:rPr lang="en-US" sz="7400" dirty="0"/>
              <a:t> j=0;j&lt;</a:t>
            </a:r>
            <a:r>
              <a:rPr lang="en-US" sz="7400" dirty="0" err="1"/>
              <a:t>q;j</a:t>
            </a:r>
            <a:r>
              <a:rPr lang="en-US" sz="7400" dirty="0"/>
              <a:t>++)   {        </a:t>
            </a:r>
          </a:p>
          <a:p>
            <a:pPr marL="0" indent="0">
              <a:buNone/>
            </a:pPr>
            <a:r>
              <a:rPr lang="en-US" sz="7400" dirty="0" err="1"/>
              <a:t>System.out.print</a:t>
            </a:r>
            <a:r>
              <a:rPr lang="en-US" sz="7400" dirty="0"/>
              <a:t>(c[</a:t>
            </a:r>
            <a:r>
              <a:rPr lang="en-US" sz="7400" dirty="0" err="1"/>
              <a:t>i</a:t>
            </a:r>
            <a:r>
              <a:rPr lang="en-US" sz="7400" dirty="0"/>
              <a:t>][j]+" ");     </a:t>
            </a:r>
          </a:p>
          <a:p>
            <a:pPr marL="0" indent="0">
              <a:buNone/>
            </a:pPr>
            <a:r>
              <a:rPr lang="en-US" sz="7400" dirty="0"/>
              <a:t>}      </a:t>
            </a:r>
          </a:p>
          <a:p>
            <a:pPr marL="0" indent="0">
              <a:buNone/>
            </a:pPr>
            <a:r>
              <a:rPr lang="en-US" sz="7400" dirty="0" err="1"/>
              <a:t>System.out.println</a:t>
            </a:r>
            <a:r>
              <a:rPr lang="en-US" sz="7400" dirty="0"/>
              <a:t>();</a:t>
            </a:r>
          </a:p>
          <a:p>
            <a:pPr marL="0" indent="0">
              <a:buNone/>
            </a:pPr>
            <a:r>
              <a:rPr lang="en-US" sz="7400" dirty="0" smtClean="0"/>
              <a:t>}</a:t>
            </a:r>
          </a:p>
          <a:p>
            <a:pPr marL="0" indent="0">
              <a:buNone/>
            </a:pPr>
            <a:r>
              <a:rPr lang="en-US" sz="7400" dirty="0" smtClean="0"/>
              <a:t>}</a:t>
            </a:r>
          </a:p>
          <a:p>
            <a:pPr marL="0" indent="0">
              <a:buNone/>
            </a:pPr>
            <a:r>
              <a:rPr lang="en-US" sz="7400" dirty="0" smtClean="0"/>
              <a:t>}</a:t>
            </a:r>
          </a:p>
          <a:p>
            <a:pPr marL="0" indent="0">
              <a:buNone/>
            </a:pPr>
            <a:r>
              <a:rPr lang="en-US" sz="7400" dirty="0" smtClean="0"/>
              <a:t>}</a:t>
            </a:r>
            <a:endParaRPr lang="en-US" sz="7400" dirty="0"/>
          </a:p>
          <a:p>
            <a:pPr marL="0" indent="0">
              <a:buNone/>
            </a:pPr>
            <a:endParaRPr lang="en-US" sz="7400" dirty="0"/>
          </a:p>
          <a:p>
            <a:endParaRPr lang="en-US" dirty="0"/>
          </a:p>
        </p:txBody>
      </p:sp>
    </p:spTree>
    <p:extLst>
      <p:ext uri="{BB962C8B-B14F-4D97-AF65-F5344CB8AC3E}">
        <p14:creationId xmlns:p14="http://schemas.microsoft.com/office/powerpoint/2010/main" val="26562973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7" name="Google Shape;90;p14"/>
          <p:cNvSpPr txBox="1">
            <a:spLocks noGrp="1"/>
          </p:cNvSpPr>
          <p:nvPr>
            <p:ph type="body" idx="1"/>
          </p:nvPr>
        </p:nvSpPr>
        <p:spPr>
          <a:xfrm>
            <a:off x="266507" y="1041136"/>
            <a:ext cx="8601268" cy="5486664"/>
          </a:xfrm>
          <a:prstGeom prst="rect">
            <a:avLst/>
          </a:prstGeom>
        </p:spPr>
        <p:txBody>
          <a:bodyPr spcFirstLastPara="1" wrap="square" lIns="91425" tIns="91425" rIns="91425" bIns="91425" anchor="t" anchorCtr="0">
            <a:noAutofit/>
          </a:bodyPr>
          <a:lstStyle/>
          <a:p>
            <a:pPr marL="342900">
              <a:lnSpc>
                <a:spcPct val="100000"/>
              </a:lnSpc>
            </a:pPr>
            <a:r>
              <a:rPr lang="en-GB" sz="2000" dirty="0">
                <a:latin typeface="Times New Roman" pitchFamily="18" charset="0"/>
                <a:cs typeface="Times New Roman" pitchFamily="18" charset="0"/>
              </a:rPr>
              <a:t>A class is a template or blueprint from which </a:t>
            </a:r>
            <a:r>
              <a:rPr lang="en-GB" sz="2000" dirty="0" smtClean="0">
                <a:latin typeface="Times New Roman" pitchFamily="18" charset="0"/>
                <a:cs typeface="Times New Roman" pitchFamily="18" charset="0"/>
              </a:rPr>
              <a:t>the objects </a:t>
            </a:r>
            <a:r>
              <a:rPr lang="en-GB" sz="2000" dirty="0">
                <a:latin typeface="Times New Roman" pitchFamily="18" charset="0"/>
                <a:cs typeface="Times New Roman" pitchFamily="18" charset="0"/>
              </a:rPr>
              <a:t>are </a:t>
            </a:r>
            <a:r>
              <a:rPr lang="en-GB" sz="2000" dirty="0" smtClean="0">
                <a:latin typeface="Times New Roman" pitchFamily="18" charset="0"/>
                <a:cs typeface="Times New Roman" pitchFamily="18" charset="0"/>
              </a:rPr>
              <a:t>created.</a:t>
            </a:r>
            <a:endParaRPr lang="en-IN" sz="2000" dirty="0" smtClean="0">
              <a:latin typeface="Times New Roman" pitchFamily="18" charset="0"/>
              <a:cs typeface="Times New Roman" pitchFamily="18" charset="0"/>
            </a:endParaRPr>
          </a:p>
          <a:p>
            <a:pPr marL="342900">
              <a:lnSpc>
                <a:spcPct val="100000"/>
              </a:lnSpc>
            </a:pPr>
            <a:r>
              <a:rPr lang="en-GB" sz="2000" dirty="0" smtClean="0">
                <a:latin typeface="Times New Roman" pitchFamily="18" charset="0"/>
                <a:cs typeface="Times New Roman" pitchFamily="18" charset="0"/>
              </a:rPr>
              <a:t>A class definition is exceptionally almost like a structure definition.</a:t>
            </a:r>
            <a:endParaRPr lang="en-GB" sz="2000" dirty="0" smtClean="0">
              <a:solidFill>
                <a:schemeClr val="dk1"/>
              </a:solidFill>
              <a:latin typeface="Times New Roman" pitchFamily="18" charset="0"/>
              <a:cs typeface="Times New Roman" pitchFamily="18" charset="0"/>
            </a:endParaRPr>
          </a:p>
          <a:p>
            <a:pPr marL="0" indent="0">
              <a:lnSpc>
                <a:spcPct val="100000"/>
              </a:lnSpc>
              <a:buNone/>
            </a:pPr>
            <a:r>
              <a:rPr lang="en-IN" sz="2000" b="1" dirty="0" smtClean="0">
                <a:solidFill>
                  <a:schemeClr val="dk1"/>
                </a:solidFill>
                <a:latin typeface="Times New Roman" pitchFamily="18" charset="0"/>
                <a:cs typeface="Times New Roman" pitchFamily="18" charset="0"/>
              </a:rPr>
              <a:t>                   </a:t>
            </a:r>
          </a:p>
          <a:p>
            <a:pPr marL="0" indent="0">
              <a:lnSpc>
                <a:spcPct val="100000"/>
              </a:lnSpc>
              <a:buNone/>
            </a:pPr>
            <a:r>
              <a:rPr lang="en-IN" sz="2000" b="1" dirty="0">
                <a:solidFill>
                  <a:schemeClr val="dk1"/>
                </a:solidFill>
                <a:latin typeface="Times New Roman" pitchFamily="18" charset="0"/>
                <a:cs typeface="Times New Roman" pitchFamily="18" charset="0"/>
              </a:rPr>
              <a:t> </a:t>
            </a:r>
            <a:r>
              <a:rPr lang="en-IN" sz="2000" b="1" dirty="0" smtClean="0">
                <a:solidFill>
                  <a:schemeClr val="dk1"/>
                </a:solidFill>
                <a:latin typeface="Times New Roman" pitchFamily="18" charset="0"/>
                <a:cs typeface="Times New Roman" pitchFamily="18" charset="0"/>
              </a:rPr>
              <a:t>                          </a:t>
            </a:r>
            <a:r>
              <a:rPr lang="en-GB" sz="2000" b="1" dirty="0" smtClean="0">
                <a:solidFill>
                  <a:schemeClr val="dk1"/>
                </a:solidFill>
                <a:latin typeface="Times New Roman" pitchFamily="18" charset="0"/>
                <a:cs typeface="Times New Roman" pitchFamily="18" charset="0"/>
              </a:rPr>
              <a:t>Syntax:</a:t>
            </a:r>
            <a:endParaRPr lang="en-IN" sz="2000" dirty="0" smtClean="0">
              <a:solidFill>
                <a:schemeClr val="dk1"/>
              </a:solidFill>
              <a:latin typeface="Times New Roman" panose="02020603050405020304" pitchFamily="18" charset="0"/>
              <a:cs typeface="Times New Roman" panose="02020603050405020304" pitchFamily="18" charset="0"/>
            </a:endParaRP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class class_name</a:t>
            </a: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a:t>
            </a: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a:t>
            </a: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Variables;</a:t>
            </a: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Methods;                   </a:t>
            </a:r>
          </a:p>
          <a:p>
            <a:pPr marL="0" indent="0">
              <a:lnSpc>
                <a:spcPct val="100000"/>
              </a:lnSpc>
              <a:buNone/>
            </a:pPr>
            <a:r>
              <a:rPr lang="en-IN" sz="2000" dirty="0" smtClean="0">
                <a:solidFill>
                  <a:schemeClr val="dk1"/>
                </a:solidFill>
                <a:latin typeface="Times New Roman" panose="02020603050405020304" pitchFamily="18" charset="0"/>
                <a:cs typeface="Times New Roman" panose="02020603050405020304" pitchFamily="18" charset="0"/>
              </a:rPr>
              <a:t>                             }</a:t>
            </a:r>
          </a:p>
          <a:p>
            <a:pPr marL="0" indent="0">
              <a:lnSpc>
                <a:spcPct val="100000"/>
              </a:lnSpc>
              <a:buNone/>
            </a:pPr>
            <a:endParaRPr lang="en-IN" sz="2000" dirty="0" smtClean="0">
              <a:solidFill>
                <a:schemeClr val="dk1"/>
              </a:solidFill>
              <a:latin typeface="Times New Roman" panose="02020603050405020304" pitchFamily="18" charset="0"/>
              <a:cs typeface="Times New Roman" panose="02020603050405020304" pitchFamily="18" charset="0"/>
            </a:endParaRPr>
          </a:p>
          <a:p>
            <a:pPr marL="0" indent="0">
              <a:lnSpc>
                <a:spcPct val="100000"/>
              </a:lnSpc>
              <a:buNone/>
            </a:pPr>
            <a:r>
              <a:rPr lang="en-GB" sz="2000" dirty="0" smtClean="0">
                <a:solidFill>
                  <a:schemeClr val="dk1"/>
                </a:solidFill>
                <a:latin typeface="Times New Roman" panose="02020603050405020304" pitchFamily="18" charset="0"/>
                <a:cs typeface="Times New Roman" panose="02020603050405020304" pitchFamily="18" charset="0"/>
              </a:rPr>
              <a:t>Here, </a:t>
            </a:r>
            <a:r>
              <a:rPr lang="en-GB" sz="2000" dirty="0" err="1" smtClean="0">
                <a:solidFill>
                  <a:schemeClr val="dk1"/>
                </a:solidFill>
                <a:latin typeface="Times New Roman" panose="02020603050405020304" pitchFamily="18" charset="0"/>
                <a:cs typeface="Times New Roman" panose="02020603050405020304" pitchFamily="18" charset="0"/>
              </a:rPr>
              <a:t>class_name</a:t>
            </a:r>
            <a:r>
              <a:rPr lang="en-GB" sz="2000" dirty="0" smtClean="0">
                <a:solidFill>
                  <a:schemeClr val="dk1"/>
                </a:solidFill>
                <a:latin typeface="Times New Roman" panose="02020603050405020304" pitchFamily="18" charset="0"/>
                <a:cs typeface="Times New Roman" panose="02020603050405020304" pitchFamily="18" charset="0"/>
              </a:rPr>
              <a:t> is an identifier. The variables and methods can have public, Private, Protected or Default access specifics. </a:t>
            </a:r>
            <a:endParaRPr lang="en-GB" sz="2000" dirty="0">
              <a:solidFill>
                <a:schemeClr val="dk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38540" y="425584"/>
            <a:ext cx="2933310" cy="461665"/>
          </a:xfrm>
          <a:prstGeom prst="rect">
            <a:avLst/>
          </a:prstGeom>
          <a:noFill/>
        </p:spPr>
        <p:txBody>
          <a:bodyPr wrap="square" rtlCol="0">
            <a:spAutoFit/>
          </a:bodyPr>
          <a:lstStyle/>
          <a:p>
            <a:r>
              <a:rPr lang="en-GB" sz="2400" b="1" dirty="0" smtClean="0">
                <a:latin typeface="Times New Roman" pitchFamily="18" charset="0"/>
                <a:cs typeface="Times New Roman" pitchFamily="18" charset="0"/>
              </a:rPr>
              <a:t>Class Fundamentals</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25255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normAutofit fontScale="90000"/>
          </a:bodyPr>
          <a:lstStyle/>
          <a:p>
            <a:pPr eaLnBrk="1" hangingPunct="1"/>
            <a:r>
              <a:rPr lang="en-US" sz="4000" smtClean="0"/>
              <a:t>Mobile Application</a:t>
            </a:r>
            <a:br>
              <a:rPr lang="en-US" sz="4000" smtClean="0"/>
            </a:br>
            <a:endParaRPr lang="en-US" sz="4000" smtClean="0"/>
          </a:p>
        </p:txBody>
      </p:sp>
      <p:sp>
        <p:nvSpPr>
          <p:cNvPr id="14339" name="Rectangle 3"/>
          <p:cNvSpPr>
            <a:spLocks noGrp="1" noChangeArrowheads="1"/>
          </p:cNvSpPr>
          <p:nvPr>
            <p:ph type="body" idx="4294967295"/>
          </p:nvPr>
        </p:nvSpPr>
        <p:spPr/>
        <p:txBody>
          <a:bodyPr/>
          <a:lstStyle/>
          <a:p>
            <a:pPr eaLnBrk="1" hangingPunct="1"/>
            <a:r>
              <a:rPr lang="en-US" smtClean="0"/>
              <a:t>An application which is created for mobile devices is called a mobile application. Currently, Android and Java ME are used for creating mobile applications. </a:t>
            </a:r>
          </a:p>
        </p:txBody>
      </p:sp>
    </p:spTree>
    <p:extLst>
      <p:ext uri="{BB962C8B-B14F-4D97-AF65-F5344CB8AC3E}">
        <p14:creationId xmlns:p14="http://schemas.microsoft.com/office/powerpoint/2010/main" val="25156789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7;p14"/>
          <p:cNvSpPr txBox="1">
            <a:spLocks/>
          </p:cNvSpPr>
          <p:nvPr/>
        </p:nvSpPr>
        <p:spPr>
          <a:xfrm>
            <a:off x="104774" y="201774"/>
            <a:ext cx="5000626" cy="872997"/>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FFC000"/>
              </a:buClr>
              <a:buSzPts val="1800"/>
              <a:buFont typeface="Calibri"/>
              <a:buNone/>
              <a:defRPr sz="4400" b="0" i="0" u="none" strike="noStrike" cap="none">
                <a:solidFill>
                  <a:srgbClr val="FFC000"/>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2400" b="1" dirty="0" smtClean="0">
                <a:solidFill>
                  <a:schemeClr val="tx1"/>
                </a:solidFill>
                <a:latin typeface="Times New Roman" pitchFamily="18" charset="0"/>
                <a:cs typeface="Times New Roman" pitchFamily="18" charset="0"/>
              </a:rPr>
              <a:t> Access </a:t>
            </a:r>
            <a:r>
              <a:rPr lang="en-GB" sz="2400" b="1" dirty="0" err="1" smtClean="0">
                <a:solidFill>
                  <a:schemeClr val="tx1"/>
                </a:solidFill>
                <a:latin typeface="Times New Roman" pitchFamily="18" charset="0"/>
                <a:cs typeface="Times New Roman" pitchFamily="18" charset="0"/>
              </a:rPr>
              <a:t>Specifiers</a:t>
            </a:r>
            <a:r>
              <a:rPr lang="en-GB" sz="2400" b="1" dirty="0" smtClean="0">
                <a:solidFill>
                  <a:schemeClr val="tx1"/>
                </a:solidFill>
                <a:latin typeface="Times New Roman" pitchFamily="18" charset="0"/>
                <a:cs typeface="Times New Roman" pitchFamily="18" charset="0"/>
              </a:rPr>
              <a:t>/Visibility labels</a:t>
            </a:r>
            <a:endParaRPr lang="en-GB" sz="2400" dirty="0">
              <a:solidFill>
                <a:schemeClr val="tx1"/>
              </a:solidFill>
              <a:latin typeface="Times New Roman" pitchFamily="18" charset="0"/>
              <a:cs typeface="Times New Roman" pitchFamily="18" charset="0"/>
            </a:endParaRPr>
          </a:p>
        </p:txBody>
      </p:sp>
      <p:sp>
        <p:nvSpPr>
          <p:cNvPr id="2" name="Rectangle 1"/>
          <p:cNvSpPr/>
          <p:nvPr/>
        </p:nvSpPr>
        <p:spPr>
          <a:xfrm>
            <a:off x="282154" y="1074771"/>
            <a:ext cx="8579693" cy="4401205"/>
          </a:xfrm>
          <a:prstGeom prst="rect">
            <a:avLst/>
          </a:prstGeom>
        </p:spPr>
        <p:txBody>
          <a:bodyPr wrap="square">
            <a:spAutoFit/>
          </a:bodyPr>
          <a:lstStyle/>
          <a:p>
            <a:r>
              <a:rPr lang="en-GB" sz="16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An access </a:t>
            </a:r>
            <a:r>
              <a:rPr lang="en-GB" sz="2000" dirty="0" err="1" smtClean="0">
                <a:latin typeface="Times New Roman" pitchFamily="18" charset="0"/>
                <a:cs typeface="Times New Roman" pitchFamily="18" charset="0"/>
              </a:rPr>
              <a:t>specifier</a:t>
            </a:r>
            <a:r>
              <a:rPr lang="en-GB" sz="2000" dirty="0" smtClean="0">
                <a:latin typeface="Times New Roman" pitchFamily="18" charset="0"/>
                <a:cs typeface="Times New Roman" pitchFamily="18" charset="0"/>
              </a:rPr>
              <a:t> is a key -word that specifies the way to access -the members of a class. We can use access </a:t>
            </a:r>
            <a:r>
              <a:rPr lang="en-GB" sz="2000" dirty="0" err="1" smtClean="0">
                <a:latin typeface="Times New Roman" pitchFamily="18" charset="0"/>
                <a:cs typeface="Times New Roman" pitchFamily="18" charset="0"/>
              </a:rPr>
              <a:t>specifiers</a:t>
            </a:r>
            <a:r>
              <a:rPr lang="en-GB" sz="2000" dirty="0" smtClean="0">
                <a:latin typeface="Times New Roman" pitchFamily="18" charset="0"/>
                <a:cs typeface="Times New Roman" pitchFamily="18" charset="0"/>
              </a:rPr>
              <a:t> before a class and its members.</a:t>
            </a:r>
          </a:p>
          <a:p>
            <a:pPr algn="just"/>
            <a:r>
              <a:rPr lang="en-GB" sz="2000" dirty="0" smtClean="0">
                <a:latin typeface="Times New Roman" pitchFamily="18" charset="0"/>
                <a:cs typeface="Times New Roman" pitchFamily="18" charset="0"/>
              </a:rPr>
              <a:t> </a:t>
            </a:r>
          </a:p>
          <a:p>
            <a:pPr algn="just"/>
            <a:r>
              <a:rPr lang="en-GB" sz="2000" b="1" dirty="0" smtClean="0">
                <a:latin typeface="Times New Roman" pitchFamily="18" charset="0"/>
                <a:cs typeface="Times New Roman" pitchFamily="18" charset="0"/>
              </a:rPr>
              <a:t>There are four access </a:t>
            </a:r>
            <a:r>
              <a:rPr lang="en-GB" sz="2000" b="1" dirty="0" err="1" smtClean="0">
                <a:latin typeface="Times New Roman" pitchFamily="18" charset="0"/>
                <a:cs typeface="Times New Roman" pitchFamily="18" charset="0"/>
              </a:rPr>
              <a:t>specifiers</a:t>
            </a:r>
            <a:r>
              <a:rPr lang="en-GB" sz="2000" b="1" dirty="0" smtClean="0">
                <a:latin typeface="Times New Roman" pitchFamily="18" charset="0"/>
                <a:cs typeface="Times New Roman" pitchFamily="18" charset="0"/>
              </a:rPr>
              <a:t> available in Java: </a:t>
            </a:r>
          </a:p>
          <a:p>
            <a:pPr algn="just"/>
            <a:r>
              <a:rPr lang="en-GB" sz="2000" b="1" dirty="0" smtClean="0">
                <a:latin typeface="Times New Roman" pitchFamily="18" charset="0"/>
                <a:cs typeface="Times New Roman" pitchFamily="18" charset="0"/>
              </a:rPr>
              <a:t>Private</a:t>
            </a:r>
            <a:r>
              <a:rPr lang="en-GB" sz="2000" dirty="0" smtClean="0">
                <a:latin typeface="Times New Roman" pitchFamily="18" charset="0"/>
                <a:cs typeface="Times New Roman" pitchFamily="18" charset="0"/>
              </a:rPr>
              <a:t>: 'private' members of a-class are accessible only inside the class by the methods of that class.</a:t>
            </a:r>
          </a:p>
          <a:p>
            <a:pPr algn="just"/>
            <a:r>
              <a:rPr lang="en-GB" sz="2000" b="1" dirty="0">
                <a:latin typeface="Times New Roman" pitchFamily="18" charset="0"/>
                <a:cs typeface="Times New Roman" pitchFamily="18" charset="0"/>
              </a:rPr>
              <a:t>P</a:t>
            </a:r>
            <a:r>
              <a:rPr lang="en-GB" sz="2000" b="1" dirty="0" smtClean="0">
                <a:latin typeface="Times New Roman" pitchFamily="18" charset="0"/>
                <a:cs typeface="Times New Roman" pitchFamily="18" charset="0"/>
              </a:rPr>
              <a:t>ublic: </a:t>
            </a:r>
            <a:r>
              <a:rPr lang="en-GB" sz="2000" dirty="0" smtClean="0">
                <a:latin typeface="Times New Roman" pitchFamily="18" charset="0"/>
                <a:cs typeface="Times New Roman" pitchFamily="18" charset="0"/>
              </a:rPr>
              <a:t>'public' members of a class are accessible every where outside the class. So the other program can read them and use them. </a:t>
            </a:r>
          </a:p>
          <a:p>
            <a:pPr algn="just"/>
            <a:r>
              <a:rPr lang="en-GB" sz="2000" b="1" dirty="0">
                <a:latin typeface="Times New Roman" pitchFamily="18" charset="0"/>
                <a:cs typeface="Times New Roman" pitchFamily="18" charset="0"/>
              </a:rPr>
              <a:t>P</a:t>
            </a:r>
            <a:r>
              <a:rPr lang="en-GB" sz="2000" b="1" dirty="0" smtClean="0">
                <a:latin typeface="Times New Roman" pitchFamily="18" charset="0"/>
                <a:cs typeface="Times New Roman" pitchFamily="18" charset="0"/>
              </a:rPr>
              <a:t>rotected: </a:t>
            </a:r>
            <a:r>
              <a:rPr lang="en-GB" sz="2000" dirty="0" smtClean="0">
                <a:latin typeface="Times New Roman" pitchFamily="18" charset="0"/>
                <a:cs typeface="Times New Roman" pitchFamily="18" charset="0"/>
              </a:rPr>
              <a:t>'protected' members of a class are accessible outside the class definition by the subclasses, also within the same package by other classes or methods and outside the package by the subclasses only.</a:t>
            </a:r>
          </a:p>
          <a:p>
            <a:pPr algn="just"/>
            <a:r>
              <a:rPr lang="en-GB" sz="2000" b="1" dirty="0">
                <a:latin typeface="Times New Roman" pitchFamily="18" charset="0"/>
                <a:cs typeface="Times New Roman" pitchFamily="18" charset="0"/>
              </a:rPr>
              <a:t>D</a:t>
            </a:r>
            <a:r>
              <a:rPr lang="en-GB" sz="2000" b="1" dirty="0" smtClean="0">
                <a:latin typeface="Times New Roman" pitchFamily="18" charset="0"/>
                <a:cs typeface="Times New Roman" pitchFamily="18" charset="0"/>
              </a:rPr>
              <a:t>efault: </a:t>
            </a:r>
            <a:r>
              <a:rPr lang="en-GB" sz="2000" dirty="0" smtClean="0">
                <a:latin typeface="Times New Roman" pitchFamily="18" charset="0"/>
                <a:cs typeface="Times New Roman" pitchFamily="18" charset="0"/>
              </a:rPr>
              <a:t>If no access </a:t>
            </a:r>
            <a:r>
              <a:rPr lang="en-GB" sz="2000" dirty="0" err="1" smtClean="0">
                <a:latin typeface="Times New Roman" pitchFamily="18" charset="0"/>
                <a:cs typeface="Times New Roman" pitchFamily="18" charset="0"/>
              </a:rPr>
              <a:t>specifier</a:t>
            </a:r>
            <a:r>
              <a:rPr lang="en-GB" sz="2000" dirty="0" smtClean="0">
                <a:latin typeface="Times New Roman" pitchFamily="18" charset="0"/>
                <a:cs typeface="Times New Roman" pitchFamily="18" charset="0"/>
              </a:rPr>
              <a:t> is written by the programmer, then, the Java compiler uses a 'default' access </a:t>
            </a:r>
            <a:r>
              <a:rPr lang="en-GB" sz="2000" dirty="0" err="1" smtClean="0">
                <a:latin typeface="Times New Roman" pitchFamily="18" charset="0"/>
                <a:cs typeface="Times New Roman" pitchFamily="18" charset="0"/>
              </a:rPr>
              <a:t>specifier</a:t>
            </a:r>
            <a:r>
              <a:rPr lang="en-GB" sz="2000" dirty="0" smtClean="0">
                <a:latin typeface="Times New Roman" pitchFamily="18" charset="0"/>
                <a:cs typeface="Times New Roman" pitchFamily="18" charset="0"/>
              </a:rPr>
              <a:t>. 'default' members are accessible outside the class, but within the same package.</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14175112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096617"/>
            <a:ext cx="8629650" cy="5469284"/>
          </a:xfrm>
        </p:spPr>
        <p:txBody>
          <a:bodyPr>
            <a:normAutofit/>
          </a:bodyPr>
          <a:lstStyle/>
          <a:p>
            <a:r>
              <a:rPr lang="en-GB" sz="2000" dirty="0" smtClean="0"/>
              <a:t>Objects of a class can be created in two different ways:</a:t>
            </a:r>
          </a:p>
          <a:p>
            <a:endParaRPr lang="en-GB" sz="2000" dirty="0" smtClean="0"/>
          </a:p>
          <a:p>
            <a:pPr marL="0" lvl="0" indent="0">
              <a:buNone/>
            </a:pPr>
            <a:r>
              <a:rPr lang="en-GB" sz="2000" b="1" dirty="0" smtClean="0"/>
              <a:t>1.Using ‘new’ operator </a:t>
            </a:r>
          </a:p>
          <a:p>
            <a:r>
              <a:rPr lang="en-GB" sz="2000" dirty="0" smtClean="0"/>
              <a:t>Syntax:- </a:t>
            </a:r>
            <a:r>
              <a:rPr lang="en-GB" sz="2000" dirty="0" err="1" smtClean="0"/>
              <a:t>classname</a:t>
            </a:r>
            <a:r>
              <a:rPr lang="en-GB" sz="2000" dirty="0" smtClean="0"/>
              <a:t>  </a:t>
            </a:r>
            <a:r>
              <a:rPr lang="en-GB" sz="2000" dirty="0" err="1" smtClean="0"/>
              <a:t>objectname</a:t>
            </a:r>
            <a:r>
              <a:rPr lang="en-GB" sz="2000" dirty="0" smtClean="0"/>
              <a:t>=new </a:t>
            </a:r>
            <a:r>
              <a:rPr lang="en-GB" sz="2000" dirty="0" err="1" smtClean="0"/>
              <a:t>classname</a:t>
            </a:r>
            <a:r>
              <a:rPr lang="en-GB" sz="2000" dirty="0" smtClean="0"/>
              <a:t>();</a:t>
            </a:r>
          </a:p>
          <a:p>
            <a:r>
              <a:rPr lang="en-GB" sz="2000" dirty="0" smtClean="0"/>
              <a:t>Example:- The object of  Demo class can be created as</a:t>
            </a:r>
          </a:p>
          <a:p>
            <a:r>
              <a:rPr lang="en-GB" sz="2000" dirty="0" smtClean="0"/>
              <a:t>Demo d=new Demo();</a:t>
            </a:r>
          </a:p>
          <a:p>
            <a:pPr marL="0" indent="0">
              <a:buNone/>
            </a:pPr>
            <a:r>
              <a:rPr lang="en-GB" sz="2000" dirty="0" smtClean="0"/>
              <a:t> </a:t>
            </a:r>
          </a:p>
          <a:p>
            <a:pPr marL="0" lvl="0" indent="0">
              <a:buNone/>
            </a:pPr>
            <a:r>
              <a:rPr lang="en-GB" sz="2000" b="1" dirty="0" smtClean="0"/>
              <a:t>2. Using class name itself</a:t>
            </a:r>
          </a:p>
          <a:p>
            <a:r>
              <a:rPr lang="en-GB" sz="2000" dirty="0" smtClean="0"/>
              <a:t>Syntax:- </a:t>
            </a:r>
            <a:r>
              <a:rPr lang="en-GB" sz="2000" dirty="0" err="1" smtClean="0"/>
              <a:t>classname</a:t>
            </a:r>
            <a:r>
              <a:rPr lang="en-GB" sz="2000" dirty="0" smtClean="0"/>
              <a:t> </a:t>
            </a:r>
            <a:r>
              <a:rPr lang="en-GB" sz="2000" dirty="0" err="1" smtClean="0"/>
              <a:t>objectname</a:t>
            </a:r>
            <a:r>
              <a:rPr lang="en-GB" sz="2000" dirty="0" smtClean="0"/>
              <a:t>;</a:t>
            </a:r>
          </a:p>
          <a:p>
            <a:r>
              <a:rPr lang="en-GB" sz="2000" dirty="0" smtClean="0"/>
              <a:t>Example:- Demo d;</a:t>
            </a:r>
            <a:endParaRPr lang="en-IN" sz="2000" dirty="0"/>
          </a:p>
          <a:p>
            <a:endParaRPr lang="en-GB" sz="2000" dirty="0" smtClean="0"/>
          </a:p>
          <a:p>
            <a:pPr marL="0" indent="0">
              <a:buNone/>
            </a:pPr>
            <a:endParaRPr lang="en-IN" dirty="0"/>
          </a:p>
        </p:txBody>
      </p:sp>
      <p:sp>
        <p:nvSpPr>
          <p:cNvPr id="4" name="Google Shape;97;p14"/>
          <p:cNvSpPr txBox="1">
            <a:spLocks/>
          </p:cNvSpPr>
          <p:nvPr/>
        </p:nvSpPr>
        <p:spPr>
          <a:xfrm>
            <a:off x="228601" y="149547"/>
            <a:ext cx="2333625" cy="872997"/>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FFC000"/>
              </a:buClr>
              <a:buSzPts val="1800"/>
              <a:buFont typeface="Calibri"/>
              <a:buNone/>
              <a:defRPr sz="4400" b="0" i="0" u="none" strike="noStrike" cap="none">
                <a:solidFill>
                  <a:srgbClr val="FFC000"/>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2400" b="1" dirty="0">
                <a:solidFill>
                  <a:schemeClr val="tx1"/>
                </a:solidFill>
                <a:latin typeface="Times New Roman" pitchFamily="18" charset="0"/>
                <a:cs typeface="Times New Roman" pitchFamily="18" charset="0"/>
              </a:rPr>
              <a:t>Object Creation</a:t>
            </a:r>
          </a:p>
        </p:txBody>
      </p:sp>
    </p:spTree>
    <p:extLst>
      <p:ext uri="{BB962C8B-B14F-4D97-AF65-F5344CB8AC3E}">
        <p14:creationId xmlns:p14="http://schemas.microsoft.com/office/powerpoint/2010/main" val="40454558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5014" y="1076391"/>
            <a:ext cx="8728011" cy="3139321"/>
          </a:xfrm>
          <a:prstGeom prst="rect">
            <a:avLst/>
          </a:prstGeom>
        </p:spPr>
        <p:txBody>
          <a:bodyPr wrap="square">
            <a:spAutoFit/>
          </a:bodyPr>
          <a:lstStyle/>
          <a:p>
            <a:r>
              <a:rPr lang="en-GB" sz="2000" b="1" dirty="0" smtClean="0">
                <a:latin typeface="Times New Roman" pitchFamily="18" charset="0"/>
                <a:cs typeface="Times New Roman" pitchFamily="18" charset="0"/>
              </a:rPr>
              <a:t>The instance variables of a class are initialised in three ways:</a:t>
            </a:r>
          </a:p>
          <a:p>
            <a:pPr marL="285750" lvl="0" indent="-285750">
              <a:buFont typeface="Arial" pitchFamily="34" charset="0"/>
              <a:buChar char="•"/>
            </a:pPr>
            <a:r>
              <a:rPr lang="en-GB" sz="2000" dirty="0" smtClean="0">
                <a:latin typeface="Times New Roman" pitchFamily="18" charset="0"/>
                <a:cs typeface="Times New Roman" pitchFamily="18" charset="0"/>
              </a:rPr>
              <a:t>By using the object of the class inside the body of the main() method. </a:t>
            </a:r>
          </a:p>
          <a:p>
            <a:pPr marL="285750" lvl="0" indent="-285750">
              <a:buFont typeface="Arial" pitchFamily="34" charset="0"/>
              <a:buChar char="•"/>
            </a:pPr>
            <a:r>
              <a:rPr lang="en-GB" sz="2000" dirty="0" smtClean="0">
                <a:latin typeface="Times New Roman" pitchFamily="18" charset="0"/>
                <a:cs typeface="Times New Roman" pitchFamily="18" charset="0"/>
              </a:rPr>
              <a:t>By using the method of the same class to which the variables belong.</a:t>
            </a:r>
          </a:p>
          <a:p>
            <a:pPr marL="285750" lvl="0" indent="-285750">
              <a:buFont typeface="Arial" pitchFamily="34" charset="0"/>
              <a:buChar char="•"/>
            </a:pPr>
            <a:r>
              <a:rPr lang="en-GB" sz="2000" dirty="0" smtClean="0">
                <a:latin typeface="Times New Roman" pitchFamily="18" charset="0"/>
                <a:cs typeface="Times New Roman" pitchFamily="18" charset="0"/>
              </a:rPr>
              <a:t>Inside the class within which they are declared.</a:t>
            </a:r>
          </a:p>
          <a:p>
            <a:endParaRPr lang="en-GB" sz="2000" b="1" dirty="0" smtClean="0">
              <a:latin typeface="Times New Roman" pitchFamily="18" charset="0"/>
              <a:cs typeface="Times New Roman" pitchFamily="18" charset="0"/>
            </a:endParaRPr>
          </a:p>
          <a:p>
            <a:r>
              <a:rPr lang="en-GB" sz="2000" b="1" dirty="0" smtClean="0">
                <a:latin typeface="Times New Roman" pitchFamily="18" charset="0"/>
                <a:cs typeface="Times New Roman" pitchFamily="18" charset="0"/>
              </a:rPr>
              <a:t>By using the object of the class inside the body of the main() method</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Instance variables of a class are initialised by using the object of the class if and only if they are not private.</a:t>
            </a:r>
          </a:p>
          <a:p>
            <a:r>
              <a:rPr lang="en-GB" sz="2000" dirty="0" smtClean="0">
                <a:latin typeface="Times New Roman" pitchFamily="18" charset="0"/>
                <a:cs typeface="Times New Roman" pitchFamily="18" charset="0"/>
              </a:rPr>
              <a:t>Because, private member of a class can’t be accessed by the object of the class.</a:t>
            </a:r>
          </a:p>
          <a:p>
            <a:endParaRPr lang="en-IN" dirty="0"/>
          </a:p>
        </p:txBody>
      </p:sp>
      <p:sp>
        <p:nvSpPr>
          <p:cNvPr id="4" name="Google Shape;97;p14"/>
          <p:cNvSpPr txBox="1">
            <a:spLocks/>
          </p:cNvSpPr>
          <p:nvPr/>
        </p:nvSpPr>
        <p:spPr>
          <a:xfrm>
            <a:off x="228601" y="149547"/>
            <a:ext cx="4714875" cy="872997"/>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FFC000"/>
              </a:buClr>
              <a:buSzPts val="1800"/>
              <a:buFont typeface="Calibri"/>
              <a:buNone/>
              <a:defRPr sz="4400" b="0" i="0" u="none" strike="noStrike" cap="none">
                <a:solidFill>
                  <a:srgbClr val="FFC000"/>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2400" b="1" dirty="0">
                <a:solidFill>
                  <a:schemeClr val="tx1"/>
                </a:solidFill>
                <a:latin typeface="Times New Roman" pitchFamily="18" charset="0"/>
                <a:cs typeface="Times New Roman" pitchFamily="18" charset="0"/>
              </a:rPr>
              <a:t>Initialising The Instance Variables</a:t>
            </a:r>
            <a:endParaRPr lang="en-GB"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535088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17" y="222011"/>
            <a:ext cx="8826758" cy="6186309"/>
          </a:xfrm>
          <a:prstGeom prst="rect">
            <a:avLst/>
          </a:prstGeom>
        </p:spPr>
        <p:txBody>
          <a:bodyPr wrap="square">
            <a:spAutoFit/>
          </a:bodyPr>
          <a:lstStyle/>
          <a:p>
            <a:r>
              <a:rPr lang="en-GB" b="1" dirty="0" smtClean="0">
                <a:latin typeface="Times New Roman" pitchFamily="18" charset="0"/>
                <a:cs typeface="Times New Roman" pitchFamily="18" charset="0"/>
              </a:rPr>
              <a:t>Example:-</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class Person</a:t>
            </a:r>
          </a:p>
          <a:p>
            <a:r>
              <a:rPr lang="en-GB" dirty="0" smtClean="0">
                <a:latin typeface="Times New Roman" pitchFamily="18" charset="0"/>
                <a:cs typeface="Times New Roman" pitchFamily="18" charset="0"/>
              </a:rPr>
              <a:t>{</a:t>
            </a:r>
          </a:p>
          <a:p>
            <a:r>
              <a:rPr lang="en-GB" dirty="0" err="1" smtClean="0">
                <a:latin typeface="Times New Roman" pitchFamily="18" charset="0"/>
                <a:cs typeface="Times New Roman" pitchFamily="18" charset="0"/>
              </a:rPr>
              <a:t>int</a:t>
            </a:r>
            <a:r>
              <a:rPr lang="en-GB" dirty="0" smtClean="0">
                <a:latin typeface="Times New Roman" pitchFamily="18" charset="0"/>
                <a:cs typeface="Times New Roman" pitchFamily="18" charset="0"/>
              </a:rPr>
              <a:t> age;</a:t>
            </a:r>
          </a:p>
          <a:p>
            <a:r>
              <a:rPr lang="en-GB" dirty="0" smtClean="0">
                <a:latin typeface="Times New Roman" pitchFamily="18" charset="0"/>
                <a:cs typeface="Times New Roman" pitchFamily="18" charset="0"/>
              </a:rPr>
              <a:t>String name;</a:t>
            </a:r>
          </a:p>
          <a:p>
            <a:r>
              <a:rPr lang="en-GB" dirty="0" smtClean="0">
                <a:latin typeface="Times New Roman" pitchFamily="18" charset="0"/>
                <a:cs typeface="Times New Roman" pitchFamily="18" charset="0"/>
              </a:rPr>
              <a:t>void display()</a:t>
            </a:r>
          </a:p>
          <a:p>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System.out.println("The information of the person is ");</a:t>
            </a:r>
          </a:p>
          <a:p>
            <a:r>
              <a:rPr lang="en-GB" dirty="0" smtClean="0">
                <a:latin typeface="Times New Roman" pitchFamily="18" charset="0"/>
                <a:cs typeface="Times New Roman" pitchFamily="18" charset="0"/>
              </a:rPr>
              <a:t>System.out.println("Name is " + name);</a:t>
            </a:r>
          </a:p>
          <a:p>
            <a:r>
              <a:rPr lang="en-GB" dirty="0" smtClean="0">
                <a:latin typeface="Times New Roman" pitchFamily="18" charset="0"/>
                <a:cs typeface="Times New Roman" pitchFamily="18" charset="0"/>
              </a:rPr>
              <a:t>System.out.println("Age is " + age);</a:t>
            </a:r>
          </a:p>
          <a:p>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class Demo5</a:t>
            </a:r>
          </a:p>
          <a:p>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public static void main(String </a:t>
            </a:r>
            <a:r>
              <a:rPr lang="en-GB" dirty="0" err="1" smtClean="0">
                <a:latin typeface="Times New Roman" pitchFamily="18" charset="0"/>
                <a:cs typeface="Times New Roman" pitchFamily="18" charset="0"/>
              </a:rPr>
              <a:t>args</a:t>
            </a:r>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a:t>
            </a:r>
          </a:p>
          <a:p>
            <a:r>
              <a:rPr lang="en-GB" dirty="0" smtClean="0">
                <a:latin typeface="Times New Roman" pitchFamily="18" charset="0"/>
                <a:cs typeface="Times New Roman" pitchFamily="18" charset="0"/>
              </a:rPr>
              <a:t>Person P=new Person(); // object is created</a:t>
            </a:r>
          </a:p>
          <a:p>
            <a:r>
              <a:rPr lang="en-GB" dirty="0" smtClean="0">
                <a:latin typeface="Times New Roman" pitchFamily="18" charset="0"/>
                <a:cs typeface="Times New Roman" pitchFamily="18" charset="0"/>
              </a:rPr>
              <a:t>P.name=“Robin"; // if the members aren't private then do in this way</a:t>
            </a:r>
          </a:p>
          <a:p>
            <a:r>
              <a:rPr lang="en-GB" dirty="0" err="1" smtClean="0">
                <a:latin typeface="Times New Roman" pitchFamily="18" charset="0"/>
                <a:cs typeface="Times New Roman" pitchFamily="18" charset="0"/>
              </a:rPr>
              <a:t>P.age</a:t>
            </a:r>
            <a:r>
              <a:rPr lang="en-GB" dirty="0" smtClean="0">
                <a:latin typeface="Times New Roman" pitchFamily="18" charset="0"/>
                <a:cs typeface="Times New Roman" pitchFamily="18" charset="0"/>
              </a:rPr>
              <a:t>=26;</a:t>
            </a:r>
          </a:p>
          <a:p>
            <a:r>
              <a:rPr lang="en-GB" dirty="0" err="1" smtClean="0">
                <a:latin typeface="Times New Roman" pitchFamily="18" charset="0"/>
                <a:cs typeface="Times New Roman" pitchFamily="18" charset="0"/>
              </a:rPr>
              <a:t>P.display</a:t>
            </a:r>
            <a:r>
              <a:rPr lang="en-GB" dirty="0" smtClean="0">
                <a:latin typeface="Times New Roman" pitchFamily="18" charset="0"/>
                <a:cs typeface="Times New Roman" pitchFamily="18" charset="0"/>
              </a:rPr>
              <a:t>(); // displays the output</a:t>
            </a:r>
          </a:p>
          <a:p>
            <a:r>
              <a:rPr lang="en-GB"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82224858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090" y="1041142"/>
            <a:ext cx="8546841" cy="3970318"/>
          </a:xfrm>
          <a:prstGeom prst="rect">
            <a:avLst/>
          </a:prstGeom>
        </p:spPr>
        <p:txBody>
          <a:bodyPr wrap="square">
            <a:spAutoFit/>
          </a:bodyPr>
          <a:lstStyle/>
          <a:p>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instance variables of a class can be </a:t>
            </a:r>
            <a:r>
              <a:rPr lang="en-IN" sz="1800" dirty="0" smtClean="0">
                <a:latin typeface="Times New Roman" pitchFamily="18" charset="0"/>
                <a:cs typeface="Times New Roman" pitchFamily="18" charset="0"/>
              </a:rPr>
              <a:t>initialised </a:t>
            </a:r>
            <a:r>
              <a:rPr lang="en-IN" sz="1800" dirty="0">
                <a:latin typeface="Times New Roman" pitchFamily="18" charset="0"/>
                <a:cs typeface="Times New Roman" pitchFamily="18" charset="0"/>
              </a:rPr>
              <a:t>by using the method of the same class as follows:</a:t>
            </a:r>
          </a:p>
          <a:p>
            <a:r>
              <a:rPr lang="en-IN" sz="1800" dirty="0">
                <a:latin typeface="Times New Roman" pitchFamily="18" charset="0"/>
                <a:cs typeface="Times New Roman" pitchFamily="18" charset="0"/>
              </a:rPr>
              <a:t> </a:t>
            </a:r>
          </a:p>
          <a:p>
            <a:r>
              <a:rPr lang="en-GB" sz="1800" b="1" dirty="0" smtClean="0">
                <a:latin typeface="Times New Roman" pitchFamily="18" charset="0"/>
                <a:cs typeface="Times New Roman" pitchFamily="18" charset="0"/>
              </a:rPr>
              <a:t>Example:-</a:t>
            </a:r>
            <a:endParaRPr lang="en-GB" sz="1800" dirty="0" smtClean="0">
              <a:latin typeface="Times New Roman" pitchFamily="18" charset="0"/>
              <a:cs typeface="Times New Roman" pitchFamily="18" charset="0"/>
            </a:endParaRPr>
          </a:p>
          <a:p>
            <a:r>
              <a:rPr lang="en-GB" sz="1800" dirty="0" smtClean="0">
                <a:latin typeface="Times New Roman" pitchFamily="18" charset="0"/>
                <a:cs typeface="Times New Roman" pitchFamily="18" charset="0"/>
              </a:rPr>
              <a:t>class Person</a:t>
            </a:r>
          </a:p>
          <a:p>
            <a:r>
              <a:rPr lang="en-GB" sz="1800" dirty="0" smtClean="0">
                <a:latin typeface="Times New Roman" pitchFamily="18" charset="0"/>
                <a:cs typeface="Times New Roman" pitchFamily="18" charset="0"/>
              </a:rPr>
              <a:t>{</a:t>
            </a:r>
          </a:p>
          <a:p>
            <a:r>
              <a:rPr lang="en-GB" sz="1800" dirty="0" smtClean="0">
                <a:latin typeface="Times New Roman" pitchFamily="18" charset="0"/>
                <a:cs typeface="Times New Roman" pitchFamily="18" charset="0"/>
              </a:rPr>
              <a:t>private </a:t>
            </a:r>
            <a:r>
              <a:rPr lang="en-GB" sz="1800" dirty="0" err="1" smtClean="0">
                <a:latin typeface="Times New Roman" pitchFamily="18" charset="0"/>
                <a:cs typeface="Times New Roman" pitchFamily="18" charset="0"/>
              </a:rPr>
              <a:t>int</a:t>
            </a:r>
            <a:r>
              <a:rPr lang="en-GB" sz="1800" dirty="0" smtClean="0">
                <a:latin typeface="Times New Roman" pitchFamily="18" charset="0"/>
                <a:cs typeface="Times New Roman" pitchFamily="18" charset="0"/>
              </a:rPr>
              <a:t> age;</a:t>
            </a:r>
          </a:p>
          <a:p>
            <a:r>
              <a:rPr lang="en-GB" sz="1800" dirty="0" smtClean="0">
                <a:latin typeface="Times New Roman" pitchFamily="18" charset="0"/>
                <a:cs typeface="Times New Roman" pitchFamily="18" charset="0"/>
              </a:rPr>
              <a:t>private String name;</a:t>
            </a:r>
          </a:p>
          <a:p>
            <a:r>
              <a:rPr lang="en-GB" sz="1800" dirty="0" smtClean="0">
                <a:latin typeface="Times New Roman" pitchFamily="18" charset="0"/>
                <a:cs typeface="Times New Roman" pitchFamily="18" charset="0"/>
              </a:rPr>
              <a:t> </a:t>
            </a:r>
          </a:p>
          <a:p>
            <a:r>
              <a:rPr lang="en-GB" sz="1800" dirty="0" smtClean="0">
                <a:latin typeface="Times New Roman" pitchFamily="18" charset="0"/>
                <a:cs typeface="Times New Roman" pitchFamily="18" charset="0"/>
              </a:rPr>
              <a:t>void input()</a:t>
            </a:r>
          </a:p>
          <a:p>
            <a:r>
              <a:rPr lang="en-GB" sz="1800" dirty="0" smtClean="0">
                <a:latin typeface="Times New Roman" pitchFamily="18" charset="0"/>
                <a:cs typeface="Times New Roman" pitchFamily="18" charset="0"/>
              </a:rPr>
              <a:t>{</a:t>
            </a:r>
          </a:p>
          <a:p>
            <a:r>
              <a:rPr lang="en-GB" sz="1800" dirty="0" smtClean="0">
                <a:latin typeface="Times New Roman" pitchFamily="18" charset="0"/>
                <a:cs typeface="Times New Roman" pitchFamily="18" charset="0"/>
              </a:rPr>
              <a:t>age=26;</a:t>
            </a:r>
          </a:p>
          <a:p>
            <a:r>
              <a:rPr lang="en-GB" sz="1800" dirty="0" smtClean="0">
                <a:latin typeface="Times New Roman" pitchFamily="18" charset="0"/>
                <a:cs typeface="Times New Roman" pitchFamily="18" charset="0"/>
              </a:rPr>
              <a:t>name=“Robin";</a:t>
            </a:r>
          </a:p>
          <a:p>
            <a:r>
              <a:rPr lang="en-GB" sz="1800" dirty="0" smtClean="0">
                <a:latin typeface="Times New Roman" pitchFamily="18" charset="0"/>
                <a:cs typeface="Times New Roman" pitchFamily="18" charset="0"/>
              </a:rPr>
              <a:t>}</a:t>
            </a:r>
            <a:endParaRPr lang="en-GB" sz="1800" dirty="0">
              <a:latin typeface="Times New Roman" pitchFamily="18" charset="0"/>
              <a:cs typeface="Times New Roman" pitchFamily="18" charset="0"/>
            </a:endParaRPr>
          </a:p>
        </p:txBody>
      </p:sp>
      <p:sp>
        <p:nvSpPr>
          <p:cNvPr id="3" name="Google Shape;97;p14"/>
          <p:cNvSpPr txBox="1">
            <a:spLocks/>
          </p:cNvSpPr>
          <p:nvPr/>
        </p:nvSpPr>
        <p:spPr>
          <a:xfrm>
            <a:off x="228600" y="149547"/>
            <a:ext cx="8585330" cy="872997"/>
          </a:xfrm>
          <a:prstGeom prst="rect">
            <a:avLst/>
          </a:prstGeom>
          <a:noFill/>
          <a:ln>
            <a:noFill/>
          </a:ln>
        </p:spPr>
        <p:txBody>
          <a:bodyPr spcFirstLastPara="1" wrap="square" lIns="68569" tIns="34275" rIns="68569" bIns="34275" anchor="b"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rgbClr val="FFC000"/>
              </a:buClr>
              <a:buSzPts val="1800"/>
              <a:buFont typeface="Calibri"/>
              <a:buNone/>
              <a:defRPr sz="4400" b="0" i="0" u="none" strike="noStrike" cap="none">
                <a:solidFill>
                  <a:srgbClr val="FFC000"/>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2000" b="1" dirty="0">
                <a:solidFill>
                  <a:schemeClr val="tx1"/>
                </a:solidFill>
                <a:latin typeface="Times New Roman" pitchFamily="18" charset="0"/>
                <a:cs typeface="Times New Roman" pitchFamily="18" charset="0"/>
              </a:rPr>
              <a:t>By Using the Method of the Same Class to  Which the Variables Belong</a:t>
            </a:r>
            <a:endParaRPr lang="en-GB"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036613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body" idx="1"/>
          </p:nvPr>
        </p:nvSpPr>
        <p:spPr>
          <a:xfrm>
            <a:off x="254550" y="1092719"/>
            <a:ext cx="8651325" cy="5340045"/>
          </a:xfrm>
          <a:prstGeom prst="rect">
            <a:avLst/>
          </a:prstGeom>
        </p:spPr>
        <p:txBody>
          <a:bodyPr spcFirstLastPara="1" wrap="square" lIns="91425" tIns="91425" rIns="91425" bIns="91425" anchor="t" anchorCtr="0">
            <a:noAutofit/>
          </a:bodyPr>
          <a:lstStyle/>
          <a:p>
            <a:pPr marL="114300" indent="0">
              <a:buNone/>
            </a:pPr>
            <a:r>
              <a:rPr lang="en-GB" sz="1800" dirty="0" smtClean="0">
                <a:latin typeface="Times New Roman" pitchFamily="18" charset="0"/>
                <a:cs typeface="Times New Roman" pitchFamily="18" charset="0"/>
              </a:rPr>
              <a:t>void display()</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System.out.println("The information of the person is ");</a:t>
            </a:r>
          </a:p>
          <a:p>
            <a:pPr marL="114300" indent="0">
              <a:buNone/>
            </a:pPr>
            <a:r>
              <a:rPr lang="en-GB" sz="1800" dirty="0" smtClean="0">
                <a:latin typeface="Times New Roman" pitchFamily="18" charset="0"/>
                <a:cs typeface="Times New Roman" pitchFamily="18" charset="0"/>
              </a:rPr>
              <a:t>System.out.println("Name is " + name);</a:t>
            </a:r>
          </a:p>
          <a:p>
            <a:pPr marL="114300" indent="0">
              <a:buNone/>
            </a:pPr>
            <a:r>
              <a:rPr lang="en-GB" sz="1800" dirty="0" smtClean="0">
                <a:latin typeface="Times New Roman" pitchFamily="18" charset="0"/>
                <a:cs typeface="Times New Roman" pitchFamily="18" charset="0"/>
              </a:rPr>
              <a:t>System.out.println("Age is " + age);</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class Demo4</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public static void main(String </a:t>
            </a:r>
            <a:r>
              <a:rPr lang="en-GB" sz="1800" dirty="0" err="1" smtClean="0">
                <a:latin typeface="Times New Roman" pitchFamily="18" charset="0"/>
                <a:cs typeface="Times New Roman" pitchFamily="18" charset="0"/>
              </a:rPr>
              <a:t>args</a:t>
            </a: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Person P=new Person(); // object is created</a:t>
            </a:r>
          </a:p>
          <a:p>
            <a:pPr marL="114300" indent="0">
              <a:buNone/>
            </a:pPr>
            <a:r>
              <a:rPr lang="en-GB" sz="1800" dirty="0" err="1" smtClean="0">
                <a:latin typeface="Times New Roman" pitchFamily="18" charset="0"/>
                <a:cs typeface="Times New Roman" pitchFamily="18" charset="0"/>
              </a:rPr>
              <a:t>P.input</a:t>
            </a:r>
            <a:r>
              <a:rPr lang="en-GB" sz="1800" dirty="0" smtClean="0">
                <a:latin typeface="Times New Roman" pitchFamily="18" charset="0"/>
                <a:cs typeface="Times New Roman" pitchFamily="18" charset="0"/>
              </a:rPr>
              <a:t>(); //take input</a:t>
            </a:r>
          </a:p>
          <a:p>
            <a:pPr marL="114300" indent="0">
              <a:buNone/>
            </a:pPr>
            <a:r>
              <a:rPr lang="en-GB" sz="1800" dirty="0" err="1" smtClean="0">
                <a:latin typeface="Times New Roman" pitchFamily="18" charset="0"/>
                <a:cs typeface="Times New Roman" pitchFamily="18" charset="0"/>
              </a:rPr>
              <a:t>P.display</a:t>
            </a:r>
            <a:r>
              <a:rPr lang="en-GB" sz="1800" dirty="0" smtClean="0">
                <a:latin typeface="Times New Roman" pitchFamily="18" charset="0"/>
                <a:cs typeface="Times New Roman" pitchFamily="18" charset="0"/>
              </a:rPr>
              <a:t>(); // displays the output</a:t>
            </a:r>
          </a:p>
          <a:p>
            <a:pPr marL="114300" indent="0">
              <a:buNone/>
            </a:pPr>
            <a:r>
              <a:rPr lang="en-GB" sz="1800" dirty="0" smtClean="0">
                <a:latin typeface="Times New Roman" pitchFamily="18" charset="0"/>
                <a:cs typeface="Times New Roman" pitchFamily="18" charset="0"/>
              </a:rPr>
              <a:t>}</a:t>
            </a:r>
          </a:p>
          <a:p>
            <a:pPr marL="114300" indent="0">
              <a:buNone/>
            </a:pPr>
            <a:r>
              <a:rPr lang="en-GB" sz="1800" dirty="0" smtClean="0">
                <a:latin typeface="Times New Roman" pitchFamily="18" charset="0"/>
                <a:cs typeface="Times New Roman" pitchFamily="18" charset="0"/>
              </a:rPr>
              <a:t>}</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val="25792760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157589" y="258991"/>
            <a:ext cx="7014737" cy="810400"/>
          </a:xfrm>
          <a:prstGeom prst="rect">
            <a:avLst/>
          </a:prstGeom>
        </p:spPr>
        <p:txBody>
          <a:bodyPr spcFirstLastPara="1" wrap="square" lIns="91425" tIns="91425" rIns="91425" bIns="91425" anchor="t" anchorCtr="0">
            <a:noAutofit/>
          </a:bodyPr>
          <a:lstStyle/>
          <a:p>
            <a:pPr>
              <a:buClr>
                <a:schemeClr val="dk1"/>
              </a:buClr>
              <a:buSzPts val="1100"/>
            </a:pPr>
            <a:r>
              <a:rPr lang="en-GB" sz="2400" b="1" dirty="0" smtClean="0">
                <a:latin typeface="Times New Roman" pitchFamily="18" charset="0"/>
                <a:cs typeface="Times New Roman" pitchFamily="18" charset="0"/>
              </a:rPr>
              <a:t>Inside the Class Within Which they are Declared</a:t>
            </a:r>
            <a:r>
              <a:rPr lang="en-GB" sz="2800" dirty="0">
                <a:latin typeface="Times New Roman" pitchFamily="18" charset="0"/>
                <a:cs typeface="Times New Roman" pitchFamily="18" charset="0"/>
              </a:rPr>
              <a:t/>
            </a:r>
            <a:br>
              <a:rPr lang="en-GB" sz="2800" dirty="0">
                <a:latin typeface="Times New Roman" pitchFamily="18" charset="0"/>
                <a:cs typeface="Times New Roman" pitchFamily="18" charset="0"/>
              </a:rPr>
            </a:br>
            <a:endParaRPr sz="2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800" dirty="0">
              <a:latin typeface="Times New Roman" panose="02020603050405020304" pitchFamily="18" charset="0"/>
              <a:cs typeface="Times New Roman" panose="02020603050405020304" pitchFamily="18" charset="0"/>
            </a:endParaRPr>
          </a:p>
        </p:txBody>
      </p:sp>
      <p:sp>
        <p:nvSpPr>
          <p:cNvPr id="144" name="Google Shape;144;p23"/>
          <p:cNvSpPr txBox="1">
            <a:spLocks noGrp="1"/>
          </p:cNvSpPr>
          <p:nvPr>
            <p:ph type="body" idx="1"/>
          </p:nvPr>
        </p:nvSpPr>
        <p:spPr>
          <a:xfrm>
            <a:off x="311700" y="1057470"/>
            <a:ext cx="8584650" cy="5673012"/>
          </a:xfrm>
          <a:prstGeom prst="rect">
            <a:avLst/>
          </a:prstGeom>
        </p:spPr>
        <p:txBody>
          <a:bodyPr spcFirstLastPara="1" wrap="square" lIns="91425" tIns="91425" rIns="91425" bIns="91425" anchor="t" anchorCtr="0">
            <a:noAutofit/>
          </a:bodyPr>
          <a:lstStyle/>
          <a:p>
            <a:pPr marL="114300" indent="0">
              <a:buNone/>
            </a:pPr>
            <a:r>
              <a:rPr lang="en-GB" sz="1600" dirty="0" smtClean="0">
                <a:latin typeface="Times New Roman" pitchFamily="18" charset="0"/>
                <a:cs typeface="Times New Roman" pitchFamily="18" charset="0"/>
              </a:rPr>
              <a:t>Instance variables can also be initialised at the time of declaration inside a class definition as follows:</a:t>
            </a:r>
          </a:p>
          <a:p>
            <a:pPr marL="114300" indent="0">
              <a:buNone/>
            </a:pPr>
            <a:r>
              <a:rPr lang="en-GB" sz="1600" b="1" u="sng" dirty="0" smtClean="0">
                <a:latin typeface="Times New Roman" pitchFamily="18" charset="0"/>
                <a:cs typeface="Times New Roman" pitchFamily="18" charset="0"/>
              </a:rPr>
              <a:t>Example:-</a:t>
            </a:r>
            <a:endParaRPr lang="en-GB" sz="1600" dirty="0" smtClean="0">
              <a:latin typeface="Times New Roman" pitchFamily="18" charset="0"/>
              <a:cs typeface="Times New Roman" pitchFamily="18" charset="0"/>
            </a:endParaRPr>
          </a:p>
          <a:p>
            <a:pPr marL="114300" indent="0">
              <a:buNone/>
            </a:pPr>
            <a:r>
              <a:rPr lang="en-GB" sz="1600" dirty="0" smtClean="0">
                <a:latin typeface="Times New Roman" pitchFamily="18" charset="0"/>
                <a:cs typeface="Times New Roman" pitchFamily="18" charset="0"/>
              </a:rPr>
              <a:t>class Person</a:t>
            </a:r>
          </a:p>
          <a:p>
            <a:pPr marL="114300" indent="0">
              <a:buNone/>
            </a:pPr>
            <a:r>
              <a:rPr lang="en-GB" sz="1600" dirty="0" smtClean="0">
                <a:latin typeface="Times New Roman" pitchFamily="18" charset="0"/>
                <a:cs typeface="Times New Roman" pitchFamily="18" charset="0"/>
              </a:rPr>
              <a:t>{</a:t>
            </a:r>
          </a:p>
          <a:p>
            <a:pPr marL="114300" indent="0">
              <a:buNone/>
            </a:pPr>
            <a:r>
              <a:rPr lang="en-GB" sz="1600" dirty="0" err="1" smtClean="0">
                <a:latin typeface="Times New Roman" pitchFamily="18" charset="0"/>
                <a:cs typeface="Times New Roman" pitchFamily="18" charset="0"/>
              </a:rPr>
              <a:t>int</a:t>
            </a:r>
            <a:r>
              <a:rPr lang="en-GB" sz="1600" dirty="0" smtClean="0">
                <a:latin typeface="Times New Roman" pitchFamily="18" charset="0"/>
                <a:cs typeface="Times New Roman" pitchFamily="18" charset="0"/>
              </a:rPr>
              <a:t> age=26;</a:t>
            </a:r>
          </a:p>
          <a:p>
            <a:pPr marL="114300" indent="0">
              <a:buNone/>
            </a:pPr>
            <a:r>
              <a:rPr lang="en-GB" sz="1600" dirty="0" smtClean="0">
                <a:latin typeface="Times New Roman" pitchFamily="18" charset="0"/>
                <a:cs typeface="Times New Roman" pitchFamily="18" charset="0"/>
              </a:rPr>
              <a:t>String name=“Robin";</a:t>
            </a:r>
          </a:p>
          <a:p>
            <a:pPr marL="114300" indent="0">
              <a:buNone/>
            </a:pPr>
            <a:r>
              <a:rPr lang="en-GB" sz="1600" dirty="0" smtClean="0">
                <a:latin typeface="Times New Roman" pitchFamily="18" charset="0"/>
                <a:cs typeface="Times New Roman" pitchFamily="18" charset="0"/>
              </a:rPr>
              <a:t>void display()</a:t>
            </a:r>
          </a:p>
          <a:p>
            <a:pPr marL="114300" indent="0">
              <a:buNone/>
            </a:pPr>
            <a:r>
              <a:rPr lang="en-GB" sz="1600" dirty="0" smtClean="0">
                <a:latin typeface="Times New Roman" pitchFamily="18" charset="0"/>
                <a:cs typeface="Times New Roman" pitchFamily="18" charset="0"/>
              </a:rPr>
              <a:t>{</a:t>
            </a:r>
          </a:p>
          <a:p>
            <a:pPr marL="114300" indent="0">
              <a:buNone/>
            </a:pPr>
            <a:r>
              <a:rPr lang="en-GB" sz="1600" dirty="0" smtClean="0">
                <a:latin typeface="Times New Roman" pitchFamily="18" charset="0"/>
                <a:cs typeface="Times New Roman" pitchFamily="18" charset="0"/>
              </a:rPr>
              <a:t>System.out.println("The information of the person is ");</a:t>
            </a:r>
          </a:p>
          <a:p>
            <a:pPr marL="114300" indent="0">
              <a:buNone/>
            </a:pPr>
            <a:r>
              <a:rPr lang="en-GB" sz="1600" dirty="0" smtClean="0">
                <a:latin typeface="Times New Roman" pitchFamily="18" charset="0"/>
                <a:cs typeface="Times New Roman" pitchFamily="18" charset="0"/>
              </a:rPr>
              <a:t>System.out.println("Name is " + name);</a:t>
            </a:r>
          </a:p>
          <a:p>
            <a:pPr marL="114300" indent="0">
              <a:buNone/>
            </a:pPr>
            <a:r>
              <a:rPr lang="en-GB" sz="1600" dirty="0" smtClean="0">
                <a:latin typeface="Times New Roman" pitchFamily="18" charset="0"/>
                <a:cs typeface="Times New Roman" pitchFamily="18" charset="0"/>
              </a:rPr>
              <a:t>System.out.println("Age is " + age);</a:t>
            </a:r>
          </a:p>
          <a:p>
            <a:pPr marL="114300" indent="0">
              <a:buNone/>
            </a:pPr>
            <a:r>
              <a:rPr lang="en-GB" sz="1600" dirty="0" smtClean="0">
                <a:latin typeface="Times New Roman" pitchFamily="18" charset="0"/>
                <a:cs typeface="Times New Roman" pitchFamily="18" charset="0"/>
              </a:rPr>
              <a:t>}}</a:t>
            </a:r>
          </a:p>
          <a:p>
            <a:pPr marL="114300" indent="0">
              <a:buNone/>
            </a:pPr>
            <a:r>
              <a:rPr lang="en-GB" sz="1600" dirty="0" smtClean="0">
                <a:latin typeface="Times New Roman" pitchFamily="18" charset="0"/>
                <a:cs typeface="Times New Roman" pitchFamily="18" charset="0"/>
              </a:rPr>
              <a:t>class Demo6</a:t>
            </a:r>
          </a:p>
          <a:p>
            <a:pPr marL="114300" indent="0">
              <a:buNone/>
            </a:pPr>
            <a:r>
              <a:rPr lang="en-GB" sz="1600" dirty="0" smtClean="0">
                <a:latin typeface="Times New Roman" pitchFamily="18" charset="0"/>
                <a:cs typeface="Times New Roman" pitchFamily="18" charset="0"/>
              </a:rPr>
              <a:t>{</a:t>
            </a:r>
          </a:p>
          <a:p>
            <a:pPr marL="114300" indent="0">
              <a:buNone/>
            </a:pPr>
            <a:r>
              <a:rPr lang="en-GB" sz="1600" dirty="0" smtClean="0">
                <a:latin typeface="Times New Roman" pitchFamily="18" charset="0"/>
                <a:cs typeface="Times New Roman" pitchFamily="18" charset="0"/>
              </a:rPr>
              <a:t>public static void main(String </a:t>
            </a:r>
            <a:r>
              <a:rPr lang="en-GB" sz="1600" dirty="0" err="1" smtClean="0">
                <a:latin typeface="Times New Roman" pitchFamily="18" charset="0"/>
                <a:cs typeface="Times New Roman" pitchFamily="18" charset="0"/>
              </a:rPr>
              <a:t>args</a:t>
            </a:r>
            <a:r>
              <a:rPr lang="en-GB" sz="1600" dirty="0" smtClean="0">
                <a:latin typeface="Times New Roman" pitchFamily="18" charset="0"/>
                <a:cs typeface="Times New Roman" pitchFamily="18" charset="0"/>
              </a:rPr>
              <a:t>[])</a:t>
            </a:r>
          </a:p>
          <a:p>
            <a:pPr marL="114300" indent="0">
              <a:buNone/>
            </a:pPr>
            <a:r>
              <a:rPr lang="en-GB" sz="1600" dirty="0" smtClean="0">
                <a:latin typeface="Times New Roman" pitchFamily="18" charset="0"/>
                <a:cs typeface="Times New Roman" pitchFamily="18" charset="0"/>
              </a:rPr>
              <a:t>{</a:t>
            </a:r>
          </a:p>
          <a:p>
            <a:pPr marL="114300" indent="0">
              <a:buNone/>
            </a:pPr>
            <a:r>
              <a:rPr lang="en-GB" sz="1600" dirty="0" smtClean="0">
                <a:latin typeface="Times New Roman" pitchFamily="18" charset="0"/>
                <a:cs typeface="Times New Roman" pitchFamily="18" charset="0"/>
              </a:rPr>
              <a:t>Person P=new Person(); // object is created</a:t>
            </a:r>
          </a:p>
          <a:p>
            <a:pPr marL="114300" indent="0">
              <a:buNone/>
            </a:pPr>
            <a:r>
              <a:rPr lang="en-GB" sz="1600" dirty="0" err="1" smtClean="0">
                <a:latin typeface="Times New Roman" pitchFamily="18" charset="0"/>
                <a:cs typeface="Times New Roman" pitchFamily="18" charset="0"/>
              </a:rPr>
              <a:t>P.display</a:t>
            </a:r>
            <a:r>
              <a:rPr lang="en-GB" sz="1600" dirty="0" smtClean="0">
                <a:latin typeface="Times New Roman" pitchFamily="18" charset="0"/>
                <a:cs typeface="Times New Roman" pitchFamily="18" charset="0"/>
              </a:rPr>
              <a:t>(); // displays the output</a:t>
            </a:r>
          </a:p>
          <a:p>
            <a:pPr marL="114300" indent="0">
              <a:buNone/>
            </a:pPr>
            <a:r>
              <a:rPr lang="en-GB" sz="1600" dirty="0" smtClean="0">
                <a:latin typeface="Times New Roman" pitchFamily="18" charset="0"/>
                <a:cs typeface="Times New Roman" pitchFamily="18" charset="0"/>
              </a:rPr>
              <a:t>}}</a:t>
            </a:r>
          </a:p>
          <a:p>
            <a:endParaRPr lang="en-IN" sz="1400" dirty="0">
              <a:latin typeface="Times New Roman" pitchFamily="18" charset="0"/>
              <a:cs typeface="Times New Roman" pitchFamily="18" charset="0"/>
            </a:endParaRPr>
          </a:p>
          <a:p>
            <a:pPr marL="114300" indent="0">
              <a:buNone/>
            </a:pPr>
            <a:endParaRPr lang="en-IN" sz="1400" dirty="0">
              <a:latin typeface="Times New Roman" pitchFamily="18" charset="0"/>
              <a:cs typeface="Times New Roman" pitchFamily="18" charset="0"/>
            </a:endParaRPr>
          </a:p>
          <a:p>
            <a:pPr marL="0" lvl="0" indent="0">
              <a:buNone/>
            </a:pPr>
            <a:endParaRPr sz="1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4473027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4775" y="1093733"/>
            <a:ext cx="8915400" cy="2817867"/>
          </a:xfrm>
        </p:spPr>
        <p:txBody>
          <a:bodyPr/>
          <a:lstStyle/>
          <a:p>
            <a:pPr marL="114300" indent="0">
              <a:buNone/>
            </a:pPr>
            <a:r>
              <a:rPr lang="en-GB" sz="2000" b="1" dirty="0" smtClean="0">
                <a:latin typeface="Times New Roman" pitchFamily="18" charset="0"/>
                <a:cs typeface="Times New Roman" pitchFamily="18" charset="0"/>
              </a:rPr>
              <a:t>Instance Methods</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Instance methods are the methods acting on the instance variables of the class. </a:t>
            </a:r>
          </a:p>
          <a:p>
            <a:r>
              <a:rPr lang="en-GB" sz="2000" dirty="0" smtClean="0">
                <a:latin typeface="Times New Roman" pitchFamily="18" charset="0"/>
                <a:cs typeface="Times New Roman" pitchFamily="18" charset="0"/>
              </a:rPr>
              <a:t>To call the instance methods, we should use the syntax: </a:t>
            </a:r>
          </a:p>
          <a:p>
            <a:pPr marL="114300" indent="0">
              <a:buNone/>
            </a:pP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objectname.methodname</a:t>
            </a:r>
            <a:r>
              <a:rPr lang="en-GB" sz="2000" dirty="0" smtClean="0">
                <a:latin typeface="Times New Roman" pitchFamily="18" charset="0"/>
                <a:cs typeface="Times New Roman" pitchFamily="18" charset="0"/>
              </a:rPr>
              <a:t>().</a:t>
            </a:r>
          </a:p>
          <a:p>
            <a:pPr marL="114300" indent="0">
              <a:buNone/>
            </a:pPr>
            <a:endParaRPr lang="en-GB" sz="2000" b="1" dirty="0" smtClean="0">
              <a:latin typeface="Times New Roman" pitchFamily="18" charset="0"/>
              <a:cs typeface="Times New Roman" pitchFamily="18" charset="0"/>
            </a:endParaRPr>
          </a:p>
          <a:p>
            <a:pPr marL="114300" indent="0">
              <a:buNone/>
            </a:pPr>
            <a:r>
              <a:rPr lang="en-GB" sz="2000" b="1" dirty="0" smtClean="0">
                <a:latin typeface="Times New Roman" pitchFamily="18" charset="0"/>
                <a:cs typeface="Times New Roman" pitchFamily="18" charset="0"/>
              </a:rPr>
              <a:t>For example:-</a:t>
            </a:r>
            <a:r>
              <a:rPr lang="en-GB" sz="2000" dirty="0">
                <a:latin typeface="Times New Roman" pitchFamily="18" charset="0"/>
                <a:cs typeface="Times New Roman" pitchFamily="18" charset="0"/>
              </a:rPr>
              <a:t> </a:t>
            </a:r>
            <a:r>
              <a:rPr lang="en-GB" sz="2000" dirty="0" err="1" smtClean="0">
                <a:latin typeface="Times New Roman" pitchFamily="18" charset="0"/>
                <a:cs typeface="Times New Roman" pitchFamily="18" charset="0"/>
              </a:rPr>
              <a:t>P.display</a:t>
            </a:r>
            <a:r>
              <a:rPr lang="en-GB"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63083154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039"/>
            <a:ext cx="8520600" cy="810400"/>
          </a:xfrm>
        </p:spPr>
        <p:txBody>
          <a:bodyPr/>
          <a:lstStyle/>
          <a:p>
            <a:r>
              <a:rPr lang="en-GB" b="1" dirty="0">
                <a:latin typeface="Times New Roman" pitchFamily="18" charset="0"/>
                <a:cs typeface="Times New Roman" pitchFamily="18" charset="0"/>
              </a:rPr>
              <a:t>Constructors</a:t>
            </a:r>
            <a:br>
              <a:rPr lang="en-GB" b="1" dirty="0">
                <a:latin typeface="Times New Roman" pitchFamily="18" charset="0"/>
                <a:cs typeface="Times New Roman" pitchFamily="18" charset="0"/>
              </a:rPr>
            </a:br>
            <a:endParaRPr lang="en-IN" dirty="0"/>
          </a:p>
        </p:txBody>
      </p:sp>
      <p:sp>
        <p:nvSpPr>
          <p:cNvPr id="3" name="Text Placeholder 2"/>
          <p:cNvSpPr>
            <a:spLocks noGrp="1"/>
          </p:cNvSpPr>
          <p:nvPr>
            <p:ph type="body" idx="1"/>
          </p:nvPr>
        </p:nvSpPr>
        <p:spPr>
          <a:xfrm>
            <a:off x="381000" y="838200"/>
            <a:ext cx="8382000" cy="5638800"/>
          </a:xfrm>
        </p:spPr>
        <p:txBody>
          <a:bodyPr/>
          <a:lstStyle/>
          <a:p>
            <a:pPr algn="just">
              <a:buFont typeface="Wingdings" pitchFamily="2" charset="2"/>
              <a:buChar char="§"/>
            </a:pPr>
            <a:r>
              <a:rPr lang="en-GB" sz="2000" dirty="0">
                <a:latin typeface="Times New Roman" pitchFamily="18" charset="0"/>
                <a:cs typeface="Times New Roman" pitchFamily="18" charset="0"/>
              </a:rPr>
              <a:t>Constructors are unique methods as they use the name of the class </a:t>
            </a:r>
            <a:r>
              <a:rPr lang="en-GB" sz="2000" dirty="0" smtClean="0">
                <a:latin typeface="Times New Roman" pitchFamily="18" charset="0"/>
                <a:cs typeface="Times New Roman" pitchFamily="18" charset="0"/>
              </a:rPr>
              <a:t>as their names.</a:t>
            </a:r>
          </a:p>
          <a:p>
            <a:pPr algn="just">
              <a:buFont typeface="Wingdings" pitchFamily="2" charset="2"/>
              <a:buChar char="§"/>
            </a:pPr>
            <a:r>
              <a:rPr lang="en-GB" sz="2000" dirty="0" smtClean="0">
                <a:latin typeface="Times New Roman" pitchFamily="18" charset="0"/>
                <a:cs typeface="Times New Roman" pitchFamily="18" charset="0"/>
              </a:rPr>
              <a:t>Constructors </a:t>
            </a:r>
            <a:r>
              <a:rPr lang="en-GB" sz="2000" dirty="0">
                <a:latin typeface="Times New Roman" pitchFamily="18" charset="0"/>
                <a:cs typeface="Times New Roman" pitchFamily="18" charset="0"/>
              </a:rPr>
              <a:t>are used for initialising the data members of a class.</a:t>
            </a:r>
          </a:p>
          <a:p>
            <a:pPr algn="just">
              <a:buFont typeface="Wingdings" pitchFamily="2" charset="2"/>
              <a:buChar char="§"/>
            </a:pPr>
            <a:endParaRPr lang="en-GB" sz="2000" dirty="0">
              <a:latin typeface="Times New Roman" pitchFamily="18" charset="0"/>
              <a:cs typeface="Times New Roman" pitchFamily="18" charset="0"/>
            </a:endParaRPr>
          </a:p>
          <a:p>
            <a:pPr algn="just">
              <a:buFont typeface="Wingdings" pitchFamily="2" charset="2"/>
              <a:buChar char="§"/>
            </a:pPr>
            <a:r>
              <a:rPr lang="en-GB" sz="2000" dirty="0" smtClean="0">
                <a:latin typeface="Times New Roman" pitchFamily="18" charset="0"/>
                <a:cs typeface="Times New Roman" pitchFamily="18" charset="0"/>
              </a:rPr>
              <a:t>Since </a:t>
            </a:r>
            <a:r>
              <a:rPr lang="en-GB" sz="2000" dirty="0">
                <a:latin typeface="Times New Roman" pitchFamily="18" charset="0"/>
                <a:cs typeface="Times New Roman" pitchFamily="18" charset="0"/>
              </a:rPr>
              <a:t>it constructs the value of the data members hence, the name constructor.</a:t>
            </a:r>
          </a:p>
          <a:p>
            <a:pPr algn="just">
              <a:buFont typeface="Wingdings" pitchFamily="2" charset="2"/>
              <a:buChar char="§"/>
            </a:pPr>
            <a:endParaRPr lang="en-GB" sz="2000" dirty="0">
              <a:latin typeface="Times New Roman" pitchFamily="18" charset="0"/>
              <a:cs typeface="Times New Roman" pitchFamily="18" charset="0"/>
            </a:endParaRPr>
          </a:p>
          <a:p>
            <a:pPr algn="just">
              <a:buFont typeface="Wingdings" pitchFamily="2" charset="2"/>
              <a:buChar char="§"/>
            </a:pPr>
            <a:r>
              <a:rPr lang="en-GB" sz="2000" dirty="0" smtClean="0">
                <a:latin typeface="Times New Roman" pitchFamily="18" charset="0"/>
                <a:cs typeface="Times New Roman" pitchFamily="18" charset="0"/>
              </a:rPr>
              <a:t>They </a:t>
            </a:r>
            <a:r>
              <a:rPr lang="en-GB" sz="2000" dirty="0">
                <a:latin typeface="Times New Roman" pitchFamily="18" charset="0"/>
                <a:cs typeface="Times New Roman" pitchFamily="18" charset="0"/>
              </a:rPr>
              <a:t>don’t have a return type, not even void.</a:t>
            </a:r>
          </a:p>
          <a:p>
            <a:pPr algn="just">
              <a:buFont typeface="Wingdings" pitchFamily="2" charset="2"/>
              <a:buChar char="§"/>
            </a:pPr>
            <a:endParaRPr lang="en-GB" sz="2000" dirty="0">
              <a:latin typeface="Times New Roman" pitchFamily="18" charset="0"/>
              <a:cs typeface="Times New Roman" pitchFamily="18" charset="0"/>
            </a:endParaRPr>
          </a:p>
          <a:p>
            <a:pPr algn="just">
              <a:buFont typeface="Wingdings" pitchFamily="2" charset="2"/>
              <a:buChar char="§"/>
            </a:pPr>
            <a:r>
              <a:rPr lang="en-GB" sz="2000" dirty="0" smtClean="0">
                <a:latin typeface="Times New Roman" pitchFamily="18" charset="0"/>
                <a:cs typeface="Times New Roman" pitchFamily="18" charset="0"/>
              </a:rPr>
              <a:t>Constructor </a:t>
            </a:r>
            <a:r>
              <a:rPr lang="en-GB" sz="2000" dirty="0">
                <a:latin typeface="Times New Roman" pitchFamily="18" charset="0"/>
                <a:cs typeface="Times New Roman" pitchFamily="18" charset="0"/>
              </a:rPr>
              <a:t>is automatically called/executed at the time of creating an object. </a:t>
            </a:r>
          </a:p>
          <a:p>
            <a:pPr algn="just">
              <a:buFont typeface="Wingdings" pitchFamily="2" charset="2"/>
              <a:buChar char="§"/>
            </a:pPr>
            <a:endParaRPr lang="en-GB" sz="2000" dirty="0">
              <a:latin typeface="Times New Roman" pitchFamily="18" charset="0"/>
              <a:cs typeface="Times New Roman" pitchFamily="18" charset="0"/>
            </a:endParaRPr>
          </a:p>
          <a:p>
            <a:pPr algn="just">
              <a:buFont typeface="Wingdings" pitchFamily="2" charset="2"/>
              <a:buChar char="§"/>
            </a:pPr>
            <a:r>
              <a:rPr lang="en-GB" sz="2000" dirty="0" smtClean="0">
                <a:latin typeface="Times New Roman" pitchFamily="18" charset="0"/>
                <a:cs typeface="Times New Roman" pitchFamily="18" charset="0"/>
              </a:rPr>
              <a:t>Constructor </a:t>
            </a:r>
            <a:r>
              <a:rPr lang="en-GB" sz="2000" dirty="0">
                <a:latin typeface="Times New Roman" pitchFamily="18" charset="0"/>
                <a:cs typeface="Times New Roman" pitchFamily="18" charset="0"/>
              </a:rPr>
              <a:t>is called and executed only once per object.</a:t>
            </a:r>
          </a:p>
          <a:p>
            <a:pPr algn="just">
              <a:buFont typeface="Wingdings" pitchFamily="2" charset="2"/>
              <a:buChar char="§"/>
            </a:pPr>
            <a:endParaRPr lang="en-GB" sz="2000" dirty="0">
              <a:latin typeface="Times New Roman" pitchFamily="18" charset="0"/>
              <a:cs typeface="Times New Roman" pitchFamily="18" charset="0"/>
            </a:endParaRPr>
          </a:p>
          <a:p>
            <a:pPr algn="just">
              <a:buFont typeface="Wingdings" pitchFamily="2" charset="2"/>
              <a:buChar char="§"/>
            </a:pPr>
            <a:r>
              <a:rPr lang="en-GB" sz="2000" dirty="0" smtClean="0">
                <a:latin typeface="Times New Roman" pitchFamily="18" charset="0"/>
                <a:cs typeface="Times New Roman" pitchFamily="18" charset="0"/>
              </a:rPr>
              <a:t>Constructors </a:t>
            </a:r>
            <a:r>
              <a:rPr lang="en-GB" sz="2000" dirty="0">
                <a:latin typeface="Times New Roman" pitchFamily="18" charset="0"/>
                <a:cs typeface="Times New Roman" pitchFamily="18" charset="0"/>
              </a:rPr>
              <a:t>may or may not take arguments or parameters. </a:t>
            </a:r>
          </a:p>
          <a:p>
            <a:pPr>
              <a:buFont typeface="Wingdings" pitchFamily="2" charset="2"/>
              <a:buChar char="§"/>
            </a:pPr>
            <a:endParaRPr lang="en-IN" sz="2000" dirty="0"/>
          </a:p>
        </p:txBody>
      </p:sp>
    </p:spTree>
    <p:extLst>
      <p:ext uri="{BB962C8B-B14F-4D97-AF65-F5344CB8AC3E}">
        <p14:creationId xmlns:p14="http://schemas.microsoft.com/office/powerpoint/2010/main" val="3823006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Types of Constructors</a:t>
            </a:r>
            <a:br>
              <a:rPr lang="en-GB" b="1" dirty="0">
                <a:latin typeface="Times New Roman" pitchFamily="18" charset="0"/>
                <a:cs typeface="Times New Roman" pitchFamily="18" charset="0"/>
              </a:rPr>
            </a:br>
            <a:endParaRPr lang="en-IN" dirty="0"/>
          </a:p>
        </p:txBody>
      </p:sp>
      <p:sp>
        <p:nvSpPr>
          <p:cNvPr id="3" name="Text Placeholder 2"/>
          <p:cNvSpPr>
            <a:spLocks noGrp="1"/>
          </p:cNvSpPr>
          <p:nvPr>
            <p:ph type="body" idx="1"/>
          </p:nvPr>
        </p:nvSpPr>
        <p:spPr/>
        <p:txBody>
          <a:bodyPr/>
          <a:lstStyle/>
          <a:p>
            <a:pPr marL="114300" indent="0">
              <a:buNone/>
            </a:pPr>
            <a:r>
              <a:rPr lang="en-GB" sz="2000" b="1" dirty="0">
                <a:latin typeface="Times New Roman" pitchFamily="18" charset="0"/>
                <a:cs typeface="Times New Roman" pitchFamily="18" charset="0"/>
              </a:rPr>
              <a:t>Default Constructor</a:t>
            </a:r>
          </a:p>
          <a:p>
            <a:r>
              <a:rPr lang="en-GB" sz="2000" dirty="0">
                <a:latin typeface="Times New Roman" pitchFamily="18" charset="0"/>
                <a:cs typeface="Times New Roman" pitchFamily="18" charset="0"/>
              </a:rPr>
              <a:t> Constructor that does not take any argument or parameter is called as default  constructor.</a:t>
            </a:r>
          </a:p>
          <a:p>
            <a:endParaRPr lang="en-GB" sz="2000" dirty="0">
              <a:latin typeface="Times New Roman" pitchFamily="18" charset="0"/>
              <a:cs typeface="Times New Roman" pitchFamily="18" charset="0"/>
            </a:endParaRPr>
          </a:p>
          <a:p>
            <a:pPr marL="114300" indent="0">
              <a:buNone/>
            </a:pPr>
            <a:r>
              <a:rPr lang="en-GB" sz="2000" b="1" dirty="0">
                <a:latin typeface="Times New Roman" pitchFamily="18" charset="0"/>
                <a:cs typeface="Times New Roman" pitchFamily="18" charset="0"/>
              </a:rPr>
              <a:t>Example:-</a:t>
            </a:r>
            <a:endParaRPr lang="en-GB" sz="2000" dirty="0">
              <a:latin typeface="Times New Roman" pitchFamily="18" charset="0"/>
              <a:cs typeface="Times New Roman" pitchFamily="18" charset="0"/>
            </a:endParaRPr>
          </a:p>
          <a:p>
            <a:pPr marL="114300" indent="0">
              <a:buNone/>
            </a:pPr>
            <a:r>
              <a:rPr lang="en-GB" sz="2000" dirty="0">
                <a:latin typeface="Times New Roman" pitchFamily="18" charset="0"/>
                <a:cs typeface="Times New Roman" pitchFamily="18" charset="0"/>
              </a:rPr>
              <a:t>For a class Demo the default constructor can be defined as follows:</a:t>
            </a:r>
          </a:p>
          <a:p>
            <a:pPr marL="114300" indent="0">
              <a:buNone/>
            </a:pPr>
            <a:r>
              <a:rPr lang="en-GB" sz="2000" dirty="0">
                <a:latin typeface="Times New Roman" pitchFamily="18" charset="0"/>
                <a:cs typeface="Times New Roman" pitchFamily="18" charset="0"/>
              </a:rPr>
              <a:t>Demo()</a:t>
            </a:r>
          </a:p>
          <a:p>
            <a:pPr marL="114300" indent="0">
              <a:buNone/>
            </a:pPr>
            <a:r>
              <a:rPr lang="en-GB" sz="2000" dirty="0">
                <a:latin typeface="Times New Roman" pitchFamily="18" charset="0"/>
                <a:cs typeface="Times New Roman" pitchFamily="18" charset="0"/>
              </a:rPr>
              <a:t>{</a:t>
            </a:r>
          </a:p>
          <a:p>
            <a:pPr marL="114300" indent="0">
              <a:buNone/>
            </a:pPr>
            <a:r>
              <a:rPr lang="en-GB" sz="2000" dirty="0">
                <a:latin typeface="Times New Roman" pitchFamily="18" charset="0"/>
                <a:cs typeface="Times New Roman" pitchFamily="18" charset="0"/>
              </a:rPr>
              <a:t>}</a:t>
            </a:r>
          </a:p>
          <a:p>
            <a:pPr marL="114300" indent="0">
              <a:buNone/>
            </a:pPr>
            <a:endParaRPr lang="en-GB" sz="2000" dirty="0">
              <a:latin typeface="Times New Roman" pitchFamily="18" charset="0"/>
              <a:cs typeface="Times New Roman" pitchFamily="18" charset="0"/>
            </a:endParaRPr>
          </a:p>
          <a:p>
            <a:r>
              <a:rPr lang="en-GB" sz="2000" dirty="0">
                <a:latin typeface="Times New Roman" pitchFamily="18" charset="0"/>
                <a:cs typeface="Times New Roman" pitchFamily="18" charset="0"/>
              </a:rPr>
              <a:t>Default constructor is called automatically when the object of a class is made.</a:t>
            </a:r>
          </a:p>
          <a:p>
            <a:endParaRPr lang="en-IN" dirty="0"/>
          </a:p>
        </p:txBody>
      </p:sp>
    </p:spTree>
    <p:extLst>
      <p:ext uri="{BB962C8B-B14F-4D97-AF65-F5344CB8AC3E}">
        <p14:creationId xmlns:p14="http://schemas.microsoft.com/office/powerpoint/2010/main" val="290007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z="4000" smtClean="0"/>
              <a:t>Java SE (Java Standard Edition)</a:t>
            </a:r>
            <a:br>
              <a:rPr lang="en-US" sz="4000" smtClean="0"/>
            </a:br>
            <a:endParaRPr lang="en-US" sz="4000" smtClean="0"/>
          </a:p>
        </p:txBody>
      </p:sp>
      <p:sp>
        <p:nvSpPr>
          <p:cNvPr id="15363" name="Rectangle 3"/>
          <p:cNvSpPr>
            <a:spLocks noGrp="1" noChangeArrowheads="1"/>
          </p:cNvSpPr>
          <p:nvPr>
            <p:ph type="body" idx="1"/>
          </p:nvPr>
        </p:nvSpPr>
        <p:spPr/>
        <p:txBody>
          <a:bodyPr/>
          <a:lstStyle/>
          <a:p>
            <a:pPr eaLnBrk="1" hangingPunct="1"/>
            <a:r>
              <a:rPr lang="en-US" smtClean="0"/>
              <a:t>It is a Java programming platform.</a:t>
            </a:r>
          </a:p>
          <a:p>
            <a:pPr eaLnBrk="1" hangingPunct="1"/>
            <a:r>
              <a:rPr lang="en-US" smtClean="0"/>
              <a:t> It includes Java programming APIs such as java.lang, java.io, java.net, java.util, java.sql, java.math etc </a:t>
            </a:r>
          </a:p>
        </p:txBody>
      </p:sp>
    </p:spTree>
    <p:extLst>
      <p:ext uri="{BB962C8B-B14F-4D97-AF65-F5344CB8AC3E}">
        <p14:creationId xmlns:p14="http://schemas.microsoft.com/office/powerpoint/2010/main" val="9223803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16"/>
            <a:ext cx="8520600" cy="810400"/>
          </a:xfrm>
        </p:spPr>
        <p:txBody>
          <a:bodyPr/>
          <a:lstStyle/>
          <a:p>
            <a:r>
              <a:rPr lang="en-IN" dirty="0" smtClean="0"/>
              <a:t>Example</a:t>
            </a:r>
            <a:endParaRPr lang="en-IN" dirty="0"/>
          </a:p>
        </p:txBody>
      </p:sp>
      <p:sp>
        <p:nvSpPr>
          <p:cNvPr id="3" name="Text Placeholder 2"/>
          <p:cNvSpPr>
            <a:spLocks noGrp="1"/>
          </p:cNvSpPr>
          <p:nvPr>
            <p:ph type="body" idx="1"/>
          </p:nvPr>
        </p:nvSpPr>
        <p:spPr>
          <a:xfrm>
            <a:off x="381000" y="685800"/>
            <a:ext cx="8520600" cy="5715000"/>
          </a:xfrm>
        </p:spPr>
        <p:txBody>
          <a:bodyPr/>
          <a:lstStyle/>
          <a:p>
            <a:pPr marL="114300" indent="0">
              <a:buNone/>
            </a:pPr>
            <a:r>
              <a:rPr lang="en-GB" sz="2400" dirty="0">
                <a:latin typeface="Times New Roman" pitchFamily="18" charset="0"/>
                <a:cs typeface="Times New Roman" pitchFamily="18" charset="0"/>
              </a:rPr>
              <a:t>class Person{</a:t>
            </a:r>
          </a:p>
          <a:p>
            <a:pPr marL="114300" indent="0">
              <a:buNone/>
            </a:pPr>
            <a:r>
              <a:rPr lang="en-GB" sz="2400" dirty="0" err="1">
                <a:latin typeface="Times New Roman" pitchFamily="18" charset="0"/>
                <a:cs typeface="Times New Roman" pitchFamily="18" charset="0"/>
              </a:rPr>
              <a:t>int</a:t>
            </a:r>
            <a:r>
              <a:rPr lang="en-GB" sz="2400" dirty="0">
                <a:latin typeface="Times New Roman" pitchFamily="18" charset="0"/>
                <a:cs typeface="Times New Roman" pitchFamily="18" charset="0"/>
              </a:rPr>
              <a:t> age;</a:t>
            </a:r>
          </a:p>
          <a:p>
            <a:pPr marL="114300" indent="0">
              <a:buNone/>
            </a:pPr>
            <a:r>
              <a:rPr lang="en-GB" sz="2400" dirty="0">
                <a:latin typeface="Times New Roman" pitchFamily="18" charset="0"/>
                <a:cs typeface="Times New Roman" pitchFamily="18" charset="0"/>
              </a:rPr>
              <a:t>String name;</a:t>
            </a:r>
          </a:p>
          <a:p>
            <a:pPr marL="114300" indent="0">
              <a:buNone/>
            </a:pPr>
            <a:r>
              <a:rPr lang="en-GB" sz="2400" dirty="0">
                <a:latin typeface="Times New Roman" pitchFamily="18" charset="0"/>
                <a:cs typeface="Times New Roman" pitchFamily="18" charset="0"/>
              </a:rPr>
              <a:t>Person()       // definition of a default constructor</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 age=26;</a:t>
            </a:r>
          </a:p>
          <a:p>
            <a:pPr marL="114300" indent="0">
              <a:buNone/>
            </a:pPr>
            <a:r>
              <a:rPr lang="en-GB" sz="2400" dirty="0">
                <a:latin typeface="Times New Roman" pitchFamily="18" charset="0"/>
                <a:cs typeface="Times New Roman" pitchFamily="18" charset="0"/>
              </a:rPr>
              <a:t> name=”Robin”;</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void display()</a:t>
            </a:r>
          </a:p>
          <a:p>
            <a:pPr marL="114300" indent="0">
              <a:buNone/>
            </a:pPr>
            <a:r>
              <a:rPr lang="en-GB" sz="2400" dirty="0">
                <a:latin typeface="Times New Roman" pitchFamily="18" charset="0"/>
                <a:cs typeface="Times New Roman" pitchFamily="18" charset="0"/>
              </a:rPr>
              <a:t>{</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("The information of the person is ");</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("Name is " + name);</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("Age is " + age);</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pPr marL="114300" indent="0">
              <a:buNone/>
            </a:pPr>
            <a:endParaRPr lang="en-IN" dirty="0"/>
          </a:p>
        </p:txBody>
      </p:sp>
    </p:spTree>
    <p:extLst>
      <p:ext uri="{BB962C8B-B14F-4D97-AF65-F5344CB8AC3E}">
        <p14:creationId xmlns:p14="http://schemas.microsoft.com/office/powerpoint/2010/main" val="29469109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r>
              <a:rPr lang="en-GB" sz="2400" dirty="0">
                <a:latin typeface="Times New Roman" pitchFamily="18" charset="0"/>
                <a:cs typeface="Times New Roman" pitchFamily="18" charset="0"/>
              </a:rPr>
              <a:t>class </a:t>
            </a:r>
            <a:r>
              <a:rPr lang="en-GB" sz="2400" dirty="0" smtClean="0">
                <a:latin typeface="Times New Roman" pitchFamily="18" charset="0"/>
                <a:cs typeface="Times New Roman" pitchFamily="18" charset="0"/>
              </a:rPr>
              <a:t>Demo7{</a:t>
            </a:r>
            <a:endParaRPr lang="en-GB" sz="2400" dirty="0">
              <a:latin typeface="Times New Roman" pitchFamily="18" charset="0"/>
              <a:cs typeface="Times New Roman" pitchFamily="18" charset="0"/>
            </a:endParaRPr>
          </a:p>
          <a:p>
            <a:pPr marL="114300" indent="0">
              <a:buNone/>
            </a:pPr>
            <a:r>
              <a:rPr lang="en-GB" sz="2400" dirty="0">
                <a:latin typeface="Times New Roman" pitchFamily="18" charset="0"/>
                <a:cs typeface="Times New Roman" pitchFamily="18" charset="0"/>
              </a:rPr>
              <a:t>public static void main(String </a:t>
            </a:r>
            <a:r>
              <a:rPr lang="en-GB" sz="2400" dirty="0" err="1">
                <a:latin typeface="Times New Roman" pitchFamily="18" charset="0"/>
                <a:cs typeface="Times New Roman" pitchFamily="18" charset="0"/>
              </a:rPr>
              <a:t>args</a:t>
            </a: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Person P=new Person();     // default constructor is called and the instance variables gets initialised</a:t>
            </a:r>
          </a:p>
          <a:p>
            <a:pPr marL="114300" indent="0">
              <a:buNone/>
            </a:pPr>
            <a:r>
              <a:rPr lang="en-GB" sz="2400" dirty="0" err="1">
                <a:latin typeface="Times New Roman" pitchFamily="18" charset="0"/>
                <a:cs typeface="Times New Roman" pitchFamily="18" charset="0"/>
              </a:rPr>
              <a:t>P.display</a:t>
            </a:r>
            <a:r>
              <a:rPr lang="en-GB" sz="2400" dirty="0">
                <a:latin typeface="Times New Roman" pitchFamily="18" charset="0"/>
                <a:cs typeface="Times New Roman" pitchFamily="18" charset="0"/>
              </a:rPr>
              <a:t>(); // displays the output</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a:t>
            </a:r>
          </a:p>
          <a:p>
            <a:pPr marL="114300" indent="0">
              <a:buNone/>
            </a:pPr>
            <a:endParaRPr lang="en-IN" dirty="0"/>
          </a:p>
        </p:txBody>
      </p:sp>
    </p:spTree>
    <p:extLst>
      <p:ext uri="{BB962C8B-B14F-4D97-AF65-F5344CB8AC3E}">
        <p14:creationId xmlns:p14="http://schemas.microsoft.com/office/powerpoint/2010/main" val="10076172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Parameterised Constructor</a:t>
            </a:r>
            <a:r>
              <a:rPr lang="en-GB" dirty="0">
                <a:latin typeface="Times New Roman" pitchFamily="18" charset="0"/>
                <a:cs typeface="Times New Roman" pitchFamily="18" charset="0"/>
              </a:rPr>
              <a:t> </a:t>
            </a:r>
            <a:br>
              <a:rPr lang="en-GB" dirty="0">
                <a:latin typeface="Times New Roman" pitchFamily="18" charset="0"/>
                <a:cs typeface="Times New Roman" pitchFamily="18" charset="0"/>
              </a:rPr>
            </a:br>
            <a:endParaRPr lang="en-IN" dirty="0"/>
          </a:p>
        </p:txBody>
      </p:sp>
      <p:sp>
        <p:nvSpPr>
          <p:cNvPr id="3" name="Text Placeholder 2"/>
          <p:cNvSpPr>
            <a:spLocks noGrp="1"/>
          </p:cNvSpPr>
          <p:nvPr>
            <p:ph type="body" idx="1"/>
          </p:nvPr>
        </p:nvSpPr>
        <p:spPr/>
        <p:txBody>
          <a:bodyPr/>
          <a:lstStyle/>
          <a:p>
            <a:pPr lvl="0"/>
            <a:r>
              <a:rPr lang="en-GB" sz="2000" dirty="0">
                <a:latin typeface="Times New Roman" pitchFamily="18" charset="0"/>
                <a:cs typeface="Times New Roman" pitchFamily="18" charset="0"/>
              </a:rPr>
              <a:t>Constructor that takes argument or parameter is called parameterised constructor</a:t>
            </a:r>
            <a:r>
              <a:rPr lang="en-IN" sz="2000" dirty="0">
                <a:latin typeface="Times New Roman" pitchFamily="18" charset="0"/>
                <a:cs typeface="Times New Roman" pitchFamily="18" charset="0"/>
              </a:rPr>
              <a:t>.</a:t>
            </a:r>
          </a:p>
          <a:p>
            <a:endParaRPr lang="en-IN" sz="2000" b="1" dirty="0">
              <a:latin typeface="Times New Roman" pitchFamily="18" charset="0"/>
              <a:cs typeface="Times New Roman" pitchFamily="18" charset="0"/>
            </a:endParaRPr>
          </a:p>
          <a:p>
            <a:pPr marL="114300" indent="0">
              <a:buNone/>
            </a:pPr>
            <a:r>
              <a:rPr lang="en-GB" sz="2000" b="1" dirty="0">
                <a:latin typeface="Times New Roman" pitchFamily="18" charset="0"/>
                <a:cs typeface="Times New Roman" pitchFamily="18" charset="0"/>
              </a:rPr>
              <a:t>Example:-</a:t>
            </a:r>
            <a:r>
              <a:rPr lang="en-GB" sz="2000" dirty="0">
                <a:latin typeface="Times New Roman" pitchFamily="18" charset="0"/>
                <a:cs typeface="Times New Roman" pitchFamily="18" charset="0"/>
              </a:rPr>
              <a:t> </a:t>
            </a:r>
          </a:p>
          <a:p>
            <a:pPr marL="114300" indent="0">
              <a:buNone/>
            </a:pPr>
            <a:r>
              <a:rPr lang="en-GB" sz="2000" dirty="0">
                <a:latin typeface="Times New Roman" pitchFamily="18" charset="0"/>
                <a:cs typeface="Times New Roman" pitchFamily="18" charset="0"/>
              </a:rPr>
              <a:t>Demo(String s, </a:t>
            </a:r>
            <a:r>
              <a:rPr lang="en-GB" sz="2000" dirty="0" err="1">
                <a:latin typeface="Times New Roman" pitchFamily="18" charset="0"/>
                <a:cs typeface="Times New Roman" pitchFamily="18" charset="0"/>
              </a:rPr>
              <a:t>int</a:t>
            </a:r>
            <a:r>
              <a:rPr lang="en-GB" sz="2000" dirty="0">
                <a:latin typeface="Times New Roman" pitchFamily="18" charset="0"/>
                <a:cs typeface="Times New Roman" pitchFamily="18" charset="0"/>
              </a:rPr>
              <a:t> a)</a:t>
            </a:r>
          </a:p>
          <a:p>
            <a:pPr marL="114300" indent="0">
              <a:buNone/>
            </a:pPr>
            <a:r>
              <a:rPr lang="en-GB" sz="2000" dirty="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name=s</a:t>
            </a:r>
            <a:r>
              <a:rPr lang="en-GB" sz="2000" dirty="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age=a</a:t>
            </a:r>
            <a:r>
              <a:rPr lang="en-GB" sz="2000" dirty="0">
                <a:latin typeface="Times New Roman" pitchFamily="18" charset="0"/>
                <a:cs typeface="Times New Roman" pitchFamily="18" charset="0"/>
              </a:rPr>
              <a:t>;</a:t>
            </a:r>
          </a:p>
          <a:p>
            <a:pPr marL="114300" indent="0">
              <a:buNone/>
            </a:pPr>
            <a:r>
              <a:rPr lang="en-GB" sz="2000" dirty="0">
                <a:latin typeface="Times New Roman" pitchFamily="18" charset="0"/>
                <a:cs typeface="Times New Roman" pitchFamily="18" charset="0"/>
              </a:rPr>
              <a:t>}</a:t>
            </a:r>
          </a:p>
          <a:p>
            <a:pPr lvl="0"/>
            <a:r>
              <a:rPr lang="en-GB" sz="2000" dirty="0">
                <a:latin typeface="Times New Roman" pitchFamily="18" charset="0"/>
                <a:cs typeface="Times New Roman" pitchFamily="18" charset="0"/>
              </a:rPr>
              <a:t>It is invoked or called automatically, when the object of a class is created by passing arguments.</a:t>
            </a:r>
          </a:p>
          <a:p>
            <a:endParaRPr lang="en-IN" dirty="0"/>
          </a:p>
        </p:txBody>
      </p:sp>
    </p:spTree>
    <p:extLst>
      <p:ext uri="{BB962C8B-B14F-4D97-AF65-F5344CB8AC3E}">
        <p14:creationId xmlns:p14="http://schemas.microsoft.com/office/powerpoint/2010/main" val="22741686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20600" cy="810400"/>
          </a:xfrm>
        </p:spPr>
        <p:txBody>
          <a:bodyPr/>
          <a:lstStyle/>
          <a:p>
            <a:r>
              <a:rPr lang="en-GB" b="1" dirty="0">
                <a:latin typeface="Times New Roman" pitchFamily="18" charset="0"/>
                <a:cs typeface="Times New Roman" pitchFamily="18" charset="0"/>
              </a:rPr>
              <a:t>Example</a:t>
            </a:r>
            <a:endParaRPr lang="en-IN" dirty="0"/>
          </a:p>
        </p:txBody>
      </p:sp>
      <p:sp>
        <p:nvSpPr>
          <p:cNvPr id="3" name="Text Placeholder 2"/>
          <p:cNvSpPr>
            <a:spLocks noGrp="1"/>
          </p:cNvSpPr>
          <p:nvPr>
            <p:ph type="body" idx="1"/>
          </p:nvPr>
        </p:nvSpPr>
        <p:spPr>
          <a:xfrm>
            <a:off x="228600" y="838200"/>
            <a:ext cx="8893277" cy="6019800"/>
          </a:xfrm>
        </p:spPr>
        <p:txBody>
          <a:bodyPr/>
          <a:lstStyle/>
          <a:p>
            <a:pPr marL="114300" indent="0">
              <a:buNone/>
            </a:pPr>
            <a:r>
              <a:rPr lang="en-GB" sz="2400" dirty="0" smtClean="0">
                <a:latin typeface="Times New Roman" pitchFamily="18" charset="0"/>
                <a:cs typeface="Times New Roman" pitchFamily="18" charset="0"/>
              </a:rPr>
              <a:t>class </a:t>
            </a:r>
            <a:r>
              <a:rPr lang="en-GB" sz="2400" dirty="0">
                <a:latin typeface="Times New Roman" pitchFamily="18" charset="0"/>
                <a:cs typeface="Times New Roman" pitchFamily="18" charset="0"/>
              </a:rPr>
              <a:t>Person</a:t>
            </a:r>
          </a:p>
          <a:p>
            <a:pPr marL="114300" indent="0">
              <a:buNone/>
            </a:pPr>
            <a:r>
              <a:rPr lang="en-GB" sz="2400" dirty="0">
                <a:latin typeface="Times New Roman" pitchFamily="18" charset="0"/>
                <a:cs typeface="Times New Roman" pitchFamily="18" charset="0"/>
              </a:rPr>
              <a:t>{</a:t>
            </a:r>
          </a:p>
          <a:p>
            <a:pPr marL="114300" indent="0">
              <a:buNone/>
            </a:pPr>
            <a:r>
              <a:rPr lang="en-GB" sz="2400" dirty="0" err="1">
                <a:latin typeface="Times New Roman" pitchFamily="18" charset="0"/>
                <a:cs typeface="Times New Roman" pitchFamily="18" charset="0"/>
              </a:rPr>
              <a:t>int</a:t>
            </a:r>
            <a:r>
              <a:rPr lang="en-GB" sz="2400" dirty="0">
                <a:latin typeface="Times New Roman" pitchFamily="18" charset="0"/>
                <a:cs typeface="Times New Roman" pitchFamily="18" charset="0"/>
              </a:rPr>
              <a:t> age;</a:t>
            </a:r>
          </a:p>
          <a:p>
            <a:pPr marL="114300" indent="0">
              <a:buNone/>
            </a:pPr>
            <a:r>
              <a:rPr lang="en-GB" sz="2400" dirty="0">
                <a:latin typeface="Times New Roman" pitchFamily="18" charset="0"/>
                <a:cs typeface="Times New Roman" pitchFamily="18" charset="0"/>
              </a:rPr>
              <a:t>String name;</a:t>
            </a:r>
          </a:p>
          <a:p>
            <a:pPr marL="114300" indent="0">
              <a:buNone/>
            </a:pPr>
            <a:r>
              <a:rPr lang="en-GB" sz="2400" dirty="0">
                <a:latin typeface="Times New Roman" pitchFamily="18" charset="0"/>
                <a:cs typeface="Times New Roman" pitchFamily="18" charset="0"/>
              </a:rPr>
              <a:t>Person(String s, </a:t>
            </a:r>
            <a:r>
              <a:rPr lang="en-GB" sz="2400" dirty="0" err="1">
                <a:latin typeface="Times New Roman" pitchFamily="18" charset="0"/>
                <a:cs typeface="Times New Roman" pitchFamily="18" charset="0"/>
              </a:rPr>
              <a:t>int</a:t>
            </a:r>
            <a:r>
              <a:rPr lang="en-GB" sz="2400" dirty="0">
                <a:latin typeface="Times New Roman" pitchFamily="18" charset="0"/>
                <a:cs typeface="Times New Roman" pitchFamily="18" charset="0"/>
              </a:rPr>
              <a:t> a)  </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b="1" dirty="0" smtClean="0">
                <a:latin typeface="Times New Roman" pitchFamily="18" charset="0"/>
                <a:cs typeface="Times New Roman" pitchFamily="18" charset="0"/>
              </a:rPr>
              <a:t>// </a:t>
            </a:r>
            <a:r>
              <a:rPr lang="en-GB" sz="2400" b="1" dirty="0">
                <a:latin typeface="Times New Roman" pitchFamily="18" charset="0"/>
                <a:cs typeface="Times New Roman" pitchFamily="18" charset="0"/>
              </a:rPr>
              <a:t>definition of a parameterised constructor</a:t>
            </a:r>
          </a:p>
          <a:p>
            <a:pPr marL="114300" indent="0">
              <a:buNone/>
            </a:pPr>
            <a:r>
              <a:rPr lang="en-GB" sz="2400" dirty="0">
                <a:latin typeface="Times New Roman" pitchFamily="18" charset="0"/>
                <a:cs typeface="Times New Roman" pitchFamily="18" charset="0"/>
              </a:rPr>
              <a:t>age=a;</a:t>
            </a:r>
          </a:p>
          <a:p>
            <a:pPr marL="114300" indent="0">
              <a:buNone/>
            </a:pPr>
            <a:r>
              <a:rPr lang="en-GB" sz="2400" dirty="0">
                <a:latin typeface="Times New Roman" pitchFamily="18" charset="0"/>
                <a:cs typeface="Times New Roman" pitchFamily="18" charset="0"/>
              </a:rPr>
              <a:t>name=s;</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void display()</a:t>
            </a:r>
          </a:p>
          <a:p>
            <a:pPr marL="114300" indent="0">
              <a:buNone/>
            </a:pPr>
            <a:r>
              <a:rPr lang="en-GB" sz="2400" dirty="0">
                <a:latin typeface="Times New Roman" pitchFamily="18" charset="0"/>
                <a:cs typeface="Times New Roman" pitchFamily="18" charset="0"/>
              </a:rPr>
              <a:t>{</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("The information of the person is ");</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("Name is " + name);</a:t>
            </a:r>
          </a:p>
          <a:p>
            <a:pPr marL="114300" indent="0">
              <a:buNone/>
            </a:pP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("Age is " + age);</a:t>
            </a:r>
          </a:p>
          <a:p>
            <a:pPr marL="114300" indent="0">
              <a:buNone/>
            </a:pP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7942901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304800" y="457200"/>
            <a:ext cx="8520600" cy="5867400"/>
          </a:xfrm>
        </p:spPr>
        <p:txBody>
          <a:bodyPr/>
          <a:lstStyle/>
          <a:p>
            <a:pPr marL="114300" indent="0">
              <a:buNone/>
            </a:pPr>
            <a:endParaRPr lang="en-GB" sz="2400" dirty="0" smtClean="0">
              <a:latin typeface="Times New Roman" pitchFamily="18" charset="0"/>
              <a:cs typeface="Times New Roman" pitchFamily="18" charset="0"/>
            </a:endParaRPr>
          </a:p>
          <a:p>
            <a:pPr marL="114300" indent="0">
              <a:buNone/>
            </a:pPr>
            <a:endParaRPr lang="en-GB" sz="2400" dirty="0">
              <a:latin typeface="Times New Roman" pitchFamily="18" charset="0"/>
              <a:cs typeface="Times New Roman" pitchFamily="18" charset="0"/>
            </a:endParaRPr>
          </a:p>
          <a:p>
            <a:pPr marL="114300" indent="0">
              <a:buNone/>
            </a:pPr>
            <a:endParaRPr lang="en-GB" sz="2400" dirty="0" smtClean="0">
              <a:latin typeface="Times New Roman" pitchFamily="18" charset="0"/>
              <a:cs typeface="Times New Roman" pitchFamily="18" charset="0"/>
            </a:endParaRPr>
          </a:p>
          <a:p>
            <a:pPr marL="114300" indent="0">
              <a:buNone/>
            </a:pPr>
            <a:r>
              <a:rPr lang="en-GB" sz="2400" dirty="0" smtClean="0">
                <a:latin typeface="Times New Roman" pitchFamily="18" charset="0"/>
                <a:cs typeface="Times New Roman" pitchFamily="18" charset="0"/>
              </a:rPr>
              <a:t>class Demo8</a:t>
            </a:r>
            <a:endParaRPr lang="en-GB" sz="2400" dirty="0">
              <a:latin typeface="Times New Roman" pitchFamily="18" charset="0"/>
              <a:cs typeface="Times New Roman" pitchFamily="18" charset="0"/>
            </a:endParaRP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public static void main(String </a:t>
            </a:r>
            <a:r>
              <a:rPr lang="en-GB" sz="2400" dirty="0" err="1">
                <a:latin typeface="Times New Roman" pitchFamily="18" charset="0"/>
                <a:cs typeface="Times New Roman" pitchFamily="18" charset="0"/>
              </a:rPr>
              <a:t>args</a:t>
            </a: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Person  P1=new Person(“Robin”,20); // parameterized constructor </a:t>
            </a:r>
            <a:r>
              <a:rPr lang="en-GB" sz="2400" dirty="0" smtClean="0">
                <a:latin typeface="Times New Roman" pitchFamily="18" charset="0"/>
                <a:cs typeface="Times New Roman" pitchFamily="18" charset="0"/>
              </a:rPr>
              <a:t>     </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is </a:t>
            </a:r>
            <a:r>
              <a:rPr lang="en-GB" sz="2400" dirty="0">
                <a:latin typeface="Times New Roman" pitchFamily="18" charset="0"/>
                <a:cs typeface="Times New Roman" pitchFamily="18" charset="0"/>
              </a:rPr>
              <a:t>called                                                                                                                                      </a:t>
            </a:r>
          </a:p>
          <a:p>
            <a:pPr marL="114300" indent="0">
              <a:buNone/>
            </a:pPr>
            <a:r>
              <a:rPr lang="en-GB" sz="2400" dirty="0">
                <a:latin typeface="Times New Roman" pitchFamily="18" charset="0"/>
                <a:cs typeface="Times New Roman" pitchFamily="18" charset="0"/>
              </a:rPr>
              <a:t>P1.display();           // displays the info of the 1</a:t>
            </a:r>
            <a:r>
              <a:rPr lang="en-GB" sz="2400" baseline="30000" dirty="0">
                <a:latin typeface="Times New Roman" pitchFamily="18" charset="0"/>
                <a:cs typeface="Times New Roman" pitchFamily="18" charset="0"/>
              </a:rPr>
              <a:t>st</a:t>
            </a:r>
            <a:r>
              <a:rPr lang="en-GB" sz="2400" dirty="0">
                <a:latin typeface="Times New Roman" pitchFamily="18" charset="0"/>
                <a:cs typeface="Times New Roman" pitchFamily="18" charset="0"/>
              </a:rPr>
              <a:t> object                                                                                                                 </a:t>
            </a:r>
          </a:p>
          <a:p>
            <a:pPr marL="114300" indent="0">
              <a:buNone/>
            </a:pPr>
            <a:r>
              <a:rPr lang="en-GB" sz="2400" dirty="0">
                <a:latin typeface="Times New Roman" pitchFamily="18" charset="0"/>
                <a:cs typeface="Times New Roman" pitchFamily="18" charset="0"/>
              </a:rPr>
              <a:t>Person  P2=new Person(“Jerrin”,30);</a:t>
            </a:r>
          </a:p>
          <a:p>
            <a:pPr marL="114300" indent="0">
              <a:buNone/>
            </a:pPr>
            <a:r>
              <a:rPr lang="en-GB" sz="2400" dirty="0">
                <a:latin typeface="Times New Roman" pitchFamily="18" charset="0"/>
                <a:cs typeface="Times New Roman" pitchFamily="18" charset="0"/>
              </a:rPr>
              <a:t>P2.display();          // displays the info of the 2</a:t>
            </a:r>
            <a:r>
              <a:rPr lang="en-GB" sz="2400" baseline="30000" dirty="0">
                <a:latin typeface="Times New Roman" pitchFamily="18" charset="0"/>
                <a:cs typeface="Times New Roman" pitchFamily="18" charset="0"/>
              </a:rPr>
              <a:t>nd</a:t>
            </a:r>
            <a:r>
              <a:rPr lang="en-GB" sz="2400" dirty="0">
                <a:latin typeface="Times New Roman" pitchFamily="18" charset="0"/>
                <a:cs typeface="Times New Roman" pitchFamily="18" charset="0"/>
              </a:rPr>
              <a:t> object</a:t>
            </a:r>
          </a:p>
          <a:p>
            <a:pPr marL="114300" indent="0">
              <a:buNone/>
            </a:pP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14266131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20600" cy="810400"/>
          </a:xfrm>
        </p:spPr>
        <p:txBody>
          <a:bodyPr/>
          <a:lstStyle/>
          <a:p>
            <a:r>
              <a:rPr lang="en-IN" dirty="0" smtClean="0"/>
              <a:t>Constructor Overloading</a:t>
            </a:r>
            <a:endParaRPr lang="en-IN" dirty="0"/>
          </a:p>
        </p:txBody>
      </p:sp>
      <p:sp>
        <p:nvSpPr>
          <p:cNvPr id="3" name="Text Placeholder 2"/>
          <p:cNvSpPr>
            <a:spLocks noGrp="1"/>
          </p:cNvSpPr>
          <p:nvPr>
            <p:ph type="body" idx="1"/>
          </p:nvPr>
        </p:nvSpPr>
        <p:spPr>
          <a:xfrm>
            <a:off x="381000" y="914400"/>
            <a:ext cx="8520600" cy="5791200"/>
          </a:xfrm>
        </p:spPr>
        <p:txBody>
          <a:bodyPr/>
          <a:lstStyle/>
          <a:p>
            <a:pPr marL="114300" indent="0">
              <a:buNone/>
            </a:pPr>
            <a:r>
              <a:rPr lang="en-IN" dirty="0" smtClean="0"/>
              <a:t>Defining multiple constructors in a class, each with different signature is called constructor overloading.</a:t>
            </a:r>
          </a:p>
          <a:p>
            <a:pPr marL="114300" indent="0">
              <a:buNone/>
            </a:pPr>
            <a:endParaRPr lang="en-IN" dirty="0" smtClean="0"/>
          </a:p>
          <a:p>
            <a:pPr marL="114300" indent="0">
              <a:buNone/>
            </a:pPr>
            <a:r>
              <a:rPr lang="en-IN" sz="2800" dirty="0" smtClean="0"/>
              <a:t>Example:</a:t>
            </a:r>
          </a:p>
          <a:p>
            <a:pPr marL="114300" indent="0">
              <a:buNone/>
            </a:pPr>
            <a:r>
              <a:rPr lang="en-IN" sz="2400" dirty="0"/>
              <a:t>c</a:t>
            </a:r>
            <a:r>
              <a:rPr lang="en-IN" sz="2400" dirty="0" smtClean="0"/>
              <a:t>lass Circle</a:t>
            </a:r>
          </a:p>
          <a:p>
            <a:pPr marL="114300" indent="0">
              <a:buNone/>
            </a:pPr>
            <a:r>
              <a:rPr lang="en-IN" sz="2400" dirty="0" smtClean="0"/>
              <a:t>{</a:t>
            </a:r>
          </a:p>
          <a:p>
            <a:pPr marL="114300" indent="0">
              <a:buNone/>
            </a:pPr>
            <a:r>
              <a:rPr lang="en-IN" sz="2400" dirty="0" err="1"/>
              <a:t>i</a:t>
            </a:r>
            <a:r>
              <a:rPr lang="en-IN" sz="2400" dirty="0" err="1" smtClean="0"/>
              <a:t>nt</a:t>
            </a:r>
            <a:r>
              <a:rPr lang="en-IN" sz="2400" dirty="0" smtClean="0"/>
              <a:t> radius;</a:t>
            </a:r>
          </a:p>
          <a:p>
            <a:pPr marL="114300" indent="0">
              <a:buNone/>
            </a:pPr>
            <a:r>
              <a:rPr lang="en-IN" sz="2400" dirty="0" smtClean="0"/>
              <a:t>Circle(){}</a:t>
            </a:r>
          </a:p>
          <a:p>
            <a:pPr marL="114300" indent="0">
              <a:buNone/>
            </a:pPr>
            <a:r>
              <a:rPr lang="en-IN" sz="2400" dirty="0" smtClean="0"/>
              <a:t>Circle(</a:t>
            </a:r>
            <a:r>
              <a:rPr lang="en-IN" sz="2400" dirty="0" err="1" smtClean="0"/>
              <a:t>int</a:t>
            </a:r>
            <a:r>
              <a:rPr lang="en-IN" sz="2400" dirty="0" smtClean="0"/>
              <a:t> r)</a:t>
            </a:r>
          </a:p>
          <a:p>
            <a:pPr marL="114300" indent="0">
              <a:buNone/>
            </a:pPr>
            <a:r>
              <a:rPr lang="en-IN" sz="2400" dirty="0" smtClean="0"/>
              <a:t>{</a:t>
            </a:r>
          </a:p>
          <a:p>
            <a:pPr marL="114300" indent="0">
              <a:buNone/>
            </a:pPr>
            <a:r>
              <a:rPr lang="en-IN" sz="2400" dirty="0" smtClean="0"/>
              <a:t>radius=r;</a:t>
            </a:r>
          </a:p>
          <a:p>
            <a:pPr marL="114300" indent="0">
              <a:buNone/>
            </a:pPr>
            <a:r>
              <a:rPr lang="en-IN" sz="2400" dirty="0" smtClean="0"/>
              <a:t>}</a:t>
            </a:r>
          </a:p>
          <a:p>
            <a:pPr marL="114300" indent="0">
              <a:buNone/>
            </a:pPr>
            <a:r>
              <a:rPr lang="en-IN" sz="2400" dirty="0"/>
              <a:t>}</a:t>
            </a:r>
            <a:endParaRPr lang="en-IN" sz="2400" dirty="0" smtClean="0"/>
          </a:p>
          <a:p>
            <a:pPr marL="114300" indent="0">
              <a:buNone/>
            </a:pPr>
            <a:endParaRPr lang="en-IN" dirty="0" smtClean="0"/>
          </a:p>
          <a:p>
            <a:pPr marL="114300" indent="0">
              <a:buNone/>
            </a:pPr>
            <a:endParaRPr lang="en-IN" dirty="0"/>
          </a:p>
        </p:txBody>
      </p:sp>
    </p:spTree>
    <p:extLst>
      <p:ext uri="{BB962C8B-B14F-4D97-AF65-F5344CB8AC3E}">
        <p14:creationId xmlns:p14="http://schemas.microsoft.com/office/powerpoint/2010/main" val="22455507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2400"/>
            <a:ext cx="8520600" cy="6553200"/>
          </a:xfrm>
        </p:spPr>
        <p:txBody>
          <a:bodyPr/>
          <a:lstStyle/>
          <a:p>
            <a:pPr marL="114300" indent="0">
              <a:buNone/>
            </a:pPr>
            <a:r>
              <a:rPr lang="en-IN" sz="2400" b="1" dirty="0" smtClean="0"/>
              <a:t>WAP to calculate area of a circle by overloading constructor.</a:t>
            </a:r>
          </a:p>
          <a:p>
            <a:pPr marL="114300" indent="0">
              <a:buNone/>
            </a:pPr>
            <a:endParaRPr lang="en-IN" sz="2400" dirty="0"/>
          </a:p>
          <a:p>
            <a:pPr marL="114300" indent="0">
              <a:buNone/>
            </a:pPr>
            <a:r>
              <a:rPr lang="en-IN" sz="2400" dirty="0" smtClean="0"/>
              <a:t>class </a:t>
            </a:r>
            <a:r>
              <a:rPr lang="en-IN" sz="2400" dirty="0"/>
              <a:t>Circle{   </a:t>
            </a:r>
            <a:endParaRPr lang="en-IN" sz="2400" dirty="0" smtClean="0"/>
          </a:p>
          <a:p>
            <a:pPr marL="114300" indent="0">
              <a:buNone/>
            </a:pPr>
            <a:r>
              <a:rPr lang="en-IN" sz="2400" dirty="0" smtClean="0"/>
              <a:t>double </a:t>
            </a:r>
            <a:r>
              <a:rPr lang="en-IN" sz="2400" dirty="0" err="1"/>
              <a:t>rad,Area</a:t>
            </a:r>
            <a:r>
              <a:rPr lang="en-IN" sz="2400" dirty="0"/>
              <a:t>;    </a:t>
            </a:r>
            <a:endParaRPr lang="en-IN" sz="2400" dirty="0" smtClean="0"/>
          </a:p>
          <a:p>
            <a:pPr marL="114300" indent="0">
              <a:buNone/>
            </a:pPr>
            <a:r>
              <a:rPr lang="en-IN" sz="2400" dirty="0" smtClean="0"/>
              <a:t>Circle</a:t>
            </a:r>
            <a:r>
              <a:rPr lang="en-IN" sz="2400" dirty="0"/>
              <a:t>() </a:t>
            </a:r>
            <a:endParaRPr lang="en-IN" sz="2400" dirty="0" smtClean="0"/>
          </a:p>
          <a:p>
            <a:pPr marL="114300" indent="0">
              <a:buNone/>
            </a:pPr>
            <a:r>
              <a:rPr lang="en-IN" sz="2400" dirty="0" smtClean="0"/>
              <a:t>{</a:t>
            </a:r>
          </a:p>
          <a:p>
            <a:pPr marL="114300" indent="0">
              <a:buNone/>
            </a:pPr>
            <a:r>
              <a:rPr lang="en-IN" sz="2400" dirty="0" smtClean="0"/>
              <a:t>}    </a:t>
            </a:r>
          </a:p>
          <a:p>
            <a:pPr marL="114300" indent="0">
              <a:buNone/>
            </a:pPr>
            <a:r>
              <a:rPr lang="en-IN" sz="2400" dirty="0" smtClean="0"/>
              <a:t>Circle(double </a:t>
            </a:r>
            <a:r>
              <a:rPr lang="en-IN" sz="2400" dirty="0"/>
              <a:t>r)    </a:t>
            </a:r>
            <a:endParaRPr lang="en-IN" sz="2400" dirty="0" smtClean="0"/>
          </a:p>
          <a:p>
            <a:pPr marL="114300" indent="0">
              <a:buNone/>
            </a:pPr>
            <a:r>
              <a:rPr lang="en-IN" sz="2400" dirty="0" smtClean="0"/>
              <a:t>{        </a:t>
            </a:r>
          </a:p>
          <a:p>
            <a:pPr marL="114300" indent="0">
              <a:buNone/>
            </a:pPr>
            <a:r>
              <a:rPr lang="en-IN" sz="2400" dirty="0" smtClean="0"/>
              <a:t>rad=r</a:t>
            </a:r>
            <a:r>
              <a:rPr lang="en-IN" sz="2400" dirty="0"/>
              <a:t>;    </a:t>
            </a:r>
            <a:endParaRPr lang="en-IN" sz="2400" dirty="0" smtClean="0"/>
          </a:p>
          <a:p>
            <a:pPr marL="114300" indent="0">
              <a:buNone/>
            </a:pPr>
            <a:r>
              <a:rPr lang="en-IN" sz="2400" dirty="0" smtClean="0"/>
              <a:t>}    </a:t>
            </a:r>
          </a:p>
          <a:p>
            <a:pPr marL="114300" indent="0">
              <a:buNone/>
            </a:pPr>
            <a:r>
              <a:rPr lang="en-IN" sz="2400" dirty="0" smtClean="0"/>
              <a:t>void </a:t>
            </a:r>
            <a:r>
              <a:rPr lang="en-IN" sz="2400" dirty="0"/>
              <a:t>display()    </a:t>
            </a:r>
            <a:endParaRPr lang="en-IN" sz="2400" dirty="0" smtClean="0"/>
          </a:p>
          <a:p>
            <a:pPr marL="114300" indent="0">
              <a:buNone/>
            </a:pPr>
            <a:r>
              <a:rPr lang="en-IN" sz="2400" dirty="0" smtClean="0"/>
              <a:t>{    </a:t>
            </a:r>
          </a:p>
          <a:p>
            <a:pPr marL="114300" indent="0">
              <a:buNone/>
            </a:pPr>
            <a:r>
              <a:rPr lang="en-IN" sz="2400" dirty="0" smtClean="0"/>
              <a:t>Area=3.141*rad*rad</a:t>
            </a:r>
            <a:r>
              <a:rPr lang="en-IN" sz="2400" dirty="0"/>
              <a:t>;     </a:t>
            </a:r>
            <a:endParaRPr lang="en-IN" sz="2400" dirty="0" smtClean="0"/>
          </a:p>
          <a:p>
            <a:pPr marL="114300" indent="0">
              <a:buNone/>
            </a:pPr>
            <a:r>
              <a:rPr lang="en-IN" sz="2400" dirty="0" err="1" smtClean="0"/>
              <a:t>System.out.println</a:t>
            </a:r>
            <a:r>
              <a:rPr lang="en-IN" sz="2400" dirty="0"/>
              <a:t>("Area of circle="+ Area);    </a:t>
            </a:r>
            <a:endParaRPr lang="en-IN" sz="2400" dirty="0" smtClean="0"/>
          </a:p>
          <a:p>
            <a:pPr marL="114300" indent="0">
              <a:buNone/>
            </a:pPr>
            <a:r>
              <a:rPr lang="en-IN" sz="2400" dirty="0" smtClean="0"/>
              <a:t>}    </a:t>
            </a:r>
          </a:p>
          <a:p>
            <a:pPr marL="114300" indent="0">
              <a:buNone/>
            </a:pPr>
            <a:r>
              <a:rPr lang="en-IN" sz="2400" dirty="0" smtClean="0"/>
              <a:t>}</a:t>
            </a:r>
            <a:endParaRPr lang="en-IN" sz="2400" dirty="0"/>
          </a:p>
        </p:txBody>
      </p:sp>
    </p:spTree>
    <p:extLst>
      <p:ext uri="{BB962C8B-B14F-4D97-AF65-F5344CB8AC3E}">
        <p14:creationId xmlns:p14="http://schemas.microsoft.com/office/powerpoint/2010/main" val="379098456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33400"/>
            <a:ext cx="8520600" cy="5558433"/>
          </a:xfrm>
        </p:spPr>
        <p:txBody>
          <a:bodyPr/>
          <a:lstStyle/>
          <a:p>
            <a:pPr marL="114300" indent="0">
              <a:buNone/>
            </a:pPr>
            <a:r>
              <a:rPr lang="en-IN" sz="2400" dirty="0"/>
              <a:t>class Test </a:t>
            </a:r>
          </a:p>
          <a:p>
            <a:pPr marL="114300" indent="0">
              <a:buNone/>
            </a:pPr>
            <a:r>
              <a:rPr lang="en-IN" sz="2400" dirty="0"/>
              <a:t>{    </a:t>
            </a:r>
          </a:p>
          <a:p>
            <a:pPr marL="114300" indent="0">
              <a:buNone/>
            </a:pPr>
            <a:r>
              <a:rPr lang="en-IN" sz="2400" dirty="0"/>
              <a:t>public static void main(String[] </a:t>
            </a:r>
            <a:r>
              <a:rPr lang="en-IN" sz="2400" dirty="0" err="1"/>
              <a:t>args</a:t>
            </a:r>
            <a:r>
              <a:rPr lang="en-IN" sz="2400" dirty="0"/>
              <a:t>) </a:t>
            </a:r>
          </a:p>
          <a:p>
            <a:pPr marL="114300" indent="0">
              <a:buNone/>
            </a:pPr>
            <a:r>
              <a:rPr lang="en-IN" sz="2400" dirty="0"/>
              <a:t>{        </a:t>
            </a:r>
          </a:p>
          <a:p>
            <a:pPr marL="114300" indent="0">
              <a:buNone/>
            </a:pPr>
            <a:r>
              <a:rPr lang="en-IN" sz="2400" dirty="0"/>
              <a:t>Circle c=new Circle(4.5);        </a:t>
            </a:r>
          </a:p>
          <a:p>
            <a:pPr marL="114300" indent="0">
              <a:buNone/>
            </a:pPr>
            <a:r>
              <a:rPr lang="en-IN" sz="2400" dirty="0" err="1"/>
              <a:t>c.display</a:t>
            </a:r>
            <a:r>
              <a:rPr lang="en-IN" sz="2400" dirty="0"/>
              <a:t>();        </a:t>
            </a:r>
          </a:p>
          <a:p>
            <a:pPr marL="114300" indent="0">
              <a:buNone/>
            </a:pPr>
            <a:r>
              <a:rPr lang="en-IN" sz="2400" dirty="0"/>
              <a:t>}</a:t>
            </a:r>
          </a:p>
          <a:p>
            <a:pPr marL="114300" indent="0">
              <a:buNone/>
            </a:pPr>
            <a:r>
              <a:rPr lang="en-IN" sz="2400" dirty="0"/>
              <a:t>}</a:t>
            </a:r>
          </a:p>
          <a:p>
            <a:pPr marL="114300" indent="0">
              <a:buNone/>
            </a:pPr>
            <a:endParaRPr lang="en-IN" dirty="0"/>
          </a:p>
          <a:p>
            <a:pPr marL="114300" indent="0">
              <a:buNone/>
            </a:pPr>
            <a:endParaRPr lang="en-IN" sz="2400" dirty="0" smtClean="0"/>
          </a:p>
          <a:p>
            <a:pPr marL="114300" indent="0">
              <a:buNone/>
            </a:pPr>
            <a:endParaRPr lang="en-IN" sz="2400" dirty="0"/>
          </a:p>
          <a:p>
            <a:pPr marL="114300" indent="0">
              <a:buNone/>
            </a:pPr>
            <a:r>
              <a:rPr lang="en-IN" sz="2400" b="1" dirty="0" smtClean="0"/>
              <a:t>Output</a:t>
            </a:r>
            <a:r>
              <a:rPr lang="en-IN" sz="2400" b="1" dirty="0"/>
              <a:t>:</a:t>
            </a:r>
          </a:p>
          <a:p>
            <a:pPr marL="114300" indent="0">
              <a:buNone/>
            </a:pPr>
            <a:r>
              <a:rPr lang="en-IN" sz="2400" dirty="0"/>
              <a:t>Area of circle=63.60525</a:t>
            </a:r>
          </a:p>
        </p:txBody>
      </p:sp>
    </p:spTree>
    <p:extLst>
      <p:ext uri="{BB962C8B-B14F-4D97-AF65-F5344CB8AC3E}">
        <p14:creationId xmlns:p14="http://schemas.microsoft.com/office/powerpoint/2010/main" val="12371776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7"/>
          <p:cNvSpPr txBox="1">
            <a:spLocks noGrp="1"/>
          </p:cNvSpPr>
          <p:nvPr>
            <p:ph type="body" idx="1"/>
          </p:nvPr>
        </p:nvSpPr>
        <p:spPr>
          <a:xfrm>
            <a:off x="184879" y="978158"/>
            <a:ext cx="8638091" cy="5511283"/>
          </a:xfrm>
          <a:prstGeom prst="rect">
            <a:avLst/>
          </a:prstGeom>
        </p:spPr>
        <p:txBody>
          <a:bodyPr spcFirstLastPara="1" wrap="square" lIns="91425" tIns="91425" rIns="91425" bIns="91425" anchor="t" anchorCtr="0">
            <a:noAutofit/>
          </a:bodyPr>
          <a:lstStyle/>
          <a:p>
            <a:pPr marL="114300" indent="0">
              <a:buNone/>
            </a:pPr>
            <a:r>
              <a:rPr lang="en-GB" sz="2000" dirty="0" smtClean="0">
                <a:latin typeface="Times New Roman" pitchFamily="18" charset="0"/>
                <a:cs typeface="Times New Roman" pitchFamily="18" charset="0"/>
              </a:rPr>
              <a:t>Object reference variables act differently than we would expect when an assignment takes place. </a:t>
            </a:r>
          </a:p>
          <a:p>
            <a:pPr marL="114300" indent="0" fontAlgn="t">
              <a:buNone/>
            </a:pPr>
            <a:r>
              <a:rPr lang="en-GB" sz="2000" dirty="0" smtClean="0">
                <a:latin typeface="Times New Roman" pitchFamily="18" charset="0"/>
                <a:cs typeface="Times New Roman" pitchFamily="18" charset="0"/>
              </a:rPr>
              <a:t>For example, </a:t>
            </a:r>
          </a:p>
          <a:p>
            <a:pPr marL="114300" indent="0" fontAlgn="t">
              <a:buNone/>
            </a:pPr>
            <a:endParaRPr lang="en-GB" sz="2000" dirty="0" smtClean="0">
              <a:latin typeface="Times New Roman" pitchFamily="18" charset="0"/>
              <a:cs typeface="Times New Roman" pitchFamily="18" charset="0"/>
            </a:endParaRPr>
          </a:p>
          <a:p>
            <a:pPr marL="114300" indent="0" fontAlgn="t">
              <a:buNone/>
            </a:pPr>
            <a:r>
              <a:rPr lang="en-GB" sz="2000" dirty="0" smtClean="0">
                <a:latin typeface="Times New Roman" pitchFamily="18" charset="0"/>
                <a:cs typeface="Times New Roman" pitchFamily="18" charset="0"/>
              </a:rPr>
              <a:t>Box b1 = new Box();</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b1</a:t>
            </a:r>
          </a:p>
          <a:p>
            <a:pPr marL="114300" indent="0">
              <a:buNone/>
            </a:pPr>
            <a:endParaRPr lang="en-GB" sz="2000" dirty="0" smtClean="0">
              <a:latin typeface="Times New Roman" pitchFamily="18" charset="0"/>
              <a:cs typeface="Times New Roman" pitchFamily="18" charset="0"/>
            </a:endParaRPr>
          </a:p>
          <a:p>
            <a:pPr marL="114300" indent="0">
              <a:buNone/>
            </a:pPr>
            <a:endParaRPr lang="en-GB" sz="2000" dirty="0" smtClean="0">
              <a:latin typeface="Times New Roman" pitchFamily="18" charset="0"/>
              <a:cs typeface="Times New Roman" pitchFamily="18" charset="0"/>
            </a:endParaRPr>
          </a:p>
          <a:p>
            <a:pPr marL="114300" indent="0">
              <a:buNone/>
            </a:pPr>
            <a:r>
              <a:rPr lang="en-GB" sz="2000" dirty="0" smtClean="0">
                <a:latin typeface="Times New Roman" pitchFamily="18" charset="0"/>
                <a:cs typeface="Times New Roman" pitchFamily="18" charset="0"/>
              </a:rPr>
              <a:t>Box b2 = b1;</a:t>
            </a:r>
          </a:p>
          <a:p>
            <a:pPr marL="114300" indent="0">
              <a:buNone/>
            </a:pPr>
            <a:r>
              <a:rPr lang="en-GB" sz="2000" dirty="0" smtClean="0">
                <a:latin typeface="Times New Roman" pitchFamily="18" charset="0"/>
                <a:cs typeface="Times New Roman" pitchFamily="18" charset="0"/>
              </a:rPr>
              <a:t>b1</a:t>
            </a:r>
          </a:p>
          <a:p>
            <a:pPr marL="114300" indent="0">
              <a:buNone/>
            </a:pPr>
            <a:endParaRPr lang="en-GB" sz="2000" dirty="0" smtClean="0">
              <a:latin typeface="Times New Roman" pitchFamily="18" charset="0"/>
              <a:cs typeface="Times New Roman" pitchFamily="18" charset="0"/>
            </a:endParaRPr>
          </a:p>
          <a:p>
            <a:pPr marL="114300" indent="0">
              <a:buNone/>
            </a:pPr>
            <a:endParaRPr lang="en-GB" sz="2000" dirty="0" smtClean="0">
              <a:latin typeface="Times New Roman" pitchFamily="18" charset="0"/>
              <a:cs typeface="Times New Roman" pitchFamily="18" charset="0"/>
            </a:endParaRPr>
          </a:p>
          <a:p>
            <a:pPr marL="114300" indent="0">
              <a:buNone/>
            </a:pPr>
            <a:r>
              <a:rPr lang="en-GB" sz="2000" dirty="0" smtClean="0">
                <a:latin typeface="Times New Roman" pitchFamily="18" charset="0"/>
                <a:cs typeface="Times New Roman" pitchFamily="18" charset="0"/>
              </a:rPr>
              <a:t>b2</a:t>
            </a:r>
          </a:p>
          <a:p>
            <a:pPr marL="114300" indent="0">
              <a:buNone/>
            </a:pPr>
            <a:endParaRPr lang="en-IN" sz="2000" dirty="0"/>
          </a:p>
          <a:p>
            <a:pPr marL="114300" indent="0">
              <a:buNone/>
            </a:pPr>
            <a:endParaRPr lang="en-IN" sz="2000" dirty="0"/>
          </a:p>
        </p:txBody>
      </p:sp>
      <p:cxnSp>
        <p:nvCxnSpPr>
          <p:cNvPr id="3" name="Elbow Connector 2"/>
          <p:cNvCxnSpPr/>
          <p:nvPr/>
        </p:nvCxnSpPr>
        <p:spPr>
          <a:xfrm>
            <a:off x="845652" y="3090333"/>
            <a:ext cx="641350" cy="203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1515818" y="3191933"/>
            <a:ext cx="869950" cy="38946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dirty="0">
                <a:effectLst/>
                <a:ea typeface="Calibri"/>
                <a:cs typeface="Times New Roman"/>
              </a:rPr>
              <a:t>Box object</a:t>
            </a:r>
          </a:p>
        </p:txBody>
      </p:sp>
      <p:cxnSp>
        <p:nvCxnSpPr>
          <p:cNvPr id="6" name="Elbow Connector 5"/>
          <p:cNvCxnSpPr/>
          <p:nvPr/>
        </p:nvCxnSpPr>
        <p:spPr>
          <a:xfrm>
            <a:off x="691998" y="4283270"/>
            <a:ext cx="831659" cy="203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4"/>
          <p:cNvSpPr txBox="1"/>
          <p:nvPr/>
        </p:nvSpPr>
        <p:spPr>
          <a:xfrm>
            <a:off x="1561948" y="4384870"/>
            <a:ext cx="869950" cy="38946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dirty="0">
                <a:effectLst/>
                <a:ea typeface="Calibri"/>
                <a:cs typeface="Times New Roman"/>
              </a:rPr>
              <a:t>Box object</a:t>
            </a:r>
          </a:p>
        </p:txBody>
      </p:sp>
      <p:cxnSp>
        <p:nvCxnSpPr>
          <p:cNvPr id="8" name="Elbow Connector 7"/>
          <p:cNvCxnSpPr/>
          <p:nvPr/>
        </p:nvCxnSpPr>
        <p:spPr>
          <a:xfrm flipV="1">
            <a:off x="672852" y="4579603"/>
            <a:ext cx="869950" cy="8043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4"/>
          <p:cNvSpPr txBox="1"/>
          <p:nvPr/>
        </p:nvSpPr>
        <p:spPr>
          <a:xfrm>
            <a:off x="3515503" y="2170837"/>
            <a:ext cx="5449078" cy="3760064"/>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fontAlgn="t"/>
            <a:r>
              <a:rPr lang="en-GB" sz="1800" dirty="0" smtClean="0">
                <a:latin typeface="Times New Roman" pitchFamily="18" charset="0"/>
                <a:cs typeface="Times New Roman" pitchFamily="18" charset="0"/>
              </a:rPr>
              <a:t>Here, b2 is assigned a reference to the exact copy of the object referred to by b1. That means b1 and b2 will both refer to the same object. This assignment did not allocate any memory or copy any part of the original object. </a:t>
            </a:r>
          </a:p>
          <a:p>
            <a:pPr algn="just" fontAlgn="t"/>
            <a:endParaRPr lang="en-GB" sz="1800" dirty="0" smtClean="0">
              <a:latin typeface="Times New Roman" pitchFamily="18" charset="0"/>
              <a:cs typeface="Times New Roman" pitchFamily="18" charset="0"/>
            </a:endParaRPr>
          </a:p>
          <a:p>
            <a:pPr algn="just" fontAlgn="t"/>
            <a:r>
              <a:rPr lang="en-GB" sz="1800" dirty="0" smtClean="0">
                <a:latin typeface="Times New Roman" pitchFamily="18" charset="0"/>
                <a:cs typeface="Times New Roman" pitchFamily="18" charset="0"/>
              </a:rPr>
              <a:t>It simply makes b2 refer to the same object as does b1. Thus, any changes made to the object through b2 will also affect the object to which b1 refers since they are the same object. Like this, we can create multiple references to the same object.</a:t>
            </a:r>
            <a:endParaRPr lang="en-GB" sz="1800" dirty="0">
              <a:latin typeface="Times New Roman" pitchFamily="18" charset="0"/>
              <a:cs typeface="Times New Roman" pitchFamily="18" charset="0"/>
            </a:endParaRPr>
          </a:p>
        </p:txBody>
      </p:sp>
      <p:sp>
        <p:nvSpPr>
          <p:cNvPr id="2" name="Rectangle 1"/>
          <p:cNvSpPr/>
          <p:nvPr/>
        </p:nvSpPr>
        <p:spPr>
          <a:xfrm>
            <a:off x="184879" y="504033"/>
            <a:ext cx="5282471"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Assigning Object Reference Variables</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0037893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9983" y="1102803"/>
            <a:ext cx="8713043" cy="5252381"/>
          </a:xfrm>
        </p:spPr>
        <p:txBody>
          <a:bodyPr/>
          <a:lstStyle/>
          <a:p>
            <a:pPr marL="114300" indent="0" fontAlgn="base">
              <a:buNone/>
            </a:pPr>
            <a:r>
              <a:rPr lang="en-GB" sz="2000" dirty="0" smtClean="0">
                <a:latin typeface="Times New Roman" pitchFamily="18" charset="0"/>
                <a:cs typeface="Times New Roman" pitchFamily="18" charset="0"/>
              </a:rPr>
              <a:t>class Demo{</a:t>
            </a:r>
          </a:p>
          <a:p>
            <a:pPr marL="114300" indent="0" fontAlgn="base">
              <a:buNone/>
            </a:pP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dat1;</a:t>
            </a:r>
          </a:p>
          <a:p>
            <a:pPr marL="114300" indent="0" fontAlgn="base">
              <a:buNone/>
            </a:pP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dat2;</a:t>
            </a:r>
          </a:p>
          <a:p>
            <a:pPr marL="114300" indent="0" fontAlgn="base">
              <a:buNone/>
            </a:pPr>
            <a:r>
              <a:rPr lang="en-GB" sz="2000" dirty="0" smtClean="0">
                <a:latin typeface="Times New Roman" pitchFamily="18" charset="0"/>
                <a:cs typeface="Times New Roman" pitchFamily="18" charset="0"/>
              </a:rPr>
              <a:t>}</a:t>
            </a:r>
          </a:p>
          <a:p>
            <a:pPr marL="114300" indent="0" fontAlgn="base">
              <a:buNone/>
            </a:pPr>
            <a:r>
              <a:rPr lang="en-GB" sz="2000" dirty="0" smtClean="0">
                <a:latin typeface="Times New Roman" pitchFamily="18" charset="0"/>
                <a:cs typeface="Times New Roman" pitchFamily="18" charset="0"/>
              </a:rPr>
              <a:t>public class </a:t>
            </a:r>
            <a:r>
              <a:rPr lang="en-GB" sz="2000" dirty="0" err="1" smtClean="0">
                <a:latin typeface="Times New Roman" pitchFamily="18" charset="0"/>
                <a:cs typeface="Times New Roman" pitchFamily="18" charset="0"/>
              </a:rPr>
              <a:t>Java_app</a:t>
            </a:r>
            <a:r>
              <a:rPr lang="en-GB" sz="2000" dirty="0" smtClean="0">
                <a:latin typeface="Times New Roman" pitchFamily="18" charset="0"/>
                <a:cs typeface="Times New Roman" pitchFamily="18" charset="0"/>
              </a:rPr>
              <a:t> {</a:t>
            </a:r>
          </a:p>
          <a:p>
            <a:pPr marL="114300" indent="0" fontAlgn="base">
              <a:buNone/>
            </a:pPr>
            <a:r>
              <a:rPr lang="en-GB" sz="2000" dirty="0" smtClean="0">
                <a:latin typeface="Times New Roman" pitchFamily="18" charset="0"/>
                <a:cs typeface="Times New Roman" pitchFamily="18" charset="0"/>
              </a:rPr>
              <a:t>public static void main(String[] </a:t>
            </a:r>
            <a:r>
              <a:rPr lang="en-GB" sz="2000" dirty="0" err="1" smtClean="0">
                <a:latin typeface="Times New Roman" pitchFamily="18" charset="0"/>
                <a:cs typeface="Times New Roman" pitchFamily="18" charset="0"/>
              </a:rPr>
              <a:t>args</a:t>
            </a:r>
            <a:r>
              <a:rPr lang="en-GB" sz="2000" dirty="0" smtClean="0">
                <a:latin typeface="Times New Roman" pitchFamily="18" charset="0"/>
                <a:cs typeface="Times New Roman" pitchFamily="18" charset="0"/>
              </a:rPr>
              <a:t>) {</a:t>
            </a:r>
          </a:p>
          <a:p>
            <a:pPr marL="114300" indent="0" fontAlgn="base">
              <a:buNone/>
            </a:pPr>
            <a:r>
              <a:rPr lang="en-GB" sz="2000" dirty="0" smtClean="0">
                <a:latin typeface="Times New Roman" pitchFamily="18" charset="0"/>
                <a:cs typeface="Times New Roman" pitchFamily="18" charset="0"/>
              </a:rPr>
              <a:t>Demo d1  = new Demo();</a:t>
            </a:r>
          </a:p>
          <a:p>
            <a:pPr marL="114300" indent="0" fontAlgn="base">
              <a:buNone/>
            </a:pPr>
            <a:r>
              <a:rPr lang="en-GB" sz="2000" dirty="0" smtClean="0">
                <a:latin typeface="Times New Roman" pitchFamily="18" charset="0"/>
                <a:cs typeface="Times New Roman" pitchFamily="18" charset="0"/>
              </a:rPr>
              <a:t>d1.dat1 = 20;</a:t>
            </a:r>
          </a:p>
          <a:p>
            <a:pPr marL="114300" indent="0" fontAlgn="base">
              <a:buNone/>
            </a:pPr>
            <a:r>
              <a:rPr lang="en-GB" sz="2000" dirty="0" smtClean="0">
                <a:latin typeface="Times New Roman" pitchFamily="18" charset="0"/>
                <a:cs typeface="Times New Roman" pitchFamily="18" charset="0"/>
              </a:rPr>
              <a:t>Demo d2  = d1;</a:t>
            </a:r>
          </a:p>
          <a:p>
            <a:pPr marL="114300" indent="0" fontAlgn="base">
              <a:buNone/>
            </a:pPr>
            <a:r>
              <a:rPr lang="en-GB" sz="2000" dirty="0" smtClean="0">
                <a:latin typeface="Times New Roman" pitchFamily="18" charset="0"/>
                <a:cs typeface="Times New Roman" pitchFamily="18" charset="0"/>
              </a:rPr>
              <a:t>d2.dat2 = 50;                                                                  </a:t>
            </a:r>
          </a:p>
          <a:p>
            <a:pPr marL="114300" indent="0" fontAlgn="base">
              <a:buNone/>
            </a:pPr>
            <a:r>
              <a:rPr lang="en-GB" sz="2000" dirty="0" smtClean="0">
                <a:latin typeface="Times New Roman" pitchFamily="18" charset="0"/>
                <a:cs typeface="Times New Roman" pitchFamily="18" charset="0"/>
              </a:rPr>
              <a:t>Demo d3  = d2;</a:t>
            </a:r>
          </a:p>
          <a:p>
            <a:pPr marL="114300" indent="0" fontAlgn="base">
              <a:buNone/>
            </a:pPr>
            <a:r>
              <a:rPr lang="en-GB" sz="2000" dirty="0" smtClean="0">
                <a:latin typeface="Times New Roman" pitchFamily="18" charset="0"/>
                <a:cs typeface="Times New Roman" pitchFamily="18" charset="0"/>
              </a:rPr>
              <a:t>System.out.println("d3.dat1 : "+d3.dat1);</a:t>
            </a:r>
          </a:p>
          <a:p>
            <a:pPr marL="114300" indent="0" fontAlgn="base">
              <a:buNone/>
            </a:pPr>
            <a:r>
              <a:rPr lang="en-GB" sz="2000" dirty="0" smtClean="0">
                <a:latin typeface="Times New Roman" pitchFamily="18" charset="0"/>
                <a:cs typeface="Times New Roman" pitchFamily="18" charset="0"/>
              </a:rPr>
              <a:t>System.out.println("d3.dat2 : "+d3.dat2);</a:t>
            </a:r>
          </a:p>
          <a:p>
            <a:pPr marL="114300" indent="0" fontAlgn="base">
              <a:buNone/>
            </a:pPr>
            <a:r>
              <a:rPr lang="en-GB" sz="2000" dirty="0" smtClean="0">
                <a:latin typeface="Times New Roman" pitchFamily="18" charset="0"/>
                <a:cs typeface="Times New Roman" pitchFamily="18" charset="0"/>
              </a:rPr>
              <a:t>}</a:t>
            </a:r>
          </a:p>
          <a:p>
            <a:pPr marL="114300" indent="0" fontAlgn="base">
              <a:buNone/>
            </a:pPr>
            <a:r>
              <a:rPr lang="en-GB" sz="2000" dirty="0" smtClean="0">
                <a:latin typeface="Times New Roman" pitchFamily="18" charset="0"/>
                <a:cs typeface="Times New Roman" pitchFamily="18" charset="0"/>
              </a:rPr>
              <a:t>}</a:t>
            </a:r>
          </a:p>
          <a:p>
            <a:pPr marL="114300" indent="0">
              <a:buNone/>
            </a:pPr>
            <a:endParaRPr lang="en-GB" sz="1800" b="1" dirty="0" smtClean="0">
              <a:latin typeface="Times New Roman" pitchFamily="18" charset="0"/>
              <a:cs typeface="Times New Roman" pitchFamily="18" charset="0"/>
            </a:endParaRPr>
          </a:p>
        </p:txBody>
      </p:sp>
      <p:sp>
        <p:nvSpPr>
          <p:cNvPr id="4" name="TextBox 3"/>
          <p:cNvSpPr txBox="1"/>
          <p:nvPr/>
        </p:nvSpPr>
        <p:spPr>
          <a:xfrm>
            <a:off x="4817122" y="1464546"/>
            <a:ext cx="4060178" cy="3477875"/>
          </a:xfrm>
          <a:prstGeom prst="rect">
            <a:avLst/>
          </a:prstGeom>
          <a:noFill/>
        </p:spPr>
        <p:txBody>
          <a:bodyPr wrap="square" rtlCol="0">
            <a:spAutoFit/>
          </a:bodyPr>
          <a:lstStyle/>
          <a:p>
            <a:pPr algn="just" fontAlgn="t"/>
            <a:r>
              <a:rPr lang="en-GB" sz="2000" dirty="0" smtClean="0">
                <a:latin typeface="Times New Roman" pitchFamily="18" charset="0"/>
                <a:cs typeface="Times New Roman" pitchFamily="18" charset="0"/>
              </a:rPr>
              <a:t>Here, d1,d2 and d3, all the three data class objects refer to the same Data object. Hence, any change made to data1 or data2 through either object will reflect all of them.</a:t>
            </a:r>
          </a:p>
          <a:p>
            <a:pPr algn="just"/>
            <a:r>
              <a:rPr lang="en-GB" sz="2000" b="1" dirty="0" smtClean="0">
                <a:latin typeface="Times New Roman" pitchFamily="18" charset="0"/>
                <a:cs typeface="Times New Roman" pitchFamily="18" charset="0"/>
              </a:rPr>
              <a:t>N.B </a:t>
            </a:r>
            <a:endParaRPr lang="en-GB" sz="2000" dirty="0" smtClean="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When you assign one object reference variable to another object reference variable, you are not creating a copy of the object, and you are only making a copy of the reference.</a:t>
            </a:r>
            <a:endParaRPr lang="en-GB" sz="2000" dirty="0">
              <a:latin typeface="Times New Roman" pitchFamily="18" charset="0"/>
              <a:cs typeface="Times New Roman" pitchFamily="18" charset="0"/>
            </a:endParaRPr>
          </a:p>
        </p:txBody>
      </p:sp>
      <p:sp>
        <p:nvSpPr>
          <p:cNvPr id="2" name="TextBox 1"/>
          <p:cNvSpPr txBox="1"/>
          <p:nvPr/>
        </p:nvSpPr>
        <p:spPr>
          <a:xfrm>
            <a:off x="4817122" y="5562600"/>
            <a:ext cx="3260078" cy="923330"/>
          </a:xfrm>
          <a:prstGeom prst="rect">
            <a:avLst/>
          </a:prstGeom>
          <a:noFill/>
        </p:spPr>
        <p:txBody>
          <a:bodyPr wrap="square" rtlCol="0">
            <a:spAutoFit/>
          </a:bodyPr>
          <a:lstStyle/>
          <a:p>
            <a:r>
              <a:rPr lang="en-GB" b="1" dirty="0" smtClean="0">
                <a:latin typeface="Times New Roman" pitchFamily="18" charset="0"/>
                <a:cs typeface="Times New Roman" pitchFamily="18" charset="0"/>
              </a:rPr>
              <a:t>Output:</a:t>
            </a:r>
          </a:p>
          <a:p>
            <a:r>
              <a:rPr lang="en-GB" dirty="0" smtClean="0">
                <a:latin typeface="Times New Roman" pitchFamily="18" charset="0"/>
                <a:cs typeface="Times New Roman" pitchFamily="18" charset="0"/>
              </a:rPr>
              <a:t>d3.dat1 :20</a:t>
            </a:r>
          </a:p>
          <a:p>
            <a:r>
              <a:rPr lang="en-GB" dirty="0" smtClean="0">
                <a:latin typeface="Times New Roman" pitchFamily="18" charset="0"/>
                <a:cs typeface="Times New Roman" pitchFamily="18" charset="0"/>
              </a:rPr>
              <a:t>d3.dat2 :50</a:t>
            </a:r>
            <a:endParaRPr lang="en-IN" dirty="0"/>
          </a:p>
        </p:txBody>
      </p:sp>
    </p:spTree>
    <p:extLst>
      <p:ext uri="{BB962C8B-B14F-4D97-AF65-F5344CB8AC3E}">
        <p14:creationId xmlns:p14="http://schemas.microsoft.com/office/powerpoint/2010/main" val="406597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z="4000" smtClean="0"/>
              <a:t>Java EE (Java Enterprise Edition)</a:t>
            </a:r>
            <a:br>
              <a:rPr lang="en-US" sz="4000" smtClean="0"/>
            </a:br>
            <a:endParaRPr lang="en-US" sz="4000" smtClean="0"/>
          </a:p>
        </p:txBody>
      </p:sp>
      <p:sp>
        <p:nvSpPr>
          <p:cNvPr id="16387" name="Rectangle 3"/>
          <p:cNvSpPr>
            <a:spLocks noGrp="1" noChangeArrowheads="1"/>
          </p:cNvSpPr>
          <p:nvPr>
            <p:ph type="body" idx="1"/>
          </p:nvPr>
        </p:nvSpPr>
        <p:spPr/>
        <p:txBody>
          <a:bodyPr/>
          <a:lstStyle/>
          <a:p>
            <a:pPr eaLnBrk="1" hangingPunct="1"/>
            <a:r>
              <a:rPr lang="en-US" smtClean="0"/>
              <a:t>It is an enterprise platform which is mainly used to develop web and enterprise applications. It is built on the top of the Java SE platform. </a:t>
            </a:r>
          </a:p>
          <a:p>
            <a:pPr eaLnBrk="1" hangingPunct="1"/>
            <a:r>
              <a:rPr lang="en-US" smtClean="0"/>
              <a:t>It includes topics like Servlet, JSP, Web Services, EJB, </a:t>
            </a:r>
            <a:r>
              <a:rPr lang="en-US" smtClean="0">
                <a:hlinkClick r:id="rId2"/>
              </a:rPr>
              <a:t>JPA</a:t>
            </a:r>
            <a:r>
              <a:rPr lang="en-US" smtClean="0"/>
              <a:t>, etc.  </a:t>
            </a:r>
          </a:p>
        </p:txBody>
      </p:sp>
    </p:spTree>
    <p:extLst>
      <p:ext uri="{BB962C8B-B14F-4D97-AF65-F5344CB8AC3E}">
        <p14:creationId xmlns:p14="http://schemas.microsoft.com/office/powerpoint/2010/main" val="100376224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4550" y="1080279"/>
            <a:ext cx="8756100" cy="3110723"/>
          </a:xfrm>
        </p:spPr>
        <p:txBody>
          <a:bodyPr/>
          <a:lstStyle/>
          <a:p>
            <a:r>
              <a:rPr lang="en-GB" sz="2400" dirty="0" smtClean="0">
                <a:latin typeface="Times New Roman" pitchFamily="18" charset="0"/>
                <a:cs typeface="Times New Roman" pitchFamily="18" charset="0"/>
              </a:rPr>
              <a:t>In Java, both this and this () are entirely different from each other.</a:t>
            </a:r>
          </a:p>
          <a:p>
            <a:r>
              <a:rPr lang="en-GB" sz="2400" b="1" dirty="0" smtClean="0">
                <a:latin typeface="Times New Roman" pitchFamily="18" charset="0"/>
                <a:cs typeface="Times New Roman" pitchFamily="18" charset="0"/>
              </a:rPr>
              <a:t>‘this’ </a:t>
            </a:r>
            <a:r>
              <a:rPr lang="en-GB" sz="2400" dirty="0" smtClean="0">
                <a:latin typeface="Times New Roman" pitchFamily="18" charset="0"/>
                <a:cs typeface="Times New Roman" pitchFamily="18" charset="0"/>
              </a:rPr>
              <a:t>keyword refers to the current object, through which the method is called.</a:t>
            </a:r>
          </a:p>
          <a:p>
            <a:r>
              <a:rPr lang="en-GB" sz="2400" dirty="0" smtClean="0">
                <a:latin typeface="Times New Roman" pitchFamily="18" charset="0"/>
                <a:cs typeface="Times New Roman" pitchFamily="18" charset="0"/>
              </a:rPr>
              <a:t>This keyword can be used with variables, methods and with classes.</a:t>
            </a:r>
          </a:p>
          <a:p>
            <a:r>
              <a:rPr lang="en-GB" sz="2400" b="1" dirty="0" smtClean="0">
                <a:latin typeface="Times New Roman" pitchFamily="18" charset="0"/>
                <a:cs typeface="Times New Roman" pitchFamily="18" charset="0"/>
              </a:rPr>
              <a:t>this() </a:t>
            </a:r>
            <a:r>
              <a:rPr lang="en-GB" sz="2400" dirty="0" smtClean="0">
                <a:latin typeface="Times New Roman" pitchFamily="18" charset="0"/>
                <a:cs typeface="Times New Roman" pitchFamily="18" charset="0"/>
              </a:rPr>
              <a:t>is used to call one constructor from the other of the same class.</a:t>
            </a:r>
          </a:p>
          <a:p>
            <a:pPr marL="114300" indent="0">
              <a:buNone/>
            </a:pPr>
            <a:endParaRPr lang="en-GB" sz="2400" b="1" dirty="0" smtClean="0">
              <a:latin typeface="Times New Roman" pitchFamily="18" charset="0"/>
              <a:cs typeface="Times New Roman" pitchFamily="18" charset="0"/>
            </a:endParaRPr>
          </a:p>
          <a:p>
            <a:pPr marL="114300" indent="0">
              <a:buNone/>
            </a:pPr>
            <a:endParaRPr lang="en-IN" b="1" u="sng" dirty="0"/>
          </a:p>
        </p:txBody>
      </p:sp>
      <p:sp>
        <p:nvSpPr>
          <p:cNvPr id="3" name="Rectangle 2"/>
          <p:cNvSpPr/>
          <p:nvPr/>
        </p:nvSpPr>
        <p:spPr>
          <a:xfrm>
            <a:off x="184879" y="504033"/>
            <a:ext cx="3501297" cy="461665"/>
          </a:xfrm>
          <a:prstGeom prst="rect">
            <a:avLst/>
          </a:prstGeom>
        </p:spPr>
        <p:txBody>
          <a:bodyPr wrap="square">
            <a:spAutoFit/>
          </a:bodyPr>
          <a:lstStyle/>
          <a:p>
            <a:pPr marL="114300" indent="0">
              <a:buNone/>
            </a:pPr>
            <a:r>
              <a:rPr lang="en-GB" sz="2400" b="1" dirty="0">
                <a:latin typeface="Times New Roman" pitchFamily="18" charset="0"/>
                <a:cs typeface="Times New Roman" pitchFamily="18" charset="0"/>
              </a:rPr>
              <a:t>this and this() in </a:t>
            </a:r>
            <a:r>
              <a:rPr lang="en-GB" sz="2400" b="1" dirty="0" smtClean="0">
                <a:latin typeface="Times New Roman" pitchFamily="18" charset="0"/>
                <a:cs typeface="Times New Roman" pitchFamily="18" charset="0"/>
              </a:rPr>
              <a:t>Java</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857028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32589"/>
            <a:ext cx="8520600" cy="5585925"/>
          </a:xfrm>
        </p:spPr>
        <p:txBody>
          <a:bodyPr/>
          <a:lstStyle/>
          <a:p>
            <a:pPr marL="114300" indent="0">
              <a:buNone/>
            </a:pPr>
            <a:endParaRPr lang="en-IN" sz="2000" dirty="0" smtClean="0">
              <a:latin typeface="Times New Roman" pitchFamily="18" charset="0"/>
              <a:cs typeface="Times New Roman" pitchFamily="18" charset="0"/>
            </a:endParaRPr>
          </a:p>
          <a:p>
            <a:pPr marL="114300" indent="0">
              <a:buNone/>
            </a:pPr>
            <a:endParaRPr lang="en-IN" sz="2000" dirty="0" smtClean="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58279062"/>
              </p:ext>
            </p:extLst>
          </p:nvPr>
        </p:nvGraphicFramePr>
        <p:xfrm>
          <a:off x="462450" y="1119585"/>
          <a:ext cx="8472001" cy="5332447"/>
        </p:xfrm>
        <a:graphic>
          <a:graphicData uri="http://schemas.openxmlformats.org/drawingml/2006/table">
            <a:tbl>
              <a:tblPr firstRow="1" bandRow="1">
                <a:tableStyleId>{5C22544A-7EE6-4342-B048-85BDC9FD1C3A}</a:tableStyleId>
              </a:tblPr>
              <a:tblGrid>
                <a:gridCol w="3947626"/>
                <a:gridCol w="4524375"/>
              </a:tblGrid>
              <a:tr h="793467">
                <a:tc>
                  <a:txBody>
                    <a:bodyPr/>
                    <a:lstStyle/>
                    <a:p>
                      <a:pPr algn="ctr"/>
                      <a:r>
                        <a:rPr lang="en-GB" sz="2700" noProof="0" dirty="0" smtClean="0">
                          <a:latin typeface="Times New Roman" pitchFamily="18" charset="0"/>
                          <a:cs typeface="Times New Roman" pitchFamily="18" charset="0"/>
                        </a:rPr>
                        <a:t>this</a:t>
                      </a:r>
                      <a:endParaRPr lang="en-GB" sz="2700" noProof="0" dirty="0">
                        <a:latin typeface="Times New Roman" pitchFamily="18" charset="0"/>
                        <a:cs typeface="Times New Roman" pitchFamily="18" charset="0"/>
                      </a:endParaRPr>
                    </a:p>
                  </a:txBody>
                  <a:tcPr marT="60960" marB="60960"/>
                </a:tc>
                <a:tc>
                  <a:txBody>
                    <a:bodyPr/>
                    <a:lstStyle/>
                    <a:p>
                      <a:pPr algn="ctr"/>
                      <a:r>
                        <a:rPr lang="en-GB" sz="2700" noProof="0" dirty="0" smtClean="0">
                          <a:latin typeface="Times New Roman" pitchFamily="18" charset="0"/>
                          <a:cs typeface="Times New Roman" pitchFamily="18" charset="0"/>
                        </a:rPr>
                        <a:t>this()</a:t>
                      </a:r>
                      <a:endParaRPr lang="en-GB" sz="2700" noProof="0" dirty="0">
                        <a:latin typeface="Times New Roman" pitchFamily="18" charset="0"/>
                        <a:cs typeface="Times New Roman" pitchFamily="18" charset="0"/>
                      </a:endParaRPr>
                    </a:p>
                  </a:txBody>
                  <a:tcPr marT="60960" marB="60960"/>
                </a:tc>
              </a:tr>
              <a:tr h="494453">
                <a:tc>
                  <a:txBody>
                    <a:bodyPr/>
                    <a:lstStyle/>
                    <a:p>
                      <a:r>
                        <a:rPr lang="en-GB" sz="2100" kern="1200" noProof="0" dirty="0" smtClean="0">
                          <a:solidFill>
                            <a:schemeClr val="dk1"/>
                          </a:solidFill>
                          <a:effectLst/>
                          <a:latin typeface="Times New Roman" pitchFamily="18" charset="0"/>
                          <a:ea typeface="+mn-ea"/>
                          <a:cs typeface="Times New Roman" pitchFamily="18" charset="0"/>
                        </a:rPr>
                        <a:t>‘this’ keyword is used with the objects only.</a:t>
                      </a:r>
                      <a:endParaRPr lang="en-GB" sz="2100" noProof="0" dirty="0">
                        <a:latin typeface="Times New Roman" pitchFamily="18" charset="0"/>
                        <a:cs typeface="Times New Roman" pitchFamily="18" charset="0"/>
                      </a:endParaRPr>
                    </a:p>
                  </a:txBody>
                  <a:tcPr marT="60960" marB="60960"/>
                </a:tc>
                <a:tc>
                  <a:txBody>
                    <a:bodyPr/>
                    <a:lstStyle/>
                    <a:p>
                      <a:r>
                        <a:rPr lang="en-GB" sz="2100" kern="1200" noProof="0" dirty="0" smtClean="0">
                          <a:solidFill>
                            <a:schemeClr val="dk1"/>
                          </a:solidFill>
                          <a:effectLst/>
                          <a:latin typeface="Times New Roman" pitchFamily="18" charset="0"/>
                          <a:ea typeface="+mn-ea"/>
                          <a:cs typeface="Times New Roman" pitchFamily="18" charset="0"/>
                        </a:rPr>
                        <a:t>this() is used with constructors only.</a:t>
                      </a:r>
                      <a:endParaRPr lang="en-GB" sz="2100" noProof="0" dirty="0">
                        <a:latin typeface="Times New Roman" pitchFamily="18" charset="0"/>
                        <a:cs typeface="Times New Roman" pitchFamily="18" charset="0"/>
                      </a:endParaRPr>
                    </a:p>
                  </a:txBody>
                  <a:tcPr marT="60960" marB="60960"/>
                </a:tc>
              </a:tr>
              <a:tr h="1226388">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2100" kern="1200" noProof="0" smtClean="0">
                          <a:solidFill>
                            <a:schemeClr val="dk1"/>
                          </a:solidFill>
                          <a:effectLst/>
                          <a:latin typeface="Times New Roman" pitchFamily="18" charset="0"/>
                          <a:ea typeface="+mn-ea"/>
                          <a:cs typeface="Times New Roman" pitchFamily="18" charset="0"/>
                        </a:rPr>
                        <a:t>It refers to the current object.</a:t>
                      </a:r>
                    </a:p>
                    <a:p>
                      <a:pPr algn="l"/>
                      <a:endParaRPr lang="en-GB" sz="2100" noProof="0" dirty="0">
                        <a:latin typeface="Times New Roman" pitchFamily="18" charset="0"/>
                        <a:cs typeface="Times New Roman" pitchFamily="18" charset="0"/>
                      </a:endParaRPr>
                    </a:p>
                  </a:txBody>
                  <a:tcPr marT="60960" marB="60960"/>
                </a:tc>
                <a:tc>
                  <a:txBody>
                    <a:bodyPr/>
                    <a:lstStyle/>
                    <a:p>
                      <a:r>
                        <a:rPr lang="en-GB" sz="2100" kern="1200" noProof="0" dirty="0" smtClean="0">
                          <a:solidFill>
                            <a:schemeClr val="dk1"/>
                          </a:solidFill>
                          <a:effectLst/>
                          <a:latin typeface="Times New Roman" pitchFamily="18" charset="0"/>
                          <a:ea typeface="+mn-ea"/>
                          <a:cs typeface="Times New Roman" pitchFamily="18" charset="0"/>
                        </a:rPr>
                        <a:t>It refers to the constructor of the same class whose parameters matches with the parameters passed to </a:t>
                      </a:r>
                      <a:r>
                        <a:rPr lang="en-GB" sz="2100" b="1" kern="1200" noProof="0" dirty="0" smtClean="0">
                          <a:solidFill>
                            <a:schemeClr val="dk1"/>
                          </a:solidFill>
                          <a:effectLst/>
                          <a:latin typeface="Times New Roman" pitchFamily="18" charset="0"/>
                          <a:ea typeface="+mn-ea"/>
                          <a:cs typeface="Times New Roman" pitchFamily="18" charset="0"/>
                        </a:rPr>
                        <a:t>this (</a:t>
                      </a:r>
                      <a:r>
                        <a:rPr lang="en-GB" sz="2100" kern="1200" noProof="0" dirty="0" smtClean="0">
                          <a:solidFill>
                            <a:schemeClr val="dk1"/>
                          </a:solidFill>
                          <a:effectLst/>
                          <a:latin typeface="Times New Roman" pitchFamily="18" charset="0"/>
                          <a:ea typeface="+mn-ea"/>
                          <a:cs typeface="Times New Roman" pitchFamily="18" charset="0"/>
                        </a:rPr>
                        <a:t>parameters).</a:t>
                      </a:r>
                      <a:endParaRPr lang="en-GB" sz="2100" noProof="0" dirty="0">
                        <a:latin typeface="Times New Roman" pitchFamily="18" charset="0"/>
                        <a:cs typeface="Times New Roman" pitchFamily="18" charset="0"/>
                      </a:endParaRPr>
                    </a:p>
                  </a:txBody>
                  <a:tcPr marT="60960" marB="60960"/>
                </a:tc>
              </a:tr>
              <a:tr h="1272108">
                <a:tc>
                  <a:txBody>
                    <a:bodyPr/>
                    <a:lstStyle/>
                    <a:p>
                      <a:pPr algn="l"/>
                      <a:r>
                        <a:rPr lang="en-GB" sz="2100" kern="1200" noProof="0" dirty="0" smtClean="0">
                          <a:solidFill>
                            <a:schemeClr val="dk1"/>
                          </a:solidFill>
                          <a:effectLst/>
                          <a:latin typeface="Times New Roman" pitchFamily="18" charset="0"/>
                          <a:ea typeface="+mn-ea"/>
                          <a:cs typeface="Times New Roman" pitchFamily="18" charset="0"/>
                        </a:rPr>
                        <a:t>Dot (.) operator is used to access the members. </a:t>
                      </a:r>
                      <a:r>
                        <a:rPr lang="en-GB" sz="2100" b="1" kern="1200" noProof="0" dirty="0" smtClean="0">
                          <a:solidFill>
                            <a:schemeClr val="dk1"/>
                          </a:solidFill>
                          <a:effectLst/>
                          <a:latin typeface="Times New Roman" pitchFamily="18" charset="0"/>
                          <a:ea typeface="+mn-ea"/>
                          <a:cs typeface="Times New Roman" pitchFamily="18" charset="0"/>
                        </a:rPr>
                        <a:t>For example, </a:t>
                      </a:r>
                      <a:r>
                        <a:rPr lang="en-GB" sz="2100" b="1" kern="1200" noProof="0" dirty="0" err="1" smtClean="0">
                          <a:solidFill>
                            <a:schemeClr val="dk1"/>
                          </a:solidFill>
                          <a:effectLst/>
                          <a:latin typeface="Times New Roman" pitchFamily="18" charset="0"/>
                          <a:ea typeface="+mn-ea"/>
                          <a:cs typeface="Times New Roman" pitchFamily="18" charset="0"/>
                        </a:rPr>
                        <a:t>this.variablename</a:t>
                      </a:r>
                      <a:r>
                        <a:rPr lang="en-GB" sz="2100" b="1" kern="1200" noProof="0" dirty="0" smtClean="0">
                          <a:solidFill>
                            <a:schemeClr val="dk1"/>
                          </a:solidFill>
                          <a:effectLst/>
                          <a:latin typeface="Times New Roman" pitchFamily="18" charset="0"/>
                          <a:ea typeface="+mn-ea"/>
                          <a:cs typeface="Times New Roman" pitchFamily="18" charset="0"/>
                        </a:rPr>
                        <a:t>;</a:t>
                      </a:r>
                      <a:endParaRPr lang="en-GB" sz="2100" b="1" noProof="0" dirty="0">
                        <a:latin typeface="Times New Roman" pitchFamily="18" charset="0"/>
                        <a:cs typeface="Times New Roman" pitchFamily="18" charset="0"/>
                      </a:endParaRPr>
                    </a:p>
                  </a:txBody>
                  <a:tcPr marT="60960" marB="60960"/>
                </a:tc>
                <a:tc>
                  <a:txBody>
                    <a:bodyPr/>
                    <a:lstStyle/>
                    <a:p>
                      <a:r>
                        <a:rPr lang="en-GB" sz="2100" kern="1200" noProof="0" dirty="0" smtClean="0">
                          <a:solidFill>
                            <a:schemeClr val="dk1"/>
                          </a:solidFill>
                          <a:effectLst/>
                          <a:latin typeface="Times New Roman" pitchFamily="18" charset="0"/>
                          <a:ea typeface="+mn-ea"/>
                          <a:cs typeface="Times New Roman" pitchFamily="18" charset="0"/>
                        </a:rPr>
                        <a:t>No Dot (.) operator is used. Only the matching parameters are passed.</a:t>
                      </a:r>
                      <a:endParaRPr lang="en-GB" sz="2100" noProof="0" dirty="0">
                        <a:latin typeface="Times New Roman" pitchFamily="18" charset="0"/>
                        <a:cs typeface="Times New Roman" pitchFamily="18" charset="0"/>
                      </a:endParaRPr>
                    </a:p>
                  </a:txBody>
                  <a:tcPr marT="60960" marB="60960"/>
                </a:tc>
              </a:tr>
              <a:tr h="1102792">
                <a:tc>
                  <a:txBody>
                    <a:bodyPr/>
                    <a:lstStyle/>
                    <a:p>
                      <a:pPr algn="just"/>
                      <a:r>
                        <a:rPr lang="en-GB" sz="2100" kern="1200" noProof="0" dirty="0" smtClean="0">
                          <a:solidFill>
                            <a:schemeClr val="dk1"/>
                          </a:solidFill>
                          <a:effectLst/>
                          <a:latin typeface="Times New Roman" pitchFamily="18" charset="0"/>
                          <a:ea typeface="+mn-ea"/>
                          <a:cs typeface="Times New Roman" pitchFamily="18" charset="0"/>
                        </a:rPr>
                        <a:t>It is used to differentiate between the local variable and the instance variable in the method.</a:t>
                      </a:r>
                      <a:endParaRPr lang="en-GB" sz="2100" noProof="0" dirty="0">
                        <a:latin typeface="Times New Roman" pitchFamily="18" charset="0"/>
                        <a:cs typeface="Times New Roman" pitchFamily="18" charset="0"/>
                      </a:endParaRPr>
                    </a:p>
                  </a:txBody>
                  <a:tcPr marT="60960" marB="60960"/>
                </a:tc>
                <a:tc>
                  <a:txBody>
                    <a:bodyPr/>
                    <a:lstStyle/>
                    <a:p>
                      <a:r>
                        <a:rPr lang="en-GB" sz="2100" kern="1200" noProof="0" dirty="0" smtClean="0">
                          <a:solidFill>
                            <a:schemeClr val="dk1"/>
                          </a:solidFill>
                          <a:effectLst/>
                          <a:latin typeface="Times New Roman" pitchFamily="18" charset="0"/>
                          <a:ea typeface="+mn-ea"/>
                          <a:cs typeface="Times New Roman" pitchFamily="18" charset="0"/>
                        </a:rPr>
                        <a:t>It is used to refer to the constructor belonging to the same class.</a:t>
                      </a:r>
                      <a:endParaRPr lang="en-GB" sz="2100" noProof="0" dirty="0">
                        <a:latin typeface="Times New Roman" pitchFamily="18" charset="0"/>
                        <a:cs typeface="Times New Roman" pitchFamily="18" charset="0"/>
                      </a:endParaRPr>
                    </a:p>
                  </a:txBody>
                  <a:tcPr marT="60960" marB="60960"/>
                </a:tc>
              </a:tr>
            </a:tbl>
          </a:graphicData>
        </a:graphic>
      </p:graphicFrame>
      <p:sp>
        <p:nvSpPr>
          <p:cNvPr id="4" name="Rectangle 3"/>
          <p:cNvSpPr/>
          <p:nvPr/>
        </p:nvSpPr>
        <p:spPr>
          <a:xfrm>
            <a:off x="184878" y="504033"/>
            <a:ext cx="5777772"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Difference Between this </a:t>
            </a:r>
            <a:r>
              <a:rPr lang="en-GB" sz="2400" b="1" dirty="0">
                <a:latin typeface="Times New Roman" pitchFamily="18" charset="0"/>
                <a:cs typeface="Times New Roman" pitchFamily="18" charset="0"/>
              </a:rPr>
              <a:t>and this() in </a:t>
            </a:r>
            <a:r>
              <a:rPr lang="en-GB" sz="2400" b="1" dirty="0" smtClean="0">
                <a:latin typeface="Times New Roman" pitchFamily="18" charset="0"/>
                <a:cs typeface="Times New Roman" pitchFamily="18" charset="0"/>
              </a:rPr>
              <a:t>Java</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6257553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0"/>
            <a:ext cx="8546550" cy="7467599"/>
          </a:xfrm>
        </p:spPr>
        <p:txBody>
          <a:bodyPr/>
          <a:lstStyle/>
          <a:p>
            <a:pPr marL="114300" indent="0">
              <a:buNone/>
            </a:pPr>
            <a:r>
              <a:rPr lang="en-GB" sz="2400" b="1" dirty="0" smtClean="0">
                <a:latin typeface="Times New Roman" pitchFamily="18" charset="0"/>
                <a:cs typeface="Times New Roman" pitchFamily="18" charset="0"/>
              </a:rPr>
              <a:t>Use of ‘this’ keyword</a:t>
            </a:r>
          </a:p>
          <a:p>
            <a:pPr marL="114300" indent="0">
              <a:buNone/>
            </a:pPr>
            <a:r>
              <a:rPr lang="en-GB" sz="2000" dirty="0" smtClean="0">
                <a:latin typeface="Times New Roman" pitchFamily="18" charset="0"/>
                <a:cs typeface="Times New Roman" pitchFamily="18" charset="0"/>
              </a:rPr>
              <a:t>class Stud </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private String name;</a:t>
            </a:r>
          </a:p>
          <a:p>
            <a:pPr marL="114300" indent="0">
              <a:buNone/>
            </a:pPr>
            <a:r>
              <a:rPr lang="en-GB" sz="2000" dirty="0" smtClean="0">
                <a:latin typeface="Times New Roman" pitchFamily="18" charset="0"/>
                <a:cs typeface="Times New Roman" pitchFamily="18" charset="0"/>
              </a:rPr>
              <a:t>        private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age;</a:t>
            </a:r>
          </a:p>
          <a:p>
            <a:pPr marL="114300" indent="0">
              <a:buNone/>
            </a:pPr>
            <a:r>
              <a:rPr lang="en-GB" sz="2000" dirty="0" smtClean="0">
                <a:latin typeface="Times New Roman" pitchFamily="18" charset="0"/>
                <a:cs typeface="Times New Roman" pitchFamily="18" charset="0"/>
              </a:rPr>
              <a:t>        Stud(String s,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this.name = s;</a:t>
            </a:r>
          </a:p>
          <a:p>
            <a:pPr marL="114300" indent="0">
              <a:buNone/>
            </a:pP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this.age</a:t>
            </a:r>
            <a:r>
              <a:rPr lang="en-GB" sz="2000" dirty="0" smtClean="0">
                <a:latin typeface="Times New Roman" pitchFamily="18" charset="0"/>
                <a:cs typeface="Times New Roman" pitchFamily="18" charset="0"/>
              </a:rPr>
              <a:t> = a;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void show()                                                                            </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System.out.println("Name = " + this.name);</a:t>
            </a:r>
          </a:p>
          <a:p>
            <a:pPr marL="114300" indent="0">
              <a:buNone/>
            </a:pPr>
            <a:r>
              <a:rPr lang="en-GB" sz="2000" dirty="0" smtClean="0">
                <a:latin typeface="Times New Roman" pitchFamily="18" charset="0"/>
                <a:cs typeface="Times New Roman" pitchFamily="18" charset="0"/>
              </a:rPr>
              <a:t>        System.out.println("Age = " + </a:t>
            </a:r>
            <a:r>
              <a:rPr lang="en-GB" sz="2000" dirty="0" err="1" smtClean="0">
                <a:latin typeface="Times New Roman" pitchFamily="18" charset="0"/>
                <a:cs typeface="Times New Roman" pitchFamily="18" charset="0"/>
              </a:rPr>
              <a:t>this.age</a:t>
            </a: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public static void main(String[] </a:t>
            </a:r>
            <a:r>
              <a:rPr lang="en-GB" sz="2000" dirty="0" err="1" smtClean="0">
                <a:latin typeface="Times New Roman" pitchFamily="18" charset="0"/>
                <a:cs typeface="Times New Roman" pitchFamily="18" charset="0"/>
              </a:rPr>
              <a:t>args</a:t>
            </a: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Stud </a:t>
            </a:r>
            <a:r>
              <a:rPr lang="en-GB" sz="2000" dirty="0" err="1" smtClean="0">
                <a:latin typeface="Times New Roman" pitchFamily="18" charset="0"/>
                <a:cs typeface="Times New Roman" pitchFamily="18" charset="0"/>
              </a:rPr>
              <a:t>st</a:t>
            </a:r>
            <a:r>
              <a:rPr lang="en-GB" sz="2000" dirty="0" smtClean="0">
                <a:latin typeface="Times New Roman" pitchFamily="18" charset="0"/>
                <a:cs typeface="Times New Roman" pitchFamily="18" charset="0"/>
              </a:rPr>
              <a:t>= new Stud(“Aryan", 28);</a:t>
            </a:r>
          </a:p>
          <a:p>
            <a:pPr marL="114300" indent="0">
              <a:buNone/>
            </a:pP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st.show</a:t>
            </a: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a:t>
            </a:r>
          </a:p>
          <a:p>
            <a:pPr marL="114300" indent="0">
              <a:buNone/>
            </a:pPr>
            <a:r>
              <a:rPr lang="en-GB" sz="2000" dirty="0" smtClean="0">
                <a:latin typeface="Times New Roman" pitchFamily="18" charset="0"/>
                <a:cs typeface="Times New Roman" pitchFamily="18" charset="0"/>
              </a:rPr>
              <a:t>} </a:t>
            </a:r>
          </a:p>
          <a:p>
            <a:pPr marL="114300" indent="0">
              <a:buNone/>
            </a:pPr>
            <a:r>
              <a:rPr lang="en-IN" sz="2000" dirty="0">
                <a:latin typeface="Times New Roman" pitchFamily="18" charset="0"/>
                <a:cs typeface="Times New Roman" pitchFamily="18" charset="0"/>
              </a:rPr>
              <a:t> </a:t>
            </a:r>
          </a:p>
        </p:txBody>
      </p:sp>
      <p:sp>
        <p:nvSpPr>
          <p:cNvPr id="4" name="TextBox 3"/>
          <p:cNvSpPr txBox="1"/>
          <p:nvPr/>
        </p:nvSpPr>
        <p:spPr>
          <a:xfrm>
            <a:off x="5181600" y="5638800"/>
            <a:ext cx="3676261" cy="646331"/>
          </a:xfrm>
          <a:prstGeom prst="rect">
            <a:avLst/>
          </a:prstGeom>
          <a:noFill/>
        </p:spPr>
        <p:txBody>
          <a:bodyPr wrap="square" rtlCol="0">
            <a:spAutoFit/>
          </a:bodyPr>
          <a:lstStyle/>
          <a:p>
            <a:pPr fontAlgn="base"/>
            <a:r>
              <a:rPr lang="en-GB" sz="1600" b="1"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Output: Name = Aryan, Age = 28</a:t>
            </a:r>
          </a:p>
          <a:p>
            <a:pPr fontAlgn="t"/>
            <a:endParaRPr lang="en-IN" dirty="0"/>
          </a:p>
        </p:txBody>
      </p:sp>
    </p:spTree>
    <p:extLst>
      <p:ext uri="{BB962C8B-B14F-4D97-AF65-F5344CB8AC3E}">
        <p14:creationId xmlns:p14="http://schemas.microsoft.com/office/powerpoint/2010/main" val="11748924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2400"/>
            <a:ext cx="8508450" cy="6705599"/>
          </a:xfrm>
        </p:spPr>
        <p:txBody>
          <a:bodyPr/>
          <a:lstStyle/>
          <a:p>
            <a:pPr marL="114300" indent="0">
              <a:buNone/>
            </a:pPr>
            <a:r>
              <a:rPr lang="en-GB" sz="1800" b="1" dirty="0" smtClean="0">
                <a:latin typeface="Times New Roman" pitchFamily="18" charset="0"/>
                <a:cs typeface="Times New Roman" pitchFamily="18" charset="0"/>
              </a:rPr>
              <a:t>Use of ‘this()’</a:t>
            </a:r>
            <a:endParaRPr lang="en-IN" sz="1800" b="1" dirty="0" smtClean="0">
              <a:latin typeface="Times New Roman" pitchFamily="18" charset="0"/>
              <a:cs typeface="Times New Roman" pitchFamily="18" charset="0"/>
            </a:endParaRPr>
          </a:p>
          <a:p>
            <a:pPr marL="114300" indent="0">
              <a:buNone/>
            </a:pPr>
            <a:r>
              <a:rPr lang="en-GB" sz="2000" dirty="0" smtClean="0">
                <a:latin typeface="Times New Roman" pitchFamily="18" charset="0"/>
                <a:cs typeface="Times New Roman" pitchFamily="18" charset="0"/>
              </a:rPr>
              <a:t>class Stud</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private String name;</a:t>
            </a:r>
          </a:p>
          <a:p>
            <a:pPr marL="114300" indent="0">
              <a:buNone/>
            </a:pPr>
            <a:r>
              <a:rPr lang="en-GB" sz="2000" dirty="0" smtClean="0">
                <a:latin typeface="Times New Roman" pitchFamily="18" charset="0"/>
                <a:cs typeface="Times New Roman" pitchFamily="18" charset="0"/>
              </a:rPr>
              <a:t> private </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age;</a:t>
            </a:r>
          </a:p>
          <a:p>
            <a:pPr marL="114300" indent="0">
              <a:buNone/>
            </a:pPr>
            <a:r>
              <a:rPr lang="en-GB" sz="2000" dirty="0" smtClean="0">
                <a:latin typeface="Times New Roman" pitchFamily="18" charset="0"/>
                <a:cs typeface="Times New Roman" pitchFamily="18" charset="0"/>
              </a:rPr>
              <a:t>Stud(String s)</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 this(28);</a:t>
            </a:r>
          </a:p>
          <a:p>
            <a:pPr marL="114300" indent="0">
              <a:buNone/>
            </a:pPr>
            <a:r>
              <a:rPr lang="en-GB" sz="2000" dirty="0" smtClean="0">
                <a:latin typeface="Times New Roman" pitchFamily="18" charset="0"/>
                <a:cs typeface="Times New Roman" pitchFamily="18" charset="0"/>
              </a:rPr>
              <a:t> System.out.println ("Name of Student : " + s);</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Stud(</a:t>
            </a:r>
            <a:r>
              <a:rPr lang="en-GB" sz="2000" dirty="0" err="1" smtClean="0">
                <a:latin typeface="Times New Roman" pitchFamily="18" charset="0"/>
                <a:cs typeface="Times New Roman" pitchFamily="18" charset="0"/>
              </a:rPr>
              <a:t>int</a:t>
            </a:r>
            <a:r>
              <a:rPr lang="en-GB" sz="2000" dirty="0" smtClean="0">
                <a:latin typeface="Times New Roman" pitchFamily="18" charset="0"/>
                <a:cs typeface="Times New Roman" pitchFamily="18" charset="0"/>
              </a:rPr>
              <a:t> a)</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System.out.println("Age of student = " + a);</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class Dem</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public static void main(String </a:t>
            </a:r>
            <a:r>
              <a:rPr lang="en-GB" sz="2000" dirty="0" err="1" smtClean="0">
                <a:latin typeface="Times New Roman" pitchFamily="18" charset="0"/>
                <a:cs typeface="Times New Roman" pitchFamily="18" charset="0"/>
              </a:rPr>
              <a:t>args</a:t>
            </a: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Stud </a:t>
            </a:r>
            <a:r>
              <a:rPr lang="en-GB" sz="2000" dirty="0" err="1" smtClean="0">
                <a:latin typeface="Times New Roman" pitchFamily="18" charset="0"/>
                <a:cs typeface="Times New Roman" pitchFamily="18" charset="0"/>
              </a:rPr>
              <a:t>st</a:t>
            </a:r>
            <a:r>
              <a:rPr lang="en-GB" sz="2000" dirty="0" smtClean="0">
                <a:latin typeface="Times New Roman" pitchFamily="18" charset="0"/>
                <a:cs typeface="Times New Roman" pitchFamily="18" charset="0"/>
              </a:rPr>
              <a:t>= new Stud(“Aryan”);</a:t>
            </a:r>
          </a:p>
          <a:p>
            <a:pPr marL="114300" indent="0">
              <a:buNone/>
            </a:pPr>
            <a:r>
              <a:rPr lang="en-GB" sz="2000" dirty="0" smtClean="0">
                <a:latin typeface="Times New Roman" pitchFamily="18" charset="0"/>
                <a:cs typeface="Times New Roman" pitchFamily="18" charset="0"/>
              </a:rPr>
              <a:t>}</a:t>
            </a:r>
          </a:p>
          <a:p>
            <a:pPr marL="114300" indent="0">
              <a:buNone/>
            </a:pPr>
            <a:r>
              <a:rPr lang="en-GB" sz="2000" dirty="0" smtClean="0">
                <a:latin typeface="Times New Roman" pitchFamily="18" charset="0"/>
                <a:cs typeface="Times New Roman" pitchFamily="18" charset="0"/>
              </a:rPr>
              <a:t>}</a:t>
            </a:r>
          </a:p>
          <a:p>
            <a:pPr marL="114300" indent="0">
              <a:buNone/>
            </a:pPr>
            <a:endParaRPr lang="en-IN" sz="2000" dirty="0">
              <a:latin typeface="Times New Roman" pitchFamily="18" charset="0"/>
              <a:cs typeface="Times New Roman" pitchFamily="18" charset="0"/>
            </a:endParaRPr>
          </a:p>
        </p:txBody>
      </p:sp>
      <p:sp>
        <p:nvSpPr>
          <p:cNvPr id="4" name="TextBox 3"/>
          <p:cNvSpPr txBox="1"/>
          <p:nvPr/>
        </p:nvSpPr>
        <p:spPr>
          <a:xfrm>
            <a:off x="5286239" y="5638800"/>
            <a:ext cx="3676261" cy="861774"/>
          </a:xfrm>
          <a:prstGeom prst="rect">
            <a:avLst/>
          </a:prstGeom>
          <a:noFill/>
        </p:spPr>
        <p:txBody>
          <a:bodyPr wrap="square" rtlCol="0">
            <a:spAutoFit/>
          </a:bodyPr>
          <a:lstStyle/>
          <a:p>
            <a:r>
              <a:rPr lang="en-GB" sz="1600" b="1" dirty="0" smtClean="0">
                <a:latin typeface="Times New Roman" pitchFamily="18" charset="0"/>
                <a:cs typeface="Times New Roman" pitchFamily="18" charset="0"/>
              </a:rPr>
              <a:t>Output: Age of student = 28</a:t>
            </a:r>
          </a:p>
          <a:p>
            <a:r>
              <a:rPr lang="en-GB" sz="1600" b="1" dirty="0" smtClean="0">
                <a:latin typeface="Times New Roman" pitchFamily="18" charset="0"/>
                <a:cs typeface="Times New Roman" pitchFamily="18" charset="0"/>
              </a:rPr>
              <a:t>               Name of Student : Aryan</a:t>
            </a:r>
          </a:p>
          <a:p>
            <a:pPr fontAlgn="base"/>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898569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4075" y="1053064"/>
            <a:ext cx="8718001" cy="2642637"/>
          </a:xfrm>
        </p:spPr>
        <p:txBody>
          <a:bodyPr/>
          <a:lstStyle/>
          <a:p>
            <a:pPr marL="114300" indent="0">
              <a:buNone/>
            </a:pPr>
            <a:endParaRPr lang="en-GB" sz="2000" b="1" dirty="0" smtClean="0"/>
          </a:p>
          <a:p>
            <a:r>
              <a:rPr lang="en-GB" sz="2400" dirty="0">
                <a:latin typeface="Times New Roman" pitchFamily="18" charset="0"/>
                <a:cs typeface="Times New Roman" pitchFamily="18" charset="0"/>
              </a:rPr>
              <a:t>F</a:t>
            </a:r>
            <a:r>
              <a:rPr lang="en-GB" sz="2400" dirty="0" smtClean="0">
                <a:latin typeface="Times New Roman" pitchFamily="18" charset="0"/>
                <a:cs typeface="Times New Roman" pitchFamily="18" charset="0"/>
              </a:rPr>
              <a:t>inal is a reserved word in java. We can’t use it as an identifier as it is a keyword.</a:t>
            </a:r>
          </a:p>
          <a:p>
            <a:pPr marL="114300" indent="0">
              <a:buNone/>
            </a:pPr>
            <a:r>
              <a:rPr lang="en-GB" sz="2400" dirty="0" smtClean="0">
                <a:latin typeface="Times New Roman" pitchFamily="18" charset="0"/>
                <a:cs typeface="Times New Roman" pitchFamily="18" charset="0"/>
              </a:rPr>
              <a:t> </a:t>
            </a:r>
          </a:p>
          <a:p>
            <a:r>
              <a:rPr lang="en-GB" sz="2400" dirty="0" smtClean="0">
                <a:latin typeface="Times New Roman" pitchFamily="18" charset="0"/>
                <a:cs typeface="Times New Roman" pitchFamily="18" charset="0"/>
              </a:rPr>
              <a:t>The final keyword in java when applied to variable, class or methods has got different meanings.</a:t>
            </a:r>
          </a:p>
          <a:p>
            <a:pPr marL="114300" indent="0">
              <a:buNone/>
            </a:pPr>
            <a:endParaRPr lang="en-IN" sz="2400" dirty="0" smtClean="0">
              <a:latin typeface="Times New Roman" pitchFamily="18" charset="0"/>
              <a:cs typeface="Times New Roman" pitchFamily="18" charset="0"/>
            </a:endParaRPr>
          </a:p>
          <a:p>
            <a:pPr marL="114300" indent="0">
              <a:buNone/>
            </a:pPr>
            <a:endParaRPr lang="en-IN" sz="2000" b="1" dirty="0"/>
          </a:p>
        </p:txBody>
      </p:sp>
      <p:sp>
        <p:nvSpPr>
          <p:cNvPr id="4" name="Rectangle 3"/>
          <p:cNvSpPr/>
          <p:nvPr/>
        </p:nvSpPr>
        <p:spPr>
          <a:xfrm>
            <a:off x="184879" y="504033"/>
            <a:ext cx="2291622" cy="461665"/>
          </a:xfrm>
          <a:prstGeom prst="rect">
            <a:avLst/>
          </a:prstGeom>
        </p:spPr>
        <p:txBody>
          <a:bodyPr wrap="square">
            <a:spAutoFit/>
          </a:bodyPr>
          <a:lstStyle/>
          <a:p>
            <a:pPr marL="114300" indent="0">
              <a:buNone/>
            </a:pPr>
            <a:r>
              <a:rPr lang="en-GB" sz="2400" b="1" dirty="0">
                <a:latin typeface="Times New Roman" pitchFamily="18" charset="0"/>
                <a:cs typeface="Times New Roman" pitchFamily="18" charset="0"/>
              </a:rPr>
              <a:t>Final Keyword</a:t>
            </a:r>
          </a:p>
        </p:txBody>
      </p:sp>
    </p:spTree>
    <p:extLst>
      <p:ext uri="{BB962C8B-B14F-4D97-AF65-F5344CB8AC3E}">
        <p14:creationId xmlns:p14="http://schemas.microsoft.com/office/powerpoint/2010/main" val="42578932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825" y="1062394"/>
            <a:ext cx="8737050" cy="5363807"/>
          </a:xfrm>
        </p:spPr>
        <p:txBody>
          <a:bodyPr/>
          <a:lstStyle/>
          <a:p>
            <a:pPr marL="114300" indent="0">
              <a:buNone/>
            </a:pPr>
            <a:r>
              <a:rPr lang="en-GB" sz="2400" dirty="0" smtClean="0">
                <a:latin typeface="Times New Roman" pitchFamily="18" charset="0"/>
                <a:cs typeface="Times New Roman" pitchFamily="18" charset="0"/>
              </a:rPr>
              <a:t>The value of variable cannot be changed once initialised.</a:t>
            </a:r>
          </a:p>
          <a:p>
            <a:pPr marL="114300" indent="0">
              <a:buNone/>
            </a:pPr>
            <a:endParaRPr lang="en-IN" sz="2400" b="1" dirty="0" smtClean="0">
              <a:latin typeface="Times New Roman" pitchFamily="18" charset="0"/>
              <a:cs typeface="Times New Roman" pitchFamily="18" charset="0"/>
            </a:endParaRPr>
          </a:p>
          <a:p>
            <a:pPr marL="114300" indent="0">
              <a:buNone/>
            </a:pPr>
            <a:r>
              <a:rPr lang="en-GB" sz="2400" b="1" dirty="0" smtClean="0">
                <a:latin typeface="Times New Roman" pitchFamily="18" charset="0"/>
                <a:cs typeface="Times New Roman" pitchFamily="18" charset="0"/>
              </a:rPr>
              <a:t>Example:</a:t>
            </a:r>
          </a:p>
          <a:p>
            <a:pPr marL="114300" indent="0">
              <a:buNone/>
            </a:pPr>
            <a:r>
              <a:rPr lang="en-GB" sz="2400" dirty="0" smtClean="0">
                <a:latin typeface="Times New Roman" pitchFamily="18" charset="0"/>
                <a:cs typeface="Times New Roman" pitchFamily="18" charset="0"/>
              </a:rPr>
              <a:t>class A </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public static void main(String[] </a:t>
            </a:r>
            <a:r>
              <a:rPr lang="en-GB" sz="2400" dirty="0" err="1" smtClean="0">
                <a:latin typeface="Times New Roman" pitchFamily="18" charset="0"/>
                <a:cs typeface="Times New Roman" pitchFamily="18" charset="0"/>
              </a:rPr>
              <a:t>args</a:t>
            </a: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b = 5;</a:t>
            </a:r>
          </a:p>
          <a:p>
            <a:pPr marL="114300" indent="0">
              <a:buNone/>
            </a:pPr>
            <a:r>
              <a:rPr lang="en-GB" sz="2400" dirty="0" smtClean="0">
                <a:latin typeface="Times New Roman" pitchFamily="18" charset="0"/>
                <a:cs typeface="Times New Roman" pitchFamily="18" charset="0"/>
              </a:rPr>
              <a:t>final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c = 6;</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b++;                        </a:t>
            </a:r>
          </a:p>
          <a:p>
            <a:pPr marL="114300" indent="0">
              <a:buNone/>
            </a:pPr>
            <a:r>
              <a:rPr lang="en-GB" sz="2400" dirty="0" err="1" smtClean="0">
                <a:latin typeface="Times New Roman" pitchFamily="18" charset="0"/>
                <a:cs typeface="Times New Roman" pitchFamily="18" charset="0"/>
              </a:rPr>
              <a:t>c++</a:t>
            </a: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 }</a:t>
            </a:r>
          </a:p>
          <a:p>
            <a:pPr marL="114300" indent="0">
              <a:buNone/>
            </a:pPr>
            <a:r>
              <a:rPr lang="en-GB" sz="2400" dirty="0" smtClean="0">
                <a:latin typeface="Times New Roman" pitchFamily="18" charset="0"/>
                <a:cs typeface="Times New Roman" pitchFamily="18" charset="0"/>
              </a:rPr>
              <a:t> }</a:t>
            </a:r>
          </a:p>
          <a:p>
            <a:pPr marL="114300" indent="0">
              <a:buNone/>
            </a:pPr>
            <a:endParaRPr lang="en-IN" dirty="0"/>
          </a:p>
        </p:txBody>
      </p:sp>
      <p:sp>
        <p:nvSpPr>
          <p:cNvPr id="4" name="TextBox 3"/>
          <p:cNvSpPr txBox="1"/>
          <p:nvPr/>
        </p:nvSpPr>
        <p:spPr>
          <a:xfrm>
            <a:off x="5486400" y="3667640"/>
            <a:ext cx="3276600" cy="400110"/>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Output: Compile time error</a:t>
            </a:r>
            <a:endParaRPr lang="en-GB" sz="2000" b="1" dirty="0">
              <a:latin typeface="Times New Roman" pitchFamily="18" charset="0"/>
              <a:cs typeface="Times New Roman" pitchFamily="18" charset="0"/>
            </a:endParaRPr>
          </a:p>
        </p:txBody>
      </p:sp>
      <p:sp>
        <p:nvSpPr>
          <p:cNvPr id="5" name="TextBox 4"/>
          <p:cNvSpPr txBox="1"/>
          <p:nvPr/>
        </p:nvSpPr>
        <p:spPr>
          <a:xfrm>
            <a:off x="2743200" y="5050219"/>
            <a:ext cx="4861249" cy="1200329"/>
          </a:xfrm>
          <a:prstGeom prst="rect">
            <a:avLst/>
          </a:prstGeom>
          <a:noFill/>
        </p:spPr>
        <p:txBody>
          <a:bodyPr wrap="square" rtlCol="0">
            <a:spAutoFit/>
          </a:bodyPr>
          <a:lstStyle/>
          <a:p>
            <a:pPr algn="just"/>
            <a:r>
              <a:rPr lang="en-GB" b="1" dirty="0" smtClean="0">
                <a:latin typeface="Times New Roman" pitchFamily="18" charset="0"/>
                <a:cs typeface="Times New Roman" pitchFamily="18" charset="0"/>
              </a:rPr>
              <a:t>N.B: </a:t>
            </a:r>
          </a:p>
          <a:p>
            <a:pPr algn="just"/>
            <a:r>
              <a:rPr lang="en-GB" b="1" dirty="0" smtClean="0">
                <a:latin typeface="Times New Roman" pitchFamily="18" charset="0"/>
                <a:cs typeface="Times New Roman" pitchFamily="18" charset="0"/>
              </a:rPr>
              <a:t>If we declare any variable as final, we can’t modify its contents since it is final, and if we modify it then we get Compile Time Error.</a:t>
            </a:r>
            <a:endParaRPr lang="en-GB" b="1" dirty="0">
              <a:latin typeface="Times New Roman" pitchFamily="18" charset="0"/>
              <a:cs typeface="Times New Roman" pitchFamily="18" charset="0"/>
            </a:endParaRPr>
          </a:p>
        </p:txBody>
      </p:sp>
      <p:sp>
        <p:nvSpPr>
          <p:cNvPr id="6" name="Rectangle 5"/>
          <p:cNvSpPr/>
          <p:nvPr/>
        </p:nvSpPr>
        <p:spPr>
          <a:xfrm>
            <a:off x="184879" y="504033"/>
            <a:ext cx="3015522"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Final with Variables </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5531308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351" y="1051249"/>
            <a:ext cx="8829675" cy="5628951"/>
          </a:xfrm>
        </p:spPr>
        <p:txBody>
          <a:bodyPr/>
          <a:lstStyle/>
          <a:p>
            <a:pPr marL="114300" indent="0">
              <a:buNone/>
            </a:pPr>
            <a:r>
              <a:rPr lang="en-GB" sz="2400" dirty="0" smtClean="0">
                <a:latin typeface="Times New Roman" pitchFamily="18" charset="0"/>
                <a:cs typeface="Times New Roman" pitchFamily="18" charset="0"/>
              </a:rPr>
              <a:t>Whenever we declare any class as final, it means that we can’t extend that class or we can’t make subclass of that class.</a:t>
            </a:r>
          </a:p>
          <a:p>
            <a:pPr marL="114300" indent="0">
              <a:buNone/>
            </a:pPr>
            <a:endParaRPr lang="en-GB" sz="2400" b="1" dirty="0" smtClean="0">
              <a:latin typeface="Times New Roman" pitchFamily="18" charset="0"/>
              <a:cs typeface="Times New Roman" pitchFamily="18" charset="0"/>
            </a:endParaRPr>
          </a:p>
          <a:p>
            <a:pPr marL="114300" indent="0">
              <a:buNone/>
            </a:pPr>
            <a:r>
              <a:rPr lang="en-GB" sz="2400" b="1" dirty="0" smtClean="0">
                <a:latin typeface="Times New Roman" pitchFamily="18" charset="0"/>
                <a:cs typeface="Times New Roman" pitchFamily="18" charset="0"/>
              </a:rPr>
              <a:t>Example:</a:t>
            </a:r>
          </a:p>
          <a:p>
            <a:pPr marL="114300" indent="0">
              <a:buNone/>
            </a:pPr>
            <a:r>
              <a:rPr lang="en-GB" sz="2400" dirty="0" smtClean="0">
                <a:latin typeface="Times New Roman" pitchFamily="18" charset="0"/>
                <a:cs typeface="Times New Roman" pitchFamily="18" charset="0"/>
              </a:rPr>
              <a:t>final class PP {</a:t>
            </a:r>
          </a:p>
          <a:p>
            <a:pPr marL="114300" indent="0">
              <a:buNone/>
            </a:pPr>
            <a:r>
              <a:rPr lang="en-GB" sz="2400" dirty="0" smtClean="0">
                <a:latin typeface="Times New Roman" pitchFamily="18" charset="0"/>
                <a:cs typeface="Times New Roman" pitchFamily="18" charset="0"/>
              </a:rPr>
              <a:t>public static void main(String[] </a:t>
            </a:r>
            <a:r>
              <a:rPr lang="en-GB" sz="2400" dirty="0" err="1" smtClean="0">
                <a:latin typeface="Times New Roman" pitchFamily="18" charset="0"/>
                <a:cs typeface="Times New Roman" pitchFamily="18" charset="0"/>
              </a:rPr>
              <a:t>args</a:t>
            </a: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b = 10;</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class SS extends PP</a:t>
            </a:r>
          </a:p>
          <a:p>
            <a:pPr marL="114300" indent="0">
              <a:buNone/>
            </a:pPr>
            <a:r>
              <a:rPr lang="en-GB" sz="2400" dirty="0" smtClean="0">
                <a:latin typeface="Times New Roman" pitchFamily="18" charset="0"/>
                <a:cs typeface="Times New Roman" pitchFamily="18" charset="0"/>
              </a:rPr>
              <a:t>{</a:t>
            </a:r>
          </a:p>
          <a:p>
            <a:pPr marL="114300" indent="0">
              <a:buNone/>
            </a:pPr>
            <a:r>
              <a:rPr lang="en-GB" sz="2400" dirty="0" smtClean="0">
                <a:latin typeface="Times New Roman" pitchFamily="18" charset="0"/>
                <a:cs typeface="Times New Roman" pitchFamily="18" charset="0"/>
              </a:rPr>
              <a:t>// more code here with main method </a:t>
            </a:r>
          </a:p>
          <a:p>
            <a:pPr marL="11430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114300" indent="0">
              <a:buNone/>
            </a:pPr>
            <a:endParaRPr lang="en-IN" sz="2400" b="1" dirty="0" smtClean="0">
              <a:latin typeface="Times New Roman" pitchFamily="18" charset="0"/>
              <a:cs typeface="Times New Roman" pitchFamily="18" charset="0"/>
            </a:endParaRPr>
          </a:p>
          <a:p>
            <a:pPr marL="114300" indent="0">
              <a:buNone/>
            </a:pPr>
            <a:endParaRPr lang="en-IN" sz="1800" dirty="0">
              <a:latin typeface="Times New Roman" pitchFamily="18" charset="0"/>
              <a:cs typeface="Times New Roman" pitchFamily="18" charset="0"/>
            </a:endParaRPr>
          </a:p>
          <a:p>
            <a:pPr marL="114300" indent="0">
              <a:buNone/>
            </a:pPr>
            <a:endParaRPr lang="en-IN" sz="2000" dirty="0">
              <a:latin typeface="Times New Roman" pitchFamily="18" charset="0"/>
              <a:cs typeface="Times New Roman" pitchFamily="18" charset="0"/>
            </a:endParaRPr>
          </a:p>
        </p:txBody>
      </p:sp>
      <p:sp>
        <p:nvSpPr>
          <p:cNvPr id="4" name="TextBox 3"/>
          <p:cNvSpPr txBox="1"/>
          <p:nvPr/>
        </p:nvSpPr>
        <p:spPr>
          <a:xfrm>
            <a:off x="5257801" y="3962400"/>
            <a:ext cx="3346580" cy="369332"/>
          </a:xfrm>
          <a:prstGeom prst="rect">
            <a:avLst/>
          </a:prstGeom>
          <a:noFill/>
        </p:spPr>
        <p:txBody>
          <a:bodyPr wrap="square" rtlCol="0">
            <a:spAutoFit/>
          </a:bodyPr>
          <a:lstStyle/>
          <a:p>
            <a:r>
              <a:rPr lang="en-GB" sz="1600" b="1"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Output: Compile time error</a:t>
            </a:r>
            <a:endParaRPr lang="en-GB" b="1" dirty="0">
              <a:latin typeface="Times New Roman" pitchFamily="18" charset="0"/>
              <a:cs typeface="Times New Roman" pitchFamily="18" charset="0"/>
            </a:endParaRPr>
          </a:p>
        </p:txBody>
      </p:sp>
      <p:sp>
        <p:nvSpPr>
          <p:cNvPr id="5" name="TextBox 4"/>
          <p:cNvSpPr txBox="1"/>
          <p:nvPr/>
        </p:nvSpPr>
        <p:spPr>
          <a:xfrm>
            <a:off x="5753101" y="4930711"/>
            <a:ext cx="3036335" cy="584775"/>
          </a:xfrm>
          <a:prstGeom prst="rect">
            <a:avLst/>
          </a:prstGeom>
          <a:noFill/>
        </p:spPr>
        <p:txBody>
          <a:bodyPr wrap="square" rtlCol="0">
            <a:spAutoFit/>
          </a:bodyPr>
          <a:lstStyle/>
          <a:p>
            <a:r>
              <a:rPr lang="en-GB" sz="1600" b="1" dirty="0" smtClean="0">
                <a:latin typeface="Times New Roman" pitchFamily="18" charset="0"/>
                <a:cs typeface="Times New Roman" pitchFamily="18" charset="0"/>
              </a:rPr>
              <a:t>N.B: </a:t>
            </a:r>
          </a:p>
          <a:p>
            <a:r>
              <a:rPr lang="en-GB" sz="1600" b="1" dirty="0" smtClean="0">
                <a:latin typeface="Times New Roman" pitchFamily="18" charset="0"/>
                <a:cs typeface="Times New Roman" pitchFamily="18" charset="0"/>
              </a:rPr>
              <a:t>We can't extend RR as it is final</a:t>
            </a:r>
            <a:r>
              <a:rPr lang="en-IN" sz="1600" b="1" dirty="0" smtClean="0">
                <a:latin typeface="Times New Roman" pitchFamily="18" charset="0"/>
                <a:cs typeface="Times New Roman" pitchFamily="18" charset="0"/>
              </a:rPr>
              <a:t>.</a:t>
            </a:r>
            <a:endParaRPr lang="en-IN" sz="1600" b="1" dirty="0">
              <a:latin typeface="Times New Roman" pitchFamily="18" charset="0"/>
              <a:cs typeface="Times New Roman" pitchFamily="18" charset="0"/>
            </a:endParaRPr>
          </a:p>
        </p:txBody>
      </p:sp>
      <p:sp>
        <p:nvSpPr>
          <p:cNvPr id="2" name="Rectangle 1"/>
          <p:cNvSpPr/>
          <p:nvPr/>
        </p:nvSpPr>
        <p:spPr>
          <a:xfrm>
            <a:off x="293027" y="478633"/>
            <a:ext cx="2526374"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Final with Class </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0526171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9550" y="563482"/>
            <a:ext cx="8763000" cy="6167519"/>
          </a:xfrm>
        </p:spPr>
        <p:txBody>
          <a:bodyPr/>
          <a:lstStyle/>
          <a:p>
            <a:pPr marL="114300" indent="0">
              <a:buNone/>
            </a:pPr>
            <a:r>
              <a:rPr lang="en-GB" sz="2400" dirty="0" smtClean="0">
                <a:latin typeface="Times New Roman" pitchFamily="18" charset="0"/>
                <a:cs typeface="Times New Roman" pitchFamily="18" charset="0"/>
              </a:rPr>
              <a:t>The method cannot be overridden by a subclass. Whenever we declare any method as final, then it means that we can’t override that method.</a:t>
            </a:r>
            <a:endParaRPr lang="en-IN" sz="2400" b="1" dirty="0" smtClean="0">
              <a:latin typeface="Times New Roman" pitchFamily="18" charset="0"/>
              <a:cs typeface="Times New Roman" pitchFamily="18" charset="0"/>
            </a:endParaRPr>
          </a:p>
          <a:p>
            <a:pPr marL="114300" indent="0">
              <a:buNone/>
            </a:pPr>
            <a:r>
              <a:rPr lang="en-IN" sz="2400" b="1" dirty="0" smtClean="0">
                <a:latin typeface="Times New Roman" pitchFamily="18" charset="0"/>
                <a:cs typeface="Times New Roman" pitchFamily="18" charset="0"/>
              </a:rPr>
              <a:t>Example:</a:t>
            </a:r>
          </a:p>
          <a:p>
            <a:pPr marL="114300" indent="0">
              <a:buNone/>
            </a:pPr>
            <a:r>
              <a:rPr lang="en-IN" sz="2400" dirty="0">
                <a:latin typeface="Times New Roman" pitchFamily="18" charset="0"/>
                <a:cs typeface="Times New Roman" pitchFamily="18" charset="0"/>
              </a:rPr>
              <a:t>class </a:t>
            </a:r>
            <a:r>
              <a:rPr lang="en-IN" sz="2400" dirty="0" smtClean="0">
                <a:latin typeface="Times New Roman" pitchFamily="18" charset="0"/>
                <a:cs typeface="Times New Roman" pitchFamily="18" charset="0"/>
              </a:rPr>
              <a:t>RR</a:t>
            </a:r>
          </a:p>
          <a:p>
            <a:pPr marL="114300" indent="0">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t>
            </a:r>
          </a:p>
          <a:p>
            <a:pPr marL="114300" indent="0">
              <a:buNone/>
            </a:pPr>
            <a:r>
              <a:rPr lang="en-IN" sz="2400" dirty="0" smtClean="0">
                <a:latin typeface="Times New Roman" pitchFamily="18" charset="0"/>
                <a:cs typeface="Times New Roman" pitchFamily="18" charset="0"/>
              </a:rPr>
              <a:t>final </a:t>
            </a:r>
            <a:r>
              <a:rPr lang="en-IN" sz="2400" dirty="0">
                <a:latin typeface="Times New Roman" pitchFamily="18" charset="0"/>
                <a:cs typeface="Times New Roman" pitchFamily="18" charset="0"/>
              </a:rPr>
              <a:t>void </a:t>
            </a:r>
            <a:r>
              <a:rPr lang="en-IN" sz="2400" dirty="0" err="1" smtClean="0">
                <a:latin typeface="Times New Roman" pitchFamily="18" charset="0"/>
                <a:cs typeface="Times New Roman" pitchFamily="18" charset="0"/>
              </a:rPr>
              <a:t>pp</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t>
            </a:r>
          </a:p>
          <a:p>
            <a:pPr marL="114300" indent="0">
              <a:buNone/>
            </a:pPr>
            <a:r>
              <a:rPr lang="en-IN" sz="2400" dirty="0" smtClean="0">
                <a:latin typeface="Times New Roman" pitchFamily="18" charset="0"/>
                <a:cs typeface="Times New Roman" pitchFamily="18" charset="0"/>
              </a:rPr>
              <a:t>public </a:t>
            </a:r>
            <a:r>
              <a:rPr lang="en-IN" sz="2400" dirty="0">
                <a:latin typeface="Times New Roman" pitchFamily="18" charset="0"/>
                <a:cs typeface="Times New Roman" pitchFamily="18" charset="0"/>
              </a:rPr>
              <a:t>static void main(String[] </a:t>
            </a:r>
            <a:r>
              <a:rPr lang="en-IN" sz="2400" dirty="0" err="1" smtClean="0">
                <a:latin typeface="Times New Roman" pitchFamily="18" charset="0"/>
                <a:cs typeface="Times New Roman" pitchFamily="18" charset="0"/>
              </a:rPr>
              <a:t>arg</a:t>
            </a:r>
            <a:r>
              <a:rPr lang="en-IN" sz="2400" dirty="0" smtClean="0">
                <a:latin typeface="Times New Roman" pitchFamily="18" charset="0"/>
                <a:cs typeface="Times New Roman" pitchFamily="18" charset="0"/>
              </a:rPr>
              <a:t>)</a:t>
            </a:r>
          </a:p>
          <a:p>
            <a:pPr marL="114300" indent="0">
              <a:buNone/>
            </a:pPr>
            <a:r>
              <a:rPr lang="en-IN" sz="2400" dirty="0">
                <a:latin typeface="Times New Roman" pitchFamily="18" charset="0"/>
                <a:cs typeface="Times New Roman" pitchFamily="18" charset="0"/>
              </a:rPr>
              <a:t>{</a:t>
            </a:r>
          </a:p>
          <a:p>
            <a:pPr marL="11430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114300" indent="0">
              <a:buNone/>
            </a:pPr>
            <a:r>
              <a:rPr lang="en-IN" sz="2400" dirty="0">
                <a:latin typeface="Times New Roman" pitchFamily="18" charset="0"/>
                <a:cs typeface="Times New Roman" pitchFamily="18" charset="0"/>
              </a:rPr>
              <a:t>}</a:t>
            </a:r>
          </a:p>
          <a:p>
            <a:pPr marL="114300" indent="0">
              <a:buNone/>
            </a:pPr>
            <a:r>
              <a:rPr lang="en-IN" sz="2400" dirty="0">
                <a:latin typeface="Times New Roman" pitchFamily="18" charset="0"/>
                <a:cs typeface="Times New Roman" pitchFamily="18" charset="0"/>
              </a:rPr>
              <a:t>class </a:t>
            </a:r>
            <a:r>
              <a:rPr lang="en-IN" sz="2400" dirty="0" smtClean="0">
                <a:latin typeface="Times New Roman" pitchFamily="18" charset="0"/>
                <a:cs typeface="Times New Roman" pitchFamily="18" charset="0"/>
              </a:rPr>
              <a:t>SS </a:t>
            </a:r>
            <a:r>
              <a:rPr lang="en-IN" sz="2400" dirty="0">
                <a:latin typeface="Times New Roman" pitchFamily="18" charset="0"/>
                <a:cs typeface="Times New Roman" pitchFamily="18" charset="0"/>
              </a:rPr>
              <a:t>extends </a:t>
            </a:r>
            <a:r>
              <a:rPr lang="en-IN" sz="2400" dirty="0" smtClean="0">
                <a:latin typeface="Times New Roman" pitchFamily="18" charset="0"/>
                <a:cs typeface="Times New Roman" pitchFamily="18" charset="0"/>
              </a:rPr>
              <a:t>RR </a:t>
            </a:r>
          </a:p>
          <a:p>
            <a:pPr marL="11430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114300" indent="0">
              <a:buNone/>
            </a:pPr>
            <a:r>
              <a:rPr lang="en-IN" sz="2400" dirty="0" smtClean="0">
                <a:latin typeface="Times New Roman" pitchFamily="18" charset="0"/>
                <a:cs typeface="Times New Roman" pitchFamily="18" charset="0"/>
              </a:rPr>
              <a:t>void </a:t>
            </a:r>
            <a:r>
              <a:rPr lang="en-IN" sz="2400" dirty="0" err="1" smtClean="0">
                <a:latin typeface="Times New Roman" pitchFamily="18" charset="0"/>
                <a:cs typeface="Times New Roman" pitchFamily="18" charset="0"/>
              </a:rPr>
              <a:t>pp</a:t>
            </a:r>
            <a:r>
              <a:rPr lang="en-IN" sz="2400" dirty="0" smtClean="0">
                <a:latin typeface="Times New Roman" pitchFamily="18" charset="0"/>
                <a:cs typeface="Times New Roman" pitchFamily="18" charset="0"/>
              </a:rPr>
              <a:t>() {}</a:t>
            </a:r>
          </a:p>
          <a:p>
            <a:pPr marL="11430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4" name="TextBox 3"/>
          <p:cNvSpPr txBox="1"/>
          <p:nvPr/>
        </p:nvSpPr>
        <p:spPr>
          <a:xfrm>
            <a:off x="5105401" y="2968608"/>
            <a:ext cx="3438524" cy="400110"/>
          </a:xfrm>
          <a:prstGeom prst="rect">
            <a:avLst/>
          </a:prstGeom>
          <a:noFill/>
        </p:spPr>
        <p:txBody>
          <a:bodyPr wrap="square" rtlCol="0">
            <a:spAutoFit/>
          </a:bodyPr>
          <a:lstStyle/>
          <a:p>
            <a:r>
              <a:rPr lang="en-GB" sz="2000" b="1" dirty="0" smtClean="0">
                <a:latin typeface="Times New Roman" pitchFamily="18" charset="0"/>
                <a:cs typeface="Times New Roman" pitchFamily="18" charset="0"/>
              </a:rPr>
              <a:t>Output: Compile time error</a:t>
            </a:r>
            <a:endParaRPr lang="en-GB" sz="2000" b="1" dirty="0">
              <a:latin typeface="Times New Roman" pitchFamily="18" charset="0"/>
              <a:cs typeface="Times New Roman" pitchFamily="18" charset="0"/>
            </a:endParaRPr>
          </a:p>
        </p:txBody>
      </p:sp>
      <p:sp>
        <p:nvSpPr>
          <p:cNvPr id="5" name="TextBox 4"/>
          <p:cNvSpPr txBox="1"/>
          <p:nvPr/>
        </p:nvSpPr>
        <p:spPr>
          <a:xfrm>
            <a:off x="4102553" y="4732927"/>
            <a:ext cx="4441372" cy="1631216"/>
          </a:xfrm>
          <a:prstGeom prst="rect">
            <a:avLst/>
          </a:prstGeom>
          <a:noFill/>
        </p:spPr>
        <p:txBody>
          <a:bodyPr wrap="square" rtlCol="0">
            <a:spAutoFit/>
          </a:bodyPr>
          <a:lstStyle/>
          <a:p>
            <a:pPr lvl="0" algn="just"/>
            <a:r>
              <a:rPr lang="en-GB" sz="2000" b="1" dirty="0" smtClean="0">
                <a:latin typeface="Times New Roman" pitchFamily="18" charset="0"/>
                <a:cs typeface="Times New Roman" pitchFamily="18" charset="0"/>
              </a:rPr>
              <a:t>N.B : </a:t>
            </a:r>
          </a:p>
          <a:p>
            <a:pPr lvl="0" algn="just"/>
            <a:r>
              <a:rPr lang="en-GB" sz="2000" dirty="0" smtClean="0">
                <a:latin typeface="Times New Roman" pitchFamily="18" charset="0"/>
                <a:cs typeface="Times New Roman" pitchFamily="18" charset="0"/>
              </a:rPr>
              <a:t>If a class is declared as final then by default all of the methods present in that class are automatically final but variables are not.</a:t>
            </a:r>
            <a:endParaRPr lang="en-GB" sz="2000" dirty="0">
              <a:latin typeface="Times New Roman" pitchFamily="18" charset="0"/>
              <a:cs typeface="Times New Roman" pitchFamily="18" charset="0"/>
            </a:endParaRPr>
          </a:p>
        </p:txBody>
      </p:sp>
      <p:sp>
        <p:nvSpPr>
          <p:cNvPr id="6" name="Rectangle 5"/>
          <p:cNvSpPr/>
          <p:nvPr/>
        </p:nvSpPr>
        <p:spPr>
          <a:xfrm>
            <a:off x="457200" y="101817"/>
            <a:ext cx="2878798"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Final with Method </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90819301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5500" y="1092201"/>
            <a:ext cx="8765625" cy="4923433"/>
          </a:xfrm>
        </p:spPr>
        <p:txBody>
          <a:bodyPr/>
          <a:lstStyle/>
          <a:p>
            <a:pPr marL="114300" indent="0">
              <a:buNone/>
            </a:pPr>
            <a:endParaRPr lang="en-IN" sz="2000" b="1" dirty="0">
              <a:latin typeface="Times New Roman" pitchFamily="18" charset="0"/>
              <a:cs typeface="Times New Roman" pitchFamily="18" charset="0"/>
            </a:endParaRPr>
          </a:p>
          <a:p>
            <a:r>
              <a:rPr lang="en-GB" sz="2400" dirty="0" smtClean="0">
                <a:latin typeface="Times New Roman" pitchFamily="18" charset="0"/>
                <a:cs typeface="Times New Roman" pitchFamily="18" charset="0"/>
              </a:rPr>
              <a:t>Finalisation is a concept just opposite to initialisation.</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resources which are not released automatically like file descriptors or window system fonts are freed by using the </a:t>
            </a:r>
            <a:r>
              <a:rPr lang="en-GB" sz="2400" dirty="0" err="1" smtClean="0">
                <a:latin typeface="Times New Roman" pitchFamily="18" charset="0"/>
                <a:cs typeface="Times New Roman" pitchFamily="18" charset="0"/>
              </a:rPr>
              <a:t>finaliser</a:t>
            </a:r>
            <a:r>
              <a:rPr lang="en-GB" sz="2400" dirty="0" smtClean="0">
                <a:latin typeface="Times New Roman" pitchFamily="18" charset="0"/>
                <a:cs typeface="Times New Roman" pitchFamily="18" charset="0"/>
              </a:rPr>
              <a:t> method.</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It is similar to a </a:t>
            </a:r>
            <a:r>
              <a:rPr lang="en-GB" sz="2400" dirty="0" err="1" smtClean="0">
                <a:latin typeface="Times New Roman" pitchFamily="18" charset="0"/>
                <a:cs typeface="Times New Roman" pitchFamily="18" charset="0"/>
              </a:rPr>
              <a:t>detsructor</a:t>
            </a:r>
            <a:r>
              <a:rPr lang="en-GB" sz="2400" dirty="0" smtClean="0">
                <a:latin typeface="Times New Roman" pitchFamily="18" charset="0"/>
                <a:cs typeface="Times New Roman" pitchFamily="18" charset="0"/>
              </a:rPr>
              <a:t> in C++.</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The </a:t>
            </a:r>
            <a:r>
              <a:rPr lang="en-GB" sz="2400" dirty="0" err="1" smtClean="0">
                <a:latin typeface="Times New Roman" pitchFamily="18" charset="0"/>
                <a:cs typeface="Times New Roman" pitchFamily="18" charset="0"/>
              </a:rPr>
              <a:t>finaliser</a:t>
            </a:r>
            <a:r>
              <a:rPr lang="en-GB" sz="2400" dirty="0" smtClean="0">
                <a:latin typeface="Times New Roman" pitchFamily="18" charset="0"/>
                <a:cs typeface="Times New Roman" pitchFamily="18" charset="0"/>
              </a:rPr>
              <a:t> method is just the finalise() method added to any class. </a:t>
            </a:r>
          </a:p>
          <a:p>
            <a:endParaRPr lang="en-GB" sz="2400" dirty="0">
              <a:latin typeface="Times New Roman" pitchFamily="18" charset="0"/>
              <a:cs typeface="Times New Roman" pitchFamily="18" charset="0"/>
            </a:endParaRPr>
          </a:p>
          <a:p>
            <a:r>
              <a:rPr lang="en-GB" sz="2400" dirty="0" smtClean="0">
                <a:latin typeface="Times New Roman" pitchFamily="18" charset="0"/>
                <a:cs typeface="Times New Roman" pitchFamily="18" charset="0"/>
              </a:rPr>
              <a:t>This method explicitly defines the task that is to be performed. </a:t>
            </a:r>
            <a:endParaRPr lang="en-GB" sz="2400" dirty="0">
              <a:latin typeface="Times New Roman" pitchFamily="18" charset="0"/>
              <a:cs typeface="Times New Roman" pitchFamily="18" charset="0"/>
            </a:endParaRPr>
          </a:p>
        </p:txBody>
      </p:sp>
      <p:sp>
        <p:nvSpPr>
          <p:cNvPr id="4" name="Rectangle 3"/>
          <p:cNvSpPr/>
          <p:nvPr/>
        </p:nvSpPr>
        <p:spPr>
          <a:xfrm>
            <a:off x="293028" y="436565"/>
            <a:ext cx="2659723" cy="461665"/>
          </a:xfrm>
          <a:prstGeom prst="rect">
            <a:avLst/>
          </a:prstGeom>
        </p:spPr>
        <p:txBody>
          <a:bodyPr wrap="square">
            <a:spAutoFit/>
          </a:bodyPr>
          <a:lstStyle/>
          <a:p>
            <a:pPr marL="114300" indent="0">
              <a:buNone/>
            </a:pPr>
            <a:r>
              <a:rPr lang="en-GB" sz="2400" b="1" dirty="0" err="1" smtClean="0">
                <a:latin typeface="Times New Roman" pitchFamily="18" charset="0"/>
                <a:cs typeface="Times New Roman" pitchFamily="18" charset="0"/>
              </a:rPr>
              <a:t>Finaliser</a:t>
            </a:r>
            <a:r>
              <a:rPr lang="en-GB" sz="2400" b="1" dirty="0" smtClean="0">
                <a:latin typeface="Times New Roman" pitchFamily="18" charset="0"/>
                <a:cs typeface="Times New Roman" pitchFamily="18" charset="0"/>
              </a:rPr>
              <a:t> Method </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0157795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637137"/>
            <a:ext cx="8456644" cy="6055764"/>
          </a:xfrm>
        </p:spPr>
        <p:txBody>
          <a:bodyPr/>
          <a:lstStyle/>
          <a:p>
            <a:pPr marL="114300" indent="0">
              <a:buNone/>
            </a:pPr>
            <a:r>
              <a:rPr lang="en-IN" sz="2000" dirty="0" smtClean="0">
                <a:latin typeface="Times New Roman" pitchFamily="18" charset="0"/>
                <a:cs typeface="Times New Roman" pitchFamily="18" charset="0"/>
              </a:rPr>
              <a:t>When we pass an object to a method, it is called passed by reference. </a:t>
            </a:r>
          </a:p>
          <a:p>
            <a:pPr marL="114300" indent="0">
              <a:buNone/>
            </a:pPr>
            <a:r>
              <a:rPr lang="en-IN" sz="1800" b="1" dirty="0" smtClean="0"/>
              <a:t> </a:t>
            </a:r>
          </a:p>
          <a:p>
            <a:pPr marL="114300" indent="0">
              <a:buNone/>
            </a:pPr>
            <a:r>
              <a:rPr lang="en-IN" sz="1800" b="1" dirty="0" smtClean="0"/>
              <a:t>Example:</a:t>
            </a:r>
          </a:p>
          <a:p>
            <a:pPr marL="114300" indent="0">
              <a:buNone/>
            </a:pPr>
            <a:r>
              <a:rPr lang="en-IN" sz="2000" dirty="0">
                <a:latin typeface="Times New Roman" pitchFamily="18" charset="0"/>
                <a:cs typeface="Times New Roman" pitchFamily="18" charset="0"/>
              </a:rPr>
              <a:t>class </a:t>
            </a:r>
            <a:r>
              <a:rPr lang="en-IN" sz="2000" dirty="0" err="1" smtClean="0">
                <a:latin typeface="Times New Roman" pitchFamily="18" charset="0"/>
                <a:cs typeface="Times New Roman" pitchFamily="18" charset="0"/>
              </a:rPr>
              <a:t>ObjectPassing</a:t>
            </a:r>
            <a:endParaRPr lang="en-IN" sz="2000" dirty="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a:t>
            </a: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a, b;</a:t>
            </a:r>
          </a:p>
          <a:p>
            <a:pPr marL="114300" indent="0">
              <a:buNone/>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ObjectPassing</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int</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 </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 j)</a:t>
            </a:r>
          </a:p>
          <a:p>
            <a:pPr marL="114300" indent="0">
              <a:buNone/>
            </a:pPr>
            <a:r>
              <a:rPr lang="en-IN" sz="2000" dirty="0">
                <a:latin typeface="Times New Roman" pitchFamily="18" charset="0"/>
                <a:cs typeface="Times New Roman" pitchFamily="18" charset="0"/>
              </a:rPr>
              <a:t>    {</a:t>
            </a:r>
          </a:p>
          <a:p>
            <a:pPr marL="114300" indent="0">
              <a:buNone/>
            </a:pPr>
            <a:r>
              <a:rPr lang="en-IN" sz="2000" dirty="0">
                <a:latin typeface="Times New Roman" pitchFamily="18" charset="0"/>
                <a:cs typeface="Times New Roman" pitchFamily="18" charset="0"/>
              </a:rPr>
              <a:t>        a = i;</a:t>
            </a:r>
          </a:p>
          <a:p>
            <a:pPr marL="114300" indent="0">
              <a:buNone/>
            </a:pPr>
            <a:r>
              <a:rPr lang="en-IN" sz="2000" dirty="0">
                <a:latin typeface="Times New Roman" pitchFamily="18" charset="0"/>
                <a:cs typeface="Times New Roman" pitchFamily="18" charset="0"/>
              </a:rPr>
              <a:t>        b = j;</a:t>
            </a:r>
          </a:p>
          <a:p>
            <a:pPr marL="114300" indent="0">
              <a:buNone/>
            </a:pPr>
            <a:r>
              <a:rPr lang="en-IN" sz="2000" dirty="0">
                <a:latin typeface="Times New Roman" pitchFamily="18" charset="0"/>
                <a:cs typeface="Times New Roman" pitchFamily="18" charset="0"/>
              </a:rPr>
              <a:t>    }</a:t>
            </a:r>
          </a:p>
          <a:p>
            <a:pPr marL="114300" indent="0">
              <a:buNone/>
            </a:pPr>
            <a:r>
              <a:rPr lang="en-IN" sz="2000" dirty="0" err="1" smtClean="0">
                <a:latin typeface="Times New Roman" pitchFamily="18" charset="0"/>
                <a:cs typeface="Times New Roman" pitchFamily="18" charset="0"/>
              </a:rPr>
              <a:t>boolean</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equalTo</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ObjectPassing</a:t>
            </a:r>
            <a:r>
              <a:rPr lang="en-IN" sz="2000" dirty="0" smtClean="0">
                <a:latin typeface="Times New Roman" pitchFamily="18" charset="0"/>
                <a:cs typeface="Times New Roman" pitchFamily="18" charset="0"/>
              </a:rPr>
              <a:t> o)</a:t>
            </a:r>
            <a:endParaRPr lang="en-IN" sz="2000" dirty="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114300" indent="0">
              <a:buNone/>
            </a:pPr>
            <a:r>
              <a:rPr lang="en-IN" sz="2000" dirty="0">
                <a:latin typeface="Times New Roman" pitchFamily="18" charset="0"/>
                <a:cs typeface="Times New Roman" pitchFamily="18" charset="0"/>
              </a:rPr>
              <a:t>return (</a:t>
            </a:r>
            <a:r>
              <a:rPr lang="en-IN" sz="2000" dirty="0" err="1" smtClean="0">
                <a:latin typeface="Times New Roman" pitchFamily="18" charset="0"/>
                <a:cs typeface="Times New Roman" pitchFamily="18" charset="0"/>
              </a:rPr>
              <a:t>o.a</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 &amp;&amp; </a:t>
            </a:r>
            <a:r>
              <a:rPr lang="en-IN" sz="2000" dirty="0" err="1" smtClean="0">
                <a:latin typeface="Times New Roman" pitchFamily="18" charset="0"/>
                <a:cs typeface="Times New Roman" pitchFamily="18" charset="0"/>
              </a:rPr>
              <a:t>o.b</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b);</a:t>
            </a:r>
          </a:p>
          <a:p>
            <a:pPr marL="114300" indent="0">
              <a:buNone/>
            </a:pPr>
            <a:r>
              <a:rPr lang="en-IN" sz="2000" dirty="0">
                <a:latin typeface="Times New Roman" pitchFamily="18" charset="0"/>
                <a:cs typeface="Times New Roman" pitchFamily="18" charset="0"/>
              </a:rPr>
              <a:t>   }</a:t>
            </a:r>
          </a:p>
          <a:p>
            <a:pPr marL="114300" indent="0">
              <a:buNone/>
            </a:pPr>
            <a:r>
              <a:rPr lang="en-IN" sz="2000" dirty="0" smtClean="0">
                <a:latin typeface="Times New Roman" pitchFamily="18" charset="0"/>
                <a:cs typeface="Times New Roman" pitchFamily="18" charset="0"/>
              </a:rPr>
              <a:t>}</a:t>
            </a:r>
          </a:p>
        </p:txBody>
      </p:sp>
      <p:sp>
        <p:nvSpPr>
          <p:cNvPr id="2" name="Rectangle 1"/>
          <p:cNvSpPr/>
          <p:nvPr/>
        </p:nvSpPr>
        <p:spPr>
          <a:xfrm>
            <a:off x="219746" y="175472"/>
            <a:ext cx="5695279"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Passing and Returning Objects in Java</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23101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sz="4000" smtClean="0"/>
              <a:t>Java ME (Java Micro Edition)</a:t>
            </a:r>
            <a:br>
              <a:rPr lang="en-US" sz="4000" smtClean="0"/>
            </a:br>
            <a:endParaRPr lang="en-US" sz="4000" smtClean="0"/>
          </a:p>
        </p:txBody>
      </p:sp>
      <p:sp>
        <p:nvSpPr>
          <p:cNvPr id="17411" name="Rectangle 3"/>
          <p:cNvSpPr>
            <a:spLocks noGrp="1" noChangeArrowheads="1"/>
          </p:cNvSpPr>
          <p:nvPr>
            <p:ph type="body" idx="1"/>
          </p:nvPr>
        </p:nvSpPr>
        <p:spPr/>
        <p:txBody>
          <a:bodyPr/>
          <a:lstStyle/>
          <a:p>
            <a:pPr eaLnBrk="1" hangingPunct="1"/>
            <a:r>
              <a:rPr lang="en-US" smtClean="0"/>
              <a:t>It is a micro platform which is mainly used to develop mobile applications .</a:t>
            </a:r>
          </a:p>
        </p:txBody>
      </p:sp>
    </p:spTree>
    <p:extLst>
      <p:ext uri="{BB962C8B-B14F-4D97-AF65-F5344CB8AC3E}">
        <p14:creationId xmlns:p14="http://schemas.microsoft.com/office/powerpoint/2010/main" val="418056019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114300" indent="0">
              <a:buNone/>
            </a:pPr>
            <a:r>
              <a:rPr lang="en-IN" sz="2000" dirty="0">
                <a:latin typeface="Times New Roman" pitchFamily="18" charset="0"/>
                <a:cs typeface="Times New Roman" pitchFamily="18" charset="0"/>
              </a:rPr>
              <a:t>class Test</a:t>
            </a:r>
          </a:p>
          <a:p>
            <a:pPr marL="114300" indent="0">
              <a:buNone/>
            </a:pPr>
            <a:r>
              <a:rPr lang="en-IN" sz="2000" dirty="0">
                <a:latin typeface="Times New Roman" pitchFamily="18" charset="0"/>
                <a:cs typeface="Times New Roman" pitchFamily="18" charset="0"/>
              </a:rPr>
              <a:t>{</a:t>
            </a:r>
          </a:p>
          <a:p>
            <a:pPr marL="114300" indent="0">
              <a:buNone/>
            </a:pPr>
            <a:r>
              <a:rPr lang="en-IN" sz="2000" dirty="0">
                <a:latin typeface="Times New Roman" pitchFamily="18" charset="0"/>
                <a:cs typeface="Times New Roman" pitchFamily="18" charset="0"/>
              </a:rPr>
              <a:t>    public static void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a:t>
            </a:r>
          </a:p>
          <a:p>
            <a:pPr marL="114300" indent="0">
              <a:buNone/>
            </a:pPr>
            <a:r>
              <a:rPr lang="en-IN" sz="2000" dirty="0">
                <a:latin typeface="Times New Roman" pitchFamily="18" charset="0"/>
                <a:cs typeface="Times New Roman" pitchFamily="18" charset="0"/>
              </a:rPr>
              <a:t>    {</a:t>
            </a:r>
          </a:p>
          <a:p>
            <a:pPr marL="11430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o1 = new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(10, 20);</a:t>
            </a:r>
          </a:p>
          <a:p>
            <a:pPr marL="11430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o2 = new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(10, 20);</a:t>
            </a:r>
          </a:p>
          <a:p>
            <a:pPr marL="11430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o3 = new </a:t>
            </a:r>
            <a:r>
              <a:rPr lang="en-IN" sz="2000" dirty="0" err="1">
                <a:latin typeface="Times New Roman" pitchFamily="18" charset="0"/>
                <a:cs typeface="Times New Roman" pitchFamily="18" charset="0"/>
              </a:rPr>
              <a:t>ObjectPassing</a:t>
            </a:r>
            <a:r>
              <a:rPr lang="en-IN" sz="2000" dirty="0">
                <a:latin typeface="Times New Roman" pitchFamily="18" charset="0"/>
                <a:cs typeface="Times New Roman" pitchFamily="18" charset="0"/>
              </a:rPr>
              <a:t> (-2, -2);                                                                  </a:t>
            </a:r>
          </a:p>
          <a:p>
            <a:pPr marL="11430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(“o1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o2: " + o1.equalTo(o2)); </a:t>
            </a:r>
          </a:p>
          <a:p>
            <a:pPr marL="114300"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("o1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o3: " + o1.equalTo(o3));</a:t>
            </a:r>
          </a:p>
          <a:p>
            <a:pPr marL="114300" indent="0">
              <a:buNone/>
            </a:pPr>
            <a:r>
              <a:rPr lang="en-IN" sz="2000" dirty="0">
                <a:latin typeface="Times New Roman" pitchFamily="18" charset="0"/>
                <a:cs typeface="Times New Roman" pitchFamily="18" charset="0"/>
              </a:rPr>
              <a:t>    }</a:t>
            </a:r>
          </a:p>
          <a:p>
            <a:pPr marL="114300" indent="0">
              <a:buNone/>
            </a:pPr>
            <a:r>
              <a:rPr lang="en-IN" sz="2000" dirty="0">
                <a:latin typeface="Times New Roman" pitchFamily="18" charset="0"/>
                <a:cs typeface="Times New Roman" pitchFamily="18" charset="0"/>
              </a:rPr>
              <a:t>}</a:t>
            </a:r>
          </a:p>
          <a:p>
            <a:pPr marL="114300" indent="0">
              <a:buNone/>
            </a:pPr>
            <a:endParaRPr lang="en-IN" sz="2000" dirty="0"/>
          </a:p>
        </p:txBody>
      </p:sp>
      <p:sp>
        <p:nvSpPr>
          <p:cNvPr id="4" name="TextBox 3"/>
          <p:cNvSpPr txBox="1"/>
          <p:nvPr/>
        </p:nvSpPr>
        <p:spPr>
          <a:xfrm>
            <a:off x="4648200" y="5181600"/>
            <a:ext cx="3458741" cy="646331"/>
          </a:xfrm>
          <a:prstGeom prst="rect">
            <a:avLst/>
          </a:prstGeom>
          <a:noFill/>
        </p:spPr>
        <p:txBody>
          <a:bodyPr wrap="square" rtlCol="0">
            <a:spAutoFit/>
          </a:bodyPr>
          <a:lstStyle/>
          <a:p>
            <a:pPr fontAlgn="base"/>
            <a:r>
              <a:rPr lang="en-GB" b="1" dirty="0" smtClean="0">
                <a:latin typeface="Times New Roman" pitchFamily="18" charset="0"/>
                <a:cs typeface="Times New Roman" pitchFamily="18" charset="0"/>
              </a:rPr>
              <a:t>  Output:  o1 = = o2:  true</a:t>
            </a:r>
          </a:p>
          <a:p>
            <a:pPr fontAlgn="base"/>
            <a:r>
              <a:rPr lang="en-GB" b="1" dirty="0" smtClean="0">
                <a:latin typeface="Times New Roman" pitchFamily="18" charset="0"/>
                <a:cs typeface="Times New Roman" pitchFamily="18" charset="0"/>
              </a:rPr>
              <a:t>                  o1 = = o3:  false</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275887027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0844" y="228601"/>
            <a:ext cx="8655506" cy="6438900"/>
          </a:xfrm>
        </p:spPr>
        <p:txBody>
          <a:bodyPr/>
          <a:lstStyle/>
          <a:p>
            <a:pPr marL="114300" indent="0">
              <a:buNone/>
            </a:pPr>
            <a:r>
              <a:rPr lang="en-GB" sz="2800" b="1" dirty="0" smtClean="0">
                <a:latin typeface="Times New Roman" pitchFamily="18" charset="0"/>
                <a:cs typeface="Times New Roman" pitchFamily="18" charset="0"/>
              </a:rPr>
              <a:t>Method Returning object of the class</a:t>
            </a:r>
          </a:p>
          <a:p>
            <a:pPr marL="114300" indent="0">
              <a:buNone/>
            </a:pPr>
            <a:endParaRPr lang="en-GB" sz="2400" dirty="0" smtClean="0">
              <a:latin typeface="Times New Roman" pitchFamily="18" charset="0"/>
              <a:cs typeface="Times New Roman" pitchFamily="18" charset="0"/>
            </a:endParaRPr>
          </a:p>
          <a:p>
            <a:pPr marL="114300" indent="0">
              <a:buNone/>
            </a:pPr>
            <a:r>
              <a:rPr lang="en-GB" sz="2400" dirty="0" smtClean="0">
                <a:latin typeface="Times New Roman" pitchFamily="18" charset="0"/>
                <a:cs typeface="Times New Roman" pitchFamily="18" charset="0"/>
              </a:rPr>
              <a:t>A method </a:t>
            </a:r>
            <a:r>
              <a:rPr lang="en-GB" sz="2400" dirty="0">
                <a:latin typeface="Times New Roman" pitchFamily="18" charset="0"/>
                <a:cs typeface="Times New Roman" pitchFamily="18" charset="0"/>
              </a:rPr>
              <a:t>can return any type of data, including </a:t>
            </a:r>
            <a:r>
              <a:rPr lang="en-GB" sz="2400" dirty="0" smtClean="0">
                <a:latin typeface="Times New Roman" pitchFamily="18" charset="0"/>
                <a:cs typeface="Times New Roman" pitchFamily="18" charset="0"/>
              </a:rPr>
              <a:t>objects.</a:t>
            </a:r>
            <a:endParaRPr lang="en-GB" sz="2400" dirty="0">
              <a:latin typeface="Times New Roman" pitchFamily="18" charset="0"/>
              <a:cs typeface="Times New Roman" pitchFamily="18" charset="0"/>
            </a:endParaRPr>
          </a:p>
          <a:p>
            <a:pPr marL="114300" indent="0">
              <a:buNone/>
            </a:pPr>
            <a:endParaRPr lang="en-GB" sz="2400" dirty="0" smtClean="0">
              <a:latin typeface="Times New Roman" pitchFamily="18" charset="0"/>
              <a:cs typeface="Times New Roman" pitchFamily="18" charset="0"/>
            </a:endParaRPr>
          </a:p>
          <a:p>
            <a:pPr marL="114300" indent="0">
              <a:buNone/>
            </a:pPr>
            <a:r>
              <a:rPr lang="en-GB" sz="2400" b="1" dirty="0" smtClean="0">
                <a:latin typeface="Times New Roman" pitchFamily="18" charset="0"/>
                <a:cs typeface="Times New Roman" pitchFamily="18" charset="0"/>
              </a:rPr>
              <a:t>Example:</a:t>
            </a:r>
          </a:p>
          <a:p>
            <a:pPr marL="114300" indent="0">
              <a:buNone/>
            </a:pPr>
            <a:endParaRPr lang="en-GB" sz="2400" dirty="0" smtClean="0">
              <a:latin typeface="Times New Roman" pitchFamily="18" charset="0"/>
              <a:cs typeface="Times New Roman" pitchFamily="18" charset="0"/>
            </a:endParaRPr>
          </a:p>
          <a:p>
            <a:pPr marL="114300" indent="0">
              <a:buNone/>
            </a:pPr>
            <a:r>
              <a:rPr lang="en-GB" sz="2400" dirty="0" smtClean="0">
                <a:latin typeface="Times New Roman" pitchFamily="18" charset="0"/>
                <a:cs typeface="Times New Roman" pitchFamily="18" charset="0"/>
              </a:rPr>
              <a:t>class </a:t>
            </a:r>
            <a:r>
              <a:rPr lang="en-GB" sz="2400" dirty="0" err="1" smtClean="0">
                <a:latin typeface="Times New Roman" pitchFamily="18" charset="0"/>
                <a:cs typeface="Times New Roman" pitchFamily="18" charset="0"/>
              </a:rPr>
              <a:t>ObjReturn</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a;</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ObjReturn</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i</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a </a:t>
            </a:r>
            <a:r>
              <a:rPr lang="en-GB" sz="2400" dirty="0">
                <a:latin typeface="Times New Roman" pitchFamily="18" charset="0"/>
                <a:cs typeface="Times New Roman" pitchFamily="18" charset="0"/>
              </a:rPr>
              <a:t>= i;</a:t>
            </a:r>
          </a:p>
          <a:p>
            <a:pPr marL="114300" indent="0">
              <a:buNone/>
            </a:pPr>
            <a:r>
              <a:rPr lang="en-GB" sz="2400" dirty="0">
                <a:latin typeface="Times New Roman" pitchFamily="18" charset="0"/>
                <a:cs typeface="Times New Roman" pitchFamily="18" charset="0"/>
              </a:rPr>
              <a:t>	}</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ObjReturn</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incr</a:t>
            </a:r>
            <a:r>
              <a:rPr lang="en-GB" sz="2400" dirty="0" smtClean="0">
                <a:latin typeface="Times New Roman" pitchFamily="18" charset="0"/>
                <a:cs typeface="Times New Roman" pitchFamily="18" charset="0"/>
              </a:rPr>
              <a:t>(){</a:t>
            </a:r>
            <a:endParaRPr lang="en-GB" sz="2400" dirty="0">
              <a:latin typeface="Times New Roman" pitchFamily="18" charset="0"/>
              <a:cs typeface="Times New Roman" pitchFamily="18" charset="0"/>
            </a:endParaRPr>
          </a:p>
          <a:p>
            <a:pPr marL="114300" indent="0">
              <a:buNone/>
            </a:pP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ObjReturn</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temp </a:t>
            </a:r>
            <a:r>
              <a:rPr lang="en-GB" sz="2400" dirty="0" smtClean="0">
                <a:latin typeface="Times New Roman" pitchFamily="18" charset="0"/>
                <a:cs typeface="Times New Roman" pitchFamily="18" charset="0"/>
              </a:rPr>
              <a:t>= new </a:t>
            </a:r>
            <a:r>
              <a:rPr lang="en-GB" sz="2400" dirty="0" err="1" smtClean="0">
                <a:latin typeface="Times New Roman" pitchFamily="18" charset="0"/>
                <a:cs typeface="Times New Roman" pitchFamily="18" charset="0"/>
              </a:rPr>
              <a:t>ObjReturn</a:t>
            </a:r>
            <a:r>
              <a:rPr lang="en-GB" sz="2400" dirty="0" smtClean="0">
                <a:latin typeface="Times New Roman" pitchFamily="18" charset="0"/>
                <a:cs typeface="Times New Roman" pitchFamily="18" charset="0"/>
              </a:rPr>
              <a:t> (a+10</a:t>
            </a: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return </a:t>
            </a:r>
            <a:r>
              <a:rPr lang="en-GB" sz="2400" dirty="0">
                <a:latin typeface="Times New Roman" pitchFamily="18" charset="0"/>
                <a:cs typeface="Times New Roman" pitchFamily="18" charset="0"/>
              </a:rPr>
              <a:t>temp;</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endParaRPr lang="en-GB" sz="2400" dirty="0">
              <a:latin typeface="Times New Roman" pitchFamily="18" charset="0"/>
              <a:cs typeface="Times New Roman" pitchFamily="18" charset="0"/>
            </a:endParaRPr>
          </a:p>
          <a:p>
            <a:pPr marL="114300" indent="0">
              <a:buNone/>
            </a:pPr>
            <a:endParaRPr lang="en-GB" sz="2400" dirty="0" smtClean="0">
              <a:latin typeface="Times New Roman" pitchFamily="18" charset="0"/>
              <a:cs typeface="Times New Roman" pitchFamily="18" charset="0"/>
            </a:endParaRPr>
          </a:p>
          <a:p>
            <a:pPr marL="114300" indent="0">
              <a:buNone/>
            </a:pPr>
            <a:r>
              <a:rPr lang="en-GB"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03007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311700" y="1639832"/>
            <a:ext cx="8832300" cy="4989567"/>
          </a:xfrm>
        </p:spPr>
        <p:txBody>
          <a:bodyPr/>
          <a:lstStyle/>
          <a:p>
            <a:pPr marL="114300" indent="0">
              <a:buNone/>
            </a:pPr>
            <a:r>
              <a:rPr lang="en-GB" sz="2400" dirty="0">
                <a:latin typeface="Times New Roman" pitchFamily="18" charset="0"/>
                <a:cs typeface="Times New Roman" pitchFamily="18" charset="0"/>
              </a:rPr>
              <a:t>class Test{</a:t>
            </a:r>
          </a:p>
          <a:p>
            <a:pPr marL="114300" indent="0">
              <a:buNone/>
            </a:pPr>
            <a:r>
              <a:rPr lang="en-GB" sz="2400" dirty="0">
                <a:latin typeface="Times New Roman" pitchFamily="18" charset="0"/>
                <a:cs typeface="Times New Roman" pitchFamily="18" charset="0"/>
              </a:rPr>
              <a:t>  public static void main(String </a:t>
            </a:r>
            <a:r>
              <a:rPr lang="en-GB" sz="2400" dirty="0" err="1">
                <a:latin typeface="Times New Roman" pitchFamily="18" charset="0"/>
                <a:cs typeface="Times New Roman" pitchFamily="18" charset="0"/>
              </a:rPr>
              <a:t>args</a:t>
            </a:r>
            <a:r>
              <a:rPr lang="en-GB" sz="2400" dirty="0">
                <a:latin typeface="Times New Roman" pitchFamily="18" charset="0"/>
                <a:cs typeface="Times New Roman" pitchFamily="18" charset="0"/>
              </a:rPr>
              <a:t>[]){</a:t>
            </a:r>
          </a:p>
          <a:p>
            <a:pPr marL="114300" indent="0">
              <a:buNone/>
            </a:pP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ObjReturn</a:t>
            </a:r>
            <a:r>
              <a:rPr lang="en-GB" sz="2400" dirty="0">
                <a:latin typeface="Times New Roman" pitchFamily="18" charset="0"/>
                <a:cs typeface="Times New Roman" pitchFamily="18" charset="0"/>
              </a:rPr>
              <a:t> o1 = new </a:t>
            </a:r>
            <a:r>
              <a:rPr lang="en-GB" sz="2400" dirty="0" err="1">
                <a:latin typeface="Times New Roman" pitchFamily="18" charset="0"/>
                <a:cs typeface="Times New Roman" pitchFamily="18" charset="0"/>
              </a:rPr>
              <a:t>ObjReturn</a:t>
            </a:r>
            <a:r>
              <a:rPr lang="en-GB" sz="2400" dirty="0">
                <a:latin typeface="Times New Roman" pitchFamily="18" charset="0"/>
                <a:cs typeface="Times New Roman" pitchFamily="18" charset="0"/>
              </a:rPr>
              <a:t>(4);</a:t>
            </a:r>
          </a:p>
          <a:p>
            <a:pPr marL="114300" indent="0">
              <a:buNone/>
            </a:pP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ObjReturn</a:t>
            </a:r>
            <a:r>
              <a:rPr lang="en-GB" sz="2400" dirty="0">
                <a:latin typeface="Times New Roman" pitchFamily="18" charset="0"/>
                <a:cs typeface="Times New Roman" pitchFamily="18" charset="0"/>
              </a:rPr>
              <a:t> o2;</a:t>
            </a:r>
          </a:p>
          <a:p>
            <a:pPr marL="114300" indent="0">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o2 </a:t>
            </a:r>
            <a:r>
              <a:rPr lang="en-GB" sz="2400" dirty="0">
                <a:latin typeface="Times New Roman" pitchFamily="18" charset="0"/>
                <a:cs typeface="Times New Roman" pitchFamily="18" charset="0"/>
              </a:rPr>
              <a:t>= o1.incr();</a:t>
            </a:r>
          </a:p>
          <a:p>
            <a:pPr marL="114300" indent="0">
              <a:buNone/>
            </a:pP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System.out.println</a:t>
            </a:r>
            <a:r>
              <a:rPr lang="en-GB" sz="2400" dirty="0">
                <a:latin typeface="Times New Roman" pitchFamily="18" charset="0"/>
                <a:cs typeface="Times New Roman" pitchFamily="18" charset="0"/>
              </a:rPr>
              <a:t>("o1.a: " + o1.a);</a:t>
            </a:r>
          </a:p>
          <a:p>
            <a:pPr marL="114300" indent="0">
              <a:buNone/>
            </a:pP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System.out.println</a:t>
            </a:r>
            <a:r>
              <a:rPr lang="en-GB" sz="2400" dirty="0">
                <a:latin typeface="Times New Roman" pitchFamily="18" charset="0"/>
                <a:cs typeface="Times New Roman" pitchFamily="18" charset="0"/>
              </a:rPr>
              <a:t>(“o2.a: " + o2.a);</a:t>
            </a:r>
          </a:p>
          <a:p>
            <a:pPr marL="114300" indent="0">
              <a:buNone/>
            </a:pPr>
            <a:r>
              <a:rPr lang="en-GB" sz="2400" dirty="0">
                <a:latin typeface="Times New Roman" pitchFamily="18" charset="0"/>
                <a:cs typeface="Times New Roman" pitchFamily="18" charset="0"/>
              </a:rPr>
              <a:t>	      }</a:t>
            </a:r>
          </a:p>
          <a:p>
            <a:pPr marL="114300" indent="0">
              <a:buNone/>
            </a:pPr>
            <a:r>
              <a:rPr lang="en-GB" sz="2400" dirty="0">
                <a:latin typeface="Times New Roman" pitchFamily="18" charset="0"/>
                <a:cs typeface="Times New Roman" pitchFamily="18" charset="0"/>
              </a:rPr>
              <a:t>    }</a:t>
            </a:r>
          </a:p>
          <a:p>
            <a:endParaRPr lang="en-IN" dirty="0"/>
          </a:p>
        </p:txBody>
      </p:sp>
      <p:sp>
        <p:nvSpPr>
          <p:cNvPr id="4" name="TextBox 3"/>
          <p:cNvSpPr txBox="1"/>
          <p:nvPr/>
        </p:nvSpPr>
        <p:spPr>
          <a:xfrm>
            <a:off x="4800600" y="5563899"/>
            <a:ext cx="3810000" cy="830997"/>
          </a:xfrm>
          <a:prstGeom prst="rect">
            <a:avLst/>
          </a:prstGeom>
          <a:noFill/>
        </p:spPr>
        <p:txBody>
          <a:bodyPr wrap="square" rtlCol="0">
            <a:spAutoFit/>
          </a:bodyPr>
          <a:lstStyle/>
          <a:p>
            <a:pPr fontAlgn="base"/>
            <a:r>
              <a:rPr lang="en-GB" sz="2400" dirty="0" smtClean="0">
                <a:latin typeface="Times New Roman" pitchFamily="18" charset="0"/>
                <a:cs typeface="Times New Roman" pitchFamily="18" charset="0"/>
              </a:rPr>
              <a:t>  </a:t>
            </a:r>
            <a:r>
              <a:rPr lang="en-GB" sz="2400" b="1" dirty="0" smtClean="0">
                <a:latin typeface="Times New Roman" pitchFamily="18" charset="0"/>
                <a:cs typeface="Times New Roman" pitchFamily="18" charset="0"/>
              </a:rPr>
              <a:t>Output: o1.a= 4</a:t>
            </a:r>
          </a:p>
          <a:p>
            <a:pPr fontAlgn="base"/>
            <a:r>
              <a:rPr lang="en-GB" sz="2400" b="1" dirty="0" smtClean="0">
                <a:latin typeface="Times New Roman" pitchFamily="18" charset="0"/>
                <a:cs typeface="Times New Roman" pitchFamily="18" charset="0"/>
              </a:rPr>
              <a:t>                 o2.a= 14</a:t>
            </a:r>
            <a:endParaRPr lang="en-GB"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6521363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663" y="647948"/>
            <a:ext cx="8705179" cy="5660492"/>
          </a:xfrm>
        </p:spPr>
        <p:txBody>
          <a:bodyPr/>
          <a:lstStyle/>
          <a:p>
            <a:pPr marL="114300" indent="0">
              <a:buNone/>
            </a:pPr>
            <a:endParaRPr lang="en-IN" sz="1400" dirty="0">
              <a:latin typeface="Times New Roman" pitchFamily="18" charset="0"/>
              <a:cs typeface="Times New Roman" pitchFamily="18" charset="0"/>
            </a:endParaRPr>
          </a:p>
          <a:p>
            <a:pPr>
              <a:buFont typeface="Wingdings" pitchFamily="2" charset="2"/>
              <a:buChar char="§"/>
            </a:pPr>
            <a:r>
              <a:rPr lang="en-GB" sz="1600" dirty="0" smtClean="0">
                <a:latin typeface="Times New Roman" pitchFamily="18" charset="0"/>
                <a:cs typeface="Times New Roman" pitchFamily="18" charset="0"/>
              </a:rPr>
              <a:t>It is a process where a method calls itself again and again.</a:t>
            </a:r>
          </a:p>
          <a:p>
            <a:pPr>
              <a:buFont typeface="Wingdings" pitchFamily="2" charset="2"/>
              <a:buChar char="§"/>
            </a:pPr>
            <a:r>
              <a:rPr lang="en-GB" sz="1600" dirty="0" smtClean="0">
                <a:latin typeface="Times New Roman" pitchFamily="18" charset="0"/>
                <a:cs typeface="Times New Roman" pitchFamily="18" charset="0"/>
              </a:rPr>
              <a:t>Adding two numbers is easy to do, but, adding a range of numbers is more complicated. Through recursion complicated problems break down into simple problems</a:t>
            </a:r>
            <a:r>
              <a:rPr lang="en-GB" sz="1400" dirty="0" smtClean="0">
                <a:latin typeface="Times New Roman" pitchFamily="18" charset="0"/>
                <a:cs typeface="Times New Roman" pitchFamily="18" charset="0"/>
              </a:rPr>
              <a:t>.</a:t>
            </a:r>
          </a:p>
          <a:p>
            <a:pPr marL="114300" indent="0">
              <a:buNone/>
            </a:pPr>
            <a:r>
              <a:rPr lang="en-GB" sz="1600" b="1" dirty="0" smtClean="0">
                <a:latin typeface="Times New Roman" pitchFamily="18" charset="0"/>
                <a:cs typeface="Times New Roman" pitchFamily="18" charset="0"/>
              </a:rPr>
              <a:t>Example:</a:t>
            </a:r>
          </a:p>
          <a:p>
            <a:pPr marL="114300" indent="0">
              <a:buNone/>
            </a:pPr>
            <a:r>
              <a:rPr lang="en-GB" sz="1800" dirty="0">
                <a:latin typeface="Times New Roman" pitchFamily="18" charset="0"/>
                <a:cs typeface="Times New Roman" pitchFamily="18" charset="0"/>
              </a:rPr>
              <a:t>class </a:t>
            </a:r>
            <a:r>
              <a:rPr lang="en-GB" sz="1800" dirty="0" err="1">
                <a:latin typeface="Times New Roman" pitchFamily="18" charset="0"/>
                <a:cs typeface="Times New Roman" pitchFamily="18" charset="0"/>
              </a:rPr>
              <a:t>Rec_demo</a:t>
            </a:r>
            <a:endParaRPr lang="en-GB" sz="1800"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public static void main(String </a:t>
            </a:r>
            <a:r>
              <a:rPr lang="en-GB" sz="1800" dirty="0" err="1">
                <a:latin typeface="Times New Roman" pitchFamily="18" charset="0"/>
                <a:cs typeface="Times New Roman" pitchFamily="18" charset="0"/>
              </a:rPr>
              <a:t>args</a:t>
            </a: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a:t>
            </a:r>
          </a:p>
          <a:p>
            <a:pPr marL="114300" indent="0">
              <a:buNone/>
            </a:pPr>
            <a:r>
              <a:rPr lang="en-GB" sz="1800" dirty="0" err="1">
                <a:latin typeface="Times New Roman" pitchFamily="18" charset="0"/>
                <a:cs typeface="Times New Roman" pitchFamily="18" charset="0"/>
              </a:rPr>
              <a:t>int</a:t>
            </a:r>
            <a:r>
              <a:rPr lang="en-GB" sz="1800" dirty="0">
                <a:latin typeface="Times New Roman" pitchFamily="18" charset="0"/>
                <a:cs typeface="Times New Roman" pitchFamily="18" charset="0"/>
              </a:rPr>
              <a:t> n=5,f;</a:t>
            </a:r>
          </a:p>
          <a:p>
            <a:pPr marL="114300" indent="0">
              <a:buNone/>
            </a:pPr>
            <a:r>
              <a:rPr lang="en-GB" sz="1800" dirty="0">
                <a:latin typeface="Times New Roman" pitchFamily="18" charset="0"/>
                <a:cs typeface="Times New Roman" pitchFamily="18" charset="0"/>
              </a:rPr>
              <a:t>f=factorial(n);</a:t>
            </a:r>
          </a:p>
          <a:p>
            <a:pPr marL="114300" indent="0">
              <a:buNone/>
            </a:pPr>
            <a:r>
              <a:rPr lang="en-GB" sz="1800" dirty="0">
                <a:latin typeface="Times New Roman" pitchFamily="18" charset="0"/>
                <a:cs typeface="Times New Roman" pitchFamily="18" charset="0"/>
              </a:rPr>
              <a:t>System.out.println("Factorial of " + n + " is "+ f);</a:t>
            </a:r>
          </a:p>
          <a:p>
            <a:pPr marL="114300" indent="0">
              <a:buNone/>
            </a:pP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static </a:t>
            </a:r>
            <a:r>
              <a:rPr lang="en-GB" sz="1800" dirty="0" err="1">
                <a:latin typeface="Times New Roman" pitchFamily="18" charset="0"/>
                <a:cs typeface="Times New Roman" pitchFamily="18" charset="0"/>
              </a:rPr>
              <a:t>int</a:t>
            </a:r>
            <a:r>
              <a:rPr lang="en-GB" sz="1800" dirty="0">
                <a:latin typeface="Times New Roman" pitchFamily="18" charset="0"/>
                <a:cs typeface="Times New Roman" pitchFamily="18" charset="0"/>
              </a:rPr>
              <a:t> factorial(</a:t>
            </a:r>
            <a:r>
              <a:rPr lang="en-GB" sz="1800" dirty="0" err="1">
                <a:latin typeface="Times New Roman" pitchFamily="18" charset="0"/>
                <a:cs typeface="Times New Roman" pitchFamily="18" charset="0"/>
              </a:rPr>
              <a:t>int</a:t>
            </a: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num</a:t>
            </a: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if(</a:t>
            </a:r>
            <a:r>
              <a:rPr lang="en-GB" sz="1800" dirty="0" err="1">
                <a:latin typeface="Times New Roman" pitchFamily="18" charset="0"/>
                <a:cs typeface="Times New Roman" pitchFamily="18" charset="0"/>
              </a:rPr>
              <a:t>num</a:t>
            </a:r>
            <a:r>
              <a:rPr lang="en-GB" sz="1800" dirty="0">
                <a:latin typeface="Times New Roman" pitchFamily="18" charset="0"/>
                <a:cs typeface="Times New Roman" pitchFamily="18" charset="0"/>
              </a:rPr>
              <a:t>==0)</a:t>
            </a:r>
          </a:p>
          <a:p>
            <a:pPr marL="114300" indent="0">
              <a:buNone/>
            </a:pPr>
            <a:r>
              <a:rPr lang="en-GB" sz="1800" dirty="0">
                <a:latin typeface="Times New Roman" pitchFamily="18" charset="0"/>
                <a:cs typeface="Times New Roman" pitchFamily="18" charset="0"/>
              </a:rPr>
              <a:t>return 1;</a:t>
            </a:r>
          </a:p>
          <a:p>
            <a:pPr marL="114300" indent="0">
              <a:buNone/>
            </a:pPr>
            <a:r>
              <a:rPr lang="en-GB" sz="1800" dirty="0">
                <a:latin typeface="Times New Roman" pitchFamily="18" charset="0"/>
                <a:cs typeface="Times New Roman" pitchFamily="18" charset="0"/>
              </a:rPr>
              <a:t>else</a:t>
            </a:r>
          </a:p>
          <a:p>
            <a:pPr marL="114300" indent="0">
              <a:buNone/>
            </a:pPr>
            <a:r>
              <a:rPr lang="en-GB" sz="1800" dirty="0">
                <a:latin typeface="Times New Roman" pitchFamily="18" charset="0"/>
                <a:cs typeface="Times New Roman" pitchFamily="18" charset="0"/>
              </a:rPr>
              <a:t>return (</a:t>
            </a:r>
            <a:r>
              <a:rPr lang="en-GB" sz="1800" dirty="0" err="1">
                <a:latin typeface="Times New Roman" pitchFamily="18" charset="0"/>
                <a:cs typeface="Times New Roman" pitchFamily="18" charset="0"/>
              </a:rPr>
              <a:t>num</a:t>
            </a:r>
            <a:r>
              <a:rPr lang="en-GB" sz="1800" dirty="0">
                <a:latin typeface="Times New Roman" pitchFamily="18" charset="0"/>
                <a:cs typeface="Times New Roman" pitchFamily="18" charset="0"/>
              </a:rPr>
              <a:t>*factorial(num-1));</a:t>
            </a:r>
          </a:p>
          <a:p>
            <a:pPr marL="114300" indent="0">
              <a:buNone/>
            </a:pPr>
            <a:r>
              <a:rPr lang="en-GB" sz="1800" dirty="0" smtClean="0">
                <a:latin typeface="Times New Roman" pitchFamily="18" charset="0"/>
                <a:cs typeface="Times New Roman" pitchFamily="18" charset="0"/>
              </a:rPr>
              <a:t>}                  </a:t>
            </a:r>
            <a:endParaRPr lang="en-GB" sz="1800" dirty="0">
              <a:latin typeface="Times New Roman" pitchFamily="18" charset="0"/>
              <a:cs typeface="Times New Roman" pitchFamily="18" charset="0"/>
            </a:endParaRPr>
          </a:p>
          <a:p>
            <a:pPr marL="114300" indent="0">
              <a:buNone/>
            </a:pPr>
            <a:r>
              <a:rPr lang="en-GB" sz="1800" dirty="0">
                <a:latin typeface="Times New Roman" pitchFamily="18" charset="0"/>
                <a:cs typeface="Times New Roman" pitchFamily="18" charset="0"/>
              </a:rPr>
              <a:t>}</a:t>
            </a:r>
          </a:p>
          <a:p>
            <a:pPr marL="114300" indent="0">
              <a:buNone/>
            </a:pPr>
            <a:r>
              <a:rPr lang="en-GB" sz="1800" dirty="0">
                <a:latin typeface="Times New Roman" pitchFamily="18" charset="0"/>
                <a:cs typeface="Times New Roman" pitchFamily="18" charset="0"/>
              </a:rPr>
              <a:t> </a:t>
            </a:r>
            <a:r>
              <a:rPr lang="en-GB" sz="18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               </a:t>
            </a:r>
            <a:endParaRPr lang="en-GB" sz="1600" dirty="0">
              <a:latin typeface="Times New Roman" pitchFamily="18" charset="0"/>
              <a:cs typeface="Times New Roman" pitchFamily="18" charset="0"/>
            </a:endParaRPr>
          </a:p>
        </p:txBody>
      </p:sp>
      <p:sp>
        <p:nvSpPr>
          <p:cNvPr id="2" name="Rectangle 1"/>
          <p:cNvSpPr/>
          <p:nvPr/>
        </p:nvSpPr>
        <p:spPr>
          <a:xfrm>
            <a:off x="252067" y="186283"/>
            <a:ext cx="1761454" cy="461665"/>
          </a:xfrm>
          <a:prstGeom prst="rect">
            <a:avLst/>
          </a:prstGeom>
        </p:spPr>
        <p:txBody>
          <a:bodyPr wrap="square">
            <a:spAutoFit/>
          </a:bodyPr>
          <a:lstStyle/>
          <a:p>
            <a:pPr marL="114300" indent="0">
              <a:buNone/>
            </a:pPr>
            <a:r>
              <a:rPr lang="en-GB" sz="2400" b="1" dirty="0" smtClean="0">
                <a:latin typeface="Times New Roman" pitchFamily="18" charset="0"/>
                <a:cs typeface="Times New Roman" pitchFamily="18" charset="0"/>
              </a:rPr>
              <a:t>Recursion</a:t>
            </a:r>
            <a:endParaRPr lang="en-GB" sz="2400" b="1" dirty="0">
              <a:latin typeface="Times New Roman" pitchFamily="18" charset="0"/>
              <a:cs typeface="Times New Roman" pitchFamily="18" charset="0"/>
            </a:endParaRPr>
          </a:p>
        </p:txBody>
      </p:sp>
      <p:sp>
        <p:nvSpPr>
          <p:cNvPr id="6" name="TextBox 5"/>
          <p:cNvSpPr txBox="1"/>
          <p:nvPr/>
        </p:nvSpPr>
        <p:spPr>
          <a:xfrm>
            <a:off x="5337313" y="5797601"/>
            <a:ext cx="2862471" cy="369332"/>
          </a:xfrm>
          <a:prstGeom prst="rect">
            <a:avLst/>
          </a:prstGeom>
          <a:noFill/>
        </p:spPr>
        <p:txBody>
          <a:bodyPr wrap="square" rtlCol="0">
            <a:spAutoFit/>
          </a:bodyPr>
          <a:lstStyle/>
          <a:p>
            <a:r>
              <a:rPr lang="en-IN" b="1" dirty="0" smtClean="0"/>
              <a:t>Output</a:t>
            </a:r>
            <a:r>
              <a:rPr lang="en-IN" dirty="0" smtClean="0"/>
              <a:t>: Factorial of 5 is 120</a:t>
            </a:r>
            <a:endParaRPr lang="en-IN" dirty="0"/>
          </a:p>
        </p:txBody>
      </p:sp>
    </p:spTree>
    <p:extLst>
      <p:ext uri="{BB962C8B-B14F-4D97-AF65-F5344CB8AC3E}">
        <p14:creationId xmlns:p14="http://schemas.microsoft.com/office/powerpoint/2010/main" val="2562907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sz="4000" smtClean="0"/>
              <a:t>JavaFX</a:t>
            </a:r>
            <a:br>
              <a:rPr lang="en-US" sz="4000" smtClean="0"/>
            </a:br>
            <a:endParaRPr lang="en-US" sz="4000" smtClean="0"/>
          </a:p>
        </p:txBody>
      </p:sp>
      <p:sp>
        <p:nvSpPr>
          <p:cNvPr id="18435" name="Rectangle 3"/>
          <p:cNvSpPr>
            <a:spLocks noGrp="1" noChangeArrowheads="1"/>
          </p:cNvSpPr>
          <p:nvPr>
            <p:ph type="body" idx="1"/>
          </p:nvPr>
        </p:nvSpPr>
        <p:spPr/>
        <p:txBody>
          <a:bodyPr/>
          <a:lstStyle/>
          <a:p>
            <a:pPr eaLnBrk="1" hangingPunct="1"/>
            <a:r>
              <a:rPr lang="en-US" smtClean="0"/>
              <a:t>It is used to develop rich internet applications.</a:t>
            </a:r>
          </a:p>
          <a:p>
            <a:pPr eaLnBrk="1" hangingPunct="1"/>
            <a:r>
              <a:rPr lang="en-US" smtClean="0"/>
              <a:t> It uses a light-weight user interface API. </a:t>
            </a:r>
          </a:p>
        </p:txBody>
      </p:sp>
    </p:spTree>
    <p:extLst>
      <p:ext uri="{BB962C8B-B14F-4D97-AF65-F5344CB8AC3E}">
        <p14:creationId xmlns:p14="http://schemas.microsoft.com/office/powerpoint/2010/main" val="4107348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History Of JAVA</a:t>
            </a:r>
          </a:p>
        </p:txBody>
      </p:sp>
      <p:sp>
        <p:nvSpPr>
          <p:cNvPr id="19459" name="Rectangle 3"/>
          <p:cNvSpPr>
            <a:spLocks noGrp="1" noChangeArrowheads="1"/>
          </p:cNvSpPr>
          <p:nvPr>
            <p:ph type="body" idx="1"/>
          </p:nvPr>
        </p:nvSpPr>
        <p:spPr/>
        <p:txBody>
          <a:bodyPr/>
          <a:lstStyle/>
          <a:p>
            <a:pPr eaLnBrk="1" hangingPunct="1">
              <a:lnSpc>
                <a:spcPct val="90000"/>
              </a:lnSpc>
            </a:pPr>
            <a:r>
              <a:rPr lang="en-US" sz="2400" b="1" dirty="0" smtClean="0">
                <a:hlinkClick r:id="rId2"/>
              </a:rPr>
              <a:t>James Gosling</a:t>
            </a:r>
            <a:r>
              <a:rPr lang="en-US" sz="2400" dirty="0" smtClean="0"/>
              <a:t>, </a:t>
            </a:r>
            <a:r>
              <a:rPr lang="en-US" sz="2400" b="1" dirty="0" smtClean="0"/>
              <a:t>Mike Sheridan</a:t>
            </a:r>
            <a:r>
              <a:rPr lang="en-US" sz="2400" dirty="0" smtClean="0"/>
              <a:t>, and </a:t>
            </a:r>
            <a:r>
              <a:rPr lang="en-US" sz="2400" b="1" dirty="0" smtClean="0"/>
              <a:t>Patrick </a:t>
            </a:r>
            <a:r>
              <a:rPr lang="en-US" sz="2400" b="1" dirty="0" err="1" smtClean="0"/>
              <a:t>Naughton</a:t>
            </a:r>
            <a:r>
              <a:rPr lang="en-US" sz="2400" b="1" dirty="0" smtClean="0"/>
              <a:t> </a:t>
            </a:r>
            <a:r>
              <a:rPr lang="en-US" sz="2400" dirty="0" smtClean="0"/>
              <a:t>initiated the Java language project in June 1991. The small team of sun engineers called </a:t>
            </a:r>
            <a:r>
              <a:rPr lang="en-US" sz="2400" b="1" dirty="0" smtClean="0"/>
              <a:t>Green Team</a:t>
            </a:r>
            <a:r>
              <a:rPr lang="en-US" sz="2400" dirty="0" smtClean="0"/>
              <a:t>.</a:t>
            </a:r>
          </a:p>
          <a:p>
            <a:pPr eaLnBrk="1" hangingPunct="1">
              <a:lnSpc>
                <a:spcPct val="90000"/>
              </a:lnSpc>
            </a:pPr>
            <a:r>
              <a:rPr lang="en-US" sz="2400" dirty="0" smtClean="0"/>
              <a:t>Originally designed for small, embedded systems in electronic appliances like set-top boxes.</a:t>
            </a:r>
          </a:p>
          <a:p>
            <a:pPr eaLnBrk="1" hangingPunct="1">
              <a:lnSpc>
                <a:spcPct val="90000"/>
              </a:lnSpc>
            </a:pPr>
            <a:r>
              <a:rPr lang="en-US" sz="2400" dirty="0" smtClean="0"/>
              <a:t>Firstly, it was called </a:t>
            </a:r>
            <a:r>
              <a:rPr lang="en-US" sz="2400" b="1" dirty="0" smtClean="0"/>
              <a:t>"</a:t>
            </a:r>
            <a:r>
              <a:rPr lang="en-US" sz="2400" b="1" dirty="0" err="1" smtClean="0"/>
              <a:t>Greentalk</a:t>
            </a:r>
            <a:r>
              <a:rPr lang="en-US" sz="2400" b="1" dirty="0" smtClean="0"/>
              <a:t>"</a:t>
            </a:r>
            <a:r>
              <a:rPr lang="en-US" sz="2400" dirty="0" smtClean="0"/>
              <a:t> by James Gosling, and file extension was .</a:t>
            </a:r>
            <a:r>
              <a:rPr lang="en-US" sz="2400" dirty="0" err="1" smtClean="0"/>
              <a:t>gt.</a:t>
            </a:r>
            <a:endParaRPr lang="en-US" sz="2400" dirty="0" smtClean="0"/>
          </a:p>
          <a:p>
            <a:pPr eaLnBrk="1" hangingPunct="1">
              <a:lnSpc>
                <a:spcPct val="90000"/>
              </a:lnSpc>
            </a:pPr>
            <a:r>
              <a:rPr lang="en-US" sz="2400" dirty="0" smtClean="0"/>
              <a:t>After that, it was called </a:t>
            </a:r>
            <a:r>
              <a:rPr lang="en-US" sz="2400" b="1" dirty="0" smtClean="0"/>
              <a:t>Oak</a:t>
            </a:r>
            <a:r>
              <a:rPr lang="en-US" sz="2400" dirty="0" smtClean="0"/>
              <a:t> and was developed as a part of the Green project. </a:t>
            </a:r>
          </a:p>
          <a:p>
            <a:pPr eaLnBrk="1" hangingPunct="1">
              <a:lnSpc>
                <a:spcPct val="90000"/>
              </a:lnSpc>
            </a:pPr>
            <a:r>
              <a:rPr lang="en-US" sz="2400" dirty="0" smtClean="0"/>
              <a:t>In 1995, Oak was renamed as </a:t>
            </a:r>
            <a:r>
              <a:rPr lang="en-US" sz="2400" b="1" dirty="0" smtClean="0"/>
              <a:t>"Java"</a:t>
            </a:r>
            <a:r>
              <a:rPr lang="en-US" sz="2400" dirty="0" smtClean="0"/>
              <a:t> because it was already a trademark by Oak Technologies </a:t>
            </a:r>
          </a:p>
        </p:txBody>
      </p:sp>
    </p:spTree>
    <p:extLst>
      <p:ext uri="{BB962C8B-B14F-4D97-AF65-F5344CB8AC3E}">
        <p14:creationId xmlns:p14="http://schemas.microsoft.com/office/powerpoint/2010/main" val="2799375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b="1" smtClean="0">
                <a:hlinkClick r:id="rId3"/>
              </a:rPr>
              <a:t>James Gosling</a:t>
            </a:r>
            <a:r>
              <a:rPr lang="en-US" smtClean="0"/>
              <a:t> </a:t>
            </a:r>
          </a:p>
        </p:txBody>
      </p:sp>
      <p:graphicFrame>
        <p:nvGraphicFramePr>
          <p:cNvPr id="20483" name="Object 3"/>
          <p:cNvGraphicFramePr>
            <a:graphicFrameLocks noGrp="1" noChangeAspect="1"/>
          </p:cNvGraphicFramePr>
          <p:nvPr>
            <p:ph idx="1"/>
          </p:nvPr>
        </p:nvGraphicFramePr>
        <p:xfrm>
          <a:off x="2667000" y="2209800"/>
          <a:ext cx="3505200" cy="3276600"/>
        </p:xfrm>
        <a:graphic>
          <a:graphicData uri="http://schemas.openxmlformats.org/presentationml/2006/ole">
            <mc:AlternateContent xmlns:mc="http://schemas.openxmlformats.org/markup-compatibility/2006">
              <mc:Choice xmlns:v="urn:schemas-microsoft-com:vml" Requires="v">
                <p:oleObj spid="_x0000_s1070" name="Bitmap Image" r:id="rId4" imgW="2019048" imgH="2314286" progId="Paint.Picture">
                  <p:embed/>
                </p:oleObj>
              </mc:Choice>
              <mc:Fallback>
                <p:oleObj name="Bitmap Image" r:id="rId4" imgW="2019048" imgH="231428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209800"/>
                        <a:ext cx="3505200"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AutoShape 5" descr="James Gosling - founder of java"/>
          <p:cNvSpPr>
            <a:spLocks noChangeAspect="1" noChangeArrowheads="1"/>
          </p:cNvSpPr>
          <p:nvPr/>
        </p:nvSpPr>
        <p:spPr bwMode="auto">
          <a:xfrm>
            <a:off x="155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30653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 Programming Language</a:t>
            </a:r>
          </a:p>
        </p:txBody>
      </p:sp>
      <p:sp>
        <p:nvSpPr>
          <p:cNvPr id="3075" name="Content Placeholder 2"/>
          <p:cNvSpPr>
            <a:spLocks noGrp="1"/>
          </p:cNvSpPr>
          <p:nvPr>
            <p:ph idx="1"/>
          </p:nvPr>
        </p:nvSpPr>
        <p:spPr/>
        <p:txBody>
          <a:bodyPr/>
          <a:lstStyle/>
          <a:p>
            <a:endParaRPr lang="en-US" b="1" smtClean="0"/>
          </a:p>
          <a:p>
            <a:r>
              <a:rPr lang="en-US" b="1" smtClean="0"/>
              <a:t>Unstructured Programming</a:t>
            </a:r>
            <a:endParaRPr lang="en-US" smtClean="0"/>
          </a:p>
          <a:p>
            <a:r>
              <a:rPr lang="en-US" b="1" smtClean="0"/>
              <a:t>Structured Programming Language</a:t>
            </a:r>
            <a:endParaRPr lang="en-US" smtClean="0"/>
          </a:p>
          <a:p>
            <a:r>
              <a:rPr lang="en-US" b="1" smtClean="0"/>
              <a:t>Object Oriented Programming</a:t>
            </a:r>
            <a:endParaRPr lang="en-US" smtClean="0"/>
          </a:p>
        </p:txBody>
      </p:sp>
    </p:spTree>
    <p:extLst>
      <p:ext uri="{BB962C8B-B14F-4D97-AF65-F5344CB8AC3E}">
        <p14:creationId xmlns:p14="http://schemas.microsoft.com/office/powerpoint/2010/main" val="3185393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85800"/>
          </a:xfrm>
        </p:spPr>
        <p:txBody>
          <a:bodyPr>
            <a:normAutofit fontScale="90000"/>
          </a:bodyPr>
          <a:lstStyle/>
          <a:p>
            <a:pPr eaLnBrk="1" hangingPunct="1"/>
            <a:r>
              <a:rPr lang="en-US" sz="3600" smtClean="0"/>
              <a:t/>
            </a:r>
            <a:br>
              <a:rPr lang="en-US" sz="3600" smtClean="0"/>
            </a:br>
            <a:r>
              <a:rPr lang="en-US" sz="3600" smtClean="0"/>
              <a:t>Java Version History</a:t>
            </a:r>
            <a:r>
              <a:rPr lang="en-US" sz="4000" smtClean="0"/>
              <a:t/>
            </a:r>
            <a:br>
              <a:rPr lang="en-US" sz="4000" smtClean="0"/>
            </a:br>
            <a:endParaRPr lang="en-US" sz="4000" smtClean="0"/>
          </a:p>
        </p:txBody>
      </p:sp>
      <p:sp>
        <p:nvSpPr>
          <p:cNvPr id="21507" name="Rectangle 3"/>
          <p:cNvSpPr>
            <a:spLocks noGrp="1" noChangeArrowheads="1"/>
          </p:cNvSpPr>
          <p:nvPr>
            <p:ph type="body" idx="1"/>
          </p:nvPr>
        </p:nvSpPr>
        <p:spPr>
          <a:xfrm>
            <a:off x="457200" y="304800"/>
            <a:ext cx="8229600" cy="6400800"/>
          </a:xfrm>
        </p:spPr>
        <p:txBody>
          <a:bodyPr/>
          <a:lstStyle/>
          <a:p>
            <a:pPr marL="609600" indent="-609600" eaLnBrk="1" hangingPunct="1">
              <a:lnSpc>
                <a:spcPct val="80000"/>
              </a:lnSpc>
            </a:pPr>
            <a:endParaRPr lang="en-US" sz="1600" smtClean="0"/>
          </a:p>
          <a:p>
            <a:pPr marL="609600" indent="-609600" eaLnBrk="1" hangingPunct="1">
              <a:lnSpc>
                <a:spcPct val="80000"/>
              </a:lnSpc>
            </a:pPr>
            <a:r>
              <a:rPr lang="en-US" sz="1600" smtClean="0"/>
              <a:t>JDK Alpha and Beta (1995)</a:t>
            </a:r>
          </a:p>
          <a:p>
            <a:pPr marL="609600" indent="-609600" eaLnBrk="1" hangingPunct="1">
              <a:lnSpc>
                <a:spcPct val="80000"/>
              </a:lnSpc>
            </a:pPr>
            <a:r>
              <a:rPr lang="en-US" sz="1600" smtClean="0"/>
              <a:t>JDK 1.0 (23rd Jan 1996)</a:t>
            </a:r>
          </a:p>
          <a:p>
            <a:pPr marL="609600" indent="-609600" eaLnBrk="1" hangingPunct="1">
              <a:lnSpc>
                <a:spcPct val="80000"/>
              </a:lnSpc>
            </a:pPr>
            <a:r>
              <a:rPr lang="en-US" sz="1600" smtClean="0"/>
              <a:t>JDK 1.1 (19th Feb 1997)</a:t>
            </a:r>
          </a:p>
          <a:p>
            <a:pPr marL="609600" indent="-609600" eaLnBrk="1" hangingPunct="1">
              <a:lnSpc>
                <a:spcPct val="80000"/>
              </a:lnSpc>
            </a:pPr>
            <a:r>
              <a:rPr lang="en-US" sz="1600" smtClean="0"/>
              <a:t>J2SE 1.2 (8th Dec 1998)</a:t>
            </a:r>
          </a:p>
          <a:p>
            <a:pPr marL="609600" indent="-609600" eaLnBrk="1" hangingPunct="1">
              <a:lnSpc>
                <a:spcPct val="80000"/>
              </a:lnSpc>
            </a:pPr>
            <a:r>
              <a:rPr lang="en-US" sz="1600" smtClean="0"/>
              <a:t>J2SE 1.3 (8th May 2000)</a:t>
            </a:r>
          </a:p>
          <a:p>
            <a:pPr marL="609600" indent="-609600" eaLnBrk="1" hangingPunct="1">
              <a:lnSpc>
                <a:spcPct val="80000"/>
              </a:lnSpc>
            </a:pPr>
            <a:r>
              <a:rPr lang="en-US" sz="1600" smtClean="0"/>
              <a:t>J2SE 1.4 (6th Feb 2002)</a:t>
            </a:r>
          </a:p>
          <a:p>
            <a:pPr marL="609600" indent="-609600" eaLnBrk="1" hangingPunct="1">
              <a:lnSpc>
                <a:spcPct val="80000"/>
              </a:lnSpc>
            </a:pPr>
            <a:r>
              <a:rPr lang="en-US" sz="1600" smtClean="0"/>
              <a:t>J2SE 5.0 (30th Sep 2004)</a:t>
            </a:r>
          </a:p>
          <a:p>
            <a:pPr marL="609600" indent="-609600" eaLnBrk="1" hangingPunct="1">
              <a:lnSpc>
                <a:spcPct val="80000"/>
              </a:lnSpc>
            </a:pPr>
            <a:r>
              <a:rPr lang="en-US" sz="1600" smtClean="0"/>
              <a:t>Java SE 6 (11th Dec 2006)</a:t>
            </a:r>
          </a:p>
          <a:p>
            <a:pPr marL="609600" indent="-609600" eaLnBrk="1" hangingPunct="1">
              <a:lnSpc>
                <a:spcPct val="80000"/>
              </a:lnSpc>
            </a:pPr>
            <a:r>
              <a:rPr lang="en-US" sz="1600" smtClean="0"/>
              <a:t>Java SE 7 (28th July 2011)</a:t>
            </a:r>
          </a:p>
          <a:p>
            <a:pPr marL="609600" indent="-609600" eaLnBrk="1" hangingPunct="1">
              <a:lnSpc>
                <a:spcPct val="80000"/>
              </a:lnSpc>
            </a:pPr>
            <a:r>
              <a:rPr lang="en-US" sz="1600" smtClean="0"/>
              <a:t>Java SE 8 (18th March 2014)</a:t>
            </a:r>
          </a:p>
          <a:p>
            <a:pPr marL="609600" indent="-609600" eaLnBrk="1" hangingPunct="1">
              <a:lnSpc>
                <a:spcPct val="80000"/>
              </a:lnSpc>
            </a:pPr>
            <a:r>
              <a:rPr lang="en-US" sz="1600" smtClean="0"/>
              <a:t>Java SE 9 (21st Sep 2017)</a:t>
            </a:r>
          </a:p>
          <a:p>
            <a:pPr marL="609600" indent="-609600" eaLnBrk="1" hangingPunct="1">
              <a:lnSpc>
                <a:spcPct val="80000"/>
              </a:lnSpc>
            </a:pPr>
            <a:r>
              <a:rPr lang="en-US" sz="1600" smtClean="0"/>
              <a:t>Java SE 10 (20th March 2018)</a:t>
            </a:r>
          </a:p>
          <a:p>
            <a:pPr marL="609600" indent="-609600" eaLnBrk="1" hangingPunct="1">
              <a:lnSpc>
                <a:spcPct val="80000"/>
              </a:lnSpc>
            </a:pPr>
            <a:r>
              <a:rPr lang="en-US" sz="1600" smtClean="0"/>
              <a:t>Java SE 11(25</a:t>
            </a:r>
            <a:r>
              <a:rPr lang="en-US" sz="1600" baseline="30000" smtClean="0"/>
              <a:t>th</a:t>
            </a:r>
            <a:r>
              <a:rPr lang="en-US" sz="1600" smtClean="0"/>
              <a:t> Sep 2018)</a:t>
            </a:r>
          </a:p>
          <a:p>
            <a:pPr marL="609600" indent="-609600" eaLnBrk="1" hangingPunct="1">
              <a:lnSpc>
                <a:spcPct val="80000"/>
              </a:lnSpc>
            </a:pPr>
            <a:r>
              <a:rPr lang="en-US" sz="1600" smtClean="0"/>
              <a:t>Java SE 12(19</a:t>
            </a:r>
            <a:r>
              <a:rPr lang="en-US" sz="1600" baseline="30000" smtClean="0"/>
              <a:t>th</a:t>
            </a:r>
            <a:r>
              <a:rPr lang="en-US" sz="1600" smtClean="0"/>
              <a:t> March 2019)</a:t>
            </a:r>
          </a:p>
          <a:p>
            <a:pPr marL="609600" indent="-609600" eaLnBrk="1" hangingPunct="1">
              <a:lnSpc>
                <a:spcPct val="80000"/>
              </a:lnSpc>
            </a:pPr>
            <a:r>
              <a:rPr lang="en-IN" sz="1600" smtClean="0"/>
              <a:t>Java SE 13(17th Sep 2019)</a:t>
            </a:r>
          </a:p>
          <a:p>
            <a:pPr marL="609600" indent="-609600" eaLnBrk="1" hangingPunct="1">
              <a:lnSpc>
                <a:spcPct val="80000"/>
              </a:lnSpc>
            </a:pPr>
            <a:r>
              <a:rPr lang="en-IN" sz="1600" smtClean="0"/>
              <a:t>Java SE 14(17th March 2020)</a:t>
            </a:r>
          </a:p>
          <a:p>
            <a:pPr marL="609600" indent="-609600" eaLnBrk="1" hangingPunct="1">
              <a:lnSpc>
                <a:spcPct val="80000"/>
              </a:lnSpc>
            </a:pPr>
            <a:r>
              <a:rPr lang="en-IN" sz="1600" smtClean="0"/>
              <a:t>Java SE 15(16th Sep 2020)</a:t>
            </a:r>
          </a:p>
          <a:p>
            <a:pPr marL="609600" indent="-609600" eaLnBrk="1" hangingPunct="1">
              <a:lnSpc>
                <a:spcPct val="80000"/>
              </a:lnSpc>
            </a:pPr>
            <a:r>
              <a:rPr lang="en-IN" sz="1600" smtClean="0"/>
              <a:t>Java SE 16(16th March 2021)</a:t>
            </a:r>
          </a:p>
          <a:p>
            <a:pPr marL="609600" indent="-609600" eaLnBrk="1" hangingPunct="1">
              <a:lnSpc>
                <a:spcPct val="80000"/>
              </a:lnSpc>
            </a:pPr>
            <a:r>
              <a:rPr lang="en-IN" sz="1600" smtClean="0"/>
              <a:t>Java SE 17(14th Sep 2021)</a:t>
            </a:r>
          </a:p>
          <a:p>
            <a:pPr marL="609600" indent="-609600" eaLnBrk="1" hangingPunct="1">
              <a:lnSpc>
                <a:spcPct val="80000"/>
              </a:lnSpc>
            </a:pPr>
            <a:r>
              <a:rPr lang="en-IN" sz="1600" smtClean="0"/>
              <a:t>Java SE 18(22nd March 2022)</a:t>
            </a:r>
          </a:p>
          <a:p>
            <a:pPr marL="609600" indent="-609600" eaLnBrk="1" hangingPunct="1">
              <a:lnSpc>
                <a:spcPct val="80000"/>
              </a:lnSpc>
            </a:pPr>
            <a:r>
              <a:rPr lang="en-IN" sz="1600" smtClean="0"/>
              <a:t>Java SE 19(20th Sep 2022)</a:t>
            </a:r>
          </a:p>
          <a:p>
            <a:pPr marL="609600" indent="-609600" eaLnBrk="1" hangingPunct="1">
              <a:lnSpc>
                <a:spcPct val="80000"/>
              </a:lnSpc>
            </a:pPr>
            <a:r>
              <a:rPr lang="en-IN" sz="1600" smtClean="0"/>
              <a:t>Java SE 20(21st March 2023)</a:t>
            </a:r>
          </a:p>
          <a:p>
            <a:pPr marL="609600" indent="-609600" eaLnBrk="1" hangingPunct="1">
              <a:lnSpc>
                <a:spcPct val="80000"/>
              </a:lnSpc>
            </a:pPr>
            <a:r>
              <a:rPr lang="en-IN" sz="1600" smtClean="0"/>
              <a:t>Java SE 21(19th Sep2023)</a:t>
            </a:r>
          </a:p>
          <a:p>
            <a:pPr marL="609600" indent="-609600" eaLnBrk="1" hangingPunct="1">
              <a:lnSpc>
                <a:spcPct val="80000"/>
              </a:lnSpc>
            </a:pPr>
            <a:r>
              <a:rPr lang="en-IN" sz="1600" smtClean="0"/>
              <a:t>Java SE 22(19th March 2024)</a:t>
            </a:r>
          </a:p>
          <a:p>
            <a:pPr marL="609600" indent="-609600" eaLnBrk="1" hangingPunct="1">
              <a:lnSpc>
                <a:spcPct val="80000"/>
              </a:lnSpc>
            </a:pPr>
            <a:r>
              <a:rPr lang="en-IN" sz="1600" smtClean="0"/>
              <a:t>Java SE 23(Sep 2024)</a:t>
            </a:r>
          </a:p>
          <a:p>
            <a:pPr marL="609600" indent="-609600" eaLnBrk="1" hangingPunct="1">
              <a:lnSpc>
                <a:spcPct val="80000"/>
              </a:lnSpc>
            </a:pPr>
            <a:endParaRPr lang="en-IN" sz="1800" smtClean="0"/>
          </a:p>
          <a:p>
            <a:pPr marL="609600" indent="-609600" eaLnBrk="1" hangingPunct="1">
              <a:lnSpc>
                <a:spcPct val="80000"/>
              </a:lnSpc>
            </a:pPr>
            <a:endParaRPr lang="en-IN" sz="1800" smtClean="0"/>
          </a:p>
          <a:p>
            <a:pPr marL="609600" indent="-609600" eaLnBrk="1" hangingPunct="1">
              <a:lnSpc>
                <a:spcPct val="80000"/>
              </a:lnSpc>
            </a:pPr>
            <a:endParaRPr lang="en-US" sz="2400" smtClean="0"/>
          </a:p>
          <a:p>
            <a:pPr marL="609600" indent="-609600" eaLnBrk="1" hangingPunct="1">
              <a:lnSpc>
                <a:spcPct val="80000"/>
              </a:lnSpc>
            </a:pPr>
            <a:endParaRPr lang="en-US" sz="2400" smtClean="0"/>
          </a:p>
        </p:txBody>
      </p:sp>
    </p:spTree>
    <p:extLst>
      <p:ext uri="{BB962C8B-B14F-4D97-AF65-F5344CB8AC3E}">
        <p14:creationId xmlns:p14="http://schemas.microsoft.com/office/powerpoint/2010/main" val="2708451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A simple Java Program</a:t>
            </a:r>
          </a:p>
        </p:txBody>
      </p:sp>
      <p:sp>
        <p:nvSpPr>
          <p:cNvPr id="22531" name="Rectangle 3"/>
          <p:cNvSpPr>
            <a:spLocks noGrp="1" noChangeArrowheads="1"/>
          </p:cNvSpPr>
          <p:nvPr>
            <p:ph type="body" idx="1"/>
          </p:nvPr>
        </p:nvSpPr>
        <p:spPr/>
        <p:txBody>
          <a:bodyPr/>
          <a:lstStyle/>
          <a:p>
            <a:pPr marL="0" indent="0" eaLnBrk="1" hangingPunct="1">
              <a:buNone/>
            </a:pPr>
            <a:r>
              <a:rPr lang="en-US" b="1" dirty="0" smtClean="0"/>
              <a:t>class</a:t>
            </a:r>
            <a:r>
              <a:rPr lang="en-US" dirty="0" smtClean="0"/>
              <a:t>  Test{  </a:t>
            </a:r>
          </a:p>
          <a:p>
            <a:pPr marL="0" indent="0" eaLnBrk="1" hangingPunct="1">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marL="0" indent="0" eaLnBrk="1" hangingPunct="1">
              <a:buNone/>
            </a:pPr>
            <a:r>
              <a:rPr lang="en-US" dirty="0" err="1" smtClean="0"/>
              <a:t>System.out.println</a:t>
            </a:r>
            <a:r>
              <a:rPr lang="en-US" dirty="0" smtClean="0"/>
              <a:t>("Hello Java");  </a:t>
            </a:r>
          </a:p>
          <a:p>
            <a:pPr marL="0" indent="0" eaLnBrk="1" hangingPunct="1">
              <a:buNone/>
            </a:pPr>
            <a:r>
              <a:rPr lang="en-US" dirty="0" smtClean="0"/>
              <a:t>}  </a:t>
            </a:r>
          </a:p>
          <a:p>
            <a:pPr marL="0" indent="0" eaLnBrk="1" hangingPunct="1">
              <a:buNone/>
            </a:pPr>
            <a:r>
              <a:rPr lang="en-US" dirty="0" smtClean="0"/>
              <a:t>}  </a:t>
            </a:r>
          </a:p>
          <a:p>
            <a:pPr marL="609600" indent="-609600" eaLnBrk="1" hangingPunct="1"/>
            <a:endParaRPr lang="en-US" dirty="0" smtClean="0"/>
          </a:p>
        </p:txBody>
      </p:sp>
    </p:spTree>
    <p:extLst>
      <p:ext uri="{BB962C8B-B14F-4D97-AF65-F5344CB8AC3E}">
        <p14:creationId xmlns:p14="http://schemas.microsoft.com/office/powerpoint/2010/main" val="1613927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Explanation of the Program</a:t>
            </a:r>
          </a:p>
        </p:txBody>
      </p:sp>
      <p:sp>
        <p:nvSpPr>
          <p:cNvPr id="59395" name="Rectangle 3"/>
          <p:cNvSpPr>
            <a:spLocks noGrp="1" noChangeArrowheads="1"/>
          </p:cNvSpPr>
          <p:nvPr>
            <p:ph type="body" idx="1"/>
          </p:nvPr>
        </p:nvSpPr>
        <p:spPr/>
        <p:txBody>
          <a:bodyPr/>
          <a:lstStyle/>
          <a:p>
            <a:pPr>
              <a:lnSpc>
                <a:spcPct val="80000"/>
              </a:lnSpc>
            </a:pPr>
            <a:r>
              <a:rPr lang="en-US" sz="2000" b="1" dirty="0" smtClean="0"/>
              <a:t>class</a:t>
            </a:r>
            <a:r>
              <a:rPr lang="en-US" sz="2000" dirty="0" smtClean="0"/>
              <a:t> keyword is used to declare a class in java.</a:t>
            </a:r>
          </a:p>
          <a:p>
            <a:pPr>
              <a:lnSpc>
                <a:spcPct val="80000"/>
              </a:lnSpc>
            </a:pPr>
            <a:r>
              <a:rPr lang="en-US" sz="2000" b="1" dirty="0" smtClean="0"/>
              <a:t>public</a:t>
            </a:r>
            <a:r>
              <a:rPr lang="en-US" sz="2000" dirty="0" smtClean="0"/>
              <a:t> keyword is an access modifier which represents visibility. It means it is visible to all.</a:t>
            </a:r>
          </a:p>
          <a:p>
            <a:pPr>
              <a:lnSpc>
                <a:spcPct val="80000"/>
              </a:lnSpc>
            </a:pPr>
            <a:r>
              <a:rPr lang="en-US" sz="2000" b="1" dirty="0" smtClean="0"/>
              <a:t>static</a:t>
            </a:r>
            <a:r>
              <a:rPr lang="en-US" sz="2000" dirty="0" smtClean="0"/>
              <a:t> is a keyword. If we declare any method as static, it is known as the static method. The core advantage of the static method is that there is no need to create an object to invoke the static method. </a:t>
            </a:r>
          </a:p>
          <a:p>
            <a:pPr>
              <a:lnSpc>
                <a:spcPct val="80000"/>
              </a:lnSpc>
            </a:pPr>
            <a:r>
              <a:rPr lang="en-US" sz="2000" dirty="0" smtClean="0"/>
              <a:t>The main method is executed by the JVM, so it doesn't require to create an object to invoke the main method. So it saves memory.</a:t>
            </a:r>
          </a:p>
          <a:p>
            <a:pPr>
              <a:lnSpc>
                <a:spcPct val="80000"/>
              </a:lnSpc>
            </a:pPr>
            <a:r>
              <a:rPr lang="en-US" sz="2000" b="1" dirty="0" smtClean="0"/>
              <a:t>void</a:t>
            </a:r>
            <a:r>
              <a:rPr lang="en-US" sz="2000" dirty="0" smtClean="0"/>
              <a:t> is the return type of the method. It means it doesn't return any value.</a:t>
            </a:r>
          </a:p>
          <a:p>
            <a:pPr>
              <a:lnSpc>
                <a:spcPct val="80000"/>
              </a:lnSpc>
            </a:pPr>
            <a:r>
              <a:rPr lang="en-US" sz="2000" b="1" dirty="0" smtClean="0"/>
              <a:t>main</a:t>
            </a:r>
            <a:r>
              <a:rPr lang="en-US" sz="2000" dirty="0" smtClean="0"/>
              <a:t> represents the starting point of the program.</a:t>
            </a:r>
          </a:p>
          <a:p>
            <a:pPr>
              <a:lnSpc>
                <a:spcPct val="80000"/>
              </a:lnSpc>
            </a:pPr>
            <a:r>
              <a:rPr lang="en-US" sz="2000" b="1" dirty="0" smtClean="0"/>
              <a:t>String[] </a:t>
            </a:r>
            <a:r>
              <a:rPr lang="en-US" sz="2000" b="1" dirty="0" err="1" smtClean="0"/>
              <a:t>args</a:t>
            </a:r>
            <a:r>
              <a:rPr lang="en-US" sz="2000" dirty="0" smtClean="0"/>
              <a:t> is used for command line argument. The main </a:t>
            </a:r>
            <a:r>
              <a:rPr lang="en-US" sz="2000" dirty="0" err="1" smtClean="0"/>
              <a:t>methodalways</a:t>
            </a:r>
            <a:r>
              <a:rPr lang="en-US" sz="2000" dirty="0" smtClean="0"/>
              <a:t> takes an array of strings. </a:t>
            </a:r>
          </a:p>
          <a:p>
            <a:pPr>
              <a:lnSpc>
                <a:spcPct val="80000"/>
              </a:lnSpc>
            </a:pPr>
            <a:r>
              <a:rPr lang="en-US" sz="2000" b="1" dirty="0" err="1" smtClean="0"/>
              <a:t>System.out.println</a:t>
            </a:r>
            <a:r>
              <a:rPr lang="en-US" sz="2000" b="1" dirty="0" smtClean="0"/>
              <a:t>()</a:t>
            </a:r>
            <a:r>
              <a:rPr lang="en-US" sz="2000" dirty="0" smtClean="0"/>
              <a:t> is used to print statement. Here, System is a class, out is the object of </a:t>
            </a:r>
            <a:r>
              <a:rPr lang="en-US" sz="2000" dirty="0" err="1" smtClean="0"/>
              <a:t>PrintStream</a:t>
            </a:r>
            <a:r>
              <a:rPr lang="en-US" sz="2000" dirty="0" smtClean="0"/>
              <a:t> class, and a static member of System class. </a:t>
            </a:r>
            <a:r>
              <a:rPr lang="en-US" sz="2000" dirty="0" err="1" smtClean="0"/>
              <a:t>println</a:t>
            </a:r>
            <a:r>
              <a:rPr lang="en-US" sz="2000" dirty="0" smtClean="0"/>
              <a:t>() is the method of </a:t>
            </a:r>
            <a:r>
              <a:rPr lang="en-US" sz="2000" dirty="0" err="1" smtClean="0"/>
              <a:t>PrintStream</a:t>
            </a:r>
            <a:r>
              <a:rPr lang="en-US" sz="2000" dirty="0" smtClean="0"/>
              <a:t> class. </a:t>
            </a:r>
          </a:p>
        </p:txBody>
      </p:sp>
    </p:spTree>
    <p:extLst>
      <p:ext uri="{BB962C8B-B14F-4D97-AF65-F5344CB8AC3E}">
        <p14:creationId xmlns:p14="http://schemas.microsoft.com/office/powerpoint/2010/main" val="439332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endParaRPr lang="en-US" smtClean="0"/>
          </a:p>
        </p:txBody>
      </p:sp>
      <p:graphicFrame>
        <p:nvGraphicFramePr>
          <p:cNvPr id="23555" name="Object 3"/>
          <p:cNvGraphicFramePr>
            <a:graphicFrameLocks noGrp="1" noChangeAspect="1"/>
          </p:cNvGraphicFramePr>
          <p:nvPr>
            <p:ph idx="1"/>
          </p:nvPr>
        </p:nvGraphicFramePr>
        <p:xfrm>
          <a:off x="1357313" y="2362200"/>
          <a:ext cx="6427787" cy="2819400"/>
        </p:xfrm>
        <a:graphic>
          <a:graphicData uri="http://schemas.openxmlformats.org/presentationml/2006/ole">
            <mc:AlternateContent xmlns:mc="http://schemas.openxmlformats.org/markup-compatibility/2006">
              <mc:Choice xmlns:v="urn:schemas-microsoft-com:vml" Requires="v">
                <p:oleObj spid="_x0000_s2094" name="Bitmap Image" r:id="rId3" imgW="6428571" imgH="2085714" progId="Paint.Picture">
                  <p:embed/>
                </p:oleObj>
              </mc:Choice>
              <mc:Fallback>
                <p:oleObj name="Bitmap Image" r:id="rId3" imgW="6428571" imgH="20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2362200"/>
                        <a:ext cx="6427787"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2649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en-US" smtClean="0"/>
          </a:p>
        </p:txBody>
      </p:sp>
      <p:sp>
        <p:nvSpPr>
          <p:cNvPr id="24579" name="Rectangle 3"/>
          <p:cNvSpPr>
            <a:spLocks noGrp="1" noChangeArrowheads="1"/>
          </p:cNvSpPr>
          <p:nvPr>
            <p:ph type="body" idx="1"/>
          </p:nvPr>
        </p:nvSpPr>
        <p:spPr/>
        <p:txBody>
          <a:bodyPr/>
          <a:lstStyle/>
          <a:p>
            <a:pPr eaLnBrk="1" hangingPunct="1">
              <a:lnSpc>
                <a:spcPct val="80000"/>
              </a:lnSpc>
            </a:pPr>
            <a:r>
              <a:rPr lang="en-US" sz="2800" b="1" smtClean="0"/>
              <a:t>Step 1) </a:t>
            </a:r>
            <a:r>
              <a:rPr lang="en-US" sz="2800" smtClean="0"/>
              <a:t>Using the java compiler the code is converted into an intermediate code called the </a:t>
            </a:r>
            <a:r>
              <a:rPr lang="en-US" sz="2800" b="1" smtClean="0"/>
              <a:t>byte code.</a:t>
            </a:r>
            <a:r>
              <a:rPr lang="en-US" sz="2800" smtClean="0"/>
              <a:t> The output is a </a:t>
            </a:r>
            <a:r>
              <a:rPr lang="en-US" sz="2800" b="1" smtClean="0"/>
              <a:t>.class file.</a:t>
            </a:r>
          </a:p>
          <a:p>
            <a:pPr eaLnBrk="1" hangingPunct="1">
              <a:lnSpc>
                <a:spcPct val="80000"/>
              </a:lnSpc>
            </a:pPr>
            <a:r>
              <a:rPr lang="en-US" sz="2800" b="1" smtClean="0"/>
              <a:t>Step 2) </a:t>
            </a:r>
            <a:r>
              <a:rPr lang="en-US" sz="2800" smtClean="0"/>
              <a:t>This code is not understood by any platform, but only a virtual platform called the </a:t>
            </a:r>
            <a:r>
              <a:rPr lang="en-US" sz="2800" b="1" smtClean="0"/>
              <a:t>Java Virtual Machine.</a:t>
            </a:r>
          </a:p>
          <a:p>
            <a:pPr eaLnBrk="1" hangingPunct="1">
              <a:lnSpc>
                <a:spcPct val="80000"/>
              </a:lnSpc>
            </a:pPr>
            <a:r>
              <a:rPr lang="en-US" sz="2800" b="1" smtClean="0"/>
              <a:t>Step 3) </a:t>
            </a:r>
            <a:r>
              <a:rPr lang="en-US" sz="2800" smtClean="0"/>
              <a:t>This Virtual Machine resides in the RAM of your operating system. </a:t>
            </a:r>
          </a:p>
          <a:p>
            <a:pPr eaLnBrk="1" hangingPunct="1">
              <a:lnSpc>
                <a:spcPct val="80000"/>
              </a:lnSpc>
            </a:pPr>
            <a:r>
              <a:rPr lang="en-US" sz="2800" smtClean="0"/>
              <a:t>When the Virtual Machine is fed with this byte code, it identifies the platform it is working on and converts the byte code into the native machine code.  </a:t>
            </a:r>
          </a:p>
        </p:txBody>
      </p:sp>
    </p:spTree>
    <p:extLst>
      <p:ext uri="{BB962C8B-B14F-4D97-AF65-F5344CB8AC3E}">
        <p14:creationId xmlns:p14="http://schemas.microsoft.com/office/powerpoint/2010/main" val="4552803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sz="4000" b="1" smtClean="0"/>
              <a:t>Java Platform Independent?</a:t>
            </a:r>
            <a:br>
              <a:rPr lang="en-US" sz="4000" b="1" smtClean="0"/>
            </a:br>
            <a:endParaRPr lang="en-US" sz="4000" b="1" smtClean="0"/>
          </a:p>
        </p:txBody>
      </p:sp>
      <p:sp>
        <p:nvSpPr>
          <p:cNvPr id="25603" name="Rectangle 3"/>
          <p:cNvSpPr>
            <a:spLocks noGrp="1" noChangeArrowheads="1"/>
          </p:cNvSpPr>
          <p:nvPr>
            <p:ph type="body" idx="1"/>
          </p:nvPr>
        </p:nvSpPr>
        <p:spPr/>
        <p:txBody>
          <a:bodyPr/>
          <a:lstStyle/>
          <a:p>
            <a:pPr eaLnBrk="1" hangingPunct="1">
              <a:lnSpc>
                <a:spcPct val="90000"/>
              </a:lnSpc>
            </a:pPr>
            <a:r>
              <a:rPr lang="en-US" smtClean="0"/>
              <a:t>Like C compiler, Java compiler does not produce native executable code for a particular machine. </a:t>
            </a:r>
          </a:p>
          <a:p>
            <a:pPr eaLnBrk="1" hangingPunct="1">
              <a:lnSpc>
                <a:spcPct val="90000"/>
              </a:lnSpc>
            </a:pPr>
            <a:r>
              <a:rPr lang="en-US" smtClean="0"/>
              <a:t>Instead, Java produces a unique format called byte code. </a:t>
            </a:r>
          </a:p>
          <a:p>
            <a:pPr eaLnBrk="1" hangingPunct="1">
              <a:lnSpc>
                <a:spcPct val="90000"/>
              </a:lnSpc>
            </a:pPr>
            <a:r>
              <a:rPr lang="en-US" smtClean="0"/>
              <a:t>Byte code is understandable to any JVM installed on any OS. </a:t>
            </a:r>
          </a:p>
          <a:p>
            <a:pPr eaLnBrk="1" hangingPunct="1">
              <a:lnSpc>
                <a:spcPct val="90000"/>
              </a:lnSpc>
            </a:pPr>
            <a:r>
              <a:rPr lang="en-US" smtClean="0"/>
              <a:t>In short, the java source code can run on all operating systems.</a:t>
            </a:r>
          </a:p>
        </p:txBody>
      </p:sp>
    </p:spTree>
    <p:extLst>
      <p:ext uri="{BB962C8B-B14F-4D97-AF65-F5344CB8AC3E}">
        <p14:creationId xmlns:p14="http://schemas.microsoft.com/office/powerpoint/2010/main" val="41083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sz="4000" smtClean="0"/>
              <a:t>Difference between JDK and JRE and JVM </a:t>
            </a:r>
          </a:p>
        </p:txBody>
      </p:sp>
      <p:sp>
        <p:nvSpPr>
          <p:cNvPr id="26627" name="Rectangle 3"/>
          <p:cNvSpPr>
            <a:spLocks noGrp="1" noChangeArrowheads="1"/>
          </p:cNvSpPr>
          <p:nvPr>
            <p:ph type="body" idx="1"/>
          </p:nvPr>
        </p:nvSpPr>
        <p:spPr/>
        <p:txBody>
          <a:bodyPr/>
          <a:lstStyle/>
          <a:p>
            <a:pPr eaLnBrk="1" hangingPunct="1"/>
            <a:r>
              <a:rPr lang="en-US" smtClean="0"/>
              <a:t>JDK, JRE, and JVM are core concepts of Java programming language. </a:t>
            </a:r>
          </a:p>
        </p:txBody>
      </p:sp>
    </p:spTree>
    <p:extLst>
      <p:ext uri="{BB962C8B-B14F-4D97-AF65-F5344CB8AC3E}">
        <p14:creationId xmlns:p14="http://schemas.microsoft.com/office/powerpoint/2010/main" val="1718496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sz="4000" b="1" smtClean="0"/>
              <a:t>JDK</a:t>
            </a:r>
            <a:br>
              <a:rPr lang="en-US" sz="4000" b="1" smtClean="0"/>
            </a:br>
            <a:endParaRPr lang="en-US" sz="4000" b="1" smtClean="0"/>
          </a:p>
        </p:txBody>
      </p:sp>
      <p:sp>
        <p:nvSpPr>
          <p:cNvPr id="27651" name="Rectangle 3"/>
          <p:cNvSpPr>
            <a:spLocks noGrp="1" noChangeArrowheads="1"/>
          </p:cNvSpPr>
          <p:nvPr>
            <p:ph type="body" idx="1"/>
          </p:nvPr>
        </p:nvSpPr>
        <p:spPr/>
        <p:txBody>
          <a:bodyPr/>
          <a:lstStyle/>
          <a:p>
            <a:pPr eaLnBrk="1" hangingPunct="1"/>
            <a:r>
              <a:rPr lang="en-US" smtClean="0"/>
              <a:t>Java Development Kit is the core component of Java Environment and provides all the tools, executable and binaries required to compile, debug and execute a Java Program. </a:t>
            </a:r>
          </a:p>
        </p:txBody>
      </p:sp>
    </p:spTree>
    <p:extLst>
      <p:ext uri="{BB962C8B-B14F-4D97-AF65-F5344CB8AC3E}">
        <p14:creationId xmlns:p14="http://schemas.microsoft.com/office/powerpoint/2010/main" val="2217318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JDK</a:t>
            </a:r>
          </a:p>
        </p:txBody>
      </p:sp>
      <p:sp>
        <p:nvSpPr>
          <p:cNvPr id="28675" name="Rectangle 3"/>
          <p:cNvSpPr>
            <a:spLocks noGrp="1" noChangeArrowheads="1"/>
          </p:cNvSpPr>
          <p:nvPr>
            <p:ph type="body" idx="1"/>
          </p:nvPr>
        </p:nvSpPr>
        <p:spPr/>
        <p:txBody>
          <a:bodyPr/>
          <a:lstStyle/>
          <a:p>
            <a:pPr eaLnBrk="1" hangingPunct="1"/>
            <a:r>
              <a:rPr lang="en-US" smtClean="0"/>
              <a:t>JDK is a platform-specific software and that’s why we have separate installers for Windows, Mac, and Unix systems.  </a:t>
            </a:r>
          </a:p>
        </p:txBody>
      </p:sp>
    </p:spTree>
    <p:extLst>
      <p:ext uri="{BB962C8B-B14F-4D97-AF65-F5344CB8AC3E}">
        <p14:creationId xmlns:p14="http://schemas.microsoft.com/office/powerpoint/2010/main" val="2336766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smtClean="0"/>
              <a:t>JDK</a:t>
            </a:r>
          </a:p>
        </p:txBody>
      </p:sp>
      <p:graphicFrame>
        <p:nvGraphicFramePr>
          <p:cNvPr id="29699" name="Object 3"/>
          <p:cNvGraphicFramePr>
            <a:graphicFrameLocks noGrp="1" noChangeAspect="1"/>
          </p:cNvGraphicFramePr>
          <p:nvPr>
            <p:ph idx="1"/>
          </p:nvPr>
        </p:nvGraphicFramePr>
        <p:xfrm>
          <a:off x="1143000" y="2366963"/>
          <a:ext cx="6215063" cy="3424237"/>
        </p:xfrm>
        <a:graphic>
          <a:graphicData uri="http://schemas.openxmlformats.org/presentationml/2006/ole">
            <mc:AlternateContent xmlns:mc="http://schemas.openxmlformats.org/markup-compatibility/2006">
              <mc:Choice xmlns:v="urn:schemas-microsoft-com:vml" Requires="v">
                <p:oleObj spid="_x0000_s3118" name="Bitmap Image" r:id="rId3" imgW="5571429" imgH="2991268" progId="Paint.Picture">
                  <p:embed/>
                </p:oleObj>
              </mc:Choice>
              <mc:Fallback>
                <p:oleObj name="Bitmap Image" r:id="rId3" imgW="5571429" imgH="299126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6963"/>
                        <a:ext cx="6215063" cy="342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84527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US" sz="3200" b="1" smtClean="0">
                <a:solidFill>
                  <a:schemeClr val="tx1"/>
                </a:solidFill>
              </a:rPr>
              <a:t>Unstructured Programming</a:t>
            </a:r>
            <a:r>
              <a:rPr lang="en-US" sz="6000" smtClean="0">
                <a:solidFill>
                  <a:schemeClr val="tx1"/>
                </a:solidFill>
              </a:rPr>
              <a:t/>
            </a:r>
            <a:br>
              <a:rPr lang="en-US" sz="6000" smtClean="0">
                <a:solidFill>
                  <a:schemeClr val="tx1"/>
                </a:solidFill>
              </a:rPr>
            </a:br>
            <a:endParaRPr lang="en-US" smtClean="0"/>
          </a:p>
        </p:txBody>
      </p:sp>
      <p:sp>
        <p:nvSpPr>
          <p:cNvPr id="4099" name="Content Placeholder 2"/>
          <p:cNvSpPr>
            <a:spLocks noGrp="1"/>
          </p:cNvSpPr>
          <p:nvPr>
            <p:ph idx="1"/>
          </p:nvPr>
        </p:nvSpPr>
        <p:spPr/>
        <p:txBody>
          <a:bodyPr/>
          <a:lstStyle/>
          <a:p>
            <a:r>
              <a:rPr lang="en-US" smtClean="0"/>
              <a:t>There is no specific structure for this type programming  language</a:t>
            </a:r>
          </a:p>
          <a:p>
            <a:r>
              <a:rPr lang="en-US" smtClean="0"/>
              <a:t>programming languages having sequentially flow of control</a:t>
            </a:r>
          </a:p>
          <a:p>
            <a:r>
              <a:rPr lang="en-US" smtClean="0"/>
              <a:t> Code is repeated through out the program</a:t>
            </a:r>
          </a:p>
          <a:p>
            <a:r>
              <a:rPr lang="en-US" smtClean="0"/>
              <a:t>Example:  BASIC, COBOL, FORTRAN</a:t>
            </a:r>
          </a:p>
          <a:p>
            <a:endParaRPr lang="en-US" smtClean="0"/>
          </a:p>
        </p:txBody>
      </p:sp>
    </p:spTree>
    <p:extLst>
      <p:ext uri="{BB962C8B-B14F-4D97-AF65-F5344CB8AC3E}">
        <p14:creationId xmlns:p14="http://schemas.microsoft.com/office/powerpoint/2010/main" val="375218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JRE</a:t>
            </a:r>
          </a:p>
        </p:txBody>
      </p:sp>
      <p:graphicFrame>
        <p:nvGraphicFramePr>
          <p:cNvPr id="30723" name="Object 3"/>
          <p:cNvGraphicFramePr>
            <a:graphicFrameLocks noGrp="1" noChangeAspect="1"/>
          </p:cNvGraphicFramePr>
          <p:nvPr>
            <p:ph idx="1"/>
          </p:nvPr>
        </p:nvGraphicFramePr>
        <p:xfrm>
          <a:off x="2505075" y="2286000"/>
          <a:ext cx="4133850" cy="2828925"/>
        </p:xfrm>
        <a:graphic>
          <a:graphicData uri="http://schemas.openxmlformats.org/presentationml/2006/ole">
            <mc:AlternateContent xmlns:mc="http://schemas.openxmlformats.org/markup-compatibility/2006">
              <mc:Choice xmlns:v="urn:schemas-microsoft-com:vml" Requires="v">
                <p:oleObj spid="_x0000_s4142" name="Bitmap Image" r:id="rId3" imgW="4133333" imgH="2505425" progId="Paint.Picture">
                  <p:embed/>
                </p:oleObj>
              </mc:Choice>
              <mc:Fallback>
                <p:oleObj name="Bitmap Image" r:id="rId3" imgW="4133333" imgH="250542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075" y="2286000"/>
                        <a:ext cx="4133850" cy="282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1536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JRE</a:t>
            </a:r>
          </a:p>
        </p:txBody>
      </p:sp>
      <p:sp>
        <p:nvSpPr>
          <p:cNvPr id="31747" name="Rectangle 3"/>
          <p:cNvSpPr>
            <a:spLocks noGrp="1" noChangeArrowheads="1"/>
          </p:cNvSpPr>
          <p:nvPr>
            <p:ph type="body" idx="1"/>
          </p:nvPr>
        </p:nvSpPr>
        <p:spPr/>
        <p:txBody>
          <a:bodyPr/>
          <a:lstStyle/>
          <a:p>
            <a:pPr eaLnBrk="1" hangingPunct="1"/>
            <a:r>
              <a:rPr lang="en-US" dirty="0" smtClean="0"/>
              <a:t>JRE: JRE is the environment within which the java virtual machine runs. </a:t>
            </a:r>
          </a:p>
          <a:p>
            <a:pPr eaLnBrk="1" hangingPunct="1"/>
            <a:r>
              <a:rPr lang="en-US" dirty="0" smtClean="0"/>
              <a:t>JRE contains Java virtual Machine(JVM), class libraries, and other files excluding development tools such as compiler and debugger. Which means we can run the code in JRE but we can’t develop and compile the code in JRE.</a:t>
            </a:r>
          </a:p>
        </p:txBody>
      </p:sp>
    </p:spTree>
    <p:extLst>
      <p:ext uri="{BB962C8B-B14F-4D97-AF65-F5344CB8AC3E}">
        <p14:creationId xmlns:p14="http://schemas.microsoft.com/office/powerpoint/2010/main" val="1068768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JVM</a:t>
            </a:r>
          </a:p>
        </p:txBody>
      </p:sp>
      <p:sp>
        <p:nvSpPr>
          <p:cNvPr id="32771" name="Rectangle 3"/>
          <p:cNvSpPr>
            <a:spLocks noGrp="1" noChangeArrowheads="1"/>
          </p:cNvSpPr>
          <p:nvPr>
            <p:ph type="body" idx="1"/>
          </p:nvPr>
        </p:nvSpPr>
        <p:spPr/>
        <p:txBody>
          <a:bodyPr/>
          <a:lstStyle/>
          <a:p>
            <a:pPr eaLnBrk="1" hangingPunct="1"/>
            <a:r>
              <a:rPr lang="en-US" smtClean="0"/>
              <a:t>JVM runs the program by using class, libraries and files provided by JRE. </a:t>
            </a:r>
          </a:p>
        </p:txBody>
      </p:sp>
    </p:spTree>
    <p:extLst>
      <p:ext uri="{BB962C8B-B14F-4D97-AF65-F5344CB8AC3E}">
        <p14:creationId xmlns:p14="http://schemas.microsoft.com/office/powerpoint/2010/main" val="45384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smtClean="0"/>
              <a:t>JVM</a:t>
            </a:r>
          </a:p>
        </p:txBody>
      </p:sp>
      <p:graphicFrame>
        <p:nvGraphicFramePr>
          <p:cNvPr id="33795" name="Object 3"/>
          <p:cNvGraphicFramePr>
            <a:graphicFrameLocks noGrp="1" noChangeAspect="1"/>
          </p:cNvGraphicFramePr>
          <p:nvPr>
            <p:ph idx="1"/>
          </p:nvPr>
        </p:nvGraphicFramePr>
        <p:xfrm>
          <a:off x="1671638" y="1752600"/>
          <a:ext cx="5800725" cy="4033838"/>
        </p:xfrm>
        <a:graphic>
          <a:graphicData uri="http://schemas.openxmlformats.org/presentationml/2006/ole">
            <mc:AlternateContent xmlns:mc="http://schemas.openxmlformats.org/markup-compatibility/2006">
              <mc:Choice xmlns:v="urn:schemas-microsoft-com:vml" Requires="v">
                <p:oleObj spid="_x0000_s5166" name="Bitmap Image" r:id="rId3" imgW="5800000" imgH="3847619" progId="Paint.Picture">
                  <p:embed/>
                </p:oleObj>
              </mc:Choice>
              <mc:Fallback>
                <p:oleObj name="Bitmap Image" r:id="rId3" imgW="5800000" imgH="38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638" y="1752600"/>
                        <a:ext cx="5800725" cy="403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5741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sz="4000" b="1" smtClean="0"/>
              <a:t/>
            </a:r>
            <a:br>
              <a:rPr lang="en-US" sz="4000" b="1" smtClean="0"/>
            </a:br>
            <a:r>
              <a:rPr lang="en-US" sz="4000" b="1" smtClean="0"/>
              <a:t>Software Code Compilation &amp; Execution process</a:t>
            </a:r>
            <a:br>
              <a:rPr lang="en-US" sz="4000" b="1" smtClean="0"/>
            </a:br>
            <a:endParaRPr lang="en-US" sz="4000" b="1" smtClean="0"/>
          </a:p>
        </p:txBody>
      </p:sp>
      <p:sp>
        <p:nvSpPr>
          <p:cNvPr id="34819" name="Rectangle 3"/>
          <p:cNvSpPr>
            <a:spLocks noGrp="1" noChangeArrowheads="1"/>
          </p:cNvSpPr>
          <p:nvPr>
            <p:ph type="body" idx="1"/>
          </p:nvPr>
        </p:nvSpPr>
        <p:spPr/>
        <p:txBody>
          <a:bodyPr/>
          <a:lstStyle/>
          <a:p>
            <a:pPr eaLnBrk="1" hangingPunct="1">
              <a:lnSpc>
                <a:spcPct val="90000"/>
              </a:lnSpc>
            </a:pPr>
            <a:r>
              <a:rPr lang="en-US" sz="2400" b="1" smtClean="0"/>
              <a:t>1) Editor </a:t>
            </a:r>
            <a:r>
              <a:rPr lang="en-US" sz="2400" smtClean="0"/>
              <a:t>– To type the program into, a notepad could be used for this</a:t>
            </a:r>
            <a:endParaRPr lang="en-US" sz="2400" b="1" smtClean="0"/>
          </a:p>
          <a:p>
            <a:pPr eaLnBrk="1" hangingPunct="1">
              <a:lnSpc>
                <a:spcPct val="90000"/>
              </a:lnSpc>
            </a:pPr>
            <a:r>
              <a:rPr lang="en-US" sz="2400" b="1" smtClean="0"/>
              <a:t>2) Compiler </a:t>
            </a:r>
            <a:r>
              <a:rPr lang="en-US" sz="2400" smtClean="0"/>
              <a:t>– To convert the  high language program into native machine code</a:t>
            </a:r>
            <a:endParaRPr lang="en-US" sz="2400" b="1" smtClean="0"/>
          </a:p>
          <a:p>
            <a:pPr eaLnBrk="1" hangingPunct="1">
              <a:lnSpc>
                <a:spcPct val="90000"/>
              </a:lnSpc>
            </a:pPr>
            <a:r>
              <a:rPr lang="en-US" sz="2400" b="1" smtClean="0"/>
              <a:t>3) Linker </a:t>
            </a:r>
            <a:r>
              <a:rPr lang="en-US" sz="2400" smtClean="0"/>
              <a:t>– To combine different program files reference in the main program together.</a:t>
            </a:r>
            <a:endParaRPr lang="en-US" sz="2400" b="1" smtClean="0"/>
          </a:p>
          <a:p>
            <a:pPr eaLnBrk="1" hangingPunct="1">
              <a:lnSpc>
                <a:spcPct val="90000"/>
              </a:lnSpc>
            </a:pPr>
            <a:r>
              <a:rPr lang="en-US" sz="2400" b="1" smtClean="0"/>
              <a:t>4) Loader </a:t>
            </a:r>
            <a:r>
              <a:rPr lang="en-US" sz="2400" smtClean="0"/>
              <a:t>– To load the files from the secondary storage device like Hard Disk, Flash Drive, CD into RAM for execution. The loading is automatically done when the code is executed.</a:t>
            </a:r>
            <a:endParaRPr lang="en-US" sz="2400" b="1" smtClean="0"/>
          </a:p>
          <a:p>
            <a:pPr eaLnBrk="1" hangingPunct="1">
              <a:lnSpc>
                <a:spcPct val="90000"/>
              </a:lnSpc>
            </a:pPr>
            <a:r>
              <a:rPr lang="en-US" sz="2400" b="1" smtClean="0"/>
              <a:t>5) Execution</a:t>
            </a:r>
            <a:r>
              <a:rPr lang="en-US" sz="2400" smtClean="0"/>
              <a:t> – Actual execution of the code which is handled by the OS &amp; processor.</a:t>
            </a:r>
          </a:p>
        </p:txBody>
      </p:sp>
    </p:spTree>
    <p:extLst>
      <p:ext uri="{BB962C8B-B14F-4D97-AF65-F5344CB8AC3E}">
        <p14:creationId xmlns:p14="http://schemas.microsoft.com/office/powerpoint/2010/main" val="1533132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sz="4000" b="1" smtClean="0"/>
              <a:t/>
            </a:r>
            <a:br>
              <a:rPr lang="en-US" sz="4000" b="1" smtClean="0"/>
            </a:br>
            <a:r>
              <a:rPr lang="en-US" sz="4000" b="1" smtClean="0"/>
              <a:t>C code Compilation and Execution process</a:t>
            </a:r>
            <a:br>
              <a:rPr lang="en-US" sz="4000" b="1" smtClean="0"/>
            </a:br>
            <a:endParaRPr lang="en-US" sz="4000" b="1" smtClean="0"/>
          </a:p>
        </p:txBody>
      </p:sp>
      <p:graphicFrame>
        <p:nvGraphicFramePr>
          <p:cNvPr id="35843" name="Object 3"/>
          <p:cNvGraphicFramePr>
            <a:graphicFrameLocks noGrp="1" noChangeAspect="1"/>
          </p:cNvGraphicFramePr>
          <p:nvPr>
            <p:ph idx="1"/>
          </p:nvPr>
        </p:nvGraphicFramePr>
        <p:xfrm>
          <a:off x="1538288" y="1971675"/>
          <a:ext cx="6067425" cy="3781425"/>
        </p:xfrm>
        <a:graphic>
          <a:graphicData uri="http://schemas.openxmlformats.org/presentationml/2006/ole">
            <mc:AlternateContent xmlns:mc="http://schemas.openxmlformats.org/markup-compatibility/2006">
              <mc:Choice xmlns:v="urn:schemas-microsoft-com:vml" Requires="v">
                <p:oleObj spid="_x0000_s6190" name="Bitmap Image" r:id="rId3" imgW="6066667" imgH="3780952" progId="Paint.Picture">
                  <p:embed/>
                </p:oleObj>
              </mc:Choice>
              <mc:Fallback>
                <p:oleObj name="Bitmap Image" r:id="rId3" imgW="6066667" imgH="378095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288" y="1971675"/>
                        <a:ext cx="6067425" cy="378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7790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en-US" smtClean="0"/>
          </a:p>
        </p:txBody>
      </p:sp>
      <p:sp>
        <p:nvSpPr>
          <p:cNvPr id="36867" name="Rectangle 3"/>
          <p:cNvSpPr>
            <a:spLocks noGrp="1" noChangeArrowheads="1"/>
          </p:cNvSpPr>
          <p:nvPr>
            <p:ph type="body" idx="1"/>
          </p:nvPr>
        </p:nvSpPr>
        <p:spPr/>
        <p:txBody>
          <a:bodyPr/>
          <a:lstStyle/>
          <a:p>
            <a:pPr eaLnBrk="1" hangingPunct="1"/>
            <a:r>
              <a:rPr lang="en-US" sz="2800" smtClean="0"/>
              <a:t>All these files, i.e., a1.c, a2.c, and a3.c, is fed to the compiler. Whose output is the corresponding object files which are the machine code .</a:t>
            </a:r>
          </a:p>
          <a:p>
            <a:pPr eaLnBrk="1" hangingPunct="1"/>
            <a:r>
              <a:rPr lang="en-US" sz="2800" smtClean="0"/>
              <a:t>The next step is integrating all these object files into a single .exe file with the help of linker. The linker will club all these files together and produces the .exe file </a:t>
            </a:r>
          </a:p>
          <a:p>
            <a:pPr eaLnBrk="1" hangingPunct="1"/>
            <a:r>
              <a:rPr lang="en-US" sz="2800" smtClean="0"/>
              <a:t>During  program run, a loader program will load a.exe into the RAM for the execution. </a:t>
            </a:r>
          </a:p>
        </p:txBody>
      </p:sp>
    </p:spTree>
    <p:extLst>
      <p:ext uri="{BB962C8B-B14F-4D97-AF65-F5344CB8AC3E}">
        <p14:creationId xmlns:p14="http://schemas.microsoft.com/office/powerpoint/2010/main" val="2331090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endParaRPr lang="en-US" smtClean="0"/>
          </a:p>
        </p:txBody>
      </p:sp>
      <p:graphicFrame>
        <p:nvGraphicFramePr>
          <p:cNvPr id="37891" name="Object 3"/>
          <p:cNvGraphicFramePr>
            <a:graphicFrameLocks noGrp="1" noChangeAspect="1"/>
          </p:cNvGraphicFramePr>
          <p:nvPr>
            <p:ph idx="1"/>
          </p:nvPr>
        </p:nvGraphicFramePr>
        <p:xfrm>
          <a:off x="1066800" y="1828800"/>
          <a:ext cx="6510338" cy="3681413"/>
        </p:xfrm>
        <a:graphic>
          <a:graphicData uri="http://schemas.openxmlformats.org/presentationml/2006/ole">
            <mc:AlternateContent xmlns:mc="http://schemas.openxmlformats.org/markup-compatibility/2006">
              <mc:Choice xmlns:v="urn:schemas-microsoft-com:vml" Requires="v">
                <p:oleObj spid="_x0000_s7214" name="Bitmap Image" r:id="rId3" imgW="6009524" imgH="3296110" progId="Paint.Picture">
                  <p:embed/>
                </p:oleObj>
              </mc:Choice>
              <mc:Fallback>
                <p:oleObj name="Bitmap Image" r:id="rId3" imgW="6009524" imgH="32961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510338" cy="368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69737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endParaRPr lang="en-US" smtClean="0"/>
          </a:p>
        </p:txBody>
      </p:sp>
      <p:graphicFrame>
        <p:nvGraphicFramePr>
          <p:cNvPr id="38915" name="Object 3"/>
          <p:cNvGraphicFramePr>
            <a:graphicFrameLocks noGrp="1" noChangeAspect="1"/>
          </p:cNvGraphicFramePr>
          <p:nvPr>
            <p:ph idx="1"/>
          </p:nvPr>
        </p:nvGraphicFramePr>
        <p:xfrm>
          <a:off x="2714625" y="2309813"/>
          <a:ext cx="3714750" cy="3105150"/>
        </p:xfrm>
        <a:graphic>
          <a:graphicData uri="http://schemas.openxmlformats.org/presentationml/2006/ole">
            <mc:AlternateContent xmlns:mc="http://schemas.openxmlformats.org/markup-compatibility/2006">
              <mc:Choice xmlns:v="urn:schemas-microsoft-com:vml" Requires="v">
                <p:oleObj spid="_x0000_s8238" name="Bitmap Image" r:id="rId3" imgW="3715269" imgH="3104762" progId="Paint.Picture">
                  <p:embed/>
                </p:oleObj>
              </mc:Choice>
              <mc:Fallback>
                <p:oleObj name="Bitmap Image" r:id="rId3" imgW="3715269" imgH="31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309813"/>
                        <a:ext cx="3714750" cy="310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7602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sz="4000" b="1" smtClean="0"/>
              <a:t/>
            </a:r>
            <a:br>
              <a:rPr lang="en-US" sz="4000" b="1" smtClean="0"/>
            </a:br>
            <a:r>
              <a:rPr lang="en-US" sz="4000" b="1" smtClean="0"/>
              <a:t>Java code Compilation and Execution in Java VM</a:t>
            </a:r>
            <a:br>
              <a:rPr lang="en-US" sz="4000" b="1" smtClean="0"/>
            </a:br>
            <a:endParaRPr lang="en-US" sz="4000" b="1" smtClean="0"/>
          </a:p>
        </p:txBody>
      </p:sp>
      <p:graphicFrame>
        <p:nvGraphicFramePr>
          <p:cNvPr id="39939" name="Object 3"/>
          <p:cNvGraphicFramePr>
            <a:graphicFrameLocks noGrp="1" noChangeAspect="1"/>
          </p:cNvGraphicFramePr>
          <p:nvPr>
            <p:ph idx="1"/>
          </p:nvPr>
        </p:nvGraphicFramePr>
        <p:xfrm>
          <a:off x="2005013" y="1962150"/>
          <a:ext cx="5133975" cy="3800475"/>
        </p:xfrm>
        <a:graphic>
          <a:graphicData uri="http://schemas.openxmlformats.org/presentationml/2006/ole">
            <mc:AlternateContent xmlns:mc="http://schemas.openxmlformats.org/markup-compatibility/2006">
              <mc:Choice xmlns:v="urn:schemas-microsoft-com:vml" Requires="v">
                <p:oleObj spid="_x0000_s9262" name="Bitmap Image" r:id="rId3" imgW="5133333" imgH="3801006" progId="Paint.Picture">
                  <p:embed/>
                </p:oleObj>
              </mc:Choice>
              <mc:Fallback>
                <p:oleObj name="Bitmap Image" r:id="rId3" imgW="5133333" imgH="380100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962150"/>
                        <a:ext cx="5133975" cy="380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51638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sz="3200" b="1" smtClean="0">
                <a:solidFill>
                  <a:schemeClr val="tx1"/>
                </a:solidFill>
              </a:rPr>
              <a:t>Structured Programming Languages</a:t>
            </a:r>
            <a:r>
              <a:rPr lang="en-US" sz="6000" smtClean="0">
                <a:solidFill>
                  <a:schemeClr val="tx1"/>
                </a:solidFill>
              </a:rPr>
              <a:t/>
            </a:r>
            <a:br>
              <a:rPr lang="en-US" sz="6000" smtClean="0">
                <a:solidFill>
                  <a:schemeClr val="tx1"/>
                </a:solidFill>
              </a:rPr>
            </a:br>
            <a:endParaRPr lang="en-US" smtClean="0"/>
          </a:p>
        </p:txBody>
      </p:sp>
      <p:sp>
        <p:nvSpPr>
          <p:cNvPr id="5123" name="Content Placeholder 2"/>
          <p:cNvSpPr>
            <a:spLocks noGrp="1"/>
          </p:cNvSpPr>
          <p:nvPr>
            <p:ph idx="1"/>
          </p:nvPr>
        </p:nvSpPr>
        <p:spPr/>
        <p:txBody>
          <a:bodyPr/>
          <a:lstStyle/>
          <a:p>
            <a:r>
              <a:rPr lang="en-US" sz="2800" smtClean="0"/>
              <a:t>In this type of language, large programs are divided into small programs called functions.</a:t>
            </a:r>
          </a:p>
          <a:p>
            <a:r>
              <a:rPr lang="en-US" sz="2800" smtClean="0"/>
              <a:t>Prime focus is on functions and procedures that operate on data</a:t>
            </a:r>
          </a:p>
          <a:p>
            <a:r>
              <a:rPr lang="en-US" sz="2800" smtClean="0"/>
              <a:t>Data moves freely around the systems from one function to another</a:t>
            </a:r>
          </a:p>
          <a:p>
            <a:r>
              <a:rPr lang="en-US" sz="2800" smtClean="0"/>
              <a:t>Example: C, Pascal, ALGOL and Modula-2</a:t>
            </a:r>
          </a:p>
          <a:p>
            <a:endParaRPr lang="en-US" smtClean="0"/>
          </a:p>
        </p:txBody>
      </p:sp>
    </p:spTree>
    <p:extLst>
      <p:ext uri="{BB962C8B-B14F-4D97-AF65-F5344CB8AC3E}">
        <p14:creationId xmlns:p14="http://schemas.microsoft.com/office/powerpoint/2010/main" val="411250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en-US" smtClean="0"/>
          </a:p>
        </p:txBody>
      </p:sp>
      <p:sp>
        <p:nvSpPr>
          <p:cNvPr id="40963" name="Rectangle 3"/>
          <p:cNvSpPr>
            <a:spLocks noGrp="1" noChangeArrowheads="1"/>
          </p:cNvSpPr>
          <p:nvPr>
            <p:ph type="body" idx="1"/>
          </p:nvPr>
        </p:nvSpPr>
        <p:spPr/>
        <p:txBody>
          <a:bodyPr/>
          <a:lstStyle/>
          <a:p>
            <a:pPr eaLnBrk="1" hangingPunct="1">
              <a:lnSpc>
                <a:spcPct val="90000"/>
              </a:lnSpc>
            </a:pPr>
            <a:r>
              <a:rPr lang="en-US" sz="2400" smtClean="0"/>
              <a:t>The compiler will compile the three files and produces 3 corresponding .class file which consists of BYTE code. </a:t>
            </a:r>
            <a:r>
              <a:rPr lang="en-US" sz="2400" b="1" smtClean="0"/>
              <a:t>Unlike C, no linking is done</a:t>
            </a:r>
            <a:r>
              <a:rPr lang="en-US" sz="2400" smtClean="0"/>
              <a:t>.</a:t>
            </a:r>
          </a:p>
          <a:p>
            <a:pPr eaLnBrk="1" hangingPunct="1">
              <a:lnSpc>
                <a:spcPct val="90000"/>
              </a:lnSpc>
            </a:pPr>
            <a:r>
              <a:rPr lang="en-US" sz="2400" smtClean="0"/>
              <a:t>The Java VM or Java Virtual Machine resides on the RAM. During execution, using the class loader the class files are brought on the RAM. The BYTE code is verified for any security breaches.</a:t>
            </a:r>
          </a:p>
          <a:p>
            <a:pPr eaLnBrk="1" hangingPunct="1">
              <a:lnSpc>
                <a:spcPct val="90000"/>
              </a:lnSpc>
            </a:pPr>
            <a:r>
              <a:rPr lang="en-US" sz="2400" smtClean="0"/>
              <a:t>Next, the execution engine will convert the Bytecode into Native machine code. This is just in time compiling. It is one of the main reason why Java is comparatively slow. </a:t>
            </a:r>
          </a:p>
        </p:txBody>
      </p:sp>
    </p:spTree>
    <p:extLst>
      <p:ext uri="{BB962C8B-B14F-4D97-AF65-F5344CB8AC3E}">
        <p14:creationId xmlns:p14="http://schemas.microsoft.com/office/powerpoint/2010/main" val="1361576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r>
              <a:rPr lang="en-US" sz="4000" b="1" smtClean="0"/>
              <a:t>Why is Java slow?</a:t>
            </a:r>
            <a:br>
              <a:rPr lang="en-US" sz="4000" b="1" smtClean="0"/>
            </a:br>
            <a:endParaRPr lang="en-US" sz="4000" b="1" smtClean="0"/>
          </a:p>
        </p:txBody>
      </p:sp>
      <p:sp>
        <p:nvSpPr>
          <p:cNvPr id="43011" name="Rectangle 3"/>
          <p:cNvSpPr>
            <a:spLocks noGrp="1" noChangeArrowheads="1"/>
          </p:cNvSpPr>
          <p:nvPr>
            <p:ph type="body" idx="1"/>
          </p:nvPr>
        </p:nvSpPr>
        <p:spPr/>
        <p:txBody>
          <a:bodyPr/>
          <a:lstStyle/>
          <a:p>
            <a:pPr eaLnBrk="1" hangingPunct="1">
              <a:lnSpc>
                <a:spcPct val="90000"/>
              </a:lnSpc>
            </a:pPr>
            <a:r>
              <a:rPr lang="en-US" dirty="0" smtClean="0"/>
              <a:t>The two main reasons behind the slowness of Java are</a:t>
            </a:r>
          </a:p>
          <a:p>
            <a:pPr eaLnBrk="1" hangingPunct="1">
              <a:lnSpc>
                <a:spcPct val="90000"/>
              </a:lnSpc>
            </a:pPr>
            <a:r>
              <a:rPr lang="en-US" b="1" dirty="0" smtClean="0"/>
              <a:t>Dynamic Linking:</a:t>
            </a:r>
            <a:r>
              <a:rPr lang="en-US" dirty="0" smtClean="0"/>
              <a:t> Unlike C, linking is done at run-time, every time the program is run in Java.</a:t>
            </a:r>
          </a:p>
          <a:p>
            <a:pPr eaLnBrk="1" hangingPunct="1">
              <a:lnSpc>
                <a:spcPct val="90000"/>
              </a:lnSpc>
            </a:pPr>
            <a:r>
              <a:rPr lang="en-US" b="1" dirty="0" smtClean="0"/>
              <a:t>Run-time Interpreter:</a:t>
            </a:r>
            <a:r>
              <a:rPr lang="en-US" dirty="0" smtClean="0"/>
              <a:t> The conversion of byte code into native machine code is done at run-time in Java which furthers slows down the speed.</a:t>
            </a:r>
          </a:p>
          <a:p>
            <a:pPr eaLnBrk="1" hangingPunct="1">
              <a:lnSpc>
                <a:spcPct val="90000"/>
              </a:lnSpc>
            </a:pPr>
            <a:endParaRPr lang="en-US" dirty="0" smtClean="0"/>
          </a:p>
        </p:txBody>
      </p:sp>
    </p:spTree>
    <p:extLst>
      <p:ext uri="{BB962C8B-B14F-4D97-AF65-F5344CB8AC3E}">
        <p14:creationId xmlns:p14="http://schemas.microsoft.com/office/powerpoint/2010/main" val="2997394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Summary</a:t>
            </a:r>
          </a:p>
        </p:txBody>
      </p:sp>
      <p:sp>
        <p:nvSpPr>
          <p:cNvPr id="44035" name="Rectangle 3"/>
          <p:cNvSpPr>
            <a:spLocks noGrp="1" noChangeArrowheads="1"/>
          </p:cNvSpPr>
          <p:nvPr>
            <p:ph type="body" idx="1"/>
          </p:nvPr>
        </p:nvSpPr>
        <p:spPr/>
        <p:txBody>
          <a:bodyPr/>
          <a:lstStyle/>
          <a:p>
            <a:pPr eaLnBrk="1" hangingPunct="1"/>
            <a:r>
              <a:rPr lang="en-US" smtClean="0"/>
              <a:t>JVM or Java Virtual Machine is the engine that drives the Java Code. It converts Java bytecode into machines language.</a:t>
            </a:r>
          </a:p>
          <a:p>
            <a:pPr eaLnBrk="1" hangingPunct="1"/>
            <a:r>
              <a:rPr lang="en-US" smtClean="0"/>
              <a:t>JIT or Just-in-time compiler is the part of the Java Virtual Machine (JVM). It is used to speed up the execution time</a:t>
            </a:r>
          </a:p>
          <a:p>
            <a:pPr eaLnBrk="1" hangingPunct="1"/>
            <a:r>
              <a:rPr lang="en-US" smtClean="0"/>
              <a:t>In comparison to other compiler machines, Java may be slow in execution.</a:t>
            </a:r>
          </a:p>
          <a:p>
            <a:pPr eaLnBrk="1" hangingPunct="1"/>
            <a:endParaRPr lang="en-US" smtClean="0"/>
          </a:p>
        </p:txBody>
      </p:sp>
    </p:spTree>
    <p:extLst>
      <p:ext uri="{BB962C8B-B14F-4D97-AF65-F5344CB8AC3E}">
        <p14:creationId xmlns:p14="http://schemas.microsoft.com/office/powerpoint/2010/main" val="3605050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hangingPunct="1"/>
            <a:r>
              <a:rPr lang="en-US" sz="4000" smtClean="0"/>
              <a:t>Features of Java(</a:t>
            </a:r>
            <a:r>
              <a:rPr lang="en-US" sz="4000" i="1" smtClean="0"/>
              <a:t>buzzwords</a:t>
            </a:r>
            <a:r>
              <a:rPr lang="en-US" sz="4000" smtClean="0"/>
              <a:t> )</a:t>
            </a:r>
            <a:br>
              <a:rPr lang="en-US" sz="4000" smtClean="0"/>
            </a:br>
            <a:endParaRPr lang="en-US" sz="4000" smtClean="0"/>
          </a:p>
        </p:txBody>
      </p:sp>
      <p:sp>
        <p:nvSpPr>
          <p:cNvPr id="45059" name="Rectangle 3"/>
          <p:cNvSpPr>
            <a:spLocks noGrp="1" noChangeArrowheads="1"/>
          </p:cNvSpPr>
          <p:nvPr>
            <p:ph type="body" idx="1"/>
          </p:nvPr>
        </p:nvSpPr>
        <p:spPr/>
        <p:txBody>
          <a:bodyPr/>
          <a:lstStyle/>
          <a:p>
            <a:pPr marL="609600" indent="-609600" eaLnBrk="1" hangingPunct="1">
              <a:lnSpc>
                <a:spcPct val="80000"/>
              </a:lnSpc>
              <a:buFontTx/>
              <a:buNone/>
            </a:pPr>
            <a:r>
              <a:rPr lang="en-US" sz="2000" smtClean="0"/>
              <a:t>   </a:t>
            </a:r>
          </a:p>
          <a:p>
            <a:pPr marL="609600" indent="-609600" eaLnBrk="1" hangingPunct="1">
              <a:lnSpc>
                <a:spcPct val="80000"/>
              </a:lnSpc>
            </a:pPr>
            <a:r>
              <a:rPr lang="en-US" sz="2000" smtClean="0"/>
              <a:t>Simple</a:t>
            </a:r>
          </a:p>
          <a:p>
            <a:pPr marL="609600" indent="-609600" eaLnBrk="1" hangingPunct="1">
              <a:lnSpc>
                <a:spcPct val="80000"/>
              </a:lnSpc>
            </a:pPr>
            <a:r>
              <a:rPr lang="en-US" sz="2000" smtClean="0"/>
              <a:t>Object-Oriented</a:t>
            </a:r>
          </a:p>
          <a:p>
            <a:pPr marL="609600" indent="-609600" eaLnBrk="1" hangingPunct="1">
              <a:lnSpc>
                <a:spcPct val="80000"/>
              </a:lnSpc>
            </a:pPr>
            <a:r>
              <a:rPr lang="en-US" sz="2000" smtClean="0"/>
              <a:t>Portable</a:t>
            </a:r>
          </a:p>
          <a:p>
            <a:pPr marL="609600" indent="-609600" eaLnBrk="1" hangingPunct="1">
              <a:lnSpc>
                <a:spcPct val="80000"/>
              </a:lnSpc>
            </a:pPr>
            <a:r>
              <a:rPr lang="en-US" sz="2000" smtClean="0"/>
              <a:t>Platform independent</a:t>
            </a:r>
          </a:p>
          <a:p>
            <a:pPr marL="609600" indent="-609600" eaLnBrk="1" hangingPunct="1">
              <a:lnSpc>
                <a:spcPct val="80000"/>
              </a:lnSpc>
            </a:pPr>
            <a:r>
              <a:rPr lang="en-US" sz="2000" smtClean="0"/>
              <a:t>Secured</a:t>
            </a:r>
          </a:p>
          <a:p>
            <a:pPr marL="609600" indent="-609600" eaLnBrk="1" hangingPunct="1">
              <a:lnSpc>
                <a:spcPct val="80000"/>
              </a:lnSpc>
            </a:pPr>
            <a:r>
              <a:rPr lang="en-US" sz="2000" smtClean="0"/>
              <a:t>Robust</a:t>
            </a:r>
          </a:p>
          <a:p>
            <a:pPr marL="609600" indent="-609600" eaLnBrk="1" hangingPunct="1">
              <a:lnSpc>
                <a:spcPct val="80000"/>
              </a:lnSpc>
            </a:pPr>
            <a:r>
              <a:rPr lang="en-US" sz="2000" smtClean="0"/>
              <a:t>Architecture neutral</a:t>
            </a:r>
          </a:p>
          <a:p>
            <a:pPr marL="609600" indent="-609600" eaLnBrk="1" hangingPunct="1">
              <a:lnSpc>
                <a:spcPct val="80000"/>
              </a:lnSpc>
            </a:pPr>
            <a:r>
              <a:rPr lang="en-US" sz="2000" smtClean="0"/>
              <a:t>Interpreted</a:t>
            </a:r>
          </a:p>
          <a:p>
            <a:pPr marL="609600" indent="-609600" eaLnBrk="1" hangingPunct="1">
              <a:lnSpc>
                <a:spcPct val="80000"/>
              </a:lnSpc>
            </a:pPr>
            <a:r>
              <a:rPr lang="en-US" sz="2000" smtClean="0"/>
              <a:t>High Performance</a:t>
            </a:r>
          </a:p>
          <a:p>
            <a:pPr marL="609600" indent="-609600" eaLnBrk="1" hangingPunct="1">
              <a:lnSpc>
                <a:spcPct val="80000"/>
              </a:lnSpc>
            </a:pPr>
            <a:r>
              <a:rPr lang="en-US" sz="2000" smtClean="0"/>
              <a:t>Multithreaded</a:t>
            </a:r>
          </a:p>
          <a:p>
            <a:pPr marL="609600" indent="-609600" eaLnBrk="1" hangingPunct="1">
              <a:lnSpc>
                <a:spcPct val="80000"/>
              </a:lnSpc>
            </a:pPr>
            <a:r>
              <a:rPr lang="en-US" sz="2000" smtClean="0"/>
              <a:t>Distributed</a:t>
            </a:r>
          </a:p>
          <a:p>
            <a:pPr marL="609600" indent="-609600" eaLnBrk="1" hangingPunct="1">
              <a:lnSpc>
                <a:spcPct val="80000"/>
              </a:lnSpc>
            </a:pPr>
            <a:r>
              <a:rPr lang="en-US" sz="2000" smtClean="0"/>
              <a:t>Dynamic</a:t>
            </a:r>
          </a:p>
          <a:p>
            <a:pPr marL="609600" indent="-609600" eaLnBrk="1" hangingPunct="1">
              <a:lnSpc>
                <a:spcPct val="80000"/>
              </a:lnSpc>
            </a:pPr>
            <a:endParaRPr lang="en-US" sz="2000" smtClean="0"/>
          </a:p>
        </p:txBody>
      </p:sp>
    </p:spTree>
    <p:extLst>
      <p:ext uri="{BB962C8B-B14F-4D97-AF65-F5344CB8AC3E}">
        <p14:creationId xmlns:p14="http://schemas.microsoft.com/office/powerpoint/2010/main" val="1758976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4000" smtClean="0"/>
              <a:t>Simple</a:t>
            </a:r>
            <a:br>
              <a:rPr lang="en-US" sz="4000" smtClean="0"/>
            </a:br>
            <a:endParaRPr lang="en-US" sz="4000" smtClean="0"/>
          </a:p>
        </p:txBody>
      </p:sp>
      <p:sp>
        <p:nvSpPr>
          <p:cNvPr id="46083" name="Rectangle 3"/>
          <p:cNvSpPr>
            <a:spLocks noGrp="1" noChangeArrowheads="1"/>
          </p:cNvSpPr>
          <p:nvPr>
            <p:ph type="body" idx="1"/>
          </p:nvPr>
        </p:nvSpPr>
        <p:spPr/>
        <p:txBody>
          <a:bodyPr/>
          <a:lstStyle/>
          <a:p>
            <a:r>
              <a:rPr lang="en-US" dirty="0" smtClean="0"/>
              <a:t>Java syntax is based on C++ (so easier for programmers to learn it after C++).</a:t>
            </a:r>
          </a:p>
          <a:p>
            <a:r>
              <a:rPr lang="en-US" dirty="0" smtClean="0"/>
              <a:t>Java has removed many complicated and rarely-used features, for example, explicit pointers, operator overloading, etc.</a:t>
            </a:r>
          </a:p>
          <a:p>
            <a:r>
              <a:rPr lang="en-US" dirty="0" smtClean="0"/>
              <a:t>There is no need to remove unreferenced objects because there is an Automatic Garbage Collection in Java.</a:t>
            </a:r>
          </a:p>
          <a:p>
            <a:endParaRPr lang="en-US" dirty="0" smtClean="0"/>
          </a:p>
        </p:txBody>
      </p:sp>
    </p:spTree>
    <p:extLst>
      <p:ext uri="{BB962C8B-B14F-4D97-AF65-F5344CB8AC3E}">
        <p14:creationId xmlns:p14="http://schemas.microsoft.com/office/powerpoint/2010/main" val="1804262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Object-oriented</a:t>
            </a:r>
          </a:p>
        </p:txBody>
      </p:sp>
      <p:sp>
        <p:nvSpPr>
          <p:cNvPr id="47107" name="Rectangle 3"/>
          <p:cNvSpPr>
            <a:spLocks noGrp="1" noChangeArrowheads="1"/>
          </p:cNvSpPr>
          <p:nvPr>
            <p:ph type="body" idx="1"/>
          </p:nvPr>
        </p:nvSpPr>
        <p:spPr/>
        <p:txBody>
          <a:bodyPr/>
          <a:lstStyle/>
          <a:p>
            <a:r>
              <a:rPr lang="en-US" dirty="0" smtClean="0"/>
              <a:t>Java is an object-oriented programming language. </a:t>
            </a:r>
          </a:p>
          <a:p>
            <a:r>
              <a:rPr lang="en-US" dirty="0" smtClean="0"/>
              <a:t>Everything in Java is an object. Object-oriented means we organize our software as a combination of different types of objects that incorporates both data and behavior. </a:t>
            </a:r>
          </a:p>
        </p:txBody>
      </p:sp>
    </p:spTree>
    <p:extLst>
      <p:ext uri="{BB962C8B-B14F-4D97-AF65-F5344CB8AC3E}">
        <p14:creationId xmlns:p14="http://schemas.microsoft.com/office/powerpoint/2010/main" val="689149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4000" smtClean="0"/>
              <a:t>Platform Independent</a:t>
            </a:r>
            <a:br>
              <a:rPr lang="en-US" sz="4000" smtClean="0"/>
            </a:br>
            <a:endParaRPr lang="en-US" sz="4000" smtClean="0"/>
          </a:p>
        </p:txBody>
      </p:sp>
      <p:sp>
        <p:nvSpPr>
          <p:cNvPr id="49155" name="Rectangle 3"/>
          <p:cNvSpPr>
            <a:spLocks noGrp="1" noChangeArrowheads="1"/>
          </p:cNvSpPr>
          <p:nvPr>
            <p:ph type="body" idx="1"/>
          </p:nvPr>
        </p:nvSpPr>
        <p:spPr/>
        <p:txBody>
          <a:bodyPr/>
          <a:lstStyle/>
          <a:p>
            <a:r>
              <a:rPr lang="en-US" dirty="0" smtClean="0"/>
              <a:t>Java is platform independent because it is different from other languages like C, C++, etc. </a:t>
            </a:r>
          </a:p>
          <a:p>
            <a:r>
              <a:rPr lang="en-US" dirty="0" smtClean="0"/>
              <a:t>which are compiled into platform specific machines while Java is a write once, run anywhere language. </a:t>
            </a:r>
          </a:p>
        </p:txBody>
      </p:sp>
    </p:spTree>
    <p:extLst>
      <p:ext uri="{BB962C8B-B14F-4D97-AF65-F5344CB8AC3E}">
        <p14:creationId xmlns:p14="http://schemas.microsoft.com/office/powerpoint/2010/main" val="1645947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Platform Independent</a:t>
            </a:r>
          </a:p>
        </p:txBody>
      </p:sp>
      <p:sp>
        <p:nvSpPr>
          <p:cNvPr id="50179" name="Rectangle 3"/>
          <p:cNvSpPr>
            <a:spLocks noGrp="1" noChangeArrowheads="1"/>
          </p:cNvSpPr>
          <p:nvPr>
            <p:ph type="body" idx="1"/>
          </p:nvPr>
        </p:nvSpPr>
        <p:spPr/>
        <p:txBody>
          <a:bodyPr/>
          <a:lstStyle/>
          <a:p>
            <a:r>
              <a:rPr lang="en-US" smtClean="0"/>
              <a:t>The Java platform differs from most other platforms in the sense that it is a software-based platform that runs on the top of other hardware-based platforms.</a:t>
            </a:r>
          </a:p>
          <a:p>
            <a:r>
              <a:rPr lang="en-US" smtClean="0"/>
              <a:t> It has two components:</a:t>
            </a:r>
          </a:p>
          <a:p>
            <a:r>
              <a:rPr lang="en-US" smtClean="0"/>
              <a:t>Runtime Environment</a:t>
            </a:r>
          </a:p>
          <a:p>
            <a:r>
              <a:rPr lang="en-US" smtClean="0"/>
              <a:t>API(Application Programming Interface)</a:t>
            </a:r>
          </a:p>
          <a:p>
            <a:endParaRPr lang="en-US" smtClean="0"/>
          </a:p>
        </p:txBody>
      </p:sp>
    </p:spTree>
    <p:extLst>
      <p:ext uri="{BB962C8B-B14F-4D97-AF65-F5344CB8AC3E}">
        <p14:creationId xmlns:p14="http://schemas.microsoft.com/office/powerpoint/2010/main" val="13712282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sz="4000" smtClean="0"/>
              <a:t>Secured</a:t>
            </a:r>
            <a:br>
              <a:rPr lang="en-US" sz="4000" smtClean="0"/>
            </a:br>
            <a:endParaRPr lang="en-US" sz="4000" smtClean="0"/>
          </a:p>
        </p:txBody>
      </p:sp>
      <p:sp>
        <p:nvSpPr>
          <p:cNvPr id="51203" name="Rectangle 3"/>
          <p:cNvSpPr>
            <a:spLocks noGrp="1" noChangeArrowheads="1"/>
          </p:cNvSpPr>
          <p:nvPr>
            <p:ph type="body" idx="1"/>
          </p:nvPr>
        </p:nvSpPr>
        <p:spPr/>
        <p:txBody>
          <a:bodyPr/>
          <a:lstStyle/>
          <a:p>
            <a:pPr>
              <a:lnSpc>
                <a:spcPct val="90000"/>
              </a:lnSpc>
            </a:pPr>
            <a:r>
              <a:rPr lang="en-US" dirty="0" smtClean="0"/>
              <a:t>Java is best known for its security. With Java, we can develop virus-free systems. Java is secured because:</a:t>
            </a:r>
          </a:p>
          <a:p>
            <a:pPr>
              <a:lnSpc>
                <a:spcPct val="90000"/>
              </a:lnSpc>
            </a:pPr>
            <a:r>
              <a:rPr lang="en-US" b="1" dirty="0" smtClean="0"/>
              <a:t>No explicit pointer</a:t>
            </a:r>
            <a:endParaRPr lang="en-US" dirty="0" smtClean="0"/>
          </a:p>
          <a:p>
            <a:pPr>
              <a:lnSpc>
                <a:spcPct val="90000"/>
              </a:lnSpc>
            </a:pPr>
            <a:r>
              <a:rPr lang="en-US" b="1" dirty="0" smtClean="0"/>
              <a:t>Java Programs run inside a virtual machine</a:t>
            </a:r>
          </a:p>
          <a:p>
            <a:pPr>
              <a:lnSpc>
                <a:spcPct val="90000"/>
              </a:lnSpc>
            </a:pPr>
            <a:r>
              <a:rPr lang="en-US" b="1" dirty="0" smtClean="0"/>
              <a:t>Class loader</a:t>
            </a:r>
          </a:p>
          <a:p>
            <a:pPr>
              <a:lnSpc>
                <a:spcPct val="90000"/>
              </a:lnSpc>
            </a:pPr>
            <a:r>
              <a:rPr lang="en-US" b="1" dirty="0" err="1" smtClean="0"/>
              <a:t>Bytecode</a:t>
            </a:r>
            <a:r>
              <a:rPr lang="en-US" b="1" dirty="0" smtClean="0"/>
              <a:t> Verifier:</a:t>
            </a:r>
            <a:r>
              <a:rPr lang="en-US" dirty="0" smtClean="0"/>
              <a:t> </a:t>
            </a:r>
          </a:p>
          <a:p>
            <a:pPr>
              <a:lnSpc>
                <a:spcPct val="90000"/>
              </a:lnSpc>
            </a:pPr>
            <a:r>
              <a:rPr lang="en-US" b="1" dirty="0" smtClean="0"/>
              <a:t>Security Manager:</a:t>
            </a:r>
            <a:r>
              <a:rPr lang="en-US" dirty="0" smtClean="0"/>
              <a:t> </a:t>
            </a:r>
            <a:endParaRPr lang="en-US" b="1" dirty="0" smtClean="0"/>
          </a:p>
          <a:p>
            <a:pPr>
              <a:lnSpc>
                <a:spcPct val="90000"/>
              </a:lnSpc>
              <a:buFontTx/>
              <a:buNone/>
            </a:pPr>
            <a:endParaRPr lang="en-US" dirty="0" smtClean="0"/>
          </a:p>
        </p:txBody>
      </p:sp>
    </p:spTree>
    <p:extLst>
      <p:ext uri="{BB962C8B-B14F-4D97-AF65-F5344CB8AC3E}">
        <p14:creationId xmlns:p14="http://schemas.microsoft.com/office/powerpoint/2010/main" val="4278222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z="4000" smtClean="0"/>
              <a:t>Robust</a:t>
            </a:r>
            <a:br>
              <a:rPr lang="en-US" sz="4000" smtClean="0"/>
            </a:br>
            <a:endParaRPr lang="en-US" sz="4000" smtClean="0"/>
          </a:p>
        </p:txBody>
      </p:sp>
      <p:sp>
        <p:nvSpPr>
          <p:cNvPr id="52227" name="Rectangle 3"/>
          <p:cNvSpPr>
            <a:spLocks noGrp="1" noChangeArrowheads="1"/>
          </p:cNvSpPr>
          <p:nvPr>
            <p:ph type="body" idx="1"/>
          </p:nvPr>
        </p:nvSpPr>
        <p:spPr/>
        <p:txBody>
          <a:bodyPr/>
          <a:lstStyle/>
          <a:p>
            <a:pPr>
              <a:lnSpc>
                <a:spcPct val="90000"/>
              </a:lnSpc>
            </a:pPr>
            <a:r>
              <a:rPr lang="en-US" smtClean="0"/>
              <a:t>It uses strong memory management.</a:t>
            </a:r>
          </a:p>
          <a:p>
            <a:pPr>
              <a:lnSpc>
                <a:spcPct val="90000"/>
              </a:lnSpc>
            </a:pPr>
            <a:r>
              <a:rPr lang="en-US" smtClean="0"/>
              <a:t>There is a lack of pointers that avoids security problems.</a:t>
            </a:r>
          </a:p>
          <a:p>
            <a:pPr>
              <a:lnSpc>
                <a:spcPct val="90000"/>
              </a:lnSpc>
            </a:pPr>
            <a:r>
              <a:rPr lang="en-US" smtClean="0"/>
              <a:t>There is automatic garbage collection in java which runs on the Java Virtual Machine to get rid of objects which are not being used by a Java application anymore.</a:t>
            </a:r>
          </a:p>
          <a:p>
            <a:pPr>
              <a:lnSpc>
                <a:spcPct val="90000"/>
              </a:lnSpc>
            </a:pPr>
            <a:r>
              <a:rPr lang="en-US" smtClean="0"/>
              <a:t>There are exception handling and the type checking mechanism in Java.</a:t>
            </a:r>
          </a:p>
          <a:p>
            <a:pPr>
              <a:lnSpc>
                <a:spcPct val="90000"/>
              </a:lnSpc>
            </a:pPr>
            <a:endParaRPr lang="en-US" smtClean="0"/>
          </a:p>
        </p:txBody>
      </p:sp>
    </p:spTree>
    <p:extLst>
      <p:ext uri="{BB962C8B-B14F-4D97-AF65-F5344CB8AC3E}">
        <p14:creationId xmlns:p14="http://schemas.microsoft.com/office/powerpoint/2010/main" val="1204945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smtClean="0"/>
              <a:t>Object oriented programming language</a:t>
            </a:r>
          </a:p>
        </p:txBody>
      </p:sp>
      <p:sp>
        <p:nvSpPr>
          <p:cNvPr id="6147" name="Content Placeholder 2"/>
          <p:cNvSpPr>
            <a:spLocks noGrp="1"/>
          </p:cNvSpPr>
          <p:nvPr>
            <p:ph idx="1"/>
          </p:nvPr>
        </p:nvSpPr>
        <p:spPr/>
        <p:txBody>
          <a:bodyPr/>
          <a:lstStyle/>
          <a:p>
            <a:r>
              <a:rPr lang="en-US" smtClean="0"/>
              <a:t>In this type of language, programs are divided into objects</a:t>
            </a:r>
          </a:p>
          <a:p>
            <a:r>
              <a:rPr lang="en-US" smtClean="0"/>
              <a:t>Prime focus is on the data that is being operated and not on the functions or procedures</a:t>
            </a:r>
          </a:p>
          <a:p>
            <a:r>
              <a:rPr lang="en-US" smtClean="0"/>
              <a:t>Data is hidden and cannot be accessed by external functions</a:t>
            </a:r>
          </a:p>
          <a:p>
            <a:r>
              <a:rPr lang="en-US" smtClean="0"/>
              <a:t>Example: C++, JAVA and C# (C sharp)</a:t>
            </a:r>
          </a:p>
          <a:p>
            <a:endParaRPr lang="en-US" smtClean="0"/>
          </a:p>
        </p:txBody>
      </p:sp>
    </p:spTree>
    <p:extLst>
      <p:ext uri="{BB962C8B-B14F-4D97-AF65-F5344CB8AC3E}">
        <p14:creationId xmlns:p14="http://schemas.microsoft.com/office/powerpoint/2010/main" val="1467815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sz="4000" smtClean="0"/>
              <a:t>Architecture-neutral</a:t>
            </a:r>
            <a:br>
              <a:rPr lang="en-US" sz="4000" smtClean="0"/>
            </a:br>
            <a:endParaRPr lang="en-US" sz="4000" smtClean="0"/>
          </a:p>
        </p:txBody>
      </p:sp>
      <p:sp>
        <p:nvSpPr>
          <p:cNvPr id="53251" name="Rectangle 3"/>
          <p:cNvSpPr>
            <a:spLocks noGrp="1" noChangeArrowheads="1"/>
          </p:cNvSpPr>
          <p:nvPr>
            <p:ph type="body" idx="1"/>
          </p:nvPr>
        </p:nvSpPr>
        <p:spPr/>
        <p:txBody>
          <a:bodyPr/>
          <a:lstStyle/>
          <a:p>
            <a:r>
              <a:rPr lang="en-US" sz="2800" smtClean="0"/>
              <a:t>Java is architecture neutral because there are no implementation dependent features, for example, the size of primitive types is fixed. </a:t>
            </a:r>
          </a:p>
          <a:p>
            <a:r>
              <a:rPr lang="en-US" sz="2800" smtClean="0"/>
              <a:t>In C programming, int  data type occupies 2 bytes of memory for 32-bit architecture and 4 bytes of memory for 64-bit architecture.</a:t>
            </a:r>
          </a:p>
          <a:p>
            <a:pPr>
              <a:buFontTx/>
              <a:buNone/>
            </a:pPr>
            <a:r>
              <a:rPr lang="en-US" sz="2800" smtClean="0"/>
              <a:t>	However, it occupies 4 bytes of memory for both 32 and 64-bit architectures in Java. </a:t>
            </a:r>
          </a:p>
        </p:txBody>
      </p:sp>
    </p:spTree>
    <p:extLst>
      <p:ext uri="{BB962C8B-B14F-4D97-AF65-F5344CB8AC3E}">
        <p14:creationId xmlns:p14="http://schemas.microsoft.com/office/powerpoint/2010/main" val="14823082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sz="4000" smtClean="0"/>
              <a:t>Portable</a:t>
            </a:r>
            <a:br>
              <a:rPr lang="en-US" sz="4000" smtClean="0"/>
            </a:br>
            <a:endParaRPr lang="en-US" sz="4000" smtClean="0"/>
          </a:p>
        </p:txBody>
      </p:sp>
      <p:sp>
        <p:nvSpPr>
          <p:cNvPr id="54275" name="Rectangle 3"/>
          <p:cNvSpPr>
            <a:spLocks noGrp="1" noChangeArrowheads="1"/>
          </p:cNvSpPr>
          <p:nvPr>
            <p:ph type="body" idx="1"/>
          </p:nvPr>
        </p:nvSpPr>
        <p:spPr/>
        <p:txBody>
          <a:bodyPr/>
          <a:lstStyle/>
          <a:p>
            <a:r>
              <a:rPr lang="en-US" smtClean="0"/>
              <a:t>Java is portable because it facilitates us to carry the Java byte code to any platform.</a:t>
            </a:r>
          </a:p>
          <a:p>
            <a:r>
              <a:rPr lang="en-US" smtClean="0"/>
              <a:t> It doesn't require any implementation </a:t>
            </a:r>
          </a:p>
        </p:txBody>
      </p:sp>
    </p:spTree>
    <p:extLst>
      <p:ext uri="{BB962C8B-B14F-4D97-AF65-F5344CB8AC3E}">
        <p14:creationId xmlns:p14="http://schemas.microsoft.com/office/powerpoint/2010/main" val="30616186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High-Performance</a:t>
            </a:r>
          </a:p>
        </p:txBody>
      </p:sp>
      <p:sp>
        <p:nvSpPr>
          <p:cNvPr id="55299" name="Rectangle 3"/>
          <p:cNvSpPr>
            <a:spLocks noGrp="1" noChangeArrowheads="1"/>
          </p:cNvSpPr>
          <p:nvPr>
            <p:ph type="body" idx="1"/>
          </p:nvPr>
        </p:nvSpPr>
        <p:spPr/>
        <p:txBody>
          <a:bodyPr/>
          <a:lstStyle/>
          <a:p>
            <a:r>
              <a:rPr lang="en-US" dirty="0" smtClean="0"/>
              <a:t>Java is faster than other traditional interpreted programming languages because Java </a:t>
            </a:r>
            <a:r>
              <a:rPr lang="en-US" dirty="0" err="1" smtClean="0"/>
              <a:t>bytecode</a:t>
            </a:r>
            <a:r>
              <a:rPr lang="en-US" dirty="0" smtClean="0"/>
              <a:t> is "close" to native code.</a:t>
            </a:r>
          </a:p>
        </p:txBody>
      </p:sp>
    </p:spTree>
    <p:extLst>
      <p:ext uri="{BB962C8B-B14F-4D97-AF65-F5344CB8AC3E}">
        <p14:creationId xmlns:p14="http://schemas.microsoft.com/office/powerpoint/2010/main" val="21439015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US" sz="4000" smtClean="0"/>
              <a:t>Distributed</a:t>
            </a:r>
            <a:br>
              <a:rPr lang="en-US" sz="4000" smtClean="0"/>
            </a:br>
            <a:endParaRPr lang="en-US" sz="4000" smtClean="0"/>
          </a:p>
        </p:txBody>
      </p:sp>
      <p:sp>
        <p:nvSpPr>
          <p:cNvPr id="56323" name="Rectangle 3"/>
          <p:cNvSpPr>
            <a:spLocks noGrp="1" noChangeArrowheads="1"/>
          </p:cNvSpPr>
          <p:nvPr>
            <p:ph type="body" idx="1"/>
          </p:nvPr>
        </p:nvSpPr>
        <p:spPr/>
        <p:txBody>
          <a:bodyPr/>
          <a:lstStyle/>
          <a:p>
            <a:r>
              <a:rPr lang="en-US" smtClean="0"/>
              <a:t>Java is distributed because it facilitates users to create distributed applications in Java. </a:t>
            </a:r>
          </a:p>
          <a:p>
            <a:r>
              <a:rPr lang="en-US" smtClean="0"/>
              <a:t>RMI and EJB are used for creating distributed applications.  </a:t>
            </a:r>
          </a:p>
        </p:txBody>
      </p:sp>
    </p:spTree>
    <p:extLst>
      <p:ext uri="{BB962C8B-B14F-4D97-AF65-F5344CB8AC3E}">
        <p14:creationId xmlns:p14="http://schemas.microsoft.com/office/powerpoint/2010/main" val="332903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sz="4000" smtClean="0"/>
              <a:t>Multi-threaded</a:t>
            </a:r>
            <a:br>
              <a:rPr lang="en-US" sz="4000" smtClean="0"/>
            </a:br>
            <a:endParaRPr lang="en-US" sz="4000" smtClean="0"/>
          </a:p>
        </p:txBody>
      </p:sp>
      <p:sp>
        <p:nvSpPr>
          <p:cNvPr id="57347" name="Rectangle 3"/>
          <p:cNvSpPr>
            <a:spLocks noGrp="1" noChangeArrowheads="1"/>
          </p:cNvSpPr>
          <p:nvPr>
            <p:ph type="body" idx="1"/>
          </p:nvPr>
        </p:nvSpPr>
        <p:spPr/>
        <p:txBody>
          <a:bodyPr/>
          <a:lstStyle/>
          <a:p>
            <a:r>
              <a:rPr lang="en-US" dirty="0" smtClean="0"/>
              <a:t>A thread is like a separate program, executing concurrently. </a:t>
            </a:r>
          </a:p>
          <a:p>
            <a:r>
              <a:rPr lang="en-US" dirty="0" smtClean="0"/>
              <a:t>We can write Java programs that deal with many tasks at once by defining multiple threads.</a:t>
            </a:r>
          </a:p>
          <a:p>
            <a:r>
              <a:rPr lang="en-US" dirty="0" smtClean="0"/>
              <a:t>The main advantage of multi-threading is that it doesn't occupy memory for each thread. It shares a common memory area.  </a:t>
            </a:r>
          </a:p>
        </p:txBody>
      </p:sp>
    </p:spTree>
    <p:extLst>
      <p:ext uri="{BB962C8B-B14F-4D97-AF65-F5344CB8AC3E}">
        <p14:creationId xmlns:p14="http://schemas.microsoft.com/office/powerpoint/2010/main" val="39124024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sz="4000" smtClean="0"/>
              <a:t>Dynamic</a:t>
            </a:r>
            <a:br>
              <a:rPr lang="en-US" sz="4000" smtClean="0"/>
            </a:br>
            <a:endParaRPr lang="en-US" sz="4000" smtClean="0"/>
          </a:p>
        </p:txBody>
      </p:sp>
      <p:sp>
        <p:nvSpPr>
          <p:cNvPr id="58371" name="Rectangle 3"/>
          <p:cNvSpPr>
            <a:spLocks noGrp="1" noChangeArrowheads="1"/>
          </p:cNvSpPr>
          <p:nvPr>
            <p:ph type="body" idx="1"/>
          </p:nvPr>
        </p:nvSpPr>
        <p:spPr/>
        <p:txBody>
          <a:bodyPr/>
          <a:lstStyle/>
          <a:p>
            <a:r>
              <a:rPr lang="en-US" dirty="0" smtClean="0"/>
              <a:t>Java is a dynamic language. It supports dynamic loading of classes. It means classes are loaded on demand.</a:t>
            </a:r>
          </a:p>
          <a:p>
            <a:endParaRPr lang="en-US" dirty="0" smtClean="0"/>
          </a:p>
          <a:p>
            <a:r>
              <a:rPr lang="en-US" dirty="0" smtClean="0"/>
              <a:t>Java supports dynamic compilation and automatic memory management (garbage collection). </a:t>
            </a:r>
          </a:p>
        </p:txBody>
      </p:sp>
    </p:spTree>
    <p:extLst>
      <p:ext uri="{BB962C8B-B14F-4D97-AF65-F5344CB8AC3E}">
        <p14:creationId xmlns:p14="http://schemas.microsoft.com/office/powerpoint/2010/main" val="6391277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dirty="0" smtClean="0"/>
              <a:t>Object-oriented Programming Features</a:t>
            </a:r>
          </a:p>
        </p:txBody>
      </p:sp>
      <p:sp>
        <p:nvSpPr>
          <p:cNvPr id="48131" name="Rectangle 3"/>
          <p:cNvSpPr>
            <a:spLocks noGrp="1" noChangeArrowheads="1"/>
          </p:cNvSpPr>
          <p:nvPr>
            <p:ph type="body" idx="1"/>
          </p:nvPr>
        </p:nvSpPr>
        <p:spPr/>
        <p:txBody>
          <a:bodyPr/>
          <a:lstStyle/>
          <a:p>
            <a:pPr>
              <a:buFontTx/>
              <a:buNone/>
            </a:pPr>
            <a:r>
              <a:rPr lang="en-US" dirty="0" smtClean="0"/>
              <a:t>	Basic concepts of OOPs are:</a:t>
            </a:r>
          </a:p>
          <a:p>
            <a:r>
              <a:rPr lang="en-US" dirty="0" smtClean="0"/>
              <a:t>Object</a:t>
            </a:r>
          </a:p>
          <a:p>
            <a:r>
              <a:rPr lang="en-US" dirty="0" smtClean="0"/>
              <a:t>Class</a:t>
            </a:r>
          </a:p>
          <a:p>
            <a:r>
              <a:rPr lang="en-US" dirty="0" smtClean="0"/>
              <a:t>Inheritance</a:t>
            </a:r>
          </a:p>
          <a:p>
            <a:r>
              <a:rPr lang="en-US" dirty="0" smtClean="0"/>
              <a:t>Polymorphism</a:t>
            </a:r>
          </a:p>
          <a:p>
            <a:r>
              <a:rPr lang="en-US" dirty="0" smtClean="0"/>
              <a:t>Abstraction</a:t>
            </a:r>
          </a:p>
          <a:p>
            <a:r>
              <a:rPr lang="en-US" dirty="0" smtClean="0"/>
              <a:t>Encapsulation</a:t>
            </a:r>
          </a:p>
          <a:p>
            <a:endParaRPr lang="en-US" dirty="0" smtClean="0"/>
          </a:p>
        </p:txBody>
      </p:sp>
    </p:spTree>
    <p:extLst>
      <p:ext uri="{BB962C8B-B14F-4D97-AF65-F5344CB8AC3E}">
        <p14:creationId xmlns:p14="http://schemas.microsoft.com/office/powerpoint/2010/main" val="4106927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Class</a:t>
            </a:r>
          </a:p>
        </p:txBody>
      </p:sp>
      <p:sp>
        <p:nvSpPr>
          <p:cNvPr id="67587" name="Content Placeholder 2"/>
          <p:cNvSpPr>
            <a:spLocks noGrp="1"/>
          </p:cNvSpPr>
          <p:nvPr>
            <p:ph idx="1"/>
          </p:nvPr>
        </p:nvSpPr>
        <p:spPr/>
        <p:txBody>
          <a:bodyPr>
            <a:normAutofit lnSpcReduction="10000"/>
          </a:bodyPr>
          <a:lstStyle/>
          <a:p>
            <a:r>
              <a:rPr lang="en-US" b="1" i="1" dirty="0" smtClean="0"/>
              <a:t>Collection of similar types of objects</a:t>
            </a:r>
            <a:r>
              <a:rPr lang="en-US" b="1" dirty="0" smtClean="0"/>
              <a:t> is called class. </a:t>
            </a:r>
          </a:p>
          <a:p>
            <a:r>
              <a:rPr lang="en-US" dirty="0" smtClean="0"/>
              <a:t>It is a logical entity.</a:t>
            </a:r>
          </a:p>
          <a:p>
            <a:r>
              <a:rPr lang="en-US" dirty="0" smtClean="0"/>
              <a:t>Class doesn't consume any space.</a:t>
            </a:r>
          </a:p>
          <a:p>
            <a:r>
              <a:rPr lang="en-US" dirty="0" smtClean="0"/>
              <a:t>A class is an entity that determines how an object will behave and what the object will contain. </a:t>
            </a:r>
          </a:p>
          <a:p>
            <a:r>
              <a:rPr lang="en-US" dirty="0" smtClean="0"/>
              <a:t>In other words, it is a blueprint or a set of instruction to build a specific type of object.</a:t>
            </a:r>
          </a:p>
        </p:txBody>
      </p:sp>
    </p:spTree>
    <p:extLst>
      <p:ext uri="{BB962C8B-B14F-4D97-AF65-F5344CB8AC3E}">
        <p14:creationId xmlns:p14="http://schemas.microsoft.com/office/powerpoint/2010/main" val="17054872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Object</a:t>
            </a:r>
          </a:p>
        </p:txBody>
      </p:sp>
      <p:sp>
        <p:nvSpPr>
          <p:cNvPr id="64515" name="Content Placeholder 2"/>
          <p:cNvSpPr>
            <a:spLocks noGrp="1"/>
          </p:cNvSpPr>
          <p:nvPr>
            <p:ph idx="1"/>
          </p:nvPr>
        </p:nvSpPr>
        <p:spPr/>
        <p:txBody>
          <a:bodyPr>
            <a:normAutofit fontScale="92500" lnSpcReduction="20000"/>
          </a:bodyPr>
          <a:lstStyle/>
          <a:p>
            <a:r>
              <a:rPr lang="en-US" b="1" dirty="0" smtClean="0"/>
              <a:t>Object means a real-world entity such as a pen, chair, table, computer, watch, etc.</a:t>
            </a:r>
          </a:p>
          <a:p>
            <a:r>
              <a:rPr lang="en-US" dirty="0" smtClean="0"/>
              <a:t>Any entity that has state and behavior is known as an object. For example, a chair, pen, table, keyboard, bike, etc. It can be physical or logical.</a:t>
            </a:r>
          </a:p>
          <a:p>
            <a:r>
              <a:rPr lang="en-US" dirty="0" smtClean="0"/>
              <a:t>An Object can be defined as an instance of a class. </a:t>
            </a:r>
          </a:p>
          <a:p>
            <a:r>
              <a:rPr lang="en-US" dirty="0" smtClean="0"/>
              <a:t>An object contains an address and takes up some space in memory. </a:t>
            </a:r>
          </a:p>
          <a:p>
            <a:r>
              <a:rPr lang="en-US" dirty="0" smtClean="0"/>
              <a:t>An </a:t>
            </a:r>
            <a:r>
              <a:rPr lang="en-US" dirty="0"/>
              <a:t>Object contains both the data and </a:t>
            </a:r>
            <a:r>
              <a:rPr lang="en-US" dirty="0" smtClean="0"/>
              <a:t>the function</a:t>
            </a:r>
            <a:r>
              <a:rPr lang="en-US" dirty="0"/>
              <a:t>, which operates on the data.  </a:t>
            </a:r>
          </a:p>
          <a:p>
            <a:endParaRPr lang="en-US" dirty="0" smtClean="0"/>
          </a:p>
          <a:p>
            <a:endParaRPr lang="en-US" dirty="0" smtClean="0"/>
          </a:p>
        </p:txBody>
      </p:sp>
    </p:spTree>
    <p:extLst>
      <p:ext uri="{BB962C8B-B14F-4D97-AF65-F5344CB8AC3E}">
        <p14:creationId xmlns:p14="http://schemas.microsoft.com/office/powerpoint/2010/main" val="22185438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smtClean="0"/>
          </a:p>
        </p:txBody>
      </p:sp>
      <p:sp>
        <p:nvSpPr>
          <p:cNvPr id="66563" name="Content Placeholder 2"/>
          <p:cNvSpPr>
            <a:spLocks noGrp="1"/>
          </p:cNvSpPr>
          <p:nvPr>
            <p:ph idx="1"/>
          </p:nvPr>
        </p:nvSpPr>
        <p:spPr/>
        <p:txBody>
          <a:bodyPr/>
          <a:lstStyle/>
          <a:p>
            <a:pPr marL="0" indent="0">
              <a:buNone/>
            </a:pPr>
            <a:r>
              <a:rPr lang="en-US" b="1" u="sng" dirty="0" smtClean="0"/>
              <a:t>Creating Object of a Class</a:t>
            </a:r>
          </a:p>
          <a:p>
            <a:pPr marL="0" indent="0">
              <a:buNone/>
            </a:pPr>
            <a:r>
              <a:rPr lang="en-US" dirty="0" smtClean="0"/>
              <a:t>Syntax:</a:t>
            </a:r>
          </a:p>
          <a:p>
            <a:pPr marL="0" indent="0">
              <a:buNone/>
            </a:pPr>
            <a:r>
              <a:rPr lang="en-US" dirty="0" err="1" smtClean="0"/>
              <a:t>ClassName</a:t>
            </a:r>
            <a:r>
              <a:rPr lang="en-US" dirty="0" smtClean="0"/>
              <a:t> </a:t>
            </a:r>
            <a:r>
              <a:rPr lang="en-US" dirty="0" err="1" smtClean="0"/>
              <a:t>objectname</a:t>
            </a:r>
            <a:r>
              <a:rPr lang="en-US" dirty="0" smtClean="0"/>
              <a:t>;</a:t>
            </a:r>
          </a:p>
          <a:p>
            <a:pPr marL="0" indent="0" algn="ctr">
              <a:buNone/>
            </a:pPr>
            <a:r>
              <a:rPr lang="en-US" dirty="0" smtClean="0"/>
              <a:t>OR</a:t>
            </a:r>
            <a:br>
              <a:rPr lang="en-US" dirty="0" smtClean="0"/>
            </a:br>
            <a:r>
              <a:rPr lang="en-US" dirty="0" err="1" smtClean="0"/>
              <a:t>ClassName</a:t>
            </a:r>
            <a:r>
              <a:rPr lang="en-US" dirty="0" smtClean="0"/>
              <a:t> object name= new </a:t>
            </a:r>
            <a:r>
              <a:rPr lang="en-US" dirty="0" err="1" smtClean="0"/>
              <a:t>ClassName</a:t>
            </a:r>
            <a:r>
              <a:rPr lang="en-US" dirty="0" smtClean="0"/>
              <a:t>();</a:t>
            </a:r>
          </a:p>
        </p:txBody>
      </p:sp>
    </p:spTree>
    <p:extLst>
      <p:ext uri="{BB962C8B-B14F-4D97-AF65-F5344CB8AC3E}">
        <p14:creationId xmlns:p14="http://schemas.microsoft.com/office/powerpoint/2010/main" val="2168116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Introduction</a:t>
            </a:r>
          </a:p>
        </p:txBody>
      </p:sp>
      <p:sp>
        <p:nvSpPr>
          <p:cNvPr id="7171" name="Rectangle 3"/>
          <p:cNvSpPr>
            <a:spLocks noGrp="1" noChangeArrowheads="1"/>
          </p:cNvSpPr>
          <p:nvPr>
            <p:ph type="body" idx="1"/>
          </p:nvPr>
        </p:nvSpPr>
        <p:spPr/>
        <p:txBody>
          <a:bodyPr/>
          <a:lstStyle/>
          <a:p>
            <a:pPr eaLnBrk="1" hangingPunct="1">
              <a:lnSpc>
                <a:spcPct val="90000"/>
              </a:lnSpc>
            </a:pPr>
            <a:r>
              <a:rPr lang="en-US" sz="2400" smtClean="0"/>
              <a:t>Java is a </a:t>
            </a:r>
            <a:r>
              <a:rPr lang="en-US" sz="2400" b="1" smtClean="0"/>
              <a:t>programming language</a:t>
            </a:r>
            <a:r>
              <a:rPr lang="en-US" sz="2400" smtClean="0"/>
              <a:t> and a </a:t>
            </a:r>
            <a:r>
              <a:rPr lang="en-US" sz="2400" b="1" smtClean="0"/>
              <a:t>platform</a:t>
            </a:r>
            <a:r>
              <a:rPr lang="en-US" sz="2400" smtClean="0"/>
              <a:t>. </a:t>
            </a:r>
          </a:p>
          <a:p>
            <a:pPr eaLnBrk="1" hangingPunct="1">
              <a:lnSpc>
                <a:spcPct val="90000"/>
              </a:lnSpc>
            </a:pPr>
            <a:r>
              <a:rPr lang="en-US" sz="2400" smtClean="0"/>
              <a:t>Java is a high level, robust, object-oriented and secure programming language .</a:t>
            </a:r>
          </a:p>
          <a:p>
            <a:pPr eaLnBrk="1" hangingPunct="1">
              <a:lnSpc>
                <a:spcPct val="90000"/>
              </a:lnSpc>
            </a:pPr>
            <a:r>
              <a:rPr lang="en-US" sz="2400" b="1" smtClean="0"/>
              <a:t>Platform</a:t>
            </a:r>
            <a:r>
              <a:rPr lang="en-US" sz="2400" smtClean="0"/>
              <a:t>: Any hardware or software environment in which a program runs, is known as a platform. </a:t>
            </a:r>
          </a:p>
          <a:p>
            <a:pPr eaLnBrk="1" hangingPunct="1">
              <a:lnSpc>
                <a:spcPct val="90000"/>
              </a:lnSpc>
            </a:pPr>
            <a:r>
              <a:rPr lang="en-US" sz="2400" smtClean="0"/>
              <a:t>Java platform is a collection of programs that help to develop and run programs written in the Java programming language.  </a:t>
            </a:r>
          </a:p>
          <a:p>
            <a:pPr eaLnBrk="1" hangingPunct="1">
              <a:lnSpc>
                <a:spcPct val="90000"/>
              </a:lnSpc>
            </a:pPr>
            <a:r>
              <a:rPr lang="en-US" sz="2400" smtClean="0"/>
              <a:t>Since Java has a runtime environment (JRE) and API, it is called a platform. </a:t>
            </a:r>
          </a:p>
        </p:txBody>
      </p:sp>
    </p:spTree>
    <p:extLst>
      <p:ext uri="{BB962C8B-B14F-4D97-AF65-F5344CB8AC3E}">
        <p14:creationId xmlns:p14="http://schemas.microsoft.com/office/powerpoint/2010/main" val="22211295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US" smtClean="0"/>
          </a:p>
        </p:txBody>
      </p:sp>
      <p:sp>
        <p:nvSpPr>
          <p:cNvPr id="68611" name="Content Placeholder 2"/>
          <p:cNvSpPr>
            <a:spLocks noGrp="1"/>
          </p:cNvSpPr>
          <p:nvPr>
            <p:ph idx="1"/>
          </p:nvPr>
        </p:nvSpPr>
        <p:spPr/>
        <p:txBody>
          <a:bodyPr/>
          <a:lstStyle/>
          <a:p>
            <a:pPr marL="0" indent="0">
              <a:buNone/>
            </a:pPr>
            <a:r>
              <a:rPr lang="en-US" dirty="0" smtClean="0"/>
              <a:t>class &lt;</a:t>
            </a:r>
            <a:r>
              <a:rPr lang="en-US" dirty="0" err="1" smtClean="0"/>
              <a:t>class_name</a:t>
            </a:r>
            <a:r>
              <a:rPr lang="en-US" dirty="0" smtClean="0"/>
              <a:t>&gt;</a:t>
            </a:r>
          </a:p>
          <a:p>
            <a:pPr marL="0" indent="0">
              <a:buNone/>
            </a:pPr>
            <a:r>
              <a:rPr lang="en-US" dirty="0" smtClean="0"/>
              <a:t>{</a:t>
            </a:r>
          </a:p>
          <a:p>
            <a:pPr marL="0" indent="0">
              <a:buNone/>
            </a:pPr>
            <a:r>
              <a:rPr lang="en-US" dirty="0" smtClean="0"/>
              <a:t>field; </a:t>
            </a:r>
          </a:p>
          <a:p>
            <a:pPr marL="0" indent="0">
              <a:buNone/>
            </a:pPr>
            <a:r>
              <a:rPr lang="en-US" dirty="0" smtClean="0"/>
              <a:t>method; </a:t>
            </a:r>
          </a:p>
          <a:p>
            <a:pPr marL="0" indent="0">
              <a:buNone/>
            </a:pPr>
            <a:r>
              <a:rPr lang="en-US" dirty="0" smtClean="0"/>
              <a:t>} </a:t>
            </a:r>
          </a:p>
        </p:txBody>
      </p:sp>
    </p:spTree>
    <p:extLst>
      <p:ext uri="{BB962C8B-B14F-4D97-AF65-F5344CB8AC3E}">
        <p14:creationId xmlns:p14="http://schemas.microsoft.com/office/powerpoint/2010/main" val="26217017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Abstraction</a:t>
            </a:r>
          </a:p>
        </p:txBody>
      </p:sp>
      <p:sp>
        <p:nvSpPr>
          <p:cNvPr id="69635" name="Content Placeholder 2"/>
          <p:cNvSpPr>
            <a:spLocks noGrp="1"/>
          </p:cNvSpPr>
          <p:nvPr>
            <p:ph idx="1"/>
          </p:nvPr>
        </p:nvSpPr>
        <p:spPr/>
        <p:txBody>
          <a:bodyPr/>
          <a:lstStyle/>
          <a:p>
            <a:r>
              <a:rPr lang="en-US" sz="2800" dirty="0" smtClean="0"/>
              <a:t>Abstraction is selecting data from a larger pool to show only the relevant details to the object.</a:t>
            </a:r>
          </a:p>
          <a:p>
            <a:r>
              <a:rPr lang="en-US" sz="2800" dirty="0" smtClean="0"/>
              <a:t>Abstraction is the process of selecting important data sets for an Object in your software and leaving out the insignificant ones.</a:t>
            </a:r>
          </a:p>
          <a:p>
            <a:r>
              <a:rPr lang="en-US" sz="2800" dirty="0" smtClean="0"/>
              <a:t>It helps to reduce programming complexity and effort.</a:t>
            </a:r>
          </a:p>
          <a:p>
            <a:r>
              <a:rPr lang="en-US" sz="2800" b="1" dirty="0" smtClean="0"/>
              <a:t>Abstraction is an act of representing essential features without including background details. </a:t>
            </a:r>
          </a:p>
        </p:txBody>
      </p:sp>
    </p:spTree>
    <p:extLst>
      <p:ext uri="{BB962C8B-B14F-4D97-AF65-F5344CB8AC3E}">
        <p14:creationId xmlns:p14="http://schemas.microsoft.com/office/powerpoint/2010/main" val="1865588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Abstraction</a:t>
            </a:r>
          </a:p>
        </p:txBody>
      </p:sp>
      <p:pic>
        <p:nvPicPr>
          <p:cNvPr id="7065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2201863"/>
            <a:ext cx="5029200" cy="3324225"/>
          </a:xfrm>
          <a:noFill/>
        </p:spPr>
      </p:pic>
    </p:spTree>
    <p:extLst>
      <p:ext uri="{BB962C8B-B14F-4D97-AF65-F5344CB8AC3E}">
        <p14:creationId xmlns:p14="http://schemas.microsoft.com/office/powerpoint/2010/main" val="10263131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b="1" smtClean="0"/>
              <a:t>How to achieve Abstraction?</a:t>
            </a:r>
            <a:br>
              <a:rPr lang="en-US" b="1" smtClean="0"/>
            </a:br>
            <a:endParaRPr lang="en-US" smtClean="0"/>
          </a:p>
        </p:txBody>
      </p:sp>
      <p:sp>
        <p:nvSpPr>
          <p:cNvPr id="72707" name="Content Placeholder 2"/>
          <p:cNvSpPr>
            <a:spLocks noGrp="1"/>
          </p:cNvSpPr>
          <p:nvPr>
            <p:ph idx="1"/>
          </p:nvPr>
        </p:nvSpPr>
        <p:spPr/>
        <p:txBody>
          <a:bodyPr/>
          <a:lstStyle/>
          <a:p>
            <a:r>
              <a:rPr lang="en-US" dirty="0" smtClean="0"/>
              <a:t>At a higher level, Abstraction is a process of hiding the implementation details and showing only functionality to the user.</a:t>
            </a:r>
          </a:p>
          <a:p>
            <a:r>
              <a:rPr lang="en-US" dirty="0" smtClean="0"/>
              <a:t>It only indicates important things to the user and hides the internal details</a:t>
            </a:r>
            <a:r>
              <a:rPr lang="en-US" dirty="0"/>
              <a:t>.</a:t>
            </a:r>
            <a:endParaRPr lang="en-US" dirty="0" smtClean="0"/>
          </a:p>
          <a:p>
            <a:r>
              <a:rPr lang="en-US" b="1" dirty="0" smtClean="0"/>
              <a:t>Abstract Class, Abstract Method</a:t>
            </a:r>
          </a:p>
          <a:p>
            <a:endParaRPr lang="en-US" b="1" dirty="0" smtClean="0"/>
          </a:p>
          <a:p>
            <a:endParaRPr lang="en-US" dirty="0" smtClean="0"/>
          </a:p>
        </p:txBody>
      </p:sp>
    </p:spTree>
    <p:extLst>
      <p:ext uri="{BB962C8B-B14F-4D97-AF65-F5344CB8AC3E}">
        <p14:creationId xmlns:p14="http://schemas.microsoft.com/office/powerpoint/2010/main" val="8770876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normAutofit fontScale="90000"/>
          </a:bodyPr>
          <a:lstStyle/>
          <a:p>
            <a:r>
              <a:rPr lang="en-US" smtClean="0"/>
              <a:t>Inheritance</a:t>
            </a:r>
            <a:br>
              <a:rPr lang="en-US" smtClean="0"/>
            </a:br>
            <a:endParaRPr lang="en-US" smtClean="0"/>
          </a:p>
        </p:txBody>
      </p:sp>
      <p:sp>
        <p:nvSpPr>
          <p:cNvPr id="73731" name="Content Placeholder 2"/>
          <p:cNvSpPr>
            <a:spLocks noGrp="1"/>
          </p:cNvSpPr>
          <p:nvPr>
            <p:ph idx="1"/>
          </p:nvPr>
        </p:nvSpPr>
        <p:spPr/>
        <p:txBody>
          <a:bodyPr>
            <a:normAutofit lnSpcReduction="10000"/>
          </a:bodyPr>
          <a:lstStyle/>
          <a:p>
            <a:r>
              <a:rPr lang="en-US" dirty="0" smtClean="0"/>
              <a:t>Inheritance is an OOPS concept in which one object acquires the properties and behaviors of the parent object. </a:t>
            </a:r>
          </a:p>
          <a:p>
            <a:r>
              <a:rPr lang="en-US" b="1" dirty="0" smtClean="0"/>
              <a:t>It the process through which a new class is created from an existing class.</a:t>
            </a:r>
          </a:p>
          <a:p>
            <a:r>
              <a:rPr lang="en-US" dirty="0" smtClean="0"/>
              <a:t>It’s creating a parent-child relationship between two classes.</a:t>
            </a:r>
          </a:p>
          <a:p>
            <a:r>
              <a:rPr lang="en-US" dirty="0" smtClean="0"/>
              <a:t> It offers robust and natural mechanism for organizing and structure of any software.</a:t>
            </a:r>
          </a:p>
        </p:txBody>
      </p:sp>
    </p:spTree>
    <p:extLst>
      <p:ext uri="{BB962C8B-B14F-4D97-AF65-F5344CB8AC3E}">
        <p14:creationId xmlns:p14="http://schemas.microsoft.com/office/powerpoint/2010/main" val="1271484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z="6000" smtClean="0">
                <a:solidFill>
                  <a:schemeClr val="tx1"/>
                </a:solidFill>
              </a:rPr>
              <a:t>Encapsulation</a:t>
            </a:r>
            <a:endParaRPr lang="en-US" smtClean="0"/>
          </a:p>
        </p:txBody>
      </p:sp>
      <p:sp>
        <p:nvSpPr>
          <p:cNvPr id="75779" name="Content Placeholder 2"/>
          <p:cNvSpPr>
            <a:spLocks noGrp="1"/>
          </p:cNvSpPr>
          <p:nvPr>
            <p:ph idx="1"/>
          </p:nvPr>
        </p:nvSpPr>
        <p:spPr/>
        <p:txBody>
          <a:bodyPr/>
          <a:lstStyle/>
          <a:p>
            <a:r>
              <a:rPr lang="en-US" b="1" dirty="0" smtClean="0"/>
              <a:t>Encapsulation is a principle of wrapping data (variables) and code together as a single unit.</a:t>
            </a:r>
          </a:p>
          <a:p>
            <a:r>
              <a:rPr lang="en-US" dirty="0" smtClean="0"/>
              <a:t>Java encapsulation is referred as </a:t>
            </a:r>
            <a:r>
              <a:rPr lang="en-US" b="1" dirty="0" smtClean="0"/>
              <a:t>data hiding</a:t>
            </a:r>
            <a:r>
              <a:rPr lang="en-US" dirty="0" smtClean="0"/>
              <a:t>.</a:t>
            </a:r>
          </a:p>
          <a:p>
            <a:r>
              <a:rPr lang="en-US" dirty="0" smtClean="0"/>
              <a:t>To achieve a lesser degree of encapsulation in Java, you can use modifiers like "protected" or "public". </a:t>
            </a:r>
          </a:p>
          <a:p>
            <a:endParaRPr lang="en-US" dirty="0" smtClean="0"/>
          </a:p>
        </p:txBody>
      </p:sp>
    </p:spTree>
    <p:extLst>
      <p:ext uri="{BB962C8B-B14F-4D97-AF65-F5344CB8AC3E}">
        <p14:creationId xmlns:p14="http://schemas.microsoft.com/office/powerpoint/2010/main" val="21161182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smtClean="0"/>
          </a:p>
        </p:txBody>
      </p:sp>
      <p:sp>
        <p:nvSpPr>
          <p:cNvPr id="76803" name="Content Placeholder 2"/>
          <p:cNvSpPr>
            <a:spLocks noGrp="1"/>
          </p:cNvSpPr>
          <p:nvPr>
            <p:ph idx="1"/>
          </p:nvPr>
        </p:nvSpPr>
        <p:spPr/>
        <p:txBody>
          <a:bodyPr/>
          <a:lstStyle/>
          <a:p>
            <a:r>
              <a:rPr lang="en-US" sz="2800" smtClean="0"/>
              <a:t>With encapsulation, developers can change one part of the code easily without affecting other.</a:t>
            </a:r>
          </a:p>
          <a:p>
            <a:r>
              <a:rPr lang="en-US" sz="2800" smtClean="0"/>
              <a:t>Encapsulation is an OOP technique of wrapping the data and code.</a:t>
            </a:r>
          </a:p>
          <a:p>
            <a:r>
              <a:rPr lang="en-US" sz="2800" smtClean="0"/>
              <a:t> In this OOPS concept, the variables of a class are always hidden from other classes.</a:t>
            </a:r>
          </a:p>
          <a:p>
            <a:r>
              <a:rPr lang="en-US" sz="2800" smtClean="0"/>
              <a:t> It can only be accessed using the methods of their current class. For example - in school, a student cannot exist without a class.</a:t>
            </a:r>
          </a:p>
          <a:p>
            <a:endParaRPr lang="en-US" smtClean="0"/>
          </a:p>
        </p:txBody>
      </p:sp>
    </p:spTree>
    <p:extLst>
      <p:ext uri="{BB962C8B-B14F-4D97-AF65-F5344CB8AC3E}">
        <p14:creationId xmlns:p14="http://schemas.microsoft.com/office/powerpoint/2010/main" val="40371364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rmAutofit fontScale="90000"/>
          </a:bodyPr>
          <a:lstStyle/>
          <a:p>
            <a:r>
              <a:rPr lang="en-US" smtClean="0"/>
              <a:t>Polymorphism</a:t>
            </a:r>
            <a:br>
              <a:rPr lang="en-US" smtClean="0"/>
            </a:br>
            <a:endParaRPr lang="en-US" smtClean="0"/>
          </a:p>
        </p:txBody>
      </p:sp>
      <p:sp>
        <p:nvSpPr>
          <p:cNvPr id="74755" name="Content Placeholder 2"/>
          <p:cNvSpPr>
            <a:spLocks noGrp="1"/>
          </p:cNvSpPr>
          <p:nvPr>
            <p:ph idx="1"/>
          </p:nvPr>
        </p:nvSpPr>
        <p:spPr/>
        <p:txBody>
          <a:bodyPr/>
          <a:lstStyle/>
          <a:p>
            <a:r>
              <a:rPr lang="en-US" sz="2400" dirty="0" smtClean="0"/>
              <a:t>Polymorphism refers to the ability of a variable, object or function to take on multiple forms. </a:t>
            </a:r>
          </a:p>
          <a:p>
            <a:r>
              <a:rPr lang="en-US" sz="2400" dirty="0" smtClean="0"/>
              <a:t>For example, in English, the verb </a:t>
            </a:r>
            <a:r>
              <a:rPr lang="en-US" sz="2400" i="1" dirty="0" smtClean="0"/>
              <a:t>run</a:t>
            </a:r>
            <a:r>
              <a:rPr lang="en-US" sz="2400" dirty="0" smtClean="0"/>
              <a:t> has a different meaning if you use it with </a:t>
            </a:r>
            <a:r>
              <a:rPr lang="en-US" sz="2400" i="1" dirty="0" smtClean="0"/>
              <a:t>a laptop</a:t>
            </a:r>
            <a:r>
              <a:rPr lang="en-US" sz="2400" dirty="0" smtClean="0"/>
              <a:t>, </a:t>
            </a:r>
            <a:r>
              <a:rPr lang="en-US" sz="2400" i="1" dirty="0" smtClean="0"/>
              <a:t>a foot race</a:t>
            </a:r>
            <a:r>
              <a:rPr lang="en-US" sz="2400" dirty="0" smtClean="0"/>
              <a:t>, and </a:t>
            </a:r>
            <a:r>
              <a:rPr lang="en-US" sz="2400" i="1" dirty="0" smtClean="0"/>
              <a:t>business</a:t>
            </a:r>
            <a:r>
              <a:rPr lang="en-US" sz="2400" dirty="0" smtClean="0"/>
              <a:t>. </a:t>
            </a:r>
          </a:p>
          <a:p>
            <a:r>
              <a:rPr lang="en-US" sz="2400" dirty="0" smtClean="0"/>
              <a:t>Here, we understand the meaning of </a:t>
            </a:r>
            <a:r>
              <a:rPr lang="en-US" sz="2400" i="1" dirty="0" smtClean="0"/>
              <a:t>run</a:t>
            </a:r>
            <a:r>
              <a:rPr lang="en-US" sz="2400" dirty="0" smtClean="0"/>
              <a:t> based on the other words used along with it. </a:t>
            </a:r>
          </a:p>
          <a:p>
            <a:r>
              <a:rPr lang="en-US" sz="2400" dirty="0" smtClean="0"/>
              <a:t>The same also applied to Polymorphism.</a:t>
            </a:r>
          </a:p>
          <a:p>
            <a:r>
              <a:rPr lang="en-US" sz="2400" b="1" dirty="0" smtClean="0"/>
              <a:t>If </a:t>
            </a:r>
            <a:r>
              <a:rPr lang="en-US" sz="2400" b="1" i="1" dirty="0" smtClean="0"/>
              <a:t>one task is performed in different ways</a:t>
            </a:r>
            <a:r>
              <a:rPr lang="en-US" sz="2400" b="1" dirty="0" smtClean="0"/>
              <a:t>, it is known as polymorphism. </a:t>
            </a:r>
          </a:p>
        </p:txBody>
      </p:sp>
    </p:spTree>
    <p:extLst>
      <p:ext uri="{BB962C8B-B14F-4D97-AF65-F5344CB8AC3E}">
        <p14:creationId xmlns:p14="http://schemas.microsoft.com/office/powerpoint/2010/main" val="9137759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Variable</a:t>
            </a:r>
          </a:p>
        </p:txBody>
      </p:sp>
      <p:sp>
        <p:nvSpPr>
          <p:cNvPr id="78851" name="Content Placeholder 2"/>
          <p:cNvSpPr>
            <a:spLocks noGrp="1"/>
          </p:cNvSpPr>
          <p:nvPr>
            <p:ph idx="1"/>
          </p:nvPr>
        </p:nvSpPr>
        <p:spPr/>
        <p:txBody>
          <a:bodyPr/>
          <a:lstStyle/>
          <a:p>
            <a:r>
              <a:rPr lang="en-US" smtClean="0"/>
              <a:t>A variable can be thought of as a container which holds value for you, during the life of a Java program. </a:t>
            </a:r>
          </a:p>
          <a:p>
            <a:r>
              <a:rPr lang="en-US" smtClean="0"/>
              <a:t>Every variable is assigned a </a:t>
            </a:r>
            <a:r>
              <a:rPr lang="en-US" b="1" smtClean="0"/>
              <a:t>data type </a:t>
            </a:r>
            <a:r>
              <a:rPr lang="en-US" smtClean="0"/>
              <a:t>which designates the type and quantity of value it can hold.</a:t>
            </a:r>
          </a:p>
        </p:txBody>
      </p:sp>
    </p:spTree>
    <p:extLst>
      <p:ext uri="{BB962C8B-B14F-4D97-AF65-F5344CB8AC3E}">
        <p14:creationId xmlns:p14="http://schemas.microsoft.com/office/powerpoint/2010/main" val="5460067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normAutofit fontScale="90000"/>
          </a:bodyPr>
          <a:lstStyle/>
          <a:p>
            <a:r>
              <a:rPr lang="en-US" b="1" smtClean="0"/>
              <a:t>Variable Declaration:</a:t>
            </a:r>
            <a:br>
              <a:rPr lang="en-US" b="1" smtClean="0"/>
            </a:br>
            <a:endParaRPr lang="en-US" smtClean="0"/>
          </a:p>
        </p:txBody>
      </p:sp>
      <p:sp>
        <p:nvSpPr>
          <p:cNvPr id="79875" name="Content Placeholder 2"/>
          <p:cNvSpPr>
            <a:spLocks noGrp="1"/>
          </p:cNvSpPr>
          <p:nvPr>
            <p:ph idx="1"/>
          </p:nvPr>
        </p:nvSpPr>
        <p:spPr/>
        <p:txBody>
          <a:bodyPr/>
          <a:lstStyle/>
          <a:p>
            <a:r>
              <a:rPr lang="en-US" dirty="0" err="1" smtClean="0"/>
              <a:t>int</a:t>
            </a:r>
            <a:r>
              <a:rPr lang="en-US" dirty="0" smtClean="0"/>
              <a:t> </a:t>
            </a:r>
            <a:r>
              <a:rPr lang="en-US" dirty="0" err="1" smtClean="0"/>
              <a:t>a,b,c</a:t>
            </a:r>
            <a:r>
              <a:rPr lang="en-US" dirty="0" smtClean="0"/>
              <a:t>; </a:t>
            </a:r>
          </a:p>
          <a:p>
            <a:r>
              <a:rPr lang="en-US" dirty="0" smtClean="0"/>
              <a:t>float pi;</a:t>
            </a:r>
          </a:p>
          <a:p>
            <a:r>
              <a:rPr lang="en-US" dirty="0" smtClean="0"/>
              <a:t>double d; </a:t>
            </a:r>
          </a:p>
          <a:p>
            <a:r>
              <a:rPr lang="en-US" dirty="0" smtClean="0"/>
              <a:t>char a;</a:t>
            </a:r>
          </a:p>
        </p:txBody>
      </p:sp>
    </p:spTree>
    <p:extLst>
      <p:ext uri="{BB962C8B-B14F-4D97-AF65-F5344CB8AC3E}">
        <p14:creationId xmlns:p14="http://schemas.microsoft.com/office/powerpoint/2010/main" val="69117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JAVA API</a:t>
            </a:r>
          </a:p>
        </p:txBody>
      </p:sp>
      <p:sp>
        <p:nvSpPr>
          <p:cNvPr id="8195" name="Rectangle 3"/>
          <p:cNvSpPr>
            <a:spLocks noGrp="1" noChangeArrowheads="1"/>
          </p:cNvSpPr>
          <p:nvPr>
            <p:ph type="body" idx="1"/>
          </p:nvPr>
        </p:nvSpPr>
        <p:spPr/>
        <p:txBody>
          <a:bodyPr/>
          <a:lstStyle/>
          <a:p>
            <a:pPr eaLnBrk="1" hangingPunct="1"/>
            <a:r>
              <a:rPr lang="en-US" sz="2800" smtClean="0"/>
              <a:t>An application programming interface (API), in the context of Java, is a collection of prewritten packages, classes, and interfaces with their respective methods, fields and constructors .</a:t>
            </a:r>
          </a:p>
          <a:p>
            <a:pPr eaLnBrk="1" hangingPunct="1"/>
            <a:r>
              <a:rPr lang="en-US" sz="2800" smtClean="0"/>
              <a:t>In Java, most basic programming tasks are performed by the API’s classes and packages, which are helpful in minimizing the number of lines written within pieces of code. </a:t>
            </a:r>
          </a:p>
        </p:txBody>
      </p:sp>
    </p:spTree>
    <p:extLst>
      <p:ext uri="{BB962C8B-B14F-4D97-AF65-F5344CB8AC3E}">
        <p14:creationId xmlns:p14="http://schemas.microsoft.com/office/powerpoint/2010/main" val="868227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fontScale="90000"/>
          </a:bodyPr>
          <a:lstStyle/>
          <a:p>
            <a:r>
              <a:rPr lang="en-US" b="1" smtClean="0"/>
              <a:t>Types of variables</a:t>
            </a:r>
            <a:br>
              <a:rPr lang="en-US" b="1" smtClean="0"/>
            </a:br>
            <a:endParaRPr lang="en-US" smtClean="0"/>
          </a:p>
        </p:txBody>
      </p:sp>
      <p:sp>
        <p:nvSpPr>
          <p:cNvPr id="80899" name="Content Placeholder 2"/>
          <p:cNvSpPr>
            <a:spLocks noGrp="1"/>
          </p:cNvSpPr>
          <p:nvPr>
            <p:ph idx="1"/>
          </p:nvPr>
        </p:nvSpPr>
        <p:spPr/>
        <p:txBody>
          <a:bodyPr/>
          <a:lstStyle/>
          <a:p>
            <a:r>
              <a:rPr lang="en-US" smtClean="0"/>
              <a:t>In Java, there are three types of variables:</a:t>
            </a:r>
          </a:p>
          <a:p>
            <a:r>
              <a:rPr lang="en-US" smtClean="0"/>
              <a:t>Local Variables</a:t>
            </a:r>
          </a:p>
          <a:p>
            <a:r>
              <a:rPr lang="en-US" smtClean="0"/>
              <a:t>Instance Variables</a:t>
            </a:r>
          </a:p>
          <a:p>
            <a:r>
              <a:rPr lang="en-US" smtClean="0"/>
              <a:t>Static Variables</a:t>
            </a:r>
          </a:p>
          <a:p>
            <a:endParaRPr lang="en-US" smtClean="0"/>
          </a:p>
        </p:txBody>
      </p:sp>
    </p:spTree>
    <p:extLst>
      <p:ext uri="{BB962C8B-B14F-4D97-AF65-F5344CB8AC3E}">
        <p14:creationId xmlns:p14="http://schemas.microsoft.com/office/powerpoint/2010/main" val="32075331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rmAutofit fontScale="90000"/>
          </a:bodyPr>
          <a:lstStyle/>
          <a:p>
            <a:r>
              <a:rPr lang="en-US" b="1" smtClean="0"/>
              <a:t>Local Variables</a:t>
            </a:r>
            <a:br>
              <a:rPr lang="en-US" b="1" smtClean="0"/>
            </a:br>
            <a:endParaRPr lang="en-US" smtClean="0"/>
          </a:p>
        </p:txBody>
      </p:sp>
      <p:sp>
        <p:nvSpPr>
          <p:cNvPr id="81923" name="Content Placeholder 2"/>
          <p:cNvSpPr>
            <a:spLocks noGrp="1"/>
          </p:cNvSpPr>
          <p:nvPr>
            <p:ph idx="1"/>
          </p:nvPr>
        </p:nvSpPr>
        <p:spPr/>
        <p:txBody>
          <a:bodyPr/>
          <a:lstStyle/>
          <a:p>
            <a:r>
              <a:rPr lang="en-US" smtClean="0"/>
              <a:t>Local Variables are a variable that are declared inside the body of a method.</a:t>
            </a:r>
          </a:p>
        </p:txBody>
      </p:sp>
    </p:spTree>
    <p:extLst>
      <p:ext uri="{BB962C8B-B14F-4D97-AF65-F5344CB8AC3E}">
        <p14:creationId xmlns:p14="http://schemas.microsoft.com/office/powerpoint/2010/main" val="14330531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US" b="1" smtClean="0"/>
              <a:t> Instance Variables</a:t>
            </a:r>
            <a:br>
              <a:rPr lang="en-US" b="1" smtClean="0"/>
            </a:br>
            <a:endParaRPr lang="en-US" smtClean="0"/>
          </a:p>
        </p:txBody>
      </p:sp>
      <p:sp>
        <p:nvSpPr>
          <p:cNvPr id="82947" name="Content Placeholder 2"/>
          <p:cNvSpPr>
            <a:spLocks noGrp="1"/>
          </p:cNvSpPr>
          <p:nvPr>
            <p:ph idx="1"/>
          </p:nvPr>
        </p:nvSpPr>
        <p:spPr/>
        <p:txBody>
          <a:bodyPr/>
          <a:lstStyle/>
          <a:p>
            <a:r>
              <a:rPr lang="en-US" smtClean="0"/>
              <a:t>Instance variables are defined without the STATIC keyword .</a:t>
            </a:r>
          </a:p>
          <a:p>
            <a:r>
              <a:rPr lang="en-US" smtClean="0"/>
              <a:t>They are defined Outside a method declaration. They are Object specific and are known as instance variables.</a:t>
            </a:r>
          </a:p>
        </p:txBody>
      </p:sp>
    </p:spTree>
    <p:extLst>
      <p:ext uri="{BB962C8B-B14F-4D97-AF65-F5344CB8AC3E}">
        <p14:creationId xmlns:p14="http://schemas.microsoft.com/office/powerpoint/2010/main" val="1602767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rmAutofit fontScale="90000"/>
          </a:bodyPr>
          <a:lstStyle/>
          <a:p>
            <a:r>
              <a:rPr lang="en-US" b="1" smtClean="0"/>
              <a:t>Static Variables</a:t>
            </a:r>
            <a:br>
              <a:rPr lang="en-US" b="1" smtClean="0"/>
            </a:br>
            <a:endParaRPr lang="en-US" smtClean="0"/>
          </a:p>
        </p:txBody>
      </p:sp>
      <p:sp>
        <p:nvSpPr>
          <p:cNvPr id="83971" name="Content Placeholder 2"/>
          <p:cNvSpPr>
            <a:spLocks noGrp="1"/>
          </p:cNvSpPr>
          <p:nvPr>
            <p:ph idx="1"/>
          </p:nvPr>
        </p:nvSpPr>
        <p:spPr/>
        <p:txBody>
          <a:bodyPr/>
          <a:lstStyle/>
          <a:p>
            <a:r>
              <a:rPr lang="en-US" smtClean="0"/>
              <a:t>Static variables are initialized only once, at the start of the program execution. </a:t>
            </a:r>
          </a:p>
          <a:p>
            <a:r>
              <a:rPr lang="en-US" smtClean="0"/>
              <a:t>These variables should be initialized first, before the initialization of any instance variables.</a:t>
            </a:r>
          </a:p>
        </p:txBody>
      </p:sp>
    </p:spTree>
    <p:extLst>
      <p:ext uri="{BB962C8B-B14F-4D97-AF65-F5344CB8AC3E}">
        <p14:creationId xmlns:p14="http://schemas.microsoft.com/office/powerpoint/2010/main" val="16973621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US" b="1" smtClean="0"/>
              <a:t>Types of Variables in Java</a:t>
            </a:r>
            <a:br>
              <a:rPr lang="en-US" b="1" smtClean="0"/>
            </a:br>
            <a:endParaRPr lang="en-US" smtClean="0"/>
          </a:p>
        </p:txBody>
      </p:sp>
      <p:sp>
        <p:nvSpPr>
          <p:cNvPr id="84995" name="Content Placeholder 2"/>
          <p:cNvSpPr>
            <a:spLocks noGrp="1"/>
          </p:cNvSpPr>
          <p:nvPr>
            <p:ph idx="1"/>
          </p:nvPr>
        </p:nvSpPr>
        <p:spPr>
          <a:xfrm>
            <a:off x="457200" y="990600"/>
            <a:ext cx="8229600" cy="5135563"/>
          </a:xfrm>
        </p:spPr>
        <p:txBody>
          <a:bodyPr>
            <a:normAutofit lnSpcReduction="10000"/>
          </a:bodyPr>
          <a:lstStyle/>
          <a:p>
            <a:pPr marL="0" indent="0">
              <a:buNone/>
            </a:pPr>
            <a:r>
              <a:rPr lang="en-US" dirty="0" smtClean="0"/>
              <a:t>Class Test</a:t>
            </a:r>
          </a:p>
          <a:p>
            <a:pPr marL="0" indent="0">
              <a:buNone/>
            </a:pPr>
            <a:r>
              <a:rPr lang="en-US" dirty="0" smtClean="0"/>
              <a:t>{ </a:t>
            </a:r>
          </a:p>
          <a:p>
            <a:pPr marL="0" indent="0">
              <a:buNone/>
            </a:pPr>
            <a:r>
              <a:rPr lang="en-US" dirty="0" err="1" smtClean="0"/>
              <a:t>int</a:t>
            </a:r>
            <a:r>
              <a:rPr lang="en-US" dirty="0" smtClean="0"/>
              <a:t> data = 99; //instance variable </a:t>
            </a:r>
          </a:p>
          <a:p>
            <a:pPr marL="0" indent="0">
              <a:buNone/>
            </a:pPr>
            <a:r>
              <a:rPr lang="en-US" dirty="0" smtClean="0"/>
              <a:t>static </a:t>
            </a:r>
            <a:r>
              <a:rPr lang="en-US" dirty="0" err="1" smtClean="0"/>
              <a:t>int</a:t>
            </a:r>
            <a:r>
              <a:rPr lang="en-US" dirty="0" smtClean="0"/>
              <a:t> a = 1; //static variable</a:t>
            </a:r>
          </a:p>
          <a:p>
            <a:pPr marL="0" indent="0">
              <a:buNone/>
            </a:pPr>
            <a:r>
              <a:rPr lang="en-US" dirty="0" smtClean="0"/>
              <a:t>void method() </a:t>
            </a:r>
          </a:p>
          <a:p>
            <a:pPr marL="0" indent="0">
              <a:buNone/>
            </a:pPr>
            <a:r>
              <a:rPr lang="en-US" dirty="0" smtClean="0"/>
              <a:t>{ </a:t>
            </a:r>
          </a:p>
          <a:p>
            <a:pPr marL="0" indent="0">
              <a:buNone/>
            </a:pPr>
            <a:r>
              <a:rPr lang="en-US" dirty="0" err="1" smtClean="0"/>
              <a:t>int</a:t>
            </a:r>
            <a:r>
              <a:rPr lang="en-US" dirty="0" smtClean="0"/>
              <a:t> b = 90; //local variable </a:t>
            </a:r>
          </a:p>
          <a:p>
            <a:pPr marL="0" indent="0">
              <a:buNone/>
            </a:pPr>
            <a:r>
              <a:rPr lang="en-US" dirty="0" smtClean="0"/>
              <a:t>} </a:t>
            </a:r>
          </a:p>
          <a:p>
            <a:pPr marL="0" indent="0">
              <a:buNone/>
            </a:pPr>
            <a:r>
              <a:rPr lang="en-US" dirty="0" smtClean="0"/>
              <a:t>}</a:t>
            </a:r>
          </a:p>
        </p:txBody>
      </p:sp>
    </p:spTree>
    <p:extLst>
      <p:ext uri="{BB962C8B-B14F-4D97-AF65-F5344CB8AC3E}">
        <p14:creationId xmlns:p14="http://schemas.microsoft.com/office/powerpoint/2010/main" val="6368371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r>
              <a:rPr lang="en-US" sz="4000" smtClean="0"/>
              <a:t>Java Primitive Data Types</a:t>
            </a:r>
            <a:br>
              <a:rPr lang="en-US" sz="4000" smtClean="0"/>
            </a:br>
            <a:endParaRPr lang="en-US" sz="4000" smtClean="0"/>
          </a:p>
        </p:txBody>
      </p:sp>
      <p:sp>
        <p:nvSpPr>
          <p:cNvPr id="86019" name="Rectangle 3"/>
          <p:cNvSpPr>
            <a:spLocks noGrp="1" noChangeArrowheads="1"/>
          </p:cNvSpPr>
          <p:nvPr>
            <p:ph type="body" idx="1"/>
          </p:nvPr>
        </p:nvSpPr>
        <p:spPr/>
        <p:txBody>
          <a:bodyPr/>
          <a:lstStyle/>
          <a:p>
            <a:pPr>
              <a:lnSpc>
                <a:spcPct val="90000"/>
              </a:lnSpc>
            </a:pPr>
            <a:r>
              <a:rPr lang="en-US" sz="2800" smtClean="0"/>
              <a:t>There are 8 types of primitive data types:</a:t>
            </a:r>
          </a:p>
          <a:p>
            <a:pPr>
              <a:lnSpc>
                <a:spcPct val="90000"/>
              </a:lnSpc>
            </a:pPr>
            <a:r>
              <a:rPr lang="en-US" sz="2800" smtClean="0"/>
              <a:t>boolean data type</a:t>
            </a:r>
          </a:p>
          <a:p>
            <a:pPr>
              <a:lnSpc>
                <a:spcPct val="90000"/>
              </a:lnSpc>
            </a:pPr>
            <a:r>
              <a:rPr lang="en-US" sz="2800" smtClean="0"/>
              <a:t>byte data type</a:t>
            </a:r>
          </a:p>
          <a:p>
            <a:pPr>
              <a:lnSpc>
                <a:spcPct val="90000"/>
              </a:lnSpc>
            </a:pPr>
            <a:r>
              <a:rPr lang="en-US" sz="2800" smtClean="0"/>
              <a:t>char data type</a:t>
            </a:r>
          </a:p>
          <a:p>
            <a:pPr>
              <a:lnSpc>
                <a:spcPct val="90000"/>
              </a:lnSpc>
            </a:pPr>
            <a:r>
              <a:rPr lang="en-US" sz="2800" smtClean="0"/>
              <a:t>short data type</a:t>
            </a:r>
          </a:p>
          <a:p>
            <a:pPr>
              <a:lnSpc>
                <a:spcPct val="90000"/>
              </a:lnSpc>
            </a:pPr>
            <a:r>
              <a:rPr lang="en-US" sz="2800" smtClean="0"/>
              <a:t>int data type</a:t>
            </a:r>
          </a:p>
          <a:p>
            <a:pPr>
              <a:lnSpc>
                <a:spcPct val="90000"/>
              </a:lnSpc>
            </a:pPr>
            <a:r>
              <a:rPr lang="en-US" sz="2800" smtClean="0"/>
              <a:t>long data type</a:t>
            </a:r>
          </a:p>
          <a:p>
            <a:pPr>
              <a:lnSpc>
                <a:spcPct val="90000"/>
              </a:lnSpc>
            </a:pPr>
            <a:r>
              <a:rPr lang="en-US" sz="2800" smtClean="0"/>
              <a:t>float data type</a:t>
            </a:r>
          </a:p>
          <a:p>
            <a:pPr>
              <a:lnSpc>
                <a:spcPct val="90000"/>
              </a:lnSpc>
            </a:pPr>
            <a:r>
              <a:rPr lang="en-US" sz="2800" smtClean="0"/>
              <a:t>double data type</a:t>
            </a:r>
          </a:p>
          <a:p>
            <a:pPr>
              <a:lnSpc>
                <a:spcPct val="90000"/>
              </a:lnSpc>
            </a:pPr>
            <a:endParaRPr lang="en-US" sz="2800" smtClean="0"/>
          </a:p>
        </p:txBody>
      </p:sp>
    </p:spTree>
    <p:extLst>
      <p:ext uri="{BB962C8B-B14F-4D97-AF65-F5344CB8AC3E}">
        <p14:creationId xmlns:p14="http://schemas.microsoft.com/office/powerpoint/2010/main" val="31630203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p:txBody>
          <a:bodyPr/>
          <a:lstStyle/>
          <a:p>
            <a:r>
              <a:rPr lang="en-US" smtClean="0"/>
              <a:t>Data Types</a:t>
            </a:r>
          </a:p>
        </p:txBody>
      </p:sp>
      <p:graphicFrame>
        <p:nvGraphicFramePr>
          <p:cNvPr id="87043" name="Object 3"/>
          <p:cNvGraphicFramePr>
            <a:graphicFrameLocks noGrp="1" noChangeAspect="1"/>
          </p:cNvGraphicFramePr>
          <p:nvPr>
            <p:ph idx="1"/>
          </p:nvPr>
        </p:nvGraphicFramePr>
        <p:xfrm>
          <a:off x="1446213" y="2200275"/>
          <a:ext cx="6249987" cy="3324225"/>
        </p:xfrm>
        <a:graphic>
          <a:graphicData uri="http://schemas.openxmlformats.org/presentationml/2006/ole">
            <mc:AlternateContent xmlns:mc="http://schemas.openxmlformats.org/markup-compatibility/2006">
              <mc:Choice xmlns:v="urn:schemas-microsoft-com:vml" Requires="v">
                <p:oleObj spid="_x0000_s10270" name="Bitmap Image" r:id="rId3" imgW="6249272" imgH="3323810" progId="Paint.Picture">
                  <p:embed/>
                </p:oleObj>
              </mc:Choice>
              <mc:Fallback>
                <p:oleObj name="Bitmap Image" r:id="rId3" imgW="6249272" imgH="33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2200275"/>
                        <a:ext cx="6249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96905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sz="4000" smtClean="0"/>
              <a:t>Data Types in Java</a:t>
            </a:r>
            <a:br>
              <a:rPr lang="en-US" sz="4000" smtClean="0"/>
            </a:br>
            <a:endParaRPr lang="en-US" sz="4000" smtClean="0"/>
          </a:p>
        </p:txBody>
      </p:sp>
      <p:sp>
        <p:nvSpPr>
          <p:cNvPr id="88067" name="Rectangle 3"/>
          <p:cNvSpPr>
            <a:spLocks noGrp="1" noChangeArrowheads="1"/>
          </p:cNvSpPr>
          <p:nvPr>
            <p:ph type="body" idx="1"/>
          </p:nvPr>
        </p:nvSpPr>
        <p:spPr/>
        <p:txBody>
          <a:bodyPr/>
          <a:lstStyle/>
          <a:p>
            <a:pPr>
              <a:lnSpc>
                <a:spcPct val="90000"/>
              </a:lnSpc>
            </a:pPr>
            <a:r>
              <a:rPr lang="en-US" smtClean="0"/>
              <a:t>Data types specify the different sizes and values that can be stored in the variable. There are two types of data types in Java:</a:t>
            </a:r>
          </a:p>
          <a:p>
            <a:pPr>
              <a:lnSpc>
                <a:spcPct val="90000"/>
              </a:lnSpc>
            </a:pPr>
            <a:r>
              <a:rPr lang="en-US" b="1" smtClean="0"/>
              <a:t>Primitive data types:</a:t>
            </a:r>
            <a:r>
              <a:rPr lang="en-US" smtClean="0"/>
              <a:t> The primitive data types include </a:t>
            </a:r>
            <a:r>
              <a:rPr lang="en-US" smtClean="0">
                <a:solidFill>
                  <a:srgbClr val="FF0000"/>
                </a:solidFill>
              </a:rPr>
              <a:t>boolean, char, byte, short, int, long, float and double.</a:t>
            </a:r>
          </a:p>
          <a:p>
            <a:pPr>
              <a:lnSpc>
                <a:spcPct val="90000"/>
              </a:lnSpc>
            </a:pPr>
            <a:r>
              <a:rPr lang="en-US" b="1" smtClean="0"/>
              <a:t>Non-primitive data types:</a:t>
            </a:r>
            <a:r>
              <a:rPr lang="en-US" smtClean="0"/>
              <a:t> The non-primitive data types include </a:t>
            </a:r>
            <a:r>
              <a:rPr lang="en-US" smtClean="0">
                <a:solidFill>
                  <a:srgbClr val="FF0000"/>
                </a:solidFill>
              </a:rPr>
              <a:t>Classes, Interfaces, and Array.</a:t>
            </a:r>
          </a:p>
          <a:p>
            <a:pPr>
              <a:lnSpc>
                <a:spcPct val="90000"/>
              </a:lnSpc>
            </a:pPr>
            <a:endParaRPr lang="en-US" smtClean="0"/>
          </a:p>
        </p:txBody>
      </p:sp>
    </p:spTree>
    <p:extLst>
      <p:ext uri="{BB962C8B-B14F-4D97-AF65-F5344CB8AC3E}">
        <p14:creationId xmlns:p14="http://schemas.microsoft.com/office/powerpoint/2010/main" val="38987581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endParaRPr lang="en-US" smtClean="0"/>
          </a:p>
        </p:txBody>
      </p:sp>
      <p:pic>
        <p:nvPicPr>
          <p:cNvPr id="890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919288"/>
            <a:ext cx="6229350" cy="3886200"/>
          </a:xfrm>
          <a:noFill/>
        </p:spPr>
      </p:pic>
    </p:spTree>
    <p:extLst>
      <p:ext uri="{BB962C8B-B14F-4D97-AF65-F5344CB8AC3E}">
        <p14:creationId xmlns:p14="http://schemas.microsoft.com/office/powerpoint/2010/main" val="3217500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smtClean="0"/>
              <a:t>Boolean Data Type</a:t>
            </a:r>
            <a:br>
              <a:rPr lang="en-US" smtClean="0"/>
            </a:br>
            <a:endParaRPr lang="en-US" smtClean="0"/>
          </a:p>
        </p:txBody>
      </p:sp>
      <p:sp>
        <p:nvSpPr>
          <p:cNvPr id="90115" name="Content Placeholder 2"/>
          <p:cNvSpPr>
            <a:spLocks noGrp="1"/>
          </p:cNvSpPr>
          <p:nvPr>
            <p:ph idx="1"/>
          </p:nvPr>
        </p:nvSpPr>
        <p:spPr/>
        <p:txBody>
          <a:bodyPr/>
          <a:lstStyle/>
          <a:p>
            <a:pPr marL="0" indent="0">
              <a:buNone/>
            </a:pPr>
            <a:r>
              <a:rPr lang="en-US" dirty="0" smtClean="0"/>
              <a:t>The Boolean data type is used to store only two possible values: true and false.</a:t>
            </a:r>
          </a:p>
          <a:p>
            <a:endParaRPr lang="en-US" dirty="0" smtClean="0"/>
          </a:p>
          <a:p>
            <a:pPr marL="0" indent="0">
              <a:buNone/>
            </a:pPr>
            <a:r>
              <a:rPr lang="en-US" dirty="0" smtClean="0"/>
              <a:t>Example:</a:t>
            </a:r>
          </a:p>
          <a:p>
            <a:pPr marL="0" indent="0">
              <a:buNone/>
            </a:pPr>
            <a:r>
              <a:rPr lang="en-US" dirty="0" smtClean="0"/>
              <a:t>Boolean </a:t>
            </a:r>
            <a:r>
              <a:rPr lang="en-US" dirty="0"/>
              <a:t>b</a:t>
            </a:r>
            <a:r>
              <a:rPr lang="en-US" dirty="0" smtClean="0"/>
              <a:t> = </a:t>
            </a:r>
            <a:r>
              <a:rPr lang="en-US" b="1" dirty="0" smtClean="0"/>
              <a:t>false;</a:t>
            </a:r>
            <a:endParaRPr lang="en-US" dirty="0" smtClean="0"/>
          </a:p>
        </p:txBody>
      </p:sp>
    </p:spTree>
    <p:extLst>
      <p:ext uri="{BB962C8B-B14F-4D97-AF65-F5344CB8AC3E}">
        <p14:creationId xmlns:p14="http://schemas.microsoft.com/office/powerpoint/2010/main" val="63085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smtClean="0"/>
              <a:t>Java Application</a:t>
            </a:r>
            <a:br>
              <a:rPr lang="en-US" sz="4000" smtClean="0"/>
            </a:br>
            <a:endParaRPr lang="en-US" sz="4000" smtClean="0"/>
          </a:p>
        </p:txBody>
      </p:sp>
      <p:sp>
        <p:nvSpPr>
          <p:cNvPr id="9219" name="Rectangle 3"/>
          <p:cNvSpPr>
            <a:spLocks noGrp="1" noChangeArrowheads="1"/>
          </p:cNvSpPr>
          <p:nvPr>
            <p:ph type="body" idx="1"/>
          </p:nvPr>
        </p:nvSpPr>
        <p:spPr/>
        <p:txBody>
          <a:bodyPr/>
          <a:lstStyle/>
          <a:p>
            <a:pPr marL="609600" indent="-609600" eaLnBrk="1" hangingPunct="1">
              <a:lnSpc>
                <a:spcPct val="80000"/>
              </a:lnSpc>
            </a:pPr>
            <a:r>
              <a:rPr lang="en-US" sz="2800" smtClean="0"/>
              <a:t>Desktop Applications such as acrobat reader, media player, antivirus, etc.</a:t>
            </a:r>
          </a:p>
          <a:p>
            <a:pPr marL="609600" indent="-609600" eaLnBrk="1" hangingPunct="1">
              <a:lnSpc>
                <a:spcPct val="80000"/>
              </a:lnSpc>
            </a:pPr>
            <a:r>
              <a:rPr lang="en-US" sz="2800" smtClean="0"/>
              <a:t>Web Applications such as irctc.co.in, .</a:t>
            </a:r>
          </a:p>
          <a:p>
            <a:pPr marL="609600" indent="-609600" eaLnBrk="1" hangingPunct="1">
              <a:lnSpc>
                <a:spcPct val="80000"/>
              </a:lnSpc>
            </a:pPr>
            <a:r>
              <a:rPr lang="en-US" sz="2800" smtClean="0"/>
              <a:t>Enterprise Applications such as banking applications.</a:t>
            </a:r>
          </a:p>
          <a:p>
            <a:pPr marL="609600" indent="-609600" eaLnBrk="1" hangingPunct="1">
              <a:lnSpc>
                <a:spcPct val="80000"/>
              </a:lnSpc>
            </a:pPr>
            <a:r>
              <a:rPr lang="en-US" sz="2800" smtClean="0"/>
              <a:t>Mobile</a:t>
            </a:r>
          </a:p>
          <a:p>
            <a:pPr marL="609600" indent="-609600" eaLnBrk="1" hangingPunct="1">
              <a:lnSpc>
                <a:spcPct val="80000"/>
              </a:lnSpc>
            </a:pPr>
            <a:r>
              <a:rPr lang="en-US" sz="2800" smtClean="0"/>
              <a:t>Embedded System</a:t>
            </a:r>
          </a:p>
          <a:p>
            <a:pPr marL="609600" indent="-609600" eaLnBrk="1" hangingPunct="1">
              <a:lnSpc>
                <a:spcPct val="80000"/>
              </a:lnSpc>
            </a:pPr>
            <a:r>
              <a:rPr lang="en-US" sz="2800" smtClean="0"/>
              <a:t>Smart Card</a:t>
            </a:r>
          </a:p>
          <a:p>
            <a:pPr marL="609600" indent="-609600" eaLnBrk="1" hangingPunct="1">
              <a:lnSpc>
                <a:spcPct val="80000"/>
              </a:lnSpc>
            </a:pPr>
            <a:r>
              <a:rPr lang="en-US" sz="2800" smtClean="0"/>
              <a:t>Robotics</a:t>
            </a:r>
          </a:p>
          <a:p>
            <a:pPr marL="609600" indent="-609600" eaLnBrk="1" hangingPunct="1">
              <a:lnSpc>
                <a:spcPct val="80000"/>
              </a:lnSpc>
            </a:pPr>
            <a:r>
              <a:rPr lang="en-US" sz="2800" smtClean="0"/>
              <a:t>Games, etc.</a:t>
            </a:r>
          </a:p>
          <a:p>
            <a:pPr marL="609600" indent="-609600" eaLnBrk="1" hangingPunct="1">
              <a:lnSpc>
                <a:spcPct val="80000"/>
              </a:lnSpc>
            </a:pPr>
            <a:endParaRPr lang="en-US" sz="2800" smtClean="0"/>
          </a:p>
        </p:txBody>
      </p:sp>
    </p:spTree>
    <p:extLst>
      <p:ext uri="{BB962C8B-B14F-4D97-AF65-F5344CB8AC3E}">
        <p14:creationId xmlns:p14="http://schemas.microsoft.com/office/powerpoint/2010/main" val="36376292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fontScale="90000"/>
          </a:bodyPr>
          <a:lstStyle/>
          <a:p>
            <a:r>
              <a:rPr lang="en-US" smtClean="0"/>
              <a:t>Byte Data Type</a:t>
            </a:r>
            <a:br>
              <a:rPr lang="en-US" smtClean="0"/>
            </a:br>
            <a:endParaRPr lang="en-US" smtClean="0"/>
          </a:p>
        </p:txBody>
      </p:sp>
      <p:sp>
        <p:nvSpPr>
          <p:cNvPr id="91139" name="Content Placeholder 2"/>
          <p:cNvSpPr>
            <a:spLocks noGrp="1"/>
          </p:cNvSpPr>
          <p:nvPr>
            <p:ph idx="1"/>
          </p:nvPr>
        </p:nvSpPr>
        <p:spPr/>
        <p:txBody>
          <a:bodyPr/>
          <a:lstStyle/>
          <a:p>
            <a:r>
              <a:rPr lang="en-US" dirty="0" smtClean="0"/>
              <a:t>Its value-range lies between -128 to 127 (inclusive). Its minimum value is -128 and maximum value is 127. </a:t>
            </a:r>
          </a:p>
          <a:p>
            <a:r>
              <a:rPr lang="en-US" dirty="0" smtClean="0"/>
              <a:t>Its default value is 0.</a:t>
            </a:r>
          </a:p>
          <a:p>
            <a:pPr marL="0" indent="0">
              <a:buNone/>
            </a:pPr>
            <a:r>
              <a:rPr lang="en-US" b="1" dirty="0" smtClean="0"/>
              <a:t>Example:</a:t>
            </a:r>
          </a:p>
          <a:p>
            <a:pPr marL="0" indent="0">
              <a:buNone/>
            </a:pPr>
            <a:r>
              <a:rPr lang="en-US" b="1" dirty="0"/>
              <a:t> </a:t>
            </a:r>
            <a:r>
              <a:rPr lang="en-US" b="1" dirty="0" smtClean="0"/>
              <a:t>  byte</a:t>
            </a:r>
            <a:r>
              <a:rPr lang="en-US" dirty="0" smtClean="0"/>
              <a:t> a = 10;</a:t>
            </a:r>
          </a:p>
          <a:p>
            <a:pPr marL="0" indent="0">
              <a:buNone/>
            </a:pPr>
            <a:r>
              <a:rPr lang="en-US" dirty="0"/>
              <a:t> </a:t>
            </a:r>
            <a:r>
              <a:rPr lang="en-US" dirty="0" smtClean="0"/>
              <a:t>  </a:t>
            </a:r>
            <a:r>
              <a:rPr lang="en-US" b="1" dirty="0" smtClean="0"/>
              <a:t>byte</a:t>
            </a:r>
            <a:r>
              <a:rPr lang="en-US" dirty="0" smtClean="0"/>
              <a:t> b = -20;</a:t>
            </a:r>
          </a:p>
        </p:txBody>
      </p:sp>
    </p:spTree>
    <p:extLst>
      <p:ext uri="{BB962C8B-B14F-4D97-AF65-F5344CB8AC3E}">
        <p14:creationId xmlns:p14="http://schemas.microsoft.com/office/powerpoint/2010/main" val="12942171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r>
              <a:rPr lang="en-US" sz="4000" smtClean="0"/>
              <a:t>Short Data Type</a:t>
            </a:r>
            <a:br>
              <a:rPr lang="en-US" sz="4000" smtClean="0"/>
            </a:br>
            <a:endParaRPr lang="en-US" sz="4000" smtClean="0"/>
          </a:p>
        </p:txBody>
      </p:sp>
      <p:sp>
        <p:nvSpPr>
          <p:cNvPr id="92163" name="Rectangle 3"/>
          <p:cNvSpPr>
            <a:spLocks noGrp="1" noChangeArrowheads="1"/>
          </p:cNvSpPr>
          <p:nvPr>
            <p:ph type="body" idx="1"/>
          </p:nvPr>
        </p:nvSpPr>
        <p:spPr/>
        <p:txBody>
          <a:bodyPr/>
          <a:lstStyle/>
          <a:p>
            <a:r>
              <a:rPr lang="en-US" dirty="0" smtClean="0"/>
              <a:t>Its value-range lies between -32,768 to 32,767 (inclusive).  </a:t>
            </a:r>
          </a:p>
          <a:p>
            <a:pPr marL="0" indent="0">
              <a:buNone/>
            </a:pPr>
            <a:r>
              <a:rPr lang="en-US" b="1" dirty="0" smtClean="0"/>
              <a:t>Example:</a:t>
            </a:r>
            <a:r>
              <a:rPr lang="en-US" dirty="0" smtClean="0"/>
              <a:t> short s = 10000;</a:t>
            </a:r>
          </a:p>
          <a:p>
            <a:pPr marL="0" indent="0">
              <a:buNone/>
            </a:pPr>
            <a:r>
              <a:rPr lang="en-US" dirty="0" smtClean="0"/>
              <a:t>                 short r = -5000;</a:t>
            </a:r>
          </a:p>
        </p:txBody>
      </p:sp>
    </p:spTree>
    <p:extLst>
      <p:ext uri="{BB962C8B-B14F-4D97-AF65-F5344CB8AC3E}">
        <p14:creationId xmlns:p14="http://schemas.microsoft.com/office/powerpoint/2010/main" val="22372286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r>
              <a:rPr lang="en-US" sz="4000" smtClean="0"/>
              <a:t>Int Data Type</a:t>
            </a:r>
            <a:br>
              <a:rPr lang="en-US" sz="4000" smtClean="0"/>
            </a:br>
            <a:endParaRPr lang="en-US" sz="4000" smtClean="0"/>
          </a:p>
        </p:txBody>
      </p:sp>
      <p:sp>
        <p:nvSpPr>
          <p:cNvPr id="93187" name="Rectangle 3"/>
          <p:cNvSpPr>
            <a:spLocks noGrp="1" noChangeArrowheads="1"/>
          </p:cNvSpPr>
          <p:nvPr>
            <p:ph type="body" idx="1"/>
          </p:nvPr>
        </p:nvSpPr>
        <p:spPr/>
        <p:txBody>
          <a:bodyPr/>
          <a:lstStyle/>
          <a:p>
            <a:r>
              <a:rPr lang="en-US" dirty="0" smtClean="0"/>
              <a:t>Its default value is 0.</a:t>
            </a:r>
          </a:p>
          <a:p>
            <a:pPr marL="0" indent="0">
              <a:buNone/>
            </a:pPr>
            <a:r>
              <a:rPr lang="en-US" b="1" dirty="0" smtClean="0"/>
              <a:t>Example:</a:t>
            </a:r>
            <a:r>
              <a:rPr lang="en-US" dirty="0" smtClean="0"/>
              <a:t> </a:t>
            </a:r>
          </a:p>
          <a:p>
            <a:pPr marL="0" indent="0">
              <a:buNone/>
            </a:pPr>
            <a:r>
              <a:rPr lang="en-US" dirty="0"/>
              <a:t> </a:t>
            </a:r>
            <a:r>
              <a:rPr lang="en-US" dirty="0" smtClean="0"/>
              <a:t>  </a:t>
            </a:r>
            <a:r>
              <a:rPr lang="en-US" dirty="0" err="1" smtClean="0"/>
              <a:t>int</a:t>
            </a:r>
            <a:r>
              <a:rPr lang="en-US" dirty="0" smtClean="0"/>
              <a:t> a = 10;</a:t>
            </a:r>
          </a:p>
          <a:p>
            <a:pPr marL="0" indent="0">
              <a:buNone/>
            </a:pPr>
            <a:r>
              <a:rPr lang="en-US" dirty="0"/>
              <a:t> </a:t>
            </a:r>
            <a:r>
              <a:rPr lang="en-US" dirty="0" smtClean="0"/>
              <a:t>  </a:t>
            </a:r>
            <a:r>
              <a:rPr lang="en-US" dirty="0" err="1" smtClean="0"/>
              <a:t>int</a:t>
            </a:r>
            <a:r>
              <a:rPr lang="en-US" dirty="0" smtClean="0"/>
              <a:t> b = -20 ;</a:t>
            </a:r>
          </a:p>
        </p:txBody>
      </p:sp>
    </p:spTree>
    <p:extLst>
      <p:ext uri="{BB962C8B-B14F-4D97-AF65-F5344CB8AC3E}">
        <p14:creationId xmlns:p14="http://schemas.microsoft.com/office/powerpoint/2010/main" val="20597443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r>
              <a:rPr lang="en-US" sz="4000" smtClean="0"/>
              <a:t>Long Data Type</a:t>
            </a:r>
            <a:br>
              <a:rPr lang="en-US" sz="4000" smtClean="0"/>
            </a:br>
            <a:endParaRPr lang="en-US" sz="4000" smtClean="0"/>
          </a:p>
        </p:txBody>
      </p:sp>
      <p:sp>
        <p:nvSpPr>
          <p:cNvPr id="94211" name="Rectangle 3"/>
          <p:cNvSpPr>
            <a:spLocks noGrp="1" noChangeArrowheads="1"/>
          </p:cNvSpPr>
          <p:nvPr>
            <p:ph type="body" idx="1"/>
          </p:nvPr>
        </p:nvSpPr>
        <p:spPr/>
        <p:txBody>
          <a:bodyPr/>
          <a:lstStyle/>
          <a:p>
            <a:r>
              <a:rPr lang="en-US" dirty="0" smtClean="0"/>
              <a:t>Its default value is 0.  </a:t>
            </a:r>
          </a:p>
          <a:p>
            <a:pPr marL="0" indent="0">
              <a:buNone/>
            </a:pPr>
            <a:r>
              <a:rPr lang="en-US" b="1" dirty="0" smtClean="0"/>
              <a:t>Example</a:t>
            </a:r>
            <a:r>
              <a:rPr lang="en-US" dirty="0" smtClean="0"/>
              <a:t>:</a:t>
            </a:r>
          </a:p>
          <a:p>
            <a:pPr marL="0" indent="0">
              <a:buNone/>
            </a:pPr>
            <a:r>
              <a:rPr lang="en-US" dirty="0"/>
              <a:t> </a:t>
            </a:r>
            <a:r>
              <a:rPr lang="en-US" dirty="0" smtClean="0"/>
              <a:t> long a = 100000L</a:t>
            </a:r>
            <a:r>
              <a:rPr lang="en-US" dirty="0"/>
              <a:t>;</a:t>
            </a:r>
            <a:endParaRPr lang="en-US" dirty="0" smtClean="0"/>
          </a:p>
          <a:p>
            <a:pPr marL="0" indent="0">
              <a:buNone/>
            </a:pPr>
            <a:r>
              <a:rPr lang="en-US" dirty="0" smtClean="0"/>
              <a:t>  long b = -200000L;</a:t>
            </a:r>
          </a:p>
        </p:txBody>
      </p:sp>
    </p:spTree>
    <p:extLst>
      <p:ext uri="{BB962C8B-B14F-4D97-AF65-F5344CB8AC3E}">
        <p14:creationId xmlns:p14="http://schemas.microsoft.com/office/powerpoint/2010/main" val="13169358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n-US" sz="4000" smtClean="0"/>
              <a:t>Float Data Type</a:t>
            </a:r>
            <a:br>
              <a:rPr lang="en-US" sz="4000" smtClean="0"/>
            </a:br>
            <a:endParaRPr lang="en-US" sz="4000" smtClean="0"/>
          </a:p>
        </p:txBody>
      </p:sp>
      <p:sp>
        <p:nvSpPr>
          <p:cNvPr id="95235" name="Rectangle 3"/>
          <p:cNvSpPr>
            <a:spLocks noGrp="1" noChangeArrowheads="1"/>
          </p:cNvSpPr>
          <p:nvPr>
            <p:ph type="body" idx="1"/>
          </p:nvPr>
        </p:nvSpPr>
        <p:spPr/>
        <p:txBody>
          <a:bodyPr/>
          <a:lstStyle/>
          <a:p>
            <a:r>
              <a:rPr lang="en-US" dirty="0" smtClean="0"/>
              <a:t>Its default value is 0.0F.</a:t>
            </a:r>
            <a:endParaRPr lang="en-US" b="1" dirty="0" smtClean="0"/>
          </a:p>
          <a:p>
            <a:pPr marL="0" indent="0">
              <a:buNone/>
            </a:pPr>
            <a:r>
              <a:rPr lang="en-US" b="1" dirty="0" smtClean="0"/>
              <a:t>Example:</a:t>
            </a:r>
            <a:r>
              <a:rPr lang="en-US" dirty="0" smtClean="0"/>
              <a:t> </a:t>
            </a:r>
          </a:p>
          <a:p>
            <a:pPr marL="0" indent="0">
              <a:buNone/>
            </a:pPr>
            <a:r>
              <a:rPr lang="en-US" dirty="0" smtClean="0"/>
              <a:t>float f1 = 234.5f;</a:t>
            </a:r>
          </a:p>
        </p:txBody>
      </p:sp>
    </p:spTree>
    <p:extLst>
      <p:ext uri="{BB962C8B-B14F-4D97-AF65-F5344CB8AC3E}">
        <p14:creationId xmlns:p14="http://schemas.microsoft.com/office/powerpoint/2010/main" val="29453968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sz="4000" smtClean="0"/>
              <a:t>Double Data Type</a:t>
            </a:r>
            <a:br>
              <a:rPr lang="en-US" sz="4000" smtClean="0"/>
            </a:br>
            <a:endParaRPr lang="en-US" sz="4000" smtClean="0"/>
          </a:p>
        </p:txBody>
      </p:sp>
      <p:sp>
        <p:nvSpPr>
          <p:cNvPr id="96259" name="Rectangle 3"/>
          <p:cNvSpPr>
            <a:spLocks noGrp="1" noChangeArrowheads="1"/>
          </p:cNvSpPr>
          <p:nvPr>
            <p:ph type="body" idx="1"/>
          </p:nvPr>
        </p:nvSpPr>
        <p:spPr/>
        <p:txBody>
          <a:bodyPr/>
          <a:lstStyle/>
          <a:p>
            <a:r>
              <a:rPr lang="en-US" dirty="0" smtClean="0"/>
              <a:t>Its default value is 0.0d.</a:t>
            </a:r>
            <a:endParaRPr lang="en-US" b="1" dirty="0" smtClean="0"/>
          </a:p>
          <a:p>
            <a:pPr marL="0" indent="0">
              <a:buNone/>
            </a:pPr>
            <a:r>
              <a:rPr lang="en-US" b="1" dirty="0" smtClean="0"/>
              <a:t>Example:</a:t>
            </a:r>
            <a:r>
              <a:rPr lang="en-US" dirty="0" smtClean="0"/>
              <a:t> </a:t>
            </a:r>
          </a:p>
          <a:p>
            <a:pPr marL="0" indent="0">
              <a:buNone/>
            </a:pPr>
            <a:r>
              <a:rPr lang="en-US" dirty="0" smtClean="0"/>
              <a:t>double d1 = 12.3;</a:t>
            </a:r>
          </a:p>
        </p:txBody>
      </p:sp>
    </p:spTree>
    <p:extLst>
      <p:ext uri="{BB962C8B-B14F-4D97-AF65-F5344CB8AC3E}">
        <p14:creationId xmlns:p14="http://schemas.microsoft.com/office/powerpoint/2010/main" val="3054476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r>
              <a:rPr lang="en-US" sz="4000" smtClean="0"/>
              <a:t>Char Data Type</a:t>
            </a:r>
            <a:br>
              <a:rPr lang="en-US" sz="4000" smtClean="0"/>
            </a:br>
            <a:endParaRPr lang="en-US" sz="4000" smtClean="0"/>
          </a:p>
        </p:txBody>
      </p:sp>
      <p:sp>
        <p:nvSpPr>
          <p:cNvPr id="97283" name="Rectangle 3"/>
          <p:cNvSpPr>
            <a:spLocks noGrp="1" noChangeArrowheads="1"/>
          </p:cNvSpPr>
          <p:nvPr>
            <p:ph type="body" idx="1"/>
          </p:nvPr>
        </p:nvSpPr>
        <p:spPr/>
        <p:txBody>
          <a:bodyPr/>
          <a:lstStyle/>
          <a:p>
            <a:r>
              <a:rPr lang="en-US" dirty="0" smtClean="0"/>
              <a:t>The char data type is used to store characters.</a:t>
            </a:r>
            <a:endParaRPr lang="en-US" b="1" dirty="0" smtClean="0"/>
          </a:p>
          <a:p>
            <a:pPr marL="0" indent="0">
              <a:buNone/>
            </a:pPr>
            <a:r>
              <a:rPr lang="en-US" b="1" dirty="0" smtClean="0"/>
              <a:t>Example:</a:t>
            </a:r>
            <a:r>
              <a:rPr lang="en-US" dirty="0" smtClean="0"/>
              <a:t> </a:t>
            </a:r>
          </a:p>
          <a:p>
            <a:pPr marL="0" indent="0">
              <a:buNone/>
            </a:pPr>
            <a:r>
              <a:rPr lang="en-US" dirty="0" smtClean="0"/>
              <a:t>char </a:t>
            </a:r>
            <a:r>
              <a:rPr lang="en-US" dirty="0" err="1" smtClean="0"/>
              <a:t>var</a:t>
            </a:r>
            <a:r>
              <a:rPr lang="en-US" dirty="0" smtClean="0"/>
              <a:t> = 'A‘;</a:t>
            </a:r>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057886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sz="4000" smtClean="0"/>
              <a:t>Why char uses 2 byte in java</a:t>
            </a:r>
            <a:br>
              <a:rPr lang="en-US" sz="4000" smtClean="0"/>
            </a:br>
            <a:r>
              <a:rPr lang="en-US" sz="4000" smtClean="0"/>
              <a:t>?</a:t>
            </a:r>
          </a:p>
        </p:txBody>
      </p:sp>
      <p:sp>
        <p:nvSpPr>
          <p:cNvPr id="98307" name="Rectangle 3"/>
          <p:cNvSpPr>
            <a:spLocks noGrp="1" noChangeArrowheads="1"/>
          </p:cNvSpPr>
          <p:nvPr>
            <p:ph type="body" idx="1"/>
          </p:nvPr>
        </p:nvSpPr>
        <p:spPr/>
        <p:txBody>
          <a:bodyPr/>
          <a:lstStyle/>
          <a:p>
            <a:r>
              <a:rPr lang="en-US" dirty="0" smtClean="0"/>
              <a:t>It is because java uses Unicode system not ASCII code system. </a:t>
            </a:r>
          </a:p>
          <a:p>
            <a:r>
              <a:rPr lang="en-US" dirty="0" smtClean="0"/>
              <a:t>Unicode is a universal international standard character encoding that is capable of representing most of the world's written languages. </a:t>
            </a:r>
          </a:p>
        </p:txBody>
      </p:sp>
    </p:spTree>
    <p:extLst>
      <p:ext uri="{BB962C8B-B14F-4D97-AF65-F5344CB8AC3E}">
        <p14:creationId xmlns:p14="http://schemas.microsoft.com/office/powerpoint/2010/main" val="29471125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Other language standards </a:t>
            </a:r>
          </a:p>
        </p:txBody>
      </p:sp>
      <p:sp>
        <p:nvSpPr>
          <p:cNvPr id="99331" name="Rectangle 3"/>
          <p:cNvSpPr>
            <a:spLocks noGrp="1" noChangeArrowheads="1"/>
          </p:cNvSpPr>
          <p:nvPr>
            <p:ph type="body" idx="1"/>
          </p:nvPr>
        </p:nvSpPr>
        <p:spPr/>
        <p:txBody>
          <a:bodyPr/>
          <a:lstStyle/>
          <a:p>
            <a:r>
              <a:rPr lang="en-US" b="1" smtClean="0"/>
              <a:t>ASCII</a:t>
            </a:r>
            <a:r>
              <a:rPr lang="en-US" smtClean="0"/>
              <a:t> (American Standard Code for Information Interchange) for the United States.</a:t>
            </a:r>
          </a:p>
          <a:p>
            <a:r>
              <a:rPr lang="en-US" b="1" smtClean="0"/>
              <a:t>ISO 8859-1</a:t>
            </a:r>
            <a:r>
              <a:rPr lang="en-US" smtClean="0"/>
              <a:t> for Western European Language.</a:t>
            </a:r>
          </a:p>
          <a:p>
            <a:r>
              <a:rPr lang="en-US" b="1" smtClean="0"/>
              <a:t>KOI-8</a:t>
            </a:r>
            <a:r>
              <a:rPr lang="en-US" smtClean="0"/>
              <a:t> for Russian.</a:t>
            </a:r>
          </a:p>
          <a:p>
            <a:r>
              <a:rPr lang="en-US" b="1" smtClean="0"/>
              <a:t>GB18030 and BIG-5</a:t>
            </a:r>
            <a:r>
              <a:rPr lang="en-US" smtClean="0"/>
              <a:t> for chinese, and so on.</a:t>
            </a:r>
          </a:p>
          <a:p>
            <a:endParaRPr lang="en-US" smtClean="0"/>
          </a:p>
        </p:txBody>
      </p:sp>
    </p:spTree>
    <p:extLst>
      <p:ext uri="{BB962C8B-B14F-4D97-AF65-F5344CB8AC3E}">
        <p14:creationId xmlns:p14="http://schemas.microsoft.com/office/powerpoint/2010/main" val="2739754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mtClean="0"/>
              <a:t>Operator</a:t>
            </a:r>
          </a:p>
        </p:txBody>
      </p:sp>
      <p:sp>
        <p:nvSpPr>
          <p:cNvPr id="118787" name="Rectangle 3"/>
          <p:cNvSpPr>
            <a:spLocks noGrp="1" noChangeArrowheads="1"/>
          </p:cNvSpPr>
          <p:nvPr>
            <p:ph type="body" idx="1"/>
          </p:nvPr>
        </p:nvSpPr>
        <p:spPr/>
        <p:txBody>
          <a:bodyPr/>
          <a:lstStyle/>
          <a:p>
            <a:r>
              <a:rPr lang="en-US" b="1" smtClean="0"/>
              <a:t>Operator</a:t>
            </a:r>
            <a:r>
              <a:rPr lang="en-US" smtClean="0"/>
              <a:t> in java is a symbol that is used to perform operations. For example: +, -, *, / etc. </a:t>
            </a:r>
          </a:p>
        </p:txBody>
      </p:sp>
    </p:spTree>
    <p:extLst>
      <p:ext uri="{BB962C8B-B14F-4D97-AF65-F5344CB8AC3E}">
        <p14:creationId xmlns:p14="http://schemas.microsoft.com/office/powerpoint/2010/main" val="285566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z="4000" smtClean="0"/>
              <a:t>Java Platforms / Editions</a:t>
            </a:r>
            <a:br>
              <a:rPr lang="en-US" sz="4000" smtClean="0"/>
            </a:br>
            <a:endParaRPr lang="en-US" sz="4000" smtClean="0"/>
          </a:p>
        </p:txBody>
      </p:sp>
      <p:sp>
        <p:nvSpPr>
          <p:cNvPr id="10243" name="Rectangle 3"/>
          <p:cNvSpPr>
            <a:spLocks noGrp="1" noChangeArrowheads="1"/>
          </p:cNvSpPr>
          <p:nvPr>
            <p:ph type="body" idx="1"/>
          </p:nvPr>
        </p:nvSpPr>
        <p:spPr/>
        <p:txBody>
          <a:bodyPr/>
          <a:lstStyle/>
          <a:p>
            <a:pPr eaLnBrk="1" hangingPunct="1"/>
            <a:r>
              <a:rPr lang="en-US" smtClean="0"/>
              <a:t>There are 4 platforms or editions of Java </a:t>
            </a:r>
          </a:p>
        </p:txBody>
      </p:sp>
    </p:spTree>
    <p:extLst>
      <p:ext uri="{BB962C8B-B14F-4D97-AF65-F5344CB8AC3E}">
        <p14:creationId xmlns:p14="http://schemas.microsoft.com/office/powerpoint/2010/main" val="8280771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mtClean="0"/>
              <a:t>Operator</a:t>
            </a:r>
          </a:p>
        </p:txBody>
      </p:sp>
      <p:sp>
        <p:nvSpPr>
          <p:cNvPr id="119811" name="Rectangle 3"/>
          <p:cNvSpPr>
            <a:spLocks noGrp="1" noChangeArrowheads="1"/>
          </p:cNvSpPr>
          <p:nvPr>
            <p:ph type="body" idx="1"/>
          </p:nvPr>
        </p:nvSpPr>
        <p:spPr/>
        <p:txBody>
          <a:bodyPr/>
          <a:lstStyle/>
          <a:p>
            <a:pPr>
              <a:lnSpc>
                <a:spcPct val="90000"/>
              </a:lnSpc>
            </a:pPr>
            <a:r>
              <a:rPr lang="en-US" smtClean="0"/>
              <a:t>Unary Operator,</a:t>
            </a:r>
          </a:p>
          <a:p>
            <a:pPr>
              <a:lnSpc>
                <a:spcPct val="90000"/>
              </a:lnSpc>
            </a:pPr>
            <a:r>
              <a:rPr lang="en-US" smtClean="0"/>
              <a:t>Arithmetic Operator,</a:t>
            </a:r>
          </a:p>
          <a:p>
            <a:pPr>
              <a:lnSpc>
                <a:spcPct val="90000"/>
              </a:lnSpc>
            </a:pPr>
            <a:r>
              <a:rPr lang="en-US" smtClean="0"/>
              <a:t>Shift Operator,</a:t>
            </a:r>
          </a:p>
          <a:p>
            <a:pPr>
              <a:lnSpc>
                <a:spcPct val="90000"/>
              </a:lnSpc>
            </a:pPr>
            <a:r>
              <a:rPr lang="en-US" smtClean="0"/>
              <a:t>Relational Operator,</a:t>
            </a:r>
          </a:p>
          <a:p>
            <a:pPr>
              <a:lnSpc>
                <a:spcPct val="90000"/>
              </a:lnSpc>
            </a:pPr>
            <a:r>
              <a:rPr lang="en-US" smtClean="0"/>
              <a:t>Bitwise Operator,</a:t>
            </a:r>
          </a:p>
          <a:p>
            <a:pPr>
              <a:lnSpc>
                <a:spcPct val="90000"/>
              </a:lnSpc>
            </a:pPr>
            <a:r>
              <a:rPr lang="en-US" smtClean="0"/>
              <a:t>Logical Operator,</a:t>
            </a:r>
          </a:p>
          <a:p>
            <a:pPr>
              <a:lnSpc>
                <a:spcPct val="90000"/>
              </a:lnSpc>
            </a:pPr>
            <a:r>
              <a:rPr lang="en-US" smtClean="0"/>
              <a:t>Ternary Operator and</a:t>
            </a:r>
          </a:p>
          <a:p>
            <a:pPr>
              <a:lnSpc>
                <a:spcPct val="90000"/>
              </a:lnSpc>
            </a:pPr>
            <a:r>
              <a:rPr lang="en-US" smtClean="0"/>
              <a:t>Assignment Operator.</a:t>
            </a:r>
          </a:p>
          <a:p>
            <a:pPr>
              <a:lnSpc>
                <a:spcPct val="90000"/>
              </a:lnSpc>
            </a:pPr>
            <a:endParaRPr lang="en-US" smtClean="0"/>
          </a:p>
        </p:txBody>
      </p:sp>
    </p:spTree>
    <p:extLst>
      <p:ext uri="{BB962C8B-B14F-4D97-AF65-F5344CB8AC3E}">
        <p14:creationId xmlns:p14="http://schemas.microsoft.com/office/powerpoint/2010/main" val="35862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Other Operators</a:t>
            </a:r>
          </a:p>
        </p:txBody>
      </p:sp>
      <p:sp>
        <p:nvSpPr>
          <p:cNvPr id="120835" name="Rectangle 3"/>
          <p:cNvSpPr>
            <a:spLocks noGrp="1" noChangeArrowheads="1"/>
          </p:cNvSpPr>
          <p:nvPr>
            <p:ph type="body" idx="1"/>
          </p:nvPr>
        </p:nvSpPr>
        <p:spPr/>
        <p:txBody>
          <a:bodyPr/>
          <a:lstStyle/>
          <a:p>
            <a:r>
              <a:rPr lang="en-US" smtClean="0"/>
              <a:t>New [],instanceof</a:t>
            </a:r>
          </a:p>
          <a:p>
            <a:r>
              <a:rPr lang="en-US" smtClean="0"/>
              <a:t>Example</a:t>
            </a:r>
          </a:p>
          <a:p>
            <a:r>
              <a:rPr lang="en-US" smtClean="0"/>
              <a:t>Pizza one =new Pizza();</a:t>
            </a:r>
          </a:p>
          <a:p>
            <a:r>
              <a:rPr lang="en-US" smtClean="0"/>
              <a:t>Int[] a1=new int[5];</a:t>
            </a:r>
          </a:p>
          <a:p>
            <a:r>
              <a:rPr lang="en-US" smtClean="0"/>
              <a:t>A1[4]=a1[3];</a:t>
            </a:r>
          </a:p>
          <a:p>
            <a:r>
              <a:rPr lang="en-US" smtClean="0"/>
              <a:t>Boolean t1=one instanceof pizza;</a:t>
            </a:r>
          </a:p>
          <a:p>
            <a:endParaRPr lang="en-US" smtClean="0"/>
          </a:p>
        </p:txBody>
      </p:sp>
    </p:spTree>
    <p:extLst>
      <p:ext uri="{BB962C8B-B14F-4D97-AF65-F5344CB8AC3E}">
        <p14:creationId xmlns:p14="http://schemas.microsoft.com/office/powerpoint/2010/main" val="32066882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fontScale="90000"/>
          </a:bodyPr>
          <a:lstStyle/>
          <a:p>
            <a:r>
              <a:rPr lang="en-US" sz="4000" smtClean="0"/>
              <a:t>Java Comments</a:t>
            </a:r>
            <a:br>
              <a:rPr lang="en-US" sz="4000" smtClean="0"/>
            </a:br>
            <a:endParaRPr lang="en-US" sz="4000" smtClean="0"/>
          </a:p>
        </p:txBody>
      </p:sp>
      <p:sp>
        <p:nvSpPr>
          <p:cNvPr id="121859" name="Rectangle 3"/>
          <p:cNvSpPr>
            <a:spLocks noGrp="1" noChangeArrowheads="1"/>
          </p:cNvSpPr>
          <p:nvPr>
            <p:ph type="body" idx="1"/>
          </p:nvPr>
        </p:nvSpPr>
        <p:spPr/>
        <p:txBody>
          <a:bodyPr/>
          <a:lstStyle/>
          <a:p>
            <a:r>
              <a:rPr lang="en-US" smtClean="0"/>
              <a:t>Types of Java Comments</a:t>
            </a:r>
          </a:p>
          <a:p>
            <a:r>
              <a:rPr lang="en-US" smtClean="0"/>
              <a:t>There are 3 types of comments in java.</a:t>
            </a:r>
          </a:p>
          <a:p>
            <a:r>
              <a:rPr lang="en-US" smtClean="0"/>
              <a:t>Single Line Comment</a:t>
            </a:r>
          </a:p>
          <a:p>
            <a:r>
              <a:rPr lang="en-US" smtClean="0"/>
              <a:t>Multi Line Comment</a:t>
            </a:r>
          </a:p>
          <a:p>
            <a:r>
              <a:rPr lang="en-US" smtClean="0"/>
              <a:t>Documentation Comment</a:t>
            </a:r>
          </a:p>
          <a:p>
            <a:endParaRPr lang="en-US" smtClean="0"/>
          </a:p>
        </p:txBody>
      </p:sp>
    </p:spTree>
    <p:extLst>
      <p:ext uri="{BB962C8B-B14F-4D97-AF65-F5344CB8AC3E}">
        <p14:creationId xmlns:p14="http://schemas.microsoft.com/office/powerpoint/2010/main" val="36044256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fontScale="90000"/>
          </a:bodyPr>
          <a:lstStyle/>
          <a:p>
            <a:r>
              <a:rPr lang="en-US" sz="4000" smtClean="0"/>
              <a:t>Java  Comment</a:t>
            </a:r>
            <a:br>
              <a:rPr lang="en-US" sz="4000" smtClean="0"/>
            </a:br>
            <a:endParaRPr lang="en-US" sz="4000" smtClean="0"/>
          </a:p>
        </p:txBody>
      </p:sp>
      <p:sp>
        <p:nvSpPr>
          <p:cNvPr id="122883" name="Rectangle 3"/>
          <p:cNvSpPr>
            <a:spLocks noGrp="1" noChangeArrowheads="1"/>
          </p:cNvSpPr>
          <p:nvPr>
            <p:ph type="body" idx="1"/>
          </p:nvPr>
        </p:nvSpPr>
        <p:spPr/>
        <p:txBody>
          <a:bodyPr/>
          <a:lstStyle/>
          <a:p>
            <a:pPr marL="609600" indent="-609600">
              <a:lnSpc>
                <a:spcPct val="80000"/>
              </a:lnSpc>
            </a:pPr>
            <a:r>
              <a:rPr lang="en-US" sz="1600" smtClean="0"/>
              <a:t>//This is single line comment  </a:t>
            </a:r>
          </a:p>
          <a:p>
            <a:pPr marL="609600" indent="-609600">
              <a:lnSpc>
                <a:spcPct val="80000"/>
              </a:lnSpc>
              <a:buFontTx/>
              <a:buNone/>
            </a:pPr>
            <a:r>
              <a:rPr lang="en-US" sz="1600" smtClean="0"/>
              <a:t>	/* </a:t>
            </a:r>
          </a:p>
          <a:p>
            <a:pPr marL="609600" indent="-609600">
              <a:lnSpc>
                <a:spcPct val="80000"/>
              </a:lnSpc>
            </a:pPr>
            <a:r>
              <a:rPr lang="en-US" sz="1600" smtClean="0"/>
              <a:t>This  </a:t>
            </a:r>
          </a:p>
          <a:p>
            <a:pPr marL="609600" indent="-609600">
              <a:lnSpc>
                <a:spcPct val="80000"/>
              </a:lnSpc>
            </a:pPr>
            <a:r>
              <a:rPr lang="en-US" sz="1600" smtClean="0"/>
              <a:t>is  </a:t>
            </a:r>
          </a:p>
          <a:p>
            <a:pPr marL="609600" indent="-609600">
              <a:lnSpc>
                <a:spcPct val="80000"/>
              </a:lnSpc>
            </a:pPr>
            <a:r>
              <a:rPr lang="en-US" sz="1600" smtClean="0"/>
              <a:t>multi line  </a:t>
            </a:r>
          </a:p>
          <a:p>
            <a:pPr marL="609600" indent="-609600">
              <a:lnSpc>
                <a:spcPct val="80000"/>
              </a:lnSpc>
            </a:pPr>
            <a:r>
              <a:rPr lang="en-US" sz="1600" smtClean="0"/>
              <a:t>comment </a:t>
            </a:r>
          </a:p>
          <a:p>
            <a:pPr marL="609600" indent="-609600">
              <a:lnSpc>
                <a:spcPct val="80000"/>
              </a:lnSpc>
            </a:pPr>
            <a:r>
              <a:rPr lang="en-US" sz="1600" smtClean="0"/>
              <a:t>*/ </a:t>
            </a:r>
          </a:p>
          <a:p>
            <a:pPr marL="609600" indent="-609600">
              <a:lnSpc>
                <a:spcPct val="80000"/>
              </a:lnSpc>
            </a:pPr>
            <a:endParaRPr lang="en-US" sz="1600" smtClean="0"/>
          </a:p>
          <a:p>
            <a:pPr marL="609600" indent="-609600">
              <a:lnSpc>
                <a:spcPct val="80000"/>
              </a:lnSpc>
            </a:pPr>
            <a:r>
              <a:rPr lang="en-US" sz="1600" smtClean="0"/>
              <a:t>/** </a:t>
            </a:r>
          </a:p>
          <a:p>
            <a:pPr marL="609600" indent="-609600">
              <a:lnSpc>
                <a:spcPct val="80000"/>
              </a:lnSpc>
            </a:pPr>
            <a:r>
              <a:rPr lang="en-US" sz="1600" smtClean="0"/>
              <a:t>This  </a:t>
            </a:r>
          </a:p>
          <a:p>
            <a:pPr marL="609600" indent="-609600">
              <a:lnSpc>
                <a:spcPct val="80000"/>
              </a:lnSpc>
            </a:pPr>
            <a:r>
              <a:rPr lang="en-US" sz="1600" smtClean="0"/>
              <a:t>is  </a:t>
            </a:r>
          </a:p>
          <a:p>
            <a:pPr marL="609600" indent="-609600">
              <a:lnSpc>
                <a:spcPct val="80000"/>
              </a:lnSpc>
            </a:pPr>
            <a:r>
              <a:rPr lang="en-US" sz="1600" smtClean="0"/>
              <a:t>documentation  </a:t>
            </a:r>
          </a:p>
          <a:p>
            <a:pPr marL="609600" indent="-609600">
              <a:lnSpc>
                <a:spcPct val="80000"/>
              </a:lnSpc>
            </a:pPr>
            <a:r>
              <a:rPr lang="en-US" sz="1600" smtClean="0"/>
              <a:t>comment </a:t>
            </a:r>
          </a:p>
          <a:p>
            <a:pPr marL="609600" indent="-609600">
              <a:lnSpc>
                <a:spcPct val="80000"/>
              </a:lnSpc>
            </a:pPr>
            <a:r>
              <a:rPr lang="en-US" sz="1600" smtClean="0"/>
              <a:t>*/  </a:t>
            </a:r>
          </a:p>
          <a:p>
            <a:pPr marL="609600" indent="-609600">
              <a:lnSpc>
                <a:spcPct val="80000"/>
              </a:lnSpc>
            </a:pPr>
            <a:r>
              <a:rPr lang="en-US" sz="1600" smtClean="0"/>
              <a:t>The documentation comment is used to create documentation API. To create documentation API, you need to use </a:t>
            </a:r>
            <a:r>
              <a:rPr lang="en-US" sz="1600" b="1" smtClean="0"/>
              <a:t>javadoc tool</a:t>
            </a:r>
            <a:r>
              <a:rPr lang="en-US" sz="1600" smtClean="0"/>
              <a:t>. </a:t>
            </a:r>
            <a:br>
              <a:rPr lang="en-US" sz="1600" smtClean="0"/>
            </a:br>
            <a:endParaRPr lang="en-US" sz="1600" smtClean="0"/>
          </a:p>
        </p:txBody>
      </p:sp>
    </p:spTree>
    <p:extLst>
      <p:ext uri="{BB962C8B-B14F-4D97-AF65-F5344CB8AC3E}">
        <p14:creationId xmlns:p14="http://schemas.microsoft.com/office/powerpoint/2010/main" val="18215986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fontScale="90000"/>
          </a:bodyPr>
          <a:lstStyle/>
          <a:p>
            <a:r>
              <a:rPr lang="en-US" sz="4000" smtClean="0"/>
              <a:t>Java If-else Statement</a:t>
            </a:r>
            <a:br>
              <a:rPr lang="en-US" sz="4000" smtClean="0"/>
            </a:br>
            <a:endParaRPr lang="en-US" sz="4000" smtClean="0"/>
          </a:p>
        </p:txBody>
      </p:sp>
      <p:sp>
        <p:nvSpPr>
          <p:cNvPr id="123907" name="Rectangle 3"/>
          <p:cNvSpPr>
            <a:spLocks noGrp="1" noChangeArrowheads="1"/>
          </p:cNvSpPr>
          <p:nvPr>
            <p:ph type="body" idx="1"/>
          </p:nvPr>
        </p:nvSpPr>
        <p:spPr/>
        <p:txBody>
          <a:bodyPr/>
          <a:lstStyle/>
          <a:p>
            <a:r>
              <a:rPr lang="en-US" smtClean="0"/>
              <a:t>The Java </a:t>
            </a:r>
            <a:r>
              <a:rPr lang="en-US" i="1" smtClean="0"/>
              <a:t>if statement</a:t>
            </a:r>
            <a:r>
              <a:rPr lang="en-US" smtClean="0"/>
              <a:t> is used to test the condition. It checks boolean condition: </a:t>
            </a:r>
            <a:r>
              <a:rPr lang="en-US" i="1" smtClean="0"/>
              <a:t>true</a:t>
            </a:r>
            <a:r>
              <a:rPr lang="en-US" smtClean="0"/>
              <a:t> or </a:t>
            </a:r>
            <a:r>
              <a:rPr lang="en-US" i="1" smtClean="0"/>
              <a:t>false</a:t>
            </a:r>
            <a:r>
              <a:rPr lang="en-US" smtClean="0"/>
              <a:t>. There are various types of if statement in java.</a:t>
            </a:r>
          </a:p>
          <a:p>
            <a:r>
              <a:rPr lang="en-US" smtClean="0"/>
              <a:t>if statement</a:t>
            </a:r>
          </a:p>
          <a:p>
            <a:r>
              <a:rPr lang="en-US" smtClean="0"/>
              <a:t>if-else statement</a:t>
            </a:r>
          </a:p>
          <a:p>
            <a:r>
              <a:rPr lang="en-US" smtClean="0"/>
              <a:t>if-else-if ladder</a:t>
            </a:r>
          </a:p>
          <a:p>
            <a:r>
              <a:rPr lang="en-US" smtClean="0"/>
              <a:t>nested if statement</a:t>
            </a:r>
          </a:p>
          <a:p>
            <a:endParaRPr lang="en-US" smtClean="0"/>
          </a:p>
        </p:txBody>
      </p:sp>
    </p:spTree>
    <p:extLst>
      <p:ext uri="{BB962C8B-B14F-4D97-AF65-F5344CB8AC3E}">
        <p14:creationId xmlns:p14="http://schemas.microsoft.com/office/powerpoint/2010/main" val="4069441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Small program using </a:t>
            </a:r>
            <a:r>
              <a:rPr lang="en-IN" sz="3600" dirty="0"/>
              <a:t>s</a:t>
            </a:r>
            <a:r>
              <a:rPr lang="en-IN" sz="3600" dirty="0" smtClean="0"/>
              <a:t>witch case</a:t>
            </a:r>
            <a:endParaRPr lang="en-IN" sz="3600" dirty="0"/>
          </a:p>
        </p:txBody>
      </p:sp>
      <p:sp>
        <p:nvSpPr>
          <p:cNvPr id="3" name="Content Placeholder 2"/>
          <p:cNvSpPr>
            <a:spLocks noGrp="1"/>
          </p:cNvSpPr>
          <p:nvPr>
            <p:ph idx="1"/>
          </p:nvPr>
        </p:nvSpPr>
        <p:spPr>
          <a:xfrm>
            <a:off x="457200" y="1600200"/>
            <a:ext cx="8382000" cy="5257800"/>
          </a:xfrm>
        </p:spPr>
        <p:txBody>
          <a:bodyPr>
            <a:noAutofit/>
          </a:bodyPr>
          <a:lstStyle/>
          <a:p>
            <a:pPr marL="114300" indent="0">
              <a:buNone/>
            </a:pPr>
            <a:r>
              <a:rPr lang="en-GB" sz="1400" dirty="0">
                <a:latin typeface="Times New Roman" pitchFamily="18" charset="0"/>
                <a:cs typeface="Times New Roman" pitchFamily="18" charset="0"/>
              </a:rPr>
              <a:t>class </a:t>
            </a:r>
            <a:r>
              <a:rPr lang="en-GB" sz="1400" dirty="0" err="1">
                <a:latin typeface="Times New Roman" pitchFamily="18" charset="0"/>
                <a:cs typeface="Times New Roman" pitchFamily="18" charset="0"/>
              </a:rPr>
              <a:t>SwitchCaseDemo</a:t>
            </a:r>
            <a:endParaRPr lang="en-GB" sz="1400" dirty="0">
              <a:latin typeface="Times New Roman" pitchFamily="18" charset="0"/>
              <a:cs typeface="Times New Roman" pitchFamily="18" charset="0"/>
            </a:endParaRPr>
          </a:p>
          <a:p>
            <a:pPr marL="114300" indent="0">
              <a:buNone/>
            </a:pPr>
            <a:r>
              <a:rPr lang="en-GB" sz="1400" dirty="0">
                <a:latin typeface="Times New Roman" pitchFamily="18" charset="0"/>
                <a:cs typeface="Times New Roman" pitchFamily="18" charset="0"/>
              </a:rPr>
              <a:t>{</a:t>
            </a:r>
          </a:p>
          <a:p>
            <a:pPr marL="114300" indent="0">
              <a:buNone/>
            </a:pPr>
            <a:r>
              <a:rPr lang="en-GB" sz="1400" dirty="0">
                <a:latin typeface="Times New Roman" pitchFamily="18" charset="0"/>
                <a:cs typeface="Times New Roman" pitchFamily="18" charset="0"/>
              </a:rPr>
              <a:t>             public static void main(String </a:t>
            </a:r>
            <a:r>
              <a:rPr lang="en-GB" sz="1400" dirty="0" err="1">
                <a:latin typeface="Times New Roman" pitchFamily="18" charset="0"/>
                <a:cs typeface="Times New Roman" pitchFamily="18" charset="0"/>
              </a:rPr>
              <a:t>args</a:t>
            </a:r>
            <a:r>
              <a:rPr lang="en-GB" sz="1400" dirty="0">
                <a:latin typeface="Times New Roman" pitchFamily="18" charset="0"/>
                <a:cs typeface="Times New Roman" pitchFamily="18" charset="0"/>
              </a:rPr>
              <a:t>[])</a:t>
            </a:r>
          </a:p>
          <a:p>
            <a:pPr marL="114300" indent="0">
              <a:buNone/>
            </a:pPr>
            <a:r>
              <a:rPr lang="en-GB" sz="1400" dirty="0">
                <a:latin typeface="Times New Roman" pitchFamily="18" charset="0"/>
                <a:cs typeface="Times New Roman" pitchFamily="18" charset="0"/>
              </a:rPr>
              <a:t>	{</a:t>
            </a:r>
          </a:p>
          <a:p>
            <a:pPr marL="114300" indent="0">
              <a:buNone/>
            </a:pP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int</a:t>
            </a: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 = 5;</a:t>
            </a:r>
          </a:p>
          <a:p>
            <a:pPr marL="114300" indent="0">
              <a:buNone/>
            </a:pPr>
            <a:r>
              <a:rPr lang="en-GB" sz="1400" dirty="0">
                <a:latin typeface="Times New Roman" pitchFamily="18" charset="0"/>
                <a:cs typeface="Times New Roman" pitchFamily="18" charset="0"/>
              </a:rPr>
              <a:t>		switch (</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a:t>
            </a:r>
          </a:p>
          <a:p>
            <a:pPr marL="114300" indent="0">
              <a:buNone/>
            </a:pPr>
            <a:r>
              <a:rPr lang="en-GB" sz="1400" dirty="0">
                <a:latin typeface="Times New Roman" pitchFamily="18" charset="0"/>
                <a:cs typeface="Times New Roman" pitchFamily="18" charset="0"/>
              </a:rPr>
              <a:t>		{</a:t>
            </a:r>
          </a:p>
          <a:p>
            <a:pPr marL="114300" indent="0">
              <a:buNone/>
            </a:pPr>
            <a:r>
              <a:rPr lang="en-GB" sz="1400" dirty="0">
                <a:latin typeface="Times New Roman" pitchFamily="18" charset="0"/>
                <a:cs typeface="Times New Roman" pitchFamily="18" charset="0"/>
              </a:rPr>
              <a:t>		case 0:</a:t>
            </a:r>
          </a:p>
          <a:p>
            <a:pPr marL="114300" indent="0">
              <a:buNone/>
            </a:pP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System.out.println</a:t>
            </a:r>
            <a:r>
              <a:rPr lang="en-GB" sz="1400" dirty="0">
                <a:latin typeface="Times New Roman" pitchFamily="18" charset="0"/>
                <a:cs typeface="Times New Roman" pitchFamily="18" charset="0"/>
              </a:rPr>
              <a:t>(“</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 is zero.");</a:t>
            </a:r>
          </a:p>
          <a:p>
            <a:pPr marL="114300" indent="0">
              <a:buNone/>
            </a:pPr>
            <a:r>
              <a:rPr lang="en-GB" sz="1400" dirty="0">
                <a:latin typeface="Times New Roman" pitchFamily="18" charset="0"/>
                <a:cs typeface="Times New Roman" pitchFamily="18" charset="0"/>
              </a:rPr>
              <a:t>			break;</a:t>
            </a:r>
          </a:p>
          <a:p>
            <a:pPr marL="114300" indent="0">
              <a:buNone/>
            </a:pPr>
            <a:r>
              <a:rPr lang="en-GB" sz="1400" dirty="0">
                <a:latin typeface="Times New Roman" pitchFamily="18" charset="0"/>
                <a:cs typeface="Times New Roman" pitchFamily="18" charset="0"/>
              </a:rPr>
              <a:t>		case 1:</a:t>
            </a:r>
          </a:p>
          <a:p>
            <a:pPr marL="114300" indent="0">
              <a:buNone/>
            </a:pP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System.out.println</a:t>
            </a:r>
            <a:r>
              <a:rPr lang="en-GB" sz="1400" dirty="0">
                <a:latin typeface="Times New Roman" pitchFamily="18" charset="0"/>
                <a:cs typeface="Times New Roman" pitchFamily="18" charset="0"/>
              </a:rPr>
              <a:t>(“</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 is one.");</a:t>
            </a:r>
          </a:p>
          <a:p>
            <a:pPr marL="114300" indent="0">
              <a:buNone/>
            </a:pPr>
            <a:r>
              <a:rPr lang="en-GB" sz="1400" dirty="0">
                <a:latin typeface="Times New Roman" pitchFamily="18" charset="0"/>
                <a:cs typeface="Times New Roman" pitchFamily="18" charset="0"/>
              </a:rPr>
              <a:t>			break;</a:t>
            </a:r>
          </a:p>
          <a:p>
            <a:pPr marL="114300" indent="0">
              <a:buNone/>
            </a:pPr>
            <a:r>
              <a:rPr lang="en-GB" sz="1400" dirty="0">
                <a:latin typeface="Times New Roman" pitchFamily="18" charset="0"/>
                <a:cs typeface="Times New Roman" pitchFamily="18" charset="0"/>
              </a:rPr>
              <a:t>		case 2:</a:t>
            </a:r>
          </a:p>
          <a:p>
            <a:pPr marL="114300" indent="0">
              <a:buNone/>
            </a:pP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System.out.println</a:t>
            </a:r>
            <a:r>
              <a:rPr lang="en-GB" sz="1400" dirty="0">
                <a:latin typeface="Times New Roman" pitchFamily="18" charset="0"/>
                <a:cs typeface="Times New Roman" pitchFamily="18" charset="0"/>
              </a:rPr>
              <a:t>(“</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 is two.");</a:t>
            </a:r>
          </a:p>
          <a:p>
            <a:pPr marL="114300" indent="0">
              <a:buNone/>
            </a:pPr>
            <a:r>
              <a:rPr lang="en-GB" sz="1400" dirty="0">
                <a:latin typeface="Times New Roman" pitchFamily="18" charset="0"/>
                <a:cs typeface="Times New Roman" pitchFamily="18" charset="0"/>
              </a:rPr>
              <a:t>			break;</a:t>
            </a:r>
          </a:p>
          <a:p>
            <a:pPr marL="114300" indent="0">
              <a:buNone/>
            </a:pPr>
            <a:r>
              <a:rPr lang="en-GB" sz="1400" dirty="0">
                <a:latin typeface="Times New Roman" pitchFamily="18" charset="0"/>
                <a:cs typeface="Times New Roman" pitchFamily="18" charset="0"/>
              </a:rPr>
              <a:t>		default:</a:t>
            </a:r>
          </a:p>
          <a:p>
            <a:pPr marL="114300" indent="0">
              <a:buNone/>
            </a:pPr>
            <a:r>
              <a:rPr lang="en-GB" sz="1400" dirty="0">
                <a:latin typeface="Times New Roman" pitchFamily="18" charset="0"/>
                <a:cs typeface="Times New Roman" pitchFamily="18" charset="0"/>
              </a:rPr>
              <a:t>			</a:t>
            </a:r>
            <a:r>
              <a:rPr lang="en-GB" sz="1400" dirty="0" err="1">
                <a:latin typeface="Times New Roman" pitchFamily="18" charset="0"/>
                <a:cs typeface="Times New Roman" pitchFamily="18" charset="0"/>
              </a:rPr>
              <a:t>System.out.println</a:t>
            </a:r>
            <a:r>
              <a:rPr lang="en-GB" sz="1400" dirty="0">
                <a:latin typeface="Times New Roman" pitchFamily="18" charset="0"/>
                <a:cs typeface="Times New Roman" pitchFamily="18" charset="0"/>
              </a:rPr>
              <a:t>(“</a:t>
            </a:r>
            <a:r>
              <a:rPr lang="en-GB" sz="1400" dirty="0" err="1">
                <a:latin typeface="Times New Roman" pitchFamily="18" charset="0"/>
                <a:cs typeface="Times New Roman" pitchFamily="18" charset="0"/>
              </a:rPr>
              <a:t>ch</a:t>
            </a:r>
            <a:r>
              <a:rPr lang="en-GB" sz="1400" dirty="0">
                <a:latin typeface="Times New Roman" pitchFamily="18" charset="0"/>
                <a:cs typeface="Times New Roman" pitchFamily="18" charset="0"/>
              </a:rPr>
              <a:t> is greater than 2.");</a:t>
            </a:r>
          </a:p>
          <a:p>
            <a:pPr marL="114300" indent="0">
              <a:buNone/>
            </a:pPr>
            <a:r>
              <a:rPr lang="en-GB" sz="1400" dirty="0">
                <a:latin typeface="Times New Roman" pitchFamily="18" charset="0"/>
                <a:cs typeface="Times New Roman" pitchFamily="18" charset="0"/>
              </a:rPr>
              <a:t>             	}</a:t>
            </a:r>
          </a:p>
          <a:p>
            <a:pPr marL="114300" indent="0">
              <a:buNone/>
            </a:pPr>
            <a:r>
              <a:rPr lang="en-GB" sz="1400" dirty="0">
                <a:latin typeface="Times New Roman" pitchFamily="18" charset="0"/>
                <a:cs typeface="Times New Roman" pitchFamily="18" charset="0"/>
              </a:rPr>
              <a:t>	</a:t>
            </a:r>
            <a:r>
              <a:rPr lang="en-GB" sz="1400" dirty="0" smtClean="0">
                <a:latin typeface="Times New Roman" pitchFamily="18" charset="0"/>
                <a:cs typeface="Times New Roman" pitchFamily="18" charset="0"/>
              </a:rPr>
              <a:t>}} </a:t>
            </a:r>
            <a:endParaRPr lang="en-GB" sz="1400" dirty="0"/>
          </a:p>
          <a:p>
            <a:endParaRPr lang="en-IN" sz="1400" dirty="0"/>
          </a:p>
        </p:txBody>
      </p:sp>
    </p:spTree>
    <p:extLst>
      <p:ext uri="{BB962C8B-B14F-4D97-AF65-F5344CB8AC3E}">
        <p14:creationId xmlns:p14="http://schemas.microsoft.com/office/powerpoint/2010/main" val="9090353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fontScale="90000"/>
          </a:bodyPr>
          <a:lstStyle/>
          <a:p>
            <a:r>
              <a:rPr lang="en-US" sz="4000" smtClean="0"/>
              <a:t>Loops in Java</a:t>
            </a:r>
            <a:br>
              <a:rPr lang="en-US" sz="4000" smtClean="0"/>
            </a:br>
            <a:endParaRPr lang="en-US" sz="4000" smtClean="0"/>
          </a:p>
        </p:txBody>
      </p:sp>
      <p:sp>
        <p:nvSpPr>
          <p:cNvPr id="124931" name="Rectangle 3"/>
          <p:cNvSpPr>
            <a:spLocks noGrp="1" noChangeArrowheads="1"/>
          </p:cNvSpPr>
          <p:nvPr>
            <p:ph type="body" idx="1"/>
          </p:nvPr>
        </p:nvSpPr>
        <p:spPr/>
        <p:txBody>
          <a:bodyPr/>
          <a:lstStyle/>
          <a:p>
            <a:r>
              <a:rPr lang="en-US" smtClean="0"/>
              <a:t>In programming languages, loops are used to execute a set of instructions/functions repeatedly when some conditions become true. There are three types of loops in java.</a:t>
            </a:r>
          </a:p>
          <a:p>
            <a:r>
              <a:rPr lang="en-US" smtClean="0"/>
              <a:t>for loop</a:t>
            </a:r>
          </a:p>
          <a:p>
            <a:r>
              <a:rPr lang="en-US" smtClean="0"/>
              <a:t>while loop</a:t>
            </a:r>
          </a:p>
          <a:p>
            <a:r>
              <a:rPr lang="en-US" smtClean="0"/>
              <a:t>do-while loop</a:t>
            </a:r>
          </a:p>
          <a:p>
            <a:endParaRPr lang="en-US" smtClean="0"/>
          </a:p>
        </p:txBody>
      </p:sp>
    </p:spTree>
    <p:extLst>
      <p:ext uri="{BB962C8B-B14F-4D97-AF65-F5344CB8AC3E}">
        <p14:creationId xmlns:p14="http://schemas.microsoft.com/office/powerpoint/2010/main" val="10128631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8394" y="1107233"/>
            <a:ext cx="8692341" cy="3794449"/>
          </a:xfrm>
        </p:spPr>
        <p:txBody>
          <a:bodyPr/>
          <a:lstStyle/>
          <a:p>
            <a:pPr marL="114300" indent="0">
              <a:buNone/>
            </a:pPr>
            <a:r>
              <a:rPr lang="en-GB" sz="2400" b="1" dirty="0" smtClean="0">
                <a:latin typeface="Times New Roman" pitchFamily="18" charset="0"/>
                <a:cs typeface="Times New Roman" pitchFamily="18" charset="0"/>
              </a:rPr>
              <a:t>Jump Statements</a:t>
            </a:r>
          </a:p>
          <a:p>
            <a:pPr marL="114300" indent="0">
              <a:buNone/>
            </a:pPr>
            <a:endParaRPr lang="en-IN" sz="2400" b="1" dirty="0">
              <a:latin typeface="Times New Roman" pitchFamily="18" charset="0"/>
              <a:cs typeface="Times New Roman" pitchFamily="18" charset="0"/>
            </a:endParaRPr>
          </a:p>
          <a:p>
            <a:r>
              <a:rPr lang="en-GB" sz="2000" dirty="0" smtClean="0">
                <a:latin typeface="Times New Roman" pitchFamily="18" charset="0"/>
                <a:cs typeface="Times New Roman" pitchFamily="18" charset="0"/>
              </a:rPr>
              <a:t>If we require </a:t>
            </a:r>
            <a:r>
              <a:rPr lang="en-GB" sz="2000" dirty="0">
                <a:latin typeface="Times New Roman" pitchFamily="18" charset="0"/>
                <a:cs typeface="Times New Roman" pitchFamily="18" charset="0"/>
              </a:rPr>
              <a:t>to transfer the control of the program to </a:t>
            </a:r>
            <a:r>
              <a:rPr lang="en-GB" sz="2000" dirty="0" smtClean="0">
                <a:latin typeface="Times New Roman" pitchFamily="18" charset="0"/>
                <a:cs typeface="Times New Roman" pitchFamily="18" charset="0"/>
              </a:rPr>
              <a:t>some </a:t>
            </a:r>
            <a:r>
              <a:rPr lang="en-GB" sz="2000" dirty="0">
                <a:latin typeface="Times New Roman" pitchFamily="18" charset="0"/>
                <a:cs typeface="Times New Roman" pitchFamily="18" charset="0"/>
              </a:rPr>
              <a:t>specific </a:t>
            </a:r>
            <a:r>
              <a:rPr lang="en-GB" sz="2000" dirty="0" smtClean="0">
                <a:latin typeface="Times New Roman" pitchFamily="18" charset="0"/>
                <a:cs typeface="Times New Roman" pitchFamily="18" charset="0"/>
              </a:rPr>
              <a:t>statements by skipping some lines of code in between, there we use jump statements.</a:t>
            </a:r>
          </a:p>
          <a:p>
            <a:pPr marL="114300" indent="0">
              <a:buNone/>
            </a:pP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There are three types of jump statements in Java such as</a:t>
            </a:r>
          </a:p>
          <a:p>
            <a:pPr>
              <a:buFont typeface="Wingdings" pitchFamily="2" charset="2"/>
              <a:buChar char="Ø"/>
            </a:pPr>
            <a:r>
              <a:rPr lang="en-GB" sz="2000" b="1" dirty="0" smtClean="0">
                <a:latin typeface="Times New Roman" pitchFamily="18" charset="0"/>
                <a:cs typeface="Times New Roman" pitchFamily="18" charset="0"/>
              </a:rPr>
              <a:t>Break.</a:t>
            </a:r>
          </a:p>
          <a:p>
            <a:pPr>
              <a:buFont typeface="Wingdings" pitchFamily="2" charset="2"/>
              <a:buChar char="Ø"/>
            </a:pPr>
            <a:r>
              <a:rPr lang="en-GB" sz="2000" b="1" dirty="0" smtClean="0">
                <a:latin typeface="Times New Roman" pitchFamily="18" charset="0"/>
                <a:cs typeface="Times New Roman" pitchFamily="18" charset="0"/>
              </a:rPr>
              <a:t>Continue.</a:t>
            </a:r>
          </a:p>
          <a:p>
            <a:pPr>
              <a:buFont typeface="Wingdings" pitchFamily="2" charset="2"/>
              <a:buChar char="Ø"/>
            </a:pPr>
            <a:r>
              <a:rPr lang="en-GB" sz="2000" b="1" dirty="0" smtClean="0">
                <a:latin typeface="Times New Roman" pitchFamily="18" charset="0"/>
                <a:cs typeface="Times New Roman" pitchFamily="18" charset="0"/>
              </a:rPr>
              <a:t>Return.</a:t>
            </a:r>
            <a:endParaRPr lang="en-IN" sz="2000" b="1" dirty="0" smtClean="0">
              <a:latin typeface="Times New Roman" pitchFamily="18" charset="0"/>
              <a:cs typeface="Times New Roman" pitchFamily="18" charset="0"/>
            </a:endParaRPr>
          </a:p>
          <a:p>
            <a:pPr marL="114300" indent="0">
              <a:buNone/>
            </a:pPr>
            <a:endParaRPr lang="en-IN" sz="2000" dirty="0">
              <a:latin typeface="Times New Roman" pitchFamily="18" charset="0"/>
              <a:cs typeface="Times New Roman" pitchFamily="18" charset="0"/>
            </a:endParaRPr>
          </a:p>
          <a:p>
            <a:pPr marL="114300" indent="0">
              <a:buNone/>
            </a:pPr>
            <a:endParaRPr lang="en-IN" b="1" dirty="0" smtClean="0"/>
          </a:p>
          <a:p>
            <a:pPr marL="114300" indent="0">
              <a:buNone/>
            </a:pPr>
            <a:endParaRPr lang="en-IN" b="1" dirty="0"/>
          </a:p>
        </p:txBody>
      </p:sp>
    </p:spTree>
    <p:extLst>
      <p:ext uri="{BB962C8B-B14F-4D97-AF65-F5344CB8AC3E}">
        <p14:creationId xmlns:p14="http://schemas.microsoft.com/office/powerpoint/2010/main" val="40980768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8394" y="1020146"/>
            <a:ext cx="8664349" cy="5635692"/>
          </a:xfrm>
        </p:spPr>
        <p:txBody>
          <a:bodyPr/>
          <a:lstStyle/>
          <a:p>
            <a:pPr marL="114300" indent="0">
              <a:buNone/>
            </a:pPr>
            <a:r>
              <a:rPr lang="en-GB" sz="1600" b="1" dirty="0" smtClean="0">
                <a:latin typeface="Times New Roman" pitchFamily="18" charset="0"/>
                <a:cs typeface="Times New Roman" pitchFamily="18" charset="0"/>
              </a:rPr>
              <a:t>break statement</a:t>
            </a:r>
          </a:p>
          <a:p>
            <a:pPr marL="114300" indent="0">
              <a:buNone/>
            </a:pPr>
            <a:endParaRPr lang="en-GB" sz="1600" b="1" dirty="0" smtClean="0">
              <a:latin typeface="Times New Roman" pitchFamily="18" charset="0"/>
              <a:cs typeface="Times New Roman" pitchFamily="18" charset="0"/>
            </a:endParaRPr>
          </a:p>
          <a:p>
            <a:r>
              <a:rPr lang="en-GB" sz="1600" dirty="0" smtClean="0">
                <a:latin typeface="Times New Roman" pitchFamily="18" charset="0"/>
                <a:cs typeface="Times New Roman" pitchFamily="18" charset="0"/>
              </a:rPr>
              <a:t>It is used to terminate a loop or case of a switch statement.</a:t>
            </a:r>
          </a:p>
          <a:p>
            <a:r>
              <a:rPr lang="en-GB" sz="1600" dirty="0" smtClean="0">
                <a:latin typeface="Times New Roman" pitchFamily="18" charset="0"/>
                <a:cs typeface="Times New Roman" pitchFamily="18" charset="0"/>
              </a:rPr>
              <a:t>In nested loops it is used to terminate the innermost loop.</a:t>
            </a:r>
          </a:p>
          <a:p>
            <a:r>
              <a:rPr lang="en-GB" sz="1600" dirty="0" smtClean="0">
                <a:latin typeface="Times New Roman" pitchFamily="18" charset="0"/>
                <a:cs typeface="Times New Roman" pitchFamily="18" charset="0"/>
              </a:rPr>
              <a:t>In a loop it can be written with a condition. </a:t>
            </a:r>
          </a:p>
          <a:p>
            <a:pPr marL="114300" indent="0">
              <a:buNone/>
            </a:pPr>
            <a:endParaRPr lang="en-GB" sz="1600" b="1" dirty="0" smtClean="0">
              <a:latin typeface="Times New Roman" pitchFamily="18" charset="0"/>
              <a:cs typeface="Times New Roman" pitchFamily="18" charset="0"/>
            </a:endParaRPr>
          </a:p>
          <a:p>
            <a:pPr marL="114300" indent="0">
              <a:buNone/>
            </a:pPr>
            <a:r>
              <a:rPr lang="en-GB" sz="1600" b="1" dirty="0" smtClean="0">
                <a:latin typeface="Times New Roman" pitchFamily="18" charset="0"/>
                <a:cs typeface="Times New Roman" pitchFamily="18" charset="0"/>
              </a:rPr>
              <a:t>Example:</a:t>
            </a:r>
          </a:p>
          <a:p>
            <a:pPr marL="114300" indent="0" fontAlgn="base">
              <a:buNone/>
            </a:pPr>
            <a:r>
              <a:rPr lang="en-GB" sz="1600" dirty="0" smtClean="0">
                <a:latin typeface="Times New Roman" pitchFamily="18" charset="0"/>
                <a:cs typeface="Times New Roman" pitchFamily="18" charset="0"/>
              </a:rPr>
              <a:t>class </a:t>
            </a:r>
            <a:r>
              <a:rPr lang="en-GB" sz="1600" dirty="0" err="1" smtClean="0">
                <a:latin typeface="Times New Roman" pitchFamily="18" charset="0"/>
                <a:cs typeface="Times New Roman" pitchFamily="18" charset="0"/>
              </a:rPr>
              <a:t>BreakDemo</a:t>
            </a:r>
            <a:endParaRPr lang="en-GB" sz="1600" dirty="0" smtClean="0">
              <a:latin typeface="Times New Roman" pitchFamily="18" charset="0"/>
              <a:cs typeface="Times New Roman" pitchFamily="18" charset="0"/>
            </a:endParaRPr>
          </a:p>
          <a:p>
            <a:pPr marL="114300" indent="0" fontAlgn="base">
              <a:buNone/>
            </a:pPr>
            <a:r>
              <a:rPr lang="en-GB" sz="1600" dirty="0" smtClean="0">
                <a:latin typeface="Times New Roman" pitchFamily="18" charset="0"/>
                <a:cs typeface="Times New Roman" pitchFamily="18" charset="0"/>
              </a:rPr>
              <a:t>{</a:t>
            </a:r>
          </a:p>
          <a:p>
            <a:pPr marL="114300" indent="0" fontAlgn="base">
              <a:buNone/>
            </a:pPr>
            <a:r>
              <a:rPr lang="en-GB" sz="1600" dirty="0" smtClean="0">
                <a:latin typeface="Times New Roman" pitchFamily="18" charset="0"/>
                <a:cs typeface="Times New Roman" pitchFamily="18" charset="0"/>
              </a:rPr>
              <a:t> public static void main(String </a:t>
            </a:r>
            <a:r>
              <a:rPr lang="en-GB" sz="1600" dirty="0" err="1" smtClean="0">
                <a:latin typeface="Times New Roman" pitchFamily="18" charset="0"/>
                <a:cs typeface="Times New Roman" pitchFamily="18" charset="0"/>
              </a:rPr>
              <a:t>args</a:t>
            </a:r>
            <a:r>
              <a:rPr lang="en-GB" sz="1600" dirty="0" smtClean="0">
                <a:latin typeface="Times New Roman" pitchFamily="18" charset="0"/>
                <a:cs typeface="Times New Roman" pitchFamily="18" charset="0"/>
              </a:rPr>
              <a:t>[]) </a:t>
            </a:r>
          </a:p>
          <a:p>
            <a:pPr marL="114300" indent="0" fontAlgn="base">
              <a:buNone/>
            </a:pPr>
            <a:r>
              <a:rPr lang="en-GB" sz="1600" dirty="0" smtClean="0">
                <a:latin typeface="Times New Roman" pitchFamily="18" charset="0"/>
                <a:cs typeface="Times New Roman" pitchFamily="18" charset="0"/>
              </a:rPr>
              <a:t>{         </a:t>
            </a:r>
          </a:p>
          <a:p>
            <a:pPr marL="114300" indent="0" fontAlgn="base">
              <a:buNone/>
            </a:pPr>
            <a:r>
              <a:rPr lang="en-GB" sz="1600" dirty="0" smtClean="0">
                <a:latin typeface="Times New Roman" pitchFamily="18" charset="0"/>
                <a:cs typeface="Times New Roman" pitchFamily="18" charset="0"/>
              </a:rPr>
              <a:t>  for (</a:t>
            </a:r>
            <a:r>
              <a:rPr lang="en-GB" sz="1600" dirty="0" err="1" smtClean="0">
                <a:latin typeface="Times New Roman" pitchFamily="18" charset="0"/>
                <a:cs typeface="Times New Roman" pitchFamily="18" charset="0"/>
              </a:rPr>
              <a:t>int</a:t>
            </a:r>
            <a:r>
              <a:rPr lang="en-GB" sz="1600" dirty="0" smtClean="0">
                <a:latin typeface="Times New Roman" pitchFamily="18" charset="0"/>
                <a:cs typeface="Times New Roman" pitchFamily="18" charset="0"/>
              </a:rPr>
              <a:t> i = 1; i &lt; 10; i++) </a:t>
            </a:r>
          </a:p>
          <a:p>
            <a:pPr marL="114300" indent="0" fontAlgn="base">
              <a:buNone/>
            </a:pPr>
            <a:r>
              <a:rPr lang="en-GB" sz="1600" dirty="0" smtClean="0">
                <a:latin typeface="Times New Roman" pitchFamily="18" charset="0"/>
                <a:cs typeface="Times New Roman" pitchFamily="18" charset="0"/>
              </a:rPr>
              <a:t>  { </a:t>
            </a:r>
          </a:p>
          <a:p>
            <a:pPr marL="114300" indent="0" fontAlgn="base">
              <a:buNone/>
            </a:pPr>
            <a:r>
              <a:rPr lang="en-GB" sz="1600" dirty="0" smtClean="0">
                <a:latin typeface="Times New Roman" pitchFamily="18" charset="0"/>
                <a:cs typeface="Times New Roman" pitchFamily="18" charset="0"/>
              </a:rPr>
              <a:t>     if (i == 4) break;</a:t>
            </a:r>
          </a:p>
          <a:p>
            <a:pPr marL="114300" indent="0" fontAlgn="base">
              <a:buNone/>
            </a:pPr>
            <a:r>
              <a:rPr lang="en-GB" sz="1600" dirty="0" smtClean="0">
                <a:latin typeface="Times New Roman" pitchFamily="18" charset="0"/>
                <a:cs typeface="Times New Roman" pitchFamily="18" charset="0"/>
              </a:rPr>
              <a:t>     </a:t>
            </a:r>
            <a:r>
              <a:rPr lang="en-GB" sz="1600" dirty="0" err="1" smtClean="0">
                <a:latin typeface="Times New Roman" pitchFamily="18" charset="0"/>
                <a:cs typeface="Times New Roman" pitchFamily="18" charset="0"/>
              </a:rPr>
              <a:t>System.out.println</a:t>
            </a:r>
            <a:r>
              <a:rPr lang="en-GB" sz="1600" dirty="0" smtClean="0">
                <a:latin typeface="Times New Roman" pitchFamily="18" charset="0"/>
                <a:cs typeface="Times New Roman" pitchFamily="18" charset="0"/>
              </a:rPr>
              <a:t> ("i: " + i);                                              </a:t>
            </a:r>
          </a:p>
          <a:p>
            <a:pPr marL="114300" indent="0" fontAlgn="base">
              <a:buNone/>
            </a:pPr>
            <a:r>
              <a:rPr lang="en-GB" sz="1600" dirty="0" smtClean="0">
                <a:latin typeface="Times New Roman" pitchFamily="18" charset="0"/>
                <a:cs typeface="Times New Roman" pitchFamily="18" charset="0"/>
              </a:rPr>
              <a:t>   }</a:t>
            </a:r>
          </a:p>
          <a:p>
            <a:pPr marL="114300" indent="0" fontAlgn="base">
              <a:buNone/>
            </a:pPr>
            <a:r>
              <a:rPr lang="en-GB" sz="1600" dirty="0" smtClean="0">
                <a:latin typeface="Times New Roman" pitchFamily="18" charset="0"/>
                <a:cs typeface="Times New Roman" pitchFamily="18" charset="0"/>
              </a:rPr>
              <a:t>  }                                                                 </a:t>
            </a:r>
          </a:p>
          <a:p>
            <a:pPr marL="114300" indent="0" fontAlgn="base">
              <a:buNone/>
            </a:pPr>
            <a:r>
              <a:rPr lang="en-GB" sz="1600" dirty="0" smtClean="0">
                <a:latin typeface="Times New Roman" pitchFamily="18" charset="0"/>
                <a:cs typeface="Times New Roman" pitchFamily="18" charset="0"/>
              </a:rPr>
              <a:t> }</a:t>
            </a:r>
            <a:endParaRPr lang="en-GB" sz="1600" dirty="0">
              <a:latin typeface="Times New Roman" pitchFamily="18" charset="0"/>
              <a:cs typeface="Times New Roman" pitchFamily="18" charset="0"/>
            </a:endParaRPr>
          </a:p>
        </p:txBody>
      </p:sp>
      <p:sp>
        <p:nvSpPr>
          <p:cNvPr id="4" name="TextBox 3"/>
          <p:cNvSpPr txBox="1"/>
          <p:nvPr/>
        </p:nvSpPr>
        <p:spPr>
          <a:xfrm>
            <a:off x="5607699" y="3856654"/>
            <a:ext cx="3209730" cy="1015663"/>
          </a:xfrm>
          <a:prstGeom prst="rect">
            <a:avLst/>
          </a:prstGeom>
          <a:noFill/>
        </p:spPr>
        <p:txBody>
          <a:bodyPr wrap="square" rtlCol="0">
            <a:spAutoFit/>
          </a:bodyPr>
          <a:lstStyle/>
          <a:p>
            <a:r>
              <a:rPr lang="en-IN" b="1" dirty="0" smtClean="0"/>
              <a:t>                      </a:t>
            </a:r>
            <a:r>
              <a:rPr lang="en-GB" sz="2000" b="1" dirty="0" smtClean="0">
                <a:latin typeface="Times New Roman" pitchFamily="18" charset="0"/>
                <a:cs typeface="Times New Roman" pitchFamily="18" charset="0"/>
              </a:rPr>
              <a:t>Output: i: 1</a:t>
            </a:r>
          </a:p>
          <a:p>
            <a:r>
              <a:rPr lang="en-GB" sz="2000" b="1" dirty="0" smtClean="0">
                <a:latin typeface="Times New Roman" pitchFamily="18" charset="0"/>
                <a:cs typeface="Times New Roman" pitchFamily="18" charset="0"/>
              </a:rPr>
              <a:t>                                 i: 2</a:t>
            </a:r>
          </a:p>
          <a:p>
            <a:r>
              <a:rPr lang="en-GB" sz="2000" b="1" dirty="0" smtClean="0">
                <a:latin typeface="Times New Roman" pitchFamily="18" charset="0"/>
                <a:cs typeface="Times New Roman" pitchFamily="18" charset="0"/>
              </a:rPr>
              <a:t>                                 i: 3</a:t>
            </a:r>
          </a:p>
        </p:txBody>
      </p:sp>
    </p:spTree>
    <p:extLst>
      <p:ext uri="{BB962C8B-B14F-4D97-AF65-F5344CB8AC3E}">
        <p14:creationId xmlns:p14="http://schemas.microsoft.com/office/powerpoint/2010/main" val="375846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056" y="1057467"/>
            <a:ext cx="8533720" cy="5026092"/>
          </a:xfrm>
        </p:spPr>
        <p:txBody>
          <a:bodyPr/>
          <a:lstStyle/>
          <a:p>
            <a:pPr marL="114300" indent="0">
              <a:buNone/>
            </a:pPr>
            <a:r>
              <a:rPr lang="en-GB" sz="2400" b="1" dirty="0" smtClean="0">
                <a:latin typeface="Times New Roman" pitchFamily="18" charset="0"/>
                <a:cs typeface="Times New Roman" pitchFamily="18" charset="0"/>
              </a:rPr>
              <a:t>Using Break as a Form of </a:t>
            </a:r>
            <a:r>
              <a:rPr lang="en-GB" sz="2400" b="1" dirty="0" err="1" smtClean="0">
                <a:latin typeface="Times New Roman" pitchFamily="18" charset="0"/>
                <a:cs typeface="Times New Roman" pitchFamily="18" charset="0"/>
              </a:rPr>
              <a:t>Goto</a:t>
            </a:r>
            <a:endParaRPr lang="en-GB" sz="2400" b="1" dirty="0" smtClean="0">
              <a:latin typeface="Times New Roman" pitchFamily="18" charset="0"/>
              <a:cs typeface="Times New Roman" pitchFamily="18" charset="0"/>
            </a:endParaRPr>
          </a:p>
          <a:p>
            <a:pPr marL="114300" indent="0">
              <a:buNone/>
            </a:pPr>
            <a:r>
              <a:rPr lang="en-GB" sz="2000" dirty="0" smtClean="0">
                <a:latin typeface="Times New Roman" pitchFamily="18" charset="0"/>
                <a:cs typeface="Times New Roman" pitchFamily="18" charset="0"/>
              </a:rPr>
              <a:t>Java doesn’t have </a:t>
            </a:r>
            <a:r>
              <a:rPr lang="en-GB" sz="2000" dirty="0" err="1" smtClean="0">
                <a:latin typeface="Times New Roman" pitchFamily="18" charset="0"/>
                <a:cs typeface="Times New Roman" pitchFamily="18" charset="0"/>
              </a:rPr>
              <a:t>goto</a:t>
            </a:r>
            <a:r>
              <a:rPr lang="en-GB" sz="2000" dirty="0" smtClean="0">
                <a:latin typeface="Times New Roman" pitchFamily="18" charset="0"/>
                <a:cs typeface="Times New Roman" pitchFamily="18" charset="0"/>
              </a:rPr>
              <a:t> statement. But, the properties of </a:t>
            </a:r>
            <a:r>
              <a:rPr lang="en-GB" sz="2000" dirty="0" err="1" smtClean="0">
                <a:latin typeface="Times New Roman" pitchFamily="18" charset="0"/>
                <a:cs typeface="Times New Roman" pitchFamily="18" charset="0"/>
              </a:rPr>
              <a:t>goto</a:t>
            </a:r>
            <a:r>
              <a:rPr lang="en-GB" sz="2000" dirty="0" smtClean="0">
                <a:latin typeface="Times New Roman" pitchFamily="18" charset="0"/>
                <a:cs typeface="Times New Roman" pitchFamily="18" charset="0"/>
              </a:rPr>
              <a:t> can be achieved by using break statement with labels.</a:t>
            </a:r>
          </a:p>
          <a:p>
            <a:pPr marL="114300" indent="0">
              <a:buNone/>
            </a:pPr>
            <a:endParaRPr lang="en-IN" sz="2000" b="1" dirty="0" smtClean="0">
              <a:latin typeface="Times New Roman" pitchFamily="18" charset="0"/>
              <a:cs typeface="Times New Roman" pitchFamily="18" charset="0"/>
            </a:endParaRPr>
          </a:p>
          <a:p>
            <a:pPr marL="114300" indent="0">
              <a:buNone/>
            </a:pPr>
            <a:r>
              <a:rPr lang="en-GB" sz="2000" b="1" dirty="0" smtClean="0">
                <a:latin typeface="Times New Roman" pitchFamily="18" charset="0"/>
                <a:cs typeface="Times New Roman" pitchFamily="18" charset="0"/>
              </a:rPr>
              <a:t>Syntax:</a:t>
            </a:r>
          </a:p>
          <a:p>
            <a:pPr marL="114300" indent="0">
              <a:buNone/>
            </a:pPr>
            <a:r>
              <a:rPr lang="en-IN" sz="1800" dirty="0" smtClean="0">
                <a:latin typeface="Times New Roman" pitchFamily="18" charset="0"/>
                <a:cs typeface="Times New Roman" pitchFamily="18" charset="0"/>
              </a:rPr>
              <a:t>label</a:t>
            </a:r>
            <a:r>
              <a:rPr lang="en-IN" sz="1800" dirty="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114300" indent="0">
              <a:buNone/>
            </a:pPr>
            <a:r>
              <a:rPr lang="en-IN" sz="1800" dirty="0" smtClean="0">
                <a:latin typeface="Times New Roman" pitchFamily="18" charset="0"/>
                <a:cs typeface="Times New Roman" pitchFamily="18" charset="0"/>
              </a:rPr>
              <a:t>{ </a:t>
            </a:r>
          </a:p>
          <a:p>
            <a:pPr marL="114300" indent="0">
              <a:buNone/>
            </a:pPr>
            <a:r>
              <a:rPr lang="en-GB" sz="1800" dirty="0" smtClean="0">
                <a:latin typeface="Times New Roman" pitchFamily="18" charset="0"/>
                <a:cs typeface="Times New Roman" pitchFamily="18" charset="0"/>
              </a:rPr>
              <a:t>statement1; </a:t>
            </a:r>
          </a:p>
          <a:p>
            <a:pPr marL="114300" indent="0">
              <a:buNone/>
            </a:pPr>
            <a:r>
              <a:rPr lang="en-GB" sz="1800" dirty="0" smtClean="0">
                <a:latin typeface="Times New Roman" pitchFamily="18" charset="0"/>
                <a:cs typeface="Times New Roman" pitchFamily="18" charset="0"/>
              </a:rPr>
              <a:t>statement2; </a:t>
            </a:r>
          </a:p>
          <a:p>
            <a:pPr marL="114300" indent="0">
              <a:buNone/>
            </a:pPr>
            <a:r>
              <a:rPr lang="en-GB" sz="1800" dirty="0" smtClean="0">
                <a:latin typeface="Times New Roman" pitchFamily="18" charset="0"/>
                <a:cs typeface="Times New Roman" pitchFamily="18" charset="0"/>
              </a:rPr>
              <a:t>statement3;</a:t>
            </a:r>
          </a:p>
          <a:p>
            <a:pPr marL="114300" indent="0">
              <a:buNone/>
            </a:pPr>
            <a:r>
              <a:rPr lang="en-GB" sz="1800" dirty="0" smtClean="0">
                <a:latin typeface="Times New Roman" pitchFamily="18" charset="0"/>
                <a:cs typeface="Times New Roman" pitchFamily="18" charset="0"/>
              </a:rPr>
              <a:t> . . </a:t>
            </a:r>
          </a:p>
          <a:p>
            <a:pPr marL="114300" indent="0">
              <a:buNone/>
            </a:pPr>
            <a:r>
              <a:rPr lang="en-GB" sz="1800" dirty="0" smtClean="0">
                <a:latin typeface="Times New Roman" pitchFamily="18" charset="0"/>
                <a:cs typeface="Times New Roman" pitchFamily="18" charset="0"/>
              </a:rPr>
              <a:t>}</a:t>
            </a:r>
          </a:p>
          <a:p>
            <a:pPr marL="114300" indent="0">
              <a:buNone/>
            </a:pPr>
            <a:endParaRPr lang="en-GB" sz="1800" dirty="0" smtClean="0">
              <a:latin typeface="Times New Roman" pitchFamily="18" charset="0"/>
              <a:cs typeface="Times New Roman" pitchFamily="18" charset="0"/>
            </a:endParaRPr>
          </a:p>
          <a:p>
            <a:pPr marL="114300" indent="0">
              <a:buNone/>
            </a:pPr>
            <a:r>
              <a:rPr lang="en-GB" sz="1800" dirty="0" smtClean="0">
                <a:latin typeface="Times New Roman" pitchFamily="18" charset="0"/>
                <a:cs typeface="Times New Roman" pitchFamily="18" charset="0"/>
              </a:rPr>
              <a:t>break label;</a:t>
            </a:r>
            <a:endParaRPr lang="en-GB" sz="2000" dirty="0" smtClean="0">
              <a:latin typeface="Times New Roman" pitchFamily="18" charset="0"/>
              <a:cs typeface="Times New Roman" pitchFamily="18" charset="0"/>
            </a:endParaRPr>
          </a:p>
          <a:p>
            <a:pPr marL="114300" indent="0">
              <a:buNone/>
            </a:pPr>
            <a:endParaRPr lang="en-IN" dirty="0"/>
          </a:p>
        </p:txBody>
      </p:sp>
    </p:spTree>
    <p:extLst>
      <p:ext uri="{BB962C8B-B14F-4D97-AF65-F5344CB8AC3E}">
        <p14:creationId xmlns:p14="http://schemas.microsoft.com/office/powerpoint/2010/main" val="1440841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5267</Words>
  <Application>Microsoft Office PowerPoint</Application>
  <PresentationFormat>On-screen Show (4:3)</PresentationFormat>
  <Paragraphs>1294</Paragraphs>
  <Slides>163</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163</vt:i4>
      </vt:variant>
    </vt:vector>
  </HeadingPairs>
  <TitlesOfParts>
    <vt:vector size="169" baseType="lpstr">
      <vt:lpstr>Arial</vt:lpstr>
      <vt:lpstr>Calibri</vt:lpstr>
      <vt:lpstr>Times New Roman</vt:lpstr>
      <vt:lpstr>Wingdings</vt:lpstr>
      <vt:lpstr>Office Theme</vt:lpstr>
      <vt:lpstr>Bitmap Image</vt:lpstr>
      <vt:lpstr>OOP USING JAVA</vt:lpstr>
      <vt:lpstr> Programming Language</vt:lpstr>
      <vt:lpstr>Unstructured Programming </vt:lpstr>
      <vt:lpstr>Structured Programming Languages </vt:lpstr>
      <vt:lpstr>Object oriented programming language</vt:lpstr>
      <vt:lpstr>Introduction</vt:lpstr>
      <vt:lpstr>JAVA API</vt:lpstr>
      <vt:lpstr>Java Application </vt:lpstr>
      <vt:lpstr>Java Platforms / Editions </vt:lpstr>
      <vt:lpstr>Standalone Application </vt:lpstr>
      <vt:lpstr>Web Application </vt:lpstr>
      <vt:lpstr>  Enterprise Application  </vt:lpstr>
      <vt:lpstr>Mobile Application </vt:lpstr>
      <vt:lpstr>Java SE (Java Standard Edition) </vt:lpstr>
      <vt:lpstr>Java EE (Java Enterprise Edition) </vt:lpstr>
      <vt:lpstr>Java ME (Java Micro Edition) </vt:lpstr>
      <vt:lpstr>JavaFX </vt:lpstr>
      <vt:lpstr>History Of JAVA</vt:lpstr>
      <vt:lpstr>James Gosling </vt:lpstr>
      <vt:lpstr> Java Version History </vt:lpstr>
      <vt:lpstr>A simple Java Program</vt:lpstr>
      <vt:lpstr>Explanation of the Program</vt:lpstr>
      <vt:lpstr>PowerPoint Presentation</vt:lpstr>
      <vt:lpstr>PowerPoint Presentation</vt:lpstr>
      <vt:lpstr>Java Platform Independent? </vt:lpstr>
      <vt:lpstr>Difference between JDK and JRE and JVM </vt:lpstr>
      <vt:lpstr>JDK </vt:lpstr>
      <vt:lpstr>JDK</vt:lpstr>
      <vt:lpstr>JDK</vt:lpstr>
      <vt:lpstr>JRE</vt:lpstr>
      <vt:lpstr>JRE</vt:lpstr>
      <vt:lpstr>JVM</vt:lpstr>
      <vt:lpstr>JVM</vt:lpstr>
      <vt:lpstr> Software Code Compilation &amp; Execution process </vt:lpstr>
      <vt:lpstr> C code Compilation and Execution process </vt:lpstr>
      <vt:lpstr>PowerPoint Presentation</vt:lpstr>
      <vt:lpstr>PowerPoint Presentation</vt:lpstr>
      <vt:lpstr>PowerPoint Presentation</vt:lpstr>
      <vt:lpstr> Java code Compilation and Execution in Java VM </vt:lpstr>
      <vt:lpstr>PowerPoint Presentation</vt:lpstr>
      <vt:lpstr>Why is Java slow? </vt:lpstr>
      <vt:lpstr>Summary</vt:lpstr>
      <vt:lpstr>Features of Java(buzzwords ) </vt:lpstr>
      <vt:lpstr>Simple </vt:lpstr>
      <vt:lpstr>Object-oriented</vt:lpstr>
      <vt:lpstr>Platform Independent </vt:lpstr>
      <vt:lpstr>Platform Independent</vt:lpstr>
      <vt:lpstr>Secured </vt:lpstr>
      <vt:lpstr>Robust </vt:lpstr>
      <vt:lpstr>Architecture-neutral </vt:lpstr>
      <vt:lpstr>Portable </vt:lpstr>
      <vt:lpstr>High-Performance</vt:lpstr>
      <vt:lpstr>Distributed </vt:lpstr>
      <vt:lpstr>Multi-threaded </vt:lpstr>
      <vt:lpstr>Dynamic </vt:lpstr>
      <vt:lpstr>Object-oriented Programming Features</vt:lpstr>
      <vt:lpstr>Class</vt:lpstr>
      <vt:lpstr>Object</vt:lpstr>
      <vt:lpstr>PowerPoint Presentation</vt:lpstr>
      <vt:lpstr>PowerPoint Presentation</vt:lpstr>
      <vt:lpstr>Abstraction</vt:lpstr>
      <vt:lpstr>Abstraction</vt:lpstr>
      <vt:lpstr>How to achieve Abstraction? </vt:lpstr>
      <vt:lpstr>Inheritance </vt:lpstr>
      <vt:lpstr>Encapsulation</vt:lpstr>
      <vt:lpstr>PowerPoint Presentation</vt:lpstr>
      <vt:lpstr>Polymorphism </vt:lpstr>
      <vt:lpstr>Variable</vt:lpstr>
      <vt:lpstr>Variable Declaration: </vt:lpstr>
      <vt:lpstr>Types of variables </vt:lpstr>
      <vt:lpstr>Local Variables </vt:lpstr>
      <vt:lpstr> Instance Variables </vt:lpstr>
      <vt:lpstr>Static Variables </vt:lpstr>
      <vt:lpstr>Types of Variables in Java </vt:lpstr>
      <vt:lpstr>Java Primitive Data Types </vt:lpstr>
      <vt:lpstr>Data Types</vt:lpstr>
      <vt:lpstr>Data Types in Java </vt:lpstr>
      <vt:lpstr>PowerPoint Presentation</vt:lpstr>
      <vt:lpstr>Boolean Data Type </vt:lpstr>
      <vt:lpstr>Byte Data Type </vt:lpstr>
      <vt:lpstr>Short Data Type </vt:lpstr>
      <vt:lpstr>Int Data Type </vt:lpstr>
      <vt:lpstr>Long Data Type </vt:lpstr>
      <vt:lpstr>Float Data Type </vt:lpstr>
      <vt:lpstr>Double Data Type </vt:lpstr>
      <vt:lpstr>Char Data Type </vt:lpstr>
      <vt:lpstr>Why char uses 2 byte in java ?</vt:lpstr>
      <vt:lpstr>Other language standards </vt:lpstr>
      <vt:lpstr>Operator</vt:lpstr>
      <vt:lpstr>Operator</vt:lpstr>
      <vt:lpstr>Other Operators</vt:lpstr>
      <vt:lpstr>Java Comments </vt:lpstr>
      <vt:lpstr>Java  Comment </vt:lpstr>
      <vt:lpstr>Java If-else Statement </vt:lpstr>
      <vt:lpstr>Small program using switch case</vt:lpstr>
      <vt:lpstr>Loops in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vt:lpstr>
      <vt:lpstr>PowerPoint Presentation</vt:lpstr>
      <vt:lpstr>PowerPoint Presentation</vt:lpstr>
      <vt:lpstr>Types of Array in java </vt:lpstr>
      <vt:lpstr>Single Dimensional Array in Java </vt:lpstr>
      <vt:lpstr>Example</vt:lpstr>
      <vt:lpstr>Instantiation of an Array in Java </vt:lpstr>
      <vt:lpstr>Initialize an Array </vt:lpstr>
      <vt:lpstr>Example of Java Array </vt:lpstr>
      <vt:lpstr>Declaration, Instantiation and Initialization of Java Array </vt:lpstr>
      <vt:lpstr>PowerPoint Presentation</vt:lpstr>
      <vt:lpstr>For-each Loop for Java Array </vt:lpstr>
      <vt:lpstr>PowerPoint Presentation</vt:lpstr>
      <vt:lpstr>Multidimensional Array in Java </vt:lpstr>
      <vt:lpstr>Passing Array to a Method in Java </vt:lpstr>
      <vt:lpstr>Example to instantiate Multidimensional Array in Java </vt:lpstr>
      <vt:lpstr>PowerPoint Presentation</vt:lpstr>
      <vt:lpstr>Example</vt:lpstr>
      <vt:lpstr>PowerPoint Presentation</vt:lpstr>
      <vt:lpstr>Multiplication of two matrices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Inside the Class Within Which they are Declared  </vt:lpstr>
      <vt:lpstr>PowerPoint Presentation</vt:lpstr>
      <vt:lpstr>Constructors </vt:lpstr>
      <vt:lpstr>Types of Constructors </vt:lpstr>
      <vt:lpstr>Example</vt:lpstr>
      <vt:lpstr>PowerPoint Presentation</vt:lpstr>
      <vt:lpstr>Parameterised Constructor  </vt:lpstr>
      <vt:lpstr>Example</vt:lpstr>
      <vt:lpstr>PowerPoint Presentation</vt:lpstr>
      <vt:lpstr>Constructor 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USING JAVA</dc:title>
  <dc:creator>Sharmistha Rout</dc:creator>
  <cp:lastModifiedBy>DeepakRout</cp:lastModifiedBy>
  <cp:revision>34</cp:revision>
  <dcterms:created xsi:type="dcterms:W3CDTF">2006-08-16T00:00:00Z</dcterms:created>
  <dcterms:modified xsi:type="dcterms:W3CDTF">2025-08-18T17:19:12Z</dcterms:modified>
</cp:coreProperties>
</file>