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Default Extension="bin" ContentType="application/vnd.openxmlformats-officedocument.oleObject"/>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112" d="100"/>
          <a:sy n="11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9/16/2025</a:t>
            </a:fld>
            <a:endParaRPr lang="zh-CN" altLang="en-US" sz="1200">
              <a:latin typeface="Calibri" pitchFamily="0" charset="0"/>
              <a:ea typeface="宋体" pitchFamily="0" charset="0"/>
              <a:cs typeface="Calibri" pitchFamily="0" charset="0"/>
            </a:endParaRPr>
          </a:p>
        </p:txBody>
      </p:sp>
      <p:sp>
        <p:nvSpPr>
          <p:cNvPr id="9" name="对象"/>
          <p:cNvSpPr>
            <a:spLocks noGrp="1" noChangeAspect="1"/>
          </p:cNvSpPr>
          <p:nvPr>
            <p:ph type="sldImg" idx="2"/>
          </p:nvPr>
        </p:nvSpPr>
        <p:spPr>
          <a:xfrm rot="0">
            <a:off x="1143000" y="685800"/>
            <a:ext cx="4572000" cy="3429000"/>
          </a:xfrm>
          <a:prstGeom prst="rect"/>
          <a:noFill/>
          <a:ln w="12700" cmpd="sng" cap="flat">
            <a:solidFill>
              <a:srgbClr val="000000"/>
            </a:solidFill>
            <a:prstDash val="solid"/>
            <a:round/>
          </a:ln>
        </p:spPr>
      </p:sp>
      <p:sp>
        <p:nvSpPr>
          <p:cNvPr id="10"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7998440"/>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2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对象"/>
          <p:cNvSpPr>
            <a:spLocks noGrp="1" noChangeAspect="1"/>
          </p:cNvSpPr>
          <p:nvPr>
            <p:ph type="sldImg"/>
          </p:nvPr>
        </p:nvSpPr>
        <p:spPr>
          <a:xfrm rot="0">
            <a:off x="1143000" y="685800"/>
            <a:ext cx="4572000" cy="3429000"/>
          </a:xfrm>
          <a:prstGeom prst="rect"/>
          <a:noFill/>
          <a:ln w="12700" cmpd="sng" cap="flat">
            <a:noFill/>
            <a:prstDash val="solid"/>
            <a:miter/>
          </a:ln>
        </p:spPr>
      </p:sp>
      <p:sp>
        <p:nvSpPr>
          <p:cNvPr id="6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79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8768372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955314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23223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3"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4" name="文本框"/>
          <p:cNvSpPr>
            <a:spLocks xmlns:a="http://schemas.openxmlformats.org/drawingml/2006/main" noGrp="1"/>
          </p:cNvSpPr>
          <p:nvPr>
            <p:ph type="body" idx="1"/>
          </p:nvPr>
        </p:nvSpPr>
        <p:spPr>
          <a:xfrm xmlns:a="http://schemas.openxmlformats.org/drawingml/2006/main" rot="0">
            <a:off x="457200" y="1600200"/>
            <a:ext cx="82296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5"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16"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17"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69303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5" name="文本框"/>
          <p:cNvSpPr>
            <a:spLocks xmlns:a="http://schemas.openxmlformats.org/drawingml/2006/main" noGrp="1"/>
          </p:cNvSpPr>
          <p:nvPr>
            <p:ph type="title"/>
          </p:nvPr>
        </p:nvSpPr>
        <p:spPr>
          <a:xfrm xmlns:a="http://schemas.openxmlformats.org/drawingml/2006/main" rot="0">
            <a:off x="311700" y="546667"/>
            <a:ext cx="8520600" cy="81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spcBef>
                <a:spcPts val="0"/>
              </a:spcBef>
              <a:spcAft>
                <a:spcPts val="0"/>
              </a:spcAft>
              <a:buNone/>
            </a:pPr>
            <a:endParaRPr lang="zh-CN" altLang="en-US"/>
          </a:p>
        </p:txBody>
      </p:sp>
      <p:sp>
        <p:nvSpPr>
          <p:cNvPr id="46" name="文本框"/>
          <p:cNvSpPr>
            <a:spLocks xmlns:a="http://schemas.openxmlformats.org/drawingml/2006/main" noGrp="1"/>
          </p:cNvSpPr>
          <p:nvPr>
            <p:ph type="body" idx="1"/>
          </p:nvPr>
        </p:nvSpPr>
        <p:spPr>
          <a:xfrm xmlns:a="http://schemas.openxmlformats.org/drawingml/2006/main" rot="0">
            <a:off x="311700" y="1639833"/>
            <a:ext cx="8520600" cy="4452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342900">
              <a:spcBef>
                <a:spcPts val="0"/>
              </a:spcBef>
              <a:spcAft>
                <a:spcPts val="0"/>
              </a:spcAft>
              <a:buSzPts val="1800"/>
              <a:buFont typeface="Droid Sans" pitchFamily="0" charset="0"/>
              <a:buChar char="●"/>
            </a:pPr>
            <a:endParaRPr lang="zh-CN" altLang="en-US"/>
          </a:p>
        </p:txBody>
      </p:sp>
      <p:sp>
        <p:nvSpPr>
          <p:cNvPr id="47" name="文本框"/>
          <p:cNvSpPr>
            <a:spLocks xmlns:a="http://schemas.openxmlformats.org/drawingml/2006/main" noGrp="1"/>
          </p:cNvSpPr>
          <p:nvPr>
            <p:ph type="sldNum"/>
          </p:nvPr>
        </p:nvSpPr>
        <p:spPr>
          <a:xfrm xmlns:a="http://schemas.openxmlformats.org/drawingml/2006/main" rot="0">
            <a:off x="8460431" y="6201587"/>
            <a:ext cx="548700" cy="524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spcBef>
                <a:spcPts val="0"/>
              </a:spcBef>
              <a:spcAft>
                <a:spcPts val="0"/>
              </a:spcAft>
            </a:pP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9980836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649093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98003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36724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8813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411680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760500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439649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328200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9/16/2025</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014365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image" Target="../media/2.jpg"/><Relationship Id="rId2"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3.png"/><Relationship Id="rId3"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image" Target="../media/4.jpg"/><Relationship Id="rId2"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image" Target="../media/5.jpg"/><Relationship Id="rId2"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Lucida Sans"/>
              </a:rPr>
              <a:t>Java static keyword</a:t>
            </a:r>
            <a:br>
              <a:rPr lang="zh-CN" altLang="en-US" sz="3600" b="0" i="0" u="none" strike="noStrike" kern="1200" cap="none" spc="0" baseline="0">
                <a:solidFill>
                  <a:schemeClr val="tx1"/>
                </a:solidFill>
                <a:latin typeface="Calibri" pitchFamily="0" charset="0"/>
                <a:ea typeface="宋体" pitchFamily="0" charset="0"/>
                <a:cs typeface="Lucida Sans"/>
              </a:rPr>
            </a:br>
            <a:endParaRPr lang="zh-CN" altLang="en-US" sz="3600" b="0" i="0" u="none" strike="noStrike" kern="1200" cap="none" spc="0" baseline="0">
              <a:solidFill>
                <a:schemeClr val="tx1"/>
              </a:solidFill>
              <a:latin typeface="Calibri" pitchFamily="0" charset="0"/>
              <a:ea typeface="宋体" pitchFamily="0" charset="0"/>
              <a:cs typeface="Lucida Sans"/>
            </a:endParaRPr>
          </a:p>
        </p:txBody>
      </p:sp>
      <p:sp>
        <p:nvSpPr>
          <p:cNvPr id="19"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The </a:t>
            </a:r>
            <a:r>
              <a:rPr lang="en-US" altLang="zh-CN" sz="3200" b="1" i="0" u="none" strike="noStrike" kern="1200" cap="none" spc="0" baseline="0">
                <a:solidFill>
                  <a:schemeClr val="tx1"/>
                </a:solidFill>
                <a:latin typeface="Calibri" pitchFamily="0" charset="0"/>
                <a:ea typeface="宋体" pitchFamily="0" charset="0"/>
                <a:cs typeface="Lucida Sans"/>
              </a:rPr>
              <a:t>static keyword</a:t>
            </a:r>
            <a:r>
              <a:rPr lang="en-US" altLang="zh-CN" sz="3200" b="0" i="0" u="none" strike="noStrike" kern="1200" cap="none" spc="0" baseline="0">
                <a:solidFill>
                  <a:schemeClr val="tx1"/>
                </a:solidFill>
                <a:latin typeface="Calibri" pitchFamily="0" charset="0"/>
                <a:ea typeface="宋体" pitchFamily="0" charset="0"/>
                <a:cs typeface="Lucida Sans"/>
              </a:rPr>
              <a:t> in Java is used for memory management mainly. </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10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We can apply java static keyword with variables, methods, blocks and nested class.</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10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 The static keyword belongs to the class not to the instance of the class.</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65403424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Lucida Sans"/>
              </a:rPr>
              <a:t>Java static block</a:t>
            </a:r>
            <a:br>
              <a:rPr lang="zh-CN" altLang="en-US" sz="3600" b="0" i="0" u="none" strike="noStrike" kern="1200" cap="none" spc="0" baseline="0">
                <a:solidFill>
                  <a:schemeClr val="tx1"/>
                </a:solidFill>
                <a:latin typeface="Calibri" pitchFamily="0" charset="0"/>
                <a:ea typeface="宋体" pitchFamily="0" charset="0"/>
                <a:cs typeface="Lucida Sans"/>
              </a:rPr>
            </a:br>
            <a:endParaRPr lang="zh-CN" altLang="en-US" sz="3600" b="0" i="0" u="none" strike="noStrike" kern="1200" cap="none" spc="0" baseline="0">
              <a:solidFill>
                <a:schemeClr val="tx1"/>
              </a:solidFill>
              <a:latin typeface="Calibri" pitchFamily="0" charset="0"/>
              <a:ea typeface="宋体" pitchFamily="0" charset="0"/>
              <a:cs typeface="Lucida Sans"/>
            </a:endParaRPr>
          </a:p>
        </p:txBody>
      </p:sp>
      <p:sp>
        <p:nvSpPr>
          <p:cNvPr id="38"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9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The static block is a block of statement inside a Java class that will be executed when a class is first loaded into the JVM. </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9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A </a:t>
            </a:r>
            <a:r>
              <a:rPr lang="en-US" altLang="zh-CN" sz="3200" b="1" i="0" u="none" strike="noStrike" kern="1200" cap="none" spc="0" baseline="0">
                <a:solidFill>
                  <a:schemeClr val="tx1"/>
                </a:solidFill>
                <a:latin typeface="Calibri" pitchFamily="0" charset="0"/>
                <a:ea typeface="宋体" pitchFamily="0" charset="0"/>
                <a:cs typeface="Lucida Sans"/>
              </a:rPr>
              <a:t>static block helps to initialize the static data members</a:t>
            </a:r>
            <a:r>
              <a:rPr lang="en-US" altLang="zh-CN" sz="3200" b="0" i="0" u="none" strike="noStrike" kern="1200" cap="none" spc="0" baseline="0">
                <a:solidFill>
                  <a:schemeClr val="tx1"/>
                </a:solidFill>
                <a:latin typeface="Calibri" pitchFamily="0" charset="0"/>
                <a:ea typeface="宋体" pitchFamily="0" charset="0"/>
                <a:cs typeface="Lucida Sans"/>
              </a:rPr>
              <a:t>, just like constructors help to initialize instance members.</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9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It is executed before the main method at the time of class loading.</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9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79508391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Example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40"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ct val="2000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Lucida Sans"/>
              </a:rPr>
              <a:t>class</a:t>
            </a:r>
            <a:r>
              <a:rPr lang="en-US" altLang="zh-CN" sz="2800" b="0" i="0" u="none" strike="noStrike" kern="1200" cap="none" spc="0" baseline="0">
                <a:solidFill>
                  <a:schemeClr val="tx1"/>
                </a:solidFill>
                <a:latin typeface="Calibri" pitchFamily="0" charset="0"/>
                <a:ea typeface="宋体" pitchFamily="0" charset="0"/>
                <a:cs typeface="Lucida Sans"/>
              </a:rPr>
              <a:t> A2{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Lucida Sans"/>
              </a:rPr>
              <a:t>static</a:t>
            </a:r>
            <a:endParaRPr lang="en-US" altLang="zh-CN" sz="2800" b="1"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System.out.println</a:t>
            </a:r>
            <a:r>
              <a:rPr lang="en-US" altLang="zh-CN" sz="2800" b="0" i="0" u="none" strike="noStrike" kern="1200" cap="none" spc="0" baseline="0">
                <a:solidFill>
                  <a:schemeClr val="tx1"/>
                </a:solidFill>
                <a:latin typeface="Calibri" pitchFamily="0" charset="0"/>
                <a:ea typeface="宋体" pitchFamily="0" charset="0"/>
                <a:cs typeface="Lucida Sans"/>
              </a:rPr>
              <a:t>("static block is invoked");</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Lucida Sans"/>
              </a:rPr>
              <a:t>public</a:t>
            </a:r>
            <a:r>
              <a:rPr lang="en-US" altLang="zh-CN" sz="2800" b="0" i="0" u="none" strike="noStrike" kern="1200" cap="none" spc="0" baseline="0">
                <a:solidFill>
                  <a:schemeClr val="tx1"/>
                </a:solidFill>
                <a:latin typeface="Calibri" pitchFamily="0" charset="0"/>
                <a:ea typeface="宋体" pitchFamily="0" charset="0"/>
                <a:cs typeface="Lucida Sans"/>
              </a:rPr>
              <a:t> </a:t>
            </a:r>
            <a:r>
              <a:rPr lang="en-US" altLang="zh-CN" sz="2800" b="1" i="0" u="none" strike="noStrike" kern="1200" cap="none" spc="0" baseline="0">
                <a:solidFill>
                  <a:schemeClr val="tx1"/>
                </a:solidFill>
                <a:latin typeface="Calibri" pitchFamily="0" charset="0"/>
                <a:ea typeface="宋体" pitchFamily="0" charset="0"/>
                <a:cs typeface="Lucida Sans"/>
              </a:rPr>
              <a:t>static</a:t>
            </a:r>
            <a:r>
              <a:rPr lang="en-US" altLang="zh-CN" sz="2800" b="0" i="0" u="none" strike="noStrike" kern="1200" cap="none" spc="0" baseline="0">
                <a:solidFill>
                  <a:schemeClr val="tx1"/>
                </a:solidFill>
                <a:latin typeface="Calibri" pitchFamily="0" charset="0"/>
                <a:ea typeface="宋体" pitchFamily="0" charset="0"/>
                <a:cs typeface="Lucida Sans"/>
              </a:rPr>
              <a:t> </a:t>
            </a:r>
            <a:r>
              <a:rPr lang="en-US" altLang="zh-CN" sz="2800" b="1" i="0" u="none" strike="noStrike" kern="1200" cap="none" spc="0" baseline="0">
                <a:solidFill>
                  <a:schemeClr val="tx1"/>
                </a:solidFill>
                <a:latin typeface="Calibri" pitchFamily="0" charset="0"/>
                <a:ea typeface="宋体" pitchFamily="0" charset="0"/>
                <a:cs typeface="Lucida Sans"/>
              </a:rPr>
              <a:t>void</a:t>
            </a:r>
            <a:r>
              <a:rPr lang="en-US" altLang="zh-CN" sz="2800" b="0" i="0" u="none" strike="noStrike" kern="1200" cap="none" spc="0" baseline="0">
                <a:solidFill>
                  <a:schemeClr val="tx1"/>
                </a:solidFill>
                <a:latin typeface="Calibri" pitchFamily="0" charset="0"/>
                <a:ea typeface="宋体" pitchFamily="0" charset="0"/>
                <a:cs typeface="Lucida Sans"/>
              </a:rPr>
              <a:t> main(String </a:t>
            </a:r>
            <a:r>
              <a:rPr lang="en-US" altLang="zh-CN" sz="2800" b="0" i="0" u="none" strike="noStrike" kern="1200" cap="none" spc="0" baseline="0">
                <a:solidFill>
                  <a:schemeClr val="tx1"/>
                </a:solidFill>
                <a:latin typeface="Calibri" pitchFamily="0" charset="0"/>
                <a:ea typeface="宋体" pitchFamily="0" charset="0"/>
                <a:cs typeface="Lucida Sans"/>
              </a:rPr>
              <a:t>args</a:t>
            </a:r>
            <a:r>
              <a:rPr lang="en-US" altLang="zh-CN" sz="2800" b="0" i="0" u="none" strike="noStrike" kern="1200" cap="none" spc="0" baseline="0">
                <a:solidFill>
                  <a:schemeClr val="tx1"/>
                </a:solidFill>
                <a:latin typeface="Calibri" pitchFamily="0" charset="0"/>
                <a:ea typeface="宋体" pitchFamily="0" charset="0"/>
                <a:cs typeface="Lucida Sans"/>
              </a:rPr>
              <a:t>[]){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System.out.println</a:t>
            </a:r>
            <a:r>
              <a:rPr lang="en-US" altLang="zh-CN" sz="2800" b="0" i="0" u="none" strike="noStrike" kern="1200" cap="none" spc="0" baseline="0">
                <a:solidFill>
                  <a:schemeClr val="tx1"/>
                </a:solidFill>
                <a:latin typeface="Calibri" pitchFamily="0" charset="0"/>
                <a:ea typeface="宋体" pitchFamily="0" charset="0"/>
                <a:cs typeface="Lucida Sans"/>
              </a:rPr>
              <a:t>("Hello main");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90000"/>
              </a:lnSpc>
              <a:spcBef>
                <a:spcPct val="20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609600" indent="-609600" algn="l">
              <a:lnSpc>
                <a:spcPct val="90000"/>
              </a:lnSpc>
              <a:spcBef>
                <a:spcPct val="20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宋体" pitchFamily="0" charset="0"/>
              <a:cs typeface="Lucida Sans"/>
            </a:endParaRPr>
          </a:p>
        </p:txBody>
      </p:sp>
      <p:sp>
        <p:nvSpPr>
          <p:cNvPr id="41" name="矩形"/>
          <p:cNvSpPr>
            <a:spLocks/>
          </p:cNvSpPr>
          <p:nvPr/>
        </p:nvSpPr>
        <p:spPr>
          <a:xfrm rot="0">
            <a:off x="5867400" y="5181599"/>
            <a:ext cx="2311984" cy="11582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Output: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Static block is invoked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Hello main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109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Example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43" name="文本框"/>
          <p:cNvSpPr>
            <a:spLocks noGrp="1"/>
          </p:cNvSpPr>
          <p:nvPr>
            <p:ph type="body" idx="1"/>
          </p:nvPr>
        </p:nvSpPr>
        <p:spPr>
          <a:xfrm rot="0">
            <a:off x="457200" y="1143000"/>
            <a:ext cx="8229600" cy="49831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class Start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static </a:t>
            </a:r>
            <a:r>
              <a:rPr lang="en-US" altLang="zh-CN" sz="2000" b="0" i="0" u="none" strike="noStrike" kern="1200" cap="none" spc="0" baseline="0">
                <a:solidFill>
                  <a:schemeClr val="tx1"/>
                </a:solidFill>
                <a:latin typeface="Calibri" pitchFamily="0" charset="0"/>
                <a:ea typeface="宋体" pitchFamily="0" charset="0"/>
                <a:cs typeface="Lucida Sans"/>
              </a:rPr>
              <a:t>int</a:t>
            </a:r>
            <a:r>
              <a:rPr lang="en-US" altLang="zh-CN" sz="2000" b="0" i="0" u="none" strike="noStrike" kern="1200" cap="none" spc="0" baseline="0">
                <a:solidFill>
                  <a:schemeClr val="tx1"/>
                </a:solidFill>
                <a:latin typeface="Calibri" pitchFamily="0" charset="0"/>
                <a:ea typeface="宋体" pitchFamily="0" charset="0"/>
                <a:cs typeface="Lucida Sans"/>
              </a:rPr>
              <a:t> a;</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static </a:t>
            </a:r>
            <a:r>
              <a:rPr lang="en-US" altLang="zh-CN" sz="2000" b="0" i="0" u="none" strike="noStrike" kern="1200" cap="none" spc="0" baseline="0">
                <a:solidFill>
                  <a:schemeClr val="tx1"/>
                </a:solidFill>
                <a:latin typeface="Calibri" pitchFamily="0" charset="0"/>
                <a:ea typeface="宋体" pitchFamily="0" charset="0"/>
                <a:cs typeface="Lucida Sans"/>
              </a:rPr>
              <a:t>int</a:t>
            </a:r>
            <a:r>
              <a:rPr lang="en-US" altLang="zh-CN" sz="2000" b="0" i="0" u="none" strike="noStrike" kern="1200" cap="none" spc="0" baseline="0">
                <a:solidFill>
                  <a:schemeClr val="tx1"/>
                </a:solidFill>
                <a:latin typeface="Calibri" pitchFamily="0" charset="0"/>
                <a:ea typeface="宋体" pitchFamily="0" charset="0"/>
                <a:cs typeface="Lucida Sans"/>
              </a:rPr>
              <a:t> b;</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static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a = 10;</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b = 20;</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public static void main(String </a:t>
            </a:r>
            <a:r>
              <a:rPr lang="en-US" altLang="zh-CN" sz="2000" b="0" i="0" u="none" strike="noStrike" kern="1200" cap="none" spc="0" baseline="0">
                <a:solidFill>
                  <a:schemeClr val="tx1"/>
                </a:solidFill>
                <a:latin typeface="Calibri" pitchFamily="0" charset="0"/>
                <a:ea typeface="宋体" pitchFamily="0" charset="0"/>
                <a:cs typeface="Lucida Sans"/>
              </a:rPr>
              <a:t>args</a:t>
            </a:r>
            <a:r>
              <a:rPr lang="en-US" altLang="zh-CN" sz="2000" b="0" i="0" u="none" strike="noStrike" kern="1200" cap="none" spc="0" baseline="0">
                <a:solidFill>
                  <a:schemeClr val="tx1"/>
                </a:solidFill>
                <a:latin typeface="Calibri" pitchFamily="0" charset="0"/>
                <a:ea typeface="宋体" pitchFamily="0" charset="0"/>
                <a:cs typeface="Lucida Sans"/>
              </a:rPr>
              <a: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80000"/>
              </a:lnSpc>
              <a:spcBef>
                <a:spcPct val="20000"/>
              </a:spcBef>
              <a:spcAft>
                <a:spcPts val="0"/>
              </a:spcAft>
              <a:buFont typeface="Arial" pitchFamily="34" charset="0"/>
              <a:buChar char="•"/>
            </a:pP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r>
              <a:rPr lang="en-US" altLang="zh-CN" sz="2000" b="0" i="0" u="none" strike="noStrike" kern="1200" cap="none" spc="0" baseline="0">
                <a:solidFill>
                  <a:schemeClr val="tx1"/>
                </a:solidFill>
                <a:latin typeface="Calibri" pitchFamily="0" charset="0"/>
                <a:ea typeface="宋体" pitchFamily="0" charset="0"/>
                <a:cs typeface="Lucida Sans"/>
              </a:rPr>
              <a:t>System.out.println</a:t>
            </a:r>
            <a:r>
              <a:rPr lang="en-US" altLang="zh-CN" sz="2000" b="0" i="0" u="none" strike="noStrike" kern="1200" cap="none" spc="0" baseline="0">
                <a:solidFill>
                  <a:schemeClr val="tx1"/>
                </a:solidFill>
                <a:latin typeface="Calibri" pitchFamily="0" charset="0"/>
                <a:ea typeface="宋体" pitchFamily="0" charset="0"/>
                <a:cs typeface="Lucida Sans"/>
              </a:rPr>
              <a:t>("Value of a = " + a);</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r>
              <a:rPr lang="en-US" altLang="zh-CN" sz="2000" b="0" i="0" u="none" strike="noStrike" kern="1200" cap="none" spc="0" baseline="0">
                <a:solidFill>
                  <a:schemeClr val="tx1"/>
                </a:solidFill>
                <a:latin typeface="Calibri" pitchFamily="0" charset="0"/>
                <a:ea typeface="宋体" pitchFamily="0" charset="0"/>
                <a:cs typeface="Lucida Sans"/>
              </a:rPr>
              <a:t>System.out.println</a:t>
            </a:r>
            <a:r>
              <a:rPr lang="en-US" altLang="zh-CN" sz="2000" b="0" i="0" u="none" strike="noStrike" kern="1200" cap="none" spc="0" baseline="0">
                <a:solidFill>
                  <a:schemeClr val="tx1"/>
                </a:solidFill>
                <a:latin typeface="Calibri" pitchFamily="0" charset="0"/>
                <a:ea typeface="宋体" pitchFamily="0" charset="0"/>
                <a:cs typeface="Lucida Sans"/>
              </a:rPr>
              <a:t>("Value of b = " + b);</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80000"/>
              </a:lnSpc>
              <a:spcBef>
                <a:spcPct val="20000"/>
              </a:spcBef>
              <a:spcAft>
                <a:spcPts val="0"/>
              </a:spcAft>
              <a:buFont typeface="Arial" pitchFamily="34" charset="0"/>
              <a:buChar char="•"/>
            </a:pP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a:t>
            </a:r>
            <a:endParaRPr lang="zh-CN" altLang="en-US" sz="20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66898318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body" idx="1"/>
          </p:nvPr>
        </p:nvSpPr>
        <p:spPr>
          <a:xfrm rot="0">
            <a:off x="381000" y="5334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endParaRPr lang="en-US" altLang="zh-CN" sz="3200" b="0" i="0" u="none" strike="noStrike" kern="1200" cap="none" spc="0" baseline="0">
              <a:solidFill>
                <a:schemeClr val="tx1"/>
              </a:solidFill>
              <a:latin typeface="Calibri" pitchFamily="0" charset="0"/>
              <a:ea typeface="宋体" pitchFamily="0" charset="0"/>
              <a:cs typeface="Lucida Sans"/>
            </a:endParaRPr>
          </a:p>
          <a:p>
            <a:pPr marL="0" indent="0" algn="ctr">
              <a:lnSpc>
                <a:spcPct val="100000"/>
              </a:lnSpc>
              <a:spcBef>
                <a:spcPct val="20000"/>
              </a:spcBef>
              <a:spcAft>
                <a:spcPts val="0"/>
              </a:spcAft>
              <a:buNone/>
            </a:pPr>
            <a:endParaRPr lang="en-US" altLang="zh-CN" sz="3200" b="0" i="0" u="none" strike="noStrike" kern="1200" cap="none" spc="0" baseline="0">
              <a:solidFill>
                <a:schemeClr val="tx1"/>
              </a:solidFill>
              <a:latin typeface="Calibri" pitchFamily="0" charset="0"/>
              <a:ea typeface="宋体" pitchFamily="0" charset="0"/>
              <a:cs typeface="Lucida Sans"/>
            </a:endParaRPr>
          </a:p>
          <a:p>
            <a:pPr marL="0" indent="0" algn="ctr">
              <a:lnSpc>
                <a:spcPct val="100000"/>
              </a:lnSpc>
              <a:spcBef>
                <a:spcPct val="20000"/>
              </a:spcBef>
              <a:spcAft>
                <a:spcPts val="0"/>
              </a:spcAft>
              <a:buNone/>
            </a:pPr>
            <a:endParaRPr lang="en-US" altLang="zh-CN" sz="3200" b="0" i="0" u="none" strike="noStrike" kern="1200" cap="none" spc="0" baseline="0">
              <a:solidFill>
                <a:schemeClr val="tx1"/>
              </a:solidFill>
              <a:latin typeface="Calibri" pitchFamily="0" charset="0"/>
              <a:ea typeface="宋体" pitchFamily="0" charset="0"/>
              <a:cs typeface="Lucida Sans"/>
            </a:endParaRPr>
          </a:p>
          <a:p>
            <a:pPr marL="0" indent="0" algn="ctr">
              <a:lnSpc>
                <a:spcPct val="100000"/>
              </a:lnSpc>
              <a:spcBef>
                <a:spcPct val="20000"/>
              </a:spcBef>
              <a:spcAft>
                <a:spcPts val="0"/>
              </a:spcAft>
              <a:buNone/>
            </a:pPr>
            <a:r>
              <a:rPr lang="en-US" altLang="zh-CN" sz="4000" b="1" i="0" u="none" strike="noStrike" kern="1200" cap="none" spc="0" baseline="0">
                <a:solidFill>
                  <a:schemeClr val="tx1"/>
                </a:solidFill>
                <a:latin typeface="Calibri" pitchFamily="0" charset="0"/>
                <a:ea typeface="宋体" pitchFamily="0" charset="0"/>
                <a:cs typeface="Lucida Sans"/>
              </a:rPr>
              <a:t>Unit-II</a:t>
            </a:r>
            <a:endParaRPr lang="en-US" altLang="zh-CN" sz="4000" b="1" i="0" u="none" strike="noStrike" kern="1200" cap="none" spc="0" baseline="0">
              <a:solidFill>
                <a:schemeClr val="tx1"/>
              </a:solidFill>
              <a:latin typeface="Calibri" pitchFamily="0" charset="0"/>
              <a:ea typeface="宋体" pitchFamily="0" charset="0"/>
              <a:cs typeface="Lucida Sans"/>
            </a:endParaRPr>
          </a:p>
          <a:p>
            <a:pPr marL="0" indent="0" algn="ctr">
              <a:lnSpc>
                <a:spcPct val="100000"/>
              </a:lnSpc>
              <a:spcBef>
                <a:spcPct val="20000"/>
              </a:spcBef>
              <a:spcAft>
                <a:spcPts val="0"/>
              </a:spcAft>
              <a:buNone/>
            </a:pPr>
            <a:r>
              <a:rPr lang="en-US" altLang="zh-CN" sz="4000" b="1" i="0" u="none" strike="noStrike" kern="1200" cap="none" spc="0" baseline="0">
                <a:solidFill>
                  <a:schemeClr val="tx1"/>
                </a:solidFill>
                <a:latin typeface="Calibri" pitchFamily="0" charset="0"/>
                <a:ea typeface="宋体" pitchFamily="0" charset="0"/>
                <a:cs typeface="Lucida Sans"/>
              </a:rPr>
              <a:t>(Inheritance &amp; </a:t>
            </a:r>
            <a:r>
              <a:rPr lang="en-US" altLang="zh-CN" sz="4000" b="1" i="0" u="none" strike="noStrike" kern="1200" cap="none" spc="0" baseline="0">
                <a:solidFill>
                  <a:schemeClr val="tx1"/>
                </a:solidFill>
                <a:latin typeface="Calibri" pitchFamily="0" charset="0"/>
                <a:ea typeface="宋体" pitchFamily="0" charset="0"/>
                <a:cs typeface="Lucida Sans"/>
              </a:rPr>
              <a:t>Polymerphism</a:t>
            </a:r>
            <a:r>
              <a:rPr lang="en-US" altLang="zh-CN" sz="4000" b="1" i="0" u="none" strike="noStrike" kern="1200" cap="none" spc="0" baseline="0">
                <a:solidFill>
                  <a:schemeClr val="tx1"/>
                </a:solidFill>
                <a:latin typeface="Calibri" pitchFamily="0" charset="0"/>
                <a:ea typeface="宋体" pitchFamily="0" charset="0"/>
                <a:cs typeface="Lucida Sans"/>
              </a:rPr>
              <a:t>)</a:t>
            </a:r>
            <a:endParaRPr lang="zh-CN" altLang="en-US" sz="4000" b="1"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25287287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body" idx="1"/>
          </p:nvPr>
        </p:nvSpPr>
        <p:spPr>
          <a:xfrm rot="0">
            <a:off x="187875" y="1004831"/>
            <a:ext cx="8746575" cy="5510268"/>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zh-CN" altLang="en-US" sz="2000" b="1"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It is the process of creating new classes from existing classes.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zh-CN" altLang="en-US" sz="2000" b="0" i="0" u="none" strike="noStrike" kern="1200" cap="none" spc="0" baseline="0">
                <a:solidFill>
                  <a:schemeClr val="tx1"/>
                </a:solidFill>
                <a:latin typeface="Times New Roman" pitchFamily="18" charset="0"/>
                <a:ea typeface="宋体" pitchFamily="0" charset="0"/>
                <a:cs typeface="Times New Roman" pitchFamily="18" charset="0"/>
              </a:rPr>
              <a:t>●The new class is called derived class/subclass/child class, where as the existing     	class is called base class/superclass/parent class.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zh-CN" altLang="en-US" sz="2000" b="0" i="0" u="none" strike="noStrike" kern="1200" cap="none" spc="0" baseline="0">
                <a:solidFill>
                  <a:schemeClr val="tx1"/>
                </a:solidFill>
                <a:latin typeface="Times New Roman" pitchFamily="18" charset="0"/>
                <a:ea typeface="宋体" pitchFamily="0" charset="0"/>
                <a:cs typeface="Times New Roman" pitchFamily="18" charset="0"/>
              </a:rPr>
              <a:t>●Through inheritance, code reusability and method overriding are achieved.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zh-CN" altLang="en-US" sz="2000" b="0" i="0" u="none" strike="noStrike" kern="1200" cap="none" spc="0" baseline="0">
                <a:solidFill>
                  <a:schemeClr val="tx1"/>
                </a:solidFill>
                <a:latin typeface="Times New Roman" pitchFamily="18" charset="0"/>
                <a:ea typeface="宋体" pitchFamily="0" charset="0"/>
                <a:cs typeface="Times New Roman" pitchFamily="18" charset="0"/>
              </a:rPr>
              <a:t>●It represents is-a relationship.</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Syntax:</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class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Subclass-name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extends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Superclass-name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//methods and fields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extends keyword indicates that we are making a new class that derives from an existing class.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49" name="矩形"/>
          <p:cNvSpPr>
            <a:spLocks/>
          </p:cNvSpPr>
          <p:nvPr/>
        </p:nvSpPr>
        <p:spPr>
          <a:xfrm rot="0">
            <a:off x="270613" y="506017"/>
            <a:ext cx="1834412"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Inheritance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229454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264075" y="1020665"/>
            <a:ext cx="8520600" cy="5660572"/>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Java there are three types of inheritance possible single, Multilevel and Hierarchical.</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pic>
        <p:nvPicPr>
          <p:cNvPr id="51" name="图片"/>
          <p:cNvPicPr>
            <a:picLocks/>
          </p:cNvPicPr>
          <p:nvPr/>
        </p:nvPicPr>
        <p:blipFill>
          <a:blip r:embed="rId1" cstate="print"/>
          <a:stretch>
            <a:fillRect/>
          </a:stretch>
        </p:blipFill>
        <p:spPr>
          <a:xfrm rot="0">
            <a:off x="270614" y="2032001"/>
            <a:ext cx="8420099" cy="4546600"/>
          </a:xfrm>
          <a:prstGeom prst="rect"/>
          <a:noFill/>
          <a:ln w="12700" cmpd="sng" cap="flat">
            <a:noFill/>
            <a:prstDash val="solid"/>
            <a:miter/>
          </a:ln>
        </p:spPr>
      </p:pic>
      <p:sp>
        <p:nvSpPr>
          <p:cNvPr id="52" name="矩形"/>
          <p:cNvSpPr>
            <a:spLocks/>
          </p:cNvSpPr>
          <p:nvPr/>
        </p:nvSpPr>
        <p:spPr>
          <a:xfrm rot="0">
            <a:off x="270613" y="506017"/>
            <a:ext cx="3072662" cy="453390"/>
          </a:xfrm>
          <a:prstGeom prst="rect"/>
          <a:noFill/>
          <a:ln w="12700" cmpd="sng" cap="flat">
            <a:noFill/>
            <a:prstDash val="solid"/>
            <a:miter/>
          </a:ln>
        </p:spPr>
        <p:txBody>
          <a:bodyPr vert="horz" wrap="square" lIns="91440" tIns="45720" rIns="91440" bIns="45720" anchor="t" anchorCtr="0">
            <a:prstTxWarp prst="textNoShape"/>
            <a:spAutoFit/>
          </a:bodyPr>
          <a:lstStyle/>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Types of Inheritance</a:t>
            </a: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10537591"/>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197400" y="1109045"/>
            <a:ext cx="8708475" cy="5152055"/>
          </a:xfrm>
          <a:prstGeom prst="rect"/>
          <a:noFill/>
          <a:ln w="12700" cmpd="sng" cap="flat">
            <a:noFill/>
            <a:prstDash val="solid"/>
            <a:miter/>
          </a:ln>
        </p:spPr>
        <p:txBody>
          <a:bodyPr vert="horz" wrap="square" lIns="91440" tIns="45720" rIns="91440" bIns="45720" anchor="t" anchorCtr="0">
            <a:prstTxWarp prst="textNoShape"/>
          </a:bodyPr>
          <a:lstStyle/>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multiple inheritance and hybrid inheritance are only possible through interface not supported through class.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pic>
        <p:nvPicPr>
          <p:cNvPr id="54" name="图片"/>
          <p:cNvPicPr>
            <a:picLocks/>
          </p:cNvPicPr>
          <p:nvPr/>
        </p:nvPicPr>
        <p:blipFill>
          <a:blip r:embed="rId1" cstate="print"/>
          <a:stretch>
            <a:fillRect/>
          </a:stretch>
        </p:blipFill>
        <p:spPr>
          <a:xfrm rot="0">
            <a:off x="561975" y="2209801"/>
            <a:ext cx="7981950" cy="4330699"/>
          </a:xfrm>
          <a:prstGeom prst="rect"/>
          <a:noFill/>
          <a:ln w="12700" cmpd="sng" cap="flat">
            <a:noFill/>
            <a:prstDash val="solid"/>
            <a:miter/>
          </a:ln>
        </p:spPr>
      </p:pic>
    </p:spTree>
    <p:extLst>
      <p:ext uri="{BB962C8B-B14F-4D97-AF65-F5344CB8AC3E}">
        <p14:creationId xmlns:p14="http://schemas.microsoft.com/office/powerpoint/2010/main" val="2071442280"/>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311700" y="546667"/>
            <a:ext cx="8520600" cy="8104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Advantages of Inheritance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56" name="文本框"/>
          <p:cNvSpPr>
            <a:spLocks noGrp="1"/>
          </p:cNvSpPr>
          <p:nvPr>
            <p:ph type="body" idx="1"/>
          </p:nvPr>
        </p:nvSpPr>
        <p:spPr>
          <a:xfrm rot="0">
            <a:off x="311700" y="1357066"/>
            <a:ext cx="8520600" cy="5500932"/>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Lucida Sans"/>
              </a:rPr>
              <a:t>1</a:t>
            </a:r>
            <a:r>
              <a:rPr lang="en-US" altLang="zh-CN" sz="1600" b="0" i="0" u="none" strike="noStrike" kern="1200" cap="none" spc="0" baseline="0">
                <a:solidFill>
                  <a:schemeClr val="tx1"/>
                </a:solidFill>
                <a:latin typeface="Calibri" pitchFamily="0" charset="0"/>
                <a:ea typeface="宋体" pitchFamily="0" charset="0"/>
                <a:cs typeface="Lucida Sans"/>
              </a:rPr>
              <a:t>. </a:t>
            </a:r>
            <a:r>
              <a:rPr lang="en-US" altLang="zh-CN" sz="1600" b="0" i="0" u="none" strike="noStrike" kern="1200" cap="none" spc="0" baseline="0">
                <a:solidFill>
                  <a:schemeClr val="tx1"/>
                </a:solidFill>
                <a:latin typeface="Calibri" pitchFamily="0" charset="0"/>
                <a:ea typeface="宋体" pitchFamily="0" charset="0"/>
                <a:cs typeface="Lucida Sans"/>
              </a:rPr>
              <a:t>Code Reusability</a:t>
            </a: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Lucida Sans"/>
              </a:rPr>
              <a:t>Common </a:t>
            </a:r>
            <a:r>
              <a:rPr lang="en-US" altLang="zh-CN" sz="1600" b="0" i="0" u="none" strike="noStrike" kern="1200" cap="none" spc="0" baseline="0">
                <a:solidFill>
                  <a:schemeClr val="tx1"/>
                </a:solidFill>
                <a:latin typeface="Calibri" pitchFamily="0" charset="0"/>
                <a:ea typeface="宋体" pitchFamily="0" charset="0"/>
                <a:cs typeface="Lucida Sans"/>
              </a:rPr>
              <a:t>logic can be written once in a parent (superclass) and reused by child (subclasses), avoiding duplication</a:t>
            </a:r>
            <a:r>
              <a:rPr lang="en-US" altLang="zh-CN" sz="1600" b="0" i="0" u="none" strike="noStrike" kern="1200" cap="none" spc="0" baseline="0">
                <a:solidFill>
                  <a:schemeClr val="tx1"/>
                </a:solidFill>
                <a:latin typeface="Calibri" pitchFamily="0" charset="0"/>
                <a:ea typeface="宋体" pitchFamily="0" charset="0"/>
                <a:cs typeface="Lucida Sans"/>
              </a:rPr>
              <a:t>.</a:t>
            </a: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Lucida Sans"/>
              </a:rPr>
              <a:t>2</a:t>
            </a:r>
            <a:r>
              <a:rPr lang="en-US" altLang="zh-CN" sz="1600" b="0" i="0" u="none" strike="noStrike" kern="1200" cap="none" spc="0" baseline="0">
                <a:solidFill>
                  <a:schemeClr val="tx1"/>
                </a:solidFill>
                <a:latin typeface="Calibri" pitchFamily="0" charset="0"/>
                <a:ea typeface="宋体" pitchFamily="0" charset="0"/>
                <a:cs typeface="Lucida Sans"/>
              </a:rPr>
              <a:t>. </a:t>
            </a:r>
            <a:r>
              <a:rPr lang="en-US" altLang="zh-CN" sz="1600" b="0" i="0" u="none" strike="noStrike" kern="1200" cap="none" spc="0" baseline="0">
                <a:solidFill>
                  <a:schemeClr val="tx1"/>
                </a:solidFill>
                <a:latin typeface="Calibri" pitchFamily="0" charset="0"/>
                <a:ea typeface="宋体" pitchFamily="0" charset="0"/>
                <a:cs typeface="Lucida Sans"/>
              </a:rPr>
              <a:t>Method </a:t>
            </a:r>
            <a:r>
              <a:rPr lang="en-US" altLang="zh-CN" sz="1600" b="0" i="0" u="none" strike="noStrike" kern="1200" cap="none" spc="0" baseline="0">
                <a:solidFill>
                  <a:schemeClr val="tx1"/>
                </a:solidFill>
                <a:latin typeface="Calibri" pitchFamily="0" charset="0"/>
                <a:ea typeface="宋体" pitchFamily="0" charset="0"/>
                <a:cs typeface="Lucida Sans"/>
              </a:rPr>
              <a:t>Overriding (Runtime Polymorphism</a:t>
            </a:r>
            <a:r>
              <a:rPr lang="en-US" altLang="zh-CN" sz="1600" b="0" i="0" u="none" strike="noStrike" kern="1200" cap="none" spc="0" baseline="0">
                <a:solidFill>
                  <a:schemeClr val="tx1"/>
                </a:solidFill>
                <a:latin typeface="Calibri" pitchFamily="0" charset="0"/>
                <a:ea typeface="宋体" pitchFamily="0" charset="0"/>
                <a:cs typeface="Lucida Sans"/>
              </a:rPr>
              <a:t>)</a:t>
            </a: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Lucida Sans"/>
              </a:rPr>
              <a:t>Child </a:t>
            </a:r>
            <a:r>
              <a:rPr lang="en-US" altLang="zh-CN" sz="1600" b="0" i="0" u="none" strike="noStrike" kern="1200" cap="none" spc="0" baseline="0">
                <a:solidFill>
                  <a:schemeClr val="tx1"/>
                </a:solidFill>
                <a:latin typeface="Calibri" pitchFamily="0" charset="0"/>
                <a:ea typeface="宋体" pitchFamily="0" charset="0"/>
                <a:cs typeface="Lucida Sans"/>
              </a:rPr>
              <a:t>classes can override parent methods, allowing flexibility and dynamic behavior at runtime</a:t>
            </a:r>
            <a:r>
              <a:rPr lang="en-US" altLang="zh-CN" sz="1600" b="0" i="0" u="none" strike="noStrike" kern="1200" cap="none" spc="0" baseline="0">
                <a:solidFill>
                  <a:schemeClr val="tx1"/>
                </a:solidFill>
                <a:latin typeface="Calibri" pitchFamily="0" charset="0"/>
                <a:ea typeface="宋体" pitchFamily="0" charset="0"/>
                <a:cs typeface="Lucida Sans"/>
              </a:rPr>
              <a:t>.</a:t>
            </a: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Lucida Sans"/>
              </a:rPr>
              <a:t>3</a:t>
            </a:r>
            <a:r>
              <a:rPr lang="en-US" altLang="zh-CN" sz="1600" b="0" i="0" u="none" strike="noStrike" kern="1200" cap="none" spc="0" baseline="0">
                <a:solidFill>
                  <a:schemeClr val="tx1"/>
                </a:solidFill>
                <a:latin typeface="Calibri" pitchFamily="0" charset="0"/>
                <a:ea typeface="宋体" pitchFamily="0" charset="0"/>
                <a:cs typeface="Lucida Sans"/>
              </a:rPr>
              <a:t>. Improved </a:t>
            </a:r>
            <a:r>
              <a:rPr lang="en-US" altLang="zh-CN" sz="1600" b="0" i="0" u="none" strike="noStrike" kern="1200" cap="none" spc="0" baseline="0">
                <a:solidFill>
                  <a:schemeClr val="tx1"/>
                </a:solidFill>
                <a:latin typeface="Calibri" pitchFamily="0" charset="0"/>
                <a:ea typeface="宋体" pitchFamily="0" charset="0"/>
                <a:cs typeface="Lucida Sans"/>
              </a:rPr>
              <a:t>Code </a:t>
            </a:r>
            <a:r>
              <a:rPr lang="en-US" altLang="zh-CN" sz="1600" b="0" i="0" u="none" strike="noStrike" kern="1200" cap="none" spc="0" baseline="0">
                <a:solidFill>
                  <a:schemeClr val="tx1"/>
                </a:solidFill>
                <a:latin typeface="Calibri" pitchFamily="0" charset="0"/>
                <a:ea typeface="宋体" pitchFamily="0" charset="0"/>
                <a:cs typeface="Lucida Sans"/>
              </a:rPr>
              <a:t>Maintenance</a:t>
            </a: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Lucida Sans"/>
              </a:rPr>
              <a:t> </a:t>
            </a:r>
            <a:r>
              <a:rPr lang="en-US" altLang="zh-CN" sz="1600" b="0" i="0" u="none" strike="noStrike" kern="1200" cap="none" spc="0" baseline="0">
                <a:solidFill>
                  <a:schemeClr val="tx1"/>
                </a:solidFill>
                <a:latin typeface="Calibri" pitchFamily="0" charset="0"/>
                <a:ea typeface="宋体" pitchFamily="0" charset="0"/>
                <a:cs typeface="Lucida Sans"/>
              </a:rPr>
              <a:t>Since reusable code resides in the parent class, changes need to be made only once, reducing maintenance effort</a:t>
            </a:r>
            <a:r>
              <a:rPr lang="en-US" altLang="zh-CN" sz="1600" b="0" i="0" u="none" strike="noStrike" kern="1200" cap="none" spc="0" baseline="0">
                <a:solidFill>
                  <a:schemeClr val="tx1"/>
                </a:solidFill>
                <a:latin typeface="Calibri" pitchFamily="0" charset="0"/>
                <a:ea typeface="宋体" pitchFamily="0" charset="0"/>
                <a:cs typeface="Lucida Sans"/>
              </a:rPr>
              <a:t>.</a:t>
            </a: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Lucida Sans"/>
              </a:rPr>
              <a:t>4</a:t>
            </a:r>
            <a:r>
              <a:rPr lang="en-US" altLang="zh-CN" sz="1600" b="0" i="0" u="none" strike="noStrike" kern="1200" cap="none" spc="0" baseline="0">
                <a:solidFill>
                  <a:schemeClr val="tx1"/>
                </a:solidFill>
                <a:latin typeface="Calibri" pitchFamily="0" charset="0"/>
                <a:ea typeface="宋体" pitchFamily="0" charset="0"/>
                <a:cs typeface="Lucida Sans"/>
              </a:rPr>
              <a:t>. </a:t>
            </a:r>
            <a:r>
              <a:rPr lang="en-US" altLang="zh-CN" sz="1600" b="0" i="0" u="none" strike="noStrike" kern="1200" cap="none" spc="0" baseline="0">
                <a:solidFill>
                  <a:schemeClr val="tx1"/>
                </a:solidFill>
                <a:latin typeface="Calibri" pitchFamily="0" charset="0"/>
                <a:ea typeface="宋体" pitchFamily="0" charset="0"/>
                <a:cs typeface="Lucida Sans"/>
              </a:rPr>
              <a:t>A</a:t>
            </a:r>
            <a:r>
              <a:rPr lang="en-US" altLang="zh-CN" sz="1600" b="0" i="0" u="none" strike="noStrike" kern="1200" cap="none" spc="0" baseline="0">
                <a:solidFill>
                  <a:schemeClr val="tx1"/>
                </a:solidFill>
                <a:latin typeface="Calibri" pitchFamily="0" charset="0"/>
                <a:ea typeface="宋体" pitchFamily="0" charset="0"/>
                <a:cs typeface="Lucida Sans"/>
              </a:rPr>
              <a:t>bstraction Support</a:t>
            </a: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Lucida Sans"/>
              </a:rPr>
              <a:t>Inheritance </a:t>
            </a:r>
            <a:r>
              <a:rPr lang="en-US" altLang="zh-CN" sz="1600" b="0" i="0" u="none" strike="noStrike" kern="1200" cap="none" spc="0" baseline="0">
                <a:solidFill>
                  <a:schemeClr val="tx1"/>
                </a:solidFill>
                <a:latin typeface="Calibri" pitchFamily="0" charset="0"/>
                <a:ea typeface="宋体" pitchFamily="0" charset="0"/>
                <a:cs typeface="Lucida Sans"/>
              </a:rPr>
              <a:t>works hand-in-hand with abstract classes, enabling the creation of generalized structures and specialized implementations.</a:t>
            </a:r>
            <a:endParaRPr lang="en-US" altLang="zh-CN" sz="1600" b="0" i="0" u="none" strike="noStrike" kern="1200" cap="none" spc="0" baseline="0">
              <a:solidFill>
                <a:schemeClr val="tx1"/>
              </a:solidFill>
              <a:latin typeface="Calibri" pitchFamily="0" charset="0"/>
              <a:ea typeface="宋体" pitchFamily="0" charset="0"/>
              <a:cs typeface="Lucida Sans"/>
            </a:endParaRPr>
          </a:p>
          <a:p>
            <a:pPr marL="457200" indent="-342900" algn="l">
              <a:lnSpc>
                <a:spcPct val="100000"/>
              </a:lnSpc>
              <a:spcBef>
                <a:spcPts val="0"/>
              </a:spcBef>
              <a:spcAft>
                <a:spcPts val="0"/>
              </a:spcAft>
              <a:buSzPts val="1800"/>
              <a:buFont typeface="Droid Sans" pitchFamily="0" charset="0"/>
              <a:buChar char="●"/>
            </a:pP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Lucida Sans"/>
              </a:rPr>
              <a:t>5. Readability </a:t>
            </a:r>
            <a:r>
              <a:rPr lang="en-US" altLang="zh-CN" sz="1600" b="0" i="0" u="none" strike="noStrike" kern="1200" cap="none" spc="0" baseline="0">
                <a:solidFill>
                  <a:schemeClr val="tx1"/>
                </a:solidFill>
                <a:latin typeface="Calibri" pitchFamily="0" charset="0"/>
                <a:ea typeface="宋体" pitchFamily="0" charset="0"/>
                <a:cs typeface="Lucida Sans"/>
              </a:rPr>
              <a:t>and </a:t>
            </a:r>
            <a:r>
              <a:rPr lang="en-US" altLang="zh-CN" sz="1600" b="0" i="0" u="none" strike="noStrike" kern="1200" cap="none" spc="0" baseline="0">
                <a:solidFill>
                  <a:schemeClr val="tx1"/>
                </a:solidFill>
                <a:latin typeface="Calibri" pitchFamily="0" charset="0"/>
                <a:ea typeface="宋体" pitchFamily="0" charset="0"/>
                <a:cs typeface="Lucida Sans"/>
              </a:rPr>
              <a:t>Structure</a:t>
            </a: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Lucida Sans"/>
              </a:rPr>
              <a:t>Organizes </a:t>
            </a:r>
            <a:r>
              <a:rPr lang="en-US" altLang="zh-CN" sz="1600" b="0" i="0" u="none" strike="noStrike" kern="1200" cap="none" spc="0" baseline="0">
                <a:solidFill>
                  <a:schemeClr val="tx1"/>
                </a:solidFill>
                <a:latin typeface="Calibri" pitchFamily="0" charset="0"/>
                <a:ea typeface="宋体" pitchFamily="0" charset="0"/>
                <a:cs typeface="Lucida Sans"/>
              </a:rPr>
              <a:t>code in a hierarchical manner, making it easier to understand relationships between classes.</a:t>
            </a:r>
            <a:endParaRPr lang="en-US" altLang="zh-CN" sz="16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pitchFamily="0" charset="0"/>
              <a:ea typeface="宋体" pitchFamily="0" charset="0"/>
              <a:cs typeface="Lucida Sans"/>
            </a:endParaRPr>
          </a:p>
          <a:p>
            <a:pPr marL="457200" indent="-342900" algn="l">
              <a:lnSpc>
                <a:spcPct val="100000"/>
              </a:lnSpc>
              <a:spcBef>
                <a:spcPts val="0"/>
              </a:spcBef>
              <a:spcAft>
                <a:spcPts val="0"/>
              </a:spcAft>
              <a:buSzPts val="1800"/>
              <a:buFont typeface="Droid Sans" pitchFamily="0" charset="0"/>
              <a:buChar char="●"/>
            </a:pPr>
            <a:endParaRPr lang="en-US" altLang="zh-CN" sz="14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endParaRPr lang="zh-CN" altLang="en-US" sz="1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63159617"/>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311700" y="76200"/>
            <a:ext cx="8520600" cy="8104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Disadvantages of Inheritance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58" name="文本框"/>
          <p:cNvSpPr>
            <a:spLocks noGrp="1"/>
          </p:cNvSpPr>
          <p:nvPr>
            <p:ph type="body" idx="1"/>
          </p:nvPr>
        </p:nvSpPr>
        <p:spPr>
          <a:xfrm rot="0">
            <a:off x="311700" y="876659"/>
            <a:ext cx="8520600" cy="5981339"/>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1</a:t>
            </a:r>
            <a:r>
              <a:rPr lang="en-US" altLang="zh-CN" sz="2000" b="0" i="0" u="none" strike="noStrike" kern="1200" cap="none" spc="0" baseline="0">
                <a:solidFill>
                  <a:schemeClr val="tx1"/>
                </a:solidFill>
                <a:latin typeface="Calibri" pitchFamily="0" charset="0"/>
                <a:ea typeface="宋体" pitchFamily="0" charset="0"/>
                <a:cs typeface="Lucida Sans"/>
              </a:rPr>
              <a:t>. </a:t>
            </a:r>
            <a:r>
              <a:rPr lang="en-US" altLang="zh-CN" sz="2000" b="0" i="0" u="none" strike="noStrike" kern="1200" cap="none" spc="0" baseline="0">
                <a:solidFill>
                  <a:schemeClr val="tx1"/>
                </a:solidFill>
                <a:latin typeface="Calibri" pitchFamily="0" charset="0"/>
                <a:ea typeface="宋体" pitchFamily="0" charset="0"/>
                <a:cs typeface="Lucida Sans"/>
              </a:rPr>
              <a:t>Tight Coupling</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r>
              <a:rPr lang="en-US" altLang="zh-CN" sz="2000" b="0" i="0" u="none" strike="noStrike" kern="1200" cap="none" spc="0" baseline="0">
                <a:solidFill>
                  <a:schemeClr val="tx1"/>
                </a:solidFill>
                <a:latin typeface="Calibri" pitchFamily="0" charset="0"/>
                <a:ea typeface="宋体" pitchFamily="0" charset="0"/>
                <a:cs typeface="Lucida Sans"/>
              </a:rPr>
              <a:t>Child classes are dependent on parent classes. If the parent changes, child classes may break</a:t>
            </a:r>
            <a:r>
              <a:rPr lang="en-US" altLang="zh-CN" sz="2000" b="0" i="0" u="none" strike="noStrike" kern="1200" cap="none" spc="0" baseline="0">
                <a:solidFill>
                  <a:schemeClr val="tx1"/>
                </a:solidFill>
                <a:latin typeface="Calibri" pitchFamily="0" charset="0"/>
                <a:ea typeface="宋体" pitchFamily="0" charset="0"/>
                <a:cs typeface="Lucida Sans"/>
              </a:rPr>
              <a: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2. Difficulty </a:t>
            </a:r>
            <a:r>
              <a:rPr lang="en-US" altLang="zh-CN" sz="2000" b="0" i="0" u="none" strike="noStrike" kern="1200" cap="none" spc="0" baseline="0">
                <a:solidFill>
                  <a:schemeClr val="tx1"/>
                </a:solidFill>
                <a:latin typeface="Calibri" pitchFamily="0" charset="0"/>
                <a:ea typeface="宋体" pitchFamily="0" charset="0"/>
                <a:cs typeface="Lucida Sans"/>
              </a:rPr>
              <a:t>in Code </a:t>
            </a:r>
            <a:r>
              <a:rPr lang="en-US" altLang="zh-CN" sz="2000" b="0" i="0" u="none" strike="noStrike" kern="1200" cap="none" spc="0" baseline="0">
                <a:solidFill>
                  <a:schemeClr val="tx1"/>
                </a:solidFill>
                <a:latin typeface="Calibri" pitchFamily="0" charset="0"/>
                <a:ea typeface="宋体" pitchFamily="0" charset="0"/>
                <a:cs typeface="Lucida Sans"/>
              </a:rPr>
              <a:t>Understanding</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Deep </a:t>
            </a:r>
            <a:r>
              <a:rPr lang="en-US" altLang="zh-CN" sz="2000" b="0" i="0" u="none" strike="noStrike" kern="1200" cap="none" spc="0" baseline="0">
                <a:solidFill>
                  <a:schemeClr val="tx1"/>
                </a:solidFill>
                <a:latin typeface="Calibri" pitchFamily="0" charset="0"/>
                <a:ea typeface="宋体" pitchFamily="0" charset="0"/>
                <a:cs typeface="Lucida Sans"/>
              </a:rPr>
              <a:t>inheritance chains make it hard to trace functionality, leading to complexity</a:t>
            </a:r>
            <a:r>
              <a:rPr lang="en-US" altLang="zh-CN" sz="2000" b="0" i="0" u="none" strike="noStrike" kern="1200" cap="none" spc="0" baseline="0">
                <a:solidFill>
                  <a:schemeClr val="tx1"/>
                </a:solidFill>
                <a:latin typeface="Calibri" pitchFamily="0" charset="0"/>
                <a:ea typeface="宋体" pitchFamily="0" charset="0"/>
                <a:cs typeface="Lucida Sans"/>
              </a:rPr>
              <a: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3</a:t>
            </a:r>
            <a:r>
              <a:rPr lang="en-US" altLang="zh-CN" sz="2000" b="0" i="0" u="none" strike="noStrike" kern="1200" cap="none" spc="0" baseline="0">
                <a:solidFill>
                  <a:schemeClr val="tx1"/>
                </a:solidFill>
                <a:latin typeface="Calibri" pitchFamily="0" charset="0"/>
                <a:ea typeface="宋体" pitchFamily="0" charset="0"/>
                <a:cs typeface="Lucida Sans"/>
              </a:rPr>
              <a:t>. Potential </a:t>
            </a:r>
            <a:r>
              <a:rPr lang="en-US" altLang="zh-CN" sz="2000" b="0" i="0" u="none" strike="noStrike" kern="1200" cap="none" spc="0" baseline="0">
                <a:solidFill>
                  <a:schemeClr val="tx1"/>
                </a:solidFill>
                <a:latin typeface="Calibri" pitchFamily="0" charset="0"/>
                <a:ea typeface="宋体" pitchFamily="0" charset="0"/>
                <a:cs typeface="Lucida Sans"/>
              </a:rPr>
              <a:t>for </a:t>
            </a:r>
            <a:r>
              <a:rPr lang="en-US" altLang="zh-CN" sz="2000" b="0" i="0" u="none" strike="noStrike" kern="1200" cap="none" spc="0" baseline="0">
                <a:solidFill>
                  <a:schemeClr val="tx1"/>
                </a:solidFill>
                <a:latin typeface="Calibri" pitchFamily="0" charset="0"/>
                <a:ea typeface="宋体" pitchFamily="0" charset="0"/>
                <a:cs typeface="Lucida Sans"/>
              </a:rPr>
              <a:t>Misuse</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Inheriting </a:t>
            </a:r>
            <a:r>
              <a:rPr lang="en-US" altLang="zh-CN" sz="2000" b="0" i="0" u="none" strike="noStrike" kern="1200" cap="none" spc="0" baseline="0">
                <a:solidFill>
                  <a:schemeClr val="tx1"/>
                </a:solidFill>
                <a:latin typeface="Calibri" pitchFamily="0" charset="0"/>
                <a:ea typeface="宋体" pitchFamily="0" charset="0"/>
                <a:cs typeface="Lucida Sans"/>
              </a:rPr>
              <a:t>just to reuse code (without a proper IS-A relationship) leads to poor design and maintenance problems</a:t>
            </a:r>
            <a:r>
              <a:rPr lang="en-US" altLang="zh-CN" sz="2000" b="0" i="0" u="none" strike="noStrike" kern="1200" cap="none" spc="0" baseline="0">
                <a:solidFill>
                  <a:schemeClr val="tx1"/>
                </a:solidFill>
                <a:latin typeface="Calibri" pitchFamily="0" charset="0"/>
                <a:ea typeface="宋体" pitchFamily="0" charset="0"/>
                <a:cs typeface="Lucida Sans"/>
              </a:rPr>
              <a: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4</a:t>
            </a:r>
            <a:r>
              <a:rPr lang="en-US" altLang="zh-CN" sz="2000" b="0" i="0" u="none" strike="noStrike" kern="1200" cap="none" spc="0" baseline="0">
                <a:solidFill>
                  <a:schemeClr val="tx1"/>
                </a:solidFill>
                <a:latin typeface="Calibri" pitchFamily="0" charset="0"/>
                <a:ea typeface="宋体" pitchFamily="0" charset="0"/>
                <a:cs typeface="Lucida Sans"/>
              </a:rPr>
              <a:t>. Performance Overhead</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Method </a:t>
            </a:r>
            <a:r>
              <a:rPr lang="en-US" altLang="zh-CN" sz="2000" b="0" i="0" u="none" strike="noStrike" kern="1200" cap="none" spc="0" baseline="0">
                <a:solidFill>
                  <a:schemeClr val="tx1"/>
                </a:solidFill>
                <a:latin typeface="Calibri" pitchFamily="0" charset="0"/>
                <a:ea typeface="宋体" pitchFamily="0" charset="0"/>
                <a:cs typeface="Lucida Sans"/>
              </a:rPr>
              <a:t>calls in inheritance (especially with overriding and polymorphism) may be slightly slower compared to non-inherited calls</a:t>
            </a:r>
            <a:r>
              <a:rPr lang="en-US" altLang="zh-CN" sz="2000" b="0" i="0" u="none" strike="noStrike" kern="1200" cap="none" spc="0" baseline="0">
                <a:solidFill>
                  <a:schemeClr val="tx1"/>
                </a:solidFill>
                <a:latin typeface="Calibri" pitchFamily="0" charset="0"/>
                <a:ea typeface="宋体" pitchFamily="0" charset="0"/>
                <a:cs typeface="Lucida Sans"/>
              </a:rPr>
              <a: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5</a:t>
            </a:r>
            <a:r>
              <a:rPr lang="en-US" altLang="zh-CN" sz="2000" b="0" i="0" u="none" strike="noStrike" kern="1200" cap="none" spc="0" baseline="0">
                <a:solidFill>
                  <a:schemeClr val="tx1"/>
                </a:solidFill>
                <a:latin typeface="Calibri" pitchFamily="0" charset="0"/>
                <a:ea typeface="宋体" pitchFamily="0" charset="0"/>
                <a:cs typeface="Lucida Sans"/>
              </a:rPr>
              <a:t>. Increased </a:t>
            </a:r>
            <a:r>
              <a:rPr lang="en-US" altLang="zh-CN" sz="2000" b="0" i="0" u="none" strike="noStrike" kern="1200" cap="none" spc="0" baseline="0">
                <a:solidFill>
                  <a:schemeClr val="tx1"/>
                </a:solidFill>
                <a:latin typeface="Calibri" pitchFamily="0" charset="0"/>
                <a:ea typeface="宋体" pitchFamily="0" charset="0"/>
                <a:cs typeface="Lucida Sans"/>
              </a:rPr>
              <a:t>Testing </a:t>
            </a:r>
            <a:r>
              <a:rPr lang="en-US" altLang="zh-CN" sz="2000" b="0" i="0" u="none" strike="noStrike" kern="1200" cap="none" spc="0" baseline="0">
                <a:solidFill>
                  <a:schemeClr val="tx1"/>
                </a:solidFill>
                <a:latin typeface="Calibri" pitchFamily="0" charset="0"/>
                <a:ea typeface="宋体" pitchFamily="0" charset="0"/>
                <a:cs typeface="Lucida Sans"/>
              </a:rPr>
              <a:t>Effort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Since </a:t>
            </a:r>
            <a:r>
              <a:rPr lang="en-US" altLang="zh-CN" sz="2000" b="0" i="0" u="none" strike="noStrike" kern="1200" cap="none" spc="0" baseline="0">
                <a:solidFill>
                  <a:schemeClr val="tx1"/>
                </a:solidFill>
                <a:latin typeface="Calibri" pitchFamily="0" charset="0"/>
                <a:ea typeface="宋体" pitchFamily="0" charset="0"/>
                <a:cs typeface="Lucida Sans"/>
              </a:rPr>
              <a:t>subclasses rely on </a:t>
            </a:r>
            <a:r>
              <a:rPr lang="en-US" altLang="zh-CN" sz="2000" b="0" i="0" u="none" strike="noStrike" kern="1200" cap="none" spc="0" baseline="0">
                <a:solidFill>
                  <a:schemeClr val="tx1"/>
                </a:solidFill>
                <a:latin typeface="Calibri" pitchFamily="0" charset="0"/>
                <a:ea typeface="宋体" pitchFamily="0" charset="0"/>
                <a:cs typeface="Lucida Sans"/>
              </a:rPr>
              <a:t>super classes</a:t>
            </a:r>
            <a:r>
              <a:rPr lang="en-US" altLang="zh-CN" sz="2000" b="0" i="0" u="none" strike="noStrike" kern="1200" cap="none" spc="0" baseline="0">
                <a:solidFill>
                  <a:schemeClr val="tx1"/>
                </a:solidFill>
                <a:latin typeface="Calibri" pitchFamily="0" charset="0"/>
                <a:ea typeface="宋体" pitchFamily="0" charset="0"/>
                <a:cs typeface="Lucida Sans"/>
              </a:rPr>
              <a:t>, changes in parent logic require extensive testing of all subclasses.</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457200" indent="-342900" algn="l">
              <a:lnSpc>
                <a:spcPct val="100000"/>
              </a:lnSpc>
              <a:spcBef>
                <a:spcPts val="0"/>
              </a:spcBef>
              <a:spcAft>
                <a:spcPts val="0"/>
              </a:spcAft>
              <a:buSzPts val="1800"/>
              <a:buFont typeface="Droid Sans" pitchFamily="0" charset="0"/>
              <a:buChar char="●"/>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281261201"/>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body" idx="1"/>
          </p:nvPr>
        </p:nvSpPr>
        <p:spPr>
          <a:xfrm rot="0">
            <a:off x="228600" y="816734"/>
            <a:ext cx="8520600" cy="5621176"/>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When a single class is created from an existing class that process is called single inheritance.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Example:</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class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Animal{</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void eat()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System.out.println</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("eating</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class Dog extends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Animal{</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void bark()</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System.out.println</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("barking...");</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class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TestInheritance</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public static void main(String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args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Dog d=new Dog();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d.bark</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d.eat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60" name="矩形"/>
          <p:cNvSpPr>
            <a:spLocks/>
          </p:cNvSpPr>
          <p:nvPr/>
        </p:nvSpPr>
        <p:spPr>
          <a:xfrm rot="0">
            <a:off x="5693035" y="3627322"/>
            <a:ext cx="2593716" cy="56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Output: barking…</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              eating</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a:t>
            </a:r>
            <a:endParaRPr lang="zh-CN" altLang="en-US" sz="16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61" name="矩形"/>
          <p:cNvSpPr>
            <a:spLocks/>
          </p:cNvSpPr>
          <p:nvPr/>
        </p:nvSpPr>
        <p:spPr>
          <a:xfrm rot="0">
            <a:off x="228600" y="228600"/>
            <a:ext cx="2679355" cy="453390"/>
          </a:xfrm>
          <a:prstGeom prst="rect"/>
          <a:noFill/>
          <a:ln w="12700" cmpd="sng" cap="flat">
            <a:noFill/>
            <a:prstDash val="solid"/>
            <a:miter/>
          </a:ln>
        </p:spPr>
        <p:txBody>
          <a:bodyPr vert="horz" wrap="square" lIns="91440" tIns="45720" rIns="91440" bIns="45720" anchor="t" anchorCtr="0">
            <a:prstTxWarp prst="textNoShape"/>
            <a:spAutoFit/>
          </a:bodyPr>
          <a:lstStyle/>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Single Inheritance</a:t>
            </a: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9684777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文本框"/>
          <p:cNvSpPr>
            <a:spLocks noGrp="1"/>
          </p:cNvSpPr>
          <p:nvPr>
            <p:ph type="title"/>
          </p:nvPr>
        </p:nvSpPr>
        <p:spPr>
          <a:xfrm rot="0">
            <a:off x="457200" y="76200"/>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Static Variable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21" name="文本框"/>
          <p:cNvSpPr>
            <a:spLocks noGrp="1"/>
          </p:cNvSpPr>
          <p:nvPr>
            <p:ph type="body" idx="1"/>
          </p:nvPr>
        </p:nvSpPr>
        <p:spPr>
          <a:xfrm rot="0">
            <a:off x="685800" y="1066800"/>
            <a:ext cx="8229600" cy="548640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79000"/>
              </a:lnSpc>
              <a:spcBef>
                <a:spcPct val="20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It is a variable which belongs to the class and not to object(instance).</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79000"/>
              </a:lnSpc>
              <a:spcBef>
                <a:spcPct val="20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Static variables are initialized only once, at the start of the execution.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79000"/>
              </a:lnSpc>
              <a:spcBef>
                <a:spcPct val="20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These variables will be initialized first, before the initialization of any instance variables.</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79000"/>
              </a:lnSpc>
              <a:spcBef>
                <a:spcPct val="20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A single copy to be shared by all instances of the class.</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79000"/>
              </a:lnSpc>
              <a:spcBef>
                <a:spcPct val="20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for </a:t>
            </a:r>
            <a:r>
              <a:rPr lang="en-US" altLang="zh-CN" sz="2800" b="0" i="0" u="none" strike="noStrike" kern="1200" cap="none" spc="0" baseline="0">
                <a:solidFill>
                  <a:schemeClr val="tx1"/>
                </a:solidFill>
                <a:latin typeface="Calibri" pitchFamily="0" charset="0"/>
                <a:ea typeface="宋体" pitchFamily="0" charset="0"/>
                <a:cs typeface="Lucida Sans"/>
              </a:rPr>
              <a:t>example, the company name of employees, college name of students, etc</a:t>
            </a:r>
            <a:r>
              <a:rPr lang="en-US" altLang="zh-CN" sz="2800" b="0" i="0" u="none" strike="noStrike" kern="1200" cap="none" spc="0" baseline="0">
                <a:solidFill>
                  <a:schemeClr val="tx1"/>
                </a:solidFill>
                <a:latin typeface="Calibri" pitchFamily="0" charset="0"/>
                <a:ea typeface="宋体" pitchFamily="0" charset="0"/>
                <a:cs typeface="Lucida Sans"/>
              </a:rPr>
              <a:t>.</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79000"/>
              </a:lnSpc>
              <a:spcBef>
                <a:spcPct val="20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A static variable can be accessed directly by the class name and doesn’t need any object.</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0" indent="0" algn="l">
              <a:lnSpc>
                <a:spcPct val="79000"/>
              </a:lnSpc>
              <a:spcBef>
                <a:spcPct val="2000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Lucida Sans"/>
              </a:rPr>
              <a:t>Syntax: &lt;</a:t>
            </a:r>
            <a:r>
              <a:rPr lang="en-US" altLang="zh-CN" sz="2800" b="1" i="1" u="none" strike="noStrike" kern="1200" cap="none" spc="0" baseline="0">
                <a:solidFill>
                  <a:schemeClr val="tx1"/>
                </a:solidFill>
                <a:latin typeface="Calibri" pitchFamily="0" charset="0"/>
                <a:ea typeface="宋体" pitchFamily="0" charset="0"/>
                <a:cs typeface="Lucida Sans"/>
              </a:rPr>
              <a:t>class-name</a:t>
            </a:r>
            <a:r>
              <a:rPr lang="en-US" altLang="zh-CN" sz="2800" b="1" i="1" u="none" strike="noStrike" kern="1200" cap="none" spc="0" baseline="0">
                <a:solidFill>
                  <a:schemeClr val="tx1"/>
                </a:solidFill>
                <a:latin typeface="Calibri" pitchFamily="0" charset="0"/>
                <a:ea typeface="宋体" pitchFamily="0" charset="0"/>
                <a:cs typeface="Lucida Sans"/>
              </a:rPr>
              <a:t>&gt;.&lt;variable-name&gt;</a:t>
            </a:r>
            <a:r>
              <a:rPr lang="en-US" altLang="zh-CN" sz="2800" b="0" i="0" u="none" strike="noStrike" kern="1200" cap="none" spc="0" baseline="0">
                <a:solidFill>
                  <a:schemeClr val="tx1"/>
                </a:solidFill>
                <a:latin typeface="Calibri" pitchFamily="0" charset="0"/>
                <a:ea typeface="宋体" pitchFamily="0" charset="0"/>
                <a:cs typeface="Lucida Sans"/>
              </a:rPr>
              <a:t>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79000"/>
              </a:lnSpc>
              <a:spcBef>
                <a:spcPct val="20000"/>
              </a:spcBef>
              <a:spcAft>
                <a:spcPts val="0"/>
              </a:spcAft>
              <a:buFont typeface="Arial" pitchFamily="34" charset="0"/>
              <a:buChar char="•"/>
            </a:pPr>
            <a:endParaRPr lang="en-US" altLang="zh-CN" sz="28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79000"/>
              </a:lnSpc>
              <a:spcBef>
                <a:spcPct val="20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366608890"/>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1" y="1070769"/>
            <a:ext cx="9067799" cy="5787230"/>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In this type of inheritance, a derived class is used as a base class to create a new class.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Example:</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class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Animal{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void</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eat()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System.out.println("eating...");</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class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Dog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extends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Animal{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void</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bark()</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System.out.println("barking...");</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class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BabyDog</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extends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Dog{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void</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weep()</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System.out.println(“weeping...");</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63" name="矩形"/>
          <p:cNvSpPr>
            <a:spLocks/>
          </p:cNvSpPr>
          <p:nvPr/>
        </p:nvSpPr>
        <p:spPr>
          <a:xfrm rot="0">
            <a:off x="235296" y="455216"/>
            <a:ext cx="3403254" cy="453390"/>
          </a:xfrm>
          <a:prstGeom prst="rect"/>
          <a:noFill/>
          <a:ln w="12700" cmpd="sng" cap="flat">
            <a:noFill/>
            <a:prstDash val="solid"/>
            <a:miter/>
          </a:ln>
        </p:spPr>
        <p:txBody>
          <a:bodyPr vert="horz" wrap="square" lIns="91440" tIns="45720" rIns="91440" bIns="45720" anchor="t" anchorCtr="0">
            <a:prstTxWarp prst="textNoShape"/>
            <a:spAutoFit/>
          </a:bodyPr>
          <a:lstStyle/>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Multilevel Inheritance</a:t>
            </a: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71776552"/>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body" idx="1"/>
          </p:nvPr>
        </p:nvSpPr>
        <p:spPr>
          <a:xfrm rot="0">
            <a:off x="254549" y="1090904"/>
            <a:ext cx="8737050" cy="4810429"/>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class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TestInheritance2</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public</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static</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void</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main(String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args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BabyDog</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d=</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new</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BabyDog</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d.weep</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d.bark</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d.eat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
        <p:nvSpPr>
          <p:cNvPr id="65" name="矩形"/>
          <p:cNvSpPr>
            <a:spLocks/>
          </p:cNvSpPr>
          <p:nvPr/>
        </p:nvSpPr>
        <p:spPr>
          <a:xfrm rot="0">
            <a:off x="5721610" y="3387013"/>
            <a:ext cx="3135085"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Output: weeping… </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              barking…</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              eating…</a:t>
            </a:r>
            <a:endParaRPr lang="zh-CN" altLang="en-US" sz="20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20718763"/>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235296" y="1070770"/>
            <a:ext cx="8520600" cy="5442857"/>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When two or more classes are used to derive a new class that type of inheritance is called hierarchical inheritance.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Example</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class Animal</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//code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class Dog extends Animal</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//code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class Cat extends Animal</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//code</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69" name="矩形"/>
          <p:cNvSpPr>
            <a:spLocks/>
          </p:cNvSpPr>
          <p:nvPr/>
        </p:nvSpPr>
        <p:spPr>
          <a:xfrm rot="0">
            <a:off x="235297" y="455217"/>
            <a:ext cx="3546129" cy="453390"/>
          </a:xfrm>
          <a:prstGeom prst="rect"/>
          <a:noFill/>
          <a:ln w="12700" cmpd="sng" cap="flat">
            <a:noFill/>
            <a:prstDash val="solid"/>
            <a:miter/>
          </a:ln>
        </p:spPr>
        <p:txBody>
          <a:bodyPr vert="horz" wrap="square" lIns="91440" tIns="45720" rIns="91440" bIns="45720" anchor="t" anchorCtr="0">
            <a:prstTxWarp prst="textNoShape"/>
            <a:spAutoFit/>
          </a:bodyPr>
          <a:lstStyle/>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Hierarchical Inheritance</a:t>
            </a: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12160708"/>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311700" y="546667"/>
            <a:ext cx="8520600" cy="8104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宋体" pitchFamily="0" charset="0"/>
                <a:cs typeface="Times New Roman" pitchFamily="18" charset="0"/>
              </a:rPr>
              <a:t>Super Keyword in Java</a:t>
            </a:r>
            <a:br>
              <a:rPr lang="zh-CN" altLang="en-US" sz="4400" b="1" i="0" u="none" strike="noStrike" kern="1200" cap="none" spc="0" baseline="0">
                <a:solidFill>
                  <a:schemeClr val="tx1"/>
                </a:solidFill>
                <a:latin typeface="Times New Roman" pitchFamily="18" charset="0"/>
                <a:ea typeface="宋体" pitchFamily="0" charset="0"/>
                <a:cs typeface="Times New Roman" pitchFamily="18" charset="0"/>
              </a:rPr>
            </a:b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71" name="文本框"/>
          <p:cNvSpPr>
            <a:spLocks noGrp="1"/>
          </p:cNvSpPr>
          <p:nvPr>
            <p:ph type="body" idx="1"/>
          </p:nvPr>
        </p:nvSpPr>
        <p:spPr>
          <a:xfrm rot="0">
            <a:off x="311700" y="1639833"/>
            <a:ext cx="8520600" cy="4452000"/>
          </a:xfrm>
          <a:prstGeom prst="rect"/>
          <a:noFill/>
          <a:ln w="12700" cmpd="sng" cap="flat">
            <a:noFill/>
            <a:prstDash val="solid"/>
            <a:miter/>
          </a:ln>
        </p:spPr>
        <p:txBody>
          <a:bodyPr vert="horz" wrap="square" lIns="91440" tIns="45720" rIns="91440" bIns="45720" anchor="t" anchorCtr="0">
            <a:prstTxWarp prst="textNoShape"/>
          </a:bodyPr>
          <a:lstStyle/>
          <a:p>
            <a:pPr marL="457200" indent="-342900" algn="just">
              <a:lnSpc>
                <a:spcPct val="100000"/>
              </a:lnSpc>
              <a:spcBef>
                <a:spcPts val="0"/>
              </a:spcBef>
              <a:spcAft>
                <a:spcPts val="0"/>
              </a:spcAft>
              <a:buSzPts val="1800"/>
              <a:buFont typeface="Wingdings" pitchFamily="2" charset="2"/>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super keyword acts as a reference variable which always refers to the immediate parent class object.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just">
              <a:lnSpc>
                <a:spcPct val="100000"/>
              </a:lnSpc>
              <a:spcBef>
                <a:spcPts val="0"/>
              </a:spcBef>
              <a:spcAft>
                <a:spcPts val="0"/>
              </a:spcAft>
              <a:buSzPts val="1800"/>
              <a:buFont typeface="Wingdings" pitchFamily="2" charset="2"/>
              <a:buChar char="§"/>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just">
              <a:lnSpc>
                <a:spcPct val="100000"/>
              </a:lnSpc>
              <a:spcBef>
                <a:spcPts val="0"/>
              </a:spcBef>
              <a:spcAft>
                <a:spcPts val="0"/>
              </a:spcAft>
              <a:buSzPts val="1800"/>
              <a:buFont typeface="Wingdings" pitchFamily="2" charset="2"/>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When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instance of a subclass is created at that moment, an instance of parent class is also created automatically. This is referred to as the super reference variable.</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just">
              <a:lnSpc>
                <a:spcPct val="100000"/>
              </a:lnSpc>
              <a:spcBef>
                <a:spcPts val="0"/>
              </a:spcBef>
              <a:spcAft>
                <a:spcPts val="0"/>
              </a:spcAft>
              <a:buSzPts val="1800"/>
              <a:buFont typeface="Wingdings" pitchFamily="2" charset="2"/>
              <a:buChar char="§"/>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just">
              <a:lnSpc>
                <a:spcPct val="100000"/>
              </a:lnSpc>
              <a:spcBef>
                <a:spcPts val="0"/>
              </a:spcBef>
              <a:spcAft>
                <a:spcPts val="0"/>
              </a:spcAft>
              <a:buSzPts val="1800"/>
              <a:buFont typeface="Wingdings" pitchFamily="2" charset="2"/>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Through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super keyword, we can refer to the immediate parent class instance variable. We can also invoke the immediate parent class method, and super() can be used to invoke the immediate parent class constructor.</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Wingdings" pitchFamily="2" charset="2"/>
              <a:buChar char="§"/>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230797997"/>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457200" y="152400"/>
            <a:ext cx="8520600" cy="8104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Use of Super to Refer Immediate Parent Class Instance Variable</a:t>
            </a:r>
            <a:br>
              <a:rPr lang="zh-CN" altLang="en-US" sz="4400" b="1" i="0" u="none" strike="noStrike" kern="1200" cap="none" spc="0" baseline="0">
                <a:solidFill>
                  <a:schemeClr val="tx1"/>
                </a:solidFill>
                <a:latin typeface="Times New Roman" pitchFamily="18" charset="0"/>
                <a:ea typeface="宋体" pitchFamily="0" charset="0"/>
                <a:cs typeface="Times New Roman" pitchFamily="18" charset="0"/>
              </a:rPr>
            </a:b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73" name="文本框"/>
          <p:cNvSpPr>
            <a:spLocks noGrp="1"/>
          </p:cNvSpPr>
          <p:nvPr>
            <p:ph type="body" idx="1"/>
          </p:nvPr>
        </p:nvSpPr>
        <p:spPr>
          <a:xfrm rot="0">
            <a:off x="533400" y="1143000"/>
            <a:ext cx="8520600" cy="6172200"/>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If parent class and child class have same data members then, super keyword can be used to differentiate the parent class members from child classes.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Example: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class Animal{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String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color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="white";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class Dog extends Animal{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String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color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="black";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void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printColor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System.out.println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color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);//prints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color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of Dog class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System.out.println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super.color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);//prints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color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of Animal class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class TestSuper1{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public static void main(String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args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Dog d=new Dog();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d.printColor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74" name="矩形"/>
          <p:cNvSpPr>
            <a:spLocks/>
          </p:cNvSpPr>
          <p:nvPr/>
        </p:nvSpPr>
        <p:spPr>
          <a:xfrm rot="0">
            <a:off x="6648450" y="5410200"/>
            <a:ext cx="1485898"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Output: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black</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white</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3035249"/>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381000" y="152400"/>
            <a:ext cx="8520600" cy="8104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Use of Super to </a:t>
            </a: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Invoke Parent Class Method</a:t>
            </a:r>
            <a:br>
              <a:rPr lang="zh-CN" altLang="en-US" sz="3200" b="1" i="0" u="none" strike="noStrike" kern="1200" cap="none" spc="0" baseline="0">
                <a:solidFill>
                  <a:schemeClr val="tx1"/>
                </a:solidFill>
                <a:latin typeface="Times New Roman" pitchFamily="18" charset="0"/>
                <a:ea typeface="宋体" pitchFamily="0" charset="0"/>
                <a:cs typeface="Times New Roman" pitchFamily="18" charset="0"/>
              </a:rPr>
            </a:b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76" name="文本框"/>
          <p:cNvSpPr>
            <a:spLocks noGrp="1"/>
          </p:cNvSpPr>
          <p:nvPr>
            <p:ph type="body" idx="1"/>
          </p:nvPr>
        </p:nvSpPr>
        <p:spPr>
          <a:xfrm rot="0">
            <a:off x="311700" y="685800"/>
            <a:ext cx="8603700" cy="6172200"/>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If subclass contains the same method as parent class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if method is overridden. Then, the super keyword is used to call the parent class methods. </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Example:</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class Animal{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void eat(){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System.out.println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("eating...");}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class Dog extends Animal{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void eat(){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System.out.println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("eating bread...");}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void bark(){</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System.out.println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("barking...");}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void work(){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super.eat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bark();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class TestSuper2{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public static void main(String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args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Dog d=new Dog();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d.work</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77" name="矩形"/>
          <p:cNvSpPr>
            <a:spLocks/>
          </p:cNvSpPr>
          <p:nvPr/>
        </p:nvSpPr>
        <p:spPr>
          <a:xfrm rot="0">
            <a:off x="6499123" y="5498568"/>
            <a:ext cx="2029602" cy="56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Output: eating…</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              barking…</a:t>
            </a:r>
            <a:endParaRPr lang="zh-CN" altLang="en-US" sz="16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49347862"/>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文本框"/>
          <p:cNvSpPr>
            <a:spLocks noGrp="1"/>
          </p:cNvSpPr>
          <p:nvPr>
            <p:ph type="title"/>
          </p:nvPr>
        </p:nvSpPr>
        <p:spPr>
          <a:xfrm rot="0">
            <a:off x="381000" y="0"/>
            <a:ext cx="8520600" cy="8104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Use of Super to Invoke Parent Class Constructor</a:t>
            </a:r>
            <a:br>
              <a:rPr lang="zh-CN" altLang="en-US" sz="4400" b="1" i="0" u="none" strike="noStrike" kern="1200" cap="none" spc="0" baseline="0">
                <a:solidFill>
                  <a:schemeClr val="tx1"/>
                </a:solidFill>
                <a:latin typeface="Times New Roman" pitchFamily="18" charset="0"/>
                <a:ea typeface="宋体" pitchFamily="0" charset="0"/>
                <a:cs typeface="Times New Roman" pitchFamily="18" charset="0"/>
              </a:rPr>
            </a:b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79" name="文本框"/>
          <p:cNvSpPr>
            <a:spLocks noGrp="1"/>
          </p:cNvSpPr>
          <p:nvPr>
            <p:ph type="body" idx="1"/>
          </p:nvPr>
        </p:nvSpPr>
        <p:spPr>
          <a:xfrm rot="0">
            <a:off x="311700" y="1066800"/>
            <a:ext cx="8520600" cy="5486400"/>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During inheritance, to invoke the parent class constructor super keyword is used.</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Example:</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class Animal{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Animal(){</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System.out.println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("animal is created");}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class Dog extends Animal{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Dog(){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super();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System.out.println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("dog is created");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class TestSuper3{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public static void main(String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args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Dog d=new Dog();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80" name="矩形"/>
          <p:cNvSpPr>
            <a:spLocks/>
          </p:cNvSpPr>
          <p:nvPr/>
        </p:nvSpPr>
        <p:spPr>
          <a:xfrm rot="0">
            <a:off x="5822903" y="5334000"/>
            <a:ext cx="3135084"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Output: animal is created</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              dog is created    </a:t>
            </a:r>
            <a:endParaRPr lang="zh-CN" altLang="en-US" sz="18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13139433"/>
      </p:ext>
    </p:extLst>
  </p:cSld>
  <p:clrMapOvr>
    <a:masterClrMapping/>
  </p:clrMapOvr>
</p:sld>
</file>

<file path=ppt/slides/slide2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381000" y="228600"/>
            <a:ext cx="8520600" cy="8104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Abstract Class</a:t>
            </a:r>
            <a:br>
              <a:rPr lang="zh-CN" altLang="en-US" sz="3200" b="1" i="0" u="none" strike="noStrike" kern="1200" cap="none" spc="0" baseline="0">
                <a:solidFill>
                  <a:schemeClr val="tx1"/>
                </a:solidFill>
                <a:latin typeface="Times New Roman" pitchFamily="18" charset="0"/>
                <a:ea typeface="宋体" pitchFamily="0" charset="0"/>
                <a:cs typeface="Times New Roman" pitchFamily="18" charset="0"/>
              </a:rPr>
            </a:b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82" name="文本框"/>
          <p:cNvSpPr>
            <a:spLocks noGrp="1"/>
          </p:cNvSpPr>
          <p:nvPr>
            <p:ph type="body" idx="1"/>
          </p:nvPr>
        </p:nvSpPr>
        <p:spPr>
          <a:xfrm rot="0">
            <a:off x="457200" y="1066800"/>
            <a:ext cx="8520600" cy="5791200"/>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 class which is declared with the abstract keyword is known as an abstract class.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Example: abstract class A{} </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Abstract class provides a foundation upon which other sub classes are built.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It can contain both abstract and non-abstract methods (method with the body).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An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abstract class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needs to be extended in order to implement the abstract methods declared within it.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It cannot be instantiated.</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It can also contain constructors and static methods.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It can have final methods which will force the subclass not to change the body of the method.</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There are two ways to achieve abstraction in Java such as: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through the abstract class  and through interface.</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764958208"/>
      </p:ext>
    </p:extLst>
  </p:cSld>
  <p:clrMapOvr>
    <a:masterClrMapping/>
  </p:clrMapOvr>
</p:sld>
</file>

<file path=ppt/slides/slide2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304800" y="152400"/>
            <a:ext cx="8520600" cy="8104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Abstract Method</a:t>
            </a:r>
            <a:br>
              <a:rPr lang="zh-CN" altLang="en-US" sz="3200" b="1" i="0" u="none" strike="noStrike" kern="1200" cap="none" spc="0" baseline="0">
                <a:solidFill>
                  <a:schemeClr val="tx1"/>
                </a:solidFill>
                <a:latin typeface="Times New Roman" pitchFamily="18" charset="0"/>
                <a:ea typeface="宋体" pitchFamily="0" charset="0"/>
                <a:cs typeface="Times New Roman" pitchFamily="18" charset="0"/>
              </a:rPr>
            </a:b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84" name="文本框"/>
          <p:cNvSpPr>
            <a:spLocks noGrp="1"/>
          </p:cNvSpPr>
          <p:nvPr>
            <p:ph type="body" idx="1"/>
          </p:nvPr>
        </p:nvSpPr>
        <p:spPr>
          <a:xfrm rot="0">
            <a:off x="457200" y="914400"/>
            <a:ext cx="8520600" cy="4452000"/>
          </a:xfrm>
          <a:prstGeom prst="rect"/>
          <a:noFill/>
          <a:ln w="12700" cmpd="sng" cap="flat">
            <a:noFill/>
            <a:prstDash val="solid"/>
            <a:miter/>
          </a:ln>
        </p:spPr>
        <p:txBody>
          <a:bodyPr vert="horz" wrap="square" lIns="91440" tIns="45720" rIns="91440" bIns="45720" anchor="t" anchorCtr="0">
            <a:prstTxWarp prst="textNoShape"/>
          </a:bodyPr>
          <a:lstStyle/>
          <a:p>
            <a:pPr marL="457200" indent="-342900" algn="l">
              <a:lnSpc>
                <a:spcPct val="100000"/>
              </a:lnSpc>
              <a:spcBef>
                <a:spcPts val="0"/>
              </a:spcBef>
              <a:spcAft>
                <a:spcPts val="0"/>
              </a:spcAft>
              <a:buSzPts val="1800"/>
              <a:buFont typeface="Wingdings" pitchFamily="2"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An abstract method is declared with the keyword abstract.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Wingdings" pitchFamily="2"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It can only be present inside an abstract class.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Wingdings" pitchFamily="2"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It does not have implementation.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Wingdings" pitchFamily="2" charset="2"/>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method is defined inside the subclass.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Syntax</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abstract void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printStatus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zh-CN" altLang="en-US" sz="20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448524547"/>
      </p:ext>
    </p:extLst>
  </p:cSld>
  <p:clrMapOvr>
    <a:masterClrMapping/>
  </p:clrMapOvr>
</p:sld>
</file>

<file path=ppt/slides/slide2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a:spLocks noGrp="1"/>
          </p:cNvSpPr>
          <p:nvPr>
            <p:ph type="title"/>
          </p:nvPr>
        </p:nvSpPr>
        <p:spPr>
          <a:xfrm rot="0">
            <a:off x="311700" y="546667"/>
            <a:ext cx="8520600" cy="8104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86" name="文本框"/>
          <p:cNvSpPr>
            <a:spLocks noGrp="1"/>
          </p:cNvSpPr>
          <p:nvPr>
            <p:ph type="body" idx="1"/>
          </p:nvPr>
        </p:nvSpPr>
        <p:spPr>
          <a:xfrm rot="0">
            <a:off x="457200" y="1295399"/>
            <a:ext cx="8520600" cy="5257800"/>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Example1:</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abstract class Bike</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abstract void run();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class Honda4 extends Bike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void run()</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System.out.println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("running safely");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public static void main(String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args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Bike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obj</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new Honda4();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obj.run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87" name="矩形"/>
          <p:cNvSpPr>
            <a:spLocks/>
          </p:cNvSpPr>
          <p:nvPr/>
        </p:nvSpPr>
        <p:spPr>
          <a:xfrm rot="0">
            <a:off x="4687857" y="4572000"/>
            <a:ext cx="4289943" cy="1691640"/>
          </a:xfrm>
          <a:prstGeom prst="rect"/>
          <a:noFill/>
          <a:ln w="12700" cmpd="sng" cap="flat">
            <a:noFill/>
            <a:prstDash val="solid"/>
            <a:miter/>
          </a:ln>
        </p:spPr>
        <p:txBody>
          <a:bodyPr vert="horz" wrap="square" lIns="91440" tIns="45720" rIns="91440" bIns="45720" anchor="t" anchorCtr="0">
            <a:prstTxWarp prst="textNoShape"/>
            <a:spAutoFit/>
          </a:bodyPr>
          <a:lstStyle/>
          <a:p>
            <a:pPr marL="114300" indent="0" algn="just" fontAlgn="base">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Note: </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fontAlgn="base">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In this example, Bike is an abstract class that contains only one abstract method run. Its implementation is provided by the Honda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class. Here,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obj</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is a reference to the subclass object Honda4.</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7748630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2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ct val="2000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Lucida Sans"/>
              </a:rPr>
              <a:t>class</a:t>
            </a:r>
            <a:r>
              <a:rPr lang="en-US" altLang="zh-CN" sz="1800" b="0" i="0" u="none" strike="noStrike" kern="1200" cap="none" spc="0" baseline="0">
                <a:solidFill>
                  <a:schemeClr val="tx1"/>
                </a:solidFill>
                <a:latin typeface="Calibri" pitchFamily="0" charset="0"/>
                <a:ea typeface="宋体" pitchFamily="0" charset="0"/>
                <a:cs typeface="Lucida Sans"/>
              </a:rPr>
              <a:t> Counter{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Lucida Sans"/>
              </a:rPr>
              <a:t>int</a:t>
            </a:r>
            <a:r>
              <a:rPr lang="en-US" altLang="zh-CN" sz="1800" b="0" i="0" u="none" strike="noStrike" kern="1200" cap="none" spc="0" baseline="0">
                <a:solidFill>
                  <a:schemeClr val="tx1"/>
                </a:solidFill>
                <a:latin typeface="Calibri" pitchFamily="0" charset="0"/>
                <a:ea typeface="宋体" pitchFamily="0" charset="0"/>
                <a:cs typeface="Lucida Sans"/>
              </a:rPr>
              <a:t> count=0; //will get memory each time when the instance is created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Counter(){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count++; //incrementing value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System.out.println</a:t>
            </a:r>
            <a:r>
              <a:rPr lang="en-US" altLang="zh-CN" sz="1800" b="0" i="0" u="none" strike="noStrike" kern="1200" cap="none" spc="0" baseline="0">
                <a:solidFill>
                  <a:schemeClr val="tx1"/>
                </a:solidFill>
                <a:latin typeface="Calibri" pitchFamily="0" charset="0"/>
                <a:ea typeface="宋体" pitchFamily="0" charset="0"/>
                <a:cs typeface="Lucida Sans"/>
              </a:rPr>
              <a:t>(count);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Lucida Sans"/>
              </a:rPr>
              <a:t>public</a:t>
            </a:r>
            <a:r>
              <a:rPr lang="en-US" altLang="zh-CN" sz="1800" b="0" i="0" u="none" strike="noStrike" kern="1200" cap="none" spc="0" baseline="0">
                <a:solidFill>
                  <a:schemeClr val="tx1"/>
                </a:solidFill>
                <a:latin typeface="Calibri" pitchFamily="0" charset="0"/>
                <a:ea typeface="宋体" pitchFamily="0" charset="0"/>
                <a:cs typeface="Lucida Sans"/>
              </a:rPr>
              <a:t> </a:t>
            </a:r>
            <a:r>
              <a:rPr lang="en-US" altLang="zh-CN" sz="1800" b="1" i="0" u="none" strike="noStrike" kern="1200" cap="none" spc="0" baseline="0">
                <a:solidFill>
                  <a:schemeClr val="tx1"/>
                </a:solidFill>
                <a:latin typeface="Calibri" pitchFamily="0" charset="0"/>
                <a:ea typeface="宋体" pitchFamily="0" charset="0"/>
                <a:cs typeface="Lucida Sans"/>
              </a:rPr>
              <a:t>static</a:t>
            </a:r>
            <a:r>
              <a:rPr lang="en-US" altLang="zh-CN" sz="1800" b="0" i="0" u="none" strike="noStrike" kern="1200" cap="none" spc="0" baseline="0">
                <a:solidFill>
                  <a:schemeClr val="tx1"/>
                </a:solidFill>
                <a:latin typeface="Calibri" pitchFamily="0" charset="0"/>
                <a:ea typeface="宋体" pitchFamily="0" charset="0"/>
                <a:cs typeface="Lucida Sans"/>
              </a:rPr>
              <a:t> </a:t>
            </a:r>
            <a:r>
              <a:rPr lang="en-US" altLang="zh-CN" sz="1800" b="1" i="0" u="none" strike="noStrike" kern="1200" cap="none" spc="0" baseline="0">
                <a:solidFill>
                  <a:schemeClr val="tx1"/>
                </a:solidFill>
                <a:latin typeface="Calibri" pitchFamily="0" charset="0"/>
                <a:ea typeface="宋体" pitchFamily="0" charset="0"/>
                <a:cs typeface="Lucida Sans"/>
              </a:rPr>
              <a:t>void</a:t>
            </a:r>
            <a:r>
              <a:rPr lang="en-US" altLang="zh-CN" sz="1800" b="0" i="0" u="none" strike="noStrike" kern="1200" cap="none" spc="0" baseline="0">
                <a:solidFill>
                  <a:schemeClr val="tx1"/>
                </a:solidFill>
                <a:latin typeface="Calibri" pitchFamily="0" charset="0"/>
                <a:ea typeface="宋体" pitchFamily="0" charset="0"/>
                <a:cs typeface="Lucida Sans"/>
              </a:rPr>
              <a:t> main(String </a:t>
            </a:r>
            <a:r>
              <a:rPr lang="en-US" altLang="zh-CN" sz="1800" b="0" i="0" u="none" strike="noStrike" kern="1200" cap="none" spc="0" baseline="0">
                <a:solidFill>
                  <a:schemeClr val="tx1"/>
                </a:solidFill>
                <a:latin typeface="Calibri" pitchFamily="0" charset="0"/>
                <a:ea typeface="宋体" pitchFamily="0" charset="0"/>
                <a:cs typeface="Lucida Sans"/>
              </a:rPr>
              <a:t>args</a:t>
            </a:r>
            <a:r>
              <a:rPr lang="en-US" altLang="zh-CN" sz="1800" b="0" i="0" u="none" strike="noStrike" kern="1200" cap="none" spc="0" baseline="0">
                <a:solidFill>
                  <a:schemeClr val="tx1"/>
                </a:solidFill>
                <a:latin typeface="Calibri" pitchFamily="0" charset="0"/>
                <a:ea typeface="宋体" pitchFamily="0" charset="0"/>
                <a:cs typeface="Lucida Sans"/>
              </a:rPr>
              <a:t>[]){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//Creating objects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Counter c1=</a:t>
            </a:r>
            <a:r>
              <a:rPr lang="en-US" altLang="zh-CN" sz="1800" b="1" i="0" u="none" strike="noStrike" kern="1200" cap="none" spc="0" baseline="0">
                <a:solidFill>
                  <a:schemeClr val="tx1"/>
                </a:solidFill>
                <a:latin typeface="Calibri" pitchFamily="0" charset="0"/>
                <a:ea typeface="宋体" pitchFamily="0" charset="0"/>
                <a:cs typeface="Lucida Sans"/>
              </a:rPr>
              <a:t>new</a:t>
            </a:r>
            <a:r>
              <a:rPr lang="en-US" altLang="zh-CN" sz="1800" b="0" i="0" u="none" strike="noStrike" kern="1200" cap="none" spc="0" baseline="0">
                <a:solidFill>
                  <a:schemeClr val="tx1"/>
                </a:solidFill>
                <a:latin typeface="Calibri" pitchFamily="0" charset="0"/>
                <a:ea typeface="宋体" pitchFamily="0" charset="0"/>
                <a:cs typeface="Lucida Sans"/>
              </a:rPr>
              <a:t> Counter();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Counter c2=</a:t>
            </a:r>
            <a:r>
              <a:rPr lang="en-US" altLang="zh-CN" sz="1800" b="1" i="0" u="none" strike="noStrike" kern="1200" cap="none" spc="0" baseline="0">
                <a:solidFill>
                  <a:schemeClr val="tx1"/>
                </a:solidFill>
                <a:latin typeface="Calibri" pitchFamily="0" charset="0"/>
                <a:ea typeface="宋体" pitchFamily="0" charset="0"/>
                <a:cs typeface="Lucida Sans"/>
              </a:rPr>
              <a:t>new</a:t>
            </a:r>
            <a:r>
              <a:rPr lang="en-US" altLang="zh-CN" sz="1800" b="0" i="0" u="none" strike="noStrike" kern="1200" cap="none" spc="0" baseline="0">
                <a:solidFill>
                  <a:schemeClr val="tx1"/>
                </a:solidFill>
                <a:latin typeface="Calibri" pitchFamily="0" charset="0"/>
                <a:ea typeface="宋体" pitchFamily="0" charset="0"/>
                <a:cs typeface="Lucida Sans"/>
              </a:rPr>
              <a:t> Counter();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Counter c3=</a:t>
            </a:r>
            <a:r>
              <a:rPr lang="en-US" altLang="zh-CN" sz="1800" b="1" i="0" u="none" strike="noStrike" kern="1200" cap="none" spc="0" baseline="0">
                <a:solidFill>
                  <a:schemeClr val="tx1"/>
                </a:solidFill>
                <a:latin typeface="Calibri" pitchFamily="0" charset="0"/>
                <a:ea typeface="宋体" pitchFamily="0" charset="0"/>
                <a:cs typeface="Lucida Sans"/>
              </a:rPr>
              <a:t>new</a:t>
            </a:r>
            <a:r>
              <a:rPr lang="en-US" altLang="zh-CN" sz="1800" b="0" i="0" u="none" strike="noStrike" kern="1200" cap="none" spc="0" baseline="0">
                <a:solidFill>
                  <a:schemeClr val="tx1"/>
                </a:solidFill>
                <a:latin typeface="Calibri" pitchFamily="0" charset="0"/>
                <a:ea typeface="宋体" pitchFamily="0" charset="0"/>
                <a:cs typeface="Lucida Sans"/>
              </a:rPr>
              <a:t> Counter();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609600" indent="-609600" algn="l">
              <a:lnSpc>
                <a:spcPct val="80000"/>
              </a:lnSpc>
              <a:spcBef>
                <a:spcPct val="20000"/>
              </a:spcBef>
              <a:spcAft>
                <a:spcPts val="0"/>
              </a:spcAft>
              <a:buFont typeface="Arial" pitchFamily="34" charset="0"/>
              <a:buChar char="•"/>
            </a:pPr>
            <a:endParaRPr lang="zh-CN" altLang="en-US" sz="1800" b="0" i="0" u="none" strike="noStrike" kern="1200" cap="none" spc="0" baseline="0">
              <a:solidFill>
                <a:schemeClr val="tx1"/>
              </a:solidFill>
              <a:latin typeface="Calibri" pitchFamily="0" charset="0"/>
              <a:ea typeface="宋体" pitchFamily="0" charset="0"/>
              <a:cs typeface="Lucida Sans"/>
            </a:endParaRPr>
          </a:p>
        </p:txBody>
      </p:sp>
      <p:sp>
        <p:nvSpPr>
          <p:cNvPr id="24" name="矩形"/>
          <p:cNvSpPr>
            <a:spLocks/>
          </p:cNvSpPr>
          <p:nvPr/>
        </p:nvSpPr>
        <p:spPr>
          <a:xfrm rot="0">
            <a:off x="6096000" y="5105400"/>
            <a:ext cx="2438400"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Output: 1</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1</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1</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6856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8" name="文本框"/>
          <p:cNvSpPr>
            <a:spLocks noGrp="1"/>
          </p:cNvSpPr>
          <p:nvPr>
            <p:ph type="body" idx="1"/>
          </p:nvPr>
        </p:nvSpPr>
        <p:spPr>
          <a:xfrm rot="0">
            <a:off x="464100" y="457200"/>
            <a:ext cx="8520600" cy="5943599"/>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Example2:</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89" name="矩形"/>
          <p:cNvSpPr>
            <a:spLocks/>
          </p:cNvSpPr>
          <p:nvPr/>
        </p:nvSpPr>
        <p:spPr>
          <a:xfrm rot="0">
            <a:off x="651387" y="1676400"/>
            <a:ext cx="8077200" cy="4107181"/>
          </a:xfrm>
          <a:prstGeom prst="rect"/>
          <a:noFill/>
          <a:ln w="12700" cmpd="sng" cap="flat">
            <a:noFill/>
            <a:prstDash val="solid"/>
            <a:miter/>
          </a:ln>
        </p:spPr>
        <p:txBody>
          <a:bodyPr vert="horz" wrap="square" lIns="91440" tIns="45720" rIns="91440" bIns="45720" anchor="t" anchorCtr="0">
            <a:prstTxWarp prst="textNoShape"/>
            <a:spAutoFit/>
          </a:bodyPr>
          <a:lstStyle/>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abstract class Shape{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abstract void draw</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class Rectangle extends Shape{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void draw(){</a:t>
            </a:r>
            <a:r>
              <a:rPr lang="en-US" altLang="zh-CN" sz="2000" b="0" i="0" u="none" strike="noStrike" kern="1200" cap="none" spc="0" baseline="0">
                <a:solidFill>
                  <a:schemeClr val="tx1"/>
                </a:solidFill>
                <a:latin typeface="Calibri" pitchFamily="0" charset="0"/>
                <a:ea typeface="宋体" pitchFamily="0" charset="0"/>
                <a:cs typeface="Calibri" pitchFamily="0" charset="0"/>
              </a:rPr>
              <a:t>System.out.println</a:t>
            </a:r>
            <a:r>
              <a:rPr lang="en-US" altLang="zh-CN" sz="2000" b="0" i="0" u="none" strike="noStrike" kern="1200" cap="none" spc="0" baseline="0">
                <a:solidFill>
                  <a:schemeClr val="tx1"/>
                </a:solidFill>
                <a:latin typeface="Calibri" pitchFamily="0" charset="0"/>
                <a:ea typeface="宋体" pitchFamily="0" charset="0"/>
                <a:cs typeface="Calibri" pitchFamily="0" charset="0"/>
              </a:rPr>
              <a:t>("drawing rectangle");}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class Circle1 extends Shape{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void draw(){</a:t>
            </a:r>
            <a:r>
              <a:rPr lang="en-US" altLang="zh-CN" sz="2000" b="0" i="0" u="none" strike="noStrike" kern="1200" cap="none" spc="0" baseline="0">
                <a:solidFill>
                  <a:schemeClr val="tx1"/>
                </a:solidFill>
                <a:latin typeface="Calibri" pitchFamily="0" charset="0"/>
                <a:ea typeface="宋体" pitchFamily="0" charset="0"/>
                <a:cs typeface="Calibri" pitchFamily="0" charset="0"/>
              </a:rPr>
              <a:t>System.out.println</a:t>
            </a:r>
            <a:r>
              <a:rPr lang="en-US" altLang="zh-CN" sz="2000" b="0" i="0" u="none" strike="noStrike" kern="1200" cap="none" spc="0" baseline="0">
                <a:solidFill>
                  <a:schemeClr val="tx1"/>
                </a:solidFill>
                <a:latin typeface="Calibri" pitchFamily="0" charset="0"/>
                <a:ea typeface="宋体" pitchFamily="0" charset="0"/>
                <a:cs typeface="Calibri" pitchFamily="0" charset="0"/>
              </a:rPr>
              <a:t>("drawing circle");}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class</a:t>
            </a:r>
            <a:r>
              <a:rPr lang="en-US" altLang="zh-CN" sz="2000" b="0" i="0" u="none" strike="noStrike" kern="1200" cap="none" spc="0" baseline="0">
                <a:solidFill>
                  <a:schemeClr val="tx1"/>
                </a:solidFill>
                <a:latin typeface="Calibri" pitchFamily="0" charset="0"/>
                <a:ea typeface="宋体" pitchFamily="0" charset="0"/>
                <a:cs typeface="Calibri" pitchFamily="0" charset="0"/>
              </a:rPr>
              <a:t> TestAbstraction1{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public static void main(String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args</a:t>
            </a: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Shape s=new Circle1();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s.draw</a:t>
            </a: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609600" indent="-609600" algn="l">
              <a:lnSpc>
                <a:spcPct val="8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7813032"/>
      </p:ext>
    </p:extLst>
  </p:cSld>
  <p:clrMapOvr>
    <a:masterClrMapping/>
  </p:clrMapOvr>
</p:sld>
</file>

<file path=ppt/slides/slide3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0" name="文本框"/>
          <p:cNvSpPr>
            <a:spLocks noGrp="1"/>
          </p:cNvSpPr>
          <p:nvPr>
            <p:ph type="body" idx="1"/>
          </p:nvPr>
        </p:nvSpPr>
        <p:spPr>
          <a:xfrm rot="0">
            <a:off x="235296" y="916882"/>
            <a:ext cx="8775538" cy="5623272"/>
          </a:xfrm>
          <a:prstGeom prst="rect"/>
          <a:noFill/>
          <a:ln w="12700" cmpd="sng" cap="flat">
            <a:noFill/>
            <a:prstDash val="solid"/>
            <a:miter/>
          </a:ln>
        </p:spPr>
        <p:txBody>
          <a:bodyPr vert="horz" wrap="square" lIns="91440" tIns="45720" rIns="91440" bIns="45720" anchor="t" anchorCtr="0">
            <a:prstTxWarp prst="textNoShape"/>
          </a:bodyPr>
          <a:lstStyle/>
          <a:p>
            <a:pPr marL="457200" indent="-342900" algn="just">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Like a class, an interface can also contains methods and variables within it, but the methods declared in an interface are by default abstract (only method signature, no body).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just" fontAlgn="base">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Interfaces mention  what a class must do and not how to do. If a class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implements an interface and does not provide method bodies for all functions specified in the interface, then the class must be declared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abstract.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just" fontAlgn="base">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is used to achieve abstraction and multiple inheritance in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Java.</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just" fontAlgn="base">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Java compiler adds public and abstract keywords before the interface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method. Moreover</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it adds public, static and final keywords before data members.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Lucida Sans"/>
            </a:endParaRPr>
          </a:p>
          <a:p>
            <a:pPr marL="114300" indent="0" algn="just" fontAlgn="base">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Syntax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fontAlgn="base">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interface &lt;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interface_name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&gt; {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fontAlgn="base">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fontAlgn="base">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declare constant fields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fontAlgn="base">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declare methods that abstract by default.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fontAlgn="base">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fontAlgn="base">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Lucida Sans"/>
              </a:rPr>
              <a:t> </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457200" indent="-342900" algn="l">
              <a:lnSpc>
                <a:spcPct val="100000"/>
              </a:lnSpc>
              <a:spcBef>
                <a:spcPts val="0"/>
              </a:spcBef>
              <a:spcAft>
                <a:spcPts val="0"/>
              </a:spcAft>
              <a:buSzPts val="1800"/>
              <a:buFont typeface="Droid Sans" pitchFamily="0" charset="0"/>
              <a:buChar char="●"/>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91" name="矩形"/>
          <p:cNvSpPr>
            <a:spLocks/>
          </p:cNvSpPr>
          <p:nvPr/>
        </p:nvSpPr>
        <p:spPr>
          <a:xfrm rot="0">
            <a:off x="235296" y="455217"/>
            <a:ext cx="2726979" cy="453390"/>
          </a:xfrm>
          <a:prstGeom prst="rect"/>
          <a:noFill/>
          <a:ln w="12700" cmpd="sng" cap="flat">
            <a:noFill/>
            <a:prstDash val="solid"/>
            <a:miter/>
          </a:ln>
        </p:spPr>
        <p:txBody>
          <a:bodyPr vert="horz" wrap="square" lIns="91440" tIns="45720" rIns="91440" bIns="45720" anchor="t" anchorCtr="0">
            <a:prstTxWarp prst="textNoShape"/>
            <a:spAutoFit/>
          </a:bodyPr>
          <a:lstStyle/>
          <a:p>
            <a:pPr marL="11430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Interface in Java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3080968"/>
      </p:ext>
    </p:extLst>
  </p:cSld>
  <p:clrMapOvr>
    <a:masterClrMapping/>
  </p:clrMapOvr>
</p:sld>
</file>

<file path=ppt/slides/slide3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 name="文本框"/>
          <p:cNvSpPr>
            <a:spLocks noGrp="1"/>
          </p:cNvSpPr>
          <p:nvPr>
            <p:ph type="title"/>
          </p:nvPr>
        </p:nvSpPr>
        <p:spPr>
          <a:xfrm rot="0">
            <a:off x="311700" y="546667"/>
            <a:ext cx="8520600" cy="8104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93" name="文本框"/>
          <p:cNvSpPr>
            <a:spLocks noGrp="1"/>
          </p:cNvSpPr>
          <p:nvPr>
            <p:ph type="body" idx="1"/>
          </p:nvPr>
        </p:nvSpPr>
        <p:spPr>
          <a:xfrm rot="0">
            <a:off x="311700" y="1639833"/>
            <a:ext cx="8520600" cy="4452000"/>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graphicFrame>
        <p:nvGraphicFramePr>
          <p:cNvPr id="94" name="对象"/>
          <p:cNvGraphicFramePr>
            <a:graphicFrameLocks noChangeAspect="1"/>
          </p:cNvGraphicFramePr>
          <p:nvPr/>
        </p:nvGraphicFramePr>
        <p:xfrm>
          <a:off x="1143000" y="2514600"/>
          <a:ext cx="6334125" cy="2362200"/>
        </p:xfrm>
        <a:graphic>
          <a:graphicData uri="http://schemas.openxmlformats.org/presentationml/2006/ole">
            <mc:AlternateContent xmlns:mc="http://schemas.openxmlformats.org/markup-compatibility/2006">
              <mc:Choice xmlns:v="urn:schemas-microsoft-com:vml" Requires="v">
                <p:oleObj spid="" name="package" r:id="rId1" imgW="0" imgH="0" progId="package">
                  <p:embed/>
                </p:oleObj>
              </mc:Choice>
              <mc:Fallback>
                <p:oleObj name="package" r:id="rId1" imgW="0" imgH="0" progId="package">
                  <p:embed/>
                  <p:pic>
                    <p:nvPicPr>
                      <p:cNvPr id="94" name="对象"/>
                      <p:cNvPicPr>
                        <a:picLocks noChangeAspect="1"/>
                      </p:cNvPicPr>
                      <p:nvPr/>
                    </p:nvPicPr>
                    <p:blipFill>
                      <a:blip r:embed="rId2" cstate="print"/>
                      <a:stretch>
                        <a:fillRect/>
                      </a:stretch>
                    </p:blipFill>
                    <p:spPr>
                      <a:xfrm rot="0">
                        <a:off x="1143000" y="2514600"/>
                        <a:ext cx="6334125" cy="2362200"/>
                      </a:xfrm>
                      <a:prstGeom prst="rect"/>
                      <a:noFill/>
                      <a:ln w="12700" cmpd="sng" cap="flat">
                        <a:noFill/>
                        <a:prstDash val="solid"/>
                        <a:miter/>
                      </a:ln>
                    </p:spPr>
                  </p:pic>
                </p:oleObj>
              </mc:Fallback>
            </mc:AlternateContent>
          </a:graphicData>
        </a:graphic>
      </p:graphicFrame>
    </p:spTree>
    <p:extLst>
      <p:ext uri="{BB962C8B-B14F-4D97-AF65-F5344CB8AC3E}">
        <p14:creationId xmlns:p14="http://schemas.microsoft.com/office/powerpoint/2010/main" val="1618239108"/>
      </p:ext>
    </p:extLst>
  </p:cSld>
  <p:clrMapOvr>
    <a:masterClrMapping/>
  </p:clrMapOvr>
</p:sld>
</file>

<file path=ppt/slides/slide3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5" name="文本框"/>
          <p:cNvSpPr>
            <a:spLocks noGrp="1"/>
          </p:cNvSpPr>
          <p:nvPr>
            <p:ph type="body" idx="1"/>
          </p:nvPr>
        </p:nvSpPr>
        <p:spPr>
          <a:xfrm rot="0">
            <a:off x="149775" y="1077169"/>
            <a:ext cx="8765625" cy="4587032"/>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Example:</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interface Player</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final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id = 10;</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move();</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just">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Interfaces can only contain method declaration.</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just">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 class that implements an interface (a subclass) must implement all the methods declared in the interface.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just">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To implement interface use implements keyword.</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7665252"/>
      </p:ext>
    </p:extLst>
  </p:cSld>
  <p:clrMapOvr>
    <a:masterClrMapping/>
  </p:clrMapOvr>
</p:sld>
</file>

<file path=ppt/slides/slide3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文本框"/>
          <p:cNvSpPr>
            <a:spLocks noGrp="1"/>
          </p:cNvSpPr>
          <p:nvPr>
            <p:ph type="body" idx="1"/>
          </p:nvPr>
        </p:nvSpPr>
        <p:spPr>
          <a:xfrm rot="0">
            <a:off x="168824" y="228600"/>
            <a:ext cx="8698950" cy="6515100"/>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Example:</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import java.io.*;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interface In1</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final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 = 10;</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void display();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class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TestClass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implements In1</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public void display()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System.out.println("Geek");</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public static void main (String[]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args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TestClass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t = new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TestClass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t.display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System.out.println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zh-CN" altLang="en-US" sz="2000" b="0" i="0" u="none" strike="noStrike" kern="1200" cap="none" spc="0" baseline="0">
              <a:solidFill>
                <a:schemeClr val="tx1"/>
              </a:solidFill>
              <a:latin typeface="Calibri" pitchFamily="0" charset="0"/>
              <a:ea typeface="宋体" pitchFamily="0" charset="0"/>
              <a:cs typeface="Lucida Sans"/>
            </a:endParaRPr>
          </a:p>
        </p:txBody>
      </p:sp>
      <p:sp>
        <p:nvSpPr>
          <p:cNvPr id="97" name="矩形"/>
          <p:cNvSpPr>
            <a:spLocks/>
          </p:cNvSpPr>
          <p:nvPr/>
        </p:nvSpPr>
        <p:spPr>
          <a:xfrm rot="0">
            <a:off x="6324599" y="5486400"/>
            <a:ext cx="2537925"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Output:</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              Geek</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               10</a:t>
            </a:r>
            <a:endParaRPr lang="zh-CN" altLang="en-US" sz="18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43944764"/>
      </p:ext>
    </p:extLst>
  </p:cSld>
  <p:clrMapOvr>
    <a:masterClrMapping/>
  </p:clrMapOvr>
</p:sld>
</file>

<file path=ppt/slides/slide3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文本框"/>
          <p:cNvSpPr>
            <a:spLocks noGrp="1"/>
          </p:cNvSpPr>
          <p:nvPr>
            <p:ph type="body" idx="1"/>
          </p:nvPr>
        </p:nvSpPr>
        <p:spPr>
          <a:xfrm rot="0">
            <a:off x="311700" y="1082351"/>
            <a:ext cx="8520600" cy="5648131"/>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As shown in the figure given below, a class extends another class, an interface extends another interface, but a class implements an interface.</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99" name="图片"/>
          <p:cNvPicPr>
            <a:picLocks/>
          </p:cNvPicPr>
          <p:nvPr/>
        </p:nvPicPr>
        <p:blipFill>
          <a:blip r:embed="rId1" cstate="print"/>
          <a:stretch>
            <a:fillRect/>
          </a:stretch>
        </p:blipFill>
        <p:spPr>
          <a:xfrm rot="0">
            <a:off x="533400" y="1981199"/>
            <a:ext cx="8115300" cy="4140199"/>
          </a:xfrm>
          <a:prstGeom prst="rect"/>
          <a:noFill/>
          <a:ln w="12700" cmpd="sng" cap="flat">
            <a:noFill/>
            <a:prstDash val="solid"/>
            <a:miter/>
          </a:ln>
        </p:spPr>
      </p:pic>
      <p:sp>
        <p:nvSpPr>
          <p:cNvPr id="100" name="矩形"/>
          <p:cNvSpPr>
            <a:spLocks/>
          </p:cNvSpPr>
          <p:nvPr/>
        </p:nvSpPr>
        <p:spPr>
          <a:xfrm rot="0">
            <a:off x="235296" y="455217"/>
            <a:ext cx="6775105" cy="453390"/>
          </a:xfrm>
          <a:prstGeom prst="rect"/>
          <a:noFill/>
          <a:ln w="12700" cmpd="sng" cap="flat">
            <a:noFill/>
            <a:prstDash val="solid"/>
            <a:miter/>
          </a:ln>
        </p:spPr>
        <p:txBody>
          <a:bodyPr vert="horz" wrap="square" lIns="91440" tIns="45720" rIns="91440" bIns="45720" anchor="t" anchorCtr="0">
            <a:prstTxWarp prst="textNoShape"/>
            <a:spAutoFit/>
          </a:bodyPr>
          <a:lstStyle/>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The Relationship Between Classes and Interfaces</a:t>
            </a: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95640747"/>
      </p:ext>
    </p:extLst>
  </p:cSld>
  <p:clrMapOvr>
    <a:masterClrMapping/>
  </p:clrMapOvr>
</p:sld>
</file>

<file path=ppt/slides/slide3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文本框"/>
          <p:cNvSpPr>
            <a:spLocks noGrp="1"/>
          </p:cNvSpPr>
          <p:nvPr>
            <p:ph type="body" idx="1"/>
          </p:nvPr>
        </p:nvSpPr>
        <p:spPr>
          <a:xfrm rot="0">
            <a:off x="311700" y="1016001"/>
            <a:ext cx="8520600" cy="5075833"/>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If a class implements multiple interfaces, or an interface extends multiple interfaces, it is known as multiple inheritance</a:t>
            </a:r>
            <a:r>
              <a:rPr lang="en-US" altLang="zh-CN" sz="32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3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pic>
        <p:nvPicPr>
          <p:cNvPr id="102" name="图片"/>
          <p:cNvPicPr>
            <a:picLocks/>
          </p:cNvPicPr>
          <p:nvPr/>
        </p:nvPicPr>
        <p:blipFill>
          <a:blip r:embed="rId1" cstate="print"/>
          <a:stretch>
            <a:fillRect/>
          </a:stretch>
        </p:blipFill>
        <p:spPr>
          <a:xfrm rot="0">
            <a:off x="450007" y="1993901"/>
            <a:ext cx="8343899" cy="4254499"/>
          </a:xfrm>
          <a:prstGeom prst="rect"/>
          <a:noFill/>
          <a:ln w="12700" cmpd="sng" cap="flat">
            <a:noFill/>
            <a:prstDash val="solid"/>
            <a:miter/>
          </a:ln>
        </p:spPr>
      </p:pic>
      <p:sp>
        <p:nvSpPr>
          <p:cNvPr id="103" name="矩形"/>
          <p:cNvSpPr>
            <a:spLocks/>
          </p:cNvSpPr>
          <p:nvPr/>
        </p:nvSpPr>
        <p:spPr>
          <a:xfrm rot="0">
            <a:off x="288082" y="506017"/>
            <a:ext cx="5769818" cy="453390"/>
          </a:xfrm>
          <a:prstGeom prst="rect"/>
          <a:noFill/>
          <a:ln w="12700" cmpd="sng" cap="flat">
            <a:noFill/>
            <a:prstDash val="solid"/>
            <a:miter/>
          </a:ln>
        </p:spPr>
        <p:txBody>
          <a:bodyPr vert="horz" wrap="square" lIns="91440" tIns="45720" rIns="91440" bIns="45720" anchor="t" anchorCtr="0">
            <a:prstTxWarp prst="textNoShape"/>
            <a:spAutoFit/>
          </a:bodyPr>
          <a:lstStyle/>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Multiple Inheritance in Java by Interface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3868051"/>
      </p:ext>
    </p:extLst>
  </p:cSld>
  <p:clrMapOvr>
    <a:masterClrMapping/>
  </p:clrMapOvr>
</p:sld>
</file>

<file path=ppt/slides/slide3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rot="0">
            <a:off x="238125" y="1079501"/>
            <a:ext cx="8513989" cy="5514131"/>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Example</a:t>
            </a:r>
            <a:r>
              <a:rPr lang="en-US" altLang="zh-CN" sz="1400" b="1"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4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interface Printable{   void print();  }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interface Showable{  void show();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class A7 implements Printable, Showable</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public void print()</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System.out.println("Hello");</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public void show()</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System.out.println("Welcome");</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public static void main(String </a:t>
            </a: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args</a:t>
            </a: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A7 </a:t>
            </a: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obj</a:t>
            </a: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 = new A7();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obj.print</a:t>
            </a: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obj.show</a:t>
            </a: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 }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zh-CN" altLang="en-US" sz="1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5" name="矩形"/>
          <p:cNvSpPr>
            <a:spLocks/>
          </p:cNvSpPr>
          <p:nvPr/>
        </p:nvSpPr>
        <p:spPr>
          <a:xfrm rot="0">
            <a:off x="6224298" y="3908985"/>
            <a:ext cx="2537925" cy="805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Output:</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             Hello</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             Welcome</a:t>
            </a:r>
            <a:endParaRPr lang="zh-CN" altLang="en-US" sz="16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5632215"/>
      </p:ext>
    </p:extLst>
  </p:cSld>
  <p:clrMapOvr>
    <a:masterClrMapping/>
  </p:clrMapOvr>
</p:sld>
</file>

<file path=ppt/slides/slide3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6" name="文本框"/>
          <p:cNvSpPr>
            <a:spLocks noGrp="1"/>
          </p:cNvSpPr>
          <p:nvPr>
            <p:ph type="body" idx="1"/>
          </p:nvPr>
        </p:nvSpPr>
        <p:spPr>
          <a:xfrm rot="0">
            <a:off x="311700" y="1054100"/>
            <a:ext cx="8520600" cy="5037732"/>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There are two types of polymorphism in Java such as: Static and Dynamic Polymorphism.</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pic>
        <p:nvPicPr>
          <p:cNvPr id="107" name="图片"/>
          <p:cNvPicPr>
            <a:picLocks/>
          </p:cNvPicPr>
          <p:nvPr/>
        </p:nvPicPr>
        <p:blipFill>
          <a:blip r:embed="rId1" cstate="print"/>
          <a:stretch>
            <a:fillRect/>
          </a:stretch>
        </p:blipFill>
        <p:spPr>
          <a:xfrm rot="0">
            <a:off x="361950" y="2019300"/>
            <a:ext cx="8362949" cy="4343399"/>
          </a:xfrm>
          <a:prstGeom prst="rect"/>
          <a:noFill/>
          <a:ln w="12700" cmpd="sng" cap="flat">
            <a:noFill/>
            <a:prstDash val="solid"/>
            <a:miter/>
          </a:ln>
        </p:spPr>
      </p:pic>
      <p:sp>
        <p:nvSpPr>
          <p:cNvPr id="108" name="矩形"/>
          <p:cNvSpPr>
            <a:spLocks/>
          </p:cNvSpPr>
          <p:nvPr/>
        </p:nvSpPr>
        <p:spPr>
          <a:xfrm rot="0">
            <a:off x="288083" y="506017"/>
            <a:ext cx="3340943" cy="453390"/>
          </a:xfrm>
          <a:prstGeom prst="rect"/>
          <a:noFill/>
          <a:ln w="12700" cmpd="sng" cap="flat">
            <a:noFill/>
            <a:prstDash val="solid"/>
            <a:miter/>
          </a:ln>
        </p:spPr>
        <p:txBody>
          <a:bodyPr vert="horz" wrap="square" lIns="91440" tIns="45720" rIns="91440" bIns="45720" anchor="t" anchorCtr="0">
            <a:prstTxWarp prst="textNoShape"/>
            <a:spAutoFit/>
          </a:bodyPr>
          <a:lstStyle/>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Polymorphism in Java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40070203"/>
      </p:ext>
    </p:extLst>
  </p:cSld>
  <p:clrMapOvr>
    <a:masterClrMapping/>
  </p:clrMapOvr>
</p:sld>
</file>

<file path=ppt/slides/slide3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288082" y="1121569"/>
            <a:ext cx="8520600" cy="4225131"/>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Dynamic Polymorphism</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this mechanism, the execution of an overridden method is done at runtime. It is also known as runtime polymorphism or dynamic method dispatch. We can achieve dynamic polymorphism by using method overriding.</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Properties of Dynamic Polymorphism</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It decides which method is to execute at runtime.</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It is achieved through dynamic binding.</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It happens between different classes.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It is required where a subclass object is assigned to a super-class object for dynamic polymorphism.</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0" name="矩形"/>
          <p:cNvSpPr>
            <a:spLocks/>
          </p:cNvSpPr>
          <p:nvPr/>
        </p:nvSpPr>
        <p:spPr>
          <a:xfrm rot="0">
            <a:off x="288083" y="506017"/>
            <a:ext cx="4941143" cy="453390"/>
          </a:xfrm>
          <a:prstGeom prst="rect"/>
          <a:noFill/>
          <a:ln w="12700" cmpd="sng" cap="flat">
            <a:noFill/>
            <a:prstDash val="solid"/>
            <a:miter/>
          </a:ln>
        </p:spPr>
        <p:txBody>
          <a:bodyPr vert="horz" wrap="square" lIns="91440" tIns="45720" rIns="91440" bIns="45720" anchor="t" anchorCtr="0">
            <a:prstTxWarp prst="textNoShape"/>
            <a:spAutoFit/>
          </a:bodyPr>
          <a:lstStyle/>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Dynamic Polymorphism in Java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8789738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Using static variable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26"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ct val="2000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Lucida Sans"/>
              </a:rPr>
              <a:t>class</a:t>
            </a:r>
            <a:r>
              <a:rPr lang="en-US" altLang="zh-CN" sz="1800" b="0" i="0" u="none" strike="noStrike" kern="1200" cap="none" spc="0" baseline="0">
                <a:solidFill>
                  <a:schemeClr val="tx1"/>
                </a:solidFill>
                <a:latin typeface="Calibri" pitchFamily="0" charset="0"/>
                <a:ea typeface="宋体" pitchFamily="0" charset="0"/>
                <a:cs typeface="Lucida Sans"/>
              </a:rPr>
              <a:t> Counter2{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Lucida Sans"/>
              </a:rPr>
              <a:t>static</a:t>
            </a:r>
            <a:r>
              <a:rPr lang="en-US" altLang="zh-CN" sz="1800" b="0" i="0" u="none" strike="noStrike" kern="1200" cap="none" spc="0" baseline="0">
                <a:solidFill>
                  <a:schemeClr val="tx1"/>
                </a:solidFill>
                <a:latin typeface="Calibri" pitchFamily="0" charset="0"/>
                <a:ea typeface="宋体" pitchFamily="0" charset="0"/>
                <a:cs typeface="Lucida Sans"/>
              </a:rPr>
              <a:t> </a:t>
            </a:r>
            <a:r>
              <a:rPr lang="en-US" altLang="zh-CN" sz="1800" b="1" i="0" u="none" strike="noStrike" kern="1200" cap="none" spc="0" baseline="0">
                <a:solidFill>
                  <a:schemeClr val="tx1"/>
                </a:solidFill>
                <a:latin typeface="Calibri" pitchFamily="0" charset="0"/>
                <a:ea typeface="宋体" pitchFamily="0" charset="0"/>
                <a:cs typeface="Lucida Sans"/>
              </a:rPr>
              <a:t>int</a:t>
            </a:r>
            <a:r>
              <a:rPr lang="en-US" altLang="zh-CN" sz="1800" b="0" i="0" u="none" strike="noStrike" kern="1200" cap="none" spc="0" baseline="0">
                <a:solidFill>
                  <a:schemeClr val="tx1"/>
                </a:solidFill>
                <a:latin typeface="Calibri" pitchFamily="0" charset="0"/>
                <a:ea typeface="宋体" pitchFamily="0" charset="0"/>
                <a:cs typeface="Lucida Sans"/>
              </a:rPr>
              <a:t> count=0; //will get memory only once and retain its value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Counter2(){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count++; //incrementing the value of static variable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System.out.println</a:t>
            </a:r>
            <a:r>
              <a:rPr lang="en-US" altLang="zh-CN" sz="1800" b="0" i="0" u="none" strike="noStrike" kern="1200" cap="none" spc="0" baseline="0">
                <a:solidFill>
                  <a:schemeClr val="tx1"/>
                </a:solidFill>
                <a:latin typeface="Calibri" pitchFamily="0" charset="0"/>
                <a:ea typeface="宋体" pitchFamily="0" charset="0"/>
                <a:cs typeface="Lucida Sans"/>
              </a:rPr>
              <a:t>(count);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Lucida Sans"/>
              </a:rPr>
              <a:t>public</a:t>
            </a:r>
            <a:r>
              <a:rPr lang="en-US" altLang="zh-CN" sz="1800" b="0" i="0" u="none" strike="noStrike" kern="1200" cap="none" spc="0" baseline="0">
                <a:solidFill>
                  <a:schemeClr val="tx1"/>
                </a:solidFill>
                <a:latin typeface="Calibri" pitchFamily="0" charset="0"/>
                <a:ea typeface="宋体" pitchFamily="0" charset="0"/>
                <a:cs typeface="Lucida Sans"/>
              </a:rPr>
              <a:t> </a:t>
            </a:r>
            <a:r>
              <a:rPr lang="en-US" altLang="zh-CN" sz="1800" b="1" i="0" u="none" strike="noStrike" kern="1200" cap="none" spc="0" baseline="0">
                <a:solidFill>
                  <a:schemeClr val="tx1"/>
                </a:solidFill>
                <a:latin typeface="Calibri" pitchFamily="0" charset="0"/>
                <a:ea typeface="宋体" pitchFamily="0" charset="0"/>
                <a:cs typeface="Lucida Sans"/>
              </a:rPr>
              <a:t>static</a:t>
            </a:r>
            <a:r>
              <a:rPr lang="en-US" altLang="zh-CN" sz="1800" b="0" i="0" u="none" strike="noStrike" kern="1200" cap="none" spc="0" baseline="0">
                <a:solidFill>
                  <a:schemeClr val="tx1"/>
                </a:solidFill>
                <a:latin typeface="Calibri" pitchFamily="0" charset="0"/>
                <a:ea typeface="宋体" pitchFamily="0" charset="0"/>
                <a:cs typeface="Lucida Sans"/>
              </a:rPr>
              <a:t> </a:t>
            </a:r>
            <a:r>
              <a:rPr lang="en-US" altLang="zh-CN" sz="1800" b="1" i="0" u="none" strike="noStrike" kern="1200" cap="none" spc="0" baseline="0">
                <a:solidFill>
                  <a:schemeClr val="tx1"/>
                </a:solidFill>
                <a:latin typeface="Calibri" pitchFamily="0" charset="0"/>
                <a:ea typeface="宋体" pitchFamily="0" charset="0"/>
                <a:cs typeface="Lucida Sans"/>
              </a:rPr>
              <a:t>void</a:t>
            </a:r>
            <a:r>
              <a:rPr lang="en-US" altLang="zh-CN" sz="1800" b="0" i="0" u="none" strike="noStrike" kern="1200" cap="none" spc="0" baseline="0">
                <a:solidFill>
                  <a:schemeClr val="tx1"/>
                </a:solidFill>
                <a:latin typeface="Calibri" pitchFamily="0" charset="0"/>
                <a:ea typeface="宋体" pitchFamily="0" charset="0"/>
                <a:cs typeface="Lucida Sans"/>
              </a:rPr>
              <a:t> main(String </a:t>
            </a:r>
            <a:r>
              <a:rPr lang="en-US" altLang="zh-CN" sz="1800" b="0" i="0" u="none" strike="noStrike" kern="1200" cap="none" spc="0" baseline="0">
                <a:solidFill>
                  <a:schemeClr val="tx1"/>
                </a:solidFill>
                <a:latin typeface="Calibri" pitchFamily="0" charset="0"/>
                <a:ea typeface="宋体" pitchFamily="0" charset="0"/>
                <a:cs typeface="Lucida Sans"/>
              </a:rPr>
              <a:t>args</a:t>
            </a:r>
            <a:r>
              <a:rPr lang="en-US" altLang="zh-CN" sz="1800" b="0" i="0" u="none" strike="noStrike" kern="1200" cap="none" spc="0" baseline="0">
                <a:solidFill>
                  <a:schemeClr val="tx1"/>
                </a:solidFill>
                <a:latin typeface="Calibri" pitchFamily="0" charset="0"/>
                <a:ea typeface="宋体" pitchFamily="0" charset="0"/>
                <a:cs typeface="Lucida Sans"/>
              </a:rPr>
              <a:t>[]){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//creating objects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Counter2 c1=</a:t>
            </a:r>
            <a:r>
              <a:rPr lang="en-US" altLang="zh-CN" sz="1800" b="1" i="0" u="none" strike="noStrike" kern="1200" cap="none" spc="0" baseline="0">
                <a:solidFill>
                  <a:schemeClr val="tx1"/>
                </a:solidFill>
                <a:latin typeface="Calibri" pitchFamily="0" charset="0"/>
                <a:ea typeface="宋体" pitchFamily="0" charset="0"/>
                <a:cs typeface="Lucida Sans"/>
              </a:rPr>
              <a:t>new</a:t>
            </a:r>
            <a:r>
              <a:rPr lang="en-US" altLang="zh-CN" sz="1800" b="0" i="0" u="none" strike="noStrike" kern="1200" cap="none" spc="0" baseline="0">
                <a:solidFill>
                  <a:schemeClr val="tx1"/>
                </a:solidFill>
                <a:latin typeface="Calibri" pitchFamily="0" charset="0"/>
                <a:ea typeface="宋体" pitchFamily="0" charset="0"/>
                <a:cs typeface="Lucida Sans"/>
              </a:rPr>
              <a:t> Counter2();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Counter2 c2=</a:t>
            </a:r>
            <a:r>
              <a:rPr lang="en-US" altLang="zh-CN" sz="1800" b="1" i="0" u="none" strike="noStrike" kern="1200" cap="none" spc="0" baseline="0">
                <a:solidFill>
                  <a:schemeClr val="tx1"/>
                </a:solidFill>
                <a:latin typeface="Calibri" pitchFamily="0" charset="0"/>
                <a:ea typeface="宋体" pitchFamily="0" charset="0"/>
                <a:cs typeface="Lucida Sans"/>
              </a:rPr>
              <a:t>new</a:t>
            </a:r>
            <a:r>
              <a:rPr lang="en-US" altLang="zh-CN" sz="1800" b="0" i="0" u="none" strike="noStrike" kern="1200" cap="none" spc="0" baseline="0">
                <a:solidFill>
                  <a:schemeClr val="tx1"/>
                </a:solidFill>
                <a:latin typeface="Calibri" pitchFamily="0" charset="0"/>
                <a:ea typeface="宋体" pitchFamily="0" charset="0"/>
                <a:cs typeface="Lucida Sans"/>
              </a:rPr>
              <a:t> Counter2();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Counter2 c3=</a:t>
            </a:r>
            <a:r>
              <a:rPr lang="en-US" altLang="zh-CN" sz="1800" b="1" i="0" u="none" strike="noStrike" kern="1200" cap="none" spc="0" baseline="0">
                <a:solidFill>
                  <a:schemeClr val="tx1"/>
                </a:solidFill>
                <a:latin typeface="Calibri" pitchFamily="0" charset="0"/>
                <a:ea typeface="宋体" pitchFamily="0" charset="0"/>
                <a:cs typeface="Lucida Sans"/>
              </a:rPr>
              <a:t>new</a:t>
            </a:r>
            <a:r>
              <a:rPr lang="en-US" altLang="zh-CN" sz="1800" b="0" i="0" u="none" strike="noStrike" kern="1200" cap="none" spc="0" baseline="0">
                <a:solidFill>
                  <a:schemeClr val="tx1"/>
                </a:solidFill>
                <a:latin typeface="Calibri" pitchFamily="0" charset="0"/>
                <a:ea typeface="宋体" pitchFamily="0" charset="0"/>
                <a:cs typeface="Lucida Sans"/>
              </a:rPr>
              <a:t> Counter2();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Lucida Sans"/>
              </a:rPr>
              <a:t>}  </a:t>
            </a:r>
            <a:endParaRPr lang="en-US" altLang="zh-CN" sz="1800" b="0" i="0" u="none" strike="noStrike" kern="1200" cap="none" spc="0" baseline="0">
              <a:solidFill>
                <a:schemeClr val="tx1"/>
              </a:solidFill>
              <a:latin typeface="Calibri" pitchFamily="0" charset="0"/>
              <a:ea typeface="宋体" pitchFamily="0" charset="0"/>
              <a:cs typeface="Lucida Sans"/>
            </a:endParaRPr>
          </a:p>
          <a:p>
            <a:pPr marL="609600" indent="-609600" algn="l">
              <a:lnSpc>
                <a:spcPct val="80000"/>
              </a:lnSpc>
              <a:spcBef>
                <a:spcPct val="20000"/>
              </a:spcBef>
              <a:spcAft>
                <a:spcPts val="0"/>
              </a:spcAft>
              <a:buFont typeface="Arial" pitchFamily="34" charset="0"/>
              <a:buChar char="•"/>
            </a:pPr>
            <a:endParaRPr lang="zh-CN" altLang="en-US" sz="1800" b="0" i="0" u="none" strike="noStrike" kern="1200" cap="none" spc="0" baseline="0">
              <a:solidFill>
                <a:schemeClr val="tx1"/>
              </a:solidFill>
              <a:latin typeface="Calibri" pitchFamily="0" charset="0"/>
              <a:ea typeface="宋体" pitchFamily="0" charset="0"/>
              <a:cs typeface="Lucida Sans"/>
            </a:endParaRPr>
          </a:p>
        </p:txBody>
      </p:sp>
      <p:sp>
        <p:nvSpPr>
          <p:cNvPr id="27" name="矩形"/>
          <p:cNvSpPr>
            <a:spLocks/>
          </p:cNvSpPr>
          <p:nvPr/>
        </p:nvSpPr>
        <p:spPr>
          <a:xfrm rot="0">
            <a:off x="6096000" y="5105400"/>
            <a:ext cx="2438400"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Output: 1</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2</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3</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464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1" name="文本框"/>
          <p:cNvSpPr>
            <a:spLocks noGrp="1"/>
          </p:cNvSpPr>
          <p:nvPr>
            <p:ph type="body" idx="1"/>
          </p:nvPr>
        </p:nvSpPr>
        <p:spPr>
          <a:xfrm rot="0">
            <a:off x="245025" y="1114727"/>
            <a:ext cx="8632275" cy="3990675"/>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It is used to achieve runtime polymorphism. It gives a specific implementation to a method that is present in the parent class. The main() method and any of the static methods can not be overridden.</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Rules for Method Overriding</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method name must be the same in the parent as well as child class.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number of parameters and the types must be the same in both classes.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There must exist an IS-A relationship (inheritance).</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We call an overridden method through a reference of the parent class. The type of object decides which method is to be executed at runtime by JVM.</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zh-CN" altLang="en-US" sz="18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2" name="矩形"/>
          <p:cNvSpPr>
            <a:spLocks/>
          </p:cNvSpPr>
          <p:nvPr/>
        </p:nvSpPr>
        <p:spPr>
          <a:xfrm rot="0">
            <a:off x="288083" y="506017"/>
            <a:ext cx="2959942" cy="453390"/>
          </a:xfrm>
          <a:prstGeom prst="rect"/>
          <a:noFill/>
          <a:ln w="12700" cmpd="sng" cap="flat">
            <a:noFill/>
            <a:prstDash val="solid"/>
            <a:miter/>
          </a:ln>
        </p:spPr>
        <p:txBody>
          <a:bodyPr vert="horz" wrap="square" lIns="91440" tIns="45720" rIns="91440" bIns="45720" anchor="t" anchorCtr="0">
            <a:prstTxWarp prst="textNoShape"/>
            <a:spAutoFit/>
          </a:bodyPr>
          <a:lstStyle/>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Method Overriding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71561662"/>
      </p:ext>
    </p:extLst>
  </p:cSld>
  <p:clrMapOvr>
    <a:masterClrMapping/>
  </p:clrMapOvr>
</p:sld>
</file>

<file path=ppt/slides/slide4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3" name="文本框"/>
          <p:cNvSpPr>
            <a:spLocks noGrp="1"/>
          </p:cNvSpPr>
          <p:nvPr>
            <p:ph type="body" idx="1"/>
          </p:nvPr>
        </p:nvSpPr>
        <p:spPr>
          <a:xfrm rot="0">
            <a:off x="311700" y="1104901"/>
            <a:ext cx="8520600" cy="3263900"/>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Advantages of Method Overriding</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a:lnSpc>
                <a:spcPct val="100000"/>
              </a:lnSpc>
              <a:spcBef>
                <a:spcPts val="0"/>
              </a:spcBef>
              <a:spcAft>
                <a:spcPts val="0"/>
              </a:spcAft>
              <a:buNone/>
            </a:pPr>
            <a:r>
              <a:rPr lang="zh-CN" altLang="en-US" sz="2000" b="0" i="0" u="none" strike="noStrike" kern="1200" cap="none" spc="0" baseline="0">
                <a:solidFill>
                  <a:schemeClr val="tx1"/>
                </a:solidFill>
                <a:latin typeface="Times New Roman" pitchFamily="18" charset="0"/>
                <a:ea typeface="宋体" pitchFamily="0" charset="0"/>
                <a:cs typeface="Times New Roman" pitchFamily="18" charset="0"/>
              </a:rPr>
              <a: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When a class has several child classes, a child class wants to use the parent class method. It can use it, and the other classes can have different implementations of the method.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just">
              <a:lnSpc>
                <a:spcPct val="100000"/>
              </a:lnSpc>
              <a:spcBef>
                <a:spcPts val="0"/>
              </a:spcBef>
              <a:spcAft>
                <a:spcPts val="0"/>
              </a:spcAft>
              <a:buNone/>
            </a:pPr>
            <a:r>
              <a:rPr lang="zh-CN" altLang="en-US" sz="2000" b="0" i="0" u="none" strike="noStrike" kern="1200" cap="none" spc="0" baseline="0">
                <a:solidFill>
                  <a:schemeClr val="tx1"/>
                </a:solidFill>
                <a:latin typeface="Times New Roman" pitchFamily="18" charset="0"/>
                <a:ea typeface="宋体" pitchFamily="0" charset="0"/>
                <a:cs typeface="Times New Roman" pitchFamily="18" charset="0"/>
              </a:rPr>
              <a:t>●By method overriding, they can make changes without touching the parent class code.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38137424"/>
      </p:ext>
    </p:extLst>
  </p:cSld>
  <p:clrMapOvr>
    <a:masterClrMapping/>
  </p:clrMapOvr>
</p:sld>
</file>

<file path=ppt/slides/slide4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4" name="文本框"/>
          <p:cNvSpPr>
            <a:spLocks noGrp="1"/>
          </p:cNvSpPr>
          <p:nvPr>
            <p:ph type="body" idx="1"/>
          </p:nvPr>
        </p:nvSpPr>
        <p:spPr>
          <a:xfrm rot="0">
            <a:off x="161924" y="546101"/>
            <a:ext cx="8794200" cy="6009879"/>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Example1:</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class</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Parent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public</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void</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display()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System.out.println("Overridden Method");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public</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class</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Child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extends</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Parent</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public</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void</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display()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System.out.println("Overriding Method");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public</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static</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void</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main(String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args</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Child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obj</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=new Child();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obj.display</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  </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t>
            </a:r>
            <a:endParaRPr lang="zh-CN" altLang="en-US" sz="16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5" name="矩形"/>
          <p:cNvSpPr>
            <a:spLocks/>
          </p:cNvSpPr>
          <p:nvPr/>
        </p:nvSpPr>
        <p:spPr>
          <a:xfrm rot="0">
            <a:off x="4391025" y="2673985"/>
            <a:ext cx="4657724" cy="1520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Note: </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In the example, we have created two classes named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Parent</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and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Child</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The child class is overriding the </a:t>
            </a: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display()</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method of the parent class.</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Hence, the child class method executed This is the scenario of method overriding. </a:t>
            </a:r>
            <a:endParaRPr lang="zh-CN" altLang="en-US" sz="16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6" name="矩形"/>
          <p:cNvSpPr>
            <a:spLocks/>
          </p:cNvSpPr>
          <p:nvPr/>
        </p:nvSpPr>
        <p:spPr>
          <a:xfrm rot="0">
            <a:off x="5346150" y="5000311"/>
            <a:ext cx="2537925"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Output:</a:t>
            </a:r>
            <a:endParaRPr lang="en-US" altLang="zh-CN" sz="18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          Overriding Method</a:t>
            </a:r>
            <a:endParaRPr lang="zh-CN" altLang="en-US" sz="18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50786471"/>
      </p:ext>
    </p:extLst>
  </p:cSld>
  <p:clrMapOvr>
    <a:masterClrMapping/>
  </p:clrMapOvr>
</p:sld>
</file>

<file path=ppt/slides/slide4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7" name="文本框"/>
          <p:cNvSpPr>
            <a:spLocks noGrp="1"/>
          </p:cNvSpPr>
          <p:nvPr>
            <p:ph type="body" idx="1"/>
          </p:nvPr>
        </p:nvSpPr>
        <p:spPr>
          <a:xfrm rot="0">
            <a:off x="273600" y="1011158"/>
            <a:ext cx="8660850" cy="5702300"/>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Example2:</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class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Parent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public</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void</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display()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System.out.println("Overridden Method");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public</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class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Child1 </a:t>
            </a: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extends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Parent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public</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void</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display()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System.out.println("Overriding Method");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public</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static</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void</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main(String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args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Parent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ob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new Parent();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Child1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ch</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=new Child1();</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Parent ref;</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ref=</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ob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ref.display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r</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ef=</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ch</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r</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ef.display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endParaRPr lang="zh-CN" altLang="en-US" sz="16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8" name="矩形"/>
          <p:cNvSpPr>
            <a:spLocks/>
          </p:cNvSpPr>
          <p:nvPr/>
        </p:nvSpPr>
        <p:spPr>
          <a:xfrm rot="0">
            <a:off x="4276726" y="1276985"/>
            <a:ext cx="4657724"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In the example, we have created two classes named Parent and Child1. The Child1 class is overriding the display() method of the Parent class. A reference of type Parent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i.e</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ref is declared.</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First we have assigned the Parent class reference to the Parent class object. In this case, the overridden method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i,e</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the method of the Parent class is called.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We have assigned the Child1 class object to the Parent class reference.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version of display() executed is determined by the type of the object being referred to at the time of the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call (not the type of reference). This is called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dynamic method dispatch.</a:t>
            </a:r>
            <a:endParaRPr lang="zh-CN" altLang="en-US" sz="18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19" name="矩形"/>
          <p:cNvSpPr>
            <a:spLocks/>
          </p:cNvSpPr>
          <p:nvPr/>
        </p:nvSpPr>
        <p:spPr>
          <a:xfrm rot="0">
            <a:off x="4898475" y="5754418"/>
            <a:ext cx="3283499" cy="56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    Output:  Overridden Method</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                    Overriding Method</a:t>
            </a:r>
            <a:endParaRPr lang="zh-CN" altLang="en-US" sz="16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3226425"/>
      </p:ext>
    </p:extLst>
  </p:cSld>
  <p:clrMapOvr>
    <a:masterClrMapping/>
  </p:clrMapOvr>
</p:sld>
</file>

<file path=ppt/slides/slide4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311700" y="1524000"/>
            <a:ext cx="8520600" cy="4567833"/>
          </a:xfrm>
          <a:prstGeom prst="rect"/>
          <a:noFill/>
          <a:ln w="12700" cmpd="sng" cap="flat">
            <a:noFill/>
            <a:prstDash val="solid"/>
            <a:miter/>
          </a:ln>
        </p:spPr>
        <p:txBody>
          <a:bodyPr vert="horz" wrap="square" lIns="91440" tIns="45720" rIns="91440" bIns="45720" anchor="t" anchorCtr="0">
            <a:prstTxWarp prst="textNoShape"/>
          </a:bodyPr>
          <a:lstStyle/>
          <a:p>
            <a:pPr marL="11430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Lucida Sans"/>
              </a:rPr>
              <a:t>Dynamic method dispatch</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endParaRPr lang="en-US" altLang="zh-CN" sz="3200" b="0" i="0" u="none" strike="noStrike" kern="1200" cap="none" spc="0" baseline="0">
              <a:solidFill>
                <a:schemeClr val="tx1"/>
              </a:solidFill>
              <a:latin typeface="Calibri" pitchFamily="0" charset="0"/>
              <a:ea typeface="宋体" pitchFamily="0" charset="0"/>
              <a:cs typeface="Lucida Sans"/>
            </a:endParaRPr>
          </a:p>
          <a:p>
            <a:pPr marL="457200" indent="-342900" algn="l">
              <a:lnSpc>
                <a:spcPct val="100000"/>
              </a:lnSpc>
              <a:spcBef>
                <a:spcPts val="0"/>
              </a:spcBef>
              <a:spcAft>
                <a:spcPts val="0"/>
              </a:spcAft>
              <a:buSzPts val="1800"/>
              <a:buFont typeface="Droid Sans" pitchFamily="0" charset="0"/>
              <a:buChar char="●"/>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It</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is the mechanism in which a call to an overridden method is resolved at run time instead of compile time. This is an important concept because of how Java implements run-time polymorphism.</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Java uses the principle of </a:t>
            </a:r>
            <a:r>
              <a:rPr lang="en-US" altLang="zh-CN" sz="1600" b="0" i="1" u="none" strike="noStrike" kern="1200" cap="none" spc="0" baseline="0">
                <a:solidFill>
                  <a:schemeClr val="tx1"/>
                </a:solidFill>
                <a:latin typeface="Times New Roman" pitchFamily="18" charset="0"/>
                <a:ea typeface="宋体" pitchFamily="0" charset="0"/>
                <a:cs typeface="Times New Roman" pitchFamily="18" charset="0"/>
              </a:rPr>
              <a:t>‘a superclass reference variable can refer to a subclass object’</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to resolve calls to overridden methods at run time. When a superclass reference is used to call an overridden method, </a:t>
            </a:r>
            <a:r>
              <a:rPr lang="en-US" altLang="zh-CN" sz="1600" b="0" i="1" u="none" strike="noStrike" kern="1200" cap="none" spc="0" baseline="0">
                <a:solidFill>
                  <a:schemeClr val="tx1"/>
                </a:solidFill>
                <a:latin typeface="Times New Roman" pitchFamily="18" charset="0"/>
                <a:ea typeface="宋体" pitchFamily="0" charset="0"/>
                <a:cs typeface="Times New Roman" pitchFamily="18" charset="0"/>
              </a:rPr>
              <a:t>Java determines which version of the method</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to execute based on the type of the object being referred to at the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time of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call.</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342900" algn="l">
              <a:lnSpc>
                <a:spcPct val="100000"/>
              </a:lnSpc>
              <a:spcBef>
                <a:spcPts val="0"/>
              </a:spcBef>
              <a:spcAft>
                <a:spcPts val="0"/>
              </a:spcAft>
              <a:buSzPts val="1800"/>
              <a:buFont typeface="Droid Sans" pitchFamily="0" charset="0"/>
              <a:buChar char="●"/>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In other words, it is the type of object being referred to that determines which version of an overridden method will be executed.</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114300" indent="0" algn="l">
              <a:lnSpc>
                <a:spcPct val="100000"/>
              </a:lnSpc>
              <a:spcBef>
                <a:spcPts val="0"/>
              </a:spcBef>
              <a:spcAft>
                <a:spcPts val="0"/>
              </a:spcAft>
              <a:buNone/>
            </a:pPr>
            <a:endParaRPr lang="en-US" altLang="zh-CN" sz="3200" b="0" i="0" u="none" strike="noStrike" kern="1200" cap="none" spc="0" baseline="0">
              <a:solidFill>
                <a:schemeClr val="tx1"/>
              </a:solidFill>
              <a:latin typeface="Calibri" pitchFamily="0" charset="0"/>
              <a:ea typeface="宋体" pitchFamily="0" charset="0"/>
              <a:cs typeface="Lucida Sans"/>
            </a:endParaRPr>
          </a:p>
          <a:p>
            <a:pPr marL="114300" indent="0" algn="l">
              <a:lnSpc>
                <a:spcPct val="100000"/>
              </a:lnSpc>
              <a:spcBef>
                <a:spcPts val="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59697657"/>
      </p:ext>
    </p:extLst>
  </p:cSld>
  <p:clrMapOvr>
    <a:masterClrMapping/>
  </p:clrMapOvr>
</p:sld>
</file>

<file path=ppt/slides/slide4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1"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1" i="0" u="none" strike="noStrike" kern="1200" cap="none" spc="0" baseline="0">
                <a:solidFill>
                  <a:schemeClr val="tx1"/>
                </a:solidFill>
                <a:latin typeface="Calibri" pitchFamily="0" charset="0"/>
                <a:ea typeface="宋体" pitchFamily="0" charset="0"/>
                <a:cs typeface="Lucida Sans"/>
              </a:rPr>
              <a:t>Garbage Collection in Java</a:t>
            </a:r>
            <a:br>
              <a:rPr lang="zh-CN" altLang="en-US" sz="3600" b="1" i="0" u="none" strike="noStrike" kern="1200" cap="none" spc="0" baseline="0">
                <a:solidFill>
                  <a:schemeClr val="tx1"/>
                </a:solidFill>
                <a:latin typeface="Calibri" pitchFamily="0" charset="0"/>
                <a:ea typeface="宋体" pitchFamily="0" charset="0"/>
                <a:cs typeface="Lucida Sans"/>
              </a:rPr>
            </a:br>
            <a:endParaRPr lang="zh-CN" altLang="en-US" sz="3600" b="1" i="0" u="none" strike="noStrike" kern="1200" cap="none" spc="0" baseline="0">
              <a:solidFill>
                <a:schemeClr val="tx1"/>
              </a:solidFill>
              <a:latin typeface="Calibri" pitchFamily="0" charset="0"/>
              <a:ea typeface="宋体" pitchFamily="0" charset="0"/>
              <a:cs typeface="Lucida Sans"/>
            </a:endParaRPr>
          </a:p>
        </p:txBody>
      </p:sp>
      <p:sp>
        <p:nvSpPr>
          <p:cNvPr id="122"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90000"/>
              </a:lnSpc>
              <a:spcBef>
                <a:spcPct val="20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Garbage Collector is a program that manages memory automatically wherein de-allocation of objects is handled by Java rather than the programmer.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90000"/>
              </a:lnSpc>
              <a:spcBef>
                <a:spcPct val="20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In the Java programming language, dynamic allocation of objects is achieved using the </a:t>
            </a:r>
            <a:r>
              <a:rPr lang="en-US" altLang="zh-CN" sz="2800" b="1" i="0" u="none" strike="noStrike" kern="1200" cap="none" spc="0" baseline="0">
                <a:solidFill>
                  <a:schemeClr val="tx1"/>
                </a:solidFill>
                <a:latin typeface="Calibri" pitchFamily="0" charset="0"/>
                <a:ea typeface="宋体" pitchFamily="0" charset="0"/>
                <a:cs typeface="Lucida Sans"/>
              </a:rPr>
              <a:t>new </a:t>
            </a:r>
            <a:r>
              <a:rPr lang="en-US" altLang="zh-CN" sz="2800" b="0" i="0" u="none" strike="noStrike" kern="1200" cap="none" spc="0" baseline="0">
                <a:solidFill>
                  <a:schemeClr val="tx1"/>
                </a:solidFill>
                <a:latin typeface="Calibri" pitchFamily="0" charset="0"/>
                <a:ea typeface="宋体" pitchFamily="0" charset="0"/>
                <a:cs typeface="Lucida Sans"/>
              </a:rPr>
              <a:t>operator.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90000"/>
              </a:lnSpc>
              <a:spcBef>
                <a:spcPct val="20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An object once created uses some memory and the memory remains allocated till there are references for the use of the object </a:t>
            </a:r>
            <a:endParaRPr lang="zh-CN" altLang="en-US" sz="28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954492138"/>
      </p:ext>
    </p:extLst>
  </p:cSld>
  <p:clrMapOvr>
    <a:masterClrMapping/>
  </p:clrMapOvr>
</p:sld>
</file>

<file path=ppt/slides/slide4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tx1"/>
                </a:solidFill>
                <a:latin typeface="Calibri" pitchFamily="0" charset="0"/>
                <a:ea typeface="宋体" pitchFamily="0" charset="0"/>
                <a:cs typeface="Lucida Sans"/>
              </a:rPr>
              <a:t>Garbage Collection in Java</a:t>
            </a:r>
            <a:endParaRPr lang="zh-CN" altLang="en-US" sz="4400" b="1" i="0" u="none" strike="noStrike" kern="1200" cap="none" spc="0" baseline="0">
              <a:solidFill>
                <a:schemeClr val="tx1"/>
              </a:solidFill>
              <a:latin typeface="Calibri" pitchFamily="0" charset="0"/>
              <a:ea typeface="宋体" pitchFamily="0" charset="0"/>
              <a:cs typeface="Lucida Sans"/>
            </a:endParaRPr>
          </a:p>
        </p:txBody>
      </p:sp>
      <p:sp>
        <p:nvSpPr>
          <p:cNvPr id="124"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9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When there are no references to an object, it is assumed to be no longer needed, and the memory, occupied by the object can be reclaimed. </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9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There is no explicit need to destroy an object as Java handles the de-allocation automatically.</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9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The technique that accomplishes this is known as </a:t>
            </a:r>
            <a:r>
              <a:rPr lang="en-US" altLang="zh-CN" sz="3200" b="1" i="0" u="none" strike="noStrike" kern="1200" cap="none" spc="0" baseline="0">
                <a:solidFill>
                  <a:schemeClr val="tx1"/>
                </a:solidFill>
                <a:latin typeface="Calibri" pitchFamily="0" charset="0"/>
                <a:ea typeface="宋体" pitchFamily="0" charset="0"/>
                <a:cs typeface="Lucida Sans"/>
              </a:rPr>
              <a:t>Garbage Collection</a:t>
            </a:r>
            <a:r>
              <a:rPr lang="en-US" altLang="zh-CN" sz="3200" b="0" i="0" u="none" strike="noStrike" kern="1200" cap="none" spc="0" baseline="0">
                <a:solidFill>
                  <a:schemeClr val="tx1"/>
                </a:solidFill>
                <a:latin typeface="Calibri" pitchFamily="0" charset="0"/>
                <a:ea typeface="宋体" pitchFamily="0" charset="0"/>
                <a:cs typeface="Lucida Sans"/>
              </a:rPr>
              <a:t>. </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587606654"/>
      </p:ext>
    </p:extLst>
  </p:cSld>
  <p:clrMapOvr>
    <a:masterClrMapping/>
  </p:clrMapOvr>
</p:sld>
</file>

<file path=ppt/slides/slide4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tx1"/>
                </a:solidFill>
                <a:latin typeface="Calibri" pitchFamily="0" charset="0"/>
                <a:ea typeface="宋体" pitchFamily="0" charset="0"/>
                <a:cs typeface="Lucida Sans"/>
              </a:rPr>
              <a:t>Garbage Collection in Java</a:t>
            </a:r>
            <a:endParaRPr lang="zh-CN" altLang="en-US" sz="4400" b="1" i="0" u="none" strike="noStrike" kern="1200" cap="none" spc="0" baseline="0">
              <a:solidFill>
                <a:schemeClr val="tx1"/>
              </a:solidFill>
              <a:latin typeface="Calibri" pitchFamily="0" charset="0"/>
              <a:ea typeface="宋体" pitchFamily="0" charset="0"/>
              <a:cs typeface="Lucida Sans"/>
            </a:endParaRPr>
          </a:p>
        </p:txBody>
      </p:sp>
      <p:sp>
        <p:nvSpPr>
          <p:cNvPr id="126"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ct val="20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Programs that do not de-allocate memory can eventually crash when there is no memory left in the system to allocate.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80000"/>
              </a:lnSpc>
              <a:spcBef>
                <a:spcPct val="20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These programs are said to have </a:t>
            </a:r>
            <a:r>
              <a:rPr lang="en-US" altLang="zh-CN" sz="2800" b="0" i="1" u="none" strike="noStrike" kern="1200" cap="none" spc="0" baseline="0">
                <a:solidFill>
                  <a:schemeClr val="tx1"/>
                </a:solidFill>
                <a:latin typeface="Calibri" pitchFamily="0" charset="0"/>
                <a:ea typeface="宋体" pitchFamily="0" charset="0"/>
                <a:cs typeface="Lucida Sans"/>
              </a:rPr>
              <a:t>memory leaks.</a:t>
            </a:r>
            <a:endParaRPr lang="en-US" altLang="zh-CN" sz="2800" b="1" i="0" u="none" strike="noStrike" kern="1200" cap="none" spc="0" baseline="0">
              <a:solidFill>
                <a:schemeClr val="tx1"/>
              </a:solidFill>
              <a:latin typeface="Calibri" pitchFamily="0" charset="0"/>
              <a:ea typeface="宋体" pitchFamily="0" charset="0"/>
              <a:cs typeface="Lucida Sans"/>
            </a:endParaRPr>
          </a:p>
          <a:p>
            <a:pPr marL="342900" indent="-342900" algn="l">
              <a:lnSpc>
                <a:spcPct val="80000"/>
              </a:lnSpc>
              <a:spcBef>
                <a:spcPct val="2000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Lucida Sans"/>
              </a:rPr>
              <a:t>Garbage collection in Java happens automatically </a:t>
            </a:r>
            <a:r>
              <a:rPr lang="en-US" altLang="zh-CN" sz="2800" b="0" i="0" u="none" strike="noStrike" kern="1200" cap="none" spc="0" baseline="0">
                <a:solidFill>
                  <a:schemeClr val="tx1"/>
                </a:solidFill>
                <a:latin typeface="Calibri" pitchFamily="0" charset="0"/>
                <a:ea typeface="宋体" pitchFamily="0" charset="0"/>
                <a:cs typeface="Lucida Sans"/>
              </a:rPr>
              <a:t>during the lifetime of the program, eliminating the need to de-allocate memory and thereby avoiding memory leaks. </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80000"/>
              </a:lnSpc>
              <a:spcBef>
                <a:spcPct val="2000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Lucida Sans"/>
              </a:rPr>
              <a:t>In C language, it is the programmer’s responsibility to de-allocate memory allocated dynamically using free() function. This is where Java memory management leads.</a:t>
            </a:r>
            <a:endParaRPr lang="en-US" altLang="zh-CN" sz="28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80000"/>
              </a:lnSpc>
              <a:spcBef>
                <a:spcPct val="20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280958663"/>
      </p:ext>
    </p:extLst>
  </p:cSld>
  <p:clrMapOvr>
    <a:masterClrMapping/>
  </p:clrMapOvr>
</p:sld>
</file>

<file path=ppt/slides/slide4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128"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If you want to make your object eligible for Garbage Collection, assign its reference variable to </a:t>
            </a:r>
            <a:r>
              <a:rPr lang="en-US" altLang="zh-CN" sz="2400" b="0" i="0" u="none" strike="noStrike" kern="1200" cap="none" spc="0" baseline="0">
                <a:solidFill>
                  <a:schemeClr val="tx1"/>
                </a:solidFill>
                <a:latin typeface="Calibri" pitchFamily="0" charset="0"/>
                <a:ea typeface="宋体" pitchFamily="0" charset="0"/>
                <a:cs typeface="Lucida Sans"/>
              </a:rPr>
              <a:t>null.</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Lucida Sans"/>
              </a:rPr>
              <a:t>Example: </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Lucida Sans"/>
              </a:rPr>
              <a:t>Test t1=new Test();</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Lucida Sans"/>
              </a:rPr>
              <a:t>t1</a:t>
            </a:r>
            <a:r>
              <a:rPr lang="en-US" altLang="zh-CN" sz="2400" b="0" i="0" u="none" strike="noStrike" kern="1200" cap="none" spc="0" baseline="0">
                <a:solidFill>
                  <a:schemeClr val="tx1"/>
                </a:solidFill>
                <a:latin typeface="Calibri" pitchFamily="0" charset="0"/>
                <a:ea typeface="宋体" pitchFamily="0" charset="0"/>
                <a:cs typeface="Lucida Sans"/>
              </a:rPr>
              <a:t>=null;</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Primitive </a:t>
            </a:r>
            <a:r>
              <a:rPr lang="en-US" altLang="zh-CN" sz="2400" b="0" i="0" u="none" strike="noStrike" kern="1200" cap="none" spc="0" baseline="0">
                <a:solidFill>
                  <a:schemeClr val="tx1"/>
                </a:solidFill>
                <a:latin typeface="Calibri" pitchFamily="0" charset="0"/>
                <a:ea typeface="宋体" pitchFamily="0" charset="0"/>
                <a:cs typeface="Lucida Sans"/>
              </a:rPr>
              <a:t>types are not objects. They cannot be assigned null.</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0" indent="0" algn="l">
              <a:lnSpc>
                <a:spcPct val="100000"/>
              </a:lnSpc>
              <a:spcBef>
                <a:spcPct val="2000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Lucida Sans"/>
              </a:rPr>
              <a:t>Example: </a:t>
            </a:r>
            <a:r>
              <a:rPr lang="en-US" altLang="zh-CN" sz="2400" b="0" i="0" u="none" strike="noStrike" kern="1200" cap="none" spc="0" baseline="0">
                <a:solidFill>
                  <a:srgbClr val="FF0000"/>
                </a:solidFill>
                <a:latin typeface="Calibri" pitchFamily="0" charset="0"/>
                <a:ea typeface="宋体" pitchFamily="0" charset="0"/>
                <a:cs typeface="Lucida Sans"/>
              </a:rPr>
              <a:t>int</a:t>
            </a:r>
            <a:r>
              <a:rPr lang="en-US" altLang="zh-CN" sz="2400" b="0" i="0" u="none" strike="noStrike" kern="1200" cap="none" spc="0" baseline="0">
                <a:solidFill>
                  <a:srgbClr val="FF0000"/>
                </a:solidFill>
                <a:latin typeface="Calibri" pitchFamily="0" charset="0"/>
                <a:ea typeface="宋体" pitchFamily="0" charset="0"/>
                <a:cs typeface="Lucida Sans"/>
              </a:rPr>
              <a:t> count=null; </a:t>
            </a:r>
            <a:r>
              <a:rPr lang="en-US" altLang="zh-CN" sz="2400" b="0" i="0" u="none" strike="noStrike" kern="1200" cap="none" spc="0" baseline="0">
                <a:solidFill>
                  <a:srgbClr val="FF0000"/>
                </a:solidFill>
                <a:latin typeface="Calibri" pitchFamily="0" charset="0"/>
                <a:ea typeface="宋体" pitchFamily="0" charset="0"/>
                <a:cs typeface="Lucida Sans"/>
              </a:rPr>
              <a:t>   [Invalid]</a:t>
            </a:r>
            <a:endParaRPr lang="zh-CN" altLang="en-US" sz="2400" b="0" i="0" u="none" strike="noStrike" kern="1200" cap="none" spc="0" baseline="0">
              <a:solidFill>
                <a:srgbClr val="FF0000"/>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32960548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Lucida Sans"/>
              </a:rPr>
              <a:t>Java static method</a:t>
            </a:r>
            <a:br>
              <a:rPr lang="zh-CN" altLang="en-US" sz="3600" b="0" i="0" u="none" strike="noStrike" kern="1200" cap="none" spc="0" baseline="0">
                <a:solidFill>
                  <a:schemeClr val="tx1"/>
                </a:solidFill>
                <a:latin typeface="Calibri" pitchFamily="0" charset="0"/>
                <a:ea typeface="宋体" pitchFamily="0" charset="0"/>
                <a:cs typeface="Lucida Sans"/>
              </a:rPr>
            </a:br>
            <a:endParaRPr lang="zh-CN" altLang="en-US" sz="3600" b="0" i="0" u="none" strike="noStrike" kern="1200" cap="none" spc="0" baseline="0">
              <a:solidFill>
                <a:schemeClr val="tx1"/>
              </a:solidFill>
              <a:latin typeface="Calibri" pitchFamily="0" charset="0"/>
              <a:ea typeface="宋体" pitchFamily="0" charset="0"/>
              <a:cs typeface="Lucida Sans"/>
            </a:endParaRPr>
          </a:p>
        </p:txBody>
      </p:sp>
      <p:sp>
        <p:nvSpPr>
          <p:cNvPr id="29"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ct val="20000"/>
              </a:spcBef>
              <a:spcAft>
                <a:spcPts val="0"/>
              </a:spcAft>
              <a:buFont typeface="Arial" pitchFamily="34" charset="0"/>
              <a:buChar char="•"/>
            </a:pPr>
            <a:r>
              <a:rPr lang="en-US" altLang="zh-CN" sz="2500" b="0" i="0" u="none" strike="noStrike" kern="1200" cap="none" spc="0" baseline="0">
                <a:solidFill>
                  <a:schemeClr val="tx1"/>
                </a:solidFill>
                <a:latin typeface="Calibri" pitchFamily="0" charset="0"/>
                <a:ea typeface="宋体" pitchFamily="0" charset="0"/>
                <a:cs typeface="Lucida Sans"/>
              </a:rPr>
              <a:t>If we apply static keyword with any method, it is known as static method.</a:t>
            </a:r>
            <a:endParaRPr lang="en-US" altLang="zh-CN" sz="25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80000"/>
              </a:lnSpc>
              <a:spcBef>
                <a:spcPct val="20000"/>
              </a:spcBef>
              <a:spcAft>
                <a:spcPts val="0"/>
              </a:spcAft>
              <a:buFont typeface="Arial" pitchFamily="34" charset="0"/>
              <a:buChar char="•"/>
            </a:pPr>
            <a:r>
              <a:rPr lang="en-US" altLang="zh-CN" sz="2500" b="0" i="0" u="none" strike="noStrike" kern="1200" cap="none" spc="0" baseline="0">
                <a:solidFill>
                  <a:schemeClr val="tx1"/>
                </a:solidFill>
                <a:latin typeface="Calibri" pitchFamily="0" charset="0"/>
                <a:ea typeface="宋体" pitchFamily="0" charset="0"/>
                <a:cs typeface="Lucida Sans"/>
              </a:rPr>
              <a:t>It is a method which belongs to the class and not to the object(instance).</a:t>
            </a:r>
            <a:endParaRPr lang="en-US" altLang="zh-CN" sz="25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60000"/>
              </a:lnSpc>
              <a:spcBef>
                <a:spcPct val="20000"/>
              </a:spcBef>
              <a:spcAft>
                <a:spcPts val="0"/>
              </a:spcAft>
              <a:buFont typeface="Arial" pitchFamily="34" charset="0"/>
              <a:buChar char="•"/>
            </a:pPr>
            <a:r>
              <a:rPr lang="en-US" altLang="zh-CN" sz="2500" b="0" i="0" u="none" strike="noStrike" kern="1200" cap="none" spc="0" baseline="0">
                <a:solidFill>
                  <a:schemeClr val="tx1"/>
                </a:solidFill>
                <a:latin typeface="Calibri" pitchFamily="0" charset="0"/>
                <a:ea typeface="宋体" pitchFamily="0" charset="0"/>
                <a:cs typeface="Lucida Sans"/>
              </a:rPr>
              <a:t>A static method can access only static data. </a:t>
            </a:r>
            <a:endParaRPr lang="en-US" altLang="zh-CN" sz="25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60000"/>
              </a:lnSpc>
              <a:spcBef>
                <a:spcPct val="20000"/>
              </a:spcBef>
              <a:spcAft>
                <a:spcPts val="0"/>
              </a:spcAft>
              <a:buFont typeface="Arial" pitchFamily="34" charset="0"/>
              <a:buChar char="•"/>
            </a:pPr>
            <a:r>
              <a:rPr lang="en-US" altLang="zh-CN" sz="2500" b="0" i="0" u="none" strike="noStrike" kern="1200" cap="none" spc="0" baseline="0">
                <a:solidFill>
                  <a:schemeClr val="tx1"/>
                </a:solidFill>
                <a:latin typeface="Calibri" pitchFamily="0" charset="0"/>
                <a:ea typeface="宋体" pitchFamily="0" charset="0"/>
                <a:cs typeface="Lucida Sans"/>
              </a:rPr>
              <a:t>It can not access non-static data (instance variables).</a:t>
            </a:r>
            <a:endParaRPr lang="en-US" altLang="zh-CN" sz="25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60000"/>
              </a:lnSpc>
              <a:spcBef>
                <a:spcPct val="20000"/>
              </a:spcBef>
              <a:spcAft>
                <a:spcPts val="0"/>
              </a:spcAft>
              <a:buFont typeface="Arial" pitchFamily="34" charset="0"/>
              <a:buChar char="•"/>
            </a:pPr>
            <a:r>
              <a:rPr lang="en-US" altLang="zh-CN" sz="2500" b="0" i="0" u="none" strike="noStrike" kern="1200" cap="none" spc="0" baseline="0">
                <a:solidFill>
                  <a:schemeClr val="tx1"/>
                </a:solidFill>
                <a:latin typeface="Calibri" pitchFamily="0" charset="0"/>
                <a:ea typeface="宋体" pitchFamily="0" charset="0"/>
                <a:cs typeface="Lucida Sans"/>
              </a:rPr>
              <a:t>A static method can call only other static methods and can not call a non-static method from it.</a:t>
            </a:r>
            <a:endParaRPr lang="en-US" altLang="zh-CN" sz="25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60000"/>
              </a:lnSpc>
              <a:spcBef>
                <a:spcPct val="20000"/>
              </a:spcBef>
              <a:spcAft>
                <a:spcPts val="0"/>
              </a:spcAft>
              <a:buFont typeface="Arial" pitchFamily="34" charset="0"/>
              <a:buChar char="•"/>
            </a:pPr>
            <a:r>
              <a:rPr lang="en-US" altLang="zh-CN" sz="2500" b="0" i="0" u="none" strike="noStrike" kern="1200" cap="none" spc="0" baseline="0">
                <a:solidFill>
                  <a:schemeClr val="tx1"/>
                </a:solidFill>
                <a:latin typeface="Calibri" pitchFamily="0" charset="0"/>
                <a:ea typeface="宋体" pitchFamily="0" charset="0"/>
                <a:cs typeface="Lucida Sans"/>
              </a:rPr>
              <a:t>A static method can be accessed directly by the class name and doesn’t need any </a:t>
            </a:r>
            <a:r>
              <a:rPr lang="en-US" altLang="zh-CN" sz="2500" b="0" i="0" u="none" strike="noStrike" kern="1200" cap="none" spc="0" baseline="0">
                <a:solidFill>
                  <a:schemeClr val="tx1"/>
                </a:solidFill>
                <a:latin typeface="Calibri" pitchFamily="0" charset="0"/>
                <a:ea typeface="宋体" pitchFamily="0" charset="0"/>
                <a:cs typeface="Lucida Sans"/>
              </a:rPr>
              <a:t>object.</a:t>
            </a:r>
            <a:endParaRPr lang="en-US" altLang="zh-CN" sz="25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60000"/>
              </a:lnSpc>
              <a:spcBef>
                <a:spcPct val="20000"/>
              </a:spcBef>
              <a:spcAft>
                <a:spcPts val="0"/>
              </a:spcAft>
              <a:buFont typeface="Arial" pitchFamily="34" charset="0"/>
              <a:buChar char="•"/>
            </a:pPr>
            <a:r>
              <a:rPr lang="en-US" altLang="zh-CN" sz="2500" b="0" i="0" u="none" strike="noStrike" kern="1200" cap="none" spc="0" baseline="0">
                <a:solidFill>
                  <a:schemeClr val="tx1"/>
                </a:solidFill>
                <a:latin typeface="Calibri" pitchFamily="0" charset="0"/>
                <a:ea typeface="宋体" pitchFamily="0" charset="0"/>
                <a:cs typeface="Lucida Sans"/>
              </a:rPr>
              <a:t>A static method cannot refer to "this" or "super" keywords in </a:t>
            </a:r>
            <a:r>
              <a:rPr lang="en-US" altLang="zh-CN" sz="2500" b="0" i="0" u="none" strike="noStrike" kern="1200" cap="none" spc="0" baseline="0">
                <a:solidFill>
                  <a:schemeClr val="tx1"/>
                </a:solidFill>
                <a:latin typeface="Calibri" pitchFamily="0" charset="0"/>
                <a:ea typeface="宋体" pitchFamily="0" charset="0"/>
                <a:cs typeface="Lucida Sans"/>
              </a:rPr>
              <a:t>anyway.</a:t>
            </a:r>
            <a:endParaRPr lang="en-US" altLang="zh-CN" sz="2500" b="0" i="0" u="none" strike="noStrike" kern="1200" cap="none" spc="0" baseline="0">
              <a:solidFill>
                <a:schemeClr val="tx1"/>
              </a:solidFill>
              <a:latin typeface="Calibri" pitchFamily="0" charset="0"/>
              <a:ea typeface="宋体" pitchFamily="0" charset="0"/>
              <a:cs typeface="Lucida Sans"/>
            </a:endParaRPr>
          </a:p>
          <a:p>
            <a:pPr marL="0" indent="0" algn="l">
              <a:lnSpc>
                <a:spcPct val="60000"/>
              </a:lnSpc>
              <a:spcBef>
                <a:spcPct val="20000"/>
              </a:spcBef>
              <a:spcAft>
                <a:spcPts val="0"/>
              </a:spcAft>
              <a:buNone/>
            </a:pPr>
            <a:endParaRPr lang="en-US" altLang="zh-CN" sz="2500" b="0" i="0" u="none" strike="noStrike" kern="1200" cap="none" spc="0" baseline="0">
              <a:solidFill>
                <a:schemeClr val="tx1"/>
              </a:solidFill>
              <a:latin typeface="Calibri" pitchFamily="0" charset="0"/>
              <a:ea typeface="宋体" pitchFamily="0" charset="0"/>
              <a:cs typeface="Lucida Sans"/>
            </a:endParaRPr>
          </a:p>
          <a:p>
            <a:pPr marL="0" indent="0" algn="l">
              <a:lnSpc>
                <a:spcPct val="60000"/>
              </a:lnSpc>
              <a:spcBef>
                <a:spcPct val="20000"/>
              </a:spcBef>
              <a:spcAft>
                <a:spcPts val="0"/>
              </a:spcAft>
              <a:buNone/>
            </a:pPr>
            <a:r>
              <a:rPr lang="en-US" altLang="zh-CN" sz="2500" b="0" i="0" u="none" strike="noStrike" kern="1200" cap="none" spc="0" baseline="0">
                <a:solidFill>
                  <a:schemeClr val="tx1"/>
                </a:solidFill>
                <a:latin typeface="Calibri" pitchFamily="0" charset="0"/>
                <a:ea typeface="宋体" pitchFamily="0" charset="0"/>
                <a:cs typeface="Lucida Sans"/>
              </a:rPr>
              <a:t>Syntax: &lt;</a:t>
            </a:r>
            <a:r>
              <a:rPr lang="en-US" altLang="zh-CN" sz="2500" b="1" i="1" u="none" strike="noStrike" kern="1200" cap="none" spc="0" baseline="0">
                <a:solidFill>
                  <a:schemeClr val="tx1"/>
                </a:solidFill>
                <a:latin typeface="Calibri" pitchFamily="0" charset="0"/>
                <a:ea typeface="宋体" pitchFamily="0" charset="0"/>
                <a:cs typeface="Lucida Sans"/>
              </a:rPr>
              <a:t>class-name</a:t>
            </a:r>
            <a:r>
              <a:rPr lang="en-US" altLang="zh-CN" sz="2500" b="1" i="1" u="none" strike="noStrike" kern="1200" cap="none" spc="0" baseline="0">
                <a:solidFill>
                  <a:schemeClr val="tx1"/>
                </a:solidFill>
                <a:latin typeface="Calibri" pitchFamily="0" charset="0"/>
                <a:ea typeface="宋体" pitchFamily="0" charset="0"/>
                <a:cs typeface="Lucida Sans"/>
              </a:rPr>
              <a:t>&gt;.&lt;method-name&gt;</a:t>
            </a:r>
            <a:r>
              <a:rPr lang="en-US" altLang="zh-CN" sz="2500" b="0" i="0" u="none" strike="noStrike" kern="1200" cap="none" spc="0" baseline="0">
                <a:solidFill>
                  <a:schemeClr val="tx1"/>
                </a:solidFill>
                <a:latin typeface="Calibri" pitchFamily="0" charset="0"/>
                <a:ea typeface="宋体" pitchFamily="0" charset="0"/>
                <a:cs typeface="Lucida Sans"/>
              </a:rPr>
              <a:t> </a:t>
            </a:r>
            <a:endParaRPr lang="en-US" altLang="zh-CN" sz="25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endParaRPr lang="en-US" altLang="zh-CN" sz="25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80000"/>
              </a:lnSpc>
              <a:spcBef>
                <a:spcPct val="20000"/>
              </a:spcBef>
              <a:spcAft>
                <a:spcPts val="0"/>
              </a:spcAft>
              <a:buNone/>
            </a:pPr>
            <a:endParaRPr lang="zh-CN" altLang="en-US" sz="25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203003731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0"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31"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class Student{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int</a:t>
            </a:r>
            <a:r>
              <a:rPr lang="en-US" altLang="zh-CN" sz="2000" b="0" i="0" u="none" strike="noStrike" kern="1200" cap="none" spc="0" baseline="0">
                <a:solidFill>
                  <a:schemeClr val="tx1"/>
                </a:solidFill>
                <a:latin typeface="Calibri" pitchFamily="0" charset="0"/>
                <a:ea typeface="宋体" pitchFamily="0" charset="0"/>
                <a:cs typeface="Lucida Sans"/>
              </a:rPr>
              <a:t> </a:t>
            </a:r>
            <a:r>
              <a:rPr lang="en-US" altLang="zh-CN" sz="2000" b="0" i="0" u="none" strike="noStrike" kern="1200" cap="none" spc="0" baseline="0">
                <a:solidFill>
                  <a:schemeClr val="tx1"/>
                </a:solidFill>
                <a:latin typeface="Calibri" pitchFamily="0" charset="0"/>
                <a:ea typeface="宋体" pitchFamily="0" charset="0"/>
                <a:cs typeface="Lucida Sans"/>
              </a:rPr>
              <a:t>rollno</a:t>
            </a:r>
            <a:r>
              <a:rPr lang="en-US" altLang="zh-CN" sz="2000" b="0" i="0" u="none" strike="noStrike" kern="1200" cap="none" spc="0" baseline="0">
                <a:solidFill>
                  <a:schemeClr val="tx1"/>
                </a:solidFill>
                <a:latin typeface="Calibri" pitchFamily="0" charset="0"/>
                <a:ea typeface="宋体" pitchFamily="0" charset="0"/>
                <a:cs typeface="Lucida Sans"/>
              </a:rPr>
              <a: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String name;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Lucida Sans"/>
              </a:rPr>
              <a:t>static</a:t>
            </a:r>
            <a:r>
              <a:rPr lang="en-US" altLang="zh-CN" sz="2000" b="0" i="0" u="none" strike="noStrike" kern="1200" cap="none" spc="0" baseline="0">
                <a:solidFill>
                  <a:schemeClr val="tx1"/>
                </a:solidFill>
                <a:latin typeface="Calibri" pitchFamily="0" charset="0"/>
                <a:ea typeface="宋体" pitchFamily="0" charset="0"/>
                <a:cs typeface="Lucida Sans"/>
              </a:rPr>
              <a:t> String college;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//static method to change the value of static variable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Lucida Sans"/>
              </a:rPr>
              <a:t>static</a:t>
            </a:r>
            <a:r>
              <a:rPr lang="en-US" altLang="zh-CN" sz="2000" b="0" i="0" u="none" strike="noStrike" kern="1200" cap="none" spc="0" baseline="0">
                <a:solidFill>
                  <a:schemeClr val="tx1"/>
                </a:solidFill>
                <a:latin typeface="Calibri" pitchFamily="0" charset="0"/>
                <a:ea typeface="宋体" pitchFamily="0" charset="0"/>
                <a:cs typeface="Lucida Sans"/>
              </a:rPr>
              <a:t> </a:t>
            </a:r>
            <a:r>
              <a:rPr lang="en-US" altLang="zh-CN" sz="2000" b="1" i="0" u="none" strike="noStrike" kern="1200" cap="none" spc="0" baseline="0">
                <a:solidFill>
                  <a:schemeClr val="tx1"/>
                </a:solidFill>
                <a:latin typeface="Calibri" pitchFamily="0" charset="0"/>
                <a:ea typeface="宋体" pitchFamily="0" charset="0"/>
                <a:cs typeface="Lucida Sans"/>
              </a:rPr>
              <a:t>void</a:t>
            </a:r>
            <a:r>
              <a:rPr lang="en-US" altLang="zh-CN" sz="2000" b="0" i="0" u="none" strike="noStrike" kern="1200" cap="none" spc="0" baseline="0">
                <a:solidFill>
                  <a:schemeClr val="tx1"/>
                </a:solidFill>
                <a:latin typeface="Calibri" pitchFamily="0" charset="0"/>
                <a:ea typeface="宋体" pitchFamily="0" charset="0"/>
                <a:cs typeface="Lucida Sans"/>
              </a:rPr>
              <a:t> change(){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college = “Silicon University";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//constructor to initialize the variable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Student(</a:t>
            </a:r>
            <a:r>
              <a:rPr lang="en-US" altLang="zh-CN" sz="2000" b="0" i="0" u="none" strike="noStrike" kern="1200" cap="none" spc="0" baseline="0">
                <a:solidFill>
                  <a:schemeClr val="tx1"/>
                </a:solidFill>
                <a:latin typeface="Calibri" pitchFamily="0" charset="0"/>
                <a:ea typeface="宋体" pitchFamily="0" charset="0"/>
                <a:cs typeface="Lucida Sans"/>
              </a:rPr>
              <a:t>int</a:t>
            </a:r>
            <a:r>
              <a:rPr lang="en-US" altLang="zh-CN" sz="2000" b="0" i="0" u="none" strike="noStrike" kern="1200" cap="none" spc="0" baseline="0">
                <a:solidFill>
                  <a:schemeClr val="tx1"/>
                </a:solidFill>
                <a:latin typeface="Calibri" pitchFamily="0" charset="0"/>
                <a:ea typeface="宋体" pitchFamily="0" charset="0"/>
                <a:cs typeface="Lucida Sans"/>
              </a:rPr>
              <a:t> r, String n){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rollno</a:t>
            </a:r>
            <a:r>
              <a:rPr lang="en-US" altLang="zh-CN" sz="2000" b="0" i="0" u="none" strike="noStrike" kern="1200" cap="none" spc="0" baseline="0">
                <a:solidFill>
                  <a:schemeClr val="tx1"/>
                </a:solidFill>
                <a:latin typeface="Calibri" pitchFamily="0" charset="0"/>
                <a:ea typeface="宋体" pitchFamily="0" charset="0"/>
                <a:cs typeface="Lucida Sans"/>
              </a:rPr>
              <a:t> = r;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name = n;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609600" indent="-609600" algn="l">
              <a:lnSpc>
                <a:spcPct val="80000"/>
              </a:lnSpc>
              <a:spcBef>
                <a:spcPct val="20000"/>
              </a:spcBef>
              <a:spcAft>
                <a:spcPts val="0"/>
              </a:spcAft>
              <a:buFont typeface="Arial" pitchFamily="34" charset="0"/>
              <a:buChar char="•"/>
            </a:pPr>
            <a:endParaRPr lang="zh-CN" altLang="en-US" sz="20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87456960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文本框"/>
          <p:cNvSpPr>
            <a:spLocks noGrp="1"/>
          </p:cNvSpPr>
          <p:nvPr>
            <p:ph type="body" idx="1"/>
          </p:nvPr>
        </p:nvSpPr>
        <p:spPr>
          <a:xfrm rot="0">
            <a:off x="457200" y="533400"/>
            <a:ext cx="8229600" cy="55927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void display()</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System.out.println</a:t>
            </a:r>
            <a:r>
              <a:rPr lang="en-US" altLang="zh-CN" sz="2000" b="0" i="0" u="none" strike="noStrike" kern="1200" cap="none" spc="0" baseline="0">
                <a:solidFill>
                  <a:schemeClr val="tx1"/>
                </a:solidFill>
                <a:latin typeface="Calibri" pitchFamily="0" charset="0"/>
                <a:ea typeface="宋体" pitchFamily="0" charset="0"/>
                <a:cs typeface="Lucida Sans"/>
              </a:rPr>
              <a:t>(</a:t>
            </a:r>
            <a:r>
              <a:rPr lang="en-US" altLang="zh-CN" sz="2000" b="0" i="0" u="none" strike="noStrike" kern="1200" cap="none" spc="0" baseline="0">
                <a:solidFill>
                  <a:schemeClr val="tx1"/>
                </a:solidFill>
                <a:latin typeface="Calibri" pitchFamily="0" charset="0"/>
                <a:ea typeface="宋体" pitchFamily="0" charset="0"/>
                <a:cs typeface="Lucida Sans"/>
              </a:rPr>
              <a:t>rollno</a:t>
            </a:r>
            <a:r>
              <a:rPr lang="en-US" altLang="zh-CN" sz="2000" b="0" i="0" u="none" strike="noStrike" kern="1200" cap="none" spc="0" baseline="0">
                <a:solidFill>
                  <a:schemeClr val="tx1"/>
                </a:solidFill>
                <a:latin typeface="Calibri" pitchFamily="0" charset="0"/>
                <a:ea typeface="宋体" pitchFamily="0" charset="0"/>
                <a:cs typeface="Lucida Sans"/>
              </a:rPr>
              <a:t>+" "+name+" "+college);</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//Test class to create and display the values of object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public class </a:t>
            </a:r>
            <a:r>
              <a:rPr lang="en-US" altLang="zh-CN" sz="2000" b="0" i="0" u="none" strike="noStrike" kern="1200" cap="none" spc="0" baseline="0">
                <a:solidFill>
                  <a:schemeClr val="tx1"/>
                </a:solidFill>
                <a:latin typeface="Calibri" pitchFamily="0" charset="0"/>
                <a:ea typeface="宋体" pitchFamily="0" charset="0"/>
                <a:cs typeface="Lucida Sans"/>
              </a:rPr>
              <a:t>TestStaticMethod</a:t>
            </a:r>
            <a:r>
              <a:rPr lang="en-US" altLang="zh-CN" sz="2000" b="0" i="0" u="none" strike="noStrike" kern="1200" cap="none" spc="0" baseline="0">
                <a:solidFill>
                  <a:schemeClr val="tx1"/>
                </a:solidFill>
                <a:latin typeface="Calibri" pitchFamily="0" charset="0"/>
                <a:ea typeface="宋体" pitchFamily="0" charset="0"/>
                <a:cs typeface="Lucida Sans"/>
              </a:rPr>
              <a: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public static void main(String </a:t>
            </a:r>
            <a:r>
              <a:rPr lang="en-US" altLang="zh-CN" sz="2000" b="0" i="0" u="none" strike="noStrike" kern="1200" cap="none" spc="0" baseline="0">
                <a:solidFill>
                  <a:schemeClr val="tx1"/>
                </a:solidFill>
                <a:latin typeface="Calibri" pitchFamily="0" charset="0"/>
                <a:ea typeface="宋体" pitchFamily="0" charset="0"/>
                <a:cs typeface="Lucida Sans"/>
              </a:rPr>
              <a:t>args</a:t>
            </a:r>
            <a:r>
              <a:rPr lang="en-US" altLang="zh-CN" sz="2000" b="0" i="0" u="none" strike="noStrike" kern="1200" cap="none" spc="0" baseline="0">
                <a:solidFill>
                  <a:schemeClr val="tx1"/>
                </a:solidFill>
                <a:latin typeface="Calibri" pitchFamily="0" charset="0"/>
                <a:ea typeface="宋体" pitchFamily="0" charset="0"/>
                <a:cs typeface="Lucida Sans"/>
              </a:rPr>
              <a: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Lucida Sans"/>
              </a:rPr>
              <a:t>Student.change</a:t>
            </a:r>
            <a:r>
              <a:rPr lang="en-US" altLang="zh-CN" sz="2000" b="1" i="0" u="none" strike="noStrike" kern="1200" cap="none" spc="0" baseline="0">
                <a:solidFill>
                  <a:schemeClr val="tx1"/>
                </a:solidFill>
                <a:latin typeface="Calibri" pitchFamily="0" charset="0"/>
                <a:ea typeface="宋体" pitchFamily="0" charset="0"/>
                <a:cs typeface="Lucida Sans"/>
              </a:rPr>
              <a:t>();//</a:t>
            </a:r>
            <a:r>
              <a:rPr lang="en-US" altLang="zh-CN" sz="2000" b="0" i="0" u="none" strike="noStrike" kern="1200" cap="none" spc="0" baseline="0">
                <a:solidFill>
                  <a:schemeClr val="tx1"/>
                </a:solidFill>
                <a:latin typeface="Calibri" pitchFamily="0" charset="0"/>
                <a:ea typeface="宋体" pitchFamily="0" charset="0"/>
                <a:cs typeface="Lucida Sans"/>
              </a:rPr>
              <a:t>calling change method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//creating objects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Student s1 = </a:t>
            </a:r>
            <a:r>
              <a:rPr lang="en-US" altLang="zh-CN" sz="2000" b="1" i="0" u="none" strike="noStrike" kern="1200" cap="none" spc="0" baseline="0">
                <a:solidFill>
                  <a:schemeClr val="tx1"/>
                </a:solidFill>
                <a:latin typeface="Calibri" pitchFamily="0" charset="0"/>
                <a:ea typeface="宋体" pitchFamily="0" charset="0"/>
                <a:cs typeface="Lucida Sans"/>
              </a:rPr>
              <a:t>new</a:t>
            </a:r>
            <a:r>
              <a:rPr lang="en-US" altLang="zh-CN" sz="2000" b="0" i="0" u="none" strike="noStrike" kern="1200" cap="none" spc="0" baseline="0">
                <a:solidFill>
                  <a:schemeClr val="tx1"/>
                </a:solidFill>
                <a:latin typeface="Calibri" pitchFamily="0" charset="0"/>
                <a:ea typeface="宋体" pitchFamily="0" charset="0"/>
                <a:cs typeface="Lucida Sans"/>
              </a:rPr>
              <a:t> Student(111,"Karan");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Student s2 = </a:t>
            </a:r>
            <a:r>
              <a:rPr lang="en-US" altLang="zh-CN" sz="2000" b="1" i="0" u="none" strike="noStrike" kern="1200" cap="none" spc="0" baseline="0">
                <a:solidFill>
                  <a:schemeClr val="tx1"/>
                </a:solidFill>
                <a:latin typeface="Calibri" pitchFamily="0" charset="0"/>
                <a:ea typeface="宋体" pitchFamily="0" charset="0"/>
                <a:cs typeface="Lucida Sans"/>
              </a:rPr>
              <a:t>new</a:t>
            </a:r>
            <a:r>
              <a:rPr lang="en-US" altLang="zh-CN" sz="2000" b="0" i="0" u="none" strike="noStrike" kern="1200" cap="none" spc="0" baseline="0">
                <a:solidFill>
                  <a:schemeClr val="tx1"/>
                </a:solidFill>
                <a:latin typeface="Calibri" pitchFamily="0" charset="0"/>
                <a:ea typeface="宋体" pitchFamily="0" charset="0"/>
                <a:cs typeface="Lucida Sans"/>
              </a:rPr>
              <a:t> Student(222,"Aryan");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Student s3 = </a:t>
            </a:r>
            <a:r>
              <a:rPr lang="en-US" altLang="zh-CN" sz="2000" b="1" i="0" u="none" strike="noStrike" kern="1200" cap="none" spc="0" baseline="0">
                <a:solidFill>
                  <a:schemeClr val="tx1"/>
                </a:solidFill>
                <a:latin typeface="Calibri" pitchFamily="0" charset="0"/>
                <a:ea typeface="宋体" pitchFamily="0" charset="0"/>
                <a:cs typeface="Lucida Sans"/>
              </a:rPr>
              <a:t>new</a:t>
            </a:r>
            <a:r>
              <a:rPr lang="en-US" altLang="zh-CN" sz="2000" b="0" i="0" u="none" strike="noStrike" kern="1200" cap="none" spc="0" baseline="0">
                <a:solidFill>
                  <a:schemeClr val="tx1"/>
                </a:solidFill>
                <a:latin typeface="Calibri" pitchFamily="0" charset="0"/>
                <a:ea typeface="宋体" pitchFamily="0" charset="0"/>
                <a:cs typeface="Lucida Sans"/>
              </a:rPr>
              <a:t> Student(333,"Sonu");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//calling display method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s1.display();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s2.display();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s3.display();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0" indent="0" algn="l">
              <a:lnSpc>
                <a:spcPct val="80000"/>
              </a:lnSpc>
              <a:spcBef>
                <a:spcPct val="2000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Lucida Sans"/>
              </a:rPr>
              <a:t>}  </a:t>
            </a:r>
            <a:endParaRPr lang="en-US" altLang="zh-CN" sz="2000" b="0" i="0" u="none" strike="noStrike" kern="1200" cap="none" spc="0" baseline="0">
              <a:solidFill>
                <a:schemeClr val="tx1"/>
              </a:solidFill>
              <a:latin typeface="Calibri" pitchFamily="0" charset="0"/>
              <a:ea typeface="宋体" pitchFamily="0" charset="0"/>
              <a:cs typeface="Lucida Sans"/>
            </a:endParaRPr>
          </a:p>
          <a:p>
            <a:pPr marL="609600" indent="-609600" algn="l">
              <a:lnSpc>
                <a:spcPct val="80000"/>
              </a:lnSpc>
              <a:spcBef>
                <a:spcPct val="20000"/>
              </a:spcBef>
              <a:spcAft>
                <a:spcPts val="0"/>
              </a:spcAft>
              <a:buFont typeface="Arial" pitchFamily="34" charset="0"/>
              <a:buChar char="•"/>
            </a:pPr>
            <a:endParaRPr lang="zh-CN" altLang="en-US" sz="20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4072587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Lucida Sans"/>
              </a:rPr>
              <a:t>Restrictions for the static method</a:t>
            </a:r>
            <a:br>
              <a:rPr lang="zh-CN" altLang="en-US" sz="3600" b="0" i="0" u="none" strike="noStrike" kern="1200" cap="none" spc="0" baseline="0">
                <a:solidFill>
                  <a:schemeClr val="tx1"/>
                </a:solidFill>
                <a:latin typeface="Calibri" pitchFamily="0" charset="0"/>
                <a:ea typeface="宋体" pitchFamily="0" charset="0"/>
                <a:cs typeface="Lucida Sans"/>
              </a:rPr>
            </a:br>
            <a:endParaRPr lang="zh-CN" altLang="en-US" sz="3600" b="0" i="0" u="none" strike="noStrike" kern="1200" cap="none" spc="0" baseline="0">
              <a:solidFill>
                <a:schemeClr val="tx1"/>
              </a:solidFill>
              <a:latin typeface="Calibri" pitchFamily="0" charset="0"/>
              <a:ea typeface="宋体" pitchFamily="0" charset="0"/>
              <a:cs typeface="Lucida Sans"/>
            </a:endParaRPr>
          </a:p>
        </p:txBody>
      </p:sp>
      <p:sp>
        <p:nvSpPr>
          <p:cNvPr id="34"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There are two main restrictions for the static method. They are:</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100000"/>
              </a:lnSpc>
              <a:spcBef>
                <a:spcPct val="20000"/>
              </a:spcBef>
              <a:spcAft>
                <a:spcPts val="0"/>
              </a:spcAft>
              <a:buFont typeface="Wingdings" pitchFamily="2" charset="2"/>
              <a:buChar char="Ø"/>
            </a:pPr>
            <a:r>
              <a:rPr lang="en-US" altLang="zh-CN" sz="3200" b="0" i="0" u="none" strike="noStrike" kern="1200" cap="none" spc="0" baseline="0">
                <a:solidFill>
                  <a:schemeClr val="tx1"/>
                </a:solidFill>
                <a:latin typeface="Calibri" pitchFamily="0" charset="0"/>
                <a:ea typeface="宋体" pitchFamily="0" charset="0"/>
                <a:cs typeface="Lucida Sans"/>
              </a:rPr>
              <a:t>The static method can not use non static data member or call non-static method directly.</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100000"/>
              </a:lnSpc>
              <a:spcBef>
                <a:spcPct val="20000"/>
              </a:spcBef>
              <a:spcAft>
                <a:spcPts val="0"/>
              </a:spcAft>
              <a:buFont typeface="Wingdings" pitchFamily="2" charset="2"/>
              <a:buChar char="Ø"/>
            </a:pPr>
            <a:r>
              <a:rPr lang="en-US" altLang="zh-CN" sz="3200" b="0" i="0" u="none" strike="noStrike" kern="1200" cap="none" spc="0" baseline="0">
                <a:solidFill>
                  <a:schemeClr val="tx1"/>
                </a:solidFill>
                <a:latin typeface="Calibri" pitchFamily="0" charset="0"/>
                <a:ea typeface="宋体" pitchFamily="0" charset="0"/>
                <a:cs typeface="Lucida Sans"/>
              </a:rPr>
              <a:t>this and super cannot be used in static context.</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100000"/>
              </a:lnSpc>
              <a:spcBef>
                <a:spcPct val="20000"/>
              </a:spcBef>
              <a:spcAft>
                <a:spcPts val="0"/>
              </a:spcAft>
              <a:buFont typeface="Wingdings" pitchFamily="2" charset="2"/>
              <a:buChar char="Ø"/>
            </a:pP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02023232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br>
              <a:rPr lang="zh-CN" altLang="en-US" sz="3600" b="0" i="0" u="none" strike="noStrike" kern="1200" cap="none" spc="0" baseline="0">
                <a:solidFill>
                  <a:schemeClr val="tx1"/>
                </a:solidFill>
                <a:latin typeface="Calibri" pitchFamily="0" charset="0"/>
                <a:ea typeface="宋体" pitchFamily="0" charset="0"/>
                <a:cs typeface="Lucida Sans"/>
              </a:rPr>
            </a:br>
            <a:r>
              <a:rPr lang="en-US" altLang="zh-CN" sz="3600" b="0" i="0" u="none" strike="noStrike" kern="1200" cap="none" spc="0" baseline="0">
                <a:solidFill>
                  <a:schemeClr val="tx1"/>
                </a:solidFill>
                <a:latin typeface="Calibri" pitchFamily="0" charset="0"/>
                <a:ea typeface="宋体" pitchFamily="0" charset="0"/>
                <a:cs typeface="Lucida Sans"/>
              </a:rPr>
              <a:t>Why is the Java main method static?</a:t>
            </a:r>
            <a:br>
              <a:rPr lang="zh-CN" altLang="en-US" sz="3600" b="0" i="0" u="none" strike="noStrike" kern="1200" cap="none" spc="0" baseline="0">
                <a:solidFill>
                  <a:schemeClr val="tx1"/>
                </a:solidFill>
                <a:latin typeface="Calibri" pitchFamily="0" charset="0"/>
                <a:ea typeface="宋体" pitchFamily="0" charset="0"/>
                <a:cs typeface="Lucida Sans"/>
              </a:rPr>
            </a:br>
            <a:endParaRPr lang="zh-CN" altLang="en-US" sz="3600" b="0" i="0" u="none" strike="noStrike" kern="1200" cap="none" spc="0" baseline="0">
              <a:solidFill>
                <a:schemeClr val="tx1"/>
              </a:solidFill>
              <a:latin typeface="Calibri" pitchFamily="0" charset="0"/>
              <a:ea typeface="宋体" pitchFamily="0" charset="0"/>
              <a:cs typeface="Lucida Sans"/>
            </a:endParaRPr>
          </a:p>
        </p:txBody>
      </p:sp>
      <p:sp>
        <p:nvSpPr>
          <p:cNvPr id="36"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It is because the object is not required to call a static method. </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10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If it were a non-static method, JVM creates an object first then call main() method that will lead the problem of extra memory allocation.</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0" indent="0" algn="l">
              <a:lnSpc>
                <a:spcPct val="100000"/>
              </a:lnSpc>
              <a:spcBef>
                <a:spcPct val="20000"/>
              </a:spcBef>
              <a:spcAft>
                <a:spcPts val="0"/>
              </a:spcAft>
              <a:buNone/>
            </a:pPr>
            <a:br>
              <a:rPr lang="zh-CN" altLang="en-US" sz="3200" b="0" i="0" u="none" strike="noStrike" kern="1200" cap="none" spc="0" baseline="0">
                <a:solidFill>
                  <a:schemeClr val="tx1"/>
                </a:solidFill>
                <a:latin typeface="Calibri" pitchFamily="0" charset="0"/>
                <a:ea typeface="宋体" pitchFamily="0" charset="0"/>
                <a:cs typeface="Lucida Sans"/>
              </a:rPr>
            </a:b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72652255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4798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Sharmistha Rout</dc:creator>
  <cp:lastModifiedBy>root</cp:lastModifiedBy>
  <cp:revision>51</cp:revision>
  <dcterms:created xsi:type="dcterms:W3CDTF">2006-08-16T00:00:00Z</dcterms:created>
  <dcterms:modified xsi:type="dcterms:W3CDTF">2025-09-16T03:05:57Z</dcterms:modified>
</cp:coreProperties>
</file>