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20" y="11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21460" y="953846"/>
            <a:ext cx="3157854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67752" y="5632704"/>
            <a:ext cx="4982845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97790">
              <a:lnSpc>
                <a:spcPct val="100000"/>
              </a:lnSpc>
              <a:spcBef>
                <a:spcPts val="40"/>
              </a:spcBef>
            </a:pPr>
            <a:r>
              <a:rPr dirty="0"/>
              <a:t>Page</a:t>
            </a:r>
            <a:r>
              <a:rPr spc="-45" dirty="0"/>
              <a:t> </a:t>
            </a:r>
            <a:fld id="{81D60167-4931-47E6-BA6A-407CBD079E47}" type="slidenum">
              <a:rPr spc="-50" dirty="0"/>
              <a:pPr marL="97790">
                <a:lnSpc>
                  <a:spcPct val="100000"/>
                </a:lnSpc>
                <a:spcBef>
                  <a:spcPts val="4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5448" y="2882208"/>
            <a:ext cx="5202555" cy="1762125"/>
          </a:xfrm>
          <a:custGeom>
            <a:avLst/>
            <a:gdLst/>
            <a:ahLst/>
            <a:cxnLst/>
            <a:rect l="l" t="t" r="r" b="b"/>
            <a:pathLst>
              <a:path w="5202555" h="1762125">
                <a:moveTo>
                  <a:pt x="293895" y="0"/>
                </a:moveTo>
                <a:lnTo>
                  <a:pt x="250289" y="2986"/>
                </a:lnTo>
                <a:lnTo>
                  <a:pt x="209072" y="12544"/>
                </a:lnTo>
                <a:lnTo>
                  <a:pt x="169647" y="27478"/>
                </a:lnTo>
                <a:lnTo>
                  <a:pt x="133806" y="47190"/>
                </a:lnTo>
                <a:lnTo>
                  <a:pt x="100951" y="72279"/>
                </a:lnTo>
                <a:lnTo>
                  <a:pt x="72279" y="100951"/>
                </a:lnTo>
                <a:lnTo>
                  <a:pt x="47190" y="133806"/>
                </a:lnTo>
                <a:lnTo>
                  <a:pt x="27478" y="169647"/>
                </a:lnTo>
                <a:lnTo>
                  <a:pt x="12544" y="209072"/>
                </a:lnTo>
                <a:lnTo>
                  <a:pt x="2986" y="250289"/>
                </a:lnTo>
                <a:lnTo>
                  <a:pt x="0" y="293895"/>
                </a:lnTo>
                <a:lnTo>
                  <a:pt x="0" y="1468283"/>
                </a:lnTo>
                <a:lnTo>
                  <a:pt x="2986" y="1511292"/>
                </a:lnTo>
                <a:lnTo>
                  <a:pt x="12544" y="1553107"/>
                </a:lnTo>
                <a:lnTo>
                  <a:pt x="27478" y="1591934"/>
                </a:lnTo>
                <a:lnTo>
                  <a:pt x="47190" y="1627775"/>
                </a:lnTo>
                <a:lnTo>
                  <a:pt x="72279" y="1660630"/>
                </a:lnTo>
                <a:lnTo>
                  <a:pt x="100951" y="1689900"/>
                </a:lnTo>
                <a:lnTo>
                  <a:pt x="133806" y="1714391"/>
                </a:lnTo>
                <a:lnTo>
                  <a:pt x="169647" y="1734103"/>
                </a:lnTo>
                <a:lnTo>
                  <a:pt x="209072" y="1749037"/>
                </a:lnTo>
                <a:lnTo>
                  <a:pt x="250289" y="1758595"/>
                </a:lnTo>
                <a:lnTo>
                  <a:pt x="293895" y="1761581"/>
                </a:lnTo>
                <a:lnTo>
                  <a:pt x="4909013" y="1761581"/>
                </a:lnTo>
                <a:lnTo>
                  <a:pt x="4952022" y="1758595"/>
                </a:lnTo>
                <a:lnTo>
                  <a:pt x="4993239" y="1749037"/>
                </a:lnTo>
                <a:lnTo>
                  <a:pt x="5032664" y="1734103"/>
                </a:lnTo>
                <a:lnTo>
                  <a:pt x="5068505" y="1714391"/>
                </a:lnTo>
                <a:lnTo>
                  <a:pt x="5101359" y="1689900"/>
                </a:lnTo>
                <a:lnTo>
                  <a:pt x="5130032" y="1660630"/>
                </a:lnTo>
                <a:lnTo>
                  <a:pt x="5155121" y="1627775"/>
                </a:lnTo>
                <a:lnTo>
                  <a:pt x="5174833" y="1591934"/>
                </a:lnTo>
                <a:lnTo>
                  <a:pt x="5189767" y="1553107"/>
                </a:lnTo>
                <a:lnTo>
                  <a:pt x="5199325" y="1511292"/>
                </a:lnTo>
                <a:lnTo>
                  <a:pt x="5202311" y="1468283"/>
                </a:lnTo>
                <a:lnTo>
                  <a:pt x="5202311" y="293895"/>
                </a:lnTo>
                <a:lnTo>
                  <a:pt x="5199325" y="250289"/>
                </a:lnTo>
                <a:lnTo>
                  <a:pt x="5189767" y="209072"/>
                </a:lnTo>
                <a:lnTo>
                  <a:pt x="5174833" y="169647"/>
                </a:lnTo>
                <a:lnTo>
                  <a:pt x="5155121" y="133806"/>
                </a:lnTo>
                <a:lnTo>
                  <a:pt x="5130032" y="100951"/>
                </a:lnTo>
                <a:lnTo>
                  <a:pt x="5101359" y="72279"/>
                </a:lnTo>
                <a:lnTo>
                  <a:pt x="5068505" y="47190"/>
                </a:lnTo>
                <a:lnTo>
                  <a:pt x="5032664" y="27478"/>
                </a:lnTo>
                <a:lnTo>
                  <a:pt x="4993239" y="12544"/>
                </a:lnTo>
                <a:lnTo>
                  <a:pt x="4952022" y="2986"/>
                </a:lnTo>
                <a:lnTo>
                  <a:pt x="4909013" y="0"/>
                </a:lnTo>
                <a:lnTo>
                  <a:pt x="293895" y="0"/>
                </a:lnTo>
                <a:close/>
              </a:path>
            </a:pathLst>
          </a:custGeom>
          <a:ln w="8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97790">
              <a:lnSpc>
                <a:spcPct val="100000"/>
              </a:lnSpc>
              <a:spcBef>
                <a:spcPts val="40"/>
              </a:spcBef>
            </a:pPr>
            <a:r>
              <a:rPr dirty="0"/>
              <a:t>Page</a:t>
            </a:r>
            <a:r>
              <a:rPr spc="-45" dirty="0"/>
              <a:t> </a:t>
            </a:r>
            <a:fld id="{81D60167-4931-47E6-BA6A-407CBD079E47}" type="slidenum">
              <a:rPr spc="-50" dirty="0"/>
              <a:pPr marL="97790">
                <a:lnSpc>
                  <a:spcPct val="100000"/>
                </a:lnSpc>
                <a:spcBef>
                  <a:spcPts val="4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55917" y="2313432"/>
            <a:ext cx="3096482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665950" y="2313432"/>
            <a:ext cx="3096482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97790">
              <a:lnSpc>
                <a:spcPct val="100000"/>
              </a:lnSpc>
              <a:spcBef>
                <a:spcPts val="40"/>
              </a:spcBef>
            </a:pPr>
            <a:r>
              <a:rPr dirty="0"/>
              <a:t>Page</a:t>
            </a:r>
            <a:r>
              <a:rPr spc="-45" dirty="0"/>
              <a:t> </a:t>
            </a:r>
            <a:fld id="{81D60167-4931-47E6-BA6A-407CBD079E47}" type="slidenum">
              <a:rPr spc="-50" dirty="0"/>
              <a:pPr marL="97790">
                <a:lnSpc>
                  <a:spcPct val="100000"/>
                </a:lnSpc>
                <a:spcBef>
                  <a:spcPts val="4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97790">
              <a:lnSpc>
                <a:spcPct val="100000"/>
              </a:lnSpc>
              <a:spcBef>
                <a:spcPts val="40"/>
              </a:spcBef>
            </a:pPr>
            <a:r>
              <a:rPr dirty="0"/>
              <a:t>Page</a:t>
            </a:r>
            <a:r>
              <a:rPr spc="-45" dirty="0"/>
              <a:t> </a:t>
            </a:r>
            <a:fld id="{81D60167-4931-47E6-BA6A-407CBD079E47}" type="slidenum">
              <a:rPr spc="-50" dirty="0"/>
              <a:pPr marL="97790">
                <a:lnSpc>
                  <a:spcPct val="100000"/>
                </a:lnSpc>
                <a:spcBef>
                  <a:spcPts val="4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97790">
              <a:lnSpc>
                <a:spcPct val="100000"/>
              </a:lnSpc>
              <a:spcBef>
                <a:spcPts val="40"/>
              </a:spcBef>
            </a:pPr>
            <a:r>
              <a:rPr dirty="0"/>
              <a:t>Page</a:t>
            </a:r>
            <a:r>
              <a:rPr spc="-45" dirty="0"/>
              <a:t> </a:t>
            </a:r>
            <a:fld id="{81D60167-4931-47E6-BA6A-407CBD079E47}" type="slidenum">
              <a:rPr spc="-50" dirty="0"/>
              <a:pPr marL="97790">
                <a:lnSpc>
                  <a:spcPct val="100000"/>
                </a:lnSpc>
                <a:spcBef>
                  <a:spcPts val="4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83332" y="4084777"/>
            <a:ext cx="3382010" cy="931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5917" y="2313432"/>
            <a:ext cx="6406515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20239" y="9354312"/>
            <a:ext cx="227787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55917" y="9354312"/>
            <a:ext cx="1637220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19825" y="9147729"/>
            <a:ext cx="575945" cy="295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97790">
              <a:lnSpc>
                <a:spcPct val="100000"/>
              </a:lnSpc>
              <a:spcBef>
                <a:spcPts val="40"/>
              </a:spcBef>
            </a:pPr>
            <a:r>
              <a:rPr dirty="0"/>
              <a:t>Page</a:t>
            </a:r>
            <a:r>
              <a:rPr spc="-45" dirty="0"/>
              <a:t> </a:t>
            </a:r>
            <a:fld id="{81D60167-4931-47E6-BA6A-407CBD079E47}" type="slidenum">
              <a:rPr spc="-50" dirty="0"/>
              <a:pPr marL="97790">
                <a:lnSpc>
                  <a:spcPct val="100000"/>
                </a:lnSpc>
                <a:spcBef>
                  <a:spcPts val="40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4.jpe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17.png"/><Relationship Id="rId5" Type="http://schemas.openxmlformats.org/officeDocument/2006/relationships/image" Target="../media/image25.jpeg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28.jpe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jpeg"/><Relationship Id="rId11" Type="http://schemas.openxmlformats.org/officeDocument/2006/relationships/image" Target="../media/image7.png"/><Relationship Id="rId5" Type="http://schemas.openxmlformats.org/officeDocument/2006/relationships/image" Target="../media/image26.jpe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9.jpe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17.png"/><Relationship Id="rId5" Type="http://schemas.openxmlformats.org/officeDocument/2006/relationships/image" Target="../media/image16.png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9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9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9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7.png"/><Relationship Id="rId17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jpeg"/><Relationship Id="rId11" Type="http://schemas.openxmlformats.org/officeDocument/2006/relationships/image" Target="../media/image9.png"/><Relationship Id="rId5" Type="http://schemas.openxmlformats.org/officeDocument/2006/relationships/image" Target="../media/image22.jpeg"/><Relationship Id="rId15" Type="http://schemas.openxmlformats.org/officeDocument/2006/relationships/image" Target="../media/image18.png"/><Relationship Id="rId10" Type="http://schemas.openxmlformats.org/officeDocument/2006/relationships/image" Target="../media/image7.png"/><Relationship Id="rId19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7386" y="3552517"/>
            <a:ext cx="347662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0" dirty="0">
                <a:latin typeface="Arial"/>
                <a:cs typeface="Arial"/>
              </a:rPr>
              <a:t>OPERATING</a:t>
            </a:r>
            <a:r>
              <a:rPr sz="2650" b="1" spc="-1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SYSTEM</a:t>
            </a:r>
            <a:endParaRPr sz="26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3094" y="1600213"/>
            <a:ext cx="2108200" cy="10804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2485" marR="5080" indent="-820419" algn="l">
              <a:lnSpc>
                <a:spcPct val="138500"/>
              </a:lnSpc>
              <a:spcBef>
                <a:spcPts val="100"/>
              </a:spcBef>
            </a:pPr>
            <a:r>
              <a:rPr sz="2650" b="0" dirty="0">
                <a:latin typeface="Microsoft Sans Serif"/>
                <a:cs typeface="Microsoft Sans Serif"/>
              </a:rPr>
              <a:t>Lecture</a:t>
            </a:r>
            <a:r>
              <a:rPr sz="2650" b="0" spc="-100" dirty="0">
                <a:latin typeface="Microsoft Sans Serif"/>
                <a:cs typeface="Microsoft Sans Serif"/>
              </a:rPr>
              <a:t> </a:t>
            </a:r>
            <a:r>
              <a:rPr sz="2650" b="0" spc="-20" dirty="0">
                <a:latin typeface="Microsoft Sans Serif"/>
                <a:cs typeface="Microsoft Sans Serif"/>
              </a:rPr>
              <a:t>Notes </a:t>
            </a:r>
            <a:r>
              <a:rPr sz="2650" b="0" spc="-25" dirty="0">
                <a:latin typeface="Microsoft Sans Serif"/>
                <a:cs typeface="Microsoft Sans Serif"/>
              </a:rPr>
              <a:t>On</a:t>
            </a:r>
            <a:endParaRPr sz="2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67257"/>
            <a:ext cx="6341110" cy="23806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6725" indent="-228600">
              <a:lnSpc>
                <a:spcPct val="100000"/>
              </a:lnSpc>
              <a:spcBef>
                <a:spcPts val="105"/>
              </a:spcBef>
              <a:buFont typeface="Symbol"/>
              <a:buChar char=""/>
              <a:tabLst>
                <a:tab pos="466725" algn="l"/>
              </a:tabLst>
            </a:pPr>
            <a:r>
              <a:rPr sz="1000" dirty="0">
                <a:latin typeface="Microsoft Sans Serif"/>
                <a:cs typeface="Microsoft Sans Serif"/>
              </a:rPr>
              <a:t>easier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extend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microkernel</a:t>
            </a:r>
            <a:endParaRPr sz="1000">
              <a:latin typeface="Microsoft Sans Serif"/>
              <a:cs typeface="Microsoft Sans Serif"/>
            </a:endParaRPr>
          </a:p>
          <a:p>
            <a:pPr marL="466725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6725" algn="l"/>
              </a:tabLst>
            </a:pPr>
            <a:r>
              <a:rPr sz="1000" dirty="0">
                <a:latin typeface="Microsoft Sans Serif"/>
                <a:cs typeface="Microsoft Sans Serif"/>
              </a:rPr>
              <a:t>easier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port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operating system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new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architectures</a:t>
            </a:r>
            <a:endParaRPr sz="1000">
              <a:latin typeface="Microsoft Sans Serif"/>
              <a:cs typeface="Microsoft Sans Serif"/>
            </a:endParaRPr>
          </a:p>
          <a:p>
            <a:pPr marL="466725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6725" algn="l"/>
              </a:tabLst>
            </a:pPr>
            <a:r>
              <a:rPr sz="1000" dirty="0">
                <a:latin typeface="Microsoft Sans Serif"/>
                <a:cs typeface="Microsoft Sans Serif"/>
              </a:rPr>
              <a:t>more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reliable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(less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code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running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kernel</a:t>
            </a:r>
            <a:r>
              <a:rPr sz="1000" spc="-20" dirty="0">
                <a:latin typeface="Microsoft Sans Serif"/>
                <a:cs typeface="Microsoft Sans Serif"/>
              </a:rPr>
              <a:t> mode)</a:t>
            </a:r>
            <a:endParaRPr sz="1000">
              <a:latin typeface="Microsoft Sans Serif"/>
              <a:cs typeface="Microsoft Sans Serif"/>
            </a:endParaRPr>
          </a:p>
          <a:p>
            <a:pPr marL="466725" indent="-228600">
              <a:lnSpc>
                <a:spcPts val="1170"/>
              </a:lnSpc>
              <a:buFont typeface="Symbol"/>
              <a:buChar char=""/>
              <a:tabLst>
                <a:tab pos="466725" algn="l"/>
              </a:tabLst>
            </a:pPr>
            <a:r>
              <a:rPr sz="1000" dirty="0">
                <a:latin typeface="Microsoft Sans Serif"/>
                <a:cs typeface="Microsoft Sans Serif"/>
              </a:rPr>
              <a:t>more </a:t>
            </a:r>
            <a:r>
              <a:rPr sz="1000" spc="-10" dirty="0">
                <a:latin typeface="Microsoft Sans Serif"/>
                <a:cs typeface="Microsoft Sans Serif"/>
              </a:rPr>
              <a:t>secure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410"/>
              </a:lnSpc>
            </a:pPr>
            <a:r>
              <a:rPr sz="1200" b="1" dirty="0">
                <a:latin typeface="Arial"/>
                <a:cs typeface="Arial"/>
              </a:rPr>
              <a:t>Virtual</a:t>
            </a:r>
            <a:r>
              <a:rPr sz="1200" b="1" spc="-6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Machines</a:t>
            </a:r>
            <a:endParaRPr sz="1200">
              <a:latin typeface="Arial"/>
              <a:cs typeface="Arial"/>
            </a:endParaRPr>
          </a:p>
          <a:p>
            <a:pPr marL="466725" marR="5080" indent="-229235">
              <a:lnSpc>
                <a:spcPts val="1150"/>
              </a:lnSpc>
              <a:spcBef>
                <a:spcPts val="114"/>
              </a:spcBef>
              <a:buFont typeface="Symbol"/>
              <a:buChar char=""/>
              <a:tabLst>
                <a:tab pos="466725" algn="l"/>
              </a:tabLst>
            </a:pP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240" dirty="0">
                <a:latin typeface="Microsoft Sans Serif"/>
                <a:cs typeface="Microsoft Sans Serif"/>
              </a:rPr>
              <a:t> </a:t>
            </a:r>
            <a:r>
              <a:rPr sz="1000" i="1" dirty="0">
                <a:latin typeface="Arial"/>
                <a:cs typeface="Arial"/>
              </a:rPr>
              <a:t>virtual</a:t>
            </a:r>
            <a:r>
              <a:rPr sz="1000" i="1" spc="2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machine</a:t>
            </a:r>
            <a:r>
              <a:rPr sz="1000" i="1" spc="225" dirty="0">
                <a:latin typeface="Arial"/>
                <a:cs typeface="Arial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takes</a:t>
            </a:r>
            <a:r>
              <a:rPr sz="1000" spc="2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2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layered</a:t>
            </a:r>
            <a:r>
              <a:rPr sz="1000" spc="2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approach</a:t>
            </a:r>
            <a:r>
              <a:rPr sz="1000" spc="229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2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its</a:t>
            </a:r>
            <a:r>
              <a:rPr sz="1000" spc="2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logical</a:t>
            </a:r>
            <a:r>
              <a:rPr sz="1000" spc="26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conclusion.</a:t>
            </a:r>
            <a:r>
              <a:rPr sz="1000" spc="254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It</a:t>
            </a:r>
            <a:r>
              <a:rPr sz="1000" spc="2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treats</a:t>
            </a:r>
            <a:r>
              <a:rPr sz="1000" spc="2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hardware</a:t>
            </a:r>
            <a:r>
              <a:rPr sz="1000" spc="2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and</a:t>
            </a:r>
            <a:r>
              <a:rPr sz="1000" spc="23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 </a:t>
            </a:r>
            <a:r>
              <a:rPr sz="1000" dirty="0">
                <a:latin typeface="Microsoft Sans Serif"/>
                <a:cs typeface="Microsoft Sans Serif"/>
              </a:rPr>
              <a:t>operating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kernel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as though they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were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all </a:t>
            </a:r>
            <a:r>
              <a:rPr sz="1000" spc="-10" dirty="0">
                <a:latin typeface="Microsoft Sans Serif"/>
                <a:cs typeface="Microsoft Sans Serif"/>
              </a:rPr>
              <a:t>hardware.</a:t>
            </a:r>
            <a:endParaRPr sz="1000">
              <a:latin typeface="Microsoft Sans Serif"/>
              <a:cs typeface="Microsoft Sans Serif"/>
            </a:endParaRPr>
          </a:p>
          <a:p>
            <a:pPr marL="466725" indent="-228600">
              <a:lnSpc>
                <a:spcPts val="1170"/>
              </a:lnSpc>
              <a:buFont typeface="Symbol"/>
              <a:buChar char=""/>
              <a:tabLst>
                <a:tab pos="466725" algn="l"/>
              </a:tabLst>
            </a:pP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virtual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machine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provides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interface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i="1" dirty="0">
                <a:latin typeface="Arial"/>
                <a:cs typeface="Arial"/>
              </a:rPr>
              <a:t>identical</a:t>
            </a:r>
            <a:r>
              <a:rPr sz="1000" i="1" spc="-35" dirty="0">
                <a:latin typeface="Arial"/>
                <a:cs typeface="Arial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underlying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bare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hardware.</a:t>
            </a:r>
            <a:endParaRPr sz="1000">
              <a:latin typeface="Microsoft Sans Serif"/>
              <a:cs typeface="Microsoft Sans Serif"/>
            </a:endParaRPr>
          </a:p>
          <a:p>
            <a:pPr marL="466725" marR="12065" indent="-229235">
              <a:lnSpc>
                <a:spcPts val="1130"/>
              </a:lnSpc>
              <a:spcBef>
                <a:spcPts val="145"/>
              </a:spcBef>
              <a:buFont typeface="Symbol"/>
              <a:buChar char=""/>
              <a:tabLst>
                <a:tab pos="466725" algn="l"/>
              </a:tabLst>
            </a:pP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9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operating</a:t>
            </a:r>
            <a:r>
              <a:rPr sz="1000" spc="9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</a:t>
            </a:r>
            <a:r>
              <a:rPr sz="1000" spc="1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creates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9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illusion</a:t>
            </a:r>
            <a:r>
              <a:rPr sz="1000" spc="10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1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multiple</a:t>
            </a:r>
            <a:r>
              <a:rPr sz="1000" spc="9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processes,</a:t>
            </a:r>
            <a:r>
              <a:rPr sz="1000" spc="1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each</a:t>
            </a:r>
            <a:r>
              <a:rPr sz="1000" spc="9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executing</a:t>
            </a:r>
            <a:r>
              <a:rPr sz="1000" spc="114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on</a:t>
            </a:r>
            <a:r>
              <a:rPr sz="1000" spc="9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its</a:t>
            </a:r>
            <a:r>
              <a:rPr sz="1000" spc="10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own</a:t>
            </a:r>
            <a:r>
              <a:rPr sz="1000" spc="9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processor </a:t>
            </a:r>
            <a:r>
              <a:rPr sz="1000" dirty="0">
                <a:latin typeface="Microsoft Sans Serif"/>
                <a:cs typeface="Microsoft Sans Serif"/>
              </a:rPr>
              <a:t>with its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own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(virtual)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memory.</a:t>
            </a:r>
            <a:endParaRPr sz="1000">
              <a:latin typeface="Microsoft Sans Serif"/>
              <a:cs typeface="Microsoft Sans Serif"/>
            </a:endParaRPr>
          </a:p>
          <a:p>
            <a:pPr marL="466725" indent="-228600">
              <a:lnSpc>
                <a:spcPts val="1195"/>
              </a:lnSpc>
              <a:buFont typeface="Symbol"/>
              <a:buChar char=""/>
              <a:tabLst>
                <a:tab pos="466725" algn="l"/>
              </a:tabLst>
            </a:pP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resources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physical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computer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are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shared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create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virtual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machines.</a:t>
            </a:r>
            <a:endParaRPr sz="1000">
              <a:latin typeface="Microsoft Sans Serif"/>
              <a:cs typeface="Microsoft Sans Serif"/>
            </a:endParaRPr>
          </a:p>
          <a:p>
            <a:pPr marL="238125">
              <a:lnSpc>
                <a:spcPct val="100000"/>
              </a:lnSpc>
              <a:spcBef>
                <a:spcPts val="20"/>
              </a:spcBef>
            </a:pPr>
            <a:r>
              <a:rPr sz="1000" dirty="0">
                <a:latin typeface="MS UI Gothic"/>
                <a:cs typeface="MS UI Gothic"/>
              </a:rPr>
              <a:t>✦</a:t>
            </a:r>
            <a:r>
              <a:rPr sz="1000" spc="-35" dirty="0">
                <a:latin typeface="MS UI Gothic"/>
                <a:cs typeface="MS UI Gothic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CPU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scheduling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can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create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appearance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that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users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have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their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own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processor.</a:t>
            </a:r>
            <a:endParaRPr sz="1000">
              <a:latin typeface="Microsoft Sans Serif"/>
              <a:cs typeface="Microsoft Sans Serif"/>
            </a:endParaRPr>
          </a:p>
          <a:p>
            <a:pPr marL="238125">
              <a:lnSpc>
                <a:spcPct val="100000"/>
              </a:lnSpc>
              <a:spcBef>
                <a:spcPts val="125"/>
              </a:spcBef>
            </a:pPr>
            <a:r>
              <a:rPr sz="1000" dirty="0">
                <a:latin typeface="MS UI Gothic"/>
                <a:cs typeface="MS UI Gothic"/>
              </a:rPr>
              <a:t>✦</a:t>
            </a:r>
            <a:r>
              <a:rPr sz="1000" spc="-25" dirty="0">
                <a:latin typeface="MS UI Gothic"/>
                <a:cs typeface="MS UI Gothic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Spooling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and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file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can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provide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virtual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card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readers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and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virtual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line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printers.</a:t>
            </a:r>
            <a:endParaRPr sz="1000">
              <a:latin typeface="Microsoft Sans Serif"/>
              <a:cs typeface="Microsoft Sans Serif"/>
            </a:endParaRPr>
          </a:p>
          <a:p>
            <a:pPr marL="238125">
              <a:lnSpc>
                <a:spcPct val="100000"/>
              </a:lnSpc>
              <a:spcBef>
                <a:spcPts val="145"/>
              </a:spcBef>
            </a:pPr>
            <a:r>
              <a:rPr sz="1000" dirty="0">
                <a:latin typeface="MS UI Gothic"/>
                <a:cs typeface="MS UI Gothic"/>
              </a:rPr>
              <a:t>✦</a:t>
            </a:r>
            <a:r>
              <a:rPr sz="1000" spc="-50" dirty="0">
                <a:latin typeface="MS UI Gothic"/>
                <a:cs typeface="MS UI Gothic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normal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user</a:t>
            </a:r>
            <a:r>
              <a:rPr sz="1000" spc="-10" dirty="0">
                <a:latin typeface="Microsoft Sans Serif"/>
                <a:cs typeface="Microsoft Sans Serif"/>
              </a:rPr>
              <a:t> time-</a:t>
            </a:r>
            <a:r>
              <a:rPr sz="1000" dirty="0">
                <a:latin typeface="Microsoft Sans Serif"/>
                <a:cs typeface="Microsoft Sans Serif"/>
              </a:rPr>
              <a:t>sharing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terminal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serves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as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virtual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machine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operator’s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console.</a:t>
            </a:r>
            <a:endParaRPr sz="1000">
              <a:latin typeface="Microsoft Sans Serif"/>
              <a:cs typeface="Microsoft Sans Serif"/>
            </a:endParaRPr>
          </a:p>
          <a:p>
            <a:pPr marL="466725" indent="-228600">
              <a:lnSpc>
                <a:spcPct val="100000"/>
              </a:lnSpc>
              <a:spcBef>
                <a:spcPts val="20"/>
              </a:spcBef>
              <a:buFont typeface="Symbol"/>
              <a:buChar char=""/>
              <a:tabLst>
                <a:tab pos="466725" algn="l"/>
              </a:tabLst>
            </a:pPr>
            <a:r>
              <a:rPr sz="1000" b="1" dirty="0">
                <a:latin typeface="Arial"/>
                <a:cs typeface="Arial"/>
              </a:rPr>
              <a:t>System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Models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6180" y="4993640"/>
            <a:ext cx="6377305" cy="4048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05"/>
              </a:spcBef>
              <a:tabLst>
                <a:tab pos="2393950" algn="l"/>
              </a:tabLst>
            </a:pPr>
            <a:r>
              <a:rPr sz="1000" spc="-20" dirty="0">
                <a:latin typeface="Microsoft Sans Serif"/>
                <a:cs typeface="Microsoft Sans Serif"/>
              </a:rPr>
              <a:t>Non-</a:t>
            </a:r>
            <a:r>
              <a:rPr sz="1000" dirty="0">
                <a:latin typeface="Microsoft Sans Serif"/>
                <a:cs typeface="Microsoft Sans Serif"/>
              </a:rPr>
              <a:t>virtual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Machine</a:t>
            </a:r>
            <a:r>
              <a:rPr sz="1000" dirty="0">
                <a:latin typeface="Microsoft Sans Serif"/>
                <a:cs typeface="Microsoft Sans Serif"/>
              </a:rPr>
              <a:t>	Virtual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Machine</a:t>
            </a:r>
            <a:endParaRPr sz="1000">
              <a:latin typeface="Microsoft Sans Serif"/>
              <a:cs typeface="Microsoft Sans Serif"/>
            </a:endParaRPr>
          </a:p>
          <a:p>
            <a:pPr marL="469265" indent="-228600" algn="just">
              <a:lnSpc>
                <a:spcPct val="100000"/>
              </a:lnSpc>
              <a:buFont typeface="Symbol"/>
              <a:buChar char=""/>
              <a:tabLst>
                <a:tab pos="469265" algn="l"/>
              </a:tabLst>
            </a:pPr>
            <a:r>
              <a:rPr sz="1000" b="1" spc="-10" dirty="0">
                <a:latin typeface="Arial"/>
                <a:cs typeface="Arial"/>
              </a:rPr>
              <a:t>Advantages/Disadvantages</a:t>
            </a:r>
            <a:r>
              <a:rPr sz="1000" b="1" dirty="0">
                <a:latin typeface="Arial"/>
                <a:cs typeface="Arial"/>
              </a:rPr>
              <a:t> of</a:t>
            </a:r>
            <a:r>
              <a:rPr sz="1000" b="1" spc="3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Virtual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Machines</a:t>
            </a:r>
            <a:endParaRPr sz="1000">
              <a:latin typeface="Arial"/>
              <a:cs typeface="Arial"/>
            </a:endParaRPr>
          </a:p>
          <a:p>
            <a:pPr marL="469265" indent="-228600" algn="just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265" algn="l"/>
              </a:tabLst>
            </a:pP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virtual-</a:t>
            </a:r>
            <a:r>
              <a:rPr sz="1000" dirty="0">
                <a:latin typeface="Microsoft Sans Serif"/>
                <a:cs typeface="Microsoft Sans Serif"/>
              </a:rPr>
              <a:t>machine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concept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provides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complete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protection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resources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since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each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virtual</a:t>
            </a:r>
            <a:endParaRPr sz="1000">
              <a:latin typeface="Microsoft Sans Serif"/>
              <a:cs typeface="Microsoft Sans Serif"/>
            </a:endParaRPr>
          </a:p>
          <a:p>
            <a:pPr marL="469900" marR="18415" indent="-229235" algn="just">
              <a:lnSpc>
                <a:spcPts val="1130"/>
              </a:lnSpc>
              <a:spcBef>
                <a:spcPts val="145"/>
              </a:spcBef>
              <a:buFont typeface="Symbol"/>
              <a:buChar char=""/>
              <a:tabLst>
                <a:tab pos="469900" algn="l"/>
              </a:tabLst>
            </a:pPr>
            <a:r>
              <a:rPr sz="1000" dirty="0">
                <a:latin typeface="Microsoft Sans Serif"/>
                <a:cs typeface="Microsoft Sans Serif"/>
              </a:rPr>
              <a:t>machine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isolated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from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all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other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virtual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machines.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This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isolation,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however,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permits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no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direct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sharing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of </a:t>
            </a:r>
            <a:r>
              <a:rPr sz="1000" spc="-10" dirty="0">
                <a:latin typeface="Microsoft Sans Serif"/>
                <a:cs typeface="Microsoft Sans Serif"/>
              </a:rPr>
              <a:t>resources.</a:t>
            </a:r>
            <a:endParaRPr sz="1000">
              <a:latin typeface="Microsoft Sans Serif"/>
              <a:cs typeface="Microsoft Sans Serif"/>
            </a:endParaRPr>
          </a:p>
          <a:p>
            <a:pPr marL="469900" marR="13335" indent="-229235" algn="just">
              <a:lnSpc>
                <a:spcPts val="1150"/>
              </a:lnSpc>
              <a:spcBef>
                <a:spcPts val="80"/>
              </a:spcBef>
              <a:buFont typeface="Symbol"/>
              <a:buChar char=""/>
              <a:tabLst>
                <a:tab pos="469900" algn="l"/>
              </a:tabLst>
            </a:pP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virtual-</a:t>
            </a:r>
            <a:r>
              <a:rPr sz="1000" dirty="0">
                <a:latin typeface="Microsoft Sans Serif"/>
                <a:cs typeface="Microsoft Sans Serif"/>
              </a:rPr>
              <a:t>machine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</a:t>
            </a:r>
            <a:r>
              <a:rPr sz="1000" spc="9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perfect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vehicle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for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operating-</a:t>
            </a:r>
            <a:r>
              <a:rPr sz="1000" dirty="0">
                <a:latin typeface="Microsoft Sans Serif"/>
                <a:cs typeface="Microsoft Sans Serif"/>
              </a:rPr>
              <a:t>systems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research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and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development.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System </a:t>
            </a:r>
            <a:r>
              <a:rPr sz="1000" dirty="0">
                <a:latin typeface="Microsoft Sans Serif"/>
                <a:cs typeface="Microsoft Sans Serif"/>
              </a:rPr>
              <a:t>development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done</a:t>
            </a:r>
            <a:r>
              <a:rPr sz="1000" spc="8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on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virtual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machine,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instead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9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on</a:t>
            </a:r>
            <a:r>
              <a:rPr sz="1000" spc="8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physical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machine</a:t>
            </a:r>
            <a:r>
              <a:rPr sz="1000" spc="8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and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so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does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not</a:t>
            </a:r>
            <a:r>
              <a:rPr sz="1000" spc="9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disrupt </a:t>
            </a:r>
            <a:r>
              <a:rPr sz="1000" dirty="0">
                <a:latin typeface="Microsoft Sans Serif"/>
                <a:cs typeface="Microsoft Sans Serif"/>
              </a:rPr>
              <a:t>normal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operation.</a:t>
            </a:r>
            <a:endParaRPr sz="1000">
              <a:latin typeface="Microsoft Sans Serif"/>
              <a:cs typeface="Microsoft Sans Serif"/>
            </a:endParaRPr>
          </a:p>
          <a:p>
            <a:pPr marL="469265" indent="-228600" algn="just">
              <a:lnSpc>
                <a:spcPts val="1140"/>
              </a:lnSpc>
              <a:buFont typeface="Symbol"/>
              <a:buChar char=""/>
              <a:tabLst>
                <a:tab pos="469265" algn="l"/>
              </a:tabLst>
            </a:pP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17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virtual</a:t>
            </a:r>
            <a:r>
              <a:rPr sz="1000" spc="19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machine</a:t>
            </a:r>
            <a:r>
              <a:rPr sz="1000" spc="19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concept</a:t>
            </a:r>
            <a:r>
              <a:rPr sz="1000" spc="2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</a:t>
            </a:r>
            <a:r>
              <a:rPr sz="1000" spc="20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difficult</a:t>
            </a:r>
            <a:r>
              <a:rPr sz="1000" spc="2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19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implement</a:t>
            </a:r>
            <a:r>
              <a:rPr sz="1000" spc="19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due</a:t>
            </a:r>
            <a:r>
              <a:rPr sz="1000" spc="19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19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2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effort</a:t>
            </a:r>
            <a:r>
              <a:rPr sz="1000" spc="2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required</a:t>
            </a:r>
            <a:r>
              <a:rPr sz="1000" spc="17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19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provide</a:t>
            </a:r>
            <a:r>
              <a:rPr sz="1000" spc="20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</a:t>
            </a:r>
            <a:r>
              <a:rPr sz="1000" spc="215" dirty="0">
                <a:latin typeface="Microsoft Sans Serif"/>
                <a:cs typeface="Microsoft Sans Serif"/>
              </a:rPr>
              <a:t> </a:t>
            </a:r>
            <a:r>
              <a:rPr sz="1000" i="1" spc="-10" dirty="0">
                <a:latin typeface="Arial"/>
                <a:cs typeface="Arial"/>
              </a:rPr>
              <a:t>exact</a:t>
            </a:r>
            <a:endParaRPr sz="1000">
              <a:latin typeface="Arial"/>
              <a:cs typeface="Arial"/>
            </a:endParaRPr>
          </a:p>
          <a:p>
            <a:pPr marL="469900" algn="just">
              <a:lnSpc>
                <a:spcPts val="1190"/>
              </a:lnSpc>
            </a:pPr>
            <a:r>
              <a:rPr sz="1000" dirty="0">
                <a:latin typeface="Microsoft Sans Serif"/>
                <a:cs typeface="Microsoft Sans Serif"/>
              </a:rPr>
              <a:t>duplicate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26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underlying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machine.</a:t>
            </a:r>
            <a:endParaRPr sz="1000">
              <a:latin typeface="Microsoft Sans Serif"/>
              <a:cs typeface="Microsoft Sans Serif"/>
            </a:endParaRPr>
          </a:p>
          <a:p>
            <a:pPr marL="15240" algn="just">
              <a:lnSpc>
                <a:spcPts val="1435"/>
              </a:lnSpc>
              <a:spcBef>
                <a:spcPts val="1045"/>
              </a:spcBef>
            </a:pPr>
            <a:r>
              <a:rPr sz="1200" b="1" dirty="0">
                <a:latin typeface="Arial"/>
                <a:cs typeface="Arial"/>
              </a:rPr>
              <a:t>System</a:t>
            </a:r>
            <a:r>
              <a:rPr sz="1200" b="1" spc="-6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Generation</a:t>
            </a:r>
            <a:r>
              <a:rPr sz="1200" b="1" spc="-6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(SYSGEN)</a:t>
            </a:r>
            <a:endParaRPr sz="1200">
              <a:latin typeface="Arial"/>
              <a:cs typeface="Arial"/>
            </a:endParaRPr>
          </a:p>
          <a:p>
            <a:pPr marL="12700" marR="6350" indent="457200" algn="just">
              <a:lnSpc>
                <a:spcPts val="1150"/>
              </a:lnSpc>
              <a:spcBef>
                <a:spcPts val="75"/>
              </a:spcBef>
            </a:pPr>
            <a:r>
              <a:rPr sz="1000" dirty="0">
                <a:latin typeface="Microsoft Sans Serif"/>
                <a:cs typeface="Microsoft Sans Serif"/>
              </a:rPr>
              <a:t>Operating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systems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are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designed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run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on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any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9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class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machines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at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variety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9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sites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with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variety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peripheral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configurations.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must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then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configured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or generated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for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each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specific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computer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site,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a </a:t>
            </a:r>
            <a:r>
              <a:rPr sz="1000" dirty="0">
                <a:latin typeface="Microsoft Sans Serif"/>
                <a:cs typeface="Microsoft Sans Serif"/>
              </a:rPr>
              <a:t>process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sometimes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known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generation</a:t>
            </a:r>
            <a:r>
              <a:rPr sz="1000" spc="-10" dirty="0">
                <a:latin typeface="Microsoft Sans Serif"/>
                <a:cs typeface="Microsoft Sans Serif"/>
              </a:rPr>
              <a:t> (SYSGEN).</a:t>
            </a:r>
            <a:endParaRPr sz="1000">
              <a:latin typeface="Microsoft Sans Serif"/>
              <a:cs typeface="Microsoft Sans Serif"/>
            </a:endParaRPr>
          </a:p>
          <a:p>
            <a:pPr marL="469900" algn="just">
              <a:lnSpc>
                <a:spcPts val="1100"/>
              </a:lnSpc>
            </a:pPr>
            <a:r>
              <a:rPr sz="1000" dirty="0">
                <a:latin typeface="Microsoft Sans Serif"/>
                <a:cs typeface="Microsoft Sans Serif"/>
              </a:rPr>
              <a:t>SYSGEN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program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obtains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information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concerning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specific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configuration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hardware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system.</a:t>
            </a:r>
            <a:endParaRPr sz="1000">
              <a:latin typeface="Microsoft Sans Serif"/>
              <a:cs typeface="Microsoft Sans Serif"/>
            </a:endParaRPr>
          </a:p>
          <a:p>
            <a:pPr marL="15240" marR="6350" algn="just">
              <a:lnSpc>
                <a:spcPts val="1150"/>
              </a:lnSpc>
              <a:spcBef>
                <a:spcPts val="55"/>
              </a:spcBef>
            </a:pP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9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generate</a:t>
            </a:r>
            <a:r>
              <a:rPr sz="1000" spc="9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9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system,</a:t>
            </a:r>
            <a:r>
              <a:rPr sz="1000" spc="1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we</a:t>
            </a:r>
            <a:r>
              <a:rPr sz="1000" spc="9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use</a:t>
            </a:r>
            <a:r>
              <a:rPr sz="1000" spc="1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1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special</a:t>
            </a:r>
            <a:r>
              <a:rPr sz="1000" spc="1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program.</a:t>
            </a:r>
            <a:r>
              <a:rPr sz="1000" spc="10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9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SYSGEN</a:t>
            </a:r>
            <a:r>
              <a:rPr sz="1000" spc="9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program</a:t>
            </a:r>
            <a:r>
              <a:rPr sz="1000" spc="1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reads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from</a:t>
            </a:r>
            <a:r>
              <a:rPr sz="1000" spc="1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9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given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file,</a:t>
            </a:r>
            <a:r>
              <a:rPr sz="1000" spc="1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or</a:t>
            </a:r>
            <a:r>
              <a:rPr sz="1000" spc="10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asks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 </a:t>
            </a:r>
            <a:r>
              <a:rPr sz="1000" dirty="0">
                <a:latin typeface="Microsoft Sans Serif"/>
                <a:cs typeface="Microsoft Sans Serif"/>
              </a:rPr>
              <a:t>operator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9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for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information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concerning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specific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configuration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38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hardware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system,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or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probes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hardware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directly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determine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what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components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are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there.</a:t>
            </a:r>
            <a:endParaRPr sz="1000">
              <a:latin typeface="Microsoft Sans Serif"/>
              <a:cs typeface="Microsoft Sans Serif"/>
            </a:endParaRPr>
          </a:p>
          <a:p>
            <a:pPr marL="473075" algn="just">
              <a:lnSpc>
                <a:spcPts val="1105"/>
              </a:lnSpc>
            </a:pP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following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kinds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information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must be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determined.</a:t>
            </a:r>
            <a:endParaRPr sz="1000">
              <a:latin typeface="Microsoft Sans Serif"/>
              <a:cs typeface="Microsoft Sans Serif"/>
            </a:endParaRPr>
          </a:p>
          <a:p>
            <a:pPr marL="15240" marR="15875" algn="just">
              <a:lnSpc>
                <a:spcPts val="1150"/>
              </a:lnSpc>
              <a:spcBef>
                <a:spcPts val="55"/>
              </a:spcBef>
            </a:pPr>
            <a:r>
              <a:rPr sz="1000" dirty="0">
                <a:latin typeface="Microsoft Sans Serif"/>
                <a:cs typeface="Microsoft Sans Serif"/>
              </a:rPr>
              <a:t>What</a:t>
            </a:r>
            <a:r>
              <a:rPr sz="1000" spc="2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CPU</a:t>
            </a:r>
            <a:r>
              <a:rPr sz="1000" spc="204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will</a:t>
            </a:r>
            <a:r>
              <a:rPr sz="1000" spc="204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be</a:t>
            </a:r>
            <a:r>
              <a:rPr sz="1000" spc="204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used?</a:t>
            </a:r>
            <a:r>
              <a:rPr sz="1000" spc="18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What</a:t>
            </a:r>
            <a:r>
              <a:rPr sz="1000" spc="2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options</a:t>
            </a:r>
            <a:r>
              <a:rPr sz="1000" spc="19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(extended</a:t>
            </a:r>
            <a:r>
              <a:rPr sz="1000" spc="204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instruction</a:t>
            </a:r>
            <a:r>
              <a:rPr sz="1000" spc="204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sets,</a:t>
            </a:r>
            <a:r>
              <a:rPr sz="1000" spc="2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floating</a:t>
            </a:r>
            <a:r>
              <a:rPr sz="1000" spc="204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point</a:t>
            </a:r>
            <a:r>
              <a:rPr sz="1000" spc="2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arithmetic,</a:t>
            </a:r>
            <a:r>
              <a:rPr sz="1000" spc="2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and</a:t>
            </a:r>
            <a:r>
              <a:rPr sz="1000" spc="204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so</a:t>
            </a:r>
            <a:r>
              <a:rPr sz="1000" spc="204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on)</a:t>
            </a:r>
            <a:r>
              <a:rPr sz="1000" spc="21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are </a:t>
            </a:r>
            <a:r>
              <a:rPr sz="1000" dirty="0">
                <a:latin typeface="Microsoft Sans Serif"/>
                <a:cs typeface="Microsoft Sans Serif"/>
              </a:rPr>
              <a:t>installed?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For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multiple-CPU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systems,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each CPU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must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be </a:t>
            </a:r>
            <a:r>
              <a:rPr sz="1000" spc="-10" dirty="0">
                <a:latin typeface="Microsoft Sans Serif"/>
                <a:cs typeface="Microsoft Sans Serif"/>
              </a:rPr>
              <a:t>described.</a:t>
            </a:r>
            <a:endParaRPr sz="1000">
              <a:latin typeface="Microsoft Sans Serif"/>
              <a:cs typeface="Microsoft Sans Serif"/>
            </a:endParaRPr>
          </a:p>
          <a:p>
            <a:pPr marL="15240" marR="5080" algn="just">
              <a:lnSpc>
                <a:spcPts val="1150"/>
              </a:lnSpc>
              <a:spcBef>
                <a:spcPts val="5"/>
              </a:spcBef>
            </a:pPr>
            <a:r>
              <a:rPr sz="1000" dirty="0">
                <a:latin typeface="Microsoft Sans Serif"/>
                <a:cs typeface="Microsoft Sans Serif"/>
              </a:rPr>
              <a:t>How</a:t>
            </a:r>
            <a:r>
              <a:rPr sz="1000" spc="114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much</a:t>
            </a:r>
            <a:r>
              <a:rPr sz="1000" spc="1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memory</a:t>
            </a:r>
            <a:r>
              <a:rPr sz="1000" spc="1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</a:t>
            </a:r>
            <a:r>
              <a:rPr sz="1000" spc="1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available?</a:t>
            </a:r>
            <a:r>
              <a:rPr sz="1000" spc="1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Some</a:t>
            </a:r>
            <a:r>
              <a:rPr sz="1000" spc="1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systems</a:t>
            </a:r>
            <a:r>
              <a:rPr sz="1000" spc="1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will</a:t>
            </a:r>
            <a:r>
              <a:rPr sz="1000" spc="1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determine</a:t>
            </a:r>
            <a:r>
              <a:rPr sz="1000" spc="1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this</a:t>
            </a:r>
            <a:r>
              <a:rPr sz="1000" spc="1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value</a:t>
            </a:r>
            <a:r>
              <a:rPr sz="1000" spc="1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themselves</a:t>
            </a:r>
            <a:r>
              <a:rPr sz="1000" spc="1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by</a:t>
            </a:r>
            <a:r>
              <a:rPr sz="1000" spc="15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referencing</a:t>
            </a:r>
            <a:r>
              <a:rPr sz="1000" spc="1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memory </a:t>
            </a:r>
            <a:r>
              <a:rPr sz="1000" dirty="0">
                <a:latin typeface="Microsoft Sans Serif"/>
                <a:cs typeface="Microsoft Sans Serif"/>
              </a:rPr>
              <a:t>location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after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memory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location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until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"illegal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address"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fault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generated.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This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procedure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defines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final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legal </a:t>
            </a:r>
            <a:r>
              <a:rPr sz="1000" dirty="0">
                <a:latin typeface="Microsoft Sans Serif"/>
                <a:cs typeface="Microsoft Sans Serif"/>
              </a:rPr>
              <a:t>address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and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hence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amount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available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memory.</a:t>
            </a:r>
            <a:endParaRPr sz="1000">
              <a:latin typeface="Microsoft Sans Serif"/>
              <a:cs typeface="Microsoft Sans Serif"/>
            </a:endParaRPr>
          </a:p>
          <a:p>
            <a:pPr marL="15240" marR="10795" algn="just">
              <a:lnSpc>
                <a:spcPts val="1130"/>
              </a:lnSpc>
              <a:spcBef>
                <a:spcPts val="20"/>
              </a:spcBef>
            </a:pPr>
            <a:r>
              <a:rPr sz="1000" dirty="0">
                <a:latin typeface="Microsoft Sans Serif"/>
                <a:cs typeface="Microsoft Sans Serif"/>
              </a:rPr>
              <a:t>What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devices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are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available? The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will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need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 know how to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address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each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device (the device number),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 </a:t>
            </a:r>
            <a:r>
              <a:rPr sz="1000" dirty="0">
                <a:latin typeface="Microsoft Sans Serif"/>
                <a:cs typeface="Microsoft Sans Serif"/>
              </a:rPr>
              <a:t>device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interrupt number,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device's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type and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model,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and any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special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device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characteristics.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005" y="317474"/>
            <a:ext cx="149860" cy="27523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6155" y="317474"/>
            <a:ext cx="149859" cy="27523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6669" y="317474"/>
            <a:ext cx="149859" cy="27523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7819" y="317474"/>
            <a:ext cx="149860" cy="27523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8335" y="317474"/>
            <a:ext cx="149860" cy="27523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30120" y="317512"/>
            <a:ext cx="151130" cy="2762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2539" y="317512"/>
            <a:ext cx="151130" cy="2762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54960" y="317512"/>
            <a:ext cx="151130" cy="2762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67379" y="317512"/>
            <a:ext cx="151130" cy="2762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9800" y="317512"/>
            <a:ext cx="151129" cy="2762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92220" y="317512"/>
            <a:ext cx="151129" cy="27621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4640" y="317512"/>
            <a:ext cx="151129" cy="27621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17059" y="317512"/>
            <a:ext cx="151129" cy="27621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29479" y="317512"/>
            <a:ext cx="151129" cy="27621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1900" y="317512"/>
            <a:ext cx="151129" cy="27621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54320" y="317512"/>
            <a:ext cx="151129" cy="27621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6740" y="317512"/>
            <a:ext cx="151129" cy="27621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79159" y="317512"/>
            <a:ext cx="151129" cy="27621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91579" y="317512"/>
            <a:ext cx="151129" cy="27621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4000" y="317512"/>
            <a:ext cx="151129" cy="27621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16419" y="317512"/>
            <a:ext cx="151129" cy="27621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01139" y="3041904"/>
            <a:ext cx="5221605" cy="1980311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5005" y="9460230"/>
            <a:ext cx="149186" cy="27495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6155" y="9460230"/>
            <a:ext cx="149174" cy="27495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96669" y="9460230"/>
            <a:ext cx="149174" cy="27495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7819" y="9460230"/>
            <a:ext cx="149174" cy="27495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8335" y="9460230"/>
            <a:ext cx="149174" cy="274954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30120" y="9460230"/>
            <a:ext cx="149860" cy="274866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2539" y="9460230"/>
            <a:ext cx="149860" cy="274866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54960" y="9460230"/>
            <a:ext cx="149860" cy="27485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167379" y="9460230"/>
            <a:ext cx="149859" cy="274853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479800" y="9460230"/>
            <a:ext cx="149860" cy="274853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92220" y="9460230"/>
            <a:ext cx="149860" cy="274853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104640" y="9460230"/>
            <a:ext cx="149860" cy="274853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17059" y="9460230"/>
            <a:ext cx="149860" cy="274866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729479" y="9460230"/>
            <a:ext cx="149860" cy="274853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041900" y="9460230"/>
            <a:ext cx="149860" cy="274866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54320" y="9460230"/>
            <a:ext cx="149860" cy="274866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6740" y="9460230"/>
            <a:ext cx="149860" cy="274866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979159" y="9460230"/>
            <a:ext cx="149860" cy="274866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91579" y="9460217"/>
            <a:ext cx="149860" cy="274866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604000" y="9460230"/>
            <a:ext cx="149859" cy="274866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16419" y="9460230"/>
            <a:ext cx="149859" cy="274866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226934" y="316255"/>
            <a:ext cx="146050" cy="9387967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68934" y="316255"/>
            <a:ext cx="146049" cy="9387967"/>
          </a:xfrm>
          <a:prstGeom prst="rect">
            <a:avLst/>
          </a:prstGeom>
        </p:spPr>
      </p:pic>
      <p:sp>
        <p:nvSpPr>
          <p:cNvPr id="49" name="object 49"/>
          <p:cNvSpPr/>
          <p:nvPr/>
        </p:nvSpPr>
        <p:spPr>
          <a:xfrm>
            <a:off x="781685" y="9175750"/>
            <a:ext cx="6381115" cy="56515"/>
          </a:xfrm>
          <a:custGeom>
            <a:avLst/>
            <a:gdLst/>
            <a:ahLst/>
            <a:cxnLst/>
            <a:rect l="l" t="t" r="r" b="b"/>
            <a:pathLst>
              <a:path w="6381115" h="56515">
                <a:moveTo>
                  <a:pt x="6381115" y="46990"/>
                </a:moveTo>
                <a:lnTo>
                  <a:pt x="0" y="46990"/>
                </a:lnTo>
                <a:lnTo>
                  <a:pt x="0" y="56515"/>
                </a:lnTo>
                <a:lnTo>
                  <a:pt x="6381115" y="56515"/>
                </a:lnTo>
                <a:lnTo>
                  <a:pt x="6381115" y="46990"/>
                </a:lnTo>
                <a:close/>
              </a:path>
              <a:path w="6381115" h="56515">
                <a:moveTo>
                  <a:pt x="6381115" y="0"/>
                </a:moveTo>
                <a:lnTo>
                  <a:pt x="0" y="0"/>
                </a:lnTo>
                <a:lnTo>
                  <a:pt x="0" y="38100"/>
                </a:lnTo>
                <a:lnTo>
                  <a:pt x="6381115" y="38100"/>
                </a:lnTo>
                <a:lnTo>
                  <a:pt x="6381115" y="0"/>
                </a:lnTo>
                <a:close/>
              </a:path>
            </a:pathLst>
          </a:custGeom>
          <a:solidFill>
            <a:srgbClr val="5F2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Page</a:t>
            </a:r>
            <a:r>
              <a:rPr spc="-45" dirty="0"/>
              <a:t> </a:t>
            </a:r>
            <a:r>
              <a:rPr spc="-25" dirty="0"/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180" y="661162"/>
            <a:ext cx="6376035" cy="120396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5240" marR="5080" algn="just">
              <a:lnSpc>
                <a:spcPts val="1150"/>
              </a:lnSpc>
              <a:spcBef>
                <a:spcPts val="185"/>
              </a:spcBef>
            </a:pPr>
            <a:r>
              <a:rPr sz="1000" dirty="0">
                <a:latin typeface="Microsoft Sans Serif"/>
                <a:cs typeface="Microsoft Sans Serif"/>
              </a:rPr>
              <a:t>What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operating-</a:t>
            </a:r>
            <a:r>
              <a:rPr sz="1000" dirty="0">
                <a:latin typeface="Microsoft Sans Serif"/>
                <a:cs typeface="Microsoft Sans Serif"/>
              </a:rPr>
              <a:t>system</a:t>
            </a:r>
            <a:r>
              <a:rPr sz="1000" spc="8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options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are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desired,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or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what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parameter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values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are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be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used?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These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options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or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values </a:t>
            </a:r>
            <a:r>
              <a:rPr sz="1000" dirty="0">
                <a:latin typeface="Microsoft Sans Serif"/>
                <a:cs typeface="Microsoft Sans Serif"/>
              </a:rPr>
              <a:t>might</a:t>
            </a:r>
            <a:r>
              <a:rPr sz="1000" spc="19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include</a:t>
            </a:r>
            <a:r>
              <a:rPr sz="1000" spc="204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how</a:t>
            </a:r>
            <a:r>
              <a:rPr sz="1000" spc="18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many</a:t>
            </a:r>
            <a:r>
              <a:rPr sz="1000" spc="2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buffers</a:t>
            </a:r>
            <a:r>
              <a:rPr sz="1000" spc="19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2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which</a:t>
            </a:r>
            <a:r>
              <a:rPr sz="1000" spc="2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sizes</a:t>
            </a:r>
            <a:r>
              <a:rPr sz="1000" spc="19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should</a:t>
            </a:r>
            <a:r>
              <a:rPr sz="1000" spc="2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be</a:t>
            </a:r>
            <a:r>
              <a:rPr sz="1000" spc="204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used,</a:t>
            </a:r>
            <a:r>
              <a:rPr sz="1000" spc="2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what</a:t>
            </a:r>
            <a:r>
              <a:rPr sz="1000" spc="2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type</a:t>
            </a:r>
            <a:r>
              <a:rPr sz="1000" spc="204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2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CPU-scheduling</a:t>
            </a:r>
            <a:r>
              <a:rPr sz="1000" spc="2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algorithm</a:t>
            </a:r>
            <a:r>
              <a:rPr sz="1000" spc="21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is </a:t>
            </a:r>
            <a:r>
              <a:rPr sz="1000" dirty="0">
                <a:latin typeface="Microsoft Sans Serif"/>
                <a:cs typeface="Microsoft Sans Serif"/>
              </a:rPr>
              <a:t>desired,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what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maximum number of processes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supported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is.</a:t>
            </a:r>
            <a:endParaRPr sz="1000">
              <a:latin typeface="Microsoft Sans Serif"/>
              <a:cs typeface="Microsoft Sans Serif"/>
            </a:endParaRPr>
          </a:p>
          <a:p>
            <a:pPr marL="12700" algn="just">
              <a:lnSpc>
                <a:spcPts val="1090"/>
              </a:lnSpc>
            </a:pPr>
            <a:r>
              <a:rPr sz="1000" b="1" i="1" dirty="0">
                <a:latin typeface="Arial"/>
                <a:cs typeface="Arial"/>
              </a:rPr>
              <a:t>Booting</a:t>
            </a:r>
            <a:r>
              <a:rPr sz="1000" b="1" i="1" spc="150" dirty="0">
                <a:latin typeface="Arial"/>
                <a:cs typeface="Arial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–The</a:t>
            </a:r>
            <a:r>
              <a:rPr sz="1000" spc="1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procedure</a:t>
            </a:r>
            <a:r>
              <a:rPr sz="1000" spc="1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15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starting</a:t>
            </a:r>
            <a:r>
              <a:rPr sz="1000" spc="1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1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computer</a:t>
            </a:r>
            <a:r>
              <a:rPr sz="1000" spc="15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by</a:t>
            </a:r>
            <a:r>
              <a:rPr sz="1000" spc="1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loading</a:t>
            </a:r>
            <a:r>
              <a:rPr sz="1000" spc="1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1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kernel</a:t>
            </a:r>
            <a:r>
              <a:rPr sz="1000" spc="1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</a:t>
            </a:r>
            <a:r>
              <a:rPr sz="1000" spc="1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known</a:t>
            </a:r>
            <a:r>
              <a:rPr sz="1000" spc="1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as</a:t>
            </a:r>
            <a:r>
              <a:rPr sz="1000" spc="1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booting</a:t>
            </a:r>
            <a:r>
              <a:rPr sz="1000" spc="1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1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system.</a:t>
            </a:r>
            <a:r>
              <a:rPr sz="1000" spc="13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Most</a:t>
            </a:r>
            <a:endParaRPr sz="1000">
              <a:latin typeface="Microsoft Sans Serif"/>
              <a:cs typeface="Microsoft Sans Serif"/>
            </a:endParaRPr>
          </a:p>
          <a:p>
            <a:pPr marL="12700" marR="12065" algn="just">
              <a:lnSpc>
                <a:spcPct val="96100"/>
              </a:lnSpc>
              <a:spcBef>
                <a:spcPts val="35"/>
              </a:spcBef>
            </a:pPr>
            <a:r>
              <a:rPr sz="1000" dirty="0">
                <a:latin typeface="Microsoft Sans Serif"/>
                <a:cs typeface="Microsoft Sans Serif"/>
              </a:rPr>
              <a:t>computer</a:t>
            </a:r>
            <a:r>
              <a:rPr sz="1000" spc="1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systems</a:t>
            </a:r>
            <a:r>
              <a:rPr sz="1000" spc="10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have</a:t>
            </a:r>
            <a:r>
              <a:rPr sz="1000" spc="114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114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small</a:t>
            </a:r>
            <a:r>
              <a:rPr sz="1000" spc="1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piece</a:t>
            </a:r>
            <a:r>
              <a:rPr sz="1000" spc="114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1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code,</a:t>
            </a:r>
            <a:r>
              <a:rPr sz="1000" spc="1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stored</a:t>
            </a:r>
            <a:r>
              <a:rPr sz="1000" spc="114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</a:t>
            </a:r>
            <a:r>
              <a:rPr sz="1000" spc="114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ROM,</a:t>
            </a:r>
            <a:r>
              <a:rPr sz="1000" spc="1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known</a:t>
            </a:r>
            <a:r>
              <a:rPr sz="1000" spc="114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as</a:t>
            </a:r>
            <a:r>
              <a:rPr sz="1000" spc="10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114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bootstrap</a:t>
            </a:r>
            <a:r>
              <a:rPr sz="1000" spc="1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program</a:t>
            </a:r>
            <a:r>
              <a:rPr sz="1000" spc="1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or</a:t>
            </a:r>
            <a:r>
              <a:rPr sz="1000" spc="12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bootstrap </a:t>
            </a:r>
            <a:r>
              <a:rPr sz="1000" dirty="0">
                <a:latin typeface="Microsoft Sans Serif"/>
                <a:cs typeface="Microsoft Sans Serif"/>
              </a:rPr>
              <a:t>loader.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This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code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able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locate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kernel,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load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it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into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main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memory,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and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start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its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execution.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Some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computer </a:t>
            </a:r>
            <a:r>
              <a:rPr sz="1000" dirty="0">
                <a:latin typeface="Microsoft Sans Serif"/>
                <a:cs typeface="Microsoft Sans Serif"/>
              </a:rPr>
              <a:t>systems,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such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as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PCs,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use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two-</a:t>
            </a:r>
            <a:r>
              <a:rPr sz="1000" dirty="0">
                <a:latin typeface="Microsoft Sans Serif"/>
                <a:cs typeface="Microsoft Sans Serif"/>
              </a:rPr>
              <a:t>step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process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which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simple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bootstrap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loader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fetches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more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complex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boot </a:t>
            </a:r>
            <a:r>
              <a:rPr sz="1000" dirty="0">
                <a:latin typeface="Microsoft Sans Serif"/>
                <a:cs typeface="Microsoft Sans Serif"/>
              </a:rPr>
              <a:t>program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from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disk,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which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 turn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loads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 </a:t>
            </a:r>
            <a:r>
              <a:rPr sz="1000" spc="-10" dirty="0">
                <a:latin typeface="Microsoft Sans Serif"/>
                <a:cs typeface="Microsoft Sans Serif"/>
              </a:rPr>
              <a:t>kernel.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9228" y="2231262"/>
            <a:ext cx="3641725" cy="649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Lecture</a:t>
            </a:r>
            <a:r>
              <a:rPr sz="14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#5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1400" b="1" spc="-10" dirty="0">
                <a:latin typeface="Arial"/>
                <a:cs typeface="Arial"/>
              </a:rPr>
              <a:t>Computer-</a:t>
            </a:r>
            <a:r>
              <a:rPr sz="1400" b="1" dirty="0">
                <a:latin typeface="Arial"/>
                <a:cs typeface="Arial"/>
              </a:rPr>
              <a:t>System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Architecture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9228" y="4789423"/>
            <a:ext cx="6334760" cy="3161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Arial"/>
                <a:cs typeface="Arial"/>
              </a:rPr>
              <a:t>Computer-</a:t>
            </a:r>
            <a:r>
              <a:rPr sz="1400" b="1" dirty="0">
                <a:latin typeface="Arial"/>
                <a:cs typeface="Arial"/>
              </a:rPr>
              <a:t>System</a:t>
            </a:r>
            <a:r>
              <a:rPr sz="1400" b="1" spc="-10" dirty="0">
                <a:latin typeface="Arial"/>
                <a:cs typeface="Arial"/>
              </a:rPr>
              <a:t> Operation</a:t>
            </a:r>
            <a:endParaRPr sz="1400">
              <a:latin typeface="Arial"/>
              <a:cs typeface="Arial"/>
            </a:endParaRPr>
          </a:p>
          <a:p>
            <a:pPr marL="466725" indent="-228600">
              <a:lnSpc>
                <a:spcPct val="100000"/>
              </a:lnSpc>
              <a:spcBef>
                <a:spcPts val="15"/>
              </a:spcBef>
              <a:buFont typeface="Symbol"/>
              <a:buChar char=""/>
              <a:tabLst>
                <a:tab pos="466725" algn="l"/>
              </a:tabLst>
            </a:pPr>
            <a:r>
              <a:rPr sz="1000" dirty="0">
                <a:latin typeface="Microsoft Sans Serif"/>
                <a:cs typeface="Microsoft Sans Serif"/>
              </a:rPr>
              <a:t>I/O devices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and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CPU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can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execute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concurrently.</a:t>
            </a:r>
            <a:endParaRPr sz="1000">
              <a:latin typeface="Microsoft Sans Serif"/>
              <a:cs typeface="Microsoft Sans Serif"/>
            </a:endParaRPr>
          </a:p>
          <a:p>
            <a:pPr marL="466725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6725" algn="l"/>
              </a:tabLst>
            </a:pPr>
            <a:r>
              <a:rPr sz="1000" dirty="0">
                <a:latin typeface="Microsoft Sans Serif"/>
                <a:cs typeface="Microsoft Sans Serif"/>
              </a:rPr>
              <a:t>Each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device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controller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charge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particular device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type.</a:t>
            </a:r>
            <a:endParaRPr sz="1000">
              <a:latin typeface="Microsoft Sans Serif"/>
              <a:cs typeface="Microsoft Sans Serif"/>
            </a:endParaRPr>
          </a:p>
          <a:p>
            <a:pPr marL="469900" indent="-23177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</a:tabLst>
            </a:pPr>
            <a:r>
              <a:rPr sz="1000" dirty="0">
                <a:latin typeface="Microsoft Sans Serif"/>
                <a:cs typeface="Microsoft Sans Serif"/>
              </a:rPr>
              <a:t>Each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device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controller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has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local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buffer.</a:t>
            </a:r>
            <a:endParaRPr sz="1000">
              <a:latin typeface="Microsoft Sans Serif"/>
              <a:cs typeface="Microsoft Sans Serif"/>
            </a:endParaRPr>
          </a:p>
          <a:p>
            <a:pPr marL="466725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6725" algn="l"/>
              </a:tabLst>
            </a:pPr>
            <a:r>
              <a:rPr sz="1000" dirty="0">
                <a:latin typeface="Microsoft Sans Serif"/>
                <a:cs typeface="Microsoft Sans Serif"/>
              </a:rPr>
              <a:t>CPU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moves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data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from/to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main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memory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to/from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local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buffers</a:t>
            </a:r>
            <a:endParaRPr sz="1000">
              <a:latin typeface="Microsoft Sans Serif"/>
              <a:cs typeface="Microsoft Sans Serif"/>
            </a:endParaRPr>
          </a:p>
          <a:p>
            <a:pPr marL="466725" indent="-228600">
              <a:lnSpc>
                <a:spcPct val="100000"/>
              </a:lnSpc>
              <a:buFont typeface="Symbol"/>
              <a:buChar char=""/>
              <a:tabLst>
                <a:tab pos="466725" algn="l"/>
              </a:tabLst>
            </a:pPr>
            <a:r>
              <a:rPr sz="1000" dirty="0">
                <a:latin typeface="Microsoft Sans Serif"/>
                <a:cs typeface="Microsoft Sans Serif"/>
              </a:rPr>
              <a:t>I/O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from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device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local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buffer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controller.</a:t>
            </a:r>
            <a:endParaRPr sz="1000">
              <a:latin typeface="Microsoft Sans Serif"/>
              <a:cs typeface="Microsoft Sans Serif"/>
            </a:endParaRPr>
          </a:p>
          <a:p>
            <a:pPr marL="466725" indent="-228600">
              <a:lnSpc>
                <a:spcPts val="1170"/>
              </a:lnSpc>
              <a:spcBef>
                <a:spcPts val="25"/>
              </a:spcBef>
              <a:buFont typeface="Symbol"/>
              <a:buChar char=""/>
              <a:tabLst>
                <a:tab pos="466725" algn="l"/>
              </a:tabLst>
            </a:pPr>
            <a:r>
              <a:rPr sz="1000" dirty="0">
                <a:latin typeface="Microsoft Sans Serif"/>
                <a:cs typeface="Microsoft Sans Serif"/>
              </a:rPr>
              <a:t>Device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controller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informs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CPU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that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it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has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finished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its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operation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by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causing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 </a:t>
            </a:r>
            <a:r>
              <a:rPr sz="1000" i="1" spc="-10" dirty="0">
                <a:latin typeface="Arial"/>
                <a:cs typeface="Arial"/>
              </a:rPr>
              <a:t>interrupt</a:t>
            </a:r>
            <a:r>
              <a:rPr sz="1000" spc="-10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650"/>
              </a:lnSpc>
            </a:pPr>
            <a:r>
              <a:rPr sz="1400" b="1" dirty="0">
                <a:latin typeface="Arial"/>
                <a:cs typeface="Arial"/>
              </a:rPr>
              <a:t>Common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Functions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of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Interrupts</a:t>
            </a:r>
            <a:endParaRPr sz="1400">
              <a:latin typeface="Arial"/>
              <a:cs typeface="Arial"/>
            </a:endParaRPr>
          </a:p>
          <a:p>
            <a:pPr marL="466725" marR="5080" indent="-229235">
              <a:lnSpc>
                <a:spcPts val="1150"/>
              </a:lnSpc>
              <a:spcBef>
                <a:spcPts val="95"/>
              </a:spcBef>
              <a:buFont typeface="Symbol"/>
              <a:buChar char=""/>
              <a:tabLst>
                <a:tab pos="466725" algn="l"/>
              </a:tabLst>
            </a:pPr>
            <a:r>
              <a:rPr sz="1000" dirty="0">
                <a:latin typeface="Microsoft Sans Serif"/>
                <a:cs typeface="Microsoft Sans Serif"/>
              </a:rPr>
              <a:t>Interrupt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transfers</a:t>
            </a:r>
            <a:r>
              <a:rPr sz="1000" spc="10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control</a:t>
            </a:r>
            <a:r>
              <a:rPr sz="1000" spc="10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9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interrupt</a:t>
            </a:r>
            <a:r>
              <a:rPr sz="1000" spc="8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service</a:t>
            </a:r>
            <a:r>
              <a:rPr sz="1000" spc="9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routine</a:t>
            </a:r>
            <a:r>
              <a:rPr sz="1000" spc="10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generally,</a:t>
            </a:r>
            <a:r>
              <a:rPr sz="1000" spc="1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through</a:t>
            </a:r>
            <a:r>
              <a:rPr sz="1000" spc="9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110" dirty="0">
                <a:latin typeface="Microsoft Sans Serif"/>
                <a:cs typeface="Microsoft Sans Serif"/>
              </a:rPr>
              <a:t> </a:t>
            </a:r>
            <a:r>
              <a:rPr sz="1000" i="1" dirty="0">
                <a:latin typeface="Arial"/>
                <a:cs typeface="Arial"/>
              </a:rPr>
              <a:t>interrupt</a:t>
            </a:r>
            <a:r>
              <a:rPr sz="1000" i="1" spc="9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vector</a:t>
            </a:r>
            <a:r>
              <a:rPr sz="1000" dirty="0">
                <a:latin typeface="Microsoft Sans Serif"/>
                <a:cs typeface="Microsoft Sans Serif"/>
              </a:rPr>
              <a:t>,</a:t>
            </a:r>
            <a:r>
              <a:rPr sz="1000" spc="1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which </a:t>
            </a:r>
            <a:r>
              <a:rPr sz="1000" dirty="0">
                <a:latin typeface="Microsoft Sans Serif"/>
                <a:cs typeface="Microsoft Sans Serif"/>
              </a:rPr>
              <a:t>contains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 addresses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all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service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routines.</a:t>
            </a:r>
            <a:endParaRPr sz="1000">
              <a:latin typeface="Microsoft Sans Serif"/>
              <a:cs typeface="Microsoft Sans Serif"/>
            </a:endParaRPr>
          </a:p>
          <a:p>
            <a:pPr marL="466725" indent="-228600">
              <a:lnSpc>
                <a:spcPts val="1170"/>
              </a:lnSpc>
              <a:buFont typeface="Symbol"/>
              <a:buChar char=""/>
              <a:tabLst>
                <a:tab pos="466725" algn="l"/>
              </a:tabLst>
            </a:pPr>
            <a:r>
              <a:rPr sz="1000" dirty="0">
                <a:latin typeface="Microsoft Sans Serif"/>
                <a:cs typeface="Microsoft Sans Serif"/>
              </a:rPr>
              <a:t>Interrupt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architecture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must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save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address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interrupted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instruction.</a:t>
            </a:r>
            <a:endParaRPr sz="1000">
              <a:latin typeface="Microsoft Sans Serif"/>
              <a:cs typeface="Microsoft Sans Serif"/>
            </a:endParaRPr>
          </a:p>
          <a:p>
            <a:pPr marL="466725" indent="-228600">
              <a:lnSpc>
                <a:spcPct val="100000"/>
              </a:lnSpc>
              <a:buFont typeface="Symbol"/>
              <a:buChar char=""/>
              <a:tabLst>
                <a:tab pos="466725" algn="l"/>
              </a:tabLst>
            </a:pPr>
            <a:r>
              <a:rPr sz="1000" dirty="0">
                <a:latin typeface="Microsoft Sans Serif"/>
                <a:cs typeface="Microsoft Sans Serif"/>
              </a:rPr>
              <a:t>Incoming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interrupts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are </a:t>
            </a:r>
            <a:r>
              <a:rPr sz="1000" i="1" dirty="0">
                <a:latin typeface="Arial"/>
                <a:cs typeface="Arial"/>
              </a:rPr>
              <a:t>disabled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while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another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interrupt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being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processed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 prevent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i="1" dirty="0">
                <a:latin typeface="Arial"/>
                <a:cs typeface="Arial"/>
              </a:rPr>
              <a:t>lost</a:t>
            </a:r>
            <a:r>
              <a:rPr sz="1000" i="1" spc="-2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interrupt</a:t>
            </a:r>
            <a:r>
              <a:rPr sz="1000" spc="-10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466725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6725" algn="l"/>
              </a:tabLst>
            </a:pP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i="1" dirty="0">
                <a:latin typeface="Arial"/>
                <a:cs typeface="Arial"/>
              </a:rPr>
              <a:t>trap</a:t>
            </a:r>
            <a:r>
              <a:rPr sz="1000" i="1" spc="-30" dirty="0">
                <a:latin typeface="Arial"/>
                <a:cs typeface="Arial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software-</a:t>
            </a:r>
            <a:r>
              <a:rPr sz="1000" dirty="0">
                <a:latin typeface="Microsoft Sans Serif"/>
                <a:cs typeface="Microsoft Sans Serif"/>
              </a:rPr>
              <a:t>generated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interrupt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caused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either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by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error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or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user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request.</a:t>
            </a:r>
            <a:endParaRPr sz="1000">
              <a:latin typeface="Microsoft Sans Serif"/>
              <a:cs typeface="Microsoft Sans Serif"/>
            </a:endParaRPr>
          </a:p>
          <a:p>
            <a:pPr marL="466725" indent="-228600">
              <a:lnSpc>
                <a:spcPts val="1155"/>
              </a:lnSpc>
              <a:spcBef>
                <a:spcPts val="25"/>
              </a:spcBef>
              <a:buFont typeface="Symbol"/>
              <a:buChar char=""/>
              <a:tabLst>
                <a:tab pos="466725" algn="l"/>
              </a:tabLst>
            </a:pPr>
            <a:r>
              <a:rPr sz="1000" dirty="0">
                <a:latin typeface="Microsoft Sans Serif"/>
                <a:cs typeface="Microsoft Sans Serif"/>
              </a:rPr>
              <a:t>An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operating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i="1" dirty="0">
                <a:latin typeface="Arial"/>
                <a:cs typeface="Arial"/>
              </a:rPr>
              <a:t>interrupt</a:t>
            </a:r>
            <a:r>
              <a:rPr sz="1000" i="1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driven.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635"/>
              </a:lnSpc>
            </a:pPr>
            <a:r>
              <a:rPr sz="1400" b="1" dirty="0">
                <a:latin typeface="Arial"/>
                <a:cs typeface="Arial"/>
              </a:rPr>
              <a:t>Interrupt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Handling</a:t>
            </a:r>
            <a:endParaRPr sz="1400">
              <a:latin typeface="Arial"/>
              <a:cs typeface="Arial"/>
            </a:endParaRPr>
          </a:p>
          <a:p>
            <a:pPr marL="466725" indent="-228600">
              <a:lnSpc>
                <a:spcPct val="100000"/>
              </a:lnSpc>
              <a:spcBef>
                <a:spcPts val="40"/>
              </a:spcBef>
              <a:buFont typeface="Symbol"/>
              <a:buChar char=""/>
              <a:tabLst>
                <a:tab pos="466725" algn="l"/>
              </a:tabLst>
            </a:pP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operating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preserves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state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CPU by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storing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registers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and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 program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counter.</a:t>
            </a:r>
            <a:endParaRPr sz="1000">
              <a:latin typeface="Microsoft Sans Serif"/>
              <a:cs typeface="Microsoft Sans Serif"/>
            </a:endParaRPr>
          </a:p>
          <a:p>
            <a:pPr marL="466725" indent="-228600">
              <a:lnSpc>
                <a:spcPct val="100000"/>
              </a:lnSpc>
              <a:buFont typeface="Symbol"/>
              <a:buChar char=""/>
              <a:tabLst>
                <a:tab pos="466725" algn="l"/>
              </a:tabLst>
            </a:pPr>
            <a:r>
              <a:rPr sz="1000" dirty="0">
                <a:latin typeface="Microsoft Sans Serif"/>
                <a:cs typeface="Microsoft Sans Serif"/>
              </a:rPr>
              <a:t>Determines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which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type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interrupt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has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occurred:</a:t>
            </a:r>
            <a:r>
              <a:rPr sz="1000" spc="250" dirty="0">
                <a:latin typeface="Microsoft Sans Serif"/>
                <a:cs typeface="Microsoft Sans Serif"/>
              </a:rPr>
              <a:t> </a:t>
            </a:r>
            <a:r>
              <a:rPr sz="1000" i="1" dirty="0">
                <a:latin typeface="Arial"/>
                <a:cs typeface="Arial"/>
              </a:rPr>
              <a:t>polling,</a:t>
            </a:r>
            <a:r>
              <a:rPr sz="1000" i="1" spc="-2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vectored</a:t>
            </a:r>
            <a:r>
              <a:rPr sz="1000" i="1" spc="-60" dirty="0">
                <a:latin typeface="Arial"/>
                <a:cs typeface="Arial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interrupt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system</a:t>
            </a:r>
            <a:endParaRPr sz="1000">
              <a:latin typeface="Microsoft Sans Serif"/>
              <a:cs typeface="Microsoft Sans Serif"/>
            </a:endParaRPr>
          </a:p>
          <a:p>
            <a:pPr marL="466725" indent="-228600">
              <a:lnSpc>
                <a:spcPts val="1170"/>
              </a:lnSpc>
              <a:spcBef>
                <a:spcPts val="25"/>
              </a:spcBef>
              <a:buFont typeface="Symbol"/>
              <a:buChar char=""/>
              <a:tabLst>
                <a:tab pos="466725" algn="l"/>
              </a:tabLst>
            </a:pPr>
            <a:r>
              <a:rPr sz="1000" dirty="0">
                <a:latin typeface="Microsoft Sans Serif"/>
                <a:cs typeface="Microsoft Sans Serif"/>
              </a:rPr>
              <a:t>Separate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segments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code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determine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what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action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should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taken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for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each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type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interrupt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650"/>
              </a:lnSpc>
            </a:pPr>
            <a:r>
              <a:rPr sz="1400" b="1" dirty="0">
                <a:latin typeface="Arial"/>
                <a:cs typeface="Arial"/>
              </a:rPr>
              <a:t>Interrupt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Time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Line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For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Single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Process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Doing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Output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005" y="317474"/>
            <a:ext cx="149860" cy="27523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6155" y="317474"/>
            <a:ext cx="149859" cy="27523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6669" y="317474"/>
            <a:ext cx="149859" cy="27523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7819" y="317474"/>
            <a:ext cx="149860" cy="27523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8335" y="317474"/>
            <a:ext cx="149860" cy="27523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30120" y="317512"/>
            <a:ext cx="151130" cy="2762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2539" y="317512"/>
            <a:ext cx="151130" cy="2762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54960" y="317512"/>
            <a:ext cx="151130" cy="2762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67379" y="317512"/>
            <a:ext cx="151130" cy="2762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9800" y="317512"/>
            <a:ext cx="151129" cy="27621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92220" y="317512"/>
            <a:ext cx="151129" cy="27621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4640" y="317512"/>
            <a:ext cx="151129" cy="27621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17059" y="317512"/>
            <a:ext cx="151129" cy="27621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29479" y="317512"/>
            <a:ext cx="151129" cy="27621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1900" y="317512"/>
            <a:ext cx="151129" cy="27621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54320" y="317512"/>
            <a:ext cx="151129" cy="27621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6740" y="317512"/>
            <a:ext cx="151129" cy="27621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79159" y="317512"/>
            <a:ext cx="151129" cy="27621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91579" y="317512"/>
            <a:ext cx="151129" cy="27621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4000" y="317512"/>
            <a:ext cx="151129" cy="27621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16419" y="317512"/>
            <a:ext cx="151129" cy="27621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0734" y="2877311"/>
            <a:ext cx="3556762" cy="193713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5005" y="9460230"/>
            <a:ext cx="149186" cy="27495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6155" y="9460230"/>
            <a:ext cx="149174" cy="27495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96669" y="9460230"/>
            <a:ext cx="149174" cy="27495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7819" y="9460230"/>
            <a:ext cx="149174" cy="274954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8335" y="9460230"/>
            <a:ext cx="149174" cy="274954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30120" y="9460230"/>
            <a:ext cx="149860" cy="274866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2539" y="9460230"/>
            <a:ext cx="149860" cy="274866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54960" y="9460230"/>
            <a:ext cx="149860" cy="274853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167379" y="9460230"/>
            <a:ext cx="149859" cy="274853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479800" y="9460230"/>
            <a:ext cx="149860" cy="274853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92220" y="9460230"/>
            <a:ext cx="149860" cy="274853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104640" y="9460230"/>
            <a:ext cx="149860" cy="274853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17059" y="9460230"/>
            <a:ext cx="149860" cy="274866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729479" y="9460217"/>
            <a:ext cx="149860" cy="274866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041900" y="9460230"/>
            <a:ext cx="149860" cy="274866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54320" y="9460230"/>
            <a:ext cx="149860" cy="274866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6740" y="9460230"/>
            <a:ext cx="149860" cy="274866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979159" y="9460230"/>
            <a:ext cx="149860" cy="274866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291579" y="9460217"/>
            <a:ext cx="149860" cy="274866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604000" y="9460230"/>
            <a:ext cx="149859" cy="274866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16419" y="9460230"/>
            <a:ext cx="149859" cy="274866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226934" y="316255"/>
            <a:ext cx="146050" cy="9387967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68934" y="316255"/>
            <a:ext cx="146049" cy="9387967"/>
          </a:xfrm>
          <a:prstGeom prst="rect">
            <a:avLst/>
          </a:prstGeom>
        </p:spPr>
      </p:pic>
      <p:sp>
        <p:nvSpPr>
          <p:cNvPr id="50" name="object 50"/>
          <p:cNvSpPr/>
          <p:nvPr/>
        </p:nvSpPr>
        <p:spPr>
          <a:xfrm>
            <a:off x="781685" y="9176384"/>
            <a:ext cx="6381115" cy="56515"/>
          </a:xfrm>
          <a:custGeom>
            <a:avLst/>
            <a:gdLst/>
            <a:ahLst/>
            <a:cxnLst/>
            <a:rect l="l" t="t" r="r" b="b"/>
            <a:pathLst>
              <a:path w="6381115" h="56515">
                <a:moveTo>
                  <a:pt x="6381115" y="46990"/>
                </a:moveTo>
                <a:lnTo>
                  <a:pt x="0" y="46990"/>
                </a:lnTo>
                <a:lnTo>
                  <a:pt x="0" y="56515"/>
                </a:lnTo>
                <a:lnTo>
                  <a:pt x="6381115" y="56515"/>
                </a:lnTo>
                <a:lnTo>
                  <a:pt x="6381115" y="46990"/>
                </a:lnTo>
                <a:close/>
              </a:path>
              <a:path w="6381115" h="56515">
                <a:moveTo>
                  <a:pt x="6381115" y="0"/>
                </a:moveTo>
                <a:lnTo>
                  <a:pt x="0" y="0"/>
                </a:lnTo>
                <a:lnTo>
                  <a:pt x="0" y="38100"/>
                </a:lnTo>
                <a:lnTo>
                  <a:pt x="6381115" y="38100"/>
                </a:lnTo>
                <a:lnTo>
                  <a:pt x="6381115" y="0"/>
                </a:lnTo>
                <a:close/>
              </a:path>
            </a:pathLst>
          </a:custGeom>
          <a:solidFill>
            <a:srgbClr val="5F2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Page</a:t>
            </a:r>
            <a:r>
              <a:rPr spc="-45" dirty="0"/>
              <a:t> </a:t>
            </a:r>
            <a:r>
              <a:rPr spc="-25" dirty="0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180" y="2652141"/>
            <a:ext cx="6336030" cy="2059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90"/>
              </a:spcBef>
            </a:pPr>
            <a:r>
              <a:rPr sz="1400" b="1" dirty="0">
                <a:latin typeface="Arial"/>
                <a:cs typeface="Arial"/>
              </a:rPr>
              <a:t>I/O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Structure</a:t>
            </a:r>
            <a:endParaRPr sz="1400">
              <a:latin typeface="Arial"/>
              <a:cs typeface="Arial"/>
            </a:endParaRPr>
          </a:p>
          <a:p>
            <a:pPr marL="15240">
              <a:lnSpc>
                <a:spcPts val="1195"/>
              </a:lnSpc>
            </a:pPr>
            <a:r>
              <a:rPr sz="1000" dirty="0">
                <a:latin typeface="Microsoft Sans Serif"/>
                <a:cs typeface="Microsoft Sans Serif"/>
              </a:rPr>
              <a:t>After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I/O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starts,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control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returns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user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program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only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upon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I/O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completion.</a:t>
            </a:r>
            <a:endParaRPr sz="1000">
              <a:latin typeface="Microsoft Sans Serif"/>
              <a:cs typeface="Microsoft Sans Serif"/>
            </a:endParaRPr>
          </a:p>
          <a:p>
            <a:pPr marL="15240">
              <a:lnSpc>
                <a:spcPct val="100000"/>
              </a:lnSpc>
              <a:spcBef>
                <a:spcPts val="75"/>
              </a:spcBef>
            </a:pPr>
            <a:r>
              <a:rPr sz="1000" dirty="0">
                <a:latin typeface="MS UI Gothic"/>
                <a:cs typeface="MS UI Gothic"/>
              </a:rPr>
              <a:t>✦</a:t>
            </a:r>
            <a:r>
              <a:rPr sz="1000" spc="-90" dirty="0">
                <a:latin typeface="MS UI Gothic"/>
                <a:cs typeface="MS UI Gothic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Wait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instruction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idles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CPU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until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next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interrupt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MS UI Gothic"/>
                <a:cs typeface="MS UI Gothic"/>
              </a:rPr>
              <a:t>✦</a:t>
            </a:r>
            <a:r>
              <a:rPr sz="1000" spc="-90" dirty="0">
                <a:latin typeface="MS UI Gothic"/>
                <a:cs typeface="MS UI Gothic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Wait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loop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(contention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for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memory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access).</a:t>
            </a:r>
            <a:endParaRPr sz="1000">
              <a:latin typeface="Microsoft Sans Serif"/>
              <a:cs typeface="Microsoft Sans Serif"/>
            </a:endParaRPr>
          </a:p>
          <a:p>
            <a:pPr marL="15240" marR="1572260">
              <a:lnSpc>
                <a:spcPct val="102000"/>
              </a:lnSpc>
              <a:spcBef>
                <a:spcPts val="95"/>
              </a:spcBef>
            </a:pPr>
            <a:r>
              <a:rPr sz="1000" dirty="0">
                <a:latin typeface="MS UI Gothic"/>
                <a:cs typeface="MS UI Gothic"/>
              </a:rPr>
              <a:t>✦</a:t>
            </a:r>
            <a:r>
              <a:rPr sz="1000" spc="-30" dirty="0">
                <a:latin typeface="MS UI Gothic"/>
                <a:cs typeface="MS UI Gothic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At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most one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I/O request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outstanding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at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 time, no</a:t>
            </a:r>
            <a:r>
              <a:rPr sz="1000" spc="229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simultaneous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I/O </a:t>
            </a:r>
            <a:r>
              <a:rPr sz="1000" spc="-10" dirty="0">
                <a:latin typeface="Microsoft Sans Serif"/>
                <a:cs typeface="Microsoft Sans Serif"/>
              </a:rPr>
              <a:t>processing. </a:t>
            </a:r>
            <a:r>
              <a:rPr sz="1000" dirty="0">
                <a:latin typeface="Microsoft Sans Serif"/>
                <a:cs typeface="Microsoft Sans Serif"/>
              </a:rPr>
              <a:t>After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I/O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starts,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control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returns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user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program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without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waiting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for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I/O</a:t>
            </a:r>
            <a:r>
              <a:rPr sz="1000" spc="-10" dirty="0">
                <a:latin typeface="Microsoft Sans Serif"/>
                <a:cs typeface="Microsoft Sans Serif"/>
              </a:rPr>
              <a:t> completion.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dirty="0">
                <a:latin typeface="MS UI Gothic"/>
                <a:cs typeface="MS UI Gothic"/>
              </a:rPr>
              <a:t>✦</a:t>
            </a:r>
            <a:r>
              <a:rPr sz="1000" spc="-30" dirty="0">
                <a:latin typeface="MS UI Gothic"/>
                <a:cs typeface="MS UI Gothic"/>
              </a:rPr>
              <a:t> </a:t>
            </a:r>
            <a:r>
              <a:rPr sz="1000" i="1" dirty="0">
                <a:latin typeface="Arial"/>
                <a:cs typeface="Arial"/>
              </a:rPr>
              <a:t>System</a:t>
            </a:r>
            <a:r>
              <a:rPr sz="1000" i="1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call</a:t>
            </a:r>
            <a:r>
              <a:rPr sz="1000" i="1" spc="-30" dirty="0">
                <a:latin typeface="Arial"/>
                <a:cs typeface="Arial"/>
              </a:rPr>
              <a:t> </a:t>
            </a:r>
            <a:r>
              <a:rPr sz="1000" spc="270" dirty="0">
                <a:latin typeface="Microsoft Sans Serif"/>
                <a:cs typeface="Microsoft Sans Serif"/>
              </a:rPr>
              <a:t>–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request to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operating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allow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user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wait for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I/O </a:t>
            </a:r>
            <a:r>
              <a:rPr sz="1000" spc="-10" dirty="0">
                <a:latin typeface="Microsoft Sans Serif"/>
                <a:cs typeface="Microsoft Sans Serif"/>
              </a:rPr>
              <a:t>completion.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MS UI Gothic"/>
                <a:cs typeface="MS UI Gothic"/>
              </a:rPr>
              <a:t>✦</a:t>
            </a:r>
            <a:r>
              <a:rPr sz="1000" spc="-25" dirty="0">
                <a:latin typeface="MS UI Gothic"/>
                <a:cs typeface="MS UI Gothic"/>
              </a:rPr>
              <a:t> </a:t>
            </a:r>
            <a:r>
              <a:rPr sz="1000" i="1" spc="-10" dirty="0">
                <a:latin typeface="Arial"/>
                <a:cs typeface="Arial"/>
              </a:rPr>
              <a:t>Device-</a:t>
            </a:r>
            <a:r>
              <a:rPr sz="1000" i="1" dirty="0">
                <a:latin typeface="Arial"/>
                <a:cs typeface="Arial"/>
              </a:rPr>
              <a:t>status</a:t>
            </a:r>
            <a:r>
              <a:rPr sz="1000" i="1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table</a:t>
            </a:r>
            <a:r>
              <a:rPr sz="1000" i="1" spc="-30" dirty="0">
                <a:latin typeface="Arial"/>
                <a:cs typeface="Arial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contains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entry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for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each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I/O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device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indicating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its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type, </a:t>
            </a:r>
            <a:r>
              <a:rPr sz="1000" spc="-10" dirty="0">
                <a:latin typeface="Microsoft Sans Serif"/>
                <a:cs typeface="Microsoft Sans Serif"/>
              </a:rPr>
              <a:t>address,</a:t>
            </a:r>
            <a:r>
              <a:rPr sz="1000" dirty="0">
                <a:latin typeface="Microsoft Sans Serif"/>
                <a:cs typeface="Microsoft Sans Serif"/>
              </a:rPr>
              <a:t> and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state.</a:t>
            </a:r>
            <a:endParaRPr sz="1000">
              <a:latin typeface="Microsoft Sans Serif"/>
              <a:cs typeface="Microsoft Sans Serif"/>
            </a:endParaRPr>
          </a:p>
          <a:p>
            <a:pPr marL="12700" marR="5080">
              <a:lnSpc>
                <a:spcPct val="102000"/>
              </a:lnSpc>
              <a:spcBef>
                <a:spcPts val="100"/>
              </a:spcBef>
            </a:pPr>
            <a:r>
              <a:rPr sz="1000" dirty="0">
                <a:latin typeface="MS UI Gothic"/>
                <a:cs typeface="MS UI Gothic"/>
              </a:rPr>
              <a:t>✦ </a:t>
            </a:r>
            <a:r>
              <a:rPr sz="1000" dirty="0">
                <a:latin typeface="Microsoft Sans Serif"/>
                <a:cs typeface="Microsoft Sans Serif"/>
              </a:rPr>
              <a:t>Operating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indexes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into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I/O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device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table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determine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device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status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modify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table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entry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include interrupt.</a:t>
            </a:r>
            <a:endParaRPr sz="1000">
              <a:latin typeface="Microsoft Sans Serif"/>
              <a:cs typeface="Microsoft Sans Serif"/>
            </a:endParaRPr>
          </a:p>
          <a:p>
            <a:pPr marL="15240">
              <a:lnSpc>
                <a:spcPts val="1535"/>
              </a:lnSpc>
            </a:pPr>
            <a:r>
              <a:rPr sz="1400" b="1" dirty="0">
                <a:latin typeface="Arial"/>
                <a:cs typeface="Arial"/>
              </a:rPr>
              <a:t>Two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I/O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Methods</a:t>
            </a:r>
            <a:endParaRPr sz="1400">
              <a:latin typeface="Arial"/>
              <a:cs typeface="Arial"/>
            </a:endParaRPr>
          </a:p>
          <a:p>
            <a:pPr marL="521970">
              <a:lnSpc>
                <a:spcPts val="1410"/>
              </a:lnSpc>
              <a:tabLst>
                <a:tab pos="2600960" algn="l"/>
              </a:tabLst>
            </a:pPr>
            <a:r>
              <a:rPr sz="1200" spc="-10" dirty="0">
                <a:latin typeface="Microsoft Sans Serif"/>
                <a:cs typeface="Microsoft Sans Serif"/>
              </a:rPr>
              <a:t>Synchronous</a:t>
            </a:r>
            <a:r>
              <a:rPr sz="1200" dirty="0">
                <a:latin typeface="Microsoft Sans Serif"/>
                <a:cs typeface="Microsoft Sans Serif"/>
              </a:rPr>
              <a:t>	</a:t>
            </a:r>
            <a:r>
              <a:rPr sz="1200" spc="-10" dirty="0">
                <a:latin typeface="Microsoft Sans Serif"/>
                <a:cs typeface="Microsoft Sans Serif"/>
              </a:rPr>
              <a:t>Asynchronous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9228" y="6670293"/>
            <a:ext cx="17119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20" dirty="0">
                <a:latin typeface="Arial"/>
                <a:cs typeface="Arial"/>
              </a:rPr>
              <a:t>Device-</a:t>
            </a:r>
            <a:r>
              <a:rPr sz="1400" b="1" dirty="0">
                <a:latin typeface="Arial"/>
                <a:cs typeface="Arial"/>
              </a:rPr>
              <a:t>Status</a:t>
            </a:r>
            <a:r>
              <a:rPr sz="1400" b="1" spc="6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Table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005" y="317474"/>
            <a:ext cx="149860" cy="27523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6155" y="317474"/>
            <a:ext cx="149859" cy="27523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6669" y="317474"/>
            <a:ext cx="149859" cy="27523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7819" y="317474"/>
            <a:ext cx="149860" cy="27523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8335" y="317474"/>
            <a:ext cx="149860" cy="27523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30120" y="317512"/>
            <a:ext cx="151130" cy="2762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2539" y="317512"/>
            <a:ext cx="151130" cy="2762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54960" y="317512"/>
            <a:ext cx="151130" cy="2762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67379" y="317512"/>
            <a:ext cx="151130" cy="2762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9800" y="317512"/>
            <a:ext cx="151129" cy="2762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92220" y="317512"/>
            <a:ext cx="151129" cy="27621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4640" y="317512"/>
            <a:ext cx="151129" cy="27621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17059" y="317512"/>
            <a:ext cx="151129" cy="27621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29479" y="317512"/>
            <a:ext cx="151129" cy="27621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1900" y="317512"/>
            <a:ext cx="151129" cy="27621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54320" y="317512"/>
            <a:ext cx="151129" cy="27621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6740" y="317512"/>
            <a:ext cx="151129" cy="27621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79159" y="317512"/>
            <a:ext cx="151129" cy="27621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91579" y="317512"/>
            <a:ext cx="151129" cy="27621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4000" y="317512"/>
            <a:ext cx="151129" cy="27621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16419" y="317512"/>
            <a:ext cx="151129" cy="27621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0734" y="4706111"/>
            <a:ext cx="4685157" cy="1791335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77720" y="686434"/>
            <a:ext cx="3798315" cy="181610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0734" y="7108190"/>
            <a:ext cx="3326765" cy="1956435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5005" y="9460230"/>
            <a:ext cx="149186" cy="27495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86155" y="9460230"/>
            <a:ext cx="149174" cy="27495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96669" y="9460230"/>
            <a:ext cx="149174" cy="274954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7819" y="9460230"/>
            <a:ext cx="149174" cy="274954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8335" y="9460230"/>
            <a:ext cx="149174" cy="274954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230120" y="9460230"/>
            <a:ext cx="149860" cy="274866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2539" y="9460230"/>
            <a:ext cx="149860" cy="274866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854960" y="9460230"/>
            <a:ext cx="149860" cy="274853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167379" y="9460230"/>
            <a:ext cx="149859" cy="274853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479800" y="9460230"/>
            <a:ext cx="149860" cy="274853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92220" y="9460230"/>
            <a:ext cx="149860" cy="274853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104640" y="9460230"/>
            <a:ext cx="149860" cy="274853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417059" y="9460230"/>
            <a:ext cx="149860" cy="274866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729479" y="9460230"/>
            <a:ext cx="149860" cy="274853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041900" y="9460230"/>
            <a:ext cx="149860" cy="274866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354320" y="9460230"/>
            <a:ext cx="149860" cy="274866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6740" y="9460230"/>
            <a:ext cx="149860" cy="274866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979159" y="9460230"/>
            <a:ext cx="149860" cy="274866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291579" y="9460217"/>
            <a:ext cx="149860" cy="274866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604000" y="9460230"/>
            <a:ext cx="149859" cy="274866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916419" y="9460230"/>
            <a:ext cx="149859" cy="274866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226934" y="316255"/>
            <a:ext cx="146050" cy="9387967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68934" y="316255"/>
            <a:ext cx="146049" cy="9387967"/>
          </a:xfrm>
          <a:prstGeom prst="rect">
            <a:avLst/>
          </a:prstGeom>
        </p:spPr>
      </p:pic>
      <p:sp>
        <p:nvSpPr>
          <p:cNvPr id="51" name="object 51"/>
          <p:cNvSpPr/>
          <p:nvPr/>
        </p:nvSpPr>
        <p:spPr>
          <a:xfrm>
            <a:off x="781685" y="9169400"/>
            <a:ext cx="6381115" cy="56515"/>
          </a:xfrm>
          <a:custGeom>
            <a:avLst/>
            <a:gdLst/>
            <a:ahLst/>
            <a:cxnLst/>
            <a:rect l="l" t="t" r="r" b="b"/>
            <a:pathLst>
              <a:path w="6381115" h="56515">
                <a:moveTo>
                  <a:pt x="6381115" y="47625"/>
                </a:moveTo>
                <a:lnTo>
                  <a:pt x="0" y="47625"/>
                </a:lnTo>
                <a:lnTo>
                  <a:pt x="0" y="56515"/>
                </a:lnTo>
                <a:lnTo>
                  <a:pt x="6381115" y="56515"/>
                </a:lnTo>
                <a:lnTo>
                  <a:pt x="6381115" y="47625"/>
                </a:lnTo>
                <a:close/>
              </a:path>
              <a:path w="6381115" h="56515">
                <a:moveTo>
                  <a:pt x="6381115" y="0"/>
                </a:moveTo>
                <a:lnTo>
                  <a:pt x="0" y="0"/>
                </a:lnTo>
                <a:lnTo>
                  <a:pt x="0" y="38100"/>
                </a:lnTo>
                <a:lnTo>
                  <a:pt x="6381115" y="38100"/>
                </a:lnTo>
                <a:lnTo>
                  <a:pt x="6381115" y="0"/>
                </a:lnTo>
                <a:close/>
              </a:path>
            </a:pathLst>
          </a:custGeom>
          <a:solidFill>
            <a:srgbClr val="5F2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Page</a:t>
            </a:r>
            <a:r>
              <a:rPr spc="-45" dirty="0"/>
              <a:t> </a:t>
            </a:r>
            <a:r>
              <a:rPr spc="-25" dirty="0"/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180" y="655066"/>
            <a:ext cx="6344285" cy="4137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latin typeface="Arial"/>
                <a:cs typeface="Arial"/>
              </a:rPr>
              <a:t>Direct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Memory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Access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Structure</a:t>
            </a:r>
            <a:endParaRPr sz="1400">
              <a:latin typeface="Arial"/>
              <a:cs typeface="Arial"/>
            </a:endParaRPr>
          </a:p>
          <a:p>
            <a:pPr marL="469900" indent="-229235">
              <a:lnSpc>
                <a:spcPct val="100000"/>
              </a:lnSpc>
              <a:spcBef>
                <a:spcPts val="40"/>
              </a:spcBef>
              <a:buFont typeface="Symbol"/>
              <a:buChar char=""/>
              <a:tabLst>
                <a:tab pos="469900" algn="l"/>
              </a:tabLst>
            </a:pPr>
            <a:r>
              <a:rPr sz="1000" dirty="0">
                <a:latin typeface="Microsoft Sans Serif"/>
                <a:cs typeface="Microsoft Sans Serif"/>
              </a:rPr>
              <a:t>Used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for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high-</a:t>
            </a:r>
            <a:r>
              <a:rPr sz="1000" dirty="0">
                <a:latin typeface="Microsoft Sans Serif"/>
                <a:cs typeface="Microsoft Sans Serif"/>
              </a:rPr>
              <a:t>speed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I/O devices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able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transmit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information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at close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memory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speeds.</a:t>
            </a:r>
            <a:endParaRPr sz="1000">
              <a:latin typeface="Microsoft Sans Serif"/>
              <a:cs typeface="Microsoft Sans Serif"/>
            </a:endParaRPr>
          </a:p>
          <a:p>
            <a:pPr marL="469900" marR="5080" indent="-229235">
              <a:lnSpc>
                <a:spcPts val="1130"/>
              </a:lnSpc>
              <a:spcBef>
                <a:spcPts val="145"/>
              </a:spcBef>
              <a:buFont typeface="Symbol"/>
              <a:buChar char=""/>
              <a:tabLst>
                <a:tab pos="473075" algn="l"/>
              </a:tabLst>
            </a:pPr>
            <a:r>
              <a:rPr sz="1000" dirty="0">
                <a:latin typeface="Microsoft Sans Serif"/>
                <a:cs typeface="Microsoft Sans Serif"/>
              </a:rPr>
              <a:t>Device</a:t>
            </a:r>
            <a:r>
              <a:rPr sz="1000" spc="16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controller</a:t>
            </a:r>
            <a:r>
              <a:rPr sz="1000" spc="17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transfers</a:t>
            </a:r>
            <a:r>
              <a:rPr sz="1000" spc="17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blocks</a:t>
            </a:r>
            <a:r>
              <a:rPr sz="1000" spc="17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229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data</a:t>
            </a:r>
            <a:r>
              <a:rPr sz="1000" spc="1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from</a:t>
            </a:r>
            <a:r>
              <a:rPr sz="1000" spc="2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buffer</a:t>
            </a:r>
            <a:r>
              <a:rPr sz="1000" spc="17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storage</a:t>
            </a:r>
            <a:r>
              <a:rPr sz="1000" spc="18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directly</a:t>
            </a:r>
            <a:r>
              <a:rPr sz="1000" spc="15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1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main</a:t>
            </a:r>
            <a:r>
              <a:rPr sz="1000" spc="16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memory</a:t>
            </a:r>
            <a:r>
              <a:rPr sz="1000" spc="17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without</a:t>
            </a:r>
            <a:r>
              <a:rPr sz="1000" spc="18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CPU 	</a:t>
            </a:r>
            <a:r>
              <a:rPr sz="1000" spc="-10" dirty="0">
                <a:latin typeface="Microsoft Sans Serif"/>
                <a:cs typeface="Microsoft Sans Serif"/>
              </a:rPr>
              <a:t>intervention.</a:t>
            </a:r>
            <a:endParaRPr sz="1000">
              <a:latin typeface="Microsoft Sans Serif"/>
              <a:cs typeface="Microsoft Sans Serif"/>
            </a:endParaRPr>
          </a:p>
          <a:p>
            <a:pPr marL="473075" indent="-232410">
              <a:lnSpc>
                <a:spcPts val="1130"/>
              </a:lnSpc>
              <a:buFont typeface="Symbol"/>
              <a:buChar char=""/>
              <a:tabLst>
                <a:tab pos="473075" algn="l"/>
              </a:tabLst>
            </a:pPr>
            <a:r>
              <a:rPr sz="1000" dirty="0">
                <a:latin typeface="Microsoft Sans Serif"/>
                <a:cs typeface="Microsoft Sans Serif"/>
              </a:rPr>
              <a:t>Only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on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interrupt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generated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per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block,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rather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than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one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interrupt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per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byte.</a:t>
            </a:r>
            <a:endParaRPr sz="1000">
              <a:latin typeface="Microsoft Sans Serif"/>
              <a:cs typeface="Microsoft Sans Serif"/>
            </a:endParaRPr>
          </a:p>
          <a:p>
            <a:pPr marL="15240">
              <a:lnSpc>
                <a:spcPts val="1620"/>
              </a:lnSpc>
            </a:pPr>
            <a:r>
              <a:rPr sz="1400" b="1" dirty="0">
                <a:latin typeface="Arial"/>
                <a:cs typeface="Arial"/>
              </a:rPr>
              <a:t>Storage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Structure</a:t>
            </a:r>
            <a:endParaRPr sz="1400">
              <a:latin typeface="Arial"/>
              <a:cs typeface="Arial"/>
            </a:endParaRPr>
          </a:p>
          <a:p>
            <a:pPr marL="15240">
              <a:lnSpc>
                <a:spcPts val="1150"/>
              </a:lnSpc>
            </a:pPr>
            <a:r>
              <a:rPr sz="1000" b="1" dirty="0">
                <a:latin typeface="Arial"/>
                <a:cs typeface="Arial"/>
              </a:rPr>
              <a:t>Main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memory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spc="270" dirty="0">
                <a:latin typeface="Microsoft Sans Serif"/>
                <a:cs typeface="Microsoft Sans Serif"/>
              </a:rPr>
              <a:t>–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only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large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storage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media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that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CPU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can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access </a:t>
            </a:r>
            <a:r>
              <a:rPr sz="1000" spc="-10" dirty="0">
                <a:latin typeface="Microsoft Sans Serif"/>
                <a:cs typeface="Microsoft Sans Serif"/>
              </a:rPr>
              <a:t>directly.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b="1" dirty="0">
                <a:latin typeface="Arial"/>
                <a:cs typeface="Arial"/>
              </a:rPr>
              <a:t>Secondary</a:t>
            </a:r>
            <a:r>
              <a:rPr sz="1000" b="1" spc="-3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storage</a:t>
            </a:r>
            <a:r>
              <a:rPr sz="1000" b="1" spc="-35" dirty="0">
                <a:latin typeface="Arial"/>
                <a:cs typeface="Arial"/>
              </a:rPr>
              <a:t> </a:t>
            </a:r>
            <a:r>
              <a:rPr sz="1000" spc="270" dirty="0">
                <a:latin typeface="Microsoft Sans Serif"/>
                <a:cs typeface="Microsoft Sans Serif"/>
              </a:rPr>
              <a:t>–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extension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main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memory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that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provides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large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nonvolatile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storage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capacity.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75"/>
              </a:lnSpc>
            </a:pPr>
            <a:r>
              <a:rPr sz="1000" b="1" dirty="0">
                <a:latin typeface="Arial"/>
                <a:cs typeface="Arial"/>
              </a:rPr>
              <a:t>Magnetic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disks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spc="270" dirty="0">
                <a:latin typeface="Microsoft Sans Serif"/>
                <a:cs typeface="Microsoft Sans Serif"/>
              </a:rPr>
              <a:t>–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rigid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metal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or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glass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platters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covered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with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magnetic </a:t>
            </a:r>
            <a:r>
              <a:rPr sz="1000" spc="-10" dirty="0">
                <a:latin typeface="Microsoft Sans Serif"/>
                <a:cs typeface="Microsoft Sans Serif"/>
              </a:rPr>
              <a:t>recording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material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000" dirty="0">
                <a:latin typeface="MS UI Gothic"/>
                <a:cs typeface="MS UI Gothic"/>
              </a:rPr>
              <a:t>✦</a:t>
            </a:r>
            <a:r>
              <a:rPr sz="1000" spc="-30" dirty="0">
                <a:latin typeface="MS UI Gothic"/>
                <a:cs typeface="MS UI Gothic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Disk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surface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logically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divided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into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i="1" dirty="0">
                <a:latin typeface="Arial"/>
                <a:cs typeface="Arial"/>
              </a:rPr>
              <a:t>tracks</a:t>
            </a:r>
            <a:r>
              <a:rPr sz="1000" dirty="0">
                <a:latin typeface="Microsoft Sans Serif"/>
                <a:cs typeface="Microsoft Sans Serif"/>
              </a:rPr>
              <a:t>, which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are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subdivided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into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i="1" spc="-10" dirty="0">
                <a:latin typeface="Arial"/>
                <a:cs typeface="Arial"/>
              </a:rPr>
              <a:t>sectors</a:t>
            </a:r>
            <a:r>
              <a:rPr sz="1000" spc="-10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dirty="0">
                <a:latin typeface="MS UI Gothic"/>
                <a:cs typeface="MS UI Gothic"/>
              </a:rPr>
              <a:t>✦</a:t>
            </a:r>
            <a:r>
              <a:rPr sz="1000" spc="-55" dirty="0">
                <a:latin typeface="MS UI Gothic"/>
                <a:cs typeface="MS UI Gothic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i="1" dirty="0">
                <a:latin typeface="Arial"/>
                <a:cs typeface="Arial"/>
              </a:rPr>
              <a:t>disk</a:t>
            </a:r>
            <a:r>
              <a:rPr sz="1000" i="1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controller</a:t>
            </a:r>
            <a:r>
              <a:rPr sz="1000" i="1" spc="-5" dirty="0">
                <a:latin typeface="Arial"/>
                <a:cs typeface="Arial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determines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logical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interaction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between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device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and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computer.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000">
              <a:latin typeface="Microsoft Sans Serif"/>
              <a:cs typeface="Microsoft Sans Serif"/>
            </a:endParaRPr>
          </a:p>
          <a:p>
            <a:pPr marL="15240">
              <a:lnSpc>
                <a:spcPts val="1675"/>
              </a:lnSpc>
            </a:pPr>
            <a:r>
              <a:rPr sz="1400" b="1" dirty="0">
                <a:latin typeface="Arial"/>
                <a:cs typeface="Arial"/>
              </a:rPr>
              <a:t>Storage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Hierarchy</a:t>
            </a:r>
            <a:endParaRPr sz="1400">
              <a:latin typeface="Arial"/>
              <a:cs typeface="Arial"/>
            </a:endParaRPr>
          </a:p>
          <a:p>
            <a:pPr marL="15240">
              <a:lnSpc>
                <a:spcPts val="1195"/>
              </a:lnSpc>
            </a:pPr>
            <a:r>
              <a:rPr sz="1000" dirty="0">
                <a:latin typeface="Microsoft Sans Serif"/>
                <a:cs typeface="Microsoft Sans Serif"/>
              </a:rPr>
              <a:t>Storage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systems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organized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hierarchy.</a:t>
            </a:r>
            <a:endParaRPr sz="1000">
              <a:latin typeface="Microsoft Sans Serif"/>
              <a:cs typeface="Microsoft Sans Serif"/>
            </a:endParaRPr>
          </a:p>
          <a:p>
            <a:pPr marL="15240">
              <a:lnSpc>
                <a:spcPct val="100000"/>
              </a:lnSpc>
              <a:spcBef>
                <a:spcPts val="50"/>
              </a:spcBef>
            </a:pPr>
            <a:r>
              <a:rPr sz="1000" dirty="0">
                <a:latin typeface="MS UI Gothic"/>
                <a:cs typeface="MS UI Gothic"/>
              </a:rPr>
              <a:t>✦</a:t>
            </a:r>
            <a:r>
              <a:rPr sz="1000" spc="-45" dirty="0">
                <a:latin typeface="MS UI Gothic"/>
                <a:cs typeface="MS UI Gothic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Speed</a:t>
            </a:r>
            <a:endParaRPr sz="1000">
              <a:latin typeface="Microsoft Sans Serif"/>
              <a:cs typeface="Microsoft Sans Serif"/>
            </a:endParaRPr>
          </a:p>
          <a:p>
            <a:pPr marL="15240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latin typeface="MS UI Gothic"/>
                <a:cs typeface="MS UI Gothic"/>
              </a:rPr>
              <a:t>✦</a:t>
            </a:r>
            <a:r>
              <a:rPr sz="1000" spc="-20" dirty="0">
                <a:latin typeface="MS UI Gothic"/>
                <a:cs typeface="MS UI Gothic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Cost</a:t>
            </a:r>
            <a:endParaRPr sz="1000">
              <a:latin typeface="Microsoft Sans Serif"/>
              <a:cs typeface="Microsoft Sans Serif"/>
            </a:endParaRPr>
          </a:p>
          <a:p>
            <a:pPr marL="15240">
              <a:lnSpc>
                <a:spcPts val="1175"/>
              </a:lnSpc>
              <a:spcBef>
                <a:spcPts val="120"/>
              </a:spcBef>
            </a:pPr>
            <a:r>
              <a:rPr sz="1000" dirty="0">
                <a:latin typeface="MS UI Gothic"/>
                <a:cs typeface="MS UI Gothic"/>
              </a:rPr>
              <a:t>✦</a:t>
            </a:r>
            <a:r>
              <a:rPr sz="1000" spc="-30" dirty="0">
                <a:latin typeface="MS UI Gothic"/>
                <a:cs typeface="MS UI Gothic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Volatility</a:t>
            </a:r>
            <a:endParaRPr sz="1000">
              <a:latin typeface="Microsoft Sans Serif"/>
              <a:cs typeface="Microsoft Sans Serif"/>
            </a:endParaRPr>
          </a:p>
          <a:p>
            <a:pPr marL="15240" marR="5715">
              <a:lnSpc>
                <a:spcPts val="1200"/>
              </a:lnSpc>
              <a:spcBef>
                <a:spcPts val="15"/>
              </a:spcBef>
            </a:pPr>
            <a:r>
              <a:rPr sz="1000" b="1" i="1" dirty="0">
                <a:latin typeface="Arial"/>
                <a:cs typeface="Arial"/>
              </a:rPr>
              <a:t>Caching</a:t>
            </a:r>
            <a:r>
              <a:rPr sz="1000" b="1" i="1" spc="150" dirty="0">
                <a:latin typeface="Arial"/>
                <a:cs typeface="Arial"/>
              </a:rPr>
              <a:t> </a:t>
            </a:r>
            <a:r>
              <a:rPr sz="1000" spc="270" dirty="0">
                <a:latin typeface="Microsoft Sans Serif"/>
                <a:cs typeface="Microsoft Sans Serif"/>
              </a:rPr>
              <a:t>–</a:t>
            </a:r>
            <a:r>
              <a:rPr sz="1000" spc="1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copying</a:t>
            </a:r>
            <a:r>
              <a:rPr sz="1000" spc="1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information</a:t>
            </a:r>
            <a:r>
              <a:rPr sz="1000" spc="1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into</a:t>
            </a:r>
            <a:r>
              <a:rPr sz="1000" spc="1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faster</a:t>
            </a:r>
            <a:r>
              <a:rPr sz="1000" spc="18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storage</a:t>
            </a:r>
            <a:r>
              <a:rPr sz="1000" spc="1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system;</a:t>
            </a:r>
            <a:r>
              <a:rPr sz="1000" spc="1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main</a:t>
            </a:r>
            <a:r>
              <a:rPr sz="1000" spc="10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memory</a:t>
            </a:r>
            <a:r>
              <a:rPr sz="1000" spc="1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can</a:t>
            </a:r>
            <a:r>
              <a:rPr sz="1000" spc="17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be</a:t>
            </a:r>
            <a:r>
              <a:rPr sz="1000" spc="114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viewed</a:t>
            </a:r>
            <a:r>
              <a:rPr sz="1000" spc="1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as</a:t>
            </a:r>
            <a:r>
              <a:rPr sz="1000" spc="1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17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last</a:t>
            </a:r>
            <a:r>
              <a:rPr sz="1000" spc="155" dirty="0">
                <a:latin typeface="Microsoft Sans Serif"/>
                <a:cs typeface="Microsoft Sans Serif"/>
              </a:rPr>
              <a:t> </a:t>
            </a:r>
            <a:r>
              <a:rPr sz="1000" i="1" dirty="0">
                <a:latin typeface="Arial"/>
                <a:cs typeface="Arial"/>
              </a:rPr>
              <a:t>cache</a:t>
            </a:r>
            <a:r>
              <a:rPr sz="1000" i="1" spc="135" dirty="0">
                <a:latin typeface="Arial"/>
                <a:cs typeface="Arial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for </a:t>
            </a:r>
            <a:r>
              <a:rPr sz="1000" dirty="0">
                <a:latin typeface="Microsoft Sans Serif"/>
                <a:cs typeface="Microsoft Sans Serif"/>
              </a:rPr>
              <a:t>secondary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storage.</a:t>
            </a:r>
            <a:endParaRPr sz="1000">
              <a:latin typeface="Microsoft Sans Serif"/>
              <a:cs typeface="Microsoft Sans Serif"/>
            </a:endParaRPr>
          </a:p>
          <a:p>
            <a:pPr marL="469900" indent="-229235">
              <a:lnSpc>
                <a:spcPts val="1165"/>
              </a:lnSpc>
              <a:buFont typeface="Symbol"/>
              <a:buChar char=""/>
              <a:tabLst>
                <a:tab pos="469900" algn="l"/>
              </a:tabLst>
            </a:pPr>
            <a:r>
              <a:rPr sz="1000" dirty="0">
                <a:latin typeface="Microsoft Sans Serif"/>
                <a:cs typeface="Microsoft Sans Serif"/>
              </a:rPr>
              <a:t>Use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high-</a:t>
            </a:r>
            <a:r>
              <a:rPr sz="1000" dirty="0">
                <a:latin typeface="Microsoft Sans Serif"/>
                <a:cs typeface="Microsoft Sans Serif"/>
              </a:rPr>
              <a:t>speed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memory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hold</a:t>
            </a:r>
            <a:r>
              <a:rPr sz="1000" spc="-10" dirty="0">
                <a:latin typeface="Microsoft Sans Serif"/>
                <a:cs typeface="Microsoft Sans Serif"/>
              </a:rPr>
              <a:t> recently-</a:t>
            </a:r>
            <a:r>
              <a:rPr sz="1000" dirty="0">
                <a:latin typeface="Microsoft Sans Serif"/>
                <a:cs typeface="Microsoft Sans Serif"/>
              </a:rPr>
              <a:t>accessed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data.</a:t>
            </a:r>
            <a:endParaRPr sz="1000">
              <a:latin typeface="Microsoft Sans Serif"/>
              <a:cs typeface="Microsoft Sans Serif"/>
            </a:endParaRPr>
          </a:p>
          <a:p>
            <a:pPr marL="469900" indent="-229235">
              <a:lnSpc>
                <a:spcPct val="100000"/>
              </a:lnSpc>
              <a:buFont typeface="Symbol"/>
              <a:buChar char=""/>
              <a:tabLst>
                <a:tab pos="469900" algn="l"/>
              </a:tabLst>
            </a:pPr>
            <a:r>
              <a:rPr sz="1000" dirty="0">
                <a:latin typeface="Microsoft Sans Serif"/>
                <a:cs typeface="Microsoft Sans Serif"/>
              </a:rPr>
              <a:t>Requires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i="1" dirty="0">
                <a:latin typeface="Arial"/>
                <a:cs typeface="Arial"/>
              </a:rPr>
              <a:t>cache</a:t>
            </a:r>
            <a:r>
              <a:rPr sz="1000" i="1" spc="-3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management </a:t>
            </a:r>
            <a:r>
              <a:rPr sz="1000" spc="-10" dirty="0">
                <a:latin typeface="Microsoft Sans Serif"/>
                <a:cs typeface="Microsoft Sans Serif"/>
              </a:rPr>
              <a:t>policy.</a:t>
            </a:r>
            <a:endParaRPr sz="1000">
              <a:latin typeface="Microsoft Sans Serif"/>
              <a:cs typeface="Microsoft Sans Serif"/>
            </a:endParaRPr>
          </a:p>
          <a:p>
            <a:pPr marL="469900" indent="-22923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</a:tabLst>
            </a:pPr>
            <a:r>
              <a:rPr sz="1000" dirty="0">
                <a:latin typeface="Microsoft Sans Serif"/>
                <a:cs typeface="Microsoft Sans Serif"/>
              </a:rPr>
              <a:t>Caching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introduces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another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level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storage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hierarchy.</a:t>
            </a:r>
            <a:endParaRPr sz="1000">
              <a:latin typeface="Microsoft Sans Serif"/>
              <a:cs typeface="Microsoft Sans Serif"/>
            </a:endParaRPr>
          </a:p>
          <a:p>
            <a:pPr marL="469900" indent="-229235">
              <a:lnSpc>
                <a:spcPct val="100000"/>
              </a:lnSpc>
              <a:spcBef>
                <a:spcPts val="20"/>
              </a:spcBef>
              <a:buFont typeface="Symbol"/>
              <a:buChar char=""/>
              <a:tabLst>
                <a:tab pos="469900" algn="l"/>
              </a:tabLst>
            </a:pPr>
            <a:r>
              <a:rPr sz="1000" dirty="0">
                <a:latin typeface="Microsoft Sans Serif"/>
                <a:cs typeface="Microsoft Sans Serif"/>
              </a:rPr>
              <a:t>This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requires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data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that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simultaneously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stored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more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than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one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level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i="1" spc="-10" dirty="0">
                <a:latin typeface="Arial"/>
                <a:cs typeface="Arial"/>
              </a:rPr>
              <a:t>consistent</a:t>
            </a:r>
            <a:r>
              <a:rPr sz="1000" spc="-10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15240">
              <a:lnSpc>
                <a:spcPct val="100000"/>
              </a:lnSpc>
              <a:spcBef>
                <a:spcPts val="1040"/>
              </a:spcBef>
            </a:pPr>
            <a:r>
              <a:rPr sz="1400" b="1" spc="-10" dirty="0">
                <a:latin typeface="Arial"/>
                <a:cs typeface="Arial"/>
              </a:rPr>
              <a:t>Storage-</a:t>
            </a:r>
            <a:r>
              <a:rPr sz="1400" b="1" dirty="0">
                <a:latin typeface="Arial"/>
                <a:cs typeface="Arial"/>
              </a:rPr>
              <a:t>Device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Hierarchy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6180" y="8677046"/>
            <a:ext cx="1757680" cy="416559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400" b="1" dirty="0">
                <a:latin typeface="Arial"/>
                <a:cs typeface="Arial"/>
              </a:rPr>
              <a:t>Hardware</a:t>
            </a:r>
            <a:r>
              <a:rPr sz="1400" b="1" spc="-9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Protection</a:t>
            </a:r>
            <a:endParaRPr sz="1400">
              <a:latin typeface="Arial"/>
              <a:cs typeface="Arial"/>
            </a:endParaRPr>
          </a:p>
          <a:p>
            <a:pPr marL="469900" indent="-229235">
              <a:lnSpc>
                <a:spcPct val="100000"/>
              </a:lnSpc>
              <a:spcBef>
                <a:spcPts val="90"/>
              </a:spcBef>
              <a:buFont typeface="Symbol"/>
              <a:buChar char=""/>
              <a:tabLst>
                <a:tab pos="469900" algn="l"/>
              </a:tabLst>
            </a:pPr>
            <a:r>
              <a:rPr sz="1000" dirty="0">
                <a:latin typeface="Microsoft Sans Serif"/>
                <a:cs typeface="Microsoft Sans Serif"/>
              </a:rPr>
              <a:t>Dual-Mode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Operation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005" y="317474"/>
            <a:ext cx="149860" cy="27523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6155" y="317474"/>
            <a:ext cx="149859" cy="27523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6669" y="317474"/>
            <a:ext cx="149859" cy="27523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7819" y="317474"/>
            <a:ext cx="149860" cy="27523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8335" y="317474"/>
            <a:ext cx="149860" cy="27523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30120" y="317512"/>
            <a:ext cx="151130" cy="2762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2539" y="317512"/>
            <a:ext cx="151130" cy="2762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54960" y="317512"/>
            <a:ext cx="151130" cy="2762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67379" y="317512"/>
            <a:ext cx="151130" cy="2762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9800" y="317512"/>
            <a:ext cx="151129" cy="2762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92220" y="317512"/>
            <a:ext cx="151129" cy="27621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4640" y="317512"/>
            <a:ext cx="151129" cy="27621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17059" y="317512"/>
            <a:ext cx="151129" cy="27621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29479" y="317512"/>
            <a:ext cx="151129" cy="27621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1900" y="317512"/>
            <a:ext cx="151129" cy="27621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54320" y="317512"/>
            <a:ext cx="151129" cy="27621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6740" y="317512"/>
            <a:ext cx="151129" cy="27621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79159" y="317512"/>
            <a:ext cx="151129" cy="27621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91579" y="317512"/>
            <a:ext cx="151129" cy="27621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4000" y="317512"/>
            <a:ext cx="151129" cy="27621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16419" y="317512"/>
            <a:ext cx="151129" cy="27621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44319" y="4789042"/>
            <a:ext cx="4857114" cy="373011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5005" y="9460230"/>
            <a:ext cx="149186" cy="27495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6155" y="9460230"/>
            <a:ext cx="149174" cy="27495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96669" y="9460230"/>
            <a:ext cx="149174" cy="27495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7819" y="9460230"/>
            <a:ext cx="149174" cy="27495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8335" y="9460230"/>
            <a:ext cx="149174" cy="274954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30120" y="9460230"/>
            <a:ext cx="149860" cy="274866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2539" y="9460230"/>
            <a:ext cx="149860" cy="274866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54960" y="9460230"/>
            <a:ext cx="149860" cy="27485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167379" y="9460230"/>
            <a:ext cx="149859" cy="274853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479800" y="9460230"/>
            <a:ext cx="149860" cy="274853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92220" y="9460230"/>
            <a:ext cx="149860" cy="274853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104640" y="9460230"/>
            <a:ext cx="149860" cy="274853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17059" y="9460230"/>
            <a:ext cx="149860" cy="274866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729479" y="9460230"/>
            <a:ext cx="149860" cy="274853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041900" y="9460230"/>
            <a:ext cx="149860" cy="274866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54320" y="9460230"/>
            <a:ext cx="149860" cy="274866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6740" y="9460230"/>
            <a:ext cx="149860" cy="274866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979159" y="9460230"/>
            <a:ext cx="149860" cy="274866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91579" y="9460217"/>
            <a:ext cx="149860" cy="274866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604000" y="9460230"/>
            <a:ext cx="149859" cy="274866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16419" y="9460230"/>
            <a:ext cx="149859" cy="274866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226934" y="316255"/>
            <a:ext cx="146050" cy="9387967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68934" y="316255"/>
            <a:ext cx="146049" cy="9387967"/>
          </a:xfrm>
          <a:prstGeom prst="rect">
            <a:avLst/>
          </a:prstGeom>
        </p:spPr>
      </p:pic>
      <p:sp>
        <p:nvSpPr>
          <p:cNvPr id="49" name="object 49"/>
          <p:cNvSpPr/>
          <p:nvPr/>
        </p:nvSpPr>
        <p:spPr>
          <a:xfrm>
            <a:off x="781685" y="9182100"/>
            <a:ext cx="6381115" cy="56515"/>
          </a:xfrm>
          <a:custGeom>
            <a:avLst/>
            <a:gdLst/>
            <a:ahLst/>
            <a:cxnLst/>
            <a:rect l="l" t="t" r="r" b="b"/>
            <a:pathLst>
              <a:path w="6381115" h="56515">
                <a:moveTo>
                  <a:pt x="6381115" y="47625"/>
                </a:moveTo>
                <a:lnTo>
                  <a:pt x="0" y="47625"/>
                </a:lnTo>
                <a:lnTo>
                  <a:pt x="0" y="56515"/>
                </a:lnTo>
                <a:lnTo>
                  <a:pt x="6381115" y="56515"/>
                </a:lnTo>
                <a:lnTo>
                  <a:pt x="6381115" y="47625"/>
                </a:lnTo>
                <a:close/>
              </a:path>
              <a:path w="6381115" h="56515">
                <a:moveTo>
                  <a:pt x="6381115" y="0"/>
                </a:moveTo>
                <a:lnTo>
                  <a:pt x="0" y="0"/>
                </a:lnTo>
                <a:lnTo>
                  <a:pt x="0" y="38100"/>
                </a:lnTo>
                <a:lnTo>
                  <a:pt x="6381115" y="38100"/>
                </a:lnTo>
                <a:lnTo>
                  <a:pt x="6381115" y="0"/>
                </a:lnTo>
                <a:close/>
              </a:path>
            </a:pathLst>
          </a:custGeom>
          <a:solidFill>
            <a:srgbClr val="5F2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Page</a:t>
            </a:r>
            <a:r>
              <a:rPr spc="-4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180" y="667257"/>
            <a:ext cx="6347460" cy="5786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229235">
              <a:lnSpc>
                <a:spcPct val="100000"/>
              </a:lnSpc>
              <a:spcBef>
                <a:spcPts val="105"/>
              </a:spcBef>
              <a:buFont typeface="Symbol"/>
              <a:buChar char=""/>
              <a:tabLst>
                <a:tab pos="469900" algn="l"/>
              </a:tabLst>
            </a:pPr>
            <a:r>
              <a:rPr sz="1000" dirty="0">
                <a:latin typeface="Microsoft Sans Serif"/>
                <a:cs typeface="Microsoft Sans Serif"/>
              </a:rPr>
              <a:t>I/O </a:t>
            </a:r>
            <a:r>
              <a:rPr sz="1000" spc="-10" dirty="0">
                <a:latin typeface="Microsoft Sans Serif"/>
                <a:cs typeface="Microsoft Sans Serif"/>
              </a:rPr>
              <a:t>Protection</a:t>
            </a:r>
            <a:endParaRPr sz="1000">
              <a:latin typeface="Microsoft Sans Serif"/>
              <a:cs typeface="Microsoft Sans Serif"/>
            </a:endParaRPr>
          </a:p>
          <a:p>
            <a:pPr marL="469900" indent="-22923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</a:tabLst>
            </a:pPr>
            <a:r>
              <a:rPr sz="1000" dirty="0">
                <a:latin typeface="Microsoft Sans Serif"/>
                <a:cs typeface="Microsoft Sans Serif"/>
              </a:rPr>
              <a:t>Memory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Protection</a:t>
            </a:r>
            <a:endParaRPr sz="1000">
              <a:latin typeface="Microsoft Sans Serif"/>
              <a:cs typeface="Microsoft Sans Serif"/>
            </a:endParaRPr>
          </a:p>
          <a:p>
            <a:pPr marL="469900" indent="-229235">
              <a:lnSpc>
                <a:spcPts val="1190"/>
              </a:lnSpc>
              <a:buFont typeface="Symbol"/>
              <a:buChar char=""/>
              <a:tabLst>
                <a:tab pos="469900" algn="l"/>
              </a:tabLst>
            </a:pPr>
            <a:r>
              <a:rPr sz="1000" dirty="0">
                <a:latin typeface="Microsoft Sans Serif"/>
                <a:cs typeface="Microsoft Sans Serif"/>
              </a:rPr>
              <a:t>CPU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Protection</a:t>
            </a:r>
            <a:endParaRPr sz="1000">
              <a:latin typeface="Microsoft Sans Serif"/>
              <a:cs typeface="Microsoft Sans Serif"/>
            </a:endParaRPr>
          </a:p>
          <a:p>
            <a:pPr marL="15240">
              <a:lnSpc>
                <a:spcPts val="1190"/>
              </a:lnSpc>
            </a:pPr>
            <a:r>
              <a:rPr sz="1000" b="1" spc="-10" dirty="0">
                <a:latin typeface="Arial"/>
                <a:cs typeface="Arial"/>
              </a:rPr>
              <a:t>Dual-</a:t>
            </a:r>
            <a:r>
              <a:rPr sz="1000" b="1" dirty="0">
                <a:latin typeface="Arial"/>
                <a:cs typeface="Arial"/>
              </a:rPr>
              <a:t>Mode</a:t>
            </a:r>
            <a:r>
              <a:rPr sz="1000" b="1" spc="-10" dirty="0">
                <a:latin typeface="Arial"/>
                <a:cs typeface="Arial"/>
              </a:rPr>
              <a:t> Operation</a:t>
            </a:r>
            <a:endParaRPr sz="1000">
              <a:latin typeface="Arial"/>
              <a:cs typeface="Arial"/>
            </a:endParaRPr>
          </a:p>
          <a:p>
            <a:pPr marL="473075" marR="5080" indent="-229235">
              <a:lnSpc>
                <a:spcPts val="1130"/>
              </a:lnSpc>
              <a:spcBef>
                <a:spcPts val="145"/>
              </a:spcBef>
              <a:buFont typeface="Symbol"/>
              <a:buChar char=""/>
              <a:tabLst>
                <a:tab pos="473075" algn="l"/>
              </a:tabLst>
            </a:pPr>
            <a:r>
              <a:rPr sz="1000" dirty="0">
                <a:latin typeface="Microsoft Sans Serif"/>
                <a:cs typeface="Microsoft Sans Serif"/>
              </a:rPr>
              <a:t>Sharing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resources requires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operating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</a:t>
            </a:r>
            <a:r>
              <a:rPr sz="1000" spc="9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ensure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that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incorrect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program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cannot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cause </a:t>
            </a:r>
            <a:r>
              <a:rPr sz="1000" dirty="0">
                <a:latin typeface="Microsoft Sans Serif"/>
                <a:cs typeface="Microsoft Sans Serif"/>
              </a:rPr>
              <a:t>other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programs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execute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incorrectly.</a:t>
            </a:r>
            <a:endParaRPr sz="1000">
              <a:latin typeface="Microsoft Sans Serif"/>
              <a:cs typeface="Microsoft Sans Serif"/>
            </a:endParaRPr>
          </a:p>
          <a:p>
            <a:pPr marL="469900" indent="-229235">
              <a:lnSpc>
                <a:spcPts val="1150"/>
              </a:lnSpc>
              <a:buFont typeface="Symbol"/>
              <a:buChar char=""/>
              <a:tabLst>
                <a:tab pos="469900" algn="l"/>
              </a:tabLst>
            </a:pPr>
            <a:r>
              <a:rPr sz="1000" dirty="0">
                <a:latin typeface="Microsoft Sans Serif"/>
                <a:cs typeface="Microsoft Sans Serif"/>
              </a:rPr>
              <a:t>Provide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hardware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support to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differentiate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between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at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least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two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modes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operations.</a:t>
            </a:r>
            <a:endParaRPr sz="1000">
              <a:latin typeface="Microsoft Sans Serif"/>
              <a:cs typeface="Microsoft Sans Serif"/>
            </a:endParaRPr>
          </a:p>
          <a:p>
            <a:pPr marL="469900" indent="-22923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</a:tabLst>
            </a:pPr>
            <a:r>
              <a:rPr sz="1000" i="1" dirty="0">
                <a:latin typeface="Arial"/>
                <a:cs typeface="Arial"/>
              </a:rPr>
              <a:t>User</a:t>
            </a:r>
            <a:r>
              <a:rPr sz="1000" i="1" spc="-2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mode</a:t>
            </a:r>
            <a:r>
              <a:rPr sz="1000" i="1" spc="-30" dirty="0">
                <a:latin typeface="Arial"/>
                <a:cs typeface="Arial"/>
              </a:rPr>
              <a:t> </a:t>
            </a:r>
            <a:r>
              <a:rPr sz="1000" spc="270" dirty="0">
                <a:latin typeface="Microsoft Sans Serif"/>
                <a:cs typeface="Microsoft Sans Serif"/>
              </a:rPr>
              <a:t>–</a:t>
            </a:r>
            <a:r>
              <a:rPr sz="1000" dirty="0">
                <a:latin typeface="Microsoft Sans Serif"/>
                <a:cs typeface="Microsoft Sans Serif"/>
              </a:rPr>
              <a:t> execution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done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on behalf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user.</a:t>
            </a:r>
            <a:endParaRPr sz="1000">
              <a:latin typeface="Microsoft Sans Serif"/>
              <a:cs typeface="Microsoft Sans Serif"/>
            </a:endParaRPr>
          </a:p>
          <a:p>
            <a:pPr marL="469900" indent="-22923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</a:tabLst>
            </a:pPr>
            <a:r>
              <a:rPr sz="1000" i="1" dirty="0">
                <a:latin typeface="Arial"/>
                <a:cs typeface="Arial"/>
              </a:rPr>
              <a:t>Monitor</a:t>
            </a:r>
            <a:r>
              <a:rPr sz="1000" i="1" spc="-3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mode</a:t>
            </a:r>
            <a:r>
              <a:rPr sz="1000" i="1" spc="-40" dirty="0">
                <a:latin typeface="Arial"/>
                <a:cs typeface="Arial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(also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i="1" dirty="0">
                <a:latin typeface="Arial"/>
                <a:cs typeface="Arial"/>
              </a:rPr>
              <a:t>kernel</a:t>
            </a:r>
            <a:r>
              <a:rPr sz="1000" i="1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mode</a:t>
            </a:r>
            <a:r>
              <a:rPr sz="1000" i="1" spc="-15" dirty="0">
                <a:latin typeface="Arial"/>
                <a:cs typeface="Arial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or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i="1" dirty="0">
                <a:latin typeface="Arial"/>
                <a:cs typeface="Arial"/>
              </a:rPr>
              <a:t>system</a:t>
            </a:r>
            <a:r>
              <a:rPr sz="1000" i="1" spc="-4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mode</a:t>
            </a:r>
            <a:r>
              <a:rPr sz="1000" dirty="0">
                <a:latin typeface="Microsoft Sans Serif"/>
                <a:cs typeface="Microsoft Sans Serif"/>
              </a:rPr>
              <a:t>)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270" dirty="0">
                <a:latin typeface="Microsoft Sans Serif"/>
                <a:cs typeface="Microsoft Sans Serif"/>
              </a:rPr>
              <a:t>–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execution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done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on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behalf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operating </a:t>
            </a:r>
            <a:r>
              <a:rPr sz="1000" spc="-10" dirty="0">
                <a:latin typeface="Microsoft Sans Serif"/>
                <a:cs typeface="Microsoft Sans Serif"/>
              </a:rPr>
              <a:t>system.</a:t>
            </a:r>
            <a:endParaRPr sz="1000">
              <a:latin typeface="Microsoft Sans Serif"/>
              <a:cs typeface="Microsoft Sans Serif"/>
            </a:endParaRPr>
          </a:p>
          <a:p>
            <a:pPr marL="469900" indent="-229235">
              <a:lnSpc>
                <a:spcPct val="100000"/>
              </a:lnSpc>
              <a:spcBef>
                <a:spcPts val="20"/>
              </a:spcBef>
              <a:buFont typeface="Symbol"/>
              <a:buChar char=""/>
              <a:tabLst>
                <a:tab pos="469900" algn="l"/>
              </a:tabLst>
            </a:pPr>
            <a:r>
              <a:rPr sz="1000" i="1" dirty="0">
                <a:latin typeface="Arial"/>
                <a:cs typeface="Arial"/>
              </a:rPr>
              <a:t>Mode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bit</a:t>
            </a:r>
            <a:r>
              <a:rPr sz="1000" i="1" spc="-20" dirty="0">
                <a:latin typeface="Arial"/>
                <a:cs typeface="Arial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added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computer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hardware to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indicate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current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mode: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monitor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(0)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or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user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(1).</a:t>
            </a:r>
            <a:endParaRPr sz="1000">
              <a:latin typeface="Microsoft Sans Serif"/>
              <a:cs typeface="Microsoft Sans Serif"/>
            </a:endParaRPr>
          </a:p>
          <a:p>
            <a:pPr marL="469900" marR="5715" indent="-229235">
              <a:lnSpc>
                <a:spcPts val="1150"/>
              </a:lnSpc>
              <a:spcBef>
                <a:spcPts val="105"/>
              </a:spcBef>
              <a:buFont typeface="Symbol"/>
              <a:buChar char=""/>
              <a:tabLst>
                <a:tab pos="469900" algn="l"/>
              </a:tabLst>
            </a:pPr>
            <a:r>
              <a:rPr sz="1000" dirty="0">
                <a:latin typeface="Microsoft Sans Serif"/>
                <a:cs typeface="Microsoft Sans Serif"/>
              </a:rPr>
              <a:t>When</a:t>
            </a:r>
            <a:r>
              <a:rPr sz="1000" spc="1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</a:t>
            </a:r>
            <a:r>
              <a:rPr sz="1000" spc="1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interrupt</a:t>
            </a:r>
            <a:r>
              <a:rPr sz="1000" spc="16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or</a:t>
            </a:r>
            <a:r>
              <a:rPr sz="1000" spc="1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fault</a:t>
            </a:r>
            <a:r>
              <a:rPr sz="1000" spc="15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occurs</a:t>
            </a:r>
            <a:r>
              <a:rPr sz="1000" spc="1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hardware</a:t>
            </a:r>
            <a:r>
              <a:rPr sz="1000" spc="16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switches</a:t>
            </a:r>
            <a:r>
              <a:rPr sz="1000" spc="15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135" dirty="0">
                <a:latin typeface="Microsoft Sans Serif"/>
                <a:cs typeface="Microsoft Sans Serif"/>
              </a:rPr>
              <a:t> </a:t>
            </a:r>
            <a:r>
              <a:rPr sz="1000" i="1" dirty="0">
                <a:latin typeface="Arial"/>
                <a:cs typeface="Arial"/>
              </a:rPr>
              <a:t>Privileged</a:t>
            </a:r>
            <a:r>
              <a:rPr sz="1000" i="1" spc="15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instructions</a:t>
            </a:r>
            <a:r>
              <a:rPr sz="1000" i="1" spc="165" dirty="0">
                <a:latin typeface="Arial"/>
                <a:cs typeface="Arial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can</a:t>
            </a:r>
            <a:r>
              <a:rPr sz="1000" spc="1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be</a:t>
            </a:r>
            <a:r>
              <a:rPr sz="1000" spc="1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issued</a:t>
            </a:r>
            <a:r>
              <a:rPr sz="1000" spc="16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only</a:t>
            </a:r>
            <a:r>
              <a:rPr sz="1000" spc="13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in </a:t>
            </a:r>
            <a:r>
              <a:rPr sz="1000" dirty="0">
                <a:latin typeface="Microsoft Sans Serif"/>
                <a:cs typeface="Microsoft Sans Serif"/>
              </a:rPr>
              <a:t>monitor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mode</a:t>
            </a:r>
            <a:r>
              <a:rPr sz="1000" i="1" spc="-1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471805" indent="-227965">
              <a:lnSpc>
                <a:spcPct val="100000"/>
              </a:lnSpc>
              <a:spcBef>
                <a:spcPts val="695"/>
              </a:spcBef>
              <a:buSzPct val="180000"/>
              <a:buFont typeface="Symbol"/>
              <a:buChar char=""/>
              <a:tabLst>
                <a:tab pos="471805" algn="l"/>
              </a:tabLst>
            </a:pPr>
            <a:r>
              <a:rPr sz="1000" dirty="0">
                <a:latin typeface="Microsoft Sans Serif"/>
                <a:cs typeface="Microsoft Sans Serif"/>
              </a:rPr>
              <a:t>monitor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user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,Interrupt/fault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,set</a:t>
            </a:r>
            <a:r>
              <a:rPr sz="1000" spc="-10" dirty="0">
                <a:latin typeface="Microsoft Sans Serif"/>
                <a:cs typeface="Microsoft Sans Serif"/>
              </a:rPr>
              <a:t> user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mode</a:t>
            </a:r>
            <a:endParaRPr sz="1000">
              <a:latin typeface="Microsoft Sans Serif"/>
              <a:cs typeface="Microsoft Sans Serif"/>
            </a:endParaRPr>
          </a:p>
          <a:p>
            <a:pPr marL="15240">
              <a:lnSpc>
                <a:spcPts val="1190"/>
              </a:lnSpc>
              <a:spcBef>
                <a:spcPts val="70"/>
              </a:spcBef>
            </a:pPr>
            <a:r>
              <a:rPr sz="1000" b="1" dirty="0">
                <a:latin typeface="Arial"/>
                <a:cs typeface="Arial"/>
              </a:rPr>
              <a:t>I/O</a:t>
            </a:r>
            <a:r>
              <a:rPr sz="1000" b="1" spc="-10" dirty="0">
                <a:latin typeface="Arial"/>
                <a:cs typeface="Arial"/>
              </a:rPr>
              <a:t> Protection</a:t>
            </a:r>
            <a:endParaRPr sz="1000">
              <a:latin typeface="Arial"/>
              <a:cs typeface="Arial"/>
            </a:endParaRPr>
          </a:p>
          <a:p>
            <a:pPr marL="698500" lvl="1" indent="-228600">
              <a:lnSpc>
                <a:spcPts val="1190"/>
              </a:lnSpc>
              <a:buFont typeface="Symbol"/>
              <a:buChar char=""/>
              <a:tabLst>
                <a:tab pos="698500" algn="l"/>
              </a:tabLst>
            </a:pPr>
            <a:r>
              <a:rPr sz="1000" dirty="0">
                <a:latin typeface="Microsoft Sans Serif"/>
                <a:cs typeface="Microsoft Sans Serif"/>
              </a:rPr>
              <a:t>All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I/O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instructions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are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privileged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instructions.</a:t>
            </a:r>
            <a:endParaRPr sz="1000">
              <a:latin typeface="Microsoft Sans Serif"/>
              <a:cs typeface="Microsoft Sans Serif"/>
            </a:endParaRPr>
          </a:p>
          <a:p>
            <a:pPr marL="698500" marR="8255" lvl="1" indent="-229235">
              <a:lnSpc>
                <a:spcPts val="1150"/>
              </a:lnSpc>
              <a:spcBef>
                <a:spcPts val="130"/>
              </a:spcBef>
              <a:buFont typeface="Symbol"/>
              <a:buChar char=""/>
              <a:tabLst>
                <a:tab pos="698500" algn="l"/>
              </a:tabLst>
            </a:pPr>
            <a:r>
              <a:rPr sz="1000" dirty="0">
                <a:latin typeface="Microsoft Sans Serif"/>
                <a:cs typeface="Microsoft Sans Serif"/>
              </a:rPr>
              <a:t>Must</a:t>
            </a:r>
            <a:r>
              <a:rPr sz="1000" spc="10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ensure</a:t>
            </a:r>
            <a:r>
              <a:rPr sz="1000" spc="9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that</a:t>
            </a:r>
            <a:r>
              <a:rPr sz="1000" spc="10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1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user</a:t>
            </a:r>
            <a:r>
              <a:rPr sz="1000" spc="114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program</a:t>
            </a:r>
            <a:r>
              <a:rPr sz="1000" spc="114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could</a:t>
            </a:r>
            <a:r>
              <a:rPr sz="1000" spc="9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never</a:t>
            </a:r>
            <a:r>
              <a:rPr sz="1000" spc="114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gain</a:t>
            </a:r>
            <a:r>
              <a:rPr sz="1000" spc="9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control</a:t>
            </a:r>
            <a:r>
              <a:rPr sz="1000" spc="1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1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9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computer</a:t>
            </a:r>
            <a:r>
              <a:rPr sz="1000" spc="10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monitor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mode</a:t>
            </a:r>
            <a:r>
              <a:rPr sz="1000" spc="8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(I.e.a </a:t>
            </a:r>
            <a:r>
              <a:rPr sz="1000" dirty="0">
                <a:latin typeface="Microsoft Sans Serif"/>
                <a:cs typeface="Microsoft Sans Serif"/>
              </a:rPr>
              <a:t>user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program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that,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part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its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execution,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stores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 new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address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endParaRPr sz="1000">
              <a:latin typeface="Microsoft Sans Serif"/>
              <a:cs typeface="Microsoft Sans Serif"/>
            </a:endParaRPr>
          </a:p>
          <a:p>
            <a:pPr marL="469900">
              <a:lnSpc>
                <a:spcPts val="1125"/>
              </a:lnSpc>
            </a:pPr>
            <a:r>
              <a:rPr sz="1000" dirty="0">
                <a:latin typeface="Microsoft Sans Serif"/>
                <a:cs typeface="Microsoft Sans Serif"/>
              </a:rPr>
              <a:t>interrupt</a:t>
            </a:r>
            <a:r>
              <a:rPr sz="1000" spc="-6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vector).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000" b="1" dirty="0">
                <a:latin typeface="Arial"/>
                <a:cs typeface="Arial"/>
              </a:rPr>
              <a:t>Memory</a:t>
            </a:r>
            <a:r>
              <a:rPr sz="1000" b="1" spc="-6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Protection</a:t>
            </a:r>
            <a:endParaRPr sz="1000">
              <a:latin typeface="Arial"/>
              <a:cs typeface="Arial"/>
            </a:endParaRPr>
          </a:p>
          <a:p>
            <a:pPr marL="469900" indent="-22923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</a:tabLst>
            </a:pPr>
            <a:r>
              <a:rPr sz="1000" dirty="0">
                <a:latin typeface="Microsoft Sans Serif"/>
                <a:cs typeface="Microsoft Sans Serif"/>
              </a:rPr>
              <a:t>Must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provide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memory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protection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at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least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for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interrupt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vector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and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interrupt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service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routines.</a:t>
            </a:r>
            <a:endParaRPr sz="1000">
              <a:latin typeface="Microsoft Sans Serif"/>
              <a:cs typeface="Microsoft Sans Serif"/>
            </a:endParaRPr>
          </a:p>
          <a:p>
            <a:pPr marL="469900" marR="43815" indent="-229235">
              <a:lnSpc>
                <a:spcPts val="1150"/>
              </a:lnSpc>
              <a:spcBef>
                <a:spcPts val="150"/>
              </a:spcBef>
              <a:buFont typeface="Symbol"/>
              <a:buChar char=""/>
              <a:tabLst>
                <a:tab pos="469900" algn="l"/>
              </a:tabLst>
            </a:pPr>
            <a:r>
              <a:rPr sz="1000" dirty="0">
                <a:latin typeface="Microsoft Sans Serif"/>
                <a:cs typeface="Microsoft Sans Serif"/>
              </a:rPr>
              <a:t>In</a:t>
            </a:r>
            <a:r>
              <a:rPr sz="1000" spc="9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order</a:t>
            </a:r>
            <a:r>
              <a:rPr sz="1000" spc="10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10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have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memory</a:t>
            </a:r>
            <a:r>
              <a:rPr sz="1000" spc="8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protection,</a:t>
            </a:r>
            <a:r>
              <a:rPr sz="1000" spc="1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add</a:t>
            </a:r>
            <a:r>
              <a:rPr sz="1000" spc="9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two</a:t>
            </a:r>
            <a:r>
              <a:rPr sz="1000" spc="10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registers</a:t>
            </a:r>
            <a:r>
              <a:rPr sz="1000" spc="10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that</a:t>
            </a:r>
            <a:r>
              <a:rPr sz="1000" spc="114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determine</a:t>
            </a:r>
            <a:r>
              <a:rPr sz="1000" spc="10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10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range</a:t>
            </a:r>
            <a:r>
              <a:rPr sz="1000" spc="9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114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legal</a:t>
            </a:r>
            <a:r>
              <a:rPr sz="1000" spc="2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addresses</a:t>
            </a:r>
            <a:r>
              <a:rPr sz="1000" spc="8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a </a:t>
            </a:r>
            <a:r>
              <a:rPr sz="1000" dirty="0">
                <a:latin typeface="Microsoft Sans Serif"/>
                <a:cs typeface="Microsoft Sans Serif"/>
              </a:rPr>
              <a:t>program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may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access:</a:t>
            </a:r>
            <a:endParaRPr sz="1000">
              <a:latin typeface="Microsoft Sans Serif"/>
              <a:cs typeface="Microsoft Sans Serif"/>
            </a:endParaRPr>
          </a:p>
          <a:p>
            <a:pPr marL="240665">
              <a:lnSpc>
                <a:spcPts val="1195"/>
              </a:lnSpc>
            </a:pPr>
            <a:r>
              <a:rPr sz="1000" dirty="0">
                <a:latin typeface="MS UI Gothic"/>
                <a:cs typeface="MS UI Gothic"/>
              </a:rPr>
              <a:t>✦</a:t>
            </a:r>
            <a:r>
              <a:rPr sz="1000" spc="-35" dirty="0">
                <a:latin typeface="MS UI Gothic"/>
                <a:cs typeface="MS UI Gothic"/>
              </a:rPr>
              <a:t> </a:t>
            </a:r>
            <a:r>
              <a:rPr sz="1000" b="1" dirty="0">
                <a:latin typeface="Arial"/>
                <a:cs typeface="Arial"/>
              </a:rPr>
              <a:t>Base</a:t>
            </a:r>
            <a:r>
              <a:rPr sz="1000" b="1" spc="-3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register</a:t>
            </a:r>
            <a:r>
              <a:rPr sz="1000" b="1" spc="-40" dirty="0">
                <a:latin typeface="Arial"/>
                <a:cs typeface="Arial"/>
              </a:rPr>
              <a:t> </a:t>
            </a:r>
            <a:r>
              <a:rPr sz="1000" spc="270" dirty="0">
                <a:latin typeface="Microsoft Sans Serif"/>
                <a:cs typeface="Microsoft Sans Serif"/>
              </a:rPr>
              <a:t>–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holds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smallest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legal physical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memory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address.</a:t>
            </a:r>
            <a:endParaRPr sz="1000">
              <a:latin typeface="Microsoft Sans Serif"/>
              <a:cs typeface="Microsoft Sans Serif"/>
            </a:endParaRPr>
          </a:p>
          <a:p>
            <a:pPr marL="240665">
              <a:lnSpc>
                <a:spcPct val="100000"/>
              </a:lnSpc>
              <a:spcBef>
                <a:spcPts val="145"/>
              </a:spcBef>
            </a:pPr>
            <a:r>
              <a:rPr sz="1000" dirty="0">
                <a:latin typeface="MS UI Gothic"/>
                <a:cs typeface="MS UI Gothic"/>
              </a:rPr>
              <a:t>✦</a:t>
            </a:r>
            <a:r>
              <a:rPr sz="1000" spc="-50" dirty="0">
                <a:latin typeface="MS UI Gothic"/>
                <a:cs typeface="MS UI Gothic"/>
              </a:rPr>
              <a:t> </a:t>
            </a:r>
            <a:r>
              <a:rPr sz="1000" b="1" dirty="0">
                <a:latin typeface="Arial"/>
                <a:cs typeface="Arial"/>
              </a:rPr>
              <a:t>Limit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register</a:t>
            </a:r>
            <a:r>
              <a:rPr sz="1000" b="1" spc="-5" dirty="0">
                <a:latin typeface="Arial"/>
                <a:cs typeface="Arial"/>
              </a:rPr>
              <a:t> </a:t>
            </a:r>
            <a:r>
              <a:rPr sz="1000" spc="270" dirty="0">
                <a:latin typeface="Microsoft Sans Serif"/>
                <a:cs typeface="Microsoft Sans Serif"/>
              </a:rPr>
              <a:t>–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contains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size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 the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range</a:t>
            </a:r>
            <a:endParaRPr sz="1000">
              <a:latin typeface="Microsoft Sans Serif"/>
              <a:cs typeface="Microsoft Sans Serif"/>
            </a:endParaRPr>
          </a:p>
          <a:p>
            <a:pPr marL="469900" indent="-229235">
              <a:lnSpc>
                <a:spcPts val="1190"/>
              </a:lnSpc>
              <a:buFont typeface="Symbol"/>
              <a:buChar char=""/>
              <a:tabLst>
                <a:tab pos="469900" algn="l"/>
              </a:tabLst>
            </a:pPr>
            <a:r>
              <a:rPr sz="1000" dirty="0">
                <a:latin typeface="Microsoft Sans Serif"/>
                <a:cs typeface="Microsoft Sans Serif"/>
              </a:rPr>
              <a:t>Memory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outside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defined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range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</a:t>
            </a:r>
            <a:r>
              <a:rPr sz="1000" spc="-10" dirty="0">
                <a:latin typeface="Microsoft Sans Serif"/>
                <a:cs typeface="Microsoft Sans Serif"/>
              </a:rPr>
              <a:t> protected.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90"/>
              </a:lnSpc>
            </a:pPr>
            <a:r>
              <a:rPr sz="1000" b="1" dirty="0">
                <a:latin typeface="Arial"/>
                <a:cs typeface="Arial"/>
              </a:rPr>
              <a:t>Hardware</a:t>
            </a:r>
            <a:r>
              <a:rPr sz="1000" b="1" spc="-30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Protection</a:t>
            </a:r>
            <a:endParaRPr sz="1000">
              <a:latin typeface="Arial"/>
              <a:cs typeface="Arial"/>
            </a:endParaRPr>
          </a:p>
          <a:p>
            <a:pPr marL="469900" marR="8890" indent="-229235">
              <a:lnSpc>
                <a:spcPts val="1150"/>
              </a:lnSpc>
              <a:spcBef>
                <a:spcPts val="105"/>
              </a:spcBef>
              <a:buFont typeface="Symbol"/>
              <a:buChar char=""/>
              <a:tabLst>
                <a:tab pos="469900" algn="l"/>
              </a:tabLst>
            </a:pPr>
            <a:r>
              <a:rPr sz="1000" dirty="0">
                <a:latin typeface="Microsoft Sans Serif"/>
                <a:cs typeface="Microsoft Sans Serif"/>
              </a:rPr>
              <a:t>When</a:t>
            </a:r>
            <a:r>
              <a:rPr sz="1000" spc="114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executing</a:t>
            </a:r>
            <a:r>
              <a:rPr sz="1000" spc="1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</a:t>
            </a:r>
            <a:r>
              <a:rPr sz="1000" spc="1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monitor</a:t>
            </a:r>
            <a:r>
              <a:rPr sz="1000" spc="1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mode,</a:t>
            </a:r>
            <a:r>
              <a:rPr sz="1000" spc="1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1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operating</a:t>
            </a:r>
            <a:r>
              <a:rPr sz="1000" spc="1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</a:t>
            </a:r>
            <a:r>
              <a:rPr sz="1000" spc="17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has</a:t>
            </a:r>
            <a:r>
              <a:rPr sz="1000" spc="1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unrestricted</a:t>
            </a:r>
            <a:r>
              <a:rPr sz="1000" spc="15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access</a:t>
            </a:r>
            <a:r>
              <a:rPr sz="1000" spc="1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1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both</a:t>
            </a:r>
            <a:r>
              <a:rPr sz="1000" spc="1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monitor</a:t>
            </a:r>
            <a:r>
              <a:rPr sz="1000" spc="12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and </a:t>
            </a:r>
            <a:r>
              <a:rPr sz="1000" dirty="0">
                <a:latin typeface="Microsoft Sans Serif"/>
                <a:cs typeface="Microsoft Sans Serif"/>
              </a:rPr>
              <a:t>user’s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memory.</a:t>
            </a:r>
            <a:endParaRPr sz="1000">
              <a:latin typeface="Microsoft Sans Serif"/>
              <a:cs typeface="Microsoft Sans Serif"/>
            </a:endParaRPr>
          </a:p>
          <a:p>
            <a:pPr marL="469900" indent="-229235">
              <a:lnSpc>
                <a:spcPts val="1135"/>
              </a:lnSpc>
              <a:buFont typeface="Symbol"/>
              <a:buChar char=""/>
              <a:tabLst>
                <a:tab pos="469900" algn="l"/>
              </a:tabLst>
            </a:pP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load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instructions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for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i="1" dirty="0">
                <a:latin typeface="Arial"/>
                <a:cs typeface="Arial"/>
              </a:rPr>
              <a:t>base </a:t>
            </a:r>
            <a:r>
              <a:rPr sz="1000" dirty="0">
                <a:latin typeface="Microsoft Sans Serif"/>
                <a:cs typeface="Microsoft Sans Serif"/>
              </a:rPr>
              <a:t>and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i="1" dirty="0">
                <a:latin typeface="Arial"/>
                <a:cs typeface="Arial"/>
              </a:rPr>
              <a:t>limit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registers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are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privileged</a:t>
            </a:r>
            <a:r>
              <a:rPr sz="1000" spc="-10" dirty="0">
                <a:latin typeface="Microsoft Sans Serif"/>
                <a:cs typeface="Microsoft Sans Serif"/>
              </a:rPr>
              <a:t> instructions.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90"/>
              </a:lnSpc>
            </a:pPr>
            <a:r>
              <a:rPr sz="1000" b="1" dirty="0">
                <a:latin typeface="Arial"/>
                <a:cs typeface="Arial"/>
              </a:rPr>
              <a:t>CPU</a:t>
            </a:r>
            <a:r>
              <a:rPr sz="1000" b="1" spc="-3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Protection</a:t>
            </a:r>
            <a:endParaRPr sz="1000">
              <a:latin typeface="Arial"/>
              <a:cs typeface="Arial"/>
            </a:endParaRPr>
          </a:p>
          <a:p>
            <a:pPr marL="469900" indent="-229235">
              <a:lnSpc>
                <a:spcPct val="100000"/>
              </a:lnSpc>
              <a:buFont typeface="Symbol"/>
              <a:buChar char=""/>
              <a:tabLst>
                <a:tab pos="469900" algn="l"/>
              </a:tabLst>
            </a:pPr>
            <a:r>
              <a:rPr sz="1000" i="1" dirty="0">
                <a:latin typeface="Arial"/>
                <a:cs typeface="Arial"/>
              </a:rPr>
              <a:t>Timer</a:t>
            </a:r>
            <a:r>
              <a:rPr sz="1000" i="1" spc="-35" dirty="0">
                <a:latin typeface="Arial"/>
                <a:cs typeface="Arial"/>
              </a:rPr>
              <a:t> </a:t>
            </a:r>
            <a:r>
              <a:rPr sz="1000" spc="270" dirty="0">
                <a:latin typeface="Microsoft Sans Serif"/>
                <a:cs typeface="Microsoft Sans Serif"/>
              </a:rPr>
              <a:t>–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interrupts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computer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after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specified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period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ensure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operating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maintains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control.</a:t>
            </a:r>
            <a:endParaRPr sz="1000">
              <a:latin typeface="Microsoft Sans Serif"/>
              <a:cs typeface="Microsoft Sans Serif"/>
            </a:endParaRPr>
          </a:p>
          <a:p>
            <a:pPr marL="240665">
              <a:lnSpc>
                <a:spcPct val="100000"/>
              </a:lnSpc>
              <a:spcBef>
                <a:spcPts val="70"/>
              </a:spcBef>
            </a:pPr>
            <a:r>
              <a:rPr sz="1000" dirty="0">
                <a:latin typeface="MS UI Gothic"/>
                <a:cs typeface="MS UI Gothic"/>
              </a:rPr>
              <a:t>✦</a:t>
            </a:r>
            <a:r>
              <a:rPr sz="1000" spc="-40" dirty="0">
                <a:latin typeface="MS UI Gothic"/>
                <a:cs typeface="MS UI Gothic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Timer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decremented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every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clock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tick.</a:t>
            </a:r>
            <a:endParaRPr sz="1000">
              <a:latin typeface="Microsoft Sans Serif"/>
              <a:cs typeface="Microsoft Sans Serif"/>
            </a:endParaRPr>
          </a:p>
          <a:p>
            <a:pPr marL="240665">
              <a:lnSpc>
                <a:spcPct val="100000"/>
              </a:lnSpc>
              <a:spcBef>
                <a:spcPts val="145"/>
              </a:spcBef>
            </a:pPr>
            <a:r>
              <a:rPr sz="1000" dirty="0">
                <a:latin typeface="MS UI Gothic"/>
                <a:cs typeface="MS UI Gothic"/>
              </a:rPr>
              <a:t>✦</a:t>
            </a:r>
            <a:r>
              <a:rPr sz="1000" spc="-90" dirty="0">
                <a:latin typeface="MS UI Gothic"/>
                <a:cs typeface="MS UI Gothic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When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timer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reaches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value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0,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interrupt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occurs.</a:t>
            </a:r>
            <a:endParaRPr sz="1000">
              <a:latin typeface="Microsoft Sans Serif"/>
              <a:cs typeface="Microsoft Sans Serif"/>
            </a:endParaRPr>
          </a:p>
          <a:p>
            <a:pPr marL="469900" indent="-22923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</a:tabLst>
            </a:pPr>
            <a:r>
              <a:rPr sz="1000" dirty="0">
                <a:latin typeface="Microsoft Sans Serif"/>
                <a:cs typeface="Microsoft Sans Serif"/>
              </a:rPr>
              <a:t>Timer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commonly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used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implement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time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sharing.</a:t>
            </a:r>
            <a:endParaRPr sz="1000">
              <a:latin typeface="Microsoft Sans Serif"/>
              <a:cs typeface="Microsoft Sans Serif"/>
            </a:endParaRPr>
          </a:p>
          <a:p>
            <a:pPr marL="469900" indent="-22923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</a:tabLst>
            </a:pPr>
            <a:r>
              <a:rPr sz="1000" dirty="0">
                <a:latin typeface="Microsoft Sans Serif"/>
                <a:cs typeface="Microsoft Sans Serif"/>
              </a:rPr>
              <a:t>Time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also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used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compute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current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time.</a:t>
            </a:r>
            <a:endParaRPr sz="1000">
              <a:latin typeface="Microsoft Sans Serif"/>
              <a:cs typeface="Microsoft Sans Serif"/>
            </a:endParaRPr>
          </a:p>
          <a:p>
            <a:pPr marL="469900" indent="-229235">
              <a:lnSpc>
                <a:spcPct val="100000"/>
              </a:lnSpc>
              <a:buFont typeface="Symbol"/>
              <a:buChar char=""/>
              <a:tabLst>
                <a:tab pos="469900" algn="l"/>
              </a:tabLst>
            </a:pPr>
            <a:r>
              <a:rPr sz="1000" spc="-10" dirty="0">
                <a:latin typeface="Microsoft Sans Serif"/>
                <a:cs typeface="Microsoft Sans Serif"/>
              </a:rPr>
              <a:t>Load-</a:t>
            </a:r>
            <a:r>
              <a:rPr sz="1000" dirty="0">
                <a:latin typeface="Microsoft Sans Serif"/>
                <a:cs typeface="Microsoft Sans Serif"/>
              </a:rPr>
              <a:t>timer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 a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privileged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instruction.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005" y="317474"/>
            <a:ext cx="149860" cy="27523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6155" y="317474"/>
            <a:ext cx="149859" cy="27523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6669" y="317474"/>
            <a:ext cx="149859" cy="27523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7819" y="317474"/>
            <a:ext cx="149860" cy="27523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8335" y="317474"/>
            <a:ext cx="149860" cy="27523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30120" y="317512"/>
            <a:ext cx="151130" cy="2762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2539" y="317512"/>
            <a:ext cx="151130" cy="2762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54960" y="317512"/>
            <a:ext cx="151130" cy="2762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67379" y="317512"/>
            <a:ext cx="151130" cy="2762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9800" y="317512"/>
            <a:ext cx="151129" cy="2762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92220" y="317512"/>
            <a:ext cx="151129" cy="2762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4640" y="317512"/>
            <a:ext cx="151129" cy="27621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17059" y="317512"/>
            <a:ext cx="151129" cy="27621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29479" y="317512"/>
            <a:ext cx="151129" cy="27621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1900" y="317512"/>
            <a:ext cx="151129" cy="27621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54320" y="317512"/>
            <a:ext cx="151129" cy="27621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6740" y="317512"/>
            <a:ext cx="151129" cy="27621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79159" y="317512"/>
            <a:ext cx="151129" cy="27621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91579" y="317512"/>
            <a:ext cx="151129" cy="27621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4000" y="317512"/>
            <a:ext cx="151129" cy="27621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16419" y="317512"/>
            <a:ext cx="151129" cy="27621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5005" y="9460230"/>
            <a:ext cx="149186" cy="27495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6155" y="9460230"/>
            <a:ext cx="149174" cy="27495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96669" y="9460230"/>
            <a:ext cx="149174" cy="27495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7819" y="9460230"/>
            <a:ext cx="149174" cy="27495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8335" y="9460230"/>
            <a:ext cx="149174" cy="27495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30120" y="9460230"/>
            <a:ext cx="149860" cy="27486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2539" y="9460230"/>
            <a:ext cx="149860" cy="274866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54960" y="9460230"/>
            <a:ext cx="149860" cy="274853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67379" y="9460230"/>
            <a:ext cx="149859" cy="274853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479800" y="9460230"/>
            <a:ext cx="149860" cy="27485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92220" y="9460230"/>
            <a:ext cx="149860" cy="274853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104640" y="9460230"/>
            <a:ext cx="149860" cy="274853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17059" y="9460230"/>
            <a:ext cx="149860" cy="274866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29479" y="9460230"/>
            <a:ext cx="149860" cy="274853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041900" y="9460230"/>
            <a:ext cx="149860" cy="274866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54320" y="9460230"/>
            <a:ext cx="149860" cy="274866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6740" y="9460230"/>
            <a:ext cx="149860" cy="274866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79159" y="9460230"/>
            <a:ext cx="149860" cy="274866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91579" y="9460217"/>
            <a:ext cx="149860" cy="274866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604000" y="9460230"/>
            <a:ext cx="149859" cy="274866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16419" y="9460230"/>
            <a:ext cx="149859" cy="274866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226934" y="316255"/>
            <a:ext cx="146050" cy="938796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68934" y="316255"/>
            <a:ext cx="146049" cy="9387967"/>
          </a:xfrm>
          <a:prstGeom prst="rect">
            <a:avLst/>
          </a:prstGeom>
        </p:spPr>
      </p:pic>
      <p:sp>
        <p:nvSpPr>
          <p:cNvPr id="47" name="object 47"/>
          <p:cNvSpPr/>
          <p:nvPr/>
        </p:nvSpPr>
        <p:spPr>
          <a:xfrm>
            <a:off x="781685" y="9175750"/>
            <a:ext cx="6381115" cy="56515"/>
          </a:xfrm>
          <a:custGeom>
            <a:avLst/>
            <a:gdLst/>
            <a:ahLst/>
            <a:cxnLst/>
            <a:rect l="l" t="t" r="r" b="b"/>
            <a:pathLst>
              <a:path w="6381115" h="56515">
                <a:moveTo>
                  <a:pt x="6381115" y="46990"/>
                </a:moveTo>
                <a:lnTo>
                  <a:pt x="0" y="46990"/>
                </a:lnTo>
                <a:lnTo>
                  <a:pt x="0" y="56515"/>
                </a:lnTo>
                <a:lnTo>
                  <a:pt x="6381115" y="56515"/>
                </a:lnTo>
                <a:lnTo>
                  <a:pt x="6381115" y="46990"/>
                </a:lnTo>
                <a:close/>
              </a:path>
              <a:path w="6381115" h="56515">
                <a:moveTo>
                  <a:pt x="6381115" y="0"/>
                </a:moveTo>
                <a:lnTo>
                  <a:pt x="0" y="0"/>
                </a:lnTo>
                <a:lnTo>
                  <a:pt x="0" y="38100"/>
                </a:lnTo>
                <a:lnTo>
                  <a:pt x="6381115" y="38100"/>
                </a:lnTo>
                <a:lnTo>
                  <a:pt x="6381115" y="0"/>
                </a:lnTo>
                <a:close/>
              </a:path>
            </a:pathLst>
          </a:custGeom>
          <a:solidFill>
            <a:srgbClr val="5F2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Page</a:t>
            </a:r>
            <a:r>
              <a:rPr spc="-45" dirty="0"/>
              <a:t> </a:t>
            </a:r>
            <a:r>
              <a:rPr spc="-25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25" dirty="0">
                <a:latin typeface="Times New Roman"/>
                <a:cs typeface="Times New Roman"/>
              </a:rPr>
              <a:t>OPERATING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70805" y="953846"/>
            <a:ext cx="21551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35" dirty="0">
                <a:latin typeface="Times New Roman"/>
                <a:cs typeface="Times New Roman"/>
              </a:rPr>
              <a:t>SYSTEM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9429" y="3350514"/>
            <a:ext cx="3366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90" dirty="0">
                <a:latin typeface="Times New Roman"/>
                <a:cs typeface="Times New Roman"/>
              </a:rPr>
              <a:t>LECTURE</a:t>
            </a:r>
            <a:r>
              <a:rPr sz="3600" b="1" spc="310" dirty="0">
                <a:latin typeface="Times New Roman"/>
                <a:cs typeface="Times New Roman"/>
              </a:rPr>
              <a:t> </a:t>
            </a:r>
            <a:r>
              <a:rPr sz="3600" b="1" spc="-395" dirty="0">
                <a:latin typeface="Times New Roman"/>
                <a:cs typeface="Times New Roman"/>
              </a:rPr>
              <a:t>NOTES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005" y="317474"/>
            <a:ext cx="149860" cy="27523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6155" y="317474"/>
            <a:ext cx="149859" cy="27523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6669" y="317474"/>
            <a:ext cx="149859" cy="27523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7819" y="317474"/>
            <a:ext cx="149860" cy="27523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8335" y="317474"/>
            <a:ext cx="149860" cy="27523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30120" y="317512"/>
            <a:ext cx="151130" cy="2762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2539" y="317512"/>
            <a:ext cx="151130" cy="2762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54960" y="317512"/>
            <a:ext cx="151130" cy="2762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67379" y="317512"/>
            <a:ext cx="151130" cy="2762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9800" y="317512"/>
            <a:ext cx="151129" cy="27621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92220" y="317512"/>
            <a:ext cx="151129" cy="27621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4640" y="317512"/>
            <a:ext cx="151129" cy="27621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17059" y="317512"/>
            <a:ext cx="151129" cy="27621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29479" y="317512"/>
            <a:ext cx="151129" cy="27621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1900" y="317512"/>
            <a:ext cx="151129" cy="27621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54320" y="317512"/>
            <a:ext cx="151129" cy="27621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6740" y="317512"/>
            <a:ext cx="151129" cy="27621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79159" y="317512"/>
            <a:ext cx="151129" cy="27621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91579" y="317512"/>
            <a:ext cx="151129" cy="27621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4000" y="317512"/>
            <a:ext cx="151129" cy="27621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16419" y="317512"/>
            <a:ext cx="151129" cy="27621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5005" y="9460230"/>
            <a:ext cx="149186" cy="27495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6155" y="9460230"/>
            <a:ext cx="149174" cy="27495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96669" y="9460230"/>
            <a:ext cx="149174" cy="27495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7819" y="9460230"/>
            <a:ext cx="149174" cy="27495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8335" y="9460230"/>
            <a:ext cx="149174" cy="274954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30120" y="9460230"/>
            <a:ext cx="149860" cy="274866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2539" y="9460230"/>
            <a:ext cx="149860" cy="274866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54960" y="9460230"/>
            <a:ext cx="149860" cy="27485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67379" y="9460230"/>
            <a:ext cx="149859" cy="274853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479800" y="9460230"/>
            <a:ext cx="149860" cy="274853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92220" y="9460230"/>
            <a:ext cx="149860" cy="274853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104640" y="9460230"/>
            <a:ext cx="149860" cy="274853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17059" y="9460230"/>
            <a:ext cx="149860" cy="274866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29479" y="9460230"/>
            <a:ext cx="149860" cy="274853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041900" y="9460230"/>
            <a:ext cx="149860" cy="274866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54320" y="9460230"/>
            <a:ext cx="149860" cy="274866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6740" y="9460230"/>
            <a:ext cx="149860" cy="274866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79159" y="9460230"/>
            <a:ext cx="149860" cy="274866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91579" y="9460217"/>
            <a:ext cx="149860" cy="274866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604000" y="9460230"/>
            <a:ext cx="149859" cy="274866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16419" y="9460230"/>
            <a:ext cx="149859" cy="274866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226934" y="316255"/>
            <a:ext cx="146050" cy="9387967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68934" y="316255"/>
            <a:ext cx="146049" cy="9387967"/>
          </a:xfrm>
          <a:prstGeom prst="rect">
            <a:avLst/>
          </a:prstGeom>
        </p:spPr>
      </p:pic>
      <p:sp>
        <p:nvSpPr>
          <p:cNvPr id="49" name="object 49"/>
          <p:cNvSpPr/>
          <p:nvPr/>
        </p:nvSpPr>
        <p:spPr>
          <a:xfrm>
            <a:off x="781685" y="8354694"/>
            <a:ext cx="6381115" cy="57150"/>
          </a:xfrm>
          <a:custGeom>
            <a:avLst/>
            <a:gdLst/>
            <a:ahLst/>
            <a:cxnLst/>
            <a:rect l="l" t="t" r="r" b="b"/>
            <a:pathLst>
              <a:path w="6381115" h="57150">
                <a:moveTo>
                  <a:pt x="6381115" y="47002"/>
                </a:moveTo>
                <a:lnTo>
                  <a:pt x="0" y="47002"/>
                </a:lnTo>
                <a:lnTo>
                  <a:pt x="0" y="56527"/>
                </a:lnTo>
                <a:lnTo>
                  <a:pt x="6381115" y="56527"/>
                </a:lnTo>
                <a:lnTo>
                  <a:pt x="6381115" y="47002"/>
                </a:lnTo>
                <a:close/>
              </a:path>
              <a:path w="6381115" h="57150">
                <a:moveTo>
                  <a:pt x="6381115" y="0"/>
                </a:moveTo>
                <a:lnTo>
                  <a:pt x="0" y="0"/>
                </a:lnTo>
                <a:lnTo>
                  <a:pt x="0" y="38100"/>
                </a:lnTo>
                <a:lnTo>
                  <a:pt x="6381115" y="38100"/>
                </a:lnTo>
                <a:lnTo>
                  <a:pt x="6381115" y="0"/>
                </a:lnTo>
                <a:close/>
              </a:path>
            </a:pathLst>
          </a:custGeom>
          <a:solidFill>
            <a:srgbClr val="5F2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40"/>
              </a:spcBef>
            </a:pPr>
            <a:r>
              <a:rPr dirty="0"/>
              <a:t>Page</a:t>
            </a:r>
            <a:r>
              <a:rPr spc="-45" dirty="0"/>
              <a:t> </a:t>
            </a:r>
            <a:r>
              <a:rPr spc="-50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180" y="612393"/>
            <a:ext cx="6374765" cy="409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OPERATING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latin typeface="Calibri"/>
                <a:cs typeface="Calibri"/>
              </a:rPr>
              <a:t>Lecture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Notes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Arial"/>
                <a:cs typeface="Arial"/>
              </a:rPr>
              <a:t>Lecture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#1</a:t>
            </a:r>
            <a:endParaRPr sz="1400">
              <a:latin typeface="Arial"/>
              <a:cs typeface="Arial"/>
            </a:endParaRPr>
          </a:p>
          <a:p>
            <a:pPr marL="15240">
              <a:lnSpc>
                <a:spcPts val="1320"/>
              </a:lnSpc>
              <a:spcBef>
                <a:spcPts val="1210"/>
              </a:spcBef>
            </a:pPr>
            <a:r>
              <a:rPr sz="1100" b="1" dirty="0">
                <a:latin typeface="Arial"/>
                <a:cs typeface="Arial"/>
              </a:rPr>
              <a:t>What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is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an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Operating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System?</a:t>
            </a:r>
            <a:endParaRPr sz="1100">
              <a:latin typeface="Arial"/>
              <a:cs typeface="Arial"/>
            </a:endParaRPr>
          </a:p>
          <a:p>
            <a:pPr marL="277495" indent="-264795">
              <a:lnSpc>
                <a:spcPts val="1405"/>
              </a:lnSpc>
              <a:buFont typeface="Wingdings"/>
              <a:buChar char=""/>
              <a:tabLst>
                <a:tab pos="277495" algn="l"/>
              </a:tabLst>
            </a:pP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program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that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acts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as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intermediary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between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user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computer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and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computer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hardware</a:t>
            </a:r>
            <a:r>
              <a:rPr sz="1200" spc="-10" dirty="0">
                <a:latin typeface="Microsoft Sans Serif"/>
                <a:cs typeface="Microsoft Sans Serif"/>
              </a:rPr>
              <a:t>.</a:t>
            </a:r>
            <a:endParaRPr sz="1200">
              <a:latin typeface="Microsoft Sans Serif"/>
              <a:cs typeface="Microsoft Sans Serif"/>
            </a:endParaRPr>
          </a:p>
          <a:p>
            <a:pPr marL="243840" marR="33020" indent="-231775">
              <a:lnSpc>
                <a:spcPts val="1150"/>
              </a:lnSpc>
              <a:spcBef>
                <a:spcPts val="50"/>
              </a:spcBef>
              <a:buFont typeface="Wingdings"/>
              <a:buChar char=""/>
              <a:tabLst>
                <a:tab pos="243840" algn="l"/>
              </a:tabLst>
            </a:pPr>
            <a:r>
              <a:rPr sz="1000" dirty="0">
                <a:latin typeface="Microsoft Sans Serif"/>
                <a:cs typeface="Microsoft Sans Serif"/>
              </a:rPr>
              <a:t>An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operating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collection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1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</a:t>
            </a:r>
            <a:r>
              <a:rPr sz="1000" spc="10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programs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that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together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control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operations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10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computer system.</a:t>
            </a:r>
            <a:endParaRPr sz="1000">
              <a:latin typeface="Microsoft Sans Serif"/>
              <a:cs typeface="Microsoft Sans Serif"/>
            </a:endParaRPr>
          </a:p>
          <a:p>
            <a:pPr marL="15240" marR="5080">
              <a:lnSpc>
                <a:spcPts val="1150"/>
              </a:lnSpc>
            </a:pPr>
            <a:r>
              <a:rPr sz="1000" dirty="0">
                <a:latin typeface="Microsoft Sans Serif"/>
                <a:cs typeface="Microsoft Sans Serif"/>
              </a:rPr>
              <a:t>Some</a:t>
            </a:r>
            <a:r>
              <a:rPr sz="1000" spc="8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examples</a:t>
            </a:r>
            <a:r>
              <a:rPr sz="1000" spc="9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1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operating</a:t>
            </a:r>
            <a:r>
              <a:rPr sz="1000" spc="8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systems</a:t>
            </a:r>
            <a:r>
              <a:rPr sz="1000" spc="9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are</a:t>
            </a:r>
            <a:r>
              <a:rPr sz="1000" spc="10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UNIX,</a:t>
            </a:r>
            <a:r>
              <a:rPr sz="1000" spc="1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Mach,</a:t>
            </a:r>
            <a:r>
              <a:rPr sz="1000" spc="1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MS-</a:t>
            </a:r>
            <a:r>
              <a:rPr sz="1000" dirty="0">
                <a:latin typeface="Microsoft Sans Serif"/>
                <a:cs typeface="Microsoft Sans Serif"/>
              </a:rPr>
              <a:t>DOS,</a:t>
            </a:r>
            <a:r>
              <a:rPr sz="1000" spc="10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MS-</a:t>
            </a:r>
            <a:r>
              <a:rPr sz="1000" dirty="0">
                <a:latin typeface="Microsoft Sans Serif"/>
                <a:cs typeface="Microsoft Sans Serif"/>
              </a:rPr>
              <a:t>Windows,</a:t>
            </a:r>
            <a:r>
              <a:rPr sz="1000" spc="1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Windows/NT,</a:t>
            </a:r>
            <a:r>
              <a:rPr sz="1000" spc="1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Chicago,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OS/2, </a:t>
            </a:r>
            <a:r>
              <a:rPr sz="1000" dirty="0">
                <a:latin typeface="Microsoft Sans Serif"/>
                <a:cs typeface="Microsoft Sans Serif"/>
              </a:rPr>
              <a:t>MacOS,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VMS,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MVS,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and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VM.</a:t>
            </a:r>
            <a:endParaRPr sz="1000">
              <a:latin typeface="Microsoft Sans Serif"/>
              <a:cs typeface="Microsoft Sans Serif"/>
            </a:endParaRPr>
          </a:p>
          <a:p>
            <a:pPr marL="15240">
              <a:lnSpc>
                <a:spcPts val="1220"/>
              </a:lnSpc>
            </a:pPr>
            <a:r>
              <a:rPr sz="1100" b="1" dirty="0">
                <a:latin typeface="Arial"/>
                <a:cs typeface="Arial"/>
              </a:rPr>
              <a:t>Operating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system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goals:</a:t>
            </a:r>
            <a:endParaRPr sz="1100">
              <a:latin typeface="Arial"/>
              <a:cs typeface="Arial"/>
            </a:endParaRPr>
          </a:p>
          <a:p>
            <a:pPr marL="469900" lvl="1" indent="-229235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469900" algn="l"/>
              </a:tabLst>
            </a:pPr>
            <a:r>
              <a:rPr sz="1000" dirty="0">
                <a:latin typeface="Microsoft Sans Serif"/>
                <a:cs typeface="Microsoft Sans Serif"/>
              </a:rPr>
              <a:t>Execute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user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programs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and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make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solving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user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problems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easier.</a:t>
            </a:r>
            <a:endParaRPr sz="1000">
              <a:latin typeface="Microsoft Sans Serif"/>
              <a:cs typeface="Microsoft Sans Serif"/>
            </a:endParaRPr>
          </a:p>
          <a:p>
            <a:pPr marL="469900" lvl="1" indent="-22923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</a:tabLst>
            </a:pPr>
            <a:r>
              <a:rPr sz="1000" dirty="0">
                <a:latin typeface="Microsoft Sans Serif"/>
                <a:cs typeface="Microsoft Sans Serif"/>
              </a:rPr>
              <a:t>Make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computer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convenient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use.</a:t>
            </a:r>
            <a:endParaRPr sz="1000">
              <a:latin typeface="Microsoft Sans Serif"/>
              <a:cs typeface="Microsoft Sans Serif"/>
            </a:endParaRPr>
          </a:p>
          <a:p>
            <a:pPr marL="469900" lvl="1" indent="-229235">
              <a:lnSpc>
                <a:spcPts val="1175"/>
              </a:lnSpc>
              <a:buFont typeface="Symbol"/>
              <a:buChar char=""/>
              <a:tabLst>
                <a:tab pos="469900" algn="l"/>
              </a:tabLst>
            </a:pPr>
            <a:r>
              <a:rPr sz="1000" dirty="0">
                <a:latin typeface="Microsoft Sans Serif"/>
                <a:cs typeface="Microsoft Sans Serif"/>
              </a:rPr>
              <a:t>Use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computer </a:t>
            </a:r>
            <a:r>
              <a:rPr sz="1000" spc="-10" dirty="0">
                <a:latin typeface="Microsoft Sans Serif"/>
                <a:cs typeface="Microsoft Sans Serif"/>
              </a:rPr>
              <a:t>hardware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efficient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manner.</a:t>
            </a:r>
            <a:endParaRPr sz="1000">
              <a:latin typeface="Microsoft Sans Serif"/>
              <a:cs typeface="Microsoft Sans Serif"/>
            </a:endParaRPr>
          </a:p>
          <a:p>
            <a:pPr marL="15240">
              <a:lnSpc>
                <a:spcPts val="1270"/>
              </a:lnSpc>
            </a:pPr>
            <a:r>
              <a:rPr sz="1100" b="1" spc="-10" dirty="0">
                <a:latin typeface="Arial"/>
                <a:cs typeface="Arial"/>
              </a:rPr>
              <a:t>Computer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System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Components</a:t>
            </a:r>
            <a:endParaRPr sz="1100">
              <a:latin typeface="Arial"/>
              <a:cs typeface="Arial"/>
            </a:endParaRPr>
          </a:p>
          <a:p>
            <a:pPr marL="183515" indent="-170815">
              <a:lnSpc>
                <a:spcPts val="1380"/>
              </a:lnSpc>
              <a:buSzPct val="120000"/>
              <a:buFont typeface="Microsoft Sans Serif"/>
              <a:buAutoNum type="arabicPeriod"/>
              <a:tabLst>
                <a:tab pos="183515" algn="l"/>
              </a:tabLst>
            </a:pPr>
            <a:r>
              <a:rPr sz="1000" b="1" dirty="0">
                <a:latin typeface="Arial"/>
                <a:cs typeface="Arial"/>
              </a:rPr>
              <a:t>Hardware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200" spc="315" dirty="0">
                <a:latin typeface="Microsoft Sans Serif"/>
                <a:cs typeface="Microsoft Sans Serif"/>
              </a:rPr>
              <a:t>–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provides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basic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computing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resources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(CPU,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memory, I/O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devices).</a:t>
            </a:r>
            <a:endParaRPr sz="1000">
              <a:latin typeface="Microsoft Sans Serif"/>
              <a:cs typeface="Microsoft Sans Serif"/>
            </a:endParaRPr>
          </a:p>
          <a:p>
            <a:pPr marL="12700" marR="65405" indent="205104">
              <a:lnSpc>
                <a:spcPts val="1200"/>
              </a:lnSpc>
              <a:spcBef>
                <a:spcPts val="204"/>
              </a:spcBef>
              <a:buSzPct val="120000"/>
              <a:buFont typeface="Microsoft Sans Serif"/>
              <a:buAutoNum type="arabicPeriod"/>
              <a:tabLst>
                <a:tab pos="217804" algn="l"/>
              </a:tabLst>
            </a:pPr>
            <a:r>
              <a:rPr sz="1000" b="1" dirty="0">
                <a:latin typeface="Arial"/>
                <a:cs typeface="Arial"/>
              </a:rPr>
              <a:t>Operating</a:t>
            </a:r>
            <a:r>
              <a:rPr sz="1000" b="1" spc="19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system</a:t>
            </a:r>
            <a:r>
              <a:rPr sz="1000" b="1" spc="-5" dirty="0">
                <a:latin typeface="Arial"/>
                <a:cs typeface="Arial"/>
              </a:rPr>
              <a:t> </a:t>
            </a:r>
            <a:r>
              <a:rPr sz="1200" spc="315" dirty="0">
                <a:latin typeface="Microsoft Sans Serif"/>
                <a:cs typeface="Microsoft Sans Serif"/>
              </a:rPr>
              <a:t>–</a:t>
            </a:r>
            <a:r>
              <a:rPr sz="1200" spc="229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controls</a:t>
            </a:r>
            <a:r>
              <a:rPr sz="1000" spc="19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and</a:t>
            </a:r>
            <a:r>
              <a:rPr sz="1000" spc="2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coordinates</a:t>
            </a:r>
            <a:r>
              <a:rPr sz="1000" spc="20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2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use</a:t>
            </a:r>
            <a:r>
              <a:rPr sz="1000" spc="2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25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2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hardware</a:t>
            </a:r>
            <a:r>
              <a:rPr sz="1000" spc="229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among</a:t>
            </a:r>
            <a:r>
              <a:rPr sz="1000" spc="2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19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various</a:t>
            </a:r>
            <a:r>
              <a:rPr sz="1000" spc="22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application programs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for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various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users.</a:t>
            </a:r>
            <a:endParaRPr sz="1000">
              <a:latin typeface="Microsoft Sans Serif"/>
              <a:cs typeface="Microsoft Sans Serif"/>
            </a:endParaRPr>
          </a:p>
          <a:p>
            <a:pPr marL="12700" marR="32384" indent="182880">
              <a:lnSpc>
                <a:spcPts val="1180"/>
              </a:lnSpc>
              <a:spcBef>
                <a:spcPts val="135"/>
              </a:spcBef>
              <a:buSzPct val="120000"/>
              <a:buFont typeface="Microsoft Sans Serif"/>
              <a:buAutoNum type="arabicPeriod"/>
              <a:tabLst>
                <a:tab pos="195580" algn="l"/>
              </a:tabLst>
            </a:pPr>
            <a:r>
              <a:rPr sz="1000" b="1" dirty="0">
                <a:latin typeface="Arial"/>
                <a:cs typeface="Arial"/>
              </a:rPr>
              <a:t>Applications</a:t>
            </a:r>
            <a:r>
              <a:rPr sz="1000" b="1" spc="3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programs</a:t>
            </a:r>
            <a:r>
              <a:rPr sz="1000" b="1" spc="85" dirty="0">
                <a:latin typeface="Arial"/>
                <a:cs typeface="Arial"/>
              </a:rPr>
              <a:t> </a:t>
            </a:r>
            <a:r>
              <a:rPr sz="1000" spc="270" dirty="0">
                <a:latin typeface="Microsoft Sans Serif"/>
                <a:cs typeface="Microsoft Sans Serif"/>
              </a:rPr>
              <a:t>–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Define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ways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which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</a:t>
            </a:r>
            <a:r>
              <a:rPr sz="1000" spc="10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resources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are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used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solve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computing </a:t>
            </a:r>
            <a:r>
              <a:rPr sz="1000" dirty="0">
                <a:latin typeface="Microsoft Sans Serif"/>
                <a:cs typeface="Microsoft Sans Serif"/>
              </a:rPr>
              <a:t>problems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 the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users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(compilers,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database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systems,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video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games,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business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programs).</a:t>
            </a:r>
            <a:endParaRPr sz="1000">
              <a:latin typeface="Microsoft Sans Serif"/>
              <a:cs typeface="Microsoft Sans Serif"/>
            </a:endParaRPr>
          </a:p>
          <a:p>
            <a:pPr marL="183515" indent="-170815">
              <a:lnSpc>
                <a:spcPts val="1300"/>
              </a:lnSpc>
              <a:buSzPct val="120000"/>
              <a:buFont typeface="Microsoft Sans Serif"/>
              <a:buAutoNum type="arabicPeriod"/>
              <a:tabLst>
                <a:tab pos="183515" algn="l"/>
              </a:tabLst>
            </a:pPr>
            <a:r>
              <a:rPr sz="1000" b="1" dirty="0">
                <a:latin typeface="Arial"/>
                <a:cs typeface="Arial"/>
              </a:rPr>
              <a:t>Users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(</a:t>
            </a:r>
            <a:r>
              <a:rPr sz="1000" dirty="0">
                <a:latin typeface="Microsoft Sans Serif"/>
                <a:cs typeface="Microsoft Sans Serif"/>
              </a:rPr>
              <a:t>people,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machines,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other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computers</a:t>
            </a:r>
            <a:r>
              <a:rPr sz="1200" spc="-10" dirty="0">
                <a:latin typeface="Microsoft Sans Serif"/>
                <a:cs typeface="Microsoft Sans Serif"/>
              </a:rPr>
              <a:t>).</a:t>
            </a:r>
            <a:endParaRPr sz="1200">
              <a:latin typeface="Microsoft Sans Serif"/>
              <a:cs typeface="Microsoft Sans Serif"/>
            </a:endParaRPr>
          </a:p>
          <a:p>
            <a:pPr marL="15240">
              <a:lnSpc>
                <a:spcPts val="1300"/>
              </a:lnSpc>
            </a:pPr>
            <a:r>
              <a:rPr sz="1100" b="1" dirty="0">
                <a:latin typeface="Arial"/>
                <a:cs typeface="Arial"/>
              </a:rPr>
              <a:t>Abstract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View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of</a:t>
            </a:r>
            <a:r>
              <a:rPr sz="1100" b="1" spc="254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System</a:t>
            </a:r>
            <a:r>
              <a:rPr sz="1100" b="1" spc="24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Components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6180" y="6441694"/>
            <a:ext cx="6376035" cy="2334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ts val="1295"/>
              </a:lnSpc>
              <a:spcBef>
                <a:spcPts val="105"/>
              </a:spcBef>
            </a:pPr>
            <a:r>
              <a:rPr sz="11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Operating</a:t>
            </a:r>
            <a:r>
              <a:rPr sz="1100" b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System</a:t>
            </a:r>
            <a:r>
              <a:rPr sz="1100"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Definitions</a:t>
            </a:r>
            <a:endParaRPr sz="1100">
              <a:latin typeface="Arial"/>
              <a:cs typeface="Arial"/>
            </a:endParaRPr>
          </a:p>
          <a:p>
            <a:pPr marL="15240">
              <a:lnSpc>
                <a:spcPts val="1385"/>
              </a:lnSpc>
            </a:pPr>
            <a:r>
              <a:rPr sz="1000" b="1" dirty="0">
                <a:latin typeface="Arial"/>
                <a:cs typeface="Arial"/>
              </a:rPr>
              <a:t>Resource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allocator</a:t>
            </a:r>
            <a:r>
              <a:rPr sz="1000" b="1" spc="25" dirty="0">
                <a:latin typeface="Arial"/>
                <a:cs typeface="Arial"/>
              </a:rPr>
              <a:t> </a:t>
            </a:r>
            <a:r>
              <a:rPr sz="1200" spc="315" dirty="0">
                <a:latin typeface="Microsoft Sans Serif"/>
                <a:cs typeface="Microsoft Sans Serif"/>
              </a:rPr>
              <a:t>–</a:t>
            </a:r>
            <a:r>
              <a:rPr sz="12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manages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and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allocates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resources.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55"/>
              </a:lnSpc>
            </a:pPr>
            <a:r>
              <a:rPr sz="1000" b="1" dirty="0">
                <a:latin typeface="Arial"/>
                <a:cs typeface="Arial"/>
              </a:rPr>
              <a:t>Control</a:t>
            </a:r>
            <a:r>
              <a:rPr sz="1000" b="1" spc="-4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program</a:t>
            </a:r>
            <a:r>
              <a:rPr sz="1000" b="1" spc="30" dirty="0">
                <a:latin typeface="Arial"/>
                <a:cs typeface="Arial"/>
              </a:rPr>
              <a:t> </a:t>
            </a:r>
            <a:r>
              <a:rPr sz="1000" spc="270" dirty="0">
                <a:latin typeface="Microsoft Sans Serif"/>
                <a:cs typeface="Microsoft Sans Serif"/>
              </a:rPr>
              <a:t>–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controls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execution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user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programs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and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operations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I/O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devices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390"/>
              </a:lnSpc>
            </a:pPr>
            <a:r>
              <a:rPr sz="1000" b="1" dirty="0">
                <a:latin typeface="Arial"/>
                <a:cs typeface="Arial"/>
              </a:rPr>
              <a:t>Kernel </a:t>
            </a:r>
            <a:r>
              <a:rPr sz="1200" spc="315" dirty="0">
                <a:latin typeface="Microsoft Sans Serif"/>
                <a:cs typeface="Microsoft Sans Serif"/>
              </a:rPr>
              <a:t>–</a:t>
            </a:r>
            <a:r>
              <a:rPr sz="12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one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program running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at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all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times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(all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else being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application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programs).</a:t>
            </a:r>
            <a:endParaRPr sz="1000">
              <a:latin typeface="Microsoft Sans Serif"/>
              <a:cs typeface="Microsoft Sans Serif"/>
            </a:endParaRPr>
          </a:p>
          <a:p>
            <a:pPr marL="15240">
              <a:lnSpc>
                <a:spcPts val="1385"/>
              </a:lnSpc>
            </a:pPr>
            <a:r>
              <a:rPr sz="1000" b="1" spc="-10" dirty="0">
                <a:latin typeface="Arial"/>
                <a:cs typeface="Arial"/>
              </a:rPr>
              <a:t>Components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of</a:t>
            </a:r>
            <a:r>
              <a:rPr sz="1000" b="1" spc="-4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OS</a:t>
            </a:r>
            <a:r>
              <a:rPr sz="1200" b="1" dirty="0">
                <a:latin typeface="Arial"/>
                <a:cs typeface="Arial"/>
              </a:rPr>
              <a:t>: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OS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has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two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parts.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(1)Kernel.(2)Shell.</a:t>
            </a:r>
            <a:endParaRPr sz="1000">
              <a:latin typeface="Microsoft Sans Serif"/>
              <a:cs typeface="Microsoft Sans Serif"/>
            </a:endParaRPr>
          </a:p>
          <a:p>
            <a:pPr marL="12700" marR="33020" indent="614680">
              <a:lnSpc>
                <a:spcPts val="1150"/>
              </a:lnSpc>
              <a:spcBef>
                <a:spcPts val="60"/>
              </a:spcBef>
              <a:buSzPct val="90000"/>
              <a:buAutoNum type="arabicParenBoth"/>
              <a:tabLst>
                <a:tab pos="627380" algn="l"/>
              </a:tabLst>
            </a:pPr>
            <a:r>
              <a:rPr sz="1000" dirty="0">
                <a:latin typeface="Microsoft Sans Serif"/>
                <a:cs typeface="Microsoft Sans Serif"/>
              </a:rPr>
              <a:t>Kernel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active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part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9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OS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i.e.,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it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part</a:t>
            </a:r>
            <a:r>
              <a:rPr sz="1000" spc="9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running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all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times.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It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programs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which </a:t>
            </a:r>
            <a:r>
              <a:rPr sz="1000" dirty="0">
                <a:latin typeface="Microsoft Sans Serif"/>
                <a:cs typeface="Microsoft Sans Serif"/>
              </a:rPr>
              <a:t>can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interact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with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hardware.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Ex: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Device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driver,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dll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files,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files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etc.</a:t>
            </a:r>
            <a:endParaRPr sz="1000">
              <a:latin typeface="Microsoft Sans Serif"/>
              <a:cs typeface="Microsoft Sans Serif"/>
            </a:endParaRPr>
          </a:p>
          <a:p>
            <a:pPr marL="12700" marR="27305" indent="650240">
              <a:lnSpc>
                <a:spcPts val="1150"/>
              </a:lnSpc>
              <a:buSzPct val="90000"/>
              <a:buAutoNum type="arabicParenBoth"/>
              <a:tabLst>
                <a:tab pos="662940" algn="l"/>
              </a:tabLst>
            </a:pPr>
            <a:r>
              <a:rPr sz="1000" dirty="0">
                <a:latin typeface="Microsoft Sans Serif"/>
                <a:cs typeface="Microsoft Sans Serif"/>
              </a:rPr>
              <a:t>Shell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called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as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command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interpreter.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It is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 set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programs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used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 interact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with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 </a:t>
            </a:r>
            <a:r>
              <a:rPr sz="1000" spc="-10" dirty="0">
                <a:latin typeface="Microsoft Sans Serif"/>
                <a:cs typeface="Microsoft Sans Serif"/>
              </a:rPr>
              <a:t>application </a:t>
            </a:r>
            <a:r>
              <a:rPr sz="1000" dirty="0">
                <a:latin typeface="Microsoft Sans Serif"/>
                <a:cs typeface="Microsoft Sans Serif"/>
              </a:rPr>
              <a:t>programs.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It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responsible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for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execution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instructions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given to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OS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(called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commands).</a:t>
            </a:r>
            <a:endParaRPr sz="1000">
              <a:latin typeface="Microsoft Sans Serif"/>
              <a:cs typeface="Microsoft Sans Serif"/>
            </a:endParaRPr>
          </a:p>
          <a:p>
            <a:pPr marL="240665">
              <a:lnSpc>
                <a:spcPts val="1080"/>
              </a:lnSpc>
            </a:pPr>
            <a:r>
              <a:rPr sz="1000" b="1" dirty="0">
                <a:latin typeface="Arial"/>
                <a:cs typeface="Arial"/>
              </a:rPr>
              <a:t>Operating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systems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can</a:t>
            </a:r>
            <a:r>
              <a:rPr sz="1000" b="1" spc="-4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be</a:t>
            </a:r>
            <a:r>
              <a:rPr sz="1000" b="1" spc="-3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explored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from</a:t>
            </a:r>
            <a:r>
              <a:rPr sz="1000" b="1" spc="-3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two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viewpoints:</a:t>
            </a:r>
            <a:r>
              <a:rPr sz="1000" b="1" spc="-30" dirty="0">
                <a:latin typeface="Arial"/>
                <a:cs typeface="Arial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user and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system.</a:t>
            </a:r>
            <a:endParaRPr sz="1000">
              <a:latin typeface="Microsoft Sans Serif"/>
              <a:cs typeface="Microsoft Sans Serif"/>
            </a:endParaRPr>
          </a:p>
          <a:p>
            <a:pPr marL="12700" marR="5080">
              <a:lnSpc>
                <a:spcPts val="1180"/>
              </a:lnSpc>
              <a:spcBef>
                <a:spcPts val="35"/>
              </a:spcBef>
            </a:pPr>
            <a:r>
              <a:rPr sz="1000" b="1" dirty="0">
                <a:latin typeface="Arial"/>
                <a:cs typeface="Arial"/>
              </a:rPr>
              <a:t>User</a:t>
            </a:r>
            <a:r>
              <a:rPr sz="1000" b="1" spc="2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View:</a:t>
            </a:r>
            <a:r>
              <a:rPr sz="1000" b="1" spc="190" dirty="0">
                <a:latin typeface="Arial"/>
                <a:cs typeface="Arial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From</a:t>
            </a:r>
            <a:r>
              <a:rPr sz="1000" spc="2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2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user’s</a:t>
            </a:r>
            <a:r>
              <a:rPr sz="1000" spc="2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point</a:t>
            </a:r>
            <a:r>
              <a:rPr sz="1000" spc="2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view,</a:t>
            </a:r>
            <a:r>
              <a:rPr sz="1000" spc="2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2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OS</a:t>
            </a:r>
            <a:r>
              <a:rPr sz="1000" spc="484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</a:t>
            </a:r>
            <a:r>
              <a:rPr sz="1000" spc="2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designed</a:t>
            </a:r>
            <a:r>
              <a:rPr sz="1000" spc="2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for</a:t>
            </a:r>
            <a:r>
              <a:rPr sz="1000" spc="2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one</a:t>
            </a:r>
            <a:r>
              <a:rPr sz="1000" spc="2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user</a:t>
            </a:r>
            <a:r>
              <a:rPr sz="1000" spc="2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18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monopolize</a:t>
            </a:r>
            <a:r>
              <a:rPr sz="1000" spc="2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its</a:t>
            </a:r>
            <a:r>
              <a:rPr sz="1000" spc="2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resources,</a:t>
            </a:r>
            <a:r>
              <a:rPr sz="1000" spc="27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to </a:t>
            </a:r>
            <a:r>
              <a:rPr sz="1000" dirty="0">
                <a:latin typeface="Microsoft Sans Serif"/>
                <a:cs typeface="Microsoft Sans Serif"/>
              </a:rPr>
              <a:t>maximize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 work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that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 user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performing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and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ease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use.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090"/>
              </a:lnSpc>
            </a:pPr>
            <a:r>
              <a:rPr sz="1000" b="1" dirty="0">
                <a:latin typeface="Arial"/>
                <a:cs typeface="Arial"/>
              </a:rPr>
              <a:t>System</a:t>
            </a:r>
            <a:r>
              <a:rPr sz="1000" b="1" spc="7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View:</a:t>
            </a:r>
            <a:r>
              <a:rPr sz="1000" b="1" spc="70" dirty="0">
                <a:latin typeface="Arial"/>
                <a:cs typeface="Arial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From</a:t>
            </a:r>
            <a:r>
              <a:rPr sz="1000" spc="9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9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computer's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point</a:t>
            </a:r>
            <a:r>
              <a:rPr sz="1000" spc="10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8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view,</a:t>
            </a:r>
            <a:r>
              <a:rPr sz="1000" spc="10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operating</a:t>
            </a:r>
            <a:r>
              <a:rPr sz="1000" spc="9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</a:t>
            </a:r>
            <a:r>
              <a:rPr sz="1000" spc="9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control</a:t>
            </a:r>
            <a:r>
              <a:rPr sz="1000" spc="8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program</a:t>
            </a:r>
            <a:r>
              <a:rPr sz="1000" spc="10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that</a:t>
            </a:r>
            <a:r>
              <a:rPr sz="1000" spc="1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manages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endParaRPr sz="1000">
              <a:latin typeface="Microsoft Sans Serif"/>
              <a:cs typeface="Microsoft Sans Serif"/>
            </a:endParaRPr>
          </a:p>
          <a:p>
            <a:pPr marL="12700" marR="13335">
              <a:lnSpc>
                <a:spcPts val="1150"/>
              </a:lnSpc>
              <a:spcBef>
                <a:spcPts val="80"/>
              </a:spcBef>
            </a:pPr>
            <a:r>
              <a:rPr sz="1000" dirty="0">
                <a:latin typeface="Microsoft Sans Serif"/>
                <a:cs typeface="Microsoft Sans Serif"/>
              </a:rPr>
              <a:t>execution</a:t>
            </a:r>
            <a:r>
              <a:rPr sz="1000" spc="229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27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user</a:t>
            </a:r>
            <a:r>
              <a:rPr sz="1000" spc="2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programs</a:t>
            </a:r>
            <a:r>
              <a:rPr sz="1000" spc="2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229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prevent</a:t>
            </a:r>
            <a:r>
              <a:rPr sz="1000" spc="2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errors</a:t>
            </a:r>
            <a:r>
              <a:rPr sz="1000" spc="2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and</a:t>
            </a:r>
            <a:r>
              <a:rPr sz="1000" spc="229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improper</a:t>
            </a:r>
            <a:r>
              <a:rPr sz="1000" spc="2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use</a:t>
            </a:r>
            <a:r>
              <a:rPr sz="1000" spc="2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2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229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computer.</a:t>
            </a:r>
            <a:r>
              <a:rPr sz="1000" spc="25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It</a:t>
            </a:r>
            <a:r>
              <a:rPr sz="1000" spc="2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</a:t>
            </a:r>
            <a:r>
              <a:rPr sz="1000" spc="2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concerned</a:t>
            </a:r>
            <a:r>
              <a:rPr sz="1000" spc="229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with</a:t>
            </a:r>
            <a:r>
              <a:rPr sz="1000" spc="229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 </a:t>
            </a:r>
            <a:r>
              <a:rPr sz="1000" dirty="0">
                <a:latin typeface="Microsoft Sans Serif"/>
                <a:cs typeface="Microsoft Sans Serif"/>
              </a:rPr>
              <a:t>operation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and control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I/O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devices.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005" y="317474"/>
            <a:ext cx="149860" cy="27523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6155" y="317474"/>
            <a:ext cx="149859" cy="27523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6669" y="317474"/>
            <a:ext cx="149859" cy="27523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7819" y="317474"/>
            <a:ext cx="149860" cy="27523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8335" y="317474"/>
            <a:ext cx="149860" cy="27523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30120" y="317512"/>
            <a:ext cx="151130" cy="2762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2539" y="317512"/>
            <a:ext cx="151130" cy="2762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54960" y="317512"/>
            <a:ext cx="151130" cy="2762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67379" y="317512"/>
            <a:ext cx="151130" cy="2762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9800" y="317512"/>
            <a:ext cx="151129" cy="2762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92220" y="317512"/>
            <a:ext cx="151129" cy="27621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4640" y="317512"/>
            <a:ext cx="151129" cy="27621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17059" y="317512"/>
            <a:ext cx="151129" cy="27621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29479" y="317512"/>
            <a:ext cx="151129" cy="27621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1900" y="317512"/>
            <a:ext cx="151129" cy="27621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54320" y="317512"/>
            <a:ext cx="151129" cy="27621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6740" y="317512"/>
            <a:ext cx="151129" cy="27621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79159" y="317512"/>
            <a:ext cx="151129" cy="27621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91579" y="317512"/>
            <a:ext cx="151129" cy="27621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4000" y="317512"/>
            <a:ext cx="151129" cy="27621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16419" y="317512"/>
            <a:ext cx="151129" cy="27621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38400" y="4749165"/>
            <a:ext cx="3117342" cy="167512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5005" y="9460230"/>
            <a:ext cx="149186" cy="27495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6155" y="9460230"/>
            <a:ext cx="149174" cy="27495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96669" y="9460230"/>
            <a:ext cx="149174" cy="27495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7819" y="9460230"/>
            <a:ext cx="149174" cy="27495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8335" y="9460230"/>
            <a:ext cx="149174" cy="274954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30120" y="9460230"/>
            <a:ext cx="149860" cy="274866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2539" y="9460230"/>
            <a:ext cx="149860" cy="274866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54960" y="9460230"/>
            <a:ext cx="149860" cy="27485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167379" y="9460230"/>
            <a:ext cx="149859" cy="274853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479800" y="9460230"/>
            <a:ext cx="149860" cy="274853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92220" y="9460230"/>
            <a:ext cx="149860" cy="274853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104640" y="9460230"/>
            <a:ext cx="149860" cy="274853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17059" y="9460230"/>
            <a:ext cx="149860" cy="274866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729479" y="9460217"/>
            <a:ext cx="149860" cy="274866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041900" y="9460230"/>
            <a:ext cx="149860" cy="274866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54320" y="9460230"/>
            <a:ext cx="149860" cy="274866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6740" y="9460230"/>
            <a:ext cx="149860" cy="274866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979159" y="9460230"/>
            <a:ext cx="149860" cy="274866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291579" y="9460217"/>
            <a:ext cx="149860" cy="274866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604000" y="9460230"/>
            <a:ext cx="149859" cy="274866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16419" y="9460230"/>
            <a:ext cx="149859" cy="274866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226934" y="316255"/>
            <a:ext cx="146050" cy="9387967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68934" y="316255"/>
            <a:ext cx="146049" cy="9387967"/>
          </a:xfrm>
          <a:prstGeom prst="rect">
            <a:avLst/>
          </a:prstGeom>
        </p:spPr>
      </p:pic>
      <p:sp>
        <p:nvSpPr>
          <p:cNvPr id="49" name="object 49"/>
          <p:cNvSpPr/>
          <p:nvPr/>
        </p:nvSpPr>
        <p:spPr>
          <a:xfrm>
            <a:off x="781685" y="8874759"/>
            <a:ext cx="6381115" cy="55880"/>
          </a:xfrm>
          <a:custGeom>
            <a:avLst/>
            <a:gdLst/>
            <a:ahLst/>
            <a:cxnLst/>
            <a:rect l="l" t="t" r="r" b="b"/>
            <a:pathLst>
              <a:path w="6381115" h="55879">
                <a:moveTo>
                  <a:pt x="6381115" y="46990"/>
                </a:moveTo>
                <a:lnTo>
                  <a:pt x="0" y="46990"/>
                </a:lnTo>
                <a:lnTo>
                  <a:pt x="0" y="55880"/>
                </a:lnTo>
                <a:lnTo>
                  <a:pt x="6381115" y="55880"/>
                </a:lnTo>
                <a:lnTo>
                  <a:pt x="6381115" y="46990"/>
                </a:lnTo>
                <a:close/>
              </a:path>
              <a:path w="6381115" h="55879">
                <a:moveTo>
                  <a:pt x="6381115" y="0"/>
                </a:moveTo>
                <a:lnTo>
                  <a:pt x="0" y="0"/>
                </a:lnTo>
                <a:lnTo>
                  <a:pt x="0" y="38100"/>
                </a:lnTo>
                <a:lnTo>
                  <a:pt x="6381115" y="38100"/>
                </a:lnTo>
                <a:lnTo>
                  <a:pt x="6381115" y="0"/>
                </a:lnTo>
                <a:close/>
              </a:path>
            </a:pathLst>
          </a:custGeom>
          <a:solidFill>
            <a:srgbClr val="5F2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40"/>
              </a:spcBef>
            </a:pPr>
            <a:r>
              <a:rPr dirty="0"/>
              <a:t>Page</a:t>
            </a:r>
            <a:r>
              <a:rPr spc="-45" dirty="0"/>
              <a:t> </a:t>
            </a:r>
            <a:r>
              <a:rPr spc="-50"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180" y="804418"/>
            <a:ext cx="6349365" cy="8274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" algn="ctr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latin typeface="Arial"/>
                <a:cs typeface="Arial"/>
              </a:rPr>
              <a:t>Lecture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#2</a:t>
            </a:r>
            <a:endParaRPr sz="1400">
              <a:latin typeface="Arial"/>
              <a:cs typeface="Arial"/>
            </a:endParaRPr>
          </a:p>
          <a:p>
            <a:pPr marL="15240">
              <a:lnSpc>
                <a:spcPts val="1650"/>
              </a:lnSpc>
              <a:spcBef>
                <a:spcPts val="1560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Functions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sz="1400" b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Operating</a:t>
            </a:r>
            <a:r>
              <a:rPr sz="1400" b="1" u="sng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System:</a:t>
            </a:r>
            <a:endParaRPr sz="1400">
              <a:latin typeface="Arial"/>
              <a:cs typeface="Arial"/>
            </a:endParaRPr>
          </a:p>
          <a:p>
            <a:pPr marL="15240">
              <a:lnSpc>
                <a:spcPts val="1380"/>
              </a:lnSpc>
            </a:pPr>
            <a:r>
              <a:rPr sz="1200" b="1" dirty="0">
                <a:latin typeface="Arial"/>
                <a:cs typeface="Arial"/>
              </a:rPr>
              <a:t>Process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Management</a:t>
            </a:r>
            <a:endParaRPr sz="1200">
              <a:latin typeface="Arial"/>
              <a:cs typeface="Arial"/>
            </a:endParaRPr>
          </a:p>
          <a:p>
            <a:pPr marL="12700" marR="8890" indent="457200">
              <a:lnSpc>
                <a:spcPts val="1180"/>
              </a:lnSpc>
              <a:spcBef>
                <a:spcPts val="25"/>
              </a:spcBef>
            </a:pP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i="1" dirty="0">
                <a:latin typeface="Arial"/>
                <a:cs typeface="Arial"/>
              </a:rPr>
              <a:t>process</a:t>
            </a:r>
            <a:r>
              <a:rPr sz="1000" i="1" spc="20" dirty="0">
                <a:latin typeface="Arial"/>
                <a:cs typeface="Arial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program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execution.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process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needs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certain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resources,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including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CPU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time,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memory, </a:t>
            </a:r>
            <a:r>
              <a:rPr sz="1000" dirty="0">
                <a:latin typeface="Microsoft Sans Serif"/>
                <a:cs typeface="Microsoft Sans Serif"/>
              </a:rPr>
              <a:t>files,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and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I/O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devices,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accomplish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its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task.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10"/>
              </a:lnSpc>
            </a:pP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operating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responsible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for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following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activities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connection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with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process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management.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000" dirty="0">
                <a:latin typeface="MS UI Gothic"/>
                <a:cs typeface="MS UI Gothic"/>
              </a:rPr>
              <a:t>✦</a:t>
            </a:r>
            <a:r>
              <a:rPr sz="1000" spc="-60" dirty="0">
                <a:latin typeface="MS UI Gothic"/>
                <a:cs typeface="MS UI Gothic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Process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creation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and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deletion.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latin typeface="MS UI Gothic"/>
                <a:cs typeface="MS UI Gothic"/>
              </a:rPr>
              <a:t>✦</a:t>
            </a:r>
            <a:r>
              <a:rPr sz="1000" spc="-70" dirty="0">
                <a:latin typeface="MS UI Gothic"/>
                <a:cs typeface="MS UI Gothic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process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suspension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and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resumption.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dirty="0">
                <a:latin typeface="MS UI Gothic"/>
                <a:cs typeface="MS UI Gothic"/>
              </a:rPr>
              <a:t>✦</a:t>
            </a:r>
            <a:r>
              <a:rPr sz="1000" spc="-45" dirty="0">
                <a:latin typeface="MS UI Gothic"/>
                <a:cs typeface="MS UI Gothic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Provision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mechanisms</a:t>
            </a:r>
            <a:r>
              <a:rPr sz="1000" spc="-6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for:</a:t>
            </a:r>
            <a:endParaRPr sz="1000">
              <a:latin typeface="Microsoft Sans Serif"/>
              <a:cs typeface="Microsoft Sans Serif"/>
            </a:endParaRPr>
          </a:p>
          <a:p>
            <a:pPr marL="927100" indent="-18923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927100" algn="l"/>
              </a:tabLst>
            </a:pPr>
            <a:r>
              <a:rPr sz="1000" dirty="0">
                <a:latin typeface="Microsoft Sans Serif"/>
                <a:cs typeface="Microsoft Sans Serif"/>
              </a:rPr>
              <a:t>process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synchronization</a:t>
            </a:r>
            <a:endParaRPr sz="1000">
              <a:latin typeface="Microsoft Sans Serif"/>
              <a:cs typeface="Microsoft Sans Serif"/>
            </a:endParaRPr>
          </a:p>
          <a:p>
            <a:pPr marL="927100" indent="-189230">
              <a:lnSpc>
                <a:spcPts val="1185"/>
              </a:lnSpc>
              <a:buFont typeface="Symbol"/>
              <a:buChar char=""/>
              <a:tabLst>
                <a:tab pos="927100" algn="l"/>
              </a:tabLst>
            </a:pPr>
            <a:r>
              <a:rPr sz="1000" dirty="0">
                <a:latin typeface="Microsoft Sans Serif"/>
                <a:cs typeface="Microsoft Sans Serif"/>
              </a:rPr>
              <a:t>process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communication</a:t>
            </a:r>
            <a:endParaRPr sz="1000">
              <a:latin typeface="Microsoft Sans Serif"/>
              <a:cs typeface="Microsoft Sans Serif"/>
            </a:endParaRPr>
          </a:p>
          <a:p>
            <a:pPr marL="15240">
              <a:lnSpc>
                <a:spcPts val="1405"/>
              </a:lnSpc>
            </a:pPr>
            <a:r>
              <a:rPr sz="1200" b="1" spc="-10" dirty="0">
                <a:latin typeface="Arial"/>
                <a:cs typeface="Arial"/>
              </a:rPr>
              <a:t>Main-</a:t>
            </a:r>
            <a:r>
              <a:rPr sz="1200" b="1" dirty="0">
                <a:latin typeface="Arial"/>
                <a:cs typeface="Arial"/>
              </a:rPr>
              <a:t>Memory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Management</a:t>
            </a:r>
            <a:endParaRPr sz="1200">
              <a:latin typeface="Arial"/>
              <a:cs typeface="Arial"/>
            </a:endParaRPr>
          </a:p>
          <a:p>
            <a:pPr marL="15240" marR="5080" indent="454025">
              <a:lnSpc>
                <a:spcPts val="1150"/>
              </a:lnSpc>
              <a:spcBef>
                <a:spcPts val="60"/>
              </a:spcBef>
            </a:pPr>
            <a:r>
              <a:rPr sz="1000" dirty="0">
                <a:latin typeface="Microsoft Sans Serif"/>
                <a:cs typeface="Microsoft Sans Serif"/>
              </a:rPr>
              <a:t>Memory</a:t>
            </a:r>
            <a:r>
              <a:rPr sz="1000" spc="1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</a:t>
            </a:r>
            <a:r>
              <a:rPr sz="1000" spc="17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18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large</a:t>
            </a:r>
            <a:r>
              <a:rPr sz="1000" spc="18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array</a:t>
            </a:r>
            <a:r>
              <a:rPr sz="1000" spc="19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2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words</a:t>
            </a:r>
            <a:r>
              <a:rPr sz="1000" spc="19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or</a:t>
            </a:r>
            <a:r>
              <a:rPr sz="1000" spc="19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bytes,</a:t>
            </a:r>
            <a:r>
              <a:rPr sz="1000" spc="20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each</a:t>
            </a:r>
            <a:r>
              <a:rPr sz="1000" spc="18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with</a:t>
            </a:r>
            <a:r>
              <a:rPr sz="1000" spc="19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its</a:t>
            </a:r>
            <a:r>
              <a:rPr sz="1000" spc="17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own</a:t>
            </a:r>
            <a:r>
              <a:rPr sz="1000" spc="19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address.</a:t>
            </a:r>
            <a:r>
              <a:rPr sz="1000" spc="20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It</a:t>
            </a:r>
            <a:r>
              <a:rPr sz="1000" spc="17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</a:t>
            </a:r>
            <a:r>
              <a:rPr sz="1000" spc="19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18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repository</a:t>
            </a:r>
            <a:r>
              <a:rPr sz="1000" spc="17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20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quickly </a:t>
            </a:r>
            <a:r>
              <a:rPr sz="1000" dirty="0">
                <a:latin typeface="Microsoft Sans Serif"/>
                <a:cs typeface="Microsoft Sans Serif"/>
              </a:rPr>
              <a:t>accessible data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shared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by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CPU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and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I/O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devices.</a:t>
            </a:r>
            <a:endParaRPr sz="1000">
              <a:latin typeface="Microsoft Sans Serif"/>
              <a:cs typeface="Microsoft Sans Serif"/>
            </a:endParaRPr>
          </a:p>
          <a:p>
            <a:pPr marL="48895">
              <a:lnSpc>
                <a:spcPts val="1100"/>
              </a:lnSpc>
            </a:pPr>
            <a:r>
              <a:rPr sz="1000" dirty="0">
                <a:latin typeface="Microsoft Sans Serif"/>
                <a:cs typeface="Microsoft Sans Serif"/>
              </a:rPr>
              <a:t>Main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memory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volatile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storage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device.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It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loses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its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contents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case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</a:t>
            </a:r>
            <a:r>
              <a:rPr sz="1000" spc="-10" dirty="0">
                <a:latin typeface="Microsoft Sans Serif"/>
                <a:cs typeface="Microsoft Sans Serif"/>
              </a:rPr>
              <a:t> failure.</a:t>
            </a:r>
            <a:endParaRPr sz="1000">
              <a:latin typeface="Microsoft Sans Serif"/>
              <a:cs typeface="Microsoft Sans Serif"/>
            </a:endParaRPr>
          </a:p>
          <a:p>
            <a:pPr marL="243840">
              <a:lnSpc>
                <a:spcPts val="1175"/>
              </a:lnSpc>
            </a:pP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operating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responsible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for the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following activities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connections with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memory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management:</a:t>
            </a:r>
            <a:endParaRPr sz="1000">
              <a:latin typeface="Microsoft Sans Serif"/>
              <a:cs typeface="Microsoft Sans Serif"/>
            </a:endParaRPr>
          </a:p>
          <a:p>
            <a:pPr marL="506730" indent="-266065">
              <a:lnSpc>
                <a:spcPct val="100000"/>
              </a:lnSpc>
              <a:spcBef>
                <a:spcPts val="195"/>
              </a:spcBef>
              <a:buSzPct val="120000"/>
              <a:buFont typeface="Symbol"/>
              <a:buChar char=""/>
              <a:tabLst>
                <a:tab pos="506730" algn="l"/>
              </a:tabLst>
            </a:pPr>
            <a:r>
              <a:rPr sz="1000" dirty="0">
                <a:latin typeface="Microsoft Sans Serif"/>
                <a:cs typeface="Microsoft Sans Serif"/>
              </a:rPr>
              <a:t>Keep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track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which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parts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memory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are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currently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being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used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and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by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whom.</a:t>
            </a:r>
            <a:endParaRPr sz="1000">
              <a:latin typeface="Microsoft Sans Serif"/>
              <a:cs typeface="Microsoft Sans Serif"/>
            </a:endParaRPr>
          </a:p>
          <a:p>
            <a:pPr marL="506730" indent="-266065">
              <a:lnSpc>
                <a:spcPct val="100000"/>
              </a:lnSpc>
              <a:spcBef>
                <a:spcPts val="240"/>
              </a:spcBef>
              <a:buSzPct val="120000"/>
              <a:buFont typeface="Symbol"/>
              <a:buChar char=""/>
              <a:tabLst>
                <a:tab pos="506730" algn="l"/>
              </a:tabLst>
            </a:pPr>
            <a:r>
              <a:rPr sz="1000" dirty="0">
                <a:latin typeface="Microsoft Sans Serif"/>
                <a:cs typeface="Microsoft Sans Serif"/>
              </a:rPr>
              <a:t>Decide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which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processes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load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when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memory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space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becomes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available.</a:t>
            </a:r>
            <a:endParaRPr sz="1000">
              <a:latin typeface="Microsoft Sans Serif"/>
              <a:cs typeface="Microsoft Sans Serif"/>
            </a:endParaRPr>
          </a:p>
          <a:p>
            <a:pPr marL="506730" indent="-266065">
              <a:lnSpc>
                <a:spcPts val="1170"/>
              </a:lnSpc>
              <a:spcBef>
                <a:spcPts val="190"/>
              </a:spcBef>
              <a:buSzPct val="120000"/>
              <a:buFont typeface="Symbol"/>
              <a:buChar char=""/>
              <a:tabLst>
                <a:tab pos="506730" algn="l"/>
              </a:tabLst>
            </a:pPr>
            <a:r>
              <a:rPr sz="1000" dirty="0">
                <a:latin typeface="Microsoft Sans Serif"/>
                <a:cs typeface="Microsoft Sans Serif"/>
              </a:rPr>
              <a:t>Allocate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and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de-</a:t>
            </a:r>
            <a:r>
              <a:rPr sz="1000" dirty="0">
                <a:latin typeface="Microsoft Sans Serif"/>
                <a:cs typeface="Microsoft Sans Serif"/>
              </a:rPr>
              <a:t>allocate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memory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space as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needed.</a:t>
            </a:r>
            <a:endParaRPr sz="1000">
              <a:latin typeface="Microsoft Sans Serif"/>
              <a:cs typeface="Microsoft Sans Serif"/>
            </a:endParaRPr>
          </a:p>
          <a:p>
            <a:pPr marL="15240">
              <a:lnSpc>
                <a:spcPts val="1405"/>
              </a:lnSpc>
            </a:pPr>
            <a:r>
              <a:rPr sz="1200" b="1" dirty="0">
                <a:latin typeface="Arial"/>
                <a:cs typeface="Arial"/>
              </a:rPr>
              <a:t>File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Management</a:t>
            </a:r>
            <a:endParaRPr sz="1200">
              <a:latin typeface="Arial"/>
              <a:cs typeface="Arial"/>
            </a:endParaRPr>
          </a:p>
          <a:p>
            <a:pPr marL="15240" marR="13970" indent="454025">
              <a:lnSpc>
                <a:spcPts val="1150"/>
              </a:lnSpc>
              <a:spcBef>
                <a:spcPts val="70"/>
              </a:spcBef>
            </a:pP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file</a:t>
            </a:r>
            <a:r>
              <a:rPr sz="1000" spc="10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</a:t>
            </a:r>
            <a:r>
              <a:rPr sz="1000" spc="10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9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collection</a:t>
            </a:r>
            <a:r>
              <a:rPr sz="1000" spc="10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15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related</a:t>
            </a:r>
            <a:r>
              <a:rPr sz="1000" spc="10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information</a:t>
            </a:r>
            <a:r>
              <a:rPr sz="1000" spc="10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defined</a:t>
            </a:r>
            <a:r>
              <a:rPr sz="1000" spc="114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by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its</a:t>
            </a:r>
            <a:r>
              <a:rPr sz="1000" spc="1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creator.</a:t>
            </a:r>
            <a:r>
              <a:rPr sz="1000" spc="114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Commonly,</a:t>
            </a:r>
            <a:r>
              <a:rPr sz="1000" spc="10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files</a:t>
            </a:r>
            <a:r>
              <a:rPr sz="1000" spc="1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represent</a:t>
            </a:r>
            <a:r>
              <a:rPr sz="1000" spc="13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programs </a:t>
            </a:r>
            <a:r>
              <a:rPr sz="1000" dirty="0">
                <a:latin typeface="Microsoft Sans Serif"/>
                <a:cs typeface="Microsoft Sans Serif"/>
              </a:rPr>
              <a:t>(both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source and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object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forms)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and </a:t>
            </a:r>
            <a:r>
              <a:rPr sz="1000" spc="-20" dirty="0">
                <a:latin typeface="Microsoft Sans Serif"/>
                <a:cs typeface="Microsoft Sans Serif"/>
              </a:rPr>
              <a:t>data.</a:t>
            </a:r>
            <a:endParaRPr sz="1000">
              <a:latin typeface="Microsoft Sans Serif"/>
              <a:cs typeface="Microsoft Sans Serif"/>
            </a:endParaRPr>
          </a:p>
          <a:p>
            <a:pPr marL="15240">
              <a:lnSpc>
                <a:spcPts val="1100"/>
              </a:lnSpc>
            </a:pP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operating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responsible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for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following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activities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connections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with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file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management:</a:t>
            </a:r>
            <a:endParaRPr sz="1000">
              <a:latin typeface="Microsoft Sans Serif"/>
              <a:cs typeface="Microsoft Sans Serif"/>
            </a:endParaRPr>
          </a:p>
          <a:p>
            <a:pPr marL="15240">
              <a:lnSpc>
                <a:spcPct val="100000"/>
              </a:lnSpc>
              <a:spcBef>
                <a:spcPts val="50"/>
              </a:spcBef>
            </a:pPr>
            <a:r>
              <a:rPr sz="1000" dirty="0">
                <a:latin typeface="MS UI Gothic"/>
                <a:cs typeface="MS UI Gothic"/>
              </a:rPr>
              <a:t>✦</a:t>
            </a:r>
            <a:r>
              <a:rPr sz="1000" spc="-55" dirty="0">
                <a:latin typeface="MS UI Gothic"/>
                <a:cs typeface="MS UI Gothic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File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creation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and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deletion.</a:t>
            </a:r>
            <a:endParaRPr sz="1000">
              <a:latin typeface="Microsoft Sans Serif"/>
              <a:cs typeface="Microsoft Sans Serif"/>
            </a:endParaRPr>
          </a:p>
          <a:p>
            <a:pPr marL="15240">
              <a:lnSpc>
                <a:spcPct val="100000"/>
              </a:lnSpc>
              <a:spcBef>
                <a:spcPts val="125"/>
              </a:spcBef>
            </a:pPr>
            <a:r>
              <a:rPr sz="1000" dirty="0">
                <a:latin typeface="MS UI Gothic"/>
                <a:cs typeface="MS UI Gothic"/>
              </a:rPr>
              <a:t>✦</a:t>
            </a:r>
            <a:r>
              <a:rPr sz="1000" spc="-65" dirty="0">
                <a:latin typeface="MS UI Gothic"/>
                <a:cs typeface="MS UI Gothic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Directory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creation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and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deletion.</a:t>
            </a:r>
            <a:endParaRPr sz="1000">
              <a:latin typeface="Microsoft Sans Serif"/>
              <a:cs typeface="Microsoft Sans Serif"/>
            </a:endParaRPr>
          </a:p>
          <a:p>
            <a:pPr marL="15240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latin typeface="MS UI Gothic"/>
                <a:cs typeface="MS UI Gothic"/>
              </a:rPr>
              <a:t>✦</a:t>
            </a:r>
            <a:r>
              <a:rPr sz="1000" spc="-45" dirty="0">
                <a:latin typeface="MS UI Gothic"/>
                <a:cs typeface="MS UI Gothic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Support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primitives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for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manipulating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files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and</a:t>
            </a:r>
            <a:r>
              <a:rPr sz="1000" spc="-10" dirty="0">
                <a:latin typeface="Microsoft Sans Serif"/>
                <a:cs typeface="Microsoft Sans Serif"/>
              </a:rPr>
              <a:t> directories.</a:t>
            </a:r>
            <a:endParaRPr sz="1000">
              <a:latin typeface="Microsoft Sans Serif"/>
              <a:cs typeface="Microsoft Sans Serif"/>
            </a:endParaRPr>
          </a:p>
          <a:p>
            <a:pPr marL="15240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latin typeface="MS UI Gothic"/>
                <a:cs typeface="MS UI Gothic"/>
              </a:rPr>
              <a:t>✦</a:t>
            </a:r>
            <a:r>
              <a:rPr sz="1000" spc="-20" dirty="0">
                <a:latin typeface="MS UI Gothic"/>
                <a:cs typeface="MS UI Gothic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Mapping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files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onto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secondary </a:t>
            </a:r>
            <a:r>
              <a:rPr sz="1000" spc="-10" dirty="0">
                <a:latin typeface="Microsoft Sans Serif"/>
                <a:cs typeface="Microsoft Sans Serif"/>
              </a:rPr>
              <a:t>storage.</a:t>
            </a:r>
            <a:endParaRPr sz="1000">
              <a:latin typeface="Microsoft Sans Serif"/>
              <a:cs typeface="Microsoft Sans Serif"/>
            </a:endParaRPr>
          </a:p>
          <a:p>
            <a:pPr marL="15240">
              <a:lnSpc>
                <a:spcPts val="1185"/>
              </a:lnSpc>
              <a:spcBef>
                <a:spcPts val="120"/>
              </a:spcBef>
            </a:pPr>
            <a:r>
              <a:rPr sz="1000" dirty="0">
                <a:latin typeface="MS UI Gothic"/>
                <a:cs typeface="MS UI Gothic"/>
              </a:rPr>
              <a:t>✦</a:t>
            </a:r>
            <a:r>
              <a:rPr sz="1000" spc="-45" dirty="0">
                <a:latin typeface="MS UI Gothic"/>
                <a:cs typeface="MS UI Gothic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File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backup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on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stable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(nonvolatile) </a:t>
            </a:r>
            <a:r>
              <a:rPr sz="1000" spc="-10" dirty="0">
                <a:latin typeface="Microsoft Sans Serif"/>
                <a:cs typeface="Microsoft Sans Serif"/>
              </a:rPr>
              <a:t>storage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media.</a:t>
            </a:r>
            <a:endParaRPr sz="1000">
              <a:latin typeface="Microsoft Sans Serif"/>
              <a:cs typeface="Microsoft Sans Serif"/>
            </a:endParaRPr>
          </a:p>
          <a:p>
            <a:pPr marL="15240">
              <a:lnSpc>
                <a:spcPts val="1405"/>
              </a:lnSpc>
            </a:pPr>
            <a:r>
              <a:rPr sz="1200" b="1" dirty="0">
                <a:latin typeface="Arial"/>
                <a:cs typeface="Arial"/>
              </a:rPr>
              <a:t>I/O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System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Management</a:t>
            </a:r>
            <a:endParaRPr sz="1200">
              <a:latin typeface="Arial"/>
              <a:cs typeface="Arial"/>
            </a:endParaRPr>
          </a:p>
          <a:p>
            <a:pPr marL="15240">
              <a:lnSpc>
                <a:spcPts val="1180"/>
              </a:lnSpc>
            </a:pP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I/O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consists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of:</a:t>
            </a:r>
            <a:endParaRPr sz="1000">
              <a:latin typeface="Microsoft Sans Serif"/>
              <a:cs typeface="Microsoft Sans Serif"/>
            </a:endParaRPr>
          </a:p>
          <a:p>
            <a:pPr marL="15240">
              <a:lnSpc>
                <a:spcPct val="100000"/>
              </a:lnSpc>
              <a:spcBef>
                <a:spcPts val="45"/>
              </a:spcBef>
            </a:pPr>
            <a:r>
              <a:rPr sz="1000" dirty="0">
                <a:latin typeface="MS UI Gothic"/>
                <a:cs typeface="MS UI Gothic"/>
              </a:rPr>
              <a:t>✦</a:t>
            </a:r>
            <a:r>
              <a:rPr sz="1000" spc="-40" dirty="0">
                <a:latin typeface="MS UI Gothic"/>
                <a:cs typeface="MS UI Gothic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buffer-</a:t>
            </a:r>
            <a:r>
              <a:rPr sz="1000" dirty="0">
                <a:latin typeface="Microsoft Sans Serif"/>
                <a:cs typeface="Microsoft Sans Serif"/>
              </a:rPr>
              <a:t>caching </a:t>
            </a:r>
            <a:r>
              <a:rPr sz="1000" spc="-10" dirty="0">
                <a:latin typeface="Microsoft Sans Serif"/>
                <a:cs typeface="Microsoft Sans Serif"/>
              </a:rPr>
              <a:t>system</a:t>
            </a:r>
            <a:endParaRPr sz="1000">
              <a:latin typeface="Microsoft Sans Serif"/>
              <a:cs typeface="Microsoft Sans Serif"/>
            </a:endParaRPr>
          </a:p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MS UI Gothic"/>
                <a:cs typeface="MS UI Gothic"/>
              </a:rPr>
              <a:t>✦</a:t>
            </a:r>
            <a:r>
              <a:rPr sz="1000" spc="-50" dirty="0">
                <a:latin typeface="MS UI Gothic"/>
                <a:cs typeface="MS UI Gothic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general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device-</a:t>
            </a:r>
            <a:r>
              <a:rPr sz="1000" dirty="0">
                <a:latin typeface="Microsoft Sans Serif"/>
                <a:cs typeface="Microsoft Sans Serif"/>
              </a:rPr>
              <a:t>driver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interface</a:t>
            </a:r>
            <a:endParaRPr sz="1000">
              <a:latin typeface="Microsoft Sans Serif"/>
              <a:cs typeface="Microsoft Sans Serif"/>
            </a:endParaRPr>
          </a:p>
          <a:p>
            <a:pPr marL="15240">
              <a:lnSpc>
                <a:spcPts val="1170"/>
              </a:lnSpc>
              <a:spcBef>
                <a:spcPts val="145"/>
              </a:spcBef>
            </a:pPr>
            <a:r>
              <a:rPr sz="1000" dirty="0">
                <a:latin typeface="MS UI Gothic"/>
                <a:cs typeface="MS UI Gothic"/>
              </a:rPr>
              <a:t>✦</a:t>
            </a:r>
            <a:r>
              <a:rPr sz="1000" spc="-50" dirty="0">
                <a:latin typeface="MS UI Gothic"/>
                <a:cs typeface="MS UI Gothic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Drivers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for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specific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hardware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devices</a:t>
            </a:r>
            <a:endParaRPr sz="1000">
              <a:latin typeface="Microsoft Sans Serif"/>
              <a:cs typeface="Microsoft Sans Serif"/>
            </a:endParaRPr>
          </a:p>
          <a:p>
            <a:pPr marL="15240">
              <a:lnSpc>
                <a:spcPts val="1390"/>
              </a:lnSpc>
            </a:pPr>
            <a:r>
              <a:rPr sz="1200" b="1" spc="-10" dirty="0">
                <a:latin typeface="Arial"/>
                <a:cs typeface="Arial"/>
              </a:rPr>
              <a:t>Secondary-</a:t>
            </a:r>
            <a:r>
              <a:rPr sz="1200" b="1" dirty="0">
                <a:latin typeface="Arial"/>
                <a:cs typeface="Arial"/>
              </a:rPr>
              <a:t>Storage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Management</a:t>
            </a:r>
            <a:endParaRPr sz="1200">
              <a:latin typeface="Arial"/>
              <a:cs typeface="Arial"/>
            </a:endParaRPr>
          </a:p>
          <a:p>
            <a:pPr marL="15240" marR="7620" indent="454025">
              <a:lnSpc>
                <a:spcPts val="1150"/>
              </a:lnSpc>
              <a:spcBef>
                <a:spcPts val="60"/>
              </a:spcBef>
            </a:pPr>
            <a:r>
              <a:rPr sz="1000" dirty="0">
                <a:latin typeface="Microsoft Sans Serif"/>
                <a:cs typeface="Microsoft Sans Serif"/>
              </a:rPr>
              <a:t>Since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main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memory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(</a:t>
            </a:r>
            <a:r>
              <a:rPr sz="1000" i="1" dirty="0">
                <a:latin typeface="Arial"/>
                <a:cs typeface="Arial"/>
              </a:rPr>
              <a:t>primary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storage</a:t>
            </a:r>
            <a:r>
              <a:rPr sz="1000" dirty="0">
                <a:latin typeface="Microsoft Sans Serif"/>
                <a:cs typeface="Microsoft Sans Serif"/>
              </a:rPr>
              <a:t>)</a:t>
            </a:r>
            <a:r>
              <a:rPr sz="1000" spc="8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volatile</a:t>
            </a:r>
            <a:r>
              <a:rPr sz="1000" spc="8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and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too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small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accommodate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all</a:t>
            </a:r>
            <a:r>
              <a:rPr sz="1000" spc="10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data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and</a:t>
            </a:r>
            <a:r>
              <a:rPr sz="1000" spc="9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programs </a:t>
            </a:r>
            <a:r>
              <a:rPr sz="1000" dirty="0">
                <a:latin typeface="Microsoft Sans Serif"/>
                <a:cs typeface="Microsoft Sans Serif"/>
              </a:rPr>
              <a:t>permanently,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computer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must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provide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i="1" dirty="0">
                <a:latin typeface="Arial"/>
                <a:cs typeface="Arial"/>
              </a:rPr>
              <a:t>secondary storage</a:t>
            </a:r>
            <a:r>
              <a:rPr sz="1000" i="1" spc="-15" dirty="0">
                <a:latin typeface="Arial"/>
                <a:cs typeface="Arial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back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up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main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memory.</a:t>
            </a:r>
            <a:endParaRPr sz="1000">
              <a:latin typeface="Microsoft Sans Serif"/>
              <a:cs typeface="Microsoft Sans Serif"/>
            </a:endParaRPr>
          </a:p>
          <a:p>
            <a:pPr marL="15240" marR="60325">
              <a:lnSpc>
                <a:spcPts val="1150"/>
              </a:lnSpc>
              <a:spcBef>
                <a:spcPts val="10"/>
              </a:spcBef>
            </a:pPr>
            <a:r>
              <a:rPr sz="1000" dirty="0">
                <a:latin typeface="Microsoft Sans Serif"/>
                <a:cs typeface="Microsoft Sans Serif"/>
              </a:rPr>
              <a:t>Most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modern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computer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systems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use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disks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as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principle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on-</a:t>
            </a:r>
            <a:r>
              <a:rPr sz="1000" dirty="0">
                <a:latin typeface="Microsoft Sans Serif"/>
                <a:cs typeface="Microsoft Sans Serif"/>
              </a:rPr>
              <a:t>line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storage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medium,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for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both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programs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and</a:t>
            </a:r>
            <a:r>
              <a:rPr sz="1000" spc="25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data.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operating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responsible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for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following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activities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connection with disk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management:</a:t>
            </a:r>
            <a:endParaRPr sz="1000">
              <a:latin typeface="Microsoft Sans Serif"/>
              <a:cs typeface="Microsoft Sans Serif"/>
            </a:endParaRPr>
          </a:p>
          <a:p>
            <a:pPr marL="15240">
              <a:lnSpc>
                <a:spcPct val="100000"/>
              </a:lnSpc>
              <a:spcBef>
                <a:spcPts val="20"/>
              </a:spcBef>
            </a:pPr>
            <a:r>
              <a:rPr sz="1000" dirty="0">
                <a:latin typeface="MS UI Gothic"/>
                <a:cs typeface="MS UI Gothic"/>
              </a:rPr>
              <a:t>✦</a:t>
            </a:r>
            <a:r>
              <a:rPr sz="1000" spc="-60" dirty="0">
                <a:latin typeface="MS UI Gothic"/>
                <a:cs typeface="MS UI Gothic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Free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space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management</a:t>
            </a:r>
            <a:endParaRPr sz="1000">
              <a:latin typeface="Microsoft Sans Serif"/>
              <a:cs typeface="Microsoft Sans Serif"/>
            </a:endParaRPr>
          </a:p>
          <a:p>
            <a:pPr marL="15240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latin typeface="MS UI Gothic"/>
                <a:cs typeface="MS UI Gothic"/>
              </a:rPr>
              <a:t>✦</a:t>
            </a:r>
            <a:r>
              <a:rPr sz="1000" spc="-50" dirty="0">
                <a:latin typeface="MS UI Gothic"/>
                <a:cs typeface="MS UI Gothic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Storage</a:t>
            </a:r>
            <a:r>
              <a:rPr sz="1000" spc="-10" dirty="0">
                <a:latin typeface="Microsoft Sans Serif"/>
                <a:cs typeface="Microsoft Sans Serif"/>
              </a:rPr>
              <a:t> allocation</a:t>
            </a:r>
            <a:endParaRPr sz="1000">
              <a:latin typeface="Microsoft Sans Serif"/>
              <a:cs typeface="Microsoft Sans Serif"/>
            </a:endParaRPr>
          </a:p>
          <a:p>
            <a:pPr marL="15240">
              <a:lnSpc>
                <a:spcPts val="1170"/>
              </a:lnSpc>
              <a:spcBef>
                <a:spcPts val="140"/>
              </a:spcBef>
            </a:pPr>
            <a:r>
              <a:rPr sz="1000" dirty="0">
                <a:latin typeface="MS UI Gothic"/>
                <a:cs typeface="MS UI Gothic"/>
              </a:rPr>
              <a:t>✦</a:t>
            </a:r>
            <a:r>
              <a:rPr sz="1000" spc="-60" dirty="0">
                <a:latin typeface="MS UI Gothic"/>
                <a:cs typeface="MS UI Gothic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Disk</a:t>
            </a:r>
            <a:r>
              <a:rPr sz="1000" spc="-10" dirty="0">
                <a:latin typeface="Microsoft Sans Serif"/>
                <a:cs typeface="Microsoft Sans Serif"/>
              </a:rPr>
              <a:t> scheduling</a:t>
            </a:r>
            <a:endParaRPr sz="1000">
              <a:latin typeface="Microsoft Sans Serif"/>
              <a:cs typeface="Microsoft Sans Serif"/>
            </a:endParaRPr>
          </a:p>
          <a:p>
            <a:pPr marL="15240">
              <a:lnSpc>
                <a:spcPts val="1410"/>
              </a:lnSpc>
            </a:pPr>
            <a:r>
              <a:rPr sz="1200" b="1" dirty="0">
                <a:latin typeface="Arial"/>
                <a:cs typeface="Arial"/>
              </a:rPr>
              <a:t>Networking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(Distributed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Systems)</a:t>
            </a:r>
            <a:endParaRPr sz="1200">
              <a:latin typeface="Arial"/>
              <a:cs typeface="Arial"/>
            </a:endParaRPr>
          </a:p>
          <a:p>
            <a:pPr marL="471805" marR="7620" indent="-227965">
              <a:lnSpc>
                <a:spcPts val="1130"/>
              </a:lnSpc>
              <a:spcBef>
                <a:spcPts val="300"/>
              </a:spcBef>
              <a:buSzPct val="120000"/>
              <a:buFont typeface="Symbol"/>
              <a:buChar char=""/>
              <a:tabLst>
                <a:tab pos="473075" algn="l"/>
              </a:tabLst>
            </a:pP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dirty="0">
                <a:latin typeface="Arial"/>
                <a:cs typeface="Arial"/>
              </a:rPr>
              <a:t>distributed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collection </a:t>
            </a:r>
            <a:r>
              <a:rPr sz="1000" spc="-10" dirty="0">
                <a:latin typeface="Microsoft Sans Serif"/>
                <a:cs typeface="Microsoft Sans Serif"/>
              </a:rPr>
              <a:t>processors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that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do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not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share memory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or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 clock. Each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processor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has 	</a:t>
            </a:r>
            <a:r>
              <a:rPr sz="1000" dirty="0">
                <a:latin typeface="Microsoft Sans Serif"/>
                <a:cs typeface="Microsoft Sans Serif"/>
              </a:rPr>
              <a:t>its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own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local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memory.</a:t>
            </a:r>
            <a:endParaRPr sz="1000">
              <a:latin typeface="Microsoft Sans Serif"/>
              <a:cs typeface="Microsoft Sans Serif"/>
            </a:endParaRPr>
          </a:p>
          <a:p>
            <a:pPr marL="471805" indent="-227965">
              <a:lnSpc>
                <a:spcPct val="100000"/>
              </a:lnSpc>
              <a:spcBef>
                <a:spcPts val="140"/>
              </a:spcBef>
              <a:buSzPct val="120000"/>
              <a:buFont typeface="Symbol"/>
              <a:buChar char=""/>
              <a:tabLst>
                <a:tab pos="471805" algn="l"/>
              </a:tabLst>
            </a:pP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processors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are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connected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through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communication</a:t>
            </a:r>
            <a:r>
              <a:rPr sz="1000" spc="-10" dirty="0">
                <a:latin typeface="Microsoft Sans Serif"/>
                <a:cs typeface="Microsoft Sans Serif"/>
              </a:rPr>
              <a:t> network.</a:t>
            </a:r>
            <a:endParaRPr sz="1000">
              <a:latin typeface="Microsoft Sans Serif"/>
              <a:cs typeface="Microsoft Sans Serif"/>
            </a:endParaRPr>
          </a:p>
          <a:p>
            <a:pPr marL="471805" indent="-227965">
              <a:lnSpc>
                <a:spcPct val="100000"/>
              </a:lnSpc>
              <a:spcBef>
                <a:spcPts val="265"/>
              </a:spcBef>
              <a:buSzPct val="120000"/>
              <a:buFont typeface="Symbol"/>
              <a:buChar char=""/>
              <a:tabLst>
                <a:tab pos="471805" algn="l"/>
              </a:tabLst>
            </a:pPr>
            <a:r>
              <a:rPr sz="1000" dirty="0">
                <a:latin typeface="Microsoft Sans Serif"/>
                <a:cs typeface="Microsoft Sans Serif"/>
              </a:rPr>
              <a:t>Communication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takes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place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using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i="1" spc="-10" dirty="0">
                <a:latin typeface="Arial"/>
                <a:cs typeface="Arial"/>
              </a:rPr>
              <a:t>protocol.</a:t>
            </a:r>
            <a:endParaRPr sz="1000">
              <a:latin typeface="Arial"/>
              <a:cs typeface="Arial"/>
            </a:endParaRPr>
          </a:p>
          <a:p>
            <a:pPr marL="471805" indent="-227965">
              <a:lnSpc>
                <a:spcPct val="100000"/>
              </a:lnSpc>
              <a:spcBef>
                <a:spcPts val="190"/>
              </a:spcBef>
              <a:buSzPct val="120000"/>
              <a:buFont typeface="Symbol"/>
              <a:buChar char=""/>
              <a:tabLst>
                <a:tab pos="471805" algn="l"/>
              </a:tabLst>
            </a:pP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distributed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provides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user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access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various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resources.</a:t>
            </a:r>
            <a:endParaRPr sz="1000">
              <a:latin typeface="Microsoft Sans Serif"/>
              <a:cs typeface="Microsoft Sans Serif"/>
            </a:endParaRPr>
          </a:p>
          <a:p>
            <a:pPr marL="471805" indent="-227965">
              <a:lnSpc>
                <a:spcPct val="100000"/>
              </a:lnSpc>
              <a:spcBef>
                <a:spcPts val="240"/>
              </a:spcBef>
              <a:buSzPct val="120000"/>
              <a:buFont typeface="Symbol"/>
              <a:buChar char=""/>
              <a:tabLst>
                <a:tab pos="471805" algn="l"/>
              </a:tabLst>
            </a:pPr>
            <a:r>
              <a:rPr sz="1000" dirty="0">
                <a:latin typeface="Microsoft Sans Serif"/>
                <a:cs typeface="Microsoft Sans Serif"/>
              </a:rPr>
              <a:t>Access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shared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resource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allows:</a:t>
            </a:r>
            <a:endParaRPr sz="1000">
              <a:latin typeface="Microsoft Sans Serif"/>
              <a:cs typeface="Microsoft Sans Serif"/>
            </a:endParaRPr>
          </a:p>
          <a:p>
            <a:pPr marL="24384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MS UI Gothic"/>
                <a:cs typeface="MS UI Gothic"/>
              </a:rPr>
              <a:t>✦</a:t>
            </a:r>
            <a:r>
              <a:rPr sz="1000" spc="-30" dirty="0">
                <a:latin typeface="MS UI Gothic"/>
                <a:cs typeface="MS UI Gothic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Computation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speed-</a:t>
            </a:r>
            <a:r>
              <a:rPr sz="1000" spc="-25" dirty="0">
                <a:latin typeface="Microsoft Sans Serif"/>
                <a:cs typeface="Microsoft Sans Serif"/>
              </a:rPr>
              <a:t>up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005" y="317474"/>
            <a:ext cx="149860" cy="27523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6155" y="317474"/>
            <a:ext cx="149859" cy="27523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6669" y="317474"/>
            <a:ext cx="149859" cy="27523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7819" y="317474"/>
            <a:ext cx="149860" cy="27523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8335" y="317474"/>
            <a:ext cx="149860" cy="27523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30120" y="317512"/>
            <a:ext cx="151130" cy="2762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2539" y="317512"/>
            <a:ext cx="151130" cy="2762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54960" y="317512"/>
            <a:ext cx="151130" cy="2762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67379" y="317512"/>
            <a:ext cx="151130" cy="2762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9800" y="317512"/>
            <a:ext cx="151129" cy="2762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92220" y="317512"/>
            <a:ext cx="151129" cy="2762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4640" y="317512"/>
            <a:ext cx="151129" cy="27621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17059" y="317512"/>
            <a:ext cx="151129" cy="27621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29479" y="317512"/>
            <a:ext cx="151129" cy="27621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1900" y="317512"/>
            <a:ext cx="151129" cy="27621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54320" y="317512"/>
            <a:ext cx="151129" cy="27621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6740" y="317512"/>
            <a:ext cx="151129" cy="27621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79159" y="317512"/>
            <a:ext cx="151129" cy="27621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91579" y="317512"/>
            <a:ext cx="151129" cy="27621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4000" y="317512"/>
            <a:ext cx="151129" cy="27621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16419" y="317512"/>
            <a:ext cx="151129" cy="27621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5005" y="9460230"/>
            <a:ext cx="149186" cy="27495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6155" y="9460230"/>
            <a:ext cx="149174" cy="27495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96669" y="9460230"/>
            <a:ext cx="149174" cy="27495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7819" y="9460230"/>
            <a:ext cx="149174" cy="27495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8335" y="9460230"/>
            <a:ext cx="149174" cy="27495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30120" y="9460230"/>
            <a:ext cx="149860" cy="27486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2539" y="9460230"/>
            <a:ext cx="149860" cy="274866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54960" y="9460230"/>
            <a:ext cx="149860" cy="274853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67379" y="9460230"/>
            <a:ext cx="149859" cy="274853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479800" y="9460230"/>
            <a:ext cx="149860" cy="27485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92220" y="9460230"/>
            <a:ext cx="149860" cy="274853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104640" y="9460230"/>
            <a:ext cx="149860" cy="274853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17059" y="9460230"/>
            <a:ext cx="149860" cy="274866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729479" y="9460217"/>
            <a:ext cx="149860" cy="274866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041900" y="9460230"/>
            <a:ext cx="149860" cy="274866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54320" y="9460230"/>
            <a:ext cx="149860" cy="274866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6740" y="9460230"/>
            <a:ext cx="149860" cy="274866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79159" y="9460230"/>
            <a:ext cx="149860" cy="274866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291579" y="9460217"/>
            <a:ext cx="149860" cy="274866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604000" y="9460230"/>
            <a:ext cx="149859" cy="274866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16419" y="9460230"/>
            <a:ext cx="149859" cy="274866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226934" y="316255"/>
            <a:ext cx="146050" cy="938796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68934" y="316255"/>
            <a:ext cx="146049" cy="9387967"/>
          </a:xfrm>
          <a:prstGeom prst="rect">
            <a:avLst/>
          </a:prstGeom>
        </p:spPr>
      </p:pic>
      <p:sp>
        <p:nvSpPr>
          <p:cNvPr id="47" name="object 47"/>
          <p:cNvSpPr/>
          <p:nvPr/>
        </p:nvSpPr>
        <p:spPr>
          <a:xfrm>
            <a:off x="781685" y="9093200"/>
            <a:ext cx="6381115" cy="56515"/>
          </a:xfrm>
          <a:custGeom>
            <a:avLst/>
            <a:gdLst/>
            <a:ahLst/>
            <a:cxnLst/>
            <a:rect l="l" t="t" r="r" b="b"/>
            <a:pathLst>
              <a:path w="6381115" h="56515">
                <a:moveTo>
                  <a:pt x="6381115" y="46990"/>
                </a:moveTo>
                <a:lnTo>
                  <a:pt x="0" y="46990"/>
                </a:lnTo>
                <a:lnTo>
                  <a:pt x="0" y="56515"/>
                </a:lnTo>
                <a:lnTo>
                  <a:pt x="6381115" y="56515"/>
                </a:lnTo>
                <a:lnTo>
                  <a:pt x="6381115" y="46990"/>
                </a:lnTo>
                <a:close/>
              </a:path>
              <a:path w="6381115" h="56515">
                <a:moveTo>
                  <a:pt x="6381115" y="0"/>
                </a:moveTo>
                <a:lnTo>
                  <a:pt x="0" y="0"/>
                </a:lnTo>
                <a:lnTo>
                  <a:pt x="0" y="38100"/>
                </a:lnTo>
                <a:lnTo>
                  <a:pt x="6381115" y="38100"/>
                </a:lnTo>
                <a:lnTo>
                  <a:pt x="6381115" y="0"/>
                </a:lnTo>
                <a:close/>
              </a:path>
            </a:pathLst>
          </a:custGeom>
          <a:solidFill>
            <a:srgbClr val="5F2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40"/>
              </a:spcBef>
            </a:pPr>
            <a:r>
              <a:rPr dirty="0"/>
              <a:t>Page</a:t>
            </a:r>
            <a:r>
              <a:rPr spc="-45" dirty="0"/>
              <a:t> </a:t>
            </a:r>
            <a:r>
              <a:rPr spc="-50" dirty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180" y="604470"/>
            <a:ext cx="6280150" cy="661415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215"/>
              </a:spcBef>
            </a:pPr>
            <a:r>
              <a:rPr sz="1000" dirty="0">
                <a:latin typeface="MS UI Gothic"/>
                <a:cs typeface="MS UI Gothic"/>
              </a:rPr>
              <a:t>✦</a:t>
            </a:r>
            <a:r>
              <a:rPr sz="1000" spc="-60" dirty="0">
                <a:latin typeface="MS UI Gothic"/>
                <a:cs typeface="MS UI Gothic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Increased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data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availability</a:t>
            </a:r>
            <a:endParaRPr sz="1000">
              <a:latin typeface="Microsoft Sans Serif"/>
              <a:cs typeface="Microsoft Sans Serif"/>
            </a:endParaRPr>
          </a:p>
          <a:p>
            <a:pPr marL="243840">
              <a:lnSpc>
                <a:spcPts val="1175"/>
              </a:lnSpc>
              <a:spcBef>
                <a:spcPts val="120"/>
              </a:spcBef>
            </a:pPr>
            <a:r>
              <a:rPr sz="1000" dirty="0">
                <a:latin typeface="MS UI Gothic"/>
                <a:cs typeface="MS UI Gothic"/>
              </a:rPr>
              <a:t>✦</a:t>
            </a:r>
            <a:r>
              <a:rPr sz="1000" spc="-30" dirty="0">
                <a:latin typeface="MS UI Gothic"/>
                <a:cs typeface="MS UI Gothic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Enhanced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reliability</a:t>
            </a:r>
            <a:endParaRPr sz="1000">
              <a:latin typeface="Microsoft Sans Serif"/>
              <a:cs typeface="Microsoft Sans Serif"/>
            </a:endParaRPr>
          </a:p>
          <a:p>
            <a:pPr marL="15240">
              <a:lnSpc>
                <a:spcPts val="1175"/>
              </a:lnSpc>
            </a:pPr>
            <a:r>
              <a:rPr sz="1000" b="1" dirty="0">
                <a:latin typeface="Arial"/>
                <a:cs typeface="Arial"/>
              </a:rPr>
              <a:t>Protection</a:t>
            </a:r>
            <a:r>
              <a:rPr sz="1000" b="1" spc="-5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System</a:t>
            </a:r>
            <a:endParaRPr sz="1000">
              <a:latin typeface="Arial"/>
              <a:cs typeface="Arial"/>
            </a:endParaRPr>
          </a:p>
          <a:p>
            <a:pPr marL="471805" marR="5080" indent="-227965">
              <a:lnSpc>
                <a:spcPts val="1130"/>
              </a:lnSpc>
              <a:spcBef>
                <a:spcPts val="315"/>
              </a:spcBef>
              <a:buSzPct val="120000"/>
              <a:buFont typeface="Symbol"/>
              <a:buChar char=""/>
              <a:tabLst>
                <a:tab pos="473075" algn="l"/>
              </a:tabLst>
            </a:pPr>
            <a:r>
              <a:rPr sz="1000" i="1" dirty="0">
                <a:latin typeface="Arial"/>
                <a:cs typeface="Arial"/>
              </a:rPr>
              <a:t>Protection</a:t>
            </a:r>
            <a:r>
              <a:rPr sz="1000" i="1" spc="195" dirty="0">
                <a:latin typeface="Arial"/>
                <a:cs typeface="Arial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refers</a:t>
            </a:r>
            <a:r>
              <a:rPr sz="1000" spc="19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18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16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mechanism</a:t>
            </a:r>
            <a:r>
              <a:rPr sz="1000" spc="2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for</a:t>
            </a:r>
            <a:r>
              <a:rPr sz="1000" spc="17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controlling</a:t>
            </a:r>
            <a:r>
              <a:rPr sz="1000" spc="2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access</a:t>
            </a:r>
            <a:r>
              <a:rPr sz="1000" spc="1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by</a:t>
            </a:r>
            <a:r>
              <a:rPr sz="1000" spc="19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programs,</a:t>
            </a:r>
            <a:r>
              <a:rPr sz="1000" spc="204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processes,</a:t>
            </a:r>
            <a:r>
              <a:rPr sz="1000" spc="20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or</a:t>
            </a:r>
            <a:r>
              <a:rPr sz="1000" spc="2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users</a:t>
            </a:r>
            <a:r>
              <a:rPr sz="1000" spc="19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204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both 	</a:t>
            </a:r>
            <a:r>
              <a:rPr sz="1000" dirty="0">
                <a:latin typeface="Microsoft Sans Serif"/>
                <a:cs typeface="Microsoft Sans Serif"/>
              </a:rPr>
              <a:t>system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and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user</a:t>
            </a:r>
            <a:r>
              <a:rPr sz="1000" spc="-10" dirty="0">
                <a:latin typeface="Microsoft Sans Serif"/>
                <a:cs typeface="Microsoft Sans Serif"/>
              </a:rPr>
              <a:t> resources.</a:t>
            </a:r>
            <a:endParaRPr sz="1000">
              <a:latin typeface="Microsoft Sans Serif"/>
              <a:cs typeface="Microsoft Sans Serif"/>
            </a:endParaRPr>
          </a:p>
          <a:p>
            <a:pPr marL="471805" indent="-227965">
              <a:lnSpc>
                <a:spcPct val="100000"/>
              </a:lnSpc>
              <a:spcBef>
                <a:spcPts val="165"/>
              </a:spcBef>
              <a:buSzPct val="120000"/>
              <a:buFont typeface="Symbol"/>
              <a:buChar char=""/>
              <a:tabLst>
                <a:tab pos="471805" algn="l"/>
              </a:tabLst>
            </a:pP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protection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mechanism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must: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latin typeface="MS UI Gothic"/>
                <a:cs typeface="MS UI Gothic"/>
              </a:rPr>
              <a:t>✦</a:t>
            </a:r>
            <a:r>
              <a:rPr sz="1000" spc="-65" dirty="0">
                <a:latin typeface="MS UI Gothic"/>
                <a:cs typeface="MS UI Gothic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distinguish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between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authorized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and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unauthorized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usage.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dirty="0">
                <a:latin typeface="MS UI Gothic"/>
                <a:cs typeface="MS UI Gothic"/>
              </a:rPr>
              <a:t>✦</a:t>
            </a:r>
            <a:r>
              <a:rPr sz="1000" spc="-15" dirty="0">
                <a:latin typeface="MS UI Gothic"/>
                <a:cs typeface="MS UI Gothic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specify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controls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be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imposed.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75"/>
              </a:lnSpc>
              <a:spcBef>
                <a:spcPts val="145"/>
              </a:spcBef>
            </a:pPr>
            <a:r>
              <a:rPr sz="1000" dirty="0">
                <a:latin typeface="MS UI Gothic"/>
                <a:cs typeface="MS UI Gothic"/>
              </a:rPr>
              <a:t>✦</a:t>
            </a:r>
            <a:r>
              <a:rPr sz="1000" spc="-35" dirty="0">
                <a:latin typeface="MS UI Gothic"/>
                <a:cs typeface="MS UI Gothic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provide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means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enforcement.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75"/>
              </a:lnSpc>
            </a:pPr>
            <a:r>
              <a:rPr sz="1000" b="1" spc="-10" dirty="0">
                <a:latin typeface="Arial"/>
                <a:cs typeface="Arial"/>
              </a:rPr>
              <a:t>Command-</a:t>
            </a:r>
            <a:r>
              <a:rPr sz="1000" b="1" dirty="0">
                <a:latin typeface="Arial"/>
                <a:cs typeface="Arial"/>
              </a:rPr>
              <a:t>Interpreter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System</a:t>
            </a:r>
            <a:endParaRPr sz="1000">
              <a:latin typeface="Arial"/>
              <a:cs typeface="Arial"/>
            </a:endParaRPr>
          </a:p>
          <a:p>
            <a:pPr marL="469900" indent="-229235">
              <a:lnSpc>
                <a:spcPct val="100000"/>
              </a:lnSpc>
              <a:spcBef>
                <a:spcPts val="45"/>
              </a:spcBef>
              <a:buFont typeface="Symbol"/>
              <a:buChar char=""/>
              <a:tabLst>
                <a:tab pos="469900" algn="l"/>
              </a:tabLst>
            </a:pPr>
            <a:r>
              <a:rPr sz="1000" dirty="0">
                <a:latin typeface="Microsoft Sans Serif"/>
                <a:cs typeface="Microsoft Sans Serif"/>
              </a:rPr>
              <a:t>Many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commands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are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given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operating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by</a:t>
            </a:r>
            <a:r>
              <a:rPr sz="1000" spc="-6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control statements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which deal </a:t>
            </a:r>
            <a:r>
              <a:rPr sz="1000" spc="-10" dirty="0">
                <a:latin typeface="Microsoft Sans Serif"/>
                <a:cs typeface="Microsoft Sans Serif"/>
              </a:rPr>
              <a:t>with: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dirty="0">
                <a:latin typeface="MS UI Gothic"/>
                <a:cs typeface="MS UI Gothic"/>
              </a:rPr>
              <a:t>✦</a:t>
            </a:r>
            <a:r>
              <a:rPr sz="1000" spc="-55" dirty="0">
                <a:latin typeface="MS UI Gothic"/>
                <a:cs typeface="MS UI Gothic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process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creation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and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management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latin typeface="MS UI Gothic"/>
                <a:cs typeface="MS UI Gothic"/>
              </a:rPr>
              <a:t>✦</a:t>
            </a:r>
            <a:r>
              <a:rPr sz="1000" spc="-50" dirty="0">
                <a:latin typeface="MS UI Gothic"/>
                <a:cs typeface="MS UI Gothic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I/O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handling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MS UI Gothic"/>
                <a:cs typeface="MS UI Gothic"/>
              </a:rPr>
              <a:t>✦</a:t>
            </a:r>
            <a:r>
              <a:rPr sz="1000" spc="-40" dirty="0">
                <a:latin typeface="MS UI Gothic"/>
                <a:cs typeface="MS UI Gothic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secondary-</a:t>
            </a:r>
            <a:r>
              <a:rPr sz="1000" dirty="0">
                <a:latin typeface="Microsoft Sans Serif"/>
                <a:cs typeface="Microsoft Sans Serif"/>
              </a:rPr>
              <a:t>storage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management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MS UI Gothic"/>
                <a:cs typeface="MS UI Gothic"/>
              </a:rPr>
              <a:t>✦</a:t>
            </a:r>
            <a:r>
              <a:rPr sz="1000" spc="-50" dirty="0">
                <a:latin typeface="MS UI Gothic"/>
                <a:cs typeface="MS UI Gothic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main-</a:t>
            </a:r>
            <a:r>
              <a:rPr sz="1000" spc="-10" dirty="0">
                <a:latin typeface="Microsoft Sans Serif"/>
                <a:cs typeface="Microsoft Sans Serif"/>
              </a:rPr>
              <a:t>memory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management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latin typeface="MS UI Gothic"/>
                <a:cs typeface="MS UI Gothic"/>
              </a:rPr>
              <a:t>✦</a:t>
            </a:r>
            <a:r>
              <a:rPr sz="1000" spc="-75" dirty="0">
                <a:latin typeface="MS UI Gothic"/>
                <a:cs typeface="MS UI Gothic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file-system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access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latin typeface="MS UI Gothic"/>
                <a:cs typeface="MS UI Gothic"/>
              </a:rPr>
              <a:t>✦</a:t>
            </a:r>
            <a:r>
              <a:rPr sz="1000" spc="-55" dirty="0">
                <a:latin typeface="MS UI Gothic"/>
                <a:cs typeface="MS UI Gothic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protection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00" dirty="0">
                <a:latin typeface="MS UI Gothic"/>
                <a:cs typeface="MS UI Gothic"/>
              </a:rPr>
              <a:t>✦</a:t>
            </a:r>
            <a:r>
              <a:rPr sz="1000" spc="-45" dirty="0">
                <a:latin typeface="MS UI Gothic"/>
                <a:cs typeface="MS UI Gothic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networking</a:t>
            </a:r>
            <a:endParaRPr sz="1000">
              <a:latin typeface="Microsoft Sans Serif"/>
              <a:cs typeface="Microsoft Sans Serif"/>
            </a:endParaRPr>
          </a:p>
          <a:p>
            <a:pPr marL="469900" indent="-229235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469900" algn="l"/>
              </a:tabLst>
            </a:pP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program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that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reads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and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interprets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control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statements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called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variously: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000" dirty="0">
                <a:latin typeface="MS UI Gothic"/>
                <a:cs typeface="MS UI Gothic"/>
              </a:rPr>
              <a:t>✦</a:t>
            </a:r>
            <a:r>
              <a:rPr sz="1000" spc="-20" dirty="0">
                <a:latin typeface="MS UI Gothic"/>
                <a:cs typeface="MS UI Gothic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command-</a:t>
            </a:r>
            <a:r>
              <a:rPr sz="1000" dirty="0">
                <a:latin typeface="Microsoft Sans Serif"/>
                <a:cs typeface="Microsoft Sans Serif"/>
              </a:rPr>
              <a:t>line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interpreter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dirty="0">
                <a:latin typeface="MS UI Gothic"/>
                <a:cs typeface="MS UI Gothic"/>
              </a:rPr>
              <a:t>✦</a:t>
            </a:r>
            <a:r>
              <a:rPr sz="1000" spc="-25" dirty="0">
                <a:latin typeface="MS UI Gothic"/>
                <a:cs typeface="MS UI Gothic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shell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(in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UNIX)</a:t>
            </a:r>
            <a:endParaRPr sz="1000">
              <a:latin typeface="Microsoft Sans Serif"/>
              <a:cs typeface="Microsoft Sans Serif"/>
            </a:endParaRPr>
          </a:p>
          <a:p>
            <a:pPr marL="469900" indent="-22923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</a:tabLst>
            </a:pPr>
            <a:r>
              <a:rPr sz="1000" dirty="0">
                <a:latin typeface="Microsoft Sans Serif"/>
                <a:cs typeface="Microsoft Sans Serif"/>
              </a:rPr>
              <a:t>Its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function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is to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get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and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execute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next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command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statement.</a:t>
            </a:r>
            <a:endParaRPr sz="1000">
              <a:latin typeface="Microsoft Sans Serif"/>
              <a:cs typeface="Microsoft Sans Serif"/>
            </a:endParaRPr>
          </a:p>
          <a:p>
            <a:pPr marL="15240">
              <a:lnSpc>
                <a:spcPct val="100000"/>
              </a:lnSpc>
              <a:spcBef>
                <a:spcPts val="1050"/>
              </a:spcBef>
            </a:pPr>
            <a:r>
              <a:rPr sz="1200" b="1" spc="-10" dirty="0">
                <a:latin typeface="Arial"/>
                <a:cs typeface="Arial"/>
              </a:rPr>
              <a:t>Operating-</a:t>
            </a:r>
            <a:r>
              <a:rPr sz="1200" b="1" dirty="0">
                <a:latin typeface="Arial"/>
                <a:cs typeface="Arial"/>
              </a:rPr>
              <a:t>System </a:t>
            </a:r>
            <a:r>
              <a:rPr sz="1200" b="1" spc="-10" dirty="0">
                <a:latin typeface="Arial"/>
                <a:cs typeface="Arial"/>
              </a:rPr>
              <a:t>Structures</a:t>
            </a:r>
            <a:endParaRPr sz="1200">
              <a:latin typeface="Arial"/>
              <a:cs typeface="Arial"/>
            </a:endParaRPr>
          </a:p>
          <a:p>
            <a:pPr marL="469900" indent="-229235">
              <a:lnSpc>
                <a:spcPct val="100000"/>
              </a:lnSpc>
              <a:spcBef>
                <a:spcPts val="55"/>
              </a:spcBef>
              <a:buFont typeface="Symbol"/>
              <a:buChar char=""/>
              <a:tabLst>
                <a:tab pos="469900" algn="l"/>
              </a:tabLst>
            </a:pPr>
            <a:r>
              <a:rPr sz="1000" dirty="0">
                <a:latin typeface="Microsoft Sans Serif"/>
                <a:cs typeface="Microsoft Sans Serif"/>
              </a:rPr>
              <a:t>System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Components</a:t>
            </a:r>
            <a:endParaRPr sz="1000">
              <a:latin typeface="Microsoft Sans Serif"/>
              <a:cs typeface="Microsoft Sans Serif"/>
            </a:endParaRPr>
          </a:p>
          <a:p>
            <a:pPr marL="469900" indent="-229235">
              <a:lnSpc>
                <a:spcPct val="100000"/>
              </a:lnSpc>
              <a:buFont typeface="Symbol"/>
              <a:buChar char=""/>
              <a:tabLst>
                <a:tab pos="469900" algn="l"/>
              </a:tabLst>
            </a:pPr>
            <a:r>
              <a:rPr sz="1000" dirty="0">
                <a:latin typeface="Microsoft Sans Serif"/>
                <a:cs typeface="Microsoft Sans Serif"/>
              </a:rPr>
              <a:t>Operating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Services</a:t>
            </a:r>
            <a:endParaRPr sz="1000">
              <a:latin typeface="Microsoft Sans Serif"/>
              <a:cs typeface="Microsoft Sans Serif"/>
            </a:endParaRPr>
          </a:p>
          <a:p>
            <a:pPr marL="469900" indent="-22923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</a:tabLst>
            </a:pPr>
            <a:r>
              <a:rPr sz="1000" dirty="0">
                <a:latin typeface="Microsoft Sans Serif"/>
                <a:cs typeface="Microsoft Sans Serif"/>
              </a:rPr>
              <a:t>System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Calls</a:t>
            </a:r>
            <a:endParaRPr sz="1000">
              <a:latin typeface="Microsoft Sans Serif"/>
              <a:cs typeface="Microsoft Sans Serif"/>
            </a:endParaRPr>
          </a:p>
          <a:p>
            <a:pPr marL="469900" indent="-22923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</a:tabLst>
            </a:pPr>
            <a:r>
              <a:rPr sz="1000" dirty="0">
                <a:latin typeface="Microsoft Sans Serif"/>
                <a:cs typeface="Microsoft Sans Serif"/>
              </a:rPr>
              <a:t>System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Programs</a:t>
            </a:r>
            <a:endParaRPr sz="1000">
              <a:latin typeface="Microsoft Sans Serif"/>
              <a:cs typeface="Microsoft Sans Serif"/>
            </a:endParaRPr>
          </a:p>
          <a:p>
            <a:pPr marL="469900" indent="-22923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</a:tabLst>
            </a:pPr>
            <a:r>
              <a:rPr sz="1000" dirty="0">
                <a:latin typeface="Microsoft Sans Serif"/>
                <a:cs typeface="Microsoft Sans Serif"/>
              </a:rPr>
              <a:t>System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Structure</a:t>
            </a:r>
            <a:endParaRPr sz="1000">
              <a:latin typeface="Microsoft Sans Serif"/>
              <a:cs typeface="Microsoft Sans Serif"/>
            </a:endParaRPr>
          </a:p>
          <a:p>
            <a:pPr marL="469900" indent="-229235">
              <a:lnSpc>
                <a:spcPct val="100000"/>
              </a:lnSpc>
              <a:spcBef>
                <a:spcPts val="20"/>
              </a:spcBef>
              <a:buFont typeface="Symbol"/>
              <a:buChar char=""/>
              <a:tabLst>
                <a:tab pos="469900" algn="l"/>
              </a:tabLst>
            </a:pPr>
            <a:r>
              <a:rPr sz="1000" dirty="0">
                <a:latin typeface="Microsoft Sans Serif"/>
                <a:cs typeface="Microsoft Sans Serif"/>
              </a:rPr>
              <a:t>Virtual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Machines</a:t>
            </a:r>
            <a:endParaRPr sz="1000">
              <a:latin typeface="Microsoft Sans Serif"/>
              <a:cs typeface="Microsoft Sans Serif"/>
            </a:endParaRPr>
          </a:p>
          <a:p>
            <a:pPr marL="469900" indent="-22923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</a:tabLst>
            </a:pPr>
            <a:r>
              <a:rPr sz="1000" dirty="0">
                <a:latin typeface="Microsoft Sans Serif"/>
                <a:cs typeface="Microsoft Sans Serif"/>
              </a:rPr>
              <a:t>System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Design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and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Implementation</a:t>
            </a:r>
            <a:endParaRPr sz="1000">
              <a:latin typeface="Microsoft Sans Serif"/>
              <a:cs typeface="Microsoft Sans Serif"/>
            </a:endParaRPr>
          </a:p>
          <a:p>
            <a:pPr marL="469900" indent="-229235">
              <a:lnSpc>
                <a:spcPts val="1170"/>
              </a:lnSpc>
              <a:buFont typeface="Symbol"/>
              <a:buChar char=""/>
              <a:tabLst>
                <a:tab pos="469900" algn="l"/>
              </a:tabLst>
            </a:pPr>
            <a:r>
              <a:rPr sz="1000" dirty="0">
                <a:latin typeface="Microsoft Sans Serif"/>
                <a:cs typeface="Microsoft Sans Serif"/>
              </a:rPr>
              <a:t>System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Generation</a:t>
            </a:r>
            <a:endParaRPr sz="1000">
              <a:latin typeface="Microsoft Sans Serif"/>
              <a:cs typeface="Microsoft Sans Serif"/>
            </a:endParaRPr>
          </a:p>
          <a:p>
            <a:pPr marL="15240">
              <a:lnSpc>
                <a:spcPts val="1650"/>
              </a:lnSpc>
            </a:pPr>
            <a:r>
              <a:rPr sz="1400" b="1" dirty="0">
                <a:latin typeface="Arial"/>
                <a:cs typeface="Arial"/>
              </a:rPr>
              <a:t>Common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Components</a:t>
            </a:r>
            <a:endParaRPr sz="1400">
              <a:latin typeface="Arial"/>
              <a:cs typeface="Arial"/>
            </a:endParaRPr>
          </a:p>
          <a:p>
            <a:pPr marL="469900" indent="-229235">
              <a:lnSpc>
                <a:spcPct val="100000"/>
              </a:lnSpc>
              <a:spcBef>
                <a:spcPts val="15"/>
              </a:spcBef>
              <a:buFont typeface="Symbol"/>
              <a:buChar char=""/>
              <a:tabLst>
                <a:tab pos="469900" algn="l"/>
              </a:tabLst>
            </a:pPr>
            <a:r>
              <a:rPr sz="1000" dirty="0">
                <a:latin typeface="Microsoft Sans Serif"/>
                <a:cs typeface="Microsoft Sans Serif"/>
              </a:rPr>
              <a:t>Process</a:t>
            </a:r>
            <a:r>
              <a:rPr sz="1000" spc="-6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Management</a:t>
            </a:r>
            <a:endParaRPr sz="1000">
              <a:latin typeface="Microsoft Sans Serif"/>
              <a:cs typeface="Microsoft Sans Serif"/>
            </a:endParaRPr>
          </a:p>
          <a:p>
            <a:pPr marL="469900" indent="-22923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</a:tabLst>
            </a:pPr>
            <a:r>
              <a:rPr sz="1000" dirty="0">
                <a:latin typeface="Microsoft Sans Serif"/>
                <a:cs typeface="Microsoft Sans Serif"/>
              </a:rPr>
              <a:t>Main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Memory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Management</a:t>
            </a:r>
            <a:endParaRPr sz="1000">
              <a:latin typeface="Microsoft Sans Serif"/>
              <a:cs typeface="Microsoft Sans Serif"/>
            </a:endParaRPr>
          </a:p>
          <a:p>
            <a:pPr marL="469900" indent="-22923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</a:tabLst>
            </a:pPr>
            <a:r>
              <a:rPr sz="1000" dirty="0">
                <a:latin typeface="Microsoft Sans Serif"/>
                <a:cs typeface="Microsoft Sans Serif"/>
              </a:rPr>
              <a:t>File </a:t>
            </a:r>
            <a:r>
              <a:rPr sz="1000" spc="-10" dirty="0">
                <a:latin typeface="Microsoft Sans Serif"/>
                <a:cs typeface="Microsoft Sans Serif"/>
              </a:rPr>
              <a:t>Management</a:t>
            </a:r>
            <a:endParaRPr sz="1000">
              <a:latin typeface="Microsoft Sans Serif"/>
              <a:cs typeface="Microsoft Sans Serif"/>
            </a:endParaRPr>
          </a:p>
          <a:p>
            <a:pPr marL="469900" indent="-22923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</a:tabLst>
            </a:pPr>
            <a:r>
              <a:rPr sz="1000" dirty="0">
                <a:latin typeface="Microsoft Sans Serif"/>
                <a:cs typeface="Microsoft Sans Serif"/>
              </a:rPr>
              <a:t>I/O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Management</a:t>
            </a:r>
            <a:endParaRPr sz="1000">
              <a:latin typeface="Microsoft Sans Serif"/>
              <a:cs typeface="Microsoft Sans Serif"/>
            </a:endParaRPr>
          </a:p>
          <a:p>
            <a:pPr marL="469900" indent="-22923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</a:tabLst>
            </a:pPr>
            <a:r>
              <a:rPr sz="1000" dirty="0">
                <a:latin typeface="Microsoft Sans Serif"/>
                <a:cs typeface="Microsoft Sans Serif"/>
              </a:rPr>
              <a:t>Secondary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Management</a:t>
            </a:r>
            <a:endParaRPr sz="1000">
              <a:latin typeface="Microsoft Sans Serif"/>
              <a:cs typeface="Microsoft Sans Serif"/>
            </a:endParaRPr>
          </a:p>
          <a:p>
            <a:pPr marL="469900" indent="-229235">
              <a:lnSpc>
                <a:spcPct val="100000"/>
              </a:lnSpc>
              <a:spcBef>
                <a:spcPts val="20"/>
              </a:spcBef>
              <a:buFont typeface="Symbol"/>
              <a:buChar char=""/>
              <a:tabLst>
                <a:tab pos="469900" algn="l"/>
              </a:tabLst>
            </a:pPr>
            <a:r>
              <a:rPr sz="1000" spc="-10" dirty="0">
                <a:latin typeface="Microsoft Sans Serif"/>
                <a:cs typeface="Microsoft Sans Serif"/>
              </a:rPr>
              <a:t>Networking</a:t>
            </a:r>
            <a:endParaRPr sz="1000">
              <a:latin typeface="Microsoft Sans Serif"/>
              <a:cs typeface="Microsoft Sans Serif"/>
            </a:endParaRPr>
          </a:p>
          <a:p>
            <a:pPr marL="469900" indent="-229235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469900" algn="l"/>
              </a:tabLst>
            </a:pPr>
            <a:r>
              <a:rPr sz="1000" dirty="0">
                <a:latin typeface="Microsoft Sans Serif"/>
                <a:cs typeface="Microsoft Sans Serif"/>
              </a:rPr>
              <a:t>Protection</a:t>
            </a:r>
            <a:r>
              <a:rPr sz="1000" spc="-10" dirty="0">
                <a:latin typeface="Microsoft Sans Serif"/>
                <a:cs typeface="Microsoft Sans Serif"/>
              </a:rPr>
              <a:t> System</a:t>
            </a:r>
            <a:endParaRPr sz="1000">
              <a:latin typeface="Microsoft Sans Serif"/>
              <a:cs typeface="Microsoft Sans Serif"/>
            </a:endParaRPr>
          </a:p>
          <a:p>
            <a:pPr marL="469900" indent="-22923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</a:tabLst>
            </a:pPr>
            <a:r>
              <a:rPr sz="1000" spc="-10" dirty="0">
                <a:latin typeface="Microsoft Sans Serif"/>
                <a:cs typeface="Microsoft Sans Serif"/>
              </a:rPr>
              <a:t>Command-Interpreter</a:t>
            </a:r>
            <a:r>
              <a:rPr sz="1000" spc="10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System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005" y="317474"/>
            <a:ext cx="149860" cy="27523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6155" y="317474"/>
            <a:ext cx="149859" cy="27523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6669" y="317474"/>
            <a:ext cx="149859" cy="27523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7819" y="317474"/>
            <a:ext cx="149860" cy="27523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8335" y="317474"/>
            <a:ext cx="149860" cy="27523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30120" y="317512"/>
            <a:ext cx="151130" cy="2762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2539" y="317512"/>
            <a:ext cx="151130" cy="2762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54960" y="317512"/>
            <a:ext cx="151130" cy="2762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67379" y="317512"/>
            <a:ext cx="151130" cy="2762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9800" y="317512"/>
            <a:ext cx="151129" cy="2762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92220" y="317512"/>
            <a:ext cx="151129" cy="2762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4640" y="317512"/>
            <a:ext cx="151129" cy="27621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17059" y="317512"/>
            <a:ext cx="151129" cy="27621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29479" y="317512"/>
            <a:ext cx="151129" cy="27621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1900" y="317512"/>
            <a:ext cx="151129" cy="27621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54320" y="317512"/>
            <a:ext cx="151129" cy="27621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6740" y="317512"/>
            <a:ext cx="151129" cy="27621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79159" y="317512"/>
            <a:ext cx="151129" cy="27621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91579" y="317512"/>
            <a:ext cx="151129" cy="27621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4000" y="317512"/>
            <a:ext cx="151129" cy="27621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16419" y="317512"/>
            <a:ext cx="151129" cy="27621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5005" y="9460230"/>
            <a:ext cx="149186" cy="27495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6155" y="9460230"/>
            <a:ext cx="149174" cy="27495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96669" y="9460230"/>
            <a:ext cx="149174" cy="27495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7819" y="9460230"/>
            <a:ext cx="149174" cy="27495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8335" y="9460230"/>
            <a:ext cx="149174" cy="27495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30120" y="9460230"/>
            <a:ext cx="149860" cy="27486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2539" y="9460230"/>
            <a:ext cx="149860" cy="274866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54960" y="9460230"/>
            <a:ext cx="149860" cy="274853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67379" y="9460230"/>
            <a:ext cx="149859" cy="274853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479800" y="9460230"/>
            <a:ext cx="149860" cy="27485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92220" y="9460230"/>
            <a:ext cx="149860" cy="274853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104640" y="9460230"/>
            <a:ext cx="149860" cy="274853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17059" y="9460230"/>
            <a:ext cx="149860" cy="274866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29479" y="9460230"/>
            <a:ext cx="149860" cy="274853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041900" y="9460230"/>
            <a:ext cx="149860" cy="274866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54320" y="9460230"/>
            <a:ext cx="149860" cy="274866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6740" y="9460230"/>
            <a:ext cx="149860" cy="274866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79159" y="9460230"/>
            <a:ext cx="149860" cy="274866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91579" y="9460217"/>
            <a:ext cx="149860" cy="274866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604000" y="9460230"/>
            <a:ext cx="149859" cy="274866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16419" y="9460230"/>
            <a:ext cx="149859" cy="274866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226934" y="316255"/>
            <a:ext cx="146050" cy="938796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68934" y="316255"/>
            <a:ext cx="146049" cy="9387967"/>
          </a:xfrm>
          <a:prstGeom prst="rect">
            <a:avLst/>
          </a:prstGeom>
        </p:spPr>
      </p:pic>
      <p:sp>
        <p:nvSpPr>
          <p:cNvPr id="47" name="object 47"/>
          <p:cNvSpPr/>
          <p:nvPr/>
        </p:nvSpPr>
        <p:spPr>
          <a:xfrm>
            <a:off x="781685" y="9098915"/>
            <a:ext cx="6381115" cy="55880"/>
          </a:xfrm>
          <a:custGeom>
            <a:avLst/>
            <a:gdLst/>
            <a:ahLst/>
            <a:cxnLst/>
            <a:rect l="l" t="t" r="r" b="b"/>
            <a:pathLst>
              <a:path w="6381115" h="55879">
                <a:moveTo>
                  <a:pt x="6381115" y="46990"/>
                </a:moveTo>
                <a:lnTo>
                  <a:pt x="0" y="46990"/>
                </a:lnTo>
                <a:lnTo>
                  <a:pt x="0" y="55880"/>
                </a:lnTo>
                <a:lnTo>
                  <a:pt x="6381115" y="55880"/>
                </a:lnTo>
                <a:lnTo>
                  <a:pt x="6381115" y="46990"/>
                </a:lnTo>
                <a:close/>
              </a:path>
              <a:path w="6381115" h="55879">
                <a:moveTo>
                  <a:pt x="6381115" y="0"/>
                </a:moveTo>
                <a:lnTo>
                  <a:pt x="0" y="0"/>
                </a:lnTo>
                <a:lnTo>
                  <a:pt x="0" y="38100"/>
                </a:lnTo>
                <a:lnTo>
                  <a:pt x="6381115" y="38100"/>
                </a:lnTo>
                <a:lnTo>
                  <a:pt x="6381115" y="0"/>
                </a:lnTo>
                <a:close/>
              </a:path>
            </a:pathLst>
          </a:custGeom>
          <a:solidFill>
            <a:srgbClr val="5F2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40"/>
              </a:spcBef>
            </a:pPr>
            <a:r>
              <a:rPr dirty="0"/>
              <a:t>Page</a:t>
            </a:r>
            <a:r>
              <a:rPr spc="-45" dirty="0"/>
              <a:t> </a:t>
            </a:r>
            <a:r>
              <a:rPr spc="-50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3959" y="603249"/>
            <a:ext cx="915669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Lecture</a:t>
            </a:r>
            <a:r>
              <a:rPr sz="14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#3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6180" y="804418"/>
            <a:ext cx="6376670" cy="8060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0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Evolution</a:t>
            </a:r>
            <a:r>
              <a:rPr sz="14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OS:</a:t>
            </a:r>
            <a:endParaRPr sz="1400">
              <a:latin typeface="Arial"/>
              <a:cs typeface="Arial"/>
            </a:endParaRPr>
          </a:p>
          <a:p>
            <a:pPr marL="139065" indent="-127000">
              <a:lnSpc>
                <a:spcPts val="1430"/>
              </a:lnSpc>
              <a:spcBef>
                <a:spcPts val="1090"/>
              </a:spcBef>
              <a:buSzPct val="91666"/>
              <a:buFont typeface="Georgia"/>
              <a:buAutoNum type="arabicPeriod"/>
              <a:tabLst>
                <a:tab pos="139065" algn="l"/>
              </a:tabLst>
            </a:pPr>
            <a:r>
              <a:rPr sz="1200" b="1" dirty="0">
                <a:latin typeface="Georgia"/>
                <a:cs typeface="Georgia"/>
              </a:rPr>
              <a:t>Mainframe</a:t>
            </a:r>
            <a:r>
              <a:rPr sz="1200" b="1" spc="-35" dirty="0">
                <a:latin typeface="Georgia"/>
                <a:cs typeface="Georgia"/>
              </a:rPr>
              <a:t> </a:t>
            </a:r>
            <a:r>
              <a:rPr sz="1200" b="1" spc="-10" dirty="0">
                <a:latin typeface="Georgia"/>
                <a:cs typeface="Georgia"/>
              </a:rPr>
              <a:t>Systems</a:t>
            </a:r>
            <a:endParaRPr sz="1200">
              <a:latin typeface="Georgia"/>
              <a:cs typeface="Georgia"/>
            </a:endParaRPr>
          </a:p>
          <a:p>
            <a:pPr marL="15240" marR="8255">
              <a:lnSpc>
                <a:spcPts val="1150"/>
              </a:lnSpc>
              <a:spcBef>
                <a:spcPts val="70"/>
              </a:spcBef>
            </a:pPr>
            <a:r>
              <a:rPr sz="1000" dirty="0">
                <a:latin typeface="Microsoft Sans Serif"/>
                <a:cs typeface="Microsoft Sans Serif"/>
              </a:rPr>
              <a:t>Reduce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setup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time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by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batching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similar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jobs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Automatic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job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sequencing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270" dirty="0">
                <a:latin typeface="Microsoft Sans Serif"/>
                <a:cs typeface="Microsoft Sans Serif"/>
              </a:rPr>
              <a:t>–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automatically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transfers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control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from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one </a:t>
            </a:r>
            <a:r>
              <a:rPr sz="1000" dirty="0">
                <a:latin typeface="Microsoft Sans Serif"/>
                <a:cs typeface="Microsoft Sans Serif"/>
              </a:rPr>
              <a:t>job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another. First </a:t>
            </a:r>
            <a:r>
              <a:rPr sz="1000" spc="-10" dirty="0">
                <a:latin typeface="Microsoft Sans Serif"/>
                <a:cs typeface="Microsoft Sans Serif"/>
              </a:rPr>
              <a:t>rudimentary</a:t>
            </a:r>
            <a:endParaRPr sz="1000">
              <a:latin typeface="Microsoft Sans Serif"/>
              <a:cs typeface="Microsoft Sans Serif"/>
            </a:endParaRPr>
          </a:p>
          <a:p>
            <a:pPr marL="18415">
              <a:lnSpc>
                <a:spcPts val="1105"/>
              </a:lnSpc>
            </a:pPr>
            <a:r>
              <a:rPr sz="1000" dirty="0">
                <a:latin typeface="Microsoft Sans Serif"/>
                <a:cs typeface="Microsoft Sans Serif"/>
              </a:rPr>
              <a:t>operating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system.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Resident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monitor</a:t>
            </a:r>
            <a:endParaRPr sz="1000">
              <a:latin typeface="Microsoft Sans Serif"/>
              <a:cs typeface="Microsoft Sans Serif"/>
            </a:endParaRPr>
          </a:p>
          <a:p>
            <a:pPr marL="457200" lvl="1" indent="-194945">
              <a:lnSpc>
                <a:spcPts val="1140"/>
              </a:lnSpc>
              <a:buFont typeface="Wingdings"/>
              <a:buChar char=""/>
              <a:tabLst>
                <a:tab pos="457200" algn="l"/>
              </a:tabLst>
            </a:pPr>
            <a:r>
              <a:rPr sz="1000" dirty="0">
                <a:latin typeface="Microsoft Sans Serif"/>
                <a:cs typeface="Microsoft Sans Serif"/>
              </a:rPr>
              <a:t>initial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control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monitor</a:t>
            </a:r>
            <a:endParaRPr sz="1000">
              <a:latin typeface="Microsoft Sans Serif"/>
              <a:cs typeface="Microsoft Sans Serif"/>
            </a:endParaRPr>
          </a:p>
          <a:p>
            <a:pPr marL="438784" lvl="1" indent="-194945">
              <a:lnSpc>
                <a:spcPts val="1140"/>
              </a:lnSpc>
              <a:buFont typeface="Wingdings"/>
              <a:buChar char=""/>
              <a:tabLst>
                <a:tab pos="438784" algn="l"/>
              </a:tabLst>
            </a:pPr>
            <a:r>
              <a:rPr sz="1000" dirty="0">
                <a:latin typeface="Microsoft Sans Serif"/>
                <a:cs typeface="Microsoft Sans Serif"/>
              </a:rPr>
              <a:t>control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transfers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job</a:t>
            </a:r>
            <a:endParaRPr sz="1000">
              <a:latin typeface="Microsoft Sans Serif"/>
              <a:cs typeface="Microsoft Sans Serif"/>
            </a:endParaRPr>
          </a:p>
          <a:p>
            <a:pPr marL="506730" lvl="1" indent="-262890">
              <a:lnSpc>
                <a:spcPts val="1125"/>
              </a:lnSpc>
              <a:buFont typeface="Wingdings"/>
              <a:buChar char=""/>
              <a:tabLst>
                <a:tab pos="506730" algn="l"/>
              </a:tabLst>
            </a:pPr>
            <a:r>
              <a:rPr sz="1000" dirty="0">
                <a:latin typeface="Microsoft Sans Serif"/>
                <a:cs typeface="Microsoft Sans Serif"/>
              </a:rPr>
              <a:t>when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job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completes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control transfers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pack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to</a:t>
            </a:r>
            <a:r>
              <a:rPr sz="1000" spc="-6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monitor</a:t>
            </a:r>
            <a:endParaRPr sz="1000">
              <a:latin typeface="Microsoft Sans Serif"/>
              <a:cs typeface="Microsoft Sans Serif"/>
            </a:endParaRPr>
          </a:p>
          <a:p>
            <a:pPr marL="241935" indent="-226695">
              <a:lnSpc>
                <a:spcPts val="1390"/>
              </a:lnSpc>
              <a:buFont typeface="Georgia"/>
              <a:buAutoNum type="arabicPeriod" startAt="2"/>
              <a:tabLst>
                <a:tab pos="241935" algn="l"/>
              </a:tabLst>
            </a:pPr>
            <a:r>
              <a:rPr sz="1200" b="1" dirty="0">
                <a:latin typeface="Georgia"/>
                <a:cs typeface="Georgia"/>
              </a:rPr>
              <a:t>Batch</a:t>
            </a:r>
            <a:r>
              <a:rPr sz="1200" b="1" spc="-45" dirty="0">
                <a:latin typeface="Georgia"/>
                <a:cs typeface="Georgia"/>
              </a:rPr>
              <a:t> </a:t>
            </a:r>
            <a:r>
              <a:rPr sz="1200" b="1" dirty="0">
                <a:latin typeface="Georgia"/>
                <a:cs typeface="Georgia"/>
              </a:rPr>
              <a:t>Processing</a:t>
            </a:r>
            <a:r>
              <a:rPr sz="1200" b="1" spc="-35" dirty="0">
                <a:latin typeface="Georgia"/>
                <a:cs typeface="Georgia"/>
              </a:rPr>
              <a:t> </a:t>
            </a:r>
            <a:r>
              <a:rPr sz="1200" b="1" dirty="0">
                <a:latin typeface="Georgia"/>
                <a:cs typeface="Georgia"/>
              </a:rPr>
              <a:t>Operating</a:t>
            </a:r>
            <a:r>
              <a:rPr sz="1200" b="1" spc="-40" dirty="0">
                <a:latin typeface="Georgia"/>
                <a:cs typeface="Georgia"/>
              </a:rPr>
              <a:t> </a:t>
            </a:r>
            <a:r>
              <a:rPr sz="1200" b="1" spc="-10" dirty="0">
                <a:latin typeface="Georgia"/>
                <a:cs typeface="Georgia"/>
              </a:rPr>
              <a:t>System:</a:t>
            </a:r>
            <a:endParaRPr sz="1200">
              <a:latin typeface="Georgia"/>
              <a:cs typeface="Georgia"/>
            </a:endParaRPr>
          </a:p>
          <a:p>
            <a:pPr marL="209550" lvl="1" indent="-197485">
              <a:lnSpc>
                <a:spcPct val="100000"/>
              </a:lnSpc>
              <a:spcBef>
                <a:spcPts val="30"/>
              </a:spcBef>
              <a:buFont typeface="Wingdings"/>
              <a:buChar char=""/>
              <a:tabLst>
                <a:tab pos="209550" algn="l"/>
                <a:tab pos="243840" algn="l"/>
              </a:tabLst>
            </a:pPr>
            <a:r>
              <a:rPr sz="1000" dirty="0">
                <a:latin typeface="Cambria"/>
                <a:cs typeface="Cambria"/>
              </a:rPr>
              <a:t>This</a:t>
            </a:r>
            <a:r>
              <a:rPr sz="1000" spc="1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type</a:t>
            </a:r>
            <a:r>
              <a:rPr sz="1000" spc="1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of</a:t>
            </a:r>
            <a:r>
              <a:rPr sz="1000" spc="1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OS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accepts</a:t>
            </a:r>
            <a:r>
              <a:rPr sz="1000" spc="1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more</a:t>
            </a:r>
            <a:r>
              <a:rPr sz="1000" spc="1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than</a:t>
            </a:r>
            <a:r>
              <a:rPr sz="1000" spc="1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one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jobs</a:t>
            </a:r>
            <a:r>
              <a:rPr sz="1000" spc="1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and</a:t>
            </a:r>
            <a:r>
              <a:rPr sz="1000" spc="1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these</a:t>
            </a:r>
            <a:r>
              <a:rPr sz="1000" spc="1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jobs</a:t>
            </a:r>
            <a:r>
              <a:rPr sz="1000" spc="1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are</a:t>
            </a:r>
            <a:r>
              <a:rPr sz="1000" spc="1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batched/</a:t>
            </a:r>
            <a:r>
              <a:rPr sz="1000" spc="1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grouped</a:t>
            </a:r>
            <a:r>
              <a:rPr sz="1000" spc="1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together</a:t>
            </a:r>
            <a:r>
              <a:rPr sz="1000" spc="1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according</a:t>
            </a:r>
            <a:r>
              <a:rPr sz="1000" spc="1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to</a:t>
            </a:r>
            <a:r>
              <a:rPr sz="1000" spc="13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their</a:t>
            </a:r>
            <a:endParaRPr sz="1000">
              <a:latin typeface="Cambria"/>
              <a:cs typeface="Cambria"/>
            </a:endParaRPr>
          </a:p>
          <a:p>
            <a:pPr marL="243840" marR="6350">
              <a:lnSpc>
                <a:spcPct val="102000"/>
              </a:lnSpc>
              <a:spcBef>
                <a:spcPts val="30"/>
              </a:spcBef>
            </a:pPr>
            <a:r>
              <a:rPr sz="1000" dirty="0">
                <a:latin typeface="Cambria"/>
                <a:cs typeface="Cambria"/>
              </a:rPr>
              <a:t>similar</a:t>
            </a:r>
            <a:r>
              <a:rPr sz="1000" spc="2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requirements.</a:t>
            </a:r>
            <a:r>
              <a:rPr sz="1000" spc="2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This</a:t>
            </a:r>
            <a:r>
              <a:rPr sz="1000" spc="229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is</a:t>
            </a:r>
            <a:r>
              <a:rPr sz="1000" spc="2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done</a:t>
            </a:r>
            <a:r>
              <a:rPr sz="1000" spc="2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by</a:t>
            </a:r>
            <a:r>
              <a:rPr sz="1000" spc="2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computer</a:t>
            </a:r>
            <a:r>
              <a:rPr sz="1000" spc="2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operator.</a:t>
            </a:r>
            <a:r>
              <a:rPr sz="1000" spc="2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Whenever</a:t>
            </a:r>
            <a:r>
              <a:rPr sz="1000" spc="2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2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computer</a:t>
            </a:r>
            <a:r>
              <a:rPr sz="1000" spc="2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becomes</a:t>
            </a:r>
            <a:r>
              <a:rPr sz="1000" spc="2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available,</a:t>
            </a:r>
            <a:r>
              <a:rPr sz="1000" spc="240" dirty="0">
                <a:latin typeface="Cambria"/>
                <a:cs typeface="Cambria"/>
              </a:rPr>
              <a:t> </a:t>
            </a:r>
            <a:r>
              <a:rPr sz="1000" spc="-25" dirty="0">
                <a:latin typeface="Cambria"/>
                <a:cs typeface="Cambria"/>
              </a:rPr>
              <a:t>the</a:t>
            </a:r>
            <a:r>
              <a:rPr sz="1000" dirty="0">
                <a:latin typeface="Cambria"/>
                <a:cs typeface="Cambria"/>
              </a:rPr>
              <a:t> batched</a:t>
            </a:r>
            <a:r>
              <a:rPr sz="1000" spc="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jobs</a:t>
            </a:r>
            <a:r>
              <a:rPr sz="1000" spc="1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are</a:t>
            </a:r>
            <a:r>
              <a:rPr sz="1000" spc="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sent</a:t>
            </a:r>
            <a:r>
              <a:rPr sz="1000" spc="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for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execution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and</a:t>
            </a:r>
            <a:r>
              <a:rPr sz="1000" spc="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gradually</a:t>
            </a:r>
            <a:r>
              <a:rPr sz="1000" spc="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output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is</a:t>
            </a:r>
            <a:r>
              <a:rPr sz="1000" spc="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sent</a:t>
            </a:r>
            <a:r>
              <a:rPr sz="1000" spc="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back</a:t>
            </a:r>
            <a:r>
              <a:rPr sz="1000" spc="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to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2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user.</a:t>
            </a:r>
            <a:endParaRPr sz="1000">
              <a:latin typeface="Cambria"/>
              <a:cs typeface="Cambria"/>
            </a:endParaRPr>
          </a:p>
          <a:p>
            <a:pPr marL="233679" lvl="1" indent="-218440">
              <a:lnSpc>
                <a:spcPct val="100000"/>
              </a:lnSpc>
              <a:spcBef>
                <a:spcPts val="45"/>
              </a:spcBef>
              <a:buFont typeface="Wingdings"/>
              <a:buChar char=""/>
              <a:tabLst>
                <a:tab pos="233679" algn="l"/>
              </a:tabLst>
            </a:pPr>
            <a:r>
              <a:rPr sz="1000" dirty="0">
                <a:latin typeface="Cambria"/>
                <a:cs typeface="Cambria"/>
              </a:rPr>
              <a:t>It</a:t>
            </a:r>
            <a:r>
              <a:rPr sz="1000" spc="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allowed</a:t>
            </a:r>
            <a:r>
              <a:rPr sz="1000" spc="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only</a:t>
            </a:r>
            <a:r>
              <a:rPr sz="1000" spc="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one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program</a:t>
            </a:r>
            <a:r>
              <a:rPr sz="1000" spc="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at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spc="-20" dirty="0">
                <a:latin typeface="Cambria"/>
                <a:cs typeface="Cambria"/>
              </a:rPr>
              <a:t>time.</a:t>
            </a:r>
            <a:endParaRPr sz="1000">
              <a:latin typeface="Cambria"/>
              <a:cs typeface="Cambria"/>
            </a:endParaRPr>
          </a:p>
          <a:p>
            <a:pPr marL="224790" lvl="1" indent="-209550">
              <a:lnSpc>
                <a:spcPts val="1180"/>
              </a:lnSpc>
              <a:spcBef>
                <a:spcPts val="145"/>
              </a:spcBef>
              <a:buSzPct val="120000"/>
              <a:buFont typeface="Wingdings"/>
              <a:buChar char=""/>
              <a:tabLst>
                <a:tab pos="224790" algn="l"/>
              </a:tabLst>
            </a:pPr>
            <a:r>
              <a:rPr sz="1000" dirty="0">
                <a:latin typeface="Cambria"/>
                <a:cs typeface="Cambria"/>
              </a:rPr>
              <a:t>This</a:t>
            </a:r>
            <a:r>
              <a:rPr sz="1000" spc="8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OS</a:t>
            </a:r>
            <a:r>
              <a:rPr sz="1000" spc="6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is</a:t>
            </a:r>
            <a:r>
              <a:rPr sz="1000" spc="6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responsible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for</a:t>
            </a:r>
            <a:r>
              <a:rPr sz="1000" spc="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scheduling</a:t>
            </a:r>
            <a:r>
              <a:rPr sz="1000" spc="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jobs</a:t>
            </a:r>
            <a:r>
              <a:rPr sz="1000" spc="6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according</a:t>
            </a:r>
            <a:r>
              <a:rPr sz="1000" spc="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to</a:t>
            </a:r>
            <a:r>
              <a:rPr sz="1000" spc="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priority</a:t>
            </a:r>
            <a:r>
              <a:rPr sz="1000" spc="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and</a:t>
            </a:r>
            <a:r>
              <a:rPr sz="1000" spc="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resource</a:t>
            </a:r>
            <a:r>
              <a:rPr sz="1000" spc="7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required.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ts val="1655"/>
              </a:lnSpc>
            </a:pPr>
            <a:r>
              <a:rPr sz="1400" b="1" dirty="0">
                <a:latin typeface="Georgia"/>
                <a:cs typeface="Georgia"/>
              </a:rPr>
              <a:t>3.</a:t>
            </a:r>
            <a:r>
              <a:rPr sz="1400" b="1" spc="114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Multiprogramming</a:t>
            </a:r>
            <a:r>
              <a:rPr sz="1400" b="1" spc="-5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Operating</a:t>
            </a:r>
            <a:r>
              <a:rPr sz="1400" b="1" spc="-5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System:</a:t>
            </a:r>
            <a:endParaRPr sz="1400">
              <a:latin typeface="Georgia"/>
              <a:cs typeface="Georgia"/>
            </a:endParaRPr>
          </a:p>
          <a:p>
            <a:pPr marL="167640" indent="-154940" algn="just">
              <a:lnSpc>
                <a:spcPts val="1195"/>
              </a:lnSpc>
              <a:buFont typeface="Wingdings"/>
              <a:buChar char=""/>
              <a:tabLst>
                <a:tab pos="167640" algn="l"/>
              </a:tabLst>
            </a:pPr>
            <a:r>
              <a:rPr sz="1000" dirty="0">
                <a:latin typeface="Cambria"/>
                <a:cs typeface="Cambria"/>
              </a:rPr>
              <a:t>This</a:t>
            </a:r>
            <a:r>
              <a:rPr sz="1000" spc="1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type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of</a:t>
            </a:r>
            <a:r>
              <a:rPr sz="1000" spc="1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OS</a:t>
            </a:r>
            <a:r>
              <a:rPr sz="1000" spc="1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is</a:t>
            </a:r>
            <a:r>
              <a:rPr sz="1000" spc="1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used</a:t>
            </a:r>
            <a:r>
              <a:rPr sz="1000" spc="1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to</a:t>
            </a:r>
            <a:r>
              <a:rPr sz="1000" spc="1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execute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more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than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one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jobs</a:t>
            </a:r>
            <a:r>
              <a:rPr sz="1000" spc="1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simultaneously</a:t>
            </a:r>
            <a:r>
              <a:rPr sz="1000" spc="1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by</a:t>
            </a:r>
            <a:r>
              <a:rPr sz="1000" spc="1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single</a:t>
            </a:r>
            <a:r>
              <a:rPr sz="1000" spc="1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processor.</a:t>
            </a:r>
            <a:r>
              <a:rPr sz="1000" spc="1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it</a:t>
            </a:r>
            <a:r>
              <a:rPr sz="1000" spc="1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increases</a:t>
            </a:r>
            <a:r>
              <a:rPr sz="1000" spc="130" dirty="0">
                <a:latin typeface="Cambria"/>
                <a:cs typeface="Cambria"/>
              </a:rPr>
              <a:t> </a:t>
            </a:r>
            <a:r>
              <a:rPr sz="1000" spc="-25" dirty="0">
                <a:latin typeface="Cambria"/>
                <a:cs typeface="Cambria"/>
              </a:rPr>
              <a:t>CPU</a:t>
            </a:r>
            <a:endParaRPr sz="1000">
              <a:latin typeface="Cambria"/>
              <a:cs typeface="Cambria"/>
            </a:endParaRPr>
          </a:p>
          <a:p>
            <a:pPr marL="243840" algn="just">
              <a:lnSpc>
                <a:spcPct val="100000"/>
              </a:lnSpc>
              <a:spcBef>
                <a:spcPts val="50"/>
              </a:spcBef>
            </a:pPr>
            <a:r>
              <a:rPr sz="1000" dirty="0">
                <a:latin typeface="Cambria"/>
                <a:cs typeface="Cambria"/>
              </a:rPr>
              <a:t>utilization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by</a:t>
            </a:r>
            <a:r>
              <a:rPr sz="1000" spc="1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organizing</a:t>
            </a:r>
            <a:r>
              <a:rPr sz="1000" spc="11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jobs</a:t>
            </a:r>
            <a:r>
              <a:rPr sz="1000" spc="10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so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that</a:t>
            </a:r>
            <a:r>
              <a:rPr sz="1000" spc="10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8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CPU</a:t>
            </a:r>
            <a:r>
              <a:rPr sz="1000" spc="1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always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has</a:t>
            </a:r>
            <a:r>
              <a:rPr sz="1000" spc="1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one</a:t>
            </a:r>
            <a:r>
              <a:rPr sz="1000" spc="11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job</a:t>
            </a:r>
            <a:r>
              <a:rPr sz="1000" spc="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to</a:t>
            </a:r>
            <a:r>
              <a:rPr sz="1000" spc="9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execute.</a:t>
            </a:r>
            <a:endParaRPr sz="1000">
              <a:latin typeface="Cambria"/>
              <a:cs typeface="Cambria"/>
            </a:endParaRPr>
          </a:p>
          <a:p>
            <a:pPr marL="240029" indent="-224790" algn="just">
              <a:lnSpc>
                <a:spcPct val="100000"/>
              </a:lnSpc>
              <a:spcBef>
                <a:spcPts val="50"/>
              </a:spcBef>
              <a:buFont typeface="Wingdings"/>
              <a:buChar char=""/>
              <a:tabLst>
                <a:tab pos="240029" algn="l"/>
              </a:tabLst>
            </a:pPr>
            <a:r>
              <a:rPr sz="1000" dirty="0">
                <a:latin typeface="Cambria"/>
                <a:cs typeface="Cambria"/>
              </a:rPr>
              <a:t>The</a:t>
            </a:r>
            <a:r>
              <a:rPr sz="1000" spc="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concept</a:t>
            </a:r>
            <a:r>
              <a:rPr sz="1000" spc="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of</a:t>
            </a:r>
            <a:r>
              <a:rPr sz="1000" spc="8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multiprogramming</a:t>
            </a:r>
            <a:r>
              <a:rPr sz="1000" spc="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is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described</a:t>
            </a:r>
            <a:r>
              <a:rPr sz="1000" spc="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as</a:t>
            </a:r>
            <a:r>
              <a:rPr sz="1000" spc="5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follows:</a:t>
            </a:r>
            <a:endParaRPr sz="1000">
              <a:latin typeface="Cambria"/>
              <a:cs typeface="Cambria"/>
            </a:endParaRPr>
          </a:p>
          <a:p>
            <a:pPr marL="700405" marR="9525" lvl="1" indent="-227965" algn="just">
              <a:lnSpc>
                <a:spcPct val="102000"/>
              </a:lnSpc>
              <a:spcBef>
                <a:spcPts val="25"/>
              </a:spcBef>
              <a:buFont typeface="Wingdings"/>
              <a:buChar char=""/>
              <a:tabLst>
                <a:tab pos="701675" algn="l"/>
              </a:tabLst>
            </a:pPr>
            <a:r>
              <a:rPr sz="1000" dirty="0">
                <a:latin typeface="Cambria"/>
                <a:cs typeface="Cambria"/>
              </a:rPr>
              <a:t>All</a:t>
            </a:r>
            <a:r>
              <a:rPr sz="1000" spc="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jobs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that</a:t>
            </a:r>
            <a:r>
              <a:rPr sz="1000" spc="6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enter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8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</a:t>
            </a:r>
            <a:r>
              <a:rPr sz="1000" spc="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are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stored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in</a:t>
            </a:r>
            <a:r>
              <a:rPr sz="1000" spc="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job</a:t>
            </a:r>
            <a:r>
              <a:rPr sz="1000" spc="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pool(</a:t>
            </a:r>
            <a:r>
              <a:rPr sz="1000" spc="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in</a:t>
            </a:r>
            <a:r>
              <a:rPr sz="1000" spc="8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disc).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operating</a:t>
            </a:r>
            <a:r>
              <a:rPr sz="1000" spc="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</a:t>
            </a:r>
            <a:r>
              <a:rPr sz="1000" spc="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loads</a:t>
            </a:r>
            <a:r>
              <a:rPr sz="1000" spc="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</a:t>
            </a:r>
            <a:r>
              <a:rPr sz="1000" spc="80" dirty="0">
                <a:latin typeface="Cambria"/>
                <a:cs typeface="Cambria"/>
              </a:rPr>
              <a:t> </a:t>
            </a:r>
            <a:r>
              <a:rPr sz="1000" spc="-25" dirty="0">
                <a:latin typeface="Cambria"/>
                <a:cs typeface="Cambria"/>
              </a:rPr>
              <a:t>set</a:t>
            </a:r>
            <a:r>
              <a:rPr sz="1000" dirty="0">
                <a:latin typeface="Cambria"/>
                <a:cs typeface="Cambria"/>
              </a:rPr>
              <a:t> 	of</a:t>
            </a:r>
            <a:r>
              <a:rPr sz="1000" spc="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jobs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from</a:t>
            </a:r>
            <a:r>
              <a:rPr sz="1000" spc="1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job</a:t>
            </a:r>
            <a:r>
              <a:rPr sz="1000" spc="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pool</a:t>
            </a:r>
            <a:r>
              <a:rPr sz="1000" spc="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into</a:t>
            </a:r>
            <a:r>
              <a:rPr sz="1000" spc="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main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memory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and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begins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to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execute.</a:t>
            </a:r>
            <a:endParaRPr sz="1000">
              <a:latin typeface="Cambria"/>
              <a:cs typeface="Cambria"/>
            </a:endParaRPr>
          </a:p>
          <a:p>
            <a:pPr marL="700405" marR="9525" lvl="1" indent="-227965" algn="just">
              <a:lnSpc>
                <a:spcPct val="103000"/>
              </a:lnSpc>
              <a:spcBef>
                <a:spcPts val="10"/>
              </a:spcBef>
              <a:buFont typeface="Wingdings"/>
              <a:buChar char=""/>
              <a:tabLst>
                <a:tab pos="701675" algn="l"/>
              </a:tabLst>
            </a:pPr>
            <a:r>
              <a:rPr sz="1000" dirty="0">
                <a:latin typeface="Cambria"/>
                <a:cs typeface="Cambria"/>
              </a:rPr>
              <a:t>During</a:t>
            </a:r>
            <a:r>
              <a:rPr sz="1000" spc="1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execution,</a:t>
            </a:r>
            <a:r>
              <a:rPr sz="1000" spc="1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1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job</a:t>
            </a:r>
            <a:r>
              <a:rPr sz="1000" spc="1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may</a:t>
            </a:r>
            <a:r>
              <a:rPr sz="1000" spc="1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have</a:t>
            </a:r>
            <a:r>
              <a:rPr sz="1000" spc="11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to</a:t>
            </a:r>
            <a:r>
              <a:rPr sz="1000" spc="1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wait</a:t>
            </a:r>
            <a:r>
              <a:rPr sz="1000" spc="1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for</a:t>
            </a:r>
            <a:r>
              <a:rPr sz="1000" spc="1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some</a:t>
            </a:r>
            <a:r>
              <a:rPr sz="1000" spc="1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task,</a:t>
            </a:r>
            <a:r>
              <a:rPr sz="1000" spc="1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such</a:t>
            </a:r>
            <a:r>
              <a:rPr sz="1000" spc="1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as</a:t>
            </a:r>
            <a:r>
              <a:rPr sz="1000" spc="1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an</a:t>
            </a:r>
            <a:r>
              <a:rPr sz="1000" spc="11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I/O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operation,</a:t>
            </a:r>
            <a:r>
              <a:rPr sz="1000" spc="1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to</a:t>
            </a:r>
            <a:r>
              <a:rPr sz="1000" spc="11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complete.</a:t>
            </a:r>
            <a:r>
              <a:rPr sz="1000" spc="170" dirty="0">
                <a:latin typeface="Cambria"/>
                <a:cs typeface="Cambria"/>
              </a:rPr>
              <a:t> </a:t>
            </a:r>
            <a:r>
              <a:rPr sz="1000" spc="-25" dirty="0">
                <a:latin typeface="Cambria"/>
                <a:cs typeface="Cambria"/>
              </a:rPr>
              <a:t>In</a:t>
            </a:r>
            <a:r>
              <a:rPr sz="1000" dirty="0">
                <a:latin typeface="Cambria"/>
                <a:cs typeface="Cambria"/>
              </a:rPr>
              <a:t> 	a</a:t>
            </a:r>
            <a:r>
              <a:rPr sz="1000" spc="26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multiprogramming</a:t>
            </a:r>
            <a:r>
              <a:rPr sz="1000" spc="28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system,</a:t>
            </a:r>
            <a:r>
              <a:rPr sz="1000" spc="2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25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operating</a:t>
            </a:r>
            <a:r>
              <a:rPr sz="1000" spc="28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</a:t>
            </a:r>
            <a:r>
              <a:rPr sz="1000" spc="2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simply</a:t>
            </a:r>
            <a:r>
              <a:rPr sz="1000" spc="2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switches</a:t>
            </a:r>
            <a:r>
              <a:rPr sz="1000" spc="2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to</a:t>
            </a:r>
            <a:r>
              <a:rPr sz="1000" spc="26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another</a:t>
            </a:r>
            <a:r>
              <a:rPr sz="1000" spc="2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job</a:t>
            </a:r>
            <a:r>
              <a:rPr sz="1000" spc="2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and</a:t>
            </a:r>
            <a:r>
              <a:rPr sz="1000" spc="26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executes. 	</a:t>
            </a:r>
            <a:r>
              <a:rPr sz="1000" dirty="0">
                <a:latin typeface="Cambria"/>
                <a:cs typeface="Cambria"/>
              </a:rPr>
              <a:t>When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that</a:t>
            </a:r>
            <a:r>
              <a:rPr sz="1000" spc="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job</a:t>
            </a:r>
            <a:r>
              <a:rPr sz="1000" spc="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needs</a:t>
            </a:r>
            <a:r>
              <a:rPr sz="1000" spc="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to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wait,</a:t>
            </a:r>
            <a:r>
              <a:rPr sz="1000" spc="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CPU</a:t>
            </a:r>
            <a:r>
              <a:rPr sz="1000" spc="11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is</a:t>
            </a:r>
            <a:r>
              <a:rPr sz="1000" spc="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switched</a:t>
            </a:r>
            <a:r>
              <a:rPr sz="1000" spc="11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to</a:t>
            </a:r>
            <a:r>
              <a:rPr sz="1000" spc="80" dirty="0">
                <a:latin typeface="Cambria"/>
                <a:cs typeface="Cambria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another</a:t>
            </a:r>
            <a:r>
              <a:rPr sz="1000" i="1" spc="6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Cambria"/>
                <a:cs typeface="Cambria"/>
              </a:rPr>
              <a:t>job,</a:t>
            </a:r>
            <a:r>
              <a:rPr sz="1000" spc="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and</a:t>
            </a:r>
            <a:r>
              <a:rPr sz="1000" spc="11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so</a:t>
            </a:r>
            <a:r>
              <a:rPr sz="1000" spc="80" dirty="0">
                <a:latin typeface="Cambria"/>
                <a:cs typeface="Cambria"/>
              </a:rPr>
              <a:t> </a:t>
            </a:r>
            <a:r>
              <a:rPr sz="1000" spc="-25" dirty="0">
                <a:latin typeface="Cambria"/>
                <a:cs typeface="Cambria"/>
              </a:rPr>
              <a:t>on.</a:t>
            </a:r>
            <a:endParaRPr sz="1000">
              <a:latin typeface="Cambria"/>
              <a:cs typeface="Cambria"/>
            </a:endParaRPr>
          </a:p>
          <a:p>
            <a:pPr marL="701040" lvl="1" indent="-231140" algn="just">
              <a:lnSpc>
                <a:spcPct val="100000"/>
              </a:lnSpc>
              <a:spcBef>
                <a:spcPts val="50"/>
              </a:spcBef>
              <a:buFont typeface="Wingdings"/>
              <a:buChar char=""/>
              <a:tabLst>
                <a:tab pos="701040" algn="l"/>
              </a:tabLst>
            </a:pPr>
            <a:r>
              <a:rPr sz="1000" dirty="0">
                <a:latin typeface="Cambria"/>
                <a:cs typeface="Cambria"/>
              </a:rPr>
              <a:t>When</a:t>
            </a:r>
            <a:r>
              <a:rPr sz="1000" spc="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first</a:t>
            </a:r>
            <a:r>
              <a:rPr sz="1000" spc="1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job</a:t>
            </a:r>
            <a:r>
              <a:rPr sz="1000" spc="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finishes</a:t>
            </a:r>
            <a:r>
              <a:rPr sz="1000" spc="1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waiting</a:t>
            </a:r>
            <a:r>
              <a:rPr sz="1000" spc="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and</a:t>
            </a:r>
            <a:r>
              <a:rPr sz="1000" spc="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it</a:t>
            </a:r>
            <a:r>
              <a:rPr sz="1000" spc="1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gets</a:t>
            </a:r>
            <a:r>
              <a:rPr sz="1000" spc="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8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CPU</a:t>
            </a:r>
            <a:r>
              <a:rPr sz="1000" spc="9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back.</a:t>
            </a:r>
            <a:endParaRPr sz="1000">
              <a:latin typeface="Cambria"/>
              <a:cs typeface="Cambria"/>
            </a:endParaRPr>
          </a:p>
          <a:p>
            <a:pPr marL="701040" lvl="1" indent="-231140" algn="just">
              <a:lnSpc>
                <a:spcPct val="100000"/>
              </a:lnSpc>
              <a:spcBef>
                <a:spcPts val="50"/>
              </a:spcBef>
              <a:buFont typeface="Wingdings"/>
              <a:buChar char=""/>
              <a:tabLst>
                <a:tab pos="701040" algn="l"/>
              </a:tabLst>
            </a:pPr>
            <a:r>
              <a:rPr sz="1000" dirty="0">
                <a:latin typeface="Cambria"/>
                <a:cs typeface="Cambria"/>
              </a:rPr>
              <a:t>As</a:t>
            </a:r>
            <a:r>
              <a:rPr sz="1000" spc="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long</a:t>
            </a:r>
            <a:r>
              <a:rPr sz="1000" spc="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as</a:t>
            </a:r>
            <a:r>
              <a:rPr sz="1000" spc="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at</a:t>
            </a:r>
            <a:r>
              <a:rPr sz="1000" spc="8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least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one</a:t>
            </a:r>
            <a:r>
              <a:rPr sz="1000" spc="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job</a:t>
            </a:r>
            <a:r>
              <a:rPr sz="1000" spc="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needs</a:t>
            </a:r>
            <a:r>
              <a:rPr sz="1000" spc="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to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execute,</a:t>
            </a:r>
            <a:r>
              <a:rPr sz="1000" spc="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CPU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is</a:t>
            </a:r>
            <a:r>
              <a:rPr sz="1000" spc="6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never</a:t>
            </a:r>
            <a:r>
              <a:rPr sz="1000" spc="7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idle.</a:t>
            </a:r>
            <a:endParaRPr sz="1000">
              <a:latin typeface="Cambria"/>
              <a:cs typeface="Cambria"/>
            </a:endParaRPr>
          </a:p>
          <a:p>
            <a:pPr marL="473075" algn="just">
              <a:lnSpc>
                <a:spcPts val="1170"/>
              </a:lnSpc>
              <a:spcBef>
                <a:spcPts val="45"/>
              </a:spcBef>
            </a:pPr>
            <a:r>
              <a:rPr sz="1000" spc="10" dirty="0">
                <a:latin typeface="Cambria"/>
                <a:cs typeface="Cambria"/>
              </a:rPr>
              <a:t>Multiprogramming</a:t>
            </a:r>
            <a:r>
              <a:rPr sz="1000" spc="95" dirty="0">
                <a:latin typeface="Cambria"/>
                <a:cs typeface="Cambria"/>
              </a:rPr>
              <a:t> </a:t>
            </a:r>
            <a:r>
              <a:rPr sz="1000" spc="10" dirty="0">
                <a:latin typeface="Cambria"/>
                <a:cs typeface="Cambria"/>
              </a:rPr>
              <a:t>operating</a:t>
            </a:r>
            <a:r>
              <a:rPr sz="1000" spc="90" dirty="0">
                <a:latin typeface="Cambria"/>
                <a:cs typeface="Cambria"/>
              </a:rPr>
              <a:t> </a:t>
            </a:r>
            <a:r>
              <a:rPr sz="1000" spc="10" dirty="0">
                <a:latin typeface="Cambria"/>
                <a:cs typeface="Cambria"/>
              </a:rPr>
              <a:t>systems</a:t>
            </a:r>
            <a:r>
              <a:rPr sz="1000" spc="55" dirty="0">
                <a:latin typeface="Cambria"/>
                <a:cs typeface="Cambria"/>
              </a:rPr>
              <a:t> </a:t>
            </a:r>
            <a:r>
              <a:rPr sz="1000" spc="10" dirty="0">
                <a:latin typeface="Cambria"/>
                <a:cs typeface="Cambria"/>
              </a:rPr>
              <a:t>use</a:t>
            </a:r>
            <a:r>
              <a:rPr sz="1000" spc="60" dirty="0">
                <a:latin typeface="Cambria"/>
                <a:cs typeface="Cambria"/>
              </a:rPr>
              <a:t> </a:t>
            </a:r>
            <a:r>
              <a:rPr sz="1000" spc="10" dirty="0">
                <a:latin typeface="Cambria"/>
                <a:cs typeface="Cambria"/>
              </a:rPr>
              <a:t>the</a:t>
            </a:r>
            <a:r>
              <a:rPr sz="1000" spc="35" dirty="0">
                <a:latin typeface="Cambria"/>
                <a:cs typeface="Cambria"/>
              </a:rPr>
              <a:t> </a:t>
            </a:r>
            <a:r>
              <a:rPr sz="1000" spc="10" dirty="0">
                <a:latin typeface="Cambria"/>
                <a:cs typeface="Cambria"/>
              </a:rPr>
              <a:t>mechanism</a:t>
            </a:r>
            <a:r>
              <a:rPr sz="1000" spc="70" dirty="0">
                <a:latin typeface="Cambria"/>
                <a:cs typeface="Cambria"/>
              </a:rPr>
              <a:t> </a:t>
            </a:r>
            <a:r>
              <a:rPr sz="1000" spc="10" dirty="0">
                <a:latin typeface="Cambria"/>
                <a:cs typeface="Cambria"/>
              </a:rPr>
              <a:t>of</a:t>
            </a:r>
            <a:r>
              <a:rPr sz="1000" spc="60" dirty="0">
                <a:latin typeface="Cambria"/>
                <a:cs typeface="Cambria"/>
              </a:rPr>
              <a:t> </a:t>
            </a:r>
            <a:r>
              <a:rPr sz="1000" spc="10" dirty="0">
                <a:latin typeface="Cambria"/>
                <a:cs typeface="Cambria"/>
              </a:rPr>
              <a:t>job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spc="10" dirty="0">
                <a:latin typeface="Cambria"/>
                <a:cs typeface="Cambria"/>
              </a:rPr>
              <a:t>scheduling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spc="10" dirty="0">
                <a:latin typeface="Cambria"/>
                <a:cs typeface="Cambria"/>
              </a:rPr>
              <a:t>and</a:t>
            </a:r>
            <a:r>
              <a:rPr sz="1000" spc="65" dirty="0">
                <a:latin typeface="Cambria"/>
                <a:cs typeface="Cambria"/>
              </a:rPr>
              <a:t> </a:t>
            </a:r>
            <a:r>
              <a:rPr sz="1000" spc="10" dirty="0">
                <a:latin typeface="Cambria"/>
                <a:cs typeface="Cambria"/>
              </a:rPr>
              <a:t>CPU</a:t>
            </a:r>
            <a:r>
              <a:rPr sz="1000" spc="6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scheduling.</a:t>
            </a:r>
            <a:endParaRPr sz="1000">
              <a:latin typeface="Cambria"/>
              <a:cs typeface="Cambria"/>
            </a:endParaRPr>
          </a:p>
          <a:p>
            <a:pPr marL="227329" indent="-214629">
              <a:lnSpc>
                <a:spcPts val="1650"/>
              </a:lnSpc>
              <a:buFont typeface="Georgia"/>
              <a:buAutoNum type="arabicPeriod" startAt="3"/>
              <a:tabLst>
                <a:tab pos="227329" algn="l"/>
              </a:tabLst>
            </a:pPr>
            <a:r>
              <a:rPr sz="1400" b="1" spc="-10" dirty="0">
                <a:latin typeface="Georgia"/>
                <a:cs typeface="Georgia"/>
              </a:rPr>
              <a:t>Time-Sharing/multitasking </a:t>
            </a:r>
            <a:r>
              <a:rPr sz="1400" b="1" dirty="0">
                <a:latin typeface="Georgia"/>
                <a:cs typeface="Georgia"/>
              </a:rPr>
              <a:t>Operating</a:t>
            </a:r>
            <a:r>
              <a:rPr sz="1400" b="1" spc="-2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Systems</a:t>
            </a:r>
            <a:endParaRPr sz="1400">
              <a:latin typeface="Georgia"/>
              <a:cs typeface="Georgia"/>
            </a:endParaRPr>
          </a:p>
          <a:p>
            <a:pPr marL="15240">
              <a:lnSpc>
                <a:spcPct val="100000"/>
              </a:lnSpc>
              <a:spcBef>
                <a:spcPts val="15"/>
              </a:spcBef>
            </a:pPr>
            <a:r>
              <a:rPr sz="1000" spc="10" dirty="0">
                <a:latin typeface="Cambria"/>
                <a:cs typeface="Cambria"/>
              </a:rPr>
              <a:t>Time</a:t>
            </a:r>
            <a:r>
              <a:rPr sz="1000" spc="-5" dirty="0">
                <a:latin typeface="Cambria"/>
                <a:cs typeface="Cambria"/>
              </a:rPr>
              <a:t> </a:t>
            </a:r>
            <a:r>
              <a:rPr sz="1000" spc="10" dirty="0">
                <a:latin typeface="Cambria"/>
                <a:cs typeface="Cambria"/>
              </a:rPr>
              <a:t>sharing</a:t>
            </a:r>
            <a:r>
              <a:rPr sz="1000" spc="55" dirty="0">
                <a:latin typeface="Cambria"/>
                <a:cs typeface="Cambria"/>
              </a:rPr>
              <a:t> </a:t>
            </a:r>
            <a:r>
              <a:rPr sz="1000" spc="10" dirty="0">
                <a:latin typeface="Cambria"/>
                <a:cs typeface="Cambria"/>
              </a:rPr>
              <a:t>(or</a:t>
            </a:r>
            <a:r>
              <a:rPr sz="1000" spc="35" dirty="0">
                <a:latin typeface="Cambria"/>
                <a:cs typeface="Cambria"/>
              </a:rPr>
              <a:t> </a:t>
            </a:r>
            <a:r>
              <a:rPr sz="1000" spc="10" dirty="0">
                <a:latin typeface="Cambria"/>
                <a:cs typeface="Cambria"/>
              </a:rPr>
              <a:t>multitasking)</a:t>
            </a:r>
            <a:r>
              <a:rPr sz="1000" spc="25" dirty="0">
                <a:latin typeface="Cambria"/>
                <a:cs typeface="Cambria"/>
              </a:rPr>
              <a:t> </a:t>
            </a:r>
            <a:r>
              <a:rPr sz="1000" spc="10" dirty="0">
                <a:latin typeface="Cambria"/>
                <a:cs typeface="Cambria"/>
              </a:rPr>
              <a:t>OS</a:t>
            </a:r>
            <a:r>
              <a:rPr sz="1000" spc="20" dirty="0">
                <a:latin typeface="Cambria"/>
                <a:cs typeface="Cambria"/>
              </a:rPr>
              <a:t> </a:t>
            </a:r>
            <a:r>
              <a:rPr sz="1000" spc="10" dirty="0">
                <a:latin typeface="Cambria"/>
                <a:cs typeface="Cambria"/>
              </a:rPr>
              <a:t>is</a:t>
            </a:r>
            <a:r>
              <a:rPr sz="1000" spc="15" dirty="0">
                <a:latin typeface="Cambria"/>
                <a:cs typeface="Cambria"/>
              </a:rPr>
              <a:t> </a:t>
            </a:r>
            <a:r>
              <a:rPr sz="1000" spc="10" dirty="0">
                <a:latin typeface="Cambria"/>
                <a:cs typeface="Cambria"/>
              </a:rPr>
              <a:t>a</a:t>
            </a:r>
            <a:r>
              <a:rPr sz="1000" spc="25" dirty="0">
                <a:latin typeface="Cambria"/>
                <a:cs typeface="Cambria"/>
              </a:rPr>
              <a:t> </a:t>
            </a:r>
            <a:r>
              <a:rPr sz="1000" spc="10" dirty="0">
                <a:latin typeface="Cambria"/>
                <a:cs typeface="Cambria"/>
              </a:rPr>
              <a:t>logical extension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spc="10" dirty="0">
                <a:latin typeface="Cambria"/>
                <a:cs typeface="Cambria"/>
              </a:rPr>
              <a:t>of</a:t>
            </a:r>
            <a:r>
              <a:rPr sz="1000" spc="25" dirty="0">
                <a:latin typeface="Cambria"/>
                <a:cs typeface="Cambria"/>
              </a:rPr>
              <a:t> </a:t>
            </a:r>
            <a:r>
              <a:rPr sz="1000" spc="10" dirty="0">
                <a:latin typeface="Cambria"/>
                <a:cs typeface="Cambria"/>
              </a:rPr>
              <a:t>multiprogramming.</a:t>
            </a:r>
            <a:r>
              <a:rPr sz="1000" spc="25" dirty="0">
                <a:latin typeface="Cambria"/>
                <a:cs typeface="Cambria"/>
              </a:rPr>
              <a:t> </a:t>
            </a:r>
            <a:r>
              <a:rPr sz="1000" spc="10" dirty="0">
                <a:latin typeface="Cambria"/>
                <a:cs typeface="Cambria"/>
              </a:rPr>
              <a:t>It</a:t>
            </a:r>
            <a:r>
              <a:rPr sz="1000" spc="15" dirty="0">
                <a:latin typeface="Cambria"/>
                <a:cs typeface="Cambria"/>
              </a:rPr>
              <a:t> </a:t>
            </a:r>
            <a:r>
              <a:rPr sz="1000" spc="10" dirty="0">
                <a:latin typeface="Cambria"/>
                <a:cs typeface="Cambria"/>
              </a:rPr>
              <a:t>provides</a:t>
            </a:r>
            <a:r>
              <a:rPr sz="1000" spc="40" dirty="0">
                <a:latin typeface="Cambria"/>
                <a:cs typeface="Cambria"/>
              </a:rPr>
              <a:t> </a:t>
            </a:r>
            <a:r>
              <a:rPr sz="1000" spc="10" dirty="0">
                <a:latin typeface="Cambria"/>
                <a:cs typeface="Cambria"/>
              </a:rPr>
              <a:t>extra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spc="10" dirty="0">
                <a:latin typeface="Cambria"/>
                <a:cs typeface="Cambria"/>
              </a:rPr>
              <a:t>facilities</a:t>
            </a:r>
            <a:r>
              <a:rPr sz="1000" spc="15" dirty="0">
                <a:latin typeface="Cambria"/>
                <a:cs typeface="Cambria"/>
              </a:rPr>
              <a:t> </a:t>
            </a:r>
            <a:r>
              <a:rPr sz="1000" spc="10" dirty="0">
                <a:latin typeface="Cambria"/>
                <a:cs typeface="Cambria"/>
              </a:rPr>
              <a:t>such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spc="-25" dirty="0">
                <a:latin typeface="Cambria"/>
                <a:cs typeface="Cambria"/>
              </a:rPr>
              <a:t>as:</a:t>
            </a:r>
            <a:endParaRPr sz="1000">
              <a:latin typeface="Cambria"/>
              <a:cs typeface="Cambria"/>
            </a:endParaRPr>
          </a:p>
          <a:p>
            <a:pPr marL="456565" lvl="1" indent="-215900">
              <a:lnSpc>
                <a:spcPct val="100000"/>
              </a:lnSpc>
              <a:spcBef>
                <a:spcPts val="25"/>
              </a:spcBef>
              <a:buFont typeface="Wingdings"/>
              <a:buChar char=""/>
              <a:tabLst>
                <a:tab pos="456565" algn="l"/>
              </a:tabLst>
            </a:pPr>
            <a:r>
              <a:rPr sz="1000" dirty="0">
                <a:latin typeface="Cambria"/>
                <a:cs typeface="Cambria"/>
              </a:rPr>
              <a:t>Faster</a:t>
            </a:r>
            <a:r>
              <a:rPr sz="1000" spc="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switching</a:t>
            </a:r>
            <a:r>
              <a:rPr sz="1000" spc="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between</a:t>
            </a:r>
            <a:r>
              <a:rPr sz="1000" spc="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multiple</a:t>
            </a:r>
            <a:r>
              <a:rPr sz="1000" spc="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jobs</a:t>
            </a:r>
            <a:r>
              <a:rPr sz="1000" spc="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to</a:t>
            </a:r>
            <a:r>
              <a:rPr sz="1000" spc="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make</a:t>
            </a:r>
            <a:r>
              <a:rPr sz="1000" spc="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processing</a:t>
            </a:r>
            <a:r>
              <a:rPr sz="1000" spc="3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faster.</a:t>
            </a:r>
            <a:endParaRPr sz="1000">
              <a:latin typeface="Cambria"/>
              <a:cs typeface="Cambria"/>
            </a:endParaRPr>
          </a:p>
          <a:p>
            <a:pPr marL="423545" lvl="1" indent="-179705">
              <a:lnSpc>
                <a:spcPct val="100000"/>
              </a:lnSpc>
              <a:spcBef>
                <a:spcPts val="50"/>
              </a:spcBef>
              <a:buFont typeface="Wingdings"/>
              <a:buChar char=""/>
              <a:tabLst>
                <a:tab pos="423545" algn="l"/>
              </a:tabLst>
            </a:pPr>
            <a:r>
              <a:rPr sz="1000" dirty="0">
                <a:latin typeface="Cambria"/>
                <a:cs typeface="Cambria"/>
              </a:rPr>
              <a:t>Allows</a:t>
            </a:r>
            <a:r>
              <a:rPr sz="1000" spc="11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multiple</a:t>
            </a:r>
            <a:r>
              <a:rPr sz="1000" spc="10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users</a:t>
            </a:r>
            <a:r>
              <a:rPr sz="1000" spc="11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to</a:t>
            </a:r>
            <a:r>
              <a:rPr sz="1000" spc="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share</a:t>
            </a:r>
            <a:r>
              <a:rPr sz="1000" spc="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computer</a:t>
            </a:r>
            <a:r>
              <a:rPr sz="1000" spc="10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</a:t>
            </a:r>
            <a:r>
              <a:rPr sz="1000" spc="9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simultaneously.</a:t>
            </a:r>
            <a:endParaRPr sz="1000">
              <a:latin typeface="Cambria"/>
              <a:cs typeface="Cambria"/>
            </a:endParaRPr>
          </a:p>
          <a:p>
            <a:pPr marL="456565" lvl="1" indent="-212725">
              <a:lnSpc>
                <a:spcPct val="100000"/>
              </a:lnSpc>
              <a:spcBef>
                <a:spcPts val="25"/>
              </a:spcBef>
              <a:buFont typeface="Wingdings"/>
              <a:buChar char=""/>
              <a:tabLst>
                <a:tab pos="456565" algn="l"/>
              </a:tabLst>
            </a:pPr>
            <a:r>
              <a:rPr sz="1000" dirty="0">
                <a:latin typeface="Cambria"/>
                <a:cs typeface="Cambria"/>
              </a:rPr>
              <a:t>The</a:t>
            </a:r>
            <a:r>
              <a:rPr sz="1000" spc="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users</a:t>
            </a:r>
            <a:r>
              <a:rPr sz="1000" spc="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can</a:t>
            </a:r>
            <a:r>
              <a:rPr sz="1000" spc="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interact</a:t>
            </a:r>
            <a:r>
              <a:rPr sz="1000" spc="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with</a:t>
            </a:r>
            <a:r>
              <a:rPr sz="1000" spc="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each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job</a:t>
            </a:r>
            <a:r>
              <a:rPr sz="1000" spc="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while</a:t>
            </a:r>
            <a:r>
              <a:rPr sz="1000" spc="6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it</a:t>
            </a:r>
            <a:r>
              <a:rPr sz="1000" spc="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is</a:t>
            </a:r>
            <a:r>
              <a:rPr sz="1000" spc="4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running.</a:t>
            </a:r>
            <a:endParaRPr sz="1000">
              <a:latin typeface="Cambria"/>
              <a:cs typeface="Cambria"/>
            </a:endParaRPr>
          </a:p>
          <a:p>
            <a:pPr marL="15240" marR="5080" algn="just">
              <a:lnSpc>
                <a:spcPct val="103000"/>
              </a:lnSpc>
              <a:spcBef>
                <a:spcPts val="35"/>
              </a:spcBef>
            </a:pPr>
            <a:r>
              <a:rPr sz="1000" dirty="0">
                <a:latin typeface="Cambria"/>
                <a:cs typeface="Cambria"/>
              </a:rPr>
              <a:t>These</a:t>
            </a:r>
            <a:r>
              <a:rPr sz="1000" spc="1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systems</a:t>
            </a:r>
            <a:r>
              <a:rPr sz="1000" spc="1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use</a:t>
            </a:r>
            <a:r>
              <a:rPr sz="1000" spc="1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</a:t>
            </a:r>
            <a:r>
              <a:rPr sz="1000" spc="1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concept</a:t>
            </a:r>
            <a:r>
              <a:rPr sz="1000" spc="20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of</a:t>
            </a:r>
            <a:r>
              <a:rPr sz="1000" spc="1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virtual</a:t>
            </a:r>
            <a:r>
              <a:rPr sz="1000" spc="1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memory</a:t>
            </a:r>
            <a:r>
              <a:rPr sz="1000" spc="1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for</a:t>
            </a:r>
            <a:r>
              <a:rPr sz="1000" spc="16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effective</a:t>
            </a:r>
            <a:r>
              <a:rPr sz="1000" spc="1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utilization</a:t>
            </a:r>
            <a:r>
              <a:rPr sz="1000" spc="1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of</a:t>
            </a:r>
            <a:r>
              <a:rPr sz="1000" spc="16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memory</a:t>
            </a:r>
            <a:r>
              <a:rPr sz="1000" spc="16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space.</a:t>
            </a:r>
            <a:r>
              <a:rPr sz="1000" spc="1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Hence,</a:t>
            </a:r>
            <a:r>
              <a:rPr sz="1000" spc="1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in</a:t>
            </a:r>
            <a:r>
              <a:rPr sz="1000" spc="1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this</a:t>
            </a:r>
            <a:r>
              <a:rPr sz="1000" spc="1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OS,</a:t>
            </a:r>
            <a:r>
              <a:rPr sz="1000" spc="165" dirty="0">
                <a:latin typeface="Cambria"/>
                <a:cs typeface="Cambria"/>
              </a:rPr>
              <a:t> </a:t>
            </a:r>
            <a:r>
              <a:rPr sz="1000" spc="-25" dirty="0">
                <a:latin typeface="Cambria"/>
                <a:cs typeface="Cambria"/>
              </a:rPr>
              <a:t>no</a:t>
            </a:r>
            <a:r>
              <a:rPr sz="1000" dirty="0">
                <a:latin typeface="Cambria"/>
                <a:cs typeface="Cambria"/>
              </a:rPr>
              <a:t> jobs</a:t>
            </a:r>
            <a:r>
              <a:rPr sz="1000" spc="3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are</a:t>
            </a:r>
            <a:r>
              <a:rPr sz="1000" spc="3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discarded.</a:t>
            </a:r>
            <a:r>
              <a:rPr sz="1000" spc="36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Each</a:t>
            </a:r>
            <a:r>
              <a:rPr sz="1000" spc="3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one</a:t>
            </a:r>
            <a:r>
              <a:rPr sz="1000" spc="3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is</a:t>
            </a:r>
            <a:r>
              <a:rPr sz="1000" spc="3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executed</a:t>
            </a:r>
            <a:r>
              <a:rPr sz="1000" spc="36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using</a:t>
            </a:r>
            <a:r>
              <a:rPr sz="1000" spc="3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virtual</a:t>
            </a:r>
            <a:r>
              <a:rPr sz="1000" spc="36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memory</a:t>
            </a:r>
            <a:r>
              <a:rPr sz="1000" spc="36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concept.</a:t>
            </a:r>
            <a:r>
              <a:rPr sz="1000" spc="3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It</a:t>
            </a:r>
            <a:r>
              <a:rPr sz="1000" spc="3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uses</a:t>
            </a:r>
            <a:r>
              <a:rPr sz="1000" spc="3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CPU</a:t>
            </a:r>
            <a:r>
              <a:rPr sz="1000" spc="3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scheduling,</a:t>
            </a:r>
            <a:r>
              <a:rPr sz="1000" spc="36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memory </a:t>
            </a:r>
            <a:r>
              <a:rPr sz="1000" dirty="0">
                <a:latin typeface="Cambria"/>
                <a:cs typeface="Cambria"/>
              </a:rPr>
              <a:t>management,</a:t>
            </a:r>
            <a:r>
              <a:rPr sz="1000" spc="18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disc</a:t>
            </a:r>
            <a:r>
              <a:rPr sz="1000" spc="1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management</a:t>
            </a:r>
            <a:r>
              <a:rPr sz="1000" spc="2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and</a:t>
            </a:r>
            <a:r>
              <a:rPr sz="1000" spc="2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security</a:t>
            </a:r>
            <a:r>
              <a:rPr sz="1000" spc="2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management.</a:t>
            </a:r>
            <a:r>
              <a:rPr sz="1000" spc="21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Examples:</a:t>
            </a:r>
            <a:r>
              <a:rPr sz="1000" spc="1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CTSS,</a:t>
            </a:r>
            <a:r>
              <a:rPr sz="1000" spc="1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MULTICS,</a:t>
            </a:r>
            <a:r>
              <a:rPr sz="1000" spc="1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CAL,</a:t>
            </a:r>
            <a:r>
              <a:rPr sz="1000" spc="20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UNIX</a:t>
            </a:r>
            <a:r>
              <a:rPr sz="1000" spc="170" dirty="0">
                <a:latin typeface="Cambria"/>
                <a:cs typeface="Cambria"/>
              </a:rPr>
              <a:t> </a:t>
            </a:r>
            <a:r>
              <a:rPr sz="1000" spc="-20" dirty="0">
                <a:latin typeface="Cambria"/>
                <a:cs typeface="Cambria"/>
              </a:rPr>
              <a:t>etc.</a:t>
            </a:r>
            <a:endParaRPr sz="1000">
              <a:latin typeface="Cambria"/>
              <a:cs typeface="Cambria"/>
            </a:endParaRPr>
          </a:p>
          <a:p>
            <a:pPr marL="230504" indent="-217804">
              <a:lnSpc>
                <a:spcPts val="1610"/>
              </a:lnSpc>
              <a:buFont typeface="Georgia"/>
              <a:buAutoNum type="arabicPeriod" startAt="4"/>
              <a:tabLst>
                <a:tab pos="230504" algn="l"/>
              </a:tabLst>
            </a:pPr>
            <a:r>
              <a:rPr sz="1400" b="1" spc="-10" dirty="0">
                <a:latin typeface="Georgia"/>
                <a:cs typeface="Georgia"/>
              </a:rPr>
              <a:t>Multiprocessor</a:t>
            </a:r>
            <a:r>
              <a:rPr sz="1400" b="1" spc="-1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Operating</a:t>
            </a:r>
            <a:r>
              <a:rPr sz="1400" b="1" spc="-4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Systems</a:t>
            </a:r>
            <a:endParaRPr sz="1400">
              <a:latin typeface="Georgia"/>
              <a:cs typeface="Georgia"/>
            </a:endParaRPr>
          </a:p>
          <a:p>
            <a:pPr marL="469900" algn="just">
              <a:lnSpc>
                <a:spcPts val="1195"/>
              </a:lnSpc>
            </a:pPr>
            <a:r>
              <a:rPr sz="1000" dirty="0">
                <a:latin typeface="Cambria"/>
                <a:cs typeface="Cambria"/>
              </a:rPr>
              <a:t>Multiprocessor</a:t>
            </a:r>
            <a:r>
              <a:rPr sz="1000" spc="20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operating</a:t>
            </a:r>
            <a:r>
              <a:rPr sz="1000" spc="2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systems</a:t>
            </a:r>
            <a:r>
              <a:rPr sz="1000" spc="2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are</a:t>
            </a:r>
            <a:r>
              <a:rPr sz="1000" spc="2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also</a:t>
            </a:r>
            <a:r>
              <a:rPr sz="1000" spc="2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known</a:t>
            </a:r>
            <a:r>
              <a:rPr sz="1000" spc="2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as</a:t>
            </a:r>
            <a:r>
              <a:rPr sz="1000" spc="229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parallel</a:t>
            </a:r>
            <a:r>
              <a:rPr sz="1000" spc="20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OS</a:t>
            </a:r>
            <a:r>
              <a:rPr sz="1000" spc="2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or</a:t>
            </a:r>
            <a:r>
              <a:rPr sz="1000" spc="20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tightly</a:t>
            </a:r>
            <a:r>
              <a:rPr sz="1000" spc="229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coupled</a:t>
            </a:r>
            <a:r>
              <a:rPr sz="1000" spc="229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OS.</a:t>
            </a:r>
            <a:r>
              <a:rPr sz="1000" spc="21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Such</a:t>
            </a:r>
            <a:r>
              <a:rPr sz="1000" spc="22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operating</a:t>
            </a:r>
            <a:endParaRPr sz="1000">
              <a:latin typeface="Cambria"/>
              <a:cs typeface="Cambria"/>
            </a:endParaRPr>
          </a:p>
          <a:p>
            <a:pPr marL="12700" marR="6985" algn="just">
              <a:lnSpc>
                <a:spcPct val="103000"/>
              </a:lnSpc>
              <a:spcBef>
                <a:spcPts val="40"/>
              </a:spcBef>
            </a:pPr>
            <a:r>
              <a:rPr sz="1000" dirty="0">
                <a:latin typeface="Cambria"/>
                <a:cs typeface="Cambria"/>
              </a:rPr>
              <a:t>systems</a:t>
            </a:r>
            <a:r>
              <a:rPr sz="1000" spc="2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have</a:t>
            </a:r>
            <a:r>
              <a:rPr sz="1000" spc="2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more</a:t>
            </a:r>
            <a:r>
              <a:rPr sz="1000" spc="2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than</a:t>
            </a:r>
            <a:r>
              <a:rPr sz="1000" spc="229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one</a:t>
            </a:r>
            <a:r>
              <a:rPr sz="1000" spc="2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processor</a:t>
            </a:r>
            <a:r>
              <a:rPr sz="1000" spc="2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in</a:t>
            </a:r>
            <a:r>
              <a:rPr sz="1000" spc="229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close</a:t>
            </a:r>
            <a:r>
              <a:rPr sz="1000" spc="2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communication</a:t>
            </a:r>
            <a:r>
              <a:rPr sz="1000" spc="229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that</a:t>
            </a:r>
            <a:r>
              <a:rPr sz="1000" spc="2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sharing</a:t>
            </a:r>
            <a:r>
              <a:rPr sz="1000" spc="2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2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computer</a:t>
            </a:r>
            <a:r>
              <a:rPr sz="1000" spc="229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bus,</a:t>
            </a:r>
            <a:r>
              <a:rPr sz="1000" spc="2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2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clock</a:t>
            </a:r>
            <a:r>
              <a:rPr sz="1000" spc="260" dirty="0">
                <a:latin typeface="Cambria"/>
                <a:cs typeface="Cambria"/>
              </a:rPr>
              <a:t> </a:t>
            </a:r>
            <a:r>
              <a:rPr sz="1000" spc="-25" dirty="0">
                <a:latin typeface="Cambria"/>
                <a:cs typeface="Cambria"/>
              </a:rPr>
              <a:t>and</a:t>
            </a:r>
            <a:r>
              <a:rPr sz="1000" dirty="0">
                <a:latin typeface="Cambria"/>
                <a:cs typeface="Cambria"/>
              </a:rPr>
              <a:t> sometimes</a:t>
            </a:r>
            <a:r>
              <a:rPr sz="1000" spc="16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memory</a:t>
            </a:r>
            <a:r>
              <a:rPr sz="1000" spc="1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and</a:t>
            </a:r>
            <a:r>
              <a:rPr sz="1000" spc="1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peripheral</a:t>
            </a:r>
            <a:r>
              <a:rPr sz="1000" spc="1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devices.</a:t>
            </a:r>
            <a:r>
              <a:rPr sz="1000" spc="1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It</a:t>
            </a:r>
            <a:r>
              <a:rPr sz="1000" spc="1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executes</a:t>
            </a:r>
            <a:r>
              <a:rPr sz="1000" spc="1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multiple</a:t>
            </a:r>
            <a:r>
              <a:rPr sz="1000" spc="1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jobs</a:t>
            </a:r>
            <a:r>
              <a:rPr sz="1000" spc="1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at</a:t>
            </a:r>
            <a:r>
              <a:rPr sz="1000" spc="3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same</a:t>
            </a:r>
            <a:r>
              <a:rPr sz="1000" spc="3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time</a:t>
            </a:r>
            <a:r>
              <a:rPr sz="1000" spc="3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and</a:t>
            </a:r>
            <a:r>
              <a:rPr sz="1000" spc="3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makes</a:t>
            </a:r>
            <a:r>
              <a:rPr sz="1000" spc="38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36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processing faster.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dirty="0">
                <a:latin typeface="Cambria"/>
                <a:cs typeface="Cambria"/>
              </a:rPr>
              <a:t>Multiprocessor</a:t>
            </a:r>
            <a:r>
              <a:rPr sz="1000" spc="10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systems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have</a:t>
            </a:r>
            <a:r>
              <a:rPr sz="1000" spc="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three</a:t>
            </a:r>
            <a:r>
              <a:rPr sz="1000" spc="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main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advantages:</a:t>
            </a:r>
            <a:endParaRPr sz="1000">
              <a:latin typeface="Cambria"/>
              <a:cs typeface="Cambria"/>
            </a:endParaRPr>
          </a:p>
          <a:p>
            <a:pPr marL="218440" marR="73025" lvl="1" indent="-206375">
              <a:lnSpc>
                <a:spcPts val="1270"/>
              </a:lnSpc>
              <a:spcBef>
                <a:spcPts val="5"/>
              </a:spcBef>
              <a:buFont typeface="Wingdings"/>
              <a:buChar char=""/>
              <a:tabLst>
                <a:tab pos="243840" algn="l"/>
              </a:tabLst>
            </a:pPr>
            <a:r>
              <a:rPr sz="1000" b="1" dirty="0">
                <a:latin typeface="Cambria"/>
                <a:cs typeface="Cambria"/>
              </a:rPr>
              <a:t>Increased</a:t>
            </a:r>
            <a:r>
              <a:rPr sz="1000" b="1" spc="50" dirty="0">
                <a:latin typeface="Cambria"/>
                <a:cs typeface="Cambria"/>
              </a:rPr>
              <a:t> </a:t>
            </a:r>
            <a:r>
              <a:rPr sz="1000" b="1" dirty="0">
                <a:latin typeface="Cambria"/>
                <a:cs typeface="Cambria"/>
              </a:rPr>
              <a:t>throughput:</a:t>
            </a:r>
            <a:r>
              <a:rPr sz="1000" b="1" spc="6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By</a:t>
            </a:r>
            <a:r>
              <a:rPr sz="1000" spc="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increasing</a:t>
            </a:r>
            <a:r>
              <a:rPr sz="1000" spc="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number</a:t>
            </a:r>
            <a:r>
              <a:rPr sz="1000" spc="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of</a:t>
            </a:r>
            <a:r>
              <a:rPr sz="1000" spc="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processors,</a:t>
            </a:r>
            <a:r>
              <a:rPr sz="1000" spc="6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performs</a:t>
            </a:r>
            <a:r>
              <a:rPr sz="1000" spc="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more</a:t>
            </a:r>
            <a:r>
              <a:rPr sz="1000" spc="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work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in</a:t>
            </a:r>
            <a:r>
              <a:rPr sz="1000" spc="1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less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time. 	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speed-up</a:t>
            </a:r>
            <a:r>
              <a:rPr sz="1000" spc="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ratio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with</a:t>
            </a:r>
            <a:r>
              <a:rPr sz="1000" spc="80" dirty="0">
                <a:latin typeface="Cambria"/>
                <a:cs typeface="Cambria"/>
              </a:rPr>
              <a:t> </a:t>
            </a:r>
            <a:r>
              <a:rPr sz="1000" b="1" dirty="0">
                <a:latin typeface="Cambria"/>
                <a:cs typeface="Cambria"/>
              </a:rPr>
              <a:t>N</a:t>
            </a:r>
            <a:r>
              <a:rPr sz="1000" b="1" spc="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processors</a:t>
            </a:r>
            <a:r>
              <a:rPr sz="1000" spc="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is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less</a:t>
            </a:r>
            <a:r>
              <a:rPr sz="1000" spc="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than</a:t>
            </a:r>
            <a:r>
              <a:rPr sz="1000" spc="70" dirty="0">
                <a:latin typeface="Cambria"/>
                <a:cs typeface="Cambria"/>
              </a:rPr>
              <a:t> </a:t>
            </a:r>
            <a:r>
              <a:rPr sz="1000" b="1" spc="-25" dirty="0">
                <a:latin typeface="Cambria"/>
                <a:cs typeface="Cambria"/>
              </a:rPr>
              <a:t>N</a:t>
            </a:r>
            <a:r>
              <a:rPr sz="1000" i="1" spc="-25" dirty="0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 marL="191135" marR="6350" lvl="1" indent="-175895">
              <a:lnSpc>
                <a:spcPts val="1230"/>
              </a:lnSpc>
              <a:spcBef>
                <a:spcPts val="15"/>
              </a:spcBef>
              <a:buFont typeface="Wingdings"/>
              <a:buChar char=""/>
              <a:tabLst>
                <a:tab pos="243840" algn="l"/>
              </a:tabLst>
            </a:pPr>
            <a:r>
              <a:rPr sz="1000" b="1" dirty="0">
                <a:latin typeface="Cambria"/>
                <a:cs typeface="Cambria"/>
              </a:rPr>
              <a:t>Economy</a:t>
            </a:r>
            <a:r>
              <a:rPr sz="1000" b="1" spc="225" dirty="0">
                <a:latin typeface="Cambria"/>
                <a:cs typeface="Cambria"/>
              </a:rPr>
              <a:t> </a:t>
            </a:r>
            <a:r>
              <a:rPr sz="1000" b="1" dirty="0">
                <a:latin typeface="Cambria"/>
                <a:cs typeface="Cambria"/>
              </a:rPr>
              <a:t>of</a:t>
            </a:r>
            <a:r>
              <a:rPr sz="1000" b="1" spc="240" dirty="0">
                <a:latin typeface="Cambria"/>
                <a:cs typeface="Cambria"/>
              </a:rPr>
              <a:t> </a:t>
            </a:r>
            <a:r>
              <a:rPr sz="1000" b="1" dirty="0">
                <a:latin typeface="Cambria"/>
                <a:cs typeface="Cambria"/>
              </a:rPr>
              <a:t>scale:</a:t>
            </a:r>
            <a:r>
              <a:rPr sz="1000" b="1" spc="2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Multiprocessor</a:t>
            </a:r>
            <a:r>
              <a:rPr sz="1000" spc="229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systems</a:t>
            </a:r>
            <a:r>
              <a:rPr sz="1000" spc="2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can</a:t>
            </a:r>
            <a:r>
              <a:rPr sz="1000" spc="2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save</a:t>
            </a:r>
            <a:r>
              <a:rPr sz="1000" spc="2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more</a:t>
            </a:r>
            <a:r>
              <a:rPr sz="1000" spc="2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money</a:t>
            </a:r>
            <a:r>
              <a:rPr sz="1000" spc="25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than</a:t>
            </a:r>
            <a:r>
              <a:rPr sz="1000" spc="2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multiple</a:t>
            </a:r>
            <a:r>
              <a:rPr sz="1000" spc="46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single-</a:t>
            </a:r>
            <a:r>
              <a:rPr sz="1000" dirty="0">
                <a:latin typeface="Cambria"/>
                <a:cs typeface="Cambria"/>
              </a:rPr>
              <a:t>processor</a:t>
            </a:r>
            <a:r>
              <a:rPr sz="1000" spc="44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systems, 	</a:t>
            </a:r>
            <a:r>
              <a:rPr sz="1000" dirty="0">
                <a:latin typeface="Cambria"/>
                <a:cs typeface="Cambria"/>
              </a:rPr>
              <a:t>because they</a:t>
            </a:r>
            <a:r>
              <a:rPr sz="1000" spc="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can share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peripherals,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mass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storage,</a:t>
            </a:r>
            <a:r>
              <a:rPr sz="1000" spc="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and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power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supplies.</a:t>
            </a:r>
            <a:endParaRPr sz="1000">
              <a:latin typeface="Cambria"/>
              <a:cs typeface="Cambria"/>
            </a:endParaRPr>
          </a:p>
          <a:p>
            <a:pPr marL="191770" lvl="1" indent="-179070">
              <a:lnSpc>
                <a:spcPts val="1200"/>
              </a:lnSpc>
              <a:buFont typeface="Wingdings"/>
              <a:buChar char=""/>
              <a:tabLst>
                <a:tab pos="191770" algn="l"/>
              </a:tabLst>
            </a:pPr>
            <a:r>
              <a:rPr sz="1000" b="1" dirty="0">
                <a:latin typeface="Cambria"/>
                <a:cs typeface="Cambria"/>
              </a:rPr>
              <a:t>Increased</a:t>
            </a:r>
            <a:r>
              <a:rPr sz="1000" b="1" spc="125" dirty="0">
                <a:latin typeface="Cambria"/>
                <a:cs typeface="Cambria"/>
              </a:rPr>
              <a:t> </a:t>
            </a:r>
            <a:r>
              <a:rPr sz="1000" b="1" dirty="0">
                <a:latin typeface="Cambria"/>
                <a:cs typeface="Cambria"/>
              </a:rPr>
              <a:t>reliability:</a:t>
            </a:r>
            <a:r>
              <a:rPr sz="1000" b="1" spc="1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If</a:t>
            </a:r>
            <a:r>
              <a:rPr sz="1000" spc="10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one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processor</a:t>
            </a:r>
            <a:r>
              <a:rPr sz="1000" spc="11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fails</a:t>
            </a:r>
            <a:r>
              <a:rPr sz="1000" spc="10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to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done</a:t>
            </a:r>
            <a:r>
              <a:rPr sz="1000" spc="11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its</a:t>
            </a:r>
            <a:r>
              <a:rPr sz="1000" spc="1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task,</a:t>
            </a:r>
            <a:r>
              <a:rPr sz="1000" spc="10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then</a:t>
            </a:r>
            <a:r>
              <a:rPr sz="1000" spc="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each</a:t>
            </a:r>
            <a:r>
              <a:rPr sz="1000" spc="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of</a:t>
            </a:r>
            <a:r>
              <a:rPr sz="1000" spc="1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remaining</a:t>
            </a:r>
            <a:r>
              <a:rPr sz="1000" spc="10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processors</a:t>
            </a:r>
            <a:r>
              <a:rPr sz="1000" spc="1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must</a:t>
            </a:r>
            <a:r>
              <a:rPr sz="1000" spc="95" dirty="0">
                <a:latin typeface="Cambria"/>
                <a:cs typeface="Cambria"/>
              </a:rPr>
              <a:t> </a:t>
            </a:r>
            <a:r>
              <a:rPr sz="1000" spc="-20" dirty="0">
                <a:latin typeface="Cambria"/>
                <a:cs typeface="Cambria"/>
              </a:rPr>
              <a:t>pick</a:t>
            </a:r>
            <a:endParaRPr sz="1000">
              <a:latin typeface="Cambria"/>
              <a:cs typeface="Cambria"/>
            </a:endParaRPr>
          </a:p>
          <a:p>
            <a:pPr marL="243840" marR="10160">
              <a:lnSpc>
                <a:spcPct val="104000"/>
              </a:lnSpc>
            </a:pPr>
            <a:r>
              <a:rPr sz="1000" dirty="0">
                <a:latin typeface="Cambria"/>
                <a:cs typeface="Cambria"/>
              </a:rPr>
              <a:t>up</a:t>
            </a:r>
            <a:r>
              <a:rPr sz="1000" spc="8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</a:t>
            </a:r>
            <a:r>
              <a:rPr sz="1000" spc="1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share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of</a:t>
            </a:r>
            <a:r>
              <a:rPr sz="1000" spc="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work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of</a:t>
            </a:r>
            <a:r>
              <a:rPr sz="1000" spc="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failed</a:t>
            </a:r>
            <a:r>
              <a:rPr sz="1000" spc="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processor.</a:t>
            </a:r>
            <a:r>
              <a:rPr sz="1000" spc="31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2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failure</a:t>
            </a:r>
            <a:r>
              <a:rPr sz="1000" spc="3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of</a:t>
            </a:r>
            <a:r>
              <a:rPr sz="1000" spc="31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one</a:t>
            </a:r>
            <a:r>
              <a:rPr sz="1000" spc="31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processor</a:t>
            </a:r>
            <a:r>
              <a:rPr sz="1000" spc="3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will</a:t>
            </a:r>
            <a:r>
              <a:rPr sz="1000" spc="8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not</a:t>
            </a:r>
            <a:r>
              <a:rPr sz="1000" spc="3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halt</a:t>
            </a:r>
            <a:r>
              <a:rPr sz="1000" spc="30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3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system,</a:t>
            </a:r>
            <a:r>
              <a:rPr sz="1000" spc="315" dirty="0">
                <a:latin typeface="Cambria"/>
                <a:cs typeface="Cambria"/>
              </a:rPr>
              <a:t> </a:t>
            </a:r>
            <a:r>
              <a:rPr sz="1000" spc="-20" dirty="0">
                <a:latin typeface="Cambria"/>
                <a:cs typeface="Cambria"/>
              </a:rPr>
              <a:t>only </a:t>
            </a:r>
            <a:r>
              <a:rPr sz="1000" dirty="0">
                <a:latin typeface="Cambria"/>
                <a:cs typeface="Cambria"/>
              </a:rPr>
              <a:t>slow</a:t>
            </a:r>
            <a:r>
              <a:rPr sz="1000" spc="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it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down.</a:t>
            </a:r>
            <a:endParaRPr sz="1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000">
              <a:latin typeface="Cambria"/>
              <a:cs typeface="Cambria"/>
            </a:endParaRPr>
          </a:p>
          <a:p>
            <a:pPr marL="240665" algn="just">
              <a:lnSpc>
                <a:spcPct val="100000"/>
              </a:lnSpc>
            </a:pPr>
            <a:r>
              <a:rPr sz="1000" dirty="0">
                <a:latin typeface="Cambria"/>
                <a:cs typeface="Cambria"/>
              </a:rPr>
              <a:t>The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ability</a:t>
            </a:r>
            <a:r>
              <a:rPr sz="1000" spc="1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to</a:t>
            </a:r>
            <a:r>
              <a:rPr sz="1000" spc="1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continue</a:t>
            </a:r>
            <a:r>
              <a:rPr sz="1000" spc="1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providing</a:t>
            </a:r>
            <a:r>
              <a:rPr sz="1000" spc="1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service</a:t>
            </a:r>
            <a:r>
              <a:rPr sz="1000" spc="1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proportional</a:t>
            </a:r>
            <a:r>
              <a:rPr sz="1000" spc="1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to</a:t>
            </a:r>
            <a:r>
              <a:rPr sz="1000" spc="1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1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level</a:t>
            </a:r>
            <a:r>
              <a:rPr sz="1000" spc="1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of</a:t>
            </a:r>
            <a:r>
              <a:rPr sz="1000" spc="1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surviving</a:t>
            </a:r>
            <a:r>
              <a:rPr sz="1000" spc="1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hardware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is</a:t>
            </a:r>
            <a:r>
              <a:rPr sz="1000" spc="16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called</a:t>
            </a:r>
            <a:r>
              <a:rPr sz="1000" spc="175" dirty="0">
                <a:latin typeface="Cambria"/>
                <a:cs typeface="Cambria"/>
              </a:rPr>
              <a:t> </a:t>
            </a:r>
            <a:r>
              <a:rPr sz="1000" b="1" spc="-10" dirty="0">
                <a:latin typeface="Cambria"/>
                <a:cs typeface="Cambria"/>
              </a:rPr>
              <a:t>graceful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6448" y="8862974"/>
            <a:ext cx="644525" cy="14986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0"/>
              </a:lnSpc>
            </a:pPr>
            <a:r>
              <a:rPr sz="1000" dirty="0">
                <a:latin typeface="Cambria"/>
                <a:cs typeface="Cambria"/>
              </a:rPr>
              <a:t>for</a:t>
            </a:r>
            <a:r>
              <a:rPr sz="1000" spc="1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graceful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6180" y="8844178"/>
            <a:ext cx="452183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51735" algn="l"/>
              </a:tabLst>
            </a:pPr>
            <a:r>
              <a:rPr sz="1000" b="1" dirty="0">
                <a:latin typeface="Cambria"/>
                <a:cs typeface="Cambria"/>
              </a:rPr>
              <a:t>degradation. </a:t>
            </a:r>
            <a:r>
              <a:rPr sz="1000" dirty="0">
                <a:latin typeface="Cambria"/>
                <a:cs typeface="Cambria"/>
              </a:rPr>
              <a:t>Systems</a:t>
            </a:r>
            <a:r>
              <a:rPr sz="1000" spc="-2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designed</a:t>
            </a:r>
            <a:r>
              <a:rPr sz="1000" dirty="0">
                <a:latin typeface="Cambria"/>
                <a:cs typeface="Cambria"/>
              </a:rPr>
              <a:t>	degradation</a:t>
            </a:r>
            <a:r>
              <a:rPr sz="1000" spc="-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are</a:t>
            </a:r>
            <a:r>
              <a:rPr sz="1000" spc="-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called</a:t>
            </a:r>
            <a:r>
              <a:rPr sz="1000" spc="20" dirty="0">
                <a:latin typeface="Cambria"/>
                <a:cs typeface="Cambria"/>
              </a:rPr>
              <a:t> </a:t>
            </a:r>
            <a:r>
              <a:rPr sz="1000" b="1" dirty="0">
                <a:latin typeface="Cambria"/>
                <a:cs typeface="Cambria"/>
              </a:rPr>
              <a:t>fault</a:t>
            </a:r>
            <a:r>
              <a:rPr sz="1000" b="1" spc="25" dirty="0">
                <a:latin typeface="Cambria"/>
                <a:cs typeface="Cambria"/>
              </a:rPr>
              <a:t> </a:t>
            </a:r>
            <a:r>
              <a:rPr sz="1000" b="1" spc="-10" dirty="0">
                <a:latin typeface="Cambria"/>
                <a:cs typeface="Cambria"/>
              </a:rPr>
              <a:t>tolerant.</a:t>
            </a:r>
            <a:endParaRPr sz="10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005" y="317474"/>
            <a:ext cx="149860" cy="27523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6155" y="317474"/>
            <a:ext cx="149859" cy="27523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6669" y="317474"/>
            <a:ext cx="149859" cy="27523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7819" y="317474"/>
            <a:ext cx="149860" cy="27523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8335" y="317474"/>
            <a:ext cx="149860" cy="27523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30120" y="317512"/>
            <a:ext cx="151130" cy="2762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2539" y="317512"/>
            <a:ext cx="151130" cy="2762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54960" y="317512"/>
            <a:ext cx="151130" cy="2762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67379" y="317512"/>
            <a:ext cx="151130" cy="27621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9800" y="317512"/>
            <a:ext cx="151129" cy="27621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92220" y="317512"/>
            <a:ext cx="151129" cy="27621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4640" y="317512"/>
            <a:ext cx="151129" cy="27621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17059" y="317512"/>
            <a:ext cx="151129" cy="27621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29479" y="317512"/>
            <a:ext cx="151129" cy="27621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1900" y="317512"/>
            <a:ext cx="151129" cy="27621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54320" y="317512"/>
            <a:ext cx="151129" cy="27621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6740" y="317512"/>
            <a:ext cx="151129" cy="27621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79159" y="317512"/>
            <a:ext cx="151129" cy="27621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91579" y="317512"/>
            <a:ext cx="151129" cy="27621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4000" y="317512"/>
            <a:ext cx="151129" cy="27621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16419" y="317512"/>
            <a:ext cx="151129" cy="276212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5005" y="9460230"/>
            <a:ext cx="149186" cy="27495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6155" y="9460230"/>
            <a:ext cx="149174" cy="27495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96669" y="9460230"/>
            <a:ext cx="149174" cy="27495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7819" y="9460230"/>
            <a:ext cx="149174" cy="274954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8335" y="9460230"/>
            <a:ext cx="149174" cy="274954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30120" y="9460230"/>
            <a:ext cx="149860" cy="274866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2539" y="9460230"/>
            <a:ext cx="149860" cy="274866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54960" y="9460230"/>
            <a:ext cx="149860" cy="274853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67379" y="9460230"/>
            <a:ext cx="149859" cy="274853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479800" y="9460230"/>
            <a:ext cx="149860" cy="274853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92220" y="9460230"/>
            <a:ext cx="149860" cy="274853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104640" y="9460230"/>
            <a:ext cx="149860" cy="274853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17059" y="9460230"/>
            <a:ext cx="149860" cy="274866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729479" y="9460217"/>
            <a:ext cx="149860" cy="274866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041900" y="9460230"/>
            <a:ext cx="149860" cy="274866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54320" y="9460230"/>
            <a:ext cx="149860" cy="274866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6740" y="9460230"/>
            <a:ext cx="149860" cy="274866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79159" y="9460230"/>
            <a:ext cx="149860" cy="274866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291579" y="9460217"/>
            <a:ext cx="149860" cy="274866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604000" y="9460230"/>
            <a:ext cx="149859" cy="274866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16419" y="9460230"/>
            <a:ext cx="149859" cy="274866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226934" y="316255"/>
            <a:ext cx="146050" cy="9387967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68934" y="316255"/>
            <a:ext cx="146049" cy="9387967"/>
          </a:xfrm>
          <a:prstGeom prst="rect">
            <a:avLst/>
          </a:prstGeom>
        </p:spPr>
      </p:pic>
      <p:sp>
        <p:nvSpPr>
          <p:cNvPr id="50" name="object 50"/>
          <p:cNvSpPr/>
          <p:nvPr/>
        </p:nvSpPr>
        <p:spPr>
          <a:xfrm>
            <a:off x="781685" y="9070340"/>
            <a:ext cx="6381115" cy="56515"/>
          </a:xfrm>
          <a:custGeom>
            <a:avLst/>
            <a:gdLst/>
            <a:ahLst/>
            <a:cxnLst/>
            <a:rect l="l" t="t" r="r" b="b"/>
            <a:pathLst>
              <a:path w="6381115" h="56515">
                <a:moveTo>
                  <a:pt x="6381115" y="47625"/>
                </a:moveTo>
                <a:lnTo>
                  <a:pt x="0" y="47625"/>
                </a:lnTo>
                <a:lnTo>
                  <a:pt x="0" y="56515"/>
                </a:lnTo>
                <a:lnTo>
                  <a:pt x="6381115" y="56515"/>
                </a:lnTo>
                <a:lnTo>
                  <a:pt x="6381115" y="47625"/>
                </a:lnTo>
                <a:close/>
              </a:path>
              <a:path w="6381115" h="56515">
                <a:moveTo>
                  <a:pt x="6381115" y="0"/>
                </a:moveTo>
                <a:lnTo>
                  <a:pt x="0" y="0"/>
                </a:lnTo>
                <a:lnTo>
                  <a:pt x="0" y="38100"/>
                </a:lnTo>
                <a:lnTo>
                  <a:pt x="6381115" y="38100"/>
                </a:lnTo>
                <a:lnTo>
                  <a:pt x="6381115" y="0"/>
                </a:lnTo>
                <a:close/>
              </a:path>
            </a:pathLst>
          </a:custGeom>
          <a:solidFill>
            <a:srgbClr val="5F2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40"/>
              </a:spcBef>
            </a:pPr>
            <a:r>
              <a:rPr dirty="0"/>
              <a:t>Page</a:t>
            </a:r>
            <a:r>
              <a:rPr spc="-45" dirty="0"/>
              <a:t> </a:t>
            </a:r>
            <a:r>
              <a:rPr spc="-50" dirty="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180" y="767841"/>
            <a:ext cx="6378575" cy="7173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 algn="just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Cambria"/>
                <a:cs typeface="Cambria"/>
              </a:rPr>
              <a:t>The</a:t>
            </a:r>
            <a:r>
              <a:rPr sz="1000" spc="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multiprocessor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operating</a:t>
            </a:r>
            <a:r>
              <a:rPr sz="1000" spc="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systems</a:t>
            </a:r>
            <a:r>
              <a:rPr sz="1000" spc="6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are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classified</a:t>
            </a:r>
            <a:r>
              <a:rPr sz="1000" spc="8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into</a:t>
            </a:r>
            <a:r>
              <a:rPr sz="1000" spc="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two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categories:</a:t>
            </a:r>
            <a:endParaRPr sz="1000">
              <a:latin typeface="Cambria"/>
              <a:cs typeface="Cambria"/>
            </a:endParaRPr>
          </a:p>
          <a:p>
            <a:pPr marL="471805" indent="-231140" algn="just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471805" algn="l"/>
              </a:tabLst>
            </a:pPr>
            <a:r>
              <a:rPr sz="1000" dirty="0">
                <a:latin typeface="Cambria"/>
                <a:cs typeface="Cambria"/>
              </a:rPr>
              <a:t>Symmetric</a:t>
            </a:r>
            <a:r>
              <a:rPr sz="1000" spc="1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multiprocessing</a:t>
            </a:r>
            <a:r>
              <a:rPr sz="1000" spc="12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system</a:t>
            </a:r>
            <a:endParaRPr sz="1000">
              <a:latin typeface="Cambria"/>
              <a:cs typeface="Cambria"/>
            </a:endParaRPr>
          </a:p>
          <a:p>
            <a:pPr marL="471805" indent="-231140" algn="just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471805" algn="l"/>
              </a:tabLst>
            </a:pPr>
            <a:r>
              <a:rPr sz="1000" spc="10" dirty="0">
                <a:latin typeface="Cambria"/>
                <a:cs typeface="Cambria"/>
              </a:rPr>
              <a:t>Asymmetric</a:t>
            </a:r>
            <a:r>
              <a:rPr sz="1000" spc="40" dirty="0">
                <a:latin typeface="Cambria"/>
                <a:cs typeface="Cambria"/>
              </a:rPr>
              <a:t> </a:t>
            </a:r>
            <a:r>
              <a:rPr sz="1000" spc="10" dirty="0">
                <a:latin typeface="Cambria"/>
                <a:cs typeface="Cambria"/>
              </a:rPr>
              <a:t>multiprocessing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system</a:t>
            </a:r>
            <a:endParaRPr sz="1000">
              <a:latin typeface="Cambria"/>
              <a:cs typeface="Cambria"/>
            </a:endParaRPr>
          </a:p>
          <a:p>
            <a:pPr marL="175895" marR="11430" indent="-163830" algn="just">
              <a:lnSpc>
                <a:spcPct val="102000"/>
              </a:lnSpc>
              <a:spcBef>
                <a:spcPts val="20"/>
              </a:spcBef>
              <a:buFont typeface="Wingdings"/>
              <a:buChar char=""/>
              <a:tabLst>
                <a:tab pos="240665" algn="l"/>
              </a:tabLst>
            </a:pPr>
            <a:r>
              <a:rPr sz="1000" dirty="0">
                <a:latin typeface="Cambria"/>
                <a:cs typeface="Cambria"/>
              </a:rPr>
              <a:t>In</a:t>
            </a:r>
            <a:r>
              <a:rPr sz="1000" spc="1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symmetric</a:t>
            </a:r>
            <a:r>
              <a:rPr sz="1000" spc="1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multiprocessing</a:t>
            </a:r>
            <a:r>
              <a:rPr sz="1000" spc="1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system,</a:t>
            </a:r>
            <a:r>
              <a:rPr sz="1000" spc="1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each</a:t>
            </a:r>
            <a:r>
              <a:rPr sz="1000" spc="1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processor</a:t>
            </a:r>
            <a:r>
              <a:rPr sz="1000" spc="1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runs</a:t>
            </a:r>
            <a:r>
              <a:rPr sz="1000" spc="3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an</a:t>
            </a:r>
            <a:r>
              <a:rPr sz="1000" spc="3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identical</a:t>
            </a:r>
            <a:r>
              <a:rPr sz="1000" spc="3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copy</a:t>
            </a:r>
            <a:r>
              <a:rPr sz="1000" spc="36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of</a:t>
            </a:r>
            <a:r>
              <a:rPr sz="1000" spc="36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3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operating</a:t>
            </a:r>
            <a:r>
              <a:rPr sz="1000" spc="3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system,</a:t>
            </a:r>
            <a:r>
              <a:rPr sz="1000" spc="370" dirty="0">
                <a:latin typeface="Cambria"/>
                <a:cs typeface="Cambria"/>
              </a:rPr>
              <a:t> </a:t>
            </a:r>
            <a:r>
              <a:rPr sz="1000" spc="-25" dirty="0">
                <a:latin typeface="Cambria"/>
                <a:cs typeface="Cambria"/>
              </a:rPr>
              <a:t>and</a:t>
            </a:r>
            <a:r>
              <a:rPr sz="1000" dirty="0">
                <a:latin typeface="Cambria"/>
                <a:cs typeface="Cambria"/>
              </a:rPr>
              <a:t> 	these</a:t>
            </a:r>
            <a:r>
              <a:rPr sz="1000" spc="-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copies</a:t>
            </a:r>
            <a:r>
              <a:rPr sz="1000" spc="1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communicate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with</a:t>
            </a:r>
            <a:r>
              <a:rPr sz="1000" spc="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one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another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as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needed.</a:t>
            </a:r>
            <a:endParaRPr sz="1000">
              <a:latin typeface="Cambria"/>
              <a:cs typeface="Cambria"/>
            </a:endParaRPr>
          </a:p>
          <a:p>
            <a:pPr marL="209550" marR="13970" indent="-197485" algn="just">
              <a:lnSpc>
                <a:spcPct val="104000"/>
              </a:lnSpc>
              <a:spcBef>
                <a:spcPts val="5"/>
              </a:spcBef>
              <a:buFont typeface="Wingdings"/>
              <a:buChar char=""/>
              <a:tabLst>
                <a:tab pos="240665" algn="l"/>
              </a:tabLst>
            </a:pPr>
            <a:r>
              <a:rPr sz="1000" dirty="0">
                <a:latin typeface="Cambria"/>
                <a:cs typeface="Cambria"/>
              </a:rPr>
              <a:t>In</a:t>
            </a:r>
            <a:r>
              <a:rPr sz="1000" spc="1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asymmetric</a:t>
            </a:r>
            <a:r>
              <a:rPr sz="1000" spc="16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multiprocessing</a:t>
            </a:r>
            <a:r>
              <a:rPr sz="1000" spc="1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system,</a:t>
            </a:r>
            <a:r>
              <a:rPr sz="1000" spc="16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</a:t>
            </a:r>
            <a:r>
              <a:rPr sz="1000" spc="1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processor</a:t>
            </a:r>
            <a:r>
              <a:rPr sz="1000" spc="11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is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called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master</a:t>
            </a:r>
            <a:r>
              <a:rPr sz="1000" spc="1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processor</a:t>
            </a:r>
            <a:r>
              <a:rPr sz="1000" spc="1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that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controls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other</a:t>
            </a:r>
            <a:r>
              <a:rPr sz="1000" spc="14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processors 	</a:t>
            </a:r>
            <a:r>
              <a:rPr sz="1000" dirty="0">
                <a:latin typeface="Cambria"/>
                <a:cs typeface="Cambria"/>
              </a:rPr>
              <a:t>called</a:t>
            </a:r>
            <a:r>
              <a:rPr sz="1000" spc="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slave</a:t>
            </a:r>
            <a:r>
              <a:rPr sz="1000" spc="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processor.</a:t>
            </a:r>
            <a:r>
              <a:rPr sz="1000" spc="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Thus,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it</a:t>
            </a:r>
            <a:r>
              <a:rPr sz="1000" spc="1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establishes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master-slave</a:t>
            </a:r>
            <a:r>
              <a:rPr sz="1000" spc="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relationship.</a:t>
            </a:r>
            <a:r>
              <a:rPr sz="1000" spc="1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master</a:t>
            </a:r>
            <a:r>
              <a:rPr sz="1000" spc="1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processor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schedules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70" dirty="0">
                <a:latin typeface="Cambria"/>
                <a:cs typeface="Cambria"/>
              </a:rPr>
              <a:t> </a:t>
            </a:r>
            <a:r>
              <a:rPr sz="1000" spc="-20" dirty="0">
                <a:latin typeface="Cambria"/>
                <a:cs typeface="Cambria"/>
              </a:rPr>
              <a:t>jobs 	</a:t>
            </a:r>
            <a:r>
              <a:rPr sz="1000" dirty="0">
                <a:latin typeface="Cambria"/>
                <a:cs typeface="Cambria"/>
              </a:rPr>
              <a:t>and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manages</a:t>
            </a:r>
            <a:r>
              <a:rPr sz="1000" spc="1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memory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for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entire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system.</a:t>
            </a:r>
            <a:endParaRPr sz="1000">
              <a:latin typeface="Cambria"/>
              <a:cs typeface="Cambria"/>
            </a:endParaRPr>
          </a:p>
          <a:p>
            <a:pPr marL="221615" indent="-208915">
              <a:lnSpc>
                <a:spcPts val="1610"/>
              </a:lnSpc>
              <a:buFont typeface="Georgia"/>
              <a:buAutoNum type="arabicPeriod" startAt="5"/>
              <a:tabLst>
                <a:tab pos="221615" algn="l"/>
              </a:tabLst>
            </a:pPr>
            <a:r>
              <a:rPr sz="1400" b="1" spc="-10" dirty="0">
                <a:latin typeface="Georgia"/>
                <a:cs typeface="Georgia"/>
              </a:rPr>
              <a:t>Distributed</a:t>
            </a:r>
            <a:r>
              <a:rPr sz="1400" b="1" spc="-3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Operating</a:t>
            </a:r>
            <a:r>
              <a:rPr sz="1400" b="1" spc="-3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Systems</a:t>
            </a:r>
            <a:endParaRPr sz="1400">
              <a:latin typeface="Georgia"/>
              <a:cs typeface="Georgia"/>
            </a:endParaRPr>
          </a:p>
          <a:p>
            <a:pPr marL="161290" lvl="1" indent="-148590">
              <a:lnSpc>
                <a:spcPts val="1195"/>
              </a:lnSpc>
              <a:buFont typeface="Wingdings"/>
              <a:buChar char=""/>
              <a:tabLst>
                <a:tab pos="161290" algn="l"/>
              </a:tabLst>
            </a:pPr>
            <a:r>
              <a:rPr sz="1000" dirty="0">
                <a:latin typeface="Cambria"/>
                <a:cs typeface="Cambria"/>
              </a:rPr>
              <a:t>In</a:t>
            </a:r>
            <a:r>
              <a:rPr sz="1000" spc="-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distributed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system,</a:t>
            </a:r>
            <a:r>
              <a:rPr sz="1000" spc="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different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machines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are connected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in a</a:t>
            </a:r>
            <a:r>
              <a:rPr sz="1000" spc="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network</a:t>
            </a:r>
            <a:r>
              <a:rPr sz="1000" spc="1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and each</a:t>
            </a:r>
            <a:r>
              <a:rPr sz="1000" spc="1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machine has</a:t>
            </a:r>
            <a:r>
              <a:rPr sz="1000" spc="2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its</a:t>
            </a:r>
            <a:r>
              <a:rPr sz="1000" spc="225" dirty="0">
                <a:latin typeface="Cambria"/>
                <a:cs typeface="Cambria"/>
              </a:rPr>
              <a:t> </a:t>
            </a:r>
            <a:r>
              <a:rPr sz="1000" spc="-25" dirty="0">
                <a:latin typeface="Cambria"/>
                <a:cs typeface="Cambria"/>
              </a:rPr>
              <a:t>own</a:t>
            </a:r>
            <a:endParaRPr sz="1000">
              <a:latin typeface="Cambria"/>
              <a:cs typeface="Cambria"/>
            </a:endParaRPr>
          </a:p>
          <a:p>
            <a:pPr marL="243840">
              <a:lnSpc>
                <a:spcPct val="100000"/>
              </a:lnSpc>
              <a:spcBef>
                <a:spcPts val="45"/>
              </a:spcBef>
            </a:pPr>
            <a:r>
              <a:rPr sz="1000" dirty="0">
                <a:latin typeface="Cambria"/>
                <a:cs typeface="Cambria"/>
              </a:rPr>
              <a:t>processor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and</a:t>
            </a:r>
            <a:r>
              <a:rPr sz="1000" spc="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own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local</a:t>
            </a:r>
            <a:r>
              <a:rPr sz="1000" spc="3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memory.</a:t>
            </a:r>
            <a:endParaRPr sz="1000">
              <a:latin typeface="Cambria"/>
              <a:cs typeface="Cambria"/>
            </a:endParaRPr>
          </a:p>
          <a:p>
            <a:pPr marL="160655" marR="137160" lvl="1" indent="-148590">
              <a:lnSpc>
                <a:spcPct val="104000"/>
              </a:lnSpc>
              <a:spcBef>
                <a:spcPts val="5"/>
              </a:spcBef>
              <a:buFont typeface="Wingdings"/>
              <a:buChar char=""/>
              <a:tabLst>
                <a:tab pos="243840" algn="l"/>
              </a:tabLst>
            </a:pPr>
            <a:r>
              <a:rPr sz="1000" dirty="0">
                <a:latin typeface="Cambria"/>
                <a:cs typeface="Cambria"/>
              </a:rPr>
              <a:t>In</a:t>
            </a:r>
            <a:r>
              <a:rPr sz="1000" spc="1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this</a:t>
            </a:r>
            <a:r>
              <a:rPr sz="1000" spc="1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system,</a:t>
            </a:r>
            <a:r>
              <a:rPr sz="1000" spc="1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1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operating</a:t>
            </a:r>
            <a:r>
              <a:rPr sz="1000" spc="18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systems</a:t>
            </a:r>
            <a:r>
              <a:rPr sz="1000" spc="1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on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all</a:t>
            </a:r>
            <a:r>
              <a:rPr sz="1000" spc="1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1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machines</a:t>
            </a:r>
            <a:r>
              <a:rPr sz="1000" spc="1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work</a:t>
            </a:r>
            <a:r>
              <a:rPr sz="1000" spc="1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together</a:t>
            </a:r>
            <a:r>
              <a:rPr sz="1000" spc="1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to</a:t>
            </a:r>
            <a:r>
              <a:rPr sz="1000" spc="1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manage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collective</a:t>
            </a:r>
            <a:r>
              <a:rPr sz="1000" spc="17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network 	resource.</a:t>
            </a:r>
            <a:endParaRPr sz="1000">
              <a:latin typeface="Cambria"/>
              <a:cs typeface="Cambria"/>
            </a:endParaRPr>
          </a:p>
          <a:p>
            <a:pPr marL="221615" lvl="1" indent="-206375">
              <a:lnSpc>
                <a:spcPct val="100000"/>
              </a:lnSpc>
              <a:spcBef>
                <a:spcPts val="25"/>
              </a:spcBef>
              <a:buFont typeface="Wingdings"/>
              <a:buChar char=""/>
              <a:tabLst>
                <a:tab pos="221615" algn="l"/>
              </a:tabLst>
            </a:pPr>
            <a:r>
              <a:rPr sz="1000" dirty="0">
                <a:latin typeface="Cambria"/>
                <a:cs typeface="Cambria"/>
              </a:rPr>
              <a:t>It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can</a:t>
            </a:r>
            <a:r>
              <a:rPr sz="1000" spc="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be</a:t>
            </a:r>
            <a:r>
              <a:rPr sz="1000" spc="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classified</a:t>
            </a:r>
            <a:r>
              <a:rPr sz="1000" spc="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into</a:t>
            </a:r>
            <a:r>
              <a:rPr sz="1000" spc="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two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categories:</a:t>
            </a:r>
            <a:endParaRPr sz="1000">
              <a:latin typeface="Cambria"/>
              <a:cs typeface="Cambria"/>
            </a:endParaRPr>
          </a:p>
          <a:p>
            <a:pPr marL="701675" lvl="2" indent="-231775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701675" algn="l"/>
              </a:tabLst>
            </a:pPr>
            <a:r>
              <a:rPr sz="1000" spc="-10" dirty="0">
                <a:latin typeface="Cambria"/>
                <a:cs typeface="Cambria"/>
              </a:rPr>
              <a:t>Client-</a:t>
            </a:r>
            <a:r>
              <a:rPr sz="1000" dirty="0">
                <a:latin typeface="Cambria"/>
                <a:cs typeface="Cambria"/>
              </a:rPr>
              <a:t>Server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systems</a:t>
            </a:r>
            <a:endParaRPr sz="1000">
              <a:latin typeface="Cambria"/>
              <a:cs typeface="Cambria"/>
            </a:endParaRPr>
          </a:p>
          <a:p>
            <a:pPr marL="701675" lvl="2" indent="-231775">
              <a:lnSpc>
                <a:spcPts val="1175"/>
              </a:lnSpc>
              <a:spcBef>
                <a:spcPts val="50"/>
              </a:spcBef>
              <a:buAutoNum type="arabicPeriod"/>
              <a:tabLst>
                <a:tab pos="701675" algn="l"/>
              </a:tabLst>
            </a:pPr>
            <a:r>
              <a:rPr sz="1000" spc="-10" dirty="0">
                <a:latin typeface="Cambria"/>
                <a:cs typeface="Cambria"/>
              </a:rPr>
              <a:t>Peer-to-</a:t>
            </a:r>
            <a:r>
              <a:rPr sz="1000" dirty="0">
                <a:latin typeface="Cambria"/>
                <a:cs typeface="Cambria"/>
              </a:rPr>
              <a:t>Peer</a:t>
            </a:r>
            <a:r>
              <a:rPr sz="1000" spc="2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systems</a:t>
            </a:r>
            <a:endParaRPr sz="1000">
              <a:latin typeface="Cambria"/>
              <a:cs typeface="Cambria"/>
            </a:endParaRPr>
          </a:p>
          <a:p>
            <a:pPr marL="15240" algn="just">
              <a:lnSpc>
                <a:spcPts val="1175"/>
              </a:lnSpc>
            </a:pPr>
            <a:r>
              <a:rPr sz="1000" b="1" dirty="0">
                <a:latin typeface="Arial"/>
                <a:cs typeface="Arial"/>
              </a:rPr>
              <a:t>Advantages</a:t>
            </a:r>
            <a:r>
              <a:rPr sz="1000" b="1" spc="-5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of</a:t>
            </a:r>
            <a:r>
              <a:rPr sz="1000" b="1" spc="-6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distributed</a:t>
            </a:r>
            <a:r>
              <a:rPr sz="1000" b="1" spc="-3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systems</a:t>
            </a:r>
            <a:r>
              <a:rPr sz="1000" spc="-10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227965" lvl="1" indent="-212725">
              <a:lnSpc>
                <a:spcPct val="100000"/>
              </a:lnSpc>
              <a:spcBef>
                <a:spcPts val="45"/>
              </a:spcBef>
              <a:buFont typeface="Wingdings"/>
              <a:buChar char=""/>
              <a:tabLst>
                <a:tab pos="227965" algn="l"/>
              </a:tabLst>
            </a:pPr>
            <a:r>
              <a:rPr sz="1000" dirty="0">
                <a:latin typeface="Cambria"/>
                <a:cs typeface="Cambria"/>
              </a:rPr>
              <a:t>Resources</a:t>
            </a:r>
            <a:r>
              <a:rPr sz="1000" spc="2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Sharing</a:t>
            </a:r>
            <a:endParaRPr sz="1000">
              <a:latin typeface="Cambria"/>
              <a:cs typeface="Cambria"/>
            </a:endParaRPr>
          </a:p>
          <a:p>
            <a:pPr marL="206375" lvl="1" indent="-191135">
              <a:lnSpc>
                <a:spcPct val="100000"/>
              </a:lnSpc>
              <a:spcBef>
                <a:spcPts val="30"/>
              </a:spcBef>
              <a:buFont typeface="Wingdings"/>
              <a:buChar char=""/>
              <a:tabLst>
                <a:tab pos="206375" algn="l"/>
              </a:tabLst>
            </a:pPr>
            <a:r>
              <a:rPr sz="1000" dirty="0">
                <a:latin typeface="Cambria"/>
                <a:cs typeface="Cambria"/>
              </a:rPr>
              <a:t>Computation</a:t>
            </a:r>
            <a:r>
              <a:rPr sz="1000" spc="10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speed</a:t>
            </a:r>
            <a:r>
              <a:rPr sz="1000" spc="1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up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–</a:t>
            </a:r>
            <a:r>
              <a:rPr sz="1000" spc="11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load</a:t>
            </a:r>
            <a:r>
              <a:rPr sz="1000" spc="114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sharing</a:t>
            </a:r>
            <a:endParaRPr sz="1000">
              <a:latin typeface="Cambria"/>
              <a:cs typeface="Cambria"/>
            </a:endParaRPr>
          </a:p>
          <a:p>
            <a:pPr marL="227965" lvl="1" indent="-212725">
              <a:lnSpc>
                <a:spcPct val="100000"/>
              </a:lnSpc>
              <a:spcBef>
                <a:spcPts val="45"/>
              </a:spcBef>
              <a:buFont typeface="Wingdings"/>
              <a:buChar char=""/>
              <a:tabLst>
                <a:tab pos="227965" algn="l"/>
              </a:tabLst>
            </a:pPr>
            <a:r>
              <a:rPr sz="1000" spc="-10" dirty="0">
                <a:latin typeface="Cambria"/>
                <a:cs typeface="Cambria"/>
              </a:rPr>
              <a:t>Reliability</a:t>
            </a:r>
            <a:endParaRPr sz="1000">
              <a:latin typeface="Cambria"/>
              <a:cs typeface="Cambria"/>
            </a:endParaRPr>
          </a:p>
          <a:p>
            <a:pPr marL="277495" lvl="1" indent="-262255">
              <a:lnSpc>
                <a:spcPct val="100000"/>
              </a:lnSpc>
              <a:spcBef>
                <a:spcPts val="50"/>
              </a:spcBef>
              <a:buFont typeface="Wingdings"/>
              <a:buChar char=""/>
              <a:tabLst>
                <a:tab pos="277495" algn="l"/>
              </a:tabLst>
            </a:pPr>
            <a:r>
              <a:rPr sz="1000" spc="-10" dirty="0">
                <a:latin typeface="Cambria"/>
                <a:cs typeface="Cambria"/>
              </a:rPr>
              <a:t>Communications</a:t>
            </a:r>
            <a:endParaRPr sz="1000">
              <a:latin typeface="Cambria"/>
              <a:cs typeface="Cambria"/>
            </a:endParaRPr>
          </a:p>
          <a:p>
            <a:pPr marL="233679" lvl="1" indent="-218440">
              <a:lnSpc>
                <a:spcPct val="100000"/>
              </a:lnSpc>
              <a:spcBef>
                <a:spcPts val="50"/>
              </a:spcBef>
              <a:buFont typeface="Wingdings"/>
              <a:buChar char=""/>
              <a:tabLst>
                <a:tab pos="233679" algn="l"/>
              </a:tabLst>
            </a:pPr>
            <a:r>
              <a:rPr sz="1000" dirty="0">
                <a:latin typeface="Cambria"/>
                <a:cs typeface="Cambria"/>
              </a:rPr>
              <a:t>Requires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networking</a:t>
            </a:r>
            <a:r>
              <a:rPr sz="1000" spc="3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infrastructure.</a:t>
            </a:r>
            <a:endParaRPr sz="1000">
              <a:latin typeface="Cambria"/>
              <a:cs typeface="Cambria"/>
            </a:endParaRPr>
          </a:p>
          <a:p>
            <a:pPr marL="274320" lvl="1" indent="-259079">
              <a:lnSpc>
                <a:spcPts val="1190"/>
              </a:lnSpc>
              <a:spcBef>
                <a:spcPts val="45"/>
              </a:spcBef>
              <a:buFont typeface="Wingdings"/>
              <a:buChar char=""/>
              <a:tabLst>
                <a:tab pos="274320" algn="l"/>
              </a:tabLst>
            </a:pPr>
            <a:r>
              <a:rPr sz="1000" dirty="0">
                <a:latin typeface="Cambria"/>
                <a:cs typeface="Cambria"/>
              </a:rPr>
              <a:t>Local</a:t>
            </a:r>
            <a:r>
              <a:rPr sz="1000" spc="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area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networks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(LAN)</a:t>
            </a:r>
            <a:r>
              <a:rPr sz="1000" spc="10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or</a:t>
            </a:r>
            <a:r>
              <a:rPr sz="1000" spc="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Wide</a:t>
            </a:r>
            <a:r>
              <a:rPr sz="1000" spc="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area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networks</a:t>
            </a:r>
            <a:r>
              <a:rPr sz="1000" spc="8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(WAN)</a:t>
            </a:r>
            <a:endParaRPr sz="1000">
              <a:latin typeface="Cambria"/>
              <a:cs typeface="Cambria"/>
            </a:endParaRPr>
          </a:p>
          <a:p>
            <a:pPr marL="701675">
              <a:lnSpc>
                <a:spcPts val="1135"/>
              </a:lnSpc>
            </a:pPr>
            <a:r>
              <a:rPr sz="1000" spc="-50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229870" indent="-217170">
              <a:lnSpc>
                <a:spcPts val="1625"/>
              </a:lnSpc>
              <a:buFont typeface="Georgia"/>
              <a:buAutoNum type="arabicPeriod" startAt="6"/>
              <a:tabLst>
                <a:tab pos="229870" algn="l"/>
              </a:tabLst>
            </a:pPr>
            <a:r>
              <a:rPr sz="1400" b="1" dirty="0">
                <a:latin typeface="Georgia"/>
                <a:cs typeface="Georgia"/>
              </a:rPr>
              <a:t>Desktop</a:t>
            </a:r>
            <a:r>
              <a:rPr sz="1400" b="1" spc="-3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Systems/Personal Computer</a:t>
            </a:r>
            <a:r>
              <a:rPr sz="1400" b="1" spc="-3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Systems</a:t>
            </a:r>
            <a:endParaRPr sz="1400">
              <a:latin typeface="Georgia"/>
              <a:cs typeface="Georgia"/>
            </a:endParaRPr>
          </a:p>
          <a:p>
            <a:pPr marL="243840" marR="9525" lvl="1" indent="-231775" algn="just">
              <a:lnSpc>
                <a:spcPct val="100000"/>
              </a:lnSpc>
              <a:spcBef>
                <a:spcPts val="65"/>
              </a:spcBef>
              <a:buFont typeface="Wingdings"/>
              <a:buChar char=""/>
              <a:tabLst>
                <a:tab pos="243840" algn="l"/>
                <a:tab pos="334645" algn="l"/>
              </a:tabLst>
            </a:pPr>
            <a:r>
              <a:rPr sz="1000" dirty="0">
                <a:latin typeface="Cambria"/>
                <a:cs typeface="Cambria"/>
              </a:rPr>
              <a:t>	The</a:t>
            </a:r>
            <a:r>
              <a:rPr sz="1000" spc="1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PC</a:t>
            </a:r>
            <a:r>
              <a:rPr sz="1000" spc="1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operating</a:t>
            </a:r>
            <a:r>
              <a:rPr sz="1000" spc="1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</a:t>
            </a:r>
            <a:r>
              <a:rPr sz="1000" spc="1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is</a:t>
            </a:r>
            <a:r>
              <a:rPr sz="1000" spc="16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designed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for</a:t>
            </a:r>
            <a:r>
              <a:rPr sz="1000" spc="36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maximizing</a:t>
            </a:r>
            <a:r>
              <a:rPr sz="1000" spc="1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user</a:t>
            </a:r>
            <a:r>
              <a:rPr sz="1000" spc="1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convenience</a:t>
            </a:r>
            <a:r>
              <a:rPr sz="1000" spc="1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and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responsiveness.</a:t>
            </a:r>
            <a:r>
              <a:rPr sz="1000" spc="1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This</a:t>
            </a:r>
            <a:r>
              <a:rPr sz="1000" spc="1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</a:t>
            </a:r>
            <a:r>
              <a:rPr sz="1000" spc="130" dirty="0">
                <a:latin typeface="Cambria"/>
                <a:cs typeface="Cambria"/>
              </a:rPr>
              <a:t> </a:t>
            </a:r>
            <a:r>
              <a:rPr sz="1000" spc="-25" dirty="0">
                <a:latin typeface="Cambria"/>
                <a:cs typeface="Cambria"/>
              </a:rPr>
              <a:t>is</a:t>
            </a:r>
            <a:r>
              <a:rPr sz="1000" dirty="0">
                <a:latin typeface="Cambria"/>
                <a:cs typeface="Cambria"/>
              </a:rPr>
              <a:t> neither</a:t>
            </a:r>
            <a:r>
              <a:rPr sz="1000" spc="2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multi-</a:t>
            </a:r>
            <a:r>
              <a:rPr sz="1000" dirty="0">
                <a:latin typeface="Cambria"/>
                <a:cs typeface="Cambria"/>
              </a:rPr>
              <a:t>user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nor </a:t>
            </a:r>
            <a:r>
              <a:rPr sz="1000" spc="-10" dirty="0">
                <a:latin typeface="Cambria"/>
                <a:cs typeface="Cambria"/>
              </a:rPr>
              <a:t>multitasking.</a:t>
            </a:r>
            <a:endParaRPr sz="1000">
              <a:latin typeface="Cambria"/>
              <a:cs typeface="Cambria"/>
            </a:endParaRPr>
          </a:p>
          <a:p>
            <a:pPr marL="179070" marR="13335" lvl="1" indent="-167005" algn="just">
              <a:lnSpc>
                <a:spcPct val="104000"/>
              </a:lnSpc>
              <a:buFont typeface="Wingdings"/>
              <a:buChar char=""/>
              <a:tabLst>
                <a:tab pos="240665" algn="l"/>
              </a:tabLst>
            </a:pPr>
            <a:r>
              <a:rPr sz="1000" dirty="0">
                <a:latin typeface="Cambria"/>
                <a:cs typeface="Cambria"/>
              </a:rPr>
              <a:t>These</a:t>
            </a:r>
            <a:r>
              <a:rPr sz="1000" spc="2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systems</a:t>
            </a:r>
            <a:r>
              <a:rPr sz="1000" spc="2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include</a:t>
            </a:r>
            <a:r>
              <a:rPr sz="1000" spc="2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PCs</a:t>
            </a:r>
            <a:r>
              <a:rPr sz="1000" spc="2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running</a:t>
            </a:r>
            <a:r>
              <a:rPr sz="1000" spc="3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Microsoft</a:t>
            </a:r>
            <a:r>
              <a:rPr sz="1000" spc="2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Windows</a:t>
            </a:r>
            <a:r>
              <a:rPr sz="1000" spc="3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and</a:t>
            </a:r>
            <a:r>
              <a:rPr sz="1000" spc="2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2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Apple</a:t>
            </a:r>
            <a:r>
              <a:rPr sz="1000" spc="2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Macintosh.</a:t>
            </a:r>
            <a:r>
              <a:rPr sz="1000" spc="2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2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MS-DOS</a:t>
            </a:r>
            <a:r>
              <a:rPr sz="1000" spc="27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operating 	</a:t>
            </a:r>
            <a:r>
              <a:rPr sz="1000" dirty="0">
                <a:latin typeface="Cambria"/>
                <a:cs typeface="Cambria"/>
              </a:rPr>
              <a:t>system</a:t>
            </a:r>
            <a:r>
              <a:rPr sz="1000" spc="4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from</a:t>
            </a:r>
            <a:r>
              <a:rPr sz="1000" spc="4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Microsoft</a:t>
            </a:r>
            <a:r>
              <a:rPr sz="1000" spc="40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has</a:t>
            </a:r>
            <a:r>
              <a:rPr sz="1000" spc="40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been</a:t>
            </a:r>
            <a:r>
              <a:rPr sz="1000" spc="4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superseded</a:t>
            </a:r>
            <a:r>
              <a:rPr sz="1000" spc="4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by</a:t>
            </a:r>
            <a:r>
              <a:rPr sz="1000" spc="3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multiple</a:t>
            </a:r>
            <a:r>
              <a:rPr sz="1000" spc="3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flavors</a:t>
            </a:r>
            <a:r>
              <a:rPr sz="1000" spc="409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of</a:t>
            </a:r>
            <a:r>
              <a:rPr sz="1000" spc="41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Microsoft</a:t>
            </a:r>
            <a:r>
              <a:rPr sz="1000" spc="43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Windows</a:t>
            </a:r>
            <a:r>
              <a:rPr sz="1000" spc="409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and</a:t>
            </a:r>
            <a:r>
              <a:rPr sz="1000" spc="3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IBM</a:t>
            </a:r>
            <a:r>
              <a:rPr sz="1000" spc="415" dirty="0">
                <a:latin typeface="Cambria"/>
                <a:cs typeface="Cambria"/>
              </a:rPr>
              <a:t> </a:t>
            </a:r>
            <a:r>
              <a:rPr sz="1000" spc="-25" dirty="0">
                <a:latin typeface="Cambria"/>
                <a:cs typeface="Cambria"/>
              </a:rPr>
              <a:t>has</a:t>
            </a:r>
            <a:r>
              <a:rPr sz="1000" dirty="0">
                <a:latin typeface="Cambria"/>
                <a:cs typeface="Cambria"/>
              </a:rPr>
              <a:t> 	upgraded</a:t>
            </a:r>
            <a:r>
              <a:rPr sz="1000" spc="1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MS-DOS</a:t>
            </a:r>
            <a:r>
              <a:rPr sz="1000" spc="1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to</a:t>
            </a:r>
            <a:r>
              <a:rPr sz="1000" spc="11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OS/2</a:t>
            </a:r>
            <a:r>
              <a:rPr sz="1000" spc="1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multitasking</a:t>
            </a:r>
            <a:r>
              <a:rPr sz="1000" spc="17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system.</a:t>
            </a:r>
            <a:endParaRPr sz="1000">
              <a:latin typeface="Cambria"/>
              <a:cs typeface="Cambria"/>
            </a:endParaRPr>
          </a:p>
          <a:p>
            <a:pPr marL="167005" marR="23495" lvl="1" indent="-154940" algn="just">
              <a:lnSpc>
                <a:spcPts val="1250"/>
              </a:lnSpc>
              <a:spcBef>
                <a:spcPts val="25"/>
              </a:spcBef>
              <a:buFont typeface="Wingdings"/>
              <a:buChar char=""/>
              <a:tabLst>
                <a:tab pos="240665" algn="l"/>
              </a:tabLst>
            </a:pPr>
            <a:r>
              <a:rPr sz="1000" dirty="0">
                <a:latin typeface="Cambria"/>
                <a:cs typeface="Cambria"/>
              </a:rPr>
              <a:t>The</a:t>
            </a:r>
            <a:r>
              <a:rPr sz="1000" spc="1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Apple</a:t>
            </a:r>
            <a:r>
              <a:rPr sz="1000" spc="1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Macintosh</a:t>
            </a:r>
            <a:r>
              <a:rPr sz="1000" spc="1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operating</a:t>
            </a:r>
            <a:r>
              <a:rPr sz="1000" spc="1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</a:t>
            </a:r>
            <a:r>
              <a:rPr sz="1000" spc="1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has</a:t>
            </a:r>
            <a:r>
              <a:rPr sz="1000" spc="16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been</a:t>
            </a:r>
            <a:r>
              <a:rPr sz="1000" spc="1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ported</a:t>
            </a:r>
            <a:r>
              <a:rPr sz="1000" spc="1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to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more</a:t>
            </a:r>
            <a:r>
              <a:rPr sz="1000" spc="1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advanced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hardware,</a:t>
            </a:r>
            <a:r>
              <a:rPr sz="1000" spc="1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and</a:t>
            </a:r>
            <a:r>
              <a:rPr sz="1000" spc="1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now</a:t>
            </a:r>
            <a:r>
              <a:rPr sz="1000" spc="16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includes</a:t>
            </a:r>
            <a:r>
              <a:rPr sz="1000" spc="155" dirty="0">
                <a:latin typeface="Cambria"/>
                <a:cs typeface="Cambria"/>
              </a:rPr>
              <a:t> </a:t>
            </a:r>
            <a:r>
              <a:rPr sz="1000" spc="-25" dirty="0">
                <a:latin typeface="Cambria"/>
                <a:cs typeface="Cambria"/>
              </a:rPr>
              <a:t>new</a:t>
            </a:r>
            <a:r>
              <a:rPr sz="1000" dirty="0">
                <a:latin typeface="Cambria"/>
                <a:cs typeface="Cambria"/>
              </a:rPr>
              <a:t> 	features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such</a:t>
            </a:r>
            <a:r>
              <a:rPr sz="1000" spc="1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as</a:t>
            </a:r>
            <a:r>
              <a:rPr sz="1000" spc="1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virtual</a:t>
            </a:r>
            <a:r>
              <a:rPr sz="1000" spc="1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memory</a:t>
            </a:r>
            <a:r>
              <a:rPr sz="1000" spc="11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and</a:t>
            </a:r>
            <a:r>
              <a:rPr sz="1000" spc="12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multitasking.</a:t>
            </a:r>
            <a:endParaRPr sz="1000">
              <a:latin typeface="Cambria"/>
              <a:cs typeface="Cambria"/>
            </a:endParaRPr>
          </a:p>
          <a:p>
            <a:pPr marL="154305" indent="-141605">
              <a:lnSpc>
                <a:spcPts val="1125"/>
              </a:lnSpc>
              <a:buFont typeface="Georgia"/>
              <a:buAutoNum type="arabicPeriod" startAt="7"/>
              <a:tabLst>
                <a:tab pos="154305" algn="l"/>
              </a:tabLst>
            </a:pPr>
            <a:r>
              <a:rPr sz="1000" b="1" spc="-10" dirty="0">
                <a:latin typeface="Georgia"/>
                <a:cs typeface="Georgia"/>
              </a:rPr>
              <a:t>Real-</a:t>
            </a:r>
            <a:r>
              <a:rPr sz="1000" b="1" dirty="0">
                <a:latin typeface="Georgia"/>
                <a:cs typeface="Georgia"/>
              </a:rPr>
              <a:t>Time</a:t>
            </a:r>
            <a:r>
              <a:rPr sz="1000" b="1" spc="-20" dirty="0">
                <a:latin typeface="Georgia"/>
                <a:cs typeface="Georgia"/>
              </a:rPr>
              <a:t> </a:t>
            </a:r>
            <a:r>
              <a:rPr sz="1000" b="1" dirty="0">
                <a:latin typeface="Georgia"/>
                <a:cs typeface="Georgia"/>
              </a:rPr>
              <a:t>Operating</a:t>
            </a:r>
            <a:r>
              <a:rPr sz="1000" b="1" spc="-20" dirty="0">
                <a:latin typeface="Georgia"/>
                <a:cs typeface="Georgia"/>
              </a:rPr>
              <a:t> </a:t>
            </a:r>
            <a:r>
              <a:rPr sz="1000" b="1" spc="-10" dirty="0">
                <a:latin typeface="Georgia"/>
                <a:cs typeface="Georgia"/>
              </a:rPr>
              <a:t>Systems</a:t>
            </a:r>
            <a:r>
              <a:rPr sz="1000" b="1" spc="-30" dirty="0">
                <a:latin typeface="Georgia"/>
                <a:cs typeface="Georgia"/>
              </a:rPr>
              <a:t> </a:t>
            </a:r>
            <a:r>
              <a:rPr sz="1000" b="1" spc="-10" dirty="0">
                <a:latin typeface="Georgia"/>
                <a:cs typeface="Georgia"/>
              </a:rPr>
              <a:t>(RTOS)</a:t>
            </a:r>
            <a:endParaRPr sz="1000">
              <a:latin typeface="Georgia"/>
              <a:cs typeface="Georgia"/>
            </a:endParaRPr>
          </a:p>
          <a:p>
            <a:pPr marL="167005" lvl="1" indent="-154940">
              <a:lnSpc>
                <a:spcPct val="100000"/>
              </a:lnSpc>
              <a:buFont typeface="Wingdings"/>
              <a:buChar char=""/>
              <a:tabLst>
                <a:tab pos="167005" algn="l"/>
                <a:tab pos="240665" algn="l"/>
              </a:tabLst>
            </a:pPr>
            <a:r>
              <a:rPr sz="1000" dirty="0">
                <a:latin typeface="Cambria"/>
                <a:cs typeface="Cambria"/>
              </a:rPr>
              <a:t>A</a:t>
            </a:r>
            <a:r>
              <a:rPr sz="1000" spc="1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real-time</a:t>
            </a:r>
            <a:r>
              <a:rPr sz="1000" spc="1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operating</a:t>
            </a:r>
            <a:r>
              <a:rPr sz="1000" spc="1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</a:t>
            </a:r>
            <a:r>
              <a:rPr sz="1000" spc="1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(RTOS)</a:t>
            </a:r>
            <a:r>
              <a:rPr sz="1000" spc="1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is</a:t>
            </a:r>
            <a:r>
              <a:rPr sz="1000" spc="1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</a:t>
            </a:r>
            <a:r>
              <a:rPr sz="1000" spc="1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multitasking</a:t>
            </a:r>
            <a:r>
              <a:rPr sz="1000" spc="16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operating</a:t>
            </a:r>
            <a:r>
              <a:rPr sz="1000" spc="1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</a:t>
            </a:r>
            <a:r>
              <a:rPr sz="1000" spc="1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intended</a:t>
            </a:r>
            <a:r>
              <a:rPr sz="1000" spc="1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for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applications</a:t>
            </a:r>
            <a:r>
              <a:rPr sz="1000" spc="1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with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fixed</a:t>
            </a:r>
            <a:endParaRPr sz="1000">
              <a:latin typeface="Cambria"/>
              <a:cs typeface="Cambria"/>
            </a:endParaRPr>
          </a:p>
          <a:p>
            <a:pPr marL="240665" marR="15875">
              <a:lnSpc>
                <a:spcPct val="102000"/>
              </a:lnSpc>
              <a:spcBef>
                <a:spcPts val="25"/>
              </a:spcBef>
            </a:pPr>
            <a:r>
              <a:rPr sz="1000" dirty="0">
                <a:latin typeface="Cambria"/>
                <a:cs typeface="Cambria"/>
              </a:rPr>
              <a:t>deadlines</a:t>
            </a:r>
            <a:r>
              <a:rPr sz="1000" spc="3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(real-time</a:t>
            </a:r>
            <a:r>
              <a:rPr sz="1000" spc="3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computing).</a:t>
            </a:r>
            <a:r>
              <a:rPr sz="1000" spc="3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Such</a:t>
            </a:r>
            <a:r>
              <a:rPr sz="1000" spc="38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applications</a:t>
            </a:r>
            <a:r>
              <a:rPr sz="1000" spc="3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include</a:t>
            </a:r>
            <a:r>
              <a:rPr sz="1000" spc="3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some</a:t>
            </a:r>
            <a:r>
              <a:rPr sz="1000" spc="3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small</a:t>
            </a:r>
            <a:r>
              <a:rPr sz="1000" spc="3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embedded</a:t>
            </a:r>
            <a:r>
              <a:rPr sz="1000" spc="38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systems,</a:t>
            </a:r>
            <a:r>
              <a:rPr sz="1000" spc="38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automobile </a:t>
            </a:r>
            <a:r>
              <a:rPr sz="1000" dirty="0">
                <a:latin typeface="Cambria"/>
                <a:cs typeface="Cambria"/>
              </a:rPr>
              <a:t>engine</a:t>
            </a:r>
            <a:r>
              <a:rPr sz="1000" spc="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controllers,</a:t>
            </a:r>
            <a:r>
              <a:rPr sz="1000" spc="1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industrial</a:t>
            </a:r>
            <a:r>
              <a:rPr sz="1000" spc="6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robots,</a:t>
            </a:r>
            <a:r>
              <a:rPr sz="1000" spc="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spacecraft,</a:t>
            </a:r>
            <a:r>
              <a:rPr sz="1000" spc="1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industrial</a:t>
            </a:r>
            <a:r>
              <a:rPr sz="1000" spc="1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control,</a:t>
            </a:r>
            <a:r>
              <a:rPr sz="1000" spc="1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and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some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large-scale</a:t>
            </a:r>
            <a:r>
              <a:rPr sz="1000" spc="8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computing</a:t>
            </a:r>
            <a:r>
              <a:rPr sz="1000" spc="12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systems.</a:t>
            </a:r>
            <a:endParaRPr sz="1000">
              <a:latin typeface="Cambria"/>
              <a:cs typeface="Cambria"/>
            </a:endParaRPr>
          </a:p>
          <a:p>
            <a:pPr marL="225425" lvl="1" indent="-212725">
              <a:lnSpc>
                <a:spcPct val="100000"/>
              </a:lnSpc>
              <a:spcBef>
                <a:spcPts val="45"/>
              </a:spcBef>
              <a:buFont typeface="Wingdings"/>
              <a:buChar char=""/>
              <a:tabLst>
                <a:tab pos="225425" algn="l"/>
              </a:tabLst>
            </a:pPr>
            <a:r>
              <a:rPr sz="1000" dirty="0">
                <a:latin typeface="Cambria"/>
                <a:cs typeface="Cambria"/>
              </a:rPr>
              <a:t>The</a:t>
            </a:r>
            <a:r>
              <a:rPr sz="1000" spc="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real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time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operating</a:t>
            </a:r>
            <a:r>
              <a:rPr sz="1000" spc="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</a:t>
            </a:r>
            <a:r>
              <a:rPr sz="1000" spc="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can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be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classified</a:t>
            </a:r>
            <a:r>
              <a:rPr sz="1000" spc="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into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two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categories:</a:t>
            </a:r>
            <a:endParaRPr sz="1000">
              <a:latin typeface="Cambria"/>
              <a:cs typeface="Cambria"/>
            </a:endParaRPr>
          </a:p>
          <a:p>
            <a:pPr marL="1055370" lvl="2" indent="-128270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1055370" algn="l"/>
              </a:tabLst>
            </a:pPr>
            <a:r>
              <a:rPr sz="1000" dirty="0">
                <a:latin typeface="Cambria"/>
                <a:cs typeface="Cambria"/>
              </a:rPr>
              <a:t>hard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real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time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</a:t>
            </a:r>
            <a:r>
              <a:rPr sz="1000" spc="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and</a:t>
            </a:r>
            <a:r>
              <a:rPr sz="1000" spc="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2.</a:t>
            </a:r>
            <a:r>
              <a:rPr sz="1000" spc="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soft</a:t>
            </a:r>
            <a:r>
              <a:rPr sz="1000" spc="6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real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time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system.</a:t>
            </a:r>
            <a:endParaRPr sz="1000">
              <a:latin typeface="Cambria"/>
              <a:cs typeface="Cambria"/>
            </a:endParaRPr>
          </a:p>
          <a:p>
            <a:pPr marL="175895" marR="5080" lvl="1" indent="-163830" algn="just">
              <a:lnSpc>
                <a:spcPct val="103299"/>
              </a:lnSpc>
              <a:spcBef>
                <a:spcPts val="10"/>
              </a:spcBef>
              <a:buFont typeface="Wingdings"/>
              <a:buChar char=""/>
              <a:tabLst>
                <a:tab pos="240665" algn="l"/>
              </a:tabLst>
            </a:pPr>
            <a:r>
              <a:rPr sz="1000" dirty="0">
                <a:latin typeface="Cambria"/>
                <a:cs typeface="Cambria"/>
              </a:rPr>
              <a:t>A</a:t>
            </a:r>
            <a:r>
              <a:rPr sz="1000" spc="135" dirty="0">
                <a:latin typeface="Cambria"/>
                <a:cs typeface="Cambria"/>
              </a:rPr>
              <a:t> </a:t>
            </a:r>
            <a:r>
              <a:rPr sz="1000" b="1" dirty="0">
                <a:latin typeface="Cambria"/>
                <a:cs typeface="Cambria"/>
              </a:rPr>
              <a:t>hard</a:t>
            </a:r>
            <a:r>
              <a:rPr sz="1000" b="1" spc="170" dirty="0">
                <a:latin typeface="Cambria"/>
                <a:cs typeface="Cambria"/>
              </a:rPr>
              <a:t> </a:t>
            </a:r>
            <a:r>
              <a:rPr sz="1000" b="1" spc="-10" dirty="0">
                <a:latin typeface="Cambria"/>
                <a:cs typeface="Cambria"/>
              </a:rPr>
              <a:t>real-</a:t>
            </a:r>
            <a:r>
              <a:rPr sz="1000" b="1" dirty="0">
                <a:latin typeface="Cambria"/>
                <a:cs typeface="Cambria"/>
              </a:rPr>
              <a:t>time</a:t>
            </a:r>
            <a:r>
              <a:rPr sz="1000" b="1" spc="1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guarantees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that</a:t>
            </a:r>
            <a:r>
              <a:rPr sz="1000" spc="1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critical</a:t>
            </a:r>
            <a:r>
              <a:rPr sz="1000" spc="36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tasks</a:t>
            </a:r>
            <a:r>
              <a:rPr sz="1000" spc="3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be</a:t>
            </a:r>
            <a:r>
              <a:rPr sz="1000" spc="3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completed</a:t>
            </a:r>
            <a:r>
              <a:rPr sz="1000" spc="3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on</a:t>
            </a:r>
            <a:r>
              <a:rPr sz="1000" spc="3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time.</a:t>
            </a:r>
            <a:r>
              <a:rPr sz="1000" spc="3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This</a:t>
            </a:r>
            <a:r>
              <a:rPr sz="1000" spc="36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goal</a:t>
            </a:r>
            <a:r>
              <a:rPr sz="1000" spc="3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requires</a:t>
            </a:r>
            <a:r>
              <a:rPr sz="1000" spc="36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that</a:t>
            </a:r>
            <a:r>
              <a:rPr sz="1000" spc="409" dirty="0">
                <a:latin typeface="Cambria"/>
                <a:cs typeface="Cambria"/>
              </a:rPr>
              <a:t> </a:t>
            </a:r>
            <a:r>
              <a:rPr sz="1000" spc="-25" dirty="0">
                <a:latin typeface="Cambria"/>
                <a:cs typeface="Cambria"/>
              </a:rPr>
              <a:t>all</a:t>
            </a:r>
            <a:r>
              <a:rPr sz="1000" dirty="0">
                <a:latin typeface="Cambria"/>
                <a:cs typeface="Cambria"/>
              </a:rPr>
              <a:t> 	delays</a:t>
            </a:r>
            <a:r>
              <a:rPr sz="1000" spc="20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in</a:t>
            </a:r>
            <a:r>
              <a:rPr sz="1000" spc="1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2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</a:t>
            </a:r>
            <a:r>
              <a:rPr sz="1000" spc="2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be</a:t>
            </a:r>
            <a:r>
              <a:rPr sz="1000" spc="1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bounded,</a:t>
            </a:r>
            <a:r>
              <a:rPr sz="1000" spc="2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from</a:t>
            </a:r>
            <a:r>
              <a:rPr sz="1000" spc="2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1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retrieval</a:t>
            </a:r>
            <a:r>
              <a:rPr sz="1000" spc="20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of</a:t>
            </a:r>
            <a:r>
              <a:rPr sz="1000" spc="2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stored</a:t>
            </a:r>
            <a:r>
              <a:rPr sz="1000" spc="2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data</a:t>
            </a:r>
            <a:r>
              <a:rPr sz="1000" spc="2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to</a:t>
            </a:r>
            <a:r>
              <a:rPr sz="1000" spc="1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2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time</a:t>
            </a:r>
            <a:r>
              <a:rPr sz="1000" spc="2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that</a:t>
            </a:r>
            <a:r>
              <a:rPr sz="1000" spc="1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it</a:t>
            </a:r>
            <a:r>
              <a:rPr sz="1000" spc="20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takes</a:t>
            </a:r>
            <a:r>
              <a:rPr sz="1000" spc="20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22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operating 	</a:t>
            </a:r>
            <a:r>
              <a:rPr sz="1000" dirty="0">
                <a:latin typeface="Cambria"/>
                <a:cs typeface="Cambria"/>
              </a:rPr>
              <a:t>system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to finish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any request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made</a:t>
            </a:r>
            <a:r>
              <a:rPr sz="1000" spc="-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of</a:t>
            </a:r>
            <a:r>
              <a:rPr sz="1000" spc="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it.</a:t>
            </a:r>
            <a:r>
              <a:rPr sz="1000" spc="1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Such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time</a:t>
            </a:r>
            <a:r>
              <a:rPr sz="1000" spc="-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constraints</a:t>
            </a:r>
            <a:r>
              <a:rPr sz="1000" spc="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dictate the</a:t>
            </a:r>
            <a:r>
              <a:rPr sz="1000" spc="-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facilities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that are available</a:t>
            </a:r>
            <a:r>
              <a:rPr sz="1000" spc="-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in hard</a:t>
            </a:r>
            <a:r>
              <a:rPr sz="1000" spc="2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real- 	</a:t>
            </a:r>
            <a:r>
              <a:rPr sz="1000" dirty="0">
                <a:latin typeface="Cambria"/>
                <a:cs typeface="Cambria"/>
              </a:rPr>
              <a:t>time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systems.</a:t>
            </a:r>
            <a:endParaRPr sz="1000">
              <a:latin typeface="Cambria"/>
              <a:cs typeface="Cambria"/>
            </a:endParaRPr>
          </a:p>
          <a:p>
            <a:pPr marL="179070" marR="10795" lvl="1" indent="-167005" algn="just">
              <a:lnSpc>
                <a:spcPct val="103000"/>
              </a:lnSpc>
              <a:spcBef>
                <a:spcPts val="15"/>
              </a:spcBef>
              <a:buFont typeface="Wingdings"/>
              <a:buChar char=""/>
              <a:tabLst>
                <a:tab pos="240665" algn="l"/>
              </a:tabLst>
            </a:pPr>
            <a:r>
              <a:rPr sz="1000" dirty="0">
                <a:latin typeface="Cambria"/>
                <a:cs typeface="Cambria"/>
              </a:rPr>
              <a:t>A</a:t>
            </a:r>
            <a:r>
              <a:rPr sz="1000" spc="160" dirty="0">
                <a:latin typeface="Cambria"/>
                <a:cs typeface="Cambria"/>
              </a:rPr>
              <a:t> </a:t>
            </a:r>
            <a:r>
              <a:rPr sz="1000" b="1" dirty="0">
                <a:latin typeface="Cambria"/>
                <a:cs typeface="Cambria"/>
              </a:rPr>
              <a:t>soft</a:t>
            </a:r>
            <a:r>
              <a:rPr sz="1000" b="1" spc="160" dirty="0">
                <a:latin typeface="Cambria"/>
                <a:cs typeface="Cambria"/>
              </a:rPr>
              <a:t> </a:t>
            </a:r>
            <a:r>
              <a:rPr sz="1000" b="1" spc="-10" dirty="0">
                <a:latin typeface="Cambria"/>
                <a:cs typeface="Cambria"/>
              </a:rPr>
              <a:t>real-</a:t>
            </a:r>
            <a:r>
              <a:rPr sz="1000" b="1" dirty="0">
                <a:latin typeface="Cambria"/>
                <a:cs typeface="Cambria"/>
              </a:rPr>
              <a:t>time</a:t>
            </a:r>
            <a:r>
              <a:rPr sz="1000" b="1" spc="1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</a:t>
            </a:r>
            <a:r>
              <a:rPr sz="1000" spc="1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is</a:t>
            </a:r>
            <a:r>
              <a:rPr sz="1000" spc="1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</a:t>
            </a:r>
            <a:r>
              <a:rPr sz="1000" spc="2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less</a:t>
            </a:r>
            <a:r>
              <a:rPr sz="1000" spc="1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restrictive</a:t>
            </a:r>
            <a:r>
              <a:rPr sz="1000" spc="1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type</a:t>
            </a:r>
            <a:r>
              <a:rPr sz="1000" spc="4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of</a:t>
            </a:r>
            <a:r>
              <a:rPr sz="1000" spc="4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real-</a:t>
            </a:r>
            <a:r>
              <a:rPr sz="1000" dirty="0">
                <a:latin typeface="Cambria"/>
                <a:cs typeface="Cambria"/>
              </a:rPr>
              <a:t>time</a:t>
            </a:r>
            <a:r>
              <a:rPr sz="1000" spc="3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system.</a:t>
            </a:r>
            <a:r>
              <a:rPr sz="1000" spc="4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Here,</a:t>
            </a:r>
            <a:r>
              <a:rPr sz="1000" spc="40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</a:t>
            </a:r>
            <a:r>
              <a:rPr sz="1000" spc="40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critical</a:t>
            </a:r>
            <a:r>
              <a:rPr sz="1000" spc="38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real-</a:t>
            </a:r>
            <a:r>
              <a:rPr sz="1000" dirty="0">
                <a:latin typeface="Cambria"/>
                <a:cs typeface="Cambria"/>
              </a:rPr>
              <a:t>time</a:t>
            </a:r>
            <a:r>
              <a:rPr sz="1000" spc="38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task</a:t>
            </a:r>
            <a:r>
              <a:rPr sz="1000" spc="385" dirty="0">
                <a:latin typeface="Cambria"/>
                <a:cs typeface="Cambria"/>
              </a:rPr>
              <a:t> </a:t>
            </a:r>
            <a:r>
              <a:rPr sz="1000" spc="-20" dirty="0">
                <a:latin typeface="Cambria"/>
                <a:cs typeface="Cambria"/>
              </a:rPr>
              <a:t>gets 	</a:t>
            </a:r>
            <a:r>
              <a:rPr sz="1000" dirty="0">
                <a:latin typeface="Cambria"/>
                <a:cs typeface="Cambria"/>
              </a:rPr>
              <a:t>priority</a:t>
            </a:r>
            <a:r>
              <a:rPr sz="1000" spc="10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over</a:t>
            </a:r>
            <a:r>
              <a:rPr sz="1000" spc="1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other</a:t>
            </a:r>
            <a:r>
              <a:rPr sz="1000" spc="1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tasks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and</a:t>
            </a:r>
            <a:r>
              <a:rPr sz="1000" spc="1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retains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that</a:t>
            </a:r>
            <a:r>
              <a:rPr sz="1000" spc="1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priority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until</a:t>
            </a:r>
            <a:r>
              <a:rPr sz="1000" spc="1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it</a:t>
            </a:r>
            <a:r>
              <a:rPr sz="1000" spc="1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completes.</a:t>
            </a:r>
            <a:r>
              <a:rPr sz="1000" spc="11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Soft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real</a:t>
            </a:r>
            <a:r>
              <a:rPr sz="1000" spc="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time</a:t>
            </a:r>
            <a:r>
              <a:rPr sz="1000" spc="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</a:t>
            </a:r>
            <a:r>
              <a:rPr sz="1000" spc="11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can</a:t>
            </a:r>
            <a:r>
              <a:rPr sz="1000" spc="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be</a:t>
            </a:r>
            <a:r>
              <a:rPr sz="1000" spc="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mixed</a:t>
            </a:r>
            <a:r>
              <a:rPr sz="1000" spc="100" dirty="0">
                <a:latin typeface="Cambria"/>
                <a:cs typeface="Cambria"/>
              </a:rPr>
              <a:t> </a:t>
            </a:r>
            <a:r>
              <a:rPr sz="1000" spc="-20" dirty="0">
                <a:latin typeface="Cambria"/>
                <a:cs typeface="Cambria"/>
              </a:rPr>
              <a:t>with 	</a:t>
            </a:r>
            <a:r>
              <a:rPr sz="1000" dirty="0">
                <a:latin typeface="Cambria"/>
                <a:cs typeface="Cambria"/>
              </a:rPr>
              <a:t>other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types</a:t>
            </a:r>
            <a:r>
              <a:rPr sz="1000" spc="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of</a:t>
            </a:r>
            <a:r>
              <a:rPr sz="1000" spc="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systems.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Due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to</a:t>
            </a:r>
            <a:r>
              <a:rPr sz="1000" spc="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less</a:t>
            </a:r>
            <a:r>
              <a:rPr sz="1000" spc="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restriction,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they</a:t>
            </a:r>
            <a:r>
              <a:rPr sz="1000" spc="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are</a:t>
            </a:r>
            <a:r>
              <a:rPr sz="1000" spc="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risky</a:t>
            </a:r>
            <a:r>
              <a:rPr sz="1000" spc="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to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use</a:t>
            </a:r>
            <a:r>
              <a:rPr sz="1000" spc="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for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industrial</a:t>
            </a:r>
            <a:r>
              <a:rPr sz="1000" spc="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control</a:t>
            </a:r>
            <a:r>
              <a:rPr sz="1000" spc="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and</a:t>
            </a:r>
            <a:r>
              <a:rPr sz="1000" spc="5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robotics.</a:t>
            </a:r>
            <a:endParaRPr sz="10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005" y="317474"/>
            <a:ext cx="149860" cy="27523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6155" y="317474"/>
            <a:ext cx="149859" cy="27523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6669" y="317474"/>
            <a:ext cx="149859" cy="27523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7819" y="317474"/>
            <a:ext cx="149860" cy="27523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8335" y="317474"/>
            <a:ext cx="149860" cy="27523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30120" y="317512"/>
            <a:ext cx="151130" cy="2762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2539" y="317512"/>
            <a:ext cx="151130" cy="2762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54960" y="317512"/>
            <a:ext cx="151130" cy="2762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67379" y="317512"/>
            <a:ext cx="151130" cy="2762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9800" y="317512"/>
            <a:ext cx="151129" cy="2762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92220" y="317512"/>
            <a:ext cx="151129" cy="2762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4640" y="317512"/>
            <a:ext cx="151129" cy="27621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17059" y="317512"/>
            <a:ext cx="151129" cy="27621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29479" y="317512"/>
            <a:ext cx="151129" cy="27621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1900" y="317512"/>
            <a:ext cx="151129" cy="27621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54320" y="317512"/>
            <a:ext cx="151129" cy="27621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6740" y="317512"/>
            <a:ext cx="151129" cy="27621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79159" y="317512"/>
            <a:ext cx="151129" cy="27621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91579" y="317512"/>
            <a:ext cx="151129" cy="27621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4000" y="317512"/>
            <a:ext cx="151129" cy="27621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16419" y="317512"/>
            <a:ext cx="151129" cy="27621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5005" y="9460230"/>
            <a:ext cx="149186" cy="27495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6155" y="9460230"/>
            <a:ext cx="149174" cy="27495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96669" y="9460230"/>
            <a:ext cx="149174" cy="27495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7819" y="9460230"/>
            <a:ext cx="149174" cy="27495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8335" y="9460230"/>
            <a:ext cx="149174" cy="27495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30120" y="9460230"/>
            <a:ext cx="149860" cy="27486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2539" y="9460230"/>
            <a:ext cx="149860" cy="274866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54960" y="9460230"/>
            <a:ext cx="149860" cy="274853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67379" y="9460230"/>
            <a:ext cx="149859" cy="274853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479800" y="9460230"/>
            <a:ext cx="149860" cy="27485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92220" y="9460230"/>
            <a:ext cx="149860" cy="274853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104640" y="9460230"/>
            <a:ext cx="149860" cy="274853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17059" y="9460230"/>
            <a:ext cx="149860" cy="274866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29479" y="9460230"/>
            <a:ext cx="149860" cy="274853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041900" y="9460230"/>
            <a:ext cx="149860" cy="274866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54320" y="9460230"/>
            <a:ext cx="149860" cy="274866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6740" y="9460230"/>
            <a:ext cx="149860" cy="274866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79159" y="9460230"/>
            <a:ext cx="149860" cy="274866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91579" y="9460217"/>
            <a:ext cx="149860" cy="274866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604000" y="9460230"/>
            <a:ext cx="149859" cy="274866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16419" y="9460230"/>
            <a:ext cx="149859" cy="274866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226934" y="316255"/>
            <a:ext cx="146050" cy="938796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68934" y="316255"/>
            <a:ext cx="146049" cy="9387967"/>
          </a:xfrm>
          <a:prstGeom prst="rect">
            <a:avLst/>
          </a:prstGeom>
        </p:spPr>
      </p:pic>
      <p:sp>
        <p:nvSpPr>
          <p:cNvPr id="47" name="object 47"/>
          <p:cNvSpPr/>
          <p:nvPr/>
        </p:nvSpPr>
        <p:spPr>
          <a:xfrm>
            <a:off x="781685" y="9080500"/>
            <a:ext cx="6381115" cy="56515"/>
          </a:xfrm>
          <a:custGeom>
            <a:avLst/>
            <a:gdLst/>
            <a:ahLst/>
            <a:cxnLst/>
            <a:rect l="l" t="t" r="r" b="b"/>
            <a:pathLst>
              <a:path w="6381115" h="56515">
                <a:moveTo>
                  <a:pt x="6381115" y="47625"/>
                </a:moveTo>
                <a:lnTo>
                  <a:pt x="0" y="47625"/>
                </a:lnTo>
                <a:lnTo>
                  <a:pt x="0" y="56515"/>
                </a:lnTo>
                <a:lnTo>
                  <a:pt x="6381115" y="56515"/>
                </a:lnTo>
                <a:lnTo>
                  <a:pt x="6381115" y="47625"/>
                </a:lnTo>
                <a:close/>
              </a:path>
              <a:path w="6381115" h="56515">
                <a:moveTo>
                  <a:pt x="6381115" y="0"/>
                </a:moveTo>
                <a:lnTo>
                  <a:pt x="0" y="0"/>
                </a:lnTo>
                <a:lnTo>
                  <a:pt x="0" y="38100"/>
                </a:lnTo>
                <a:lnTo>
                  <a:pt x="6381115" y="38100"/>
                </a:lnTo>
                <a:lnTo>
                  <a:pt x="6381115" y="0"/>
                </a:lnTo>
                <a:close/>
              </a:path>
            </a:pathLst>
          </a:custGeom>
          <a:solidFill>
            <a:srgbClr val="5F2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40"/>
              </a:spcBef>
            </a:pPr>
            <a:r>
              <a:rPr dirty="0"/>
              <a:t>Page</a:t>
            </a:r>
            <a:r>
              <a:rPr spc="-45" dirty="0"/>
              <a:t> </a:t>
            </a:r>
            <a:r>
              <a:rPr spc="-50" dirty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180" y="600201"/>
            <a:ext cx="6377305" cy="7466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41325" algn="ctr">
              <a:lnSpc>
                <a:spcPct val="100000"/>
              </a:lnSpc>
              <a:spcBef>
                <a:spcPts val="90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Lecture</a:t>
            </a:r>
            <a:r>
              <a:rPr sz="14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#4</a:t>
            </a:r>
            <a:endParaRPr sz="1400">
              <a:latin typeface="Arial"/>
              <a:cs typeface="Arial"/>
            </a:endParaRPr>
          </a:p>
          <a:p>
            <a:pPr marL="15240" algn="just">
              <a:lnSpc>
                <a:spcPct val="100000"/>
              </a:lnSpc>
              <a:spcBef>
                <a:spcPts val="1065"/>
              </a:spcBef>
            </a:pPr>
            <a:r>
              <a:rPr sz="1200" b="1" dirty="0">
                <a:latin typeface="Arial"/>
                <a:cs typeface="Arial"/>
              </a:rPr>
              <a:t>Operating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System</a:t>
            </a:r>
            <a:r>
              <a:rPr sz="1200" b="1" spc="-7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Services</a:t>
            </a:r>
            <a:endParaRPr sz="1200">
              <a:latin typeface="Arial"/>
              <a:cs typeface="Arial"/>
            </a:endParaRPr>
          </a:p>
          <a:p>
            <a:pPr marL="15240" algn="just">
              <a:lnSpc>
                <a:spcPct val="100000"/>
              </a:lnSpc>
              <a:spcBef>
                <a:spcPts val="30"/>
              </a:spcBef>
            </a:pPr>
            <a:r>
              <a:rPr sz="1000" dirty="0">
                <a:latin typeface="Cambria"/>
                <a:cs typeface="Cambria"/>
              </a:rPr>
              <a:t>Following</a:t>
            </a:r>
            <a:r>
              <a:rPr sz="1000" spc="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are</a:t>
            </a:r>
            <a:r>
              <a:rPr sz="1000" spc="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five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services</a:t>
            </a:r>
            <a:r>
              <a:rPr sz="1000" spc="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provided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by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operating</a:t>
            </a:r>
            <a:r>
              <a:rPr sz="1000" spc="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systems</a:t>
            </a:r>
            <a:r>
              <a:rPr sz="1000" spc="8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to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convenience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of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6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users.</a:t>
            </a:r>
            <a:endParaRPr sz="1000">
              <a:latin typeface="Cambria"/>
              <a:cs typeface="Cambria"/>
            </a:endParaRPr>
          </a:p>
          <a:p>
            <a:pPr marL="148590" indent="-135890">
              <a:lnSpc>
                <a:spcPct val="100000"/>
              </a:lnSpc>
              <a:buFont typeface="Georgia"/>
              <a:buAutoNum type="arabicPeriod"/>
              <a:tabLst>
                <a:tab pos="148590" algn="l"/>
              </a:tabLst>
            </a:pPr>
            <a:r>
              <a:rPr sz="1000" b="1" dirty="0">
                <a:latin typeface="Georgia"/>
                <a:cs typeface="Georgia"/>
              </a:rPr>
              <a:t>Program</a:t>
            </a:r>
            <a:r>
              <a:rPr sz="1000" b="1" spc="-40" dirty="0">
                <a:latin typeface="Georgia"/>
                <a:cs typeface="Georgia"/>
              </a:rPr>
              <a:t> </a:t>
            </a:r>
            <a:r>
              <a:rPr sz="1000" b="1" spc="-10" dirty="0">
                <a:latin typeface="Georgia"/>
                <a:cs typeface="Georgia"/>
              </a:rPr>
              <a:t>Execution</a:t>
            </a:r>
            <a:endParaRPr sz="1000">
              <a:latin typeface="Georgia"/>
              <a:cs typeface="Georgia"/>
            </a:endParaRPr>
          </a:p>
          <a:p>
            <a:pPr marL="12700" marR="14604" indent="457200" algn="just">
              <a:lnSpc>
                <a:spcPts val="1250"/>
              </a:lnSpc>
              <a:spcBef>
                <a:spcPts val="5"/>
              </a:spcBef>
            </a:pPr>
            <a:r>
              <a:rPr sz="1000" dirty="0">
                <a:latin typeface="Cambria"/>
                <a:cs typeface="Cambria"/>
              </a:rPr>
              <a:t>The</a:t>
            </a:r>
            <a:r>
              <a:rPr sz="1000" spc="2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purpose</a:t>
            </a:r>
            <a:r>
              <a:rPr sz="1000" spc="2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of</a:t>
            </a:r>
            <a:r>
              <a:rPr sz="1000" spc="2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computer</a:t>
            </a:r>
            <a:r>
              <a:rPr sz="1000" spc="2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systems</a:t>
            </a:r>
            <a:r>
              <a:rPr sz="1000" spc="229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is</a:t>
            </a:r>
            <a:r>
              <a:rPr sz="1000" spc="2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to</a:t>
            </a:r>
            <a:r>
              <a:rPr sz="1000" spc="1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allow</a:t>
            </a:r>
            <a:r>
              <a:rPr sz="1000" spc="229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2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user</a:t>
            </a:r>
            <a:r>
              <a:rPr sz="1000" spc="229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to</a:t>
            </a:r>
            <a:r>
              <a:rPr sz="1000" spc="2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execute</a:t>
            </a:r>
            <a:r>
              <a:rPr sz="1000" spc="2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programs.</a:t>
            </a:r>
            <a:r>
              <a:rPr sz="1000" spc="2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So</a:t>
            </a:r>
            <a:r>
              <a:rPr sz="1000" spc="2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2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operating</a:t>
            </a:r>
            <a:r>
              <a:rPr sz="1000" spc="24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system </a:t>
            </a:r>
            <a:r>
              <a:rPr sz="1000" dirty="0">
                <a:latin typeface="Cambria"/>
                <a:cs typeface="Cambria"/>
              </a:rPr>
              <a:t>provides</a:t>
            </a:r>
            <a:r>
              <a:rPr sz="1000" spc="3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an</a:t>
            </a:r>
            <a:r>
              <a:rPr sz="1000" spc="31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environment</a:t>
            </a:r>
            <a:r>
              <a:rPr sz="1000" spc="3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where</a:t>
            </a:r>
            <a:r>
              <a:rPr sz="1000" spc="3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3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user</a:t>
            </a:r>
            <a:r>
              <a:rPr sz="1000" spc="31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can</a:t>
            </a:r>
            <a:r>
              <a:rPr sz="1000" spc="30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conveniently</a:t>
            </a:r>
            <a:r>
              <a:rPr sz="1000" spc="3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run</a:t>
            </a:r>
            <a:r>
              <a:rPr sz="1000" spc="3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programs.</a:t>
            </a:r>
            <a:r>
              <a:rPr sz="1000" spc="3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Running</a:t>
            </a:r>
            <a:r>
              <a:rPr sz="1000" spc="3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</a:t>
            </a:r>
            <a:r>
              <a:rPr sz="1000" spc="3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program</a:t>
            </a:r>
            <a:r>
              <a:rPr sz="1000" spc="3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involves</a:t>
            </a:r>
            <a:r>
              <a:rPr sz="1000" spc="325" dirty="0">
                <a:latin typeface="Cambria"/>
                <a:cs typeface="Cambria"/>
              </a:rPr>
              <a:t> </a:t>
            </a:r>
            <a:r>
              <a:rPr sz="1000" spc="-25" dirty="0">
                <a:latin typeface="Cambria"/>
                <a:cs typeface="Cambria"/>
              </a:rPr>
              <a:t>the</a:t>
            </a:r>
            <a:r>
              <a:rPr sz="1000" dirty="0">
                <a:latin typeface="Cambria"/>
                <a:cs typeface="Cambria"/>
              </a:rPr>
              <a:t> allocating</a:t>
            </a:r>
            <a:r>
              <a:rPr sz="1000" spc="1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and</a:t>
            </a:r>
            <a:r>
              <a:rPr sz="1000" spc="1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deallocating</a:t>
            </a:r>
            <a:r>
              <a:rPr sz="1000" spc="1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memory,</a:t>
            </a:r>
            <a:r>
              <a:rPr sz="1000" spc="1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CPU</a:t>
            </a:r>
            <a:r>
              <a:rPr sz="1000" spc="1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scheduling</a:t>
            </a:r>
            <a:r>
              <a:rPr sz="1000" spc="1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in</a:t>
            </a:r>
            <a:r>
              <a:rPr sz="1000" spc="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case</a:t>
            </a:r>
            <a:r>
              <a:rPr sz="1000" spc="1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of</a:t>
            </a:r>
            <a:r>
              <a:rPr sz="1000" spc="13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multiprocessing.</a:t>
            </a:r>
            <a:endParaRPr sz="1000">
              <a:latin typeface="Cambria"/>
              <a:cs typeface="Cambria"/>
            </a:endParaRPr>
          </a:p>
          <a:p>
            <a:pPr marL="163830" indent="-151130">
              <a:lnSpc>
                <a:spcPts val="1100"/>
              </a:lnSpc>
              <a:buFont typeface="Georgia"/>
              <a:buAutoNum type="arabicPeriod" startAt="2"/>
              <a:tabLst>
                <a:tab pos="163830" algn="l"/>
              </a:tabLst>
            </a:pPr>
            <a:r>
              <a:rPr sz="1000" b="1" dirty="0">
                <a:latin typeface="Georgia"/>
                <a:cs typeface="Georgia"/>
              </a:rPr>
              <a:t>I/O</a:t>
            </a:r>
            <a:r>
              <a:rPr sz="1000" b="1" spc="-25" dirty="0">
                <a:latin typeface="Georgia"/>
                <a:cs typeface="Georgia"/>
              </a:rPr>
              <a:t> </a:t>
            </a:r>
            <a:r>
              <a:rPr sz="1000" b="1" spc="-10" dirty="0">
                <a:latin typeface="Georgia"/>
                <a:cs typeface="Georgia"/>
              </a:rPr>
              <a:t>Operations</a:t>
            </a:r>
            <a:endParaRPr sz="1000">
              <a:latin typeface="Georgia"/>
              <a:cs typeface="Georgia"/>
            </a:endParaRPr>
          </a:p>
          <a:p>
            <a:pPr marL="15240" marR="12700" indent="454025" algn="just">
              <a:lnSpc>
                <a:spcPts val="1250"/>
              </a:lnSpc>
            </a:pPr>
            <a:r>
              <a:rPr sz="1000" dirty="0">
                <a:latin typeface="Cambria"/>
                <a:cs typeface="Cambria"/>
              </a:rPr>
              <a:t>Each</a:t>
            </a:r>
            <a:r>
              <a:rPr sz="1000" spc="1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program</a:t>
            </a:r>
            <a:r>
              <a:rPr sz="1000" spc="1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requires</a:t>
            </a:r>
            <a:r>
              <a:rPr sz="1000" spc="1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an</a:t>
            </a:r>
            <a:r>
              <a:rPr sz="1000" spc="18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input</a:t>
            </a:r>
            <a:r>
              <a:rPr sz="1000" spc="2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and</a:t>
            </a:r>
            <a:r>
              <a:rPr sz="1000" spc="1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produces</a:t>
            </a:r>
            <a:r>
              <a:rPr sz="1000" spc="1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output.</a:t>
            </a:r>
            <a:r>
              <a:rPr sz="1000" spc="2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This</a:t>
            </a:r>
            <a:r>
              <a:rPr sz="1000" spc="1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involves</a:t>
            </a:r>
            <a:r>
              <a:rPr sz="1000" spc="21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20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use</a:t>
            </a:r>
            <a:r>
              <a:rPr sz="1000" spc="2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of</a:t>
            </a:r>
            <a:r>
              <a:rPr sz="1000" spc="4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I/O.</a:t>
            </a:r>
            <a:r>
              <a:rPr sz="1000" spc="4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So</a:t>
            </a:r>
            <a:r>
              <a:rPr sz="1000" spc="40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42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operating </a:t>
            </a:r>
            <a:r>
              <a:rPr sz="1000" dirty="0">
                <a:latin typeface="Cambria"/>
                <a:cs typeface="Cambria"/>
              </a:rPr>
              <a:t>systems</a:t>
            </a:r>
            <a:r>
              <a:rPr sz="1000" spc="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are</a:t>
            </a:r>
            <a:r>
              <a:rPr sz="1000" spc="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providing</a:t>
            </a:r>
            <a:r>
              <a:rPr sz="1000" spc="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I/O</a:t>
            </a:r>
            <a:r>
              <a:rPr sz="1000" spc="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makes</a:t>
            </a:r>
            <a:r>
              <a:rPr sz="1000" spc="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it</a:t>
            </a:r>
            <a:r>
              <a:rPr sz="1000" spc="1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convenient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for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users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to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run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programs.</a:t>
            </a:r>
            <a:endParaRPr sz="1000">
              <a:latin typeface="Cambria"/>
              <a:cs typeface="Cambria"/>
            </a:endParaRPr>
          </a:p>
          <a:p>
            <a:pPr marL="167005" indent="-154305">
              <a:lnSpc>
                <a:spcPts val="1125"/>
              </a:lnSpc>
              <a:buFont typeface="Georgia"/>
              <a:buAutoNum type="arabicPeriod" startAt="3"/>
              <a:tabLst>
                <a:tab pos="167005" algn="l"/>
              </a:tabLst>
            </a:pPr>
            <a:r>
              <a:rPr sz="1000" b="1" dirty="0">
                <a:latin typeface="Georgia"/>
                <a:cs typeface="Georgia"/>
              </a:rPr>
              <a:t>File</a:t>
            </a:r>
            <a:r>
              <a:rPr sz="1000" b="1" spc="-40" dirty="0">
                <a:latin typeface="Georgia"/>
                <a:cs typeface="Georgia"/>
              </a:rPr>
              <a:t> </a:t>
            </a:r>
            <a:r>
              <a:rPr sz="1000" b="1" dirty="0">
                <a:latin typeface="Georgia"/>
                <a:cs typeface="Georgia"/>
              </a:rPr>
              <a:t>System</a:t>
            </a:r>
            <a:r>
              <a:rPr sz="1000" b="1" spc="-50" dirty="0">
                <a:latin typeface="Georgia"/>
                <a:cs typeface="Georgia"/>
              </a:rPr>
              <a:t> </a:t>
            </a:r>
            <a:r>
              <a:rPr sz="1000" b="1" spc="-10" dirty="0">
                <a:latin typeface="Georgia"/>
                <a:cs typeface="Georgia"/>
              </a:rPr>
              <a:t>Manipulation</a:t>
            </a:r>
            <a:endParaRPr sz="1000">
              <a:latin typeface="Georgia"/>
              <a:cs typeface="Georgia"/>
            </a:endParaRPr>
          </a:p>
          <a:p>
            <a:pPr marL="15240" marR="10160" indent="454025" algn="just">
              <a:lnSpc>
                <a:spcPct val="102000"/>
              </a:lnSpc>
            </a:pPr>
            <a:r>
              <a:rPr sz="1000" dirty="0">
                <a:latin typeface="Cambria"/>
                <a:cs typeface="Cambria"/>
              </a:rPr>
              <a:t>The</a:t>
            </a:r>
            <a:r>
              <a:rPr sz="1000" spc="1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output</a:t>
            </a:r>
            <a:r>
              <a:rPr sz="1000" spc="20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of</a:t>
            </a:r>
            <a:r>
              <a:rPr sz="1000" spc="2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</a:t>
            </a:r>
            <a:r>
              <a:rPr sz="1000" spc="21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program</a:t>
            </a:r>
            <a:r>
              <a:rPr sz="1000" spc="2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may</a:t>
            </a:r>
            <a:r>
              <a:rPr sz="1000" spc="2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need</a:t>
            </a:r>
            <a:r>
              <a:rPr sz="1000" spc="2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to</a:t>
            </a:r>
            <a:r>
              <a:rPr sz="1000" spc="1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be</a:t>
            </a:r>
            <a:r>
              <a:rPr sz="1000" spc="2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written</a:t>
            </a:r>
            <a:r>
              <a:rPr sz="1000" spc="2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into</a:t>
            </a:r>
            <a:r>
              <a:rPr sz="1000" spc="20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new</a:t>
            </a:r>
            <a:r>
              <a:rPr sz="1000" spc="21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files</a:t>
            </a:r>
            <a:r>
              <a:rPr sz="1000" spc="2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or</a:t>
            </a:r>
            <a:r>
              <a:rPr sz="1000" spc="2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input</a:t>
            </a:r>
            <a:r>
              <a:rPr sz="1000" spc="20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taken</a:t>
            </a:r>
            <a:r>
              <a:rPr sz="1000" spc="1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from</a:t>
            </a:r>
            <a:r>
              <a:rPr sz="1000" spc="4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some</a:t>
            </a:r>
            <a:r>
              <a:rPr sz="1000" spc="4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files.</a:t>
            </a:r>
            <a:r>
              <a:rPr sz="1000" spc="434" dirty="0">
                <a:latin typeface="Cambria"/>
                <a:cs typeface="Cambria"/>
              </a:rPr>
              <a:t> </a:t>
            </a:r>
            <a:r>
              <a:rPr sz="1000" spc="-25" dirty="0">
                <a:latin typeface="Cambria"/>
                <a:cs typeface="Cambria"/>
              </a:rPr>
              <a:t>The</a:t>
            </a:r>
            <a:r>
              <a:rPr sz="1000" dirty="0">
                <a:latin typeface="Cambria"/>
                <a:cs typeface="Cambria"/>
              </a:rPr>
              <a:t> operating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 provides</a:t>
            </a:r>
            <a:r>
              <a:rPr sz="1000" spc="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this </a:t>
            </a:r>
            <a:r>
              <a:rPr sz="1000" spc="-10" dirty="0">
                <a:latin typeface="Cambria"/>
                <a:cs typeface="Cambria"/>
              </a:rPr>
              <a:t>service.</a:t>
            </a:r>
            <a:endParaRPr sz="1000">
              <a:latin typeface="Cambria"/>
              <a:cs typeface="Cambria"/>
            </a:endParaRPr>
          </a:p>
          <a:p>
            <a:pPr marL="170180" indent="-157480">
              <a:lnSpc>
                <a:spcPts val="1175"/>
              </a:lnSpc>
              <a:buFont typeface="Georgia"/>
              <a:buAutoNum type="arabicPeriod" startAt="4"/>
              <a:tabLst>
                <a:tab pos="170180" algn="l"/>
              </a:tabLst>
            </a:pPr>
            <a:r>
              <a:rPr sz="1000" b="1" spc="-10" dirty="0">
                <a:latin typeface="Georgia"/>
                <a:cs typeface="Georgia"/>
              </a:rPr>
              <a:t>Communications</a:t>
            </a:r>
            <a:endParaRPr sz="1000">
              <a:latin typeface="Georgia"/>
              <a:cs typeface="Georgia"/>
            </a:endParaRPr>
          </a:p>
          <a:p>
            <a:pPr marL="15240" marR="16510" indent="454025" algn="just">
              <a:lnSpc>
                <a:spcPts val="1250"/>
              </a:lnSpc>
            </a:pPr>
            <a:r>
              <a:rPr sz="1000" dirty="0">
                <a:latin typeface="Cambria"/>
                <a:cs typeface="Cambria"/>
              </a:rPr>
              <a:t>The</a:t>
            </a:r>
            <a:r>
              <a:rPr sz="1000" spc="1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processes</a:t>
            </a:r>
            <a:r>
              <a:rPr sz="1000" spc="1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need</a:t>
            </a:r>
            <a:r>
              <a:rPr sz="1000" spc="16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to</a:t>
            </a:r>
            <a:r>
              <a:rPr sz="1000" spc="1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communicate</a:t>
            </a:r>
            <a:r>
              <a:rPr sz="1000" spc="1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with</a:t>
            </a:r>
            <a:r>
              <a:rPr sz="1000" spc="1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each</a:t>
            </a:r>
            <a:r>
              <a:rPr sz="1000" spc="16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other</a:t>
            </a:r>
            <a:r>
              <a:rPr sz="1000" spc="1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to</a:t>
            </a:r>
            <a:r>
              <a:rPr sz="1000" spc="1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exchange</a:t>
            </a:r>
            <a:r>
              <a:rPr sz="1000" spc="1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information</a:t>
            </a:r>
            <a:r>
              <a:rPr sz="1000" spc="1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during</a:t>
            </a:r>
            <a:r>
              <a:rPr sz="1000" spc="1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execution.</a:t>
            </a:r>
            <a:r>
              <a:rPr sz="1000" spc="1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It</a:t>
            </a:r>
            <a:r>
              <a:rPr sz="1000" spc="175" dirty="0">
                <a:latin typeface="Cambria"/>
                <a:cs typeface="Cambria"/>
              </a:rPr>
              <a:t> </a:t>
            </a:r>
            <a:r>
              <a:rPr sz="1000" spc="-25" dirty="0">
                <a:latin typeface="Cambria"/>
                <a:cs typeface="Cambria"/>
              </a:rPr>
              <a:t>may</a:t>
            </a:r>
            <a:r>
              <a:rPr sz="1000" dirty="0">
                <a:latin typeface="Cambria"/>
                <a:cs typeface="Cambria"/>
              </a:rPr>
              <a:t> be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between</a:t>
            </a:r>
            <a:r>
              <a:rPr sz="1000" spc="1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processes</a:t>
            </a:r>
            <a:r>
              <a:rPr sz="1000" spc="1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running</a:t>
            </a:r>
            <a:r>
              <a:rPr sz="1000" spc="1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on</a:t>
            </a:r>
            <a:r>
              <a:rPr sz="1000" spc="1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1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same</a:t>
            </a:r>
            <a:r>
              <a:rPr sz="1000" spc="1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computer</a:t>
            </a:r>
            <a:r>
              <a:rPr sz="1000" spc="2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or</a:t>
            </a:r>
            <a:r>
              <a:rPr sz="1000" spc="16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running</a:t>
            </a:r>
            <a:r>
              <a:rPr sz="1000" spc="18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on</a:t>
            </a:r>
            <a:r>
              <a:rPr sz="1000" spc="1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18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different</a:t>
            </a:r>
            <a:r>
              <a:rPr sz="1000" spc="1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computers.</a:t>
            </a:r>
            <a:r>
              <a:rPr sz="1000" spc="16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Communications </a:t>
            </a:r>
            <a:r>
              <a:rPr sz="1000" dirty="0">
                <a:latin typeface="Cambria"/>
                <a:cs typeface="Cambria"/>
              </a:rPr>
              <a:t>can</a:t>
            </a:r>
            <a:r>
              <a:rPr sz="1000" spc="8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be</a:t>
            </a:r>
            <a:r>
              <a:rPr sz="1000" spc="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occur</a:t>
            </a:r>
            <a:r>
              <a:rPr sz="1000" spc="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in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two</a:t>
            </a:r>
            <a:r>
              <a:rPr sz="1000" spc="8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ways: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(i)</a:t>
            </a:r>
            <a:r>
              <a:rPr sz="1000" spc="1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shared</a:t>
            </a:r>
            <a:r>
              <a:rPr sz="1000" spc="1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memory</a:t>
            </a:r>
            <a:r>
              <a:rPr sz="1000" spc="1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or</a:t>
            </a:r>
            <a:r>
              <a:rPr sz="1000" spc="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(ii)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message</a:t>
            </a:r>
            <a:r>
              <a:rPr sz="1000" spc="9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passing</a:t>
            </a:r>
            <a:endParaRPr sz="1000">
              <a:latin typeface="Cambria"/>
              <a:cs typeface="Cambria"/>
            </a:endParaRPr>
          </a:p>
          <a:p>
            <a:pPr marL="160655" indent="-147955">
              <a:lnSpc>
                <a:spcPts val="1100"/>
              </a:lnSpc>
              <a:buFont typeface="Georgia"/>
              <a:buAutoNum type="arabicPeriod" startAt="5"/>
              <a:tabLst>
                <a:tab pos="160655" algn="l"/>
              </a:tabLst>
            </a:pPr>
            <a:r>
              <a:rPr sz="1000" b="1" dirty="0">
                <a:latin typeface="Georgia"/>
                <a:cs typeface="Georgia"/>
              </a:rPr>
              <a:t>Error</a:t>
            </a:r>
            <a:r>
              <a:rPr sz="1000" b="1" spc="-55" dirty="0">
                <a:latin typeface="Georgia"/>
                <a:cs typeface="Georgia"/>
              </a:rPr>
              <a:t> </a:t>
            </a:r>
            <a:r>
              <a:rPr sz="1000" b="1" spc="-10" dirty="0">
                <a:latin typeface="Georgia"/>
                <a:cs typeface="Georgia"/>
              </a:rPr>
              <a:t>Detection</a:t>
            </a:r>
            <a:endParaRPr sz="1000">
              <a:latin typeface="Georgia"/>
              <a:cs typeface="Georgia"/>
            </a:endParaRPr>
          </a:p>
          <a:p>
            <a:pPr marL="15240" marR="8890" indent="454025" algn="just">
              <a:lnSpc>
                <a:spcPts val="1250"/>
              </a:lnSpc>
              <a:spcBef>
                <a:spcPts val="5"/>
              </a:spcBef>
            </a:pPr>
            <a:r>
              <a:rPr sz="1000" dirty="0">
                <a:latin typeface="Cambria"/>
                <a:cs typeface="Cambria"/>
              </a:rPr>
              <a:t>An</a:t>
            </a:r>
            <a:r>
              <a:rPr sz="1000" spc="1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error</a:t>
            </a:r>
            <a:r>
              <a:rPr sz="1000" spc="18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is</a:t>
            </a:r>
            <a:r>
              <a:rPr sz="1000" spc="18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one</a:t>
            </a:r>
            <a:r>
              <a:rPr sz="1000" spc="1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part</a:t>
            </a:r>
            <a:r>
              <a:rPr sz="1000" spc="18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of</a:t>
            </a:r>
            <a:r>
              <a:rPr sz="1000" spc="1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1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</a:t>
            </a:r>
            <a:r>
              <a:rPr sz="1000" spc="2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may</a:t>
            </a:r>
            <a:r>
              <a:rPr sz="1000" spc="18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cause</a:t>
            </a:r>
            <a:r>
              <a:rPr sz="1000" spc="1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malfunctioning</a:t>
            </a:r>
            <a:r>
              <a:rPr sz="1000" spc="1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of</a:t>
            </a:r>
            <a:r>
              <a:rPr sz="1000" spc="1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1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complete</a:t>
            </a:r>
            <a:r>
              <a:rPr sz="1000" spc="1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system.</a:t>
            </a:r>
            <a:r>
              <a:rPr sz="1000" spc="18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To</a:t>
            </a:r>
            <a:r>
              <a:rPr sz="1000" spc="1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avoid</a:t>
            </a:r>
            <a:r>
              <a:rPr sz="1000" spc="1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such</a:t>
            </a:r>
            <a:r>
              <a:rPr sz="1000" spc="210" dirty="0">
                <a:latin typeface="Cambria"/>
                <a:cs typeface="Cambria"/>
              </a:rPr>
              <a:t> </a:t>
            </a:r>
            <a:r>
              <a:rPr sz="1000" spc="-50" dirty="0">
                <a:latin typeface="Cambria"/>
                <a:cs typeface="Cambria"/>
              </a:rPr>
              <a:t>a</a:t>
            </a:r>
            <a:r>
              <a:rPr sz="1000" dirty="0">
                <a:latin typeface="Cambria"/>
                <a:cs typeface="Cambria"/>
              </a:rPr>
              <a:t> situation</a:t>
            </a:r>
            <a:r>
              <a:rPr sz="1000" spc="10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operating</a:t>
            </a:r>
            <a:r>
              <a:rPr sz="1000" spc="1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</a:t>
            </a:r>
            <a:r>
              <a:rPr sz="1000" spc="1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constantly</a:t>
            </a:r>
            <a:r>
              <a:rPr sz="1000" spc="1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monitors</a:t>
            </a:r>
            <a:r>
              <a:rPr sz="1000" spc="1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</a:t>
            </a:r>
            <a:r>
              <a:rPr sz="1000" spc="1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for</a:t>
            </a:r>
            <a:r>
              <a:rPr sz="1000" spc="11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detecting</a:t>
            </a:r>
            <a:r>
              <a:rPr sz="1000" spc="1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1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errors.</a:t>
            </a:r>
            <a:r>
              <a:rPr sz="1000" spc="1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This</a:t>
            </a:r>
            <a:r>
              <a:rPr sz="1000" spc="2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relieves</a:t>
            </a:r>
            <a:r>
              <a:rPr sz="1000" spc="1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10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user</a:t>
            </a:r>
            <a:r>
              <a:rPr sz="1000" spc="1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of</a:t>
            </a:r>
            <a:r>
              <a:rPr sz="1000" spc="140" dirty="0">
                <a:latin typeface="Cambria"/>
                <a:cs typeface="Cambria"/>
              </a:rPr>
              <a:t> </a:t>
            </a:r>
            <a:r>
              <a:rPr sz="1000" spc="-25" dirty="0">
                <a:latin typeface="Cambria"/>
                <a:cs typeface="Cambria"/>
              </a:rPr>
              <a:t>the</a:t>
            </a:r>
            <a:r>
              <a:rPr sz="1000" dirty="0">
                <a:latin typeface="Cambria"/>
                <a:cs typeface="Cambria"/>
              </a:rPr>
              <a:t> worry</a:t>
            </a:r>
            <a:r>
              <a:rPr sz="1000" spc="1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of</a:t>
            </a:r>
            <a:r>
              <a:rPr sz="1000" spc="1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errors</a:t>
            </a:r>
            <a:r>
              <a:rPr sz="1000" spc="10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propagating</a:t>
            </a:r>
            <a:r>
              <a:rPr sz="1000" spc="1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to</a:t>
            </a:r>
            <a:r>
              <a:rPr sz="1000" spc="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various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part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of</a:t>
            </a:r>
            <a:r>
              <a:rPr sz="1000" spc="1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</a:t>
            </a:r>
            <a:r>
              <a:rPr sz="1000" spc="11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and</a:t>
            </a:r>
            <a:r>
              <a:rPr sz="1000" spc="1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causing</a:t>
            </a:r>
            <a:r>
              <a:rPr sz="1000" spc="114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malfunctioning.</a:t>
            </a:r>
            <a:endParaRPr sz="1000">
              <a:latin typeface="Cambria"/>
              <a:cs typeface="Cambria"/>
            </a:endParaRPr>
          </a:p>
          <a:p>
            <a:pPr marL="15240" marR="10160" indent="454025" algn="just">
              <a:lnSpc>
                <a:spcPts val="1220"/>
              </a:lnSpc>
              <a:spcBef>
                <a:spcPts val="15"/>
              </a:spcBef>
            </a:pPr>
            <a:r>
              <a:rPr sz="1000" dirty="0">
                <a:latin typeface="Cambria"/>
                <a:cs typeface="Cambria"/>
              </a:rPr>
              <a:t>Following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are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three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services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provided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by</a:t>
            </a:r>
            <a:r>
              <a:rPr sz="1000" spc="2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operating</a:t>
            </a:r>
            <a:r>
              <a:rPr sz="1000" spc="3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systems</a:t>
            </a:r>
            <a:r>
              <a:rPr sz="1000" spc="3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for</a:t>
            </a:r>
            <a:r>
              <a:rPr sz="1000" spc="2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ensuring</a:t>
            </a:r>
            <a:r>
              <a:rPr sz="1000" spc="3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30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efficient</a:t>
            </a:r>
            <a:r>
              <a:rPr sz="1000" spc="3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operation</a:t>
            </a:r>
            <a:r>
              <a:rPr sz="1000" spc="290" dirty="0">
                <a:latin typeface="Cambria"/>
                <a:cs typeface="Cambria"/>
              </a:rPr>
              <a:t> </a:t>
            </a:r>
            <a:r>
              <a:rPr sz="1000" spc="-25" dirty="0">
                <a:latin typeface="Cambria"/>
                <a:cs typeface="Cambria"/>
              </a:rPr>
              <a:t>of</a:t>
            </a:r>
            <a:r>
              <a:rPr sz="1000" dirty="0">
                <a:latin typeface="Cambria"/>
                <a:cs typeface="Cambria"/>
              </a:rPr>
              <a:t> the</a:t>
            </a:r>
            <a:r>
              <a:rPr sz="1000" spc="-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</a:t>
            </a:r>
            <a:r>
              <a:rPr sz="1000" spc="1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itself.</a:t>
            </a:r>
            <a:endParaRPr sz="1000">
              <a:latin typeface="Cambria"/>
              <a:cs typeface="Cambria"/>
            </a:endParaRPr>
          </a:p>
          <a:p>
            <a:pPr marL="148590" indent="-135890">
              <a:lnSpc>
                <a:spcPts val="1160"/>
              </a:lnSpc>
              <a:buFont typeface="Georgia"/>
              <a:buAutoNum type="arabicPeriod"/>
              <a:tabLst>
                <a:tab pos="148590" algn="l"/>
              </a:tabLst>
            </a:pPr>
            <a:r>
              <a:rPr sz="1000" b="1" spc="-10" dirty="0">
                <a:latin typeface="Georgia"/>
                <a:cs typeface="Georgia"/>
              </a:rPr>
              <a:t>Resource</a:t>
            </a:r>
            <a:r>
              <a:rPr sz="1000" b="1" spc="10" dirty="0">
                <a:latin typeface="Georgia"/>
                <a:cs typeface="Georgia"/>
              </a:rPr>
              <a:t> </a:t>
            </a:r>
            <a:r>
              <a:rPr sz="1000" b="1" spc="-10" dirty="0">
                <a:latin typeface="Georgia"/>
                <a:cs typeface="Georgia"/>
              </a:rPr>
              <a:t>allocation</a:t>
            </a:r>
            <a:endParaRPr sz="1000">
              <a:latin typeface="Georgia"/>
              <a:cs typeface="Georgia"/>
            </a:endParaRPr>
          </a:p>
          <a:p>
            <a:pPr marL="15240" marR="5715" indent="454025" algn="just">
              <a:lnSpc>
                <a:spcPts val="1230"/>
              </a:lnSpc>
              <a:spcBef>
                <a:spcPts val="20"/>
              </a:spcBef>
            </a:pPr>
            <a:r>
              <a:rPr sz="1000" dirty="0">
                <a:latin typeface="Cambria"/>
                <a:cs typeface="Cambria"/>
              </a:rPr>
              <a:t>When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multiple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users</a:t>
            </a:r>
            <a:r>
              <a:rPr sz="1000" spc="1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are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logged</a:t>
            </a:r>
            <a:r>
              <a:rPr sz="1000" spc="1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on</a:t>
            </a:r>
            <a:r>
              <a:rPr sz="1000" spc="1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</a:t>
            </a:r>
            <a:r>
              <a:rPr sz="1000" spc="1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or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multiple</a:t>
            </a:r>
            <a:r>
              <a:rPr sz="1000" spc="1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jobs</a:t>
            </a:r>
            <a:r>
              <a:rPr sz="1000" spc="1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are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running</a:t>
            </a:r>
            <a:r>
              <a:rPr sz="1000" spc="1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at</a:t>
            </a:r>
            <a:r>
              <a:rPr sz="1000" spc="1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same</a:t>
            </a:r>
            <a:r>
              <a:rPr sz="1000" spc="1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time,</a:t>
            </a:r>
            <a:r>
              <a:rPr sz="1000" spc="16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resources </a:t>
            </a:r>
            <a:r>
              <a:rPr sz="1000" dirty="0">
                <a:latin typeface="Cambria"/>
                <a:cs typeface="Cambria"/>
              </a:rPr>
              <a:t>must</a:t>
            </a:r>
            <a:r>
              <a:rPr sz="1000" spc="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be</a:t>
            </a:r>
            <a:r>
              <a:rPr sz="1000" spc="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allocated</a:t>
            </a:r>
            <a:r>
              <a:rPr sz="1000" spc="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to</a:t>
            </a:r>
            <a:r>
              <a:rPr sz="1000" spc="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each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of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them.</a:t>
            </a:r>
            <a:r>
              <a:rPr sz="1000" spc="6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Many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different</a:t>
            </a:r>
            <a:r>
              <a:rPr sz="1000" spc="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types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of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resources</a:t>
            </a:r>
            <a:r>
              <a:rPr sz="1000" spc="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are</a:t>
            </a:r>
            <a:r>
              <a:rPr sz="1000" spc="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managed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by</a:t>
            </a:r>
            <a:r>
              <a:rPr sz="1000" spc="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operating</a:t>
            </a:r>
            <a:r>
              <a:rPr sz="1000" spc="5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system.</a:t>
            </a:r>
            <a:endParaRPr sz="1000">
              <a:latin typeface="Cambria"/>
              <a:cs typeface="Cambria"/>
            </a:endParaRPr>
          </a:p>
          <a:p>
            <a:pPr marL="167005" indent="-154305">
              <a:lnSpc>
                <a:spcPts val="1115"/>
              </a:lnSpc>
              <a:buFont typeface="Georgia"/>
              <a:buAutoNum type="arabicPeriod" startAt="2"/>
              <a:tabLst>
                <a:tab pos="167005" algn="l"/>
              </a:tabLst>
            </a:pPr>
            <a:r>
              <a:rPr sz="1000" b="1" spc="-10" dirty="0">
                <a:latin typeface="Georgia"/>
                <a:cs typeface="Georgia"/>
              </a:rPr>
              <a:t>Accounting</a:t>
            </a:r>
            <a:endParaRPr sz="1000">
              <a:latin typeface="Georgia"/>
              <a:cs typeface="Georgia"/>
            </a:endParaRPr>
          </a:p>
          <a:p>
            <a:pPr marL="469900">
              <a:lnSpc>
                <a:spcPts val="1190"/>
              </a:lnSpc>
            </a:pPr>
            <a:r>
              <a:rPr sz="1000" dirty="0">
                <a:latin typeface="Cambria"/>
                <a:cs typeface="Cambria"/>
              </a:rPr>
              <a:t>The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operating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systems</a:t>
            </a:r>
            <a:r>
              <a:rPr sz="1000" spc="10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keep</a:t>
            </a:r>
            <a:r>
              <a:rPr sz="1000" spc="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track</a:t>
            </a:r>
            <a:r>
              <a:rPr sz="1000" spc="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of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which</a:t>
            </a:r>
            <a:r>
              <a:rPr sz="1000" spc="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users</a:t>
            </a:r>
            <a:r>
              <a:rPr sz="1000" spc="1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use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how</a:t>
            </a:r>
            <a:r>
              <a:rPr sz="1000" spc="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many</a:t>
            </a:r>
            <a:r>
              <a:rPr sz="1000" spc="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and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which</a:t>
            </a:r>
            <a:r>
              <a:rPr sz="1000" spc="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kinds</a:t>
            </a:r>
            <a:r>
              <a:rPr sz="1000" spc="10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of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computer</a:t>
            </a:r>
            <a:r>
              <a:rPr sz="1000" spc="9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resources.</a:t>
            </a:r>
            <a:endParaRPr sz="1000">
              <a:latin typeface="Cambria"/>
              <a:cs typeface="Cambria"/>
            </a:endParaRPr>
          </a:p>
          <a:p>
            <a:pPr marL="15240" marR="17145" algn="just">
              <a:lnSpc>
                <a:spcPct val="104000"/>
              </a:lnSpc>
              <a:spcBef>
                <a:spcPts val="20"/>
              </a:spcBef>
            </a:pPr>
            <a:r>
              <a:rPr sz="1000" dirty="0">
                <a:latin typeface="Cambria"/>
                <a:cs typeface="Cambria"/>
              </a:rPr>
              <a:t>This</a:t>
            </a:r>
            <a:r>
              <a:rPr sz="1000" spc="1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record</a:t>
            </a:r>
            <a:r>
              <a:rPr sz="1000" spc="1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keeping</a:t>
            </a:r>
            <a:r>
              <a:rPr sz="1000" spc="16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may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be</a:t>
            </a:r>
            <a:r>
              <a:rPr sz="1000" spc="1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used</a:t>
            </a:r>
            <a:r>
              <a:rPr sz="1000" spc="1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for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accounting</a:t>
            </a:r>
            <a:r>
              <a:rPr sz="1000" spc="16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(so</a:t>
            </a:r>
            <a:r>
              <a:rPr sz="1000" spc="1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that</a:t>
            </a:r>
            <a:r>
              <a:rPr sz="1000" spc="1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users</a:t>
            </a:r>
            <a:r>
              <a:rPr sz="1000" spc="1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can</a:t>
            </a:r>
            <a:r>
              <a:rPr sz="1000" spc="1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be</a:t>
            </a:r>
            <a:r>
              <a:rPr sz="1000" spc="1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billed)</a:t>
            </a:r>
            <a:r>
              <a:rPr sz="1000" spc="1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or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simply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for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accumulating</a:t>
            </a:r>
            <a:r>
              <a:rPr sz="1000" spc="16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usage statistics.</a:t>
            </a:r>
            <a:endParaRPr sz="1000">
              <a:latin typeface="Cambria"/>
              <a:cs typeface="Cambria"/>
            </a:endParaRPr>
          </a:p>
          <a:p>
            <a:pPr marL="167005" indent="-154305">
              <a:lnSpc>
                <a:spcPts val="1150"/>
              </a:lnSpc>
              <a:buFont typeface="Georgia"/>
              <a:buAutoNum type="arabicPeriod" startAt="3"/>
              <a:tabLst>
                <a:tab pos="167005" algn="l"/>
              </a:tabLst>
            </a:pPr>
            <a:r>
              <a:rPr sz="1000" b="1" spc="-10" dirty="0">
                <a:latin typeface="Georgia"/>
                <a:cs typeface="Georgia"/>
              </a:rPr>
              <a:t>Protection</a:t>
            </a:r>
            <a:endParaRPr sz="1000">
              <a:latin typeface="Georgia"/>
              <a:cs typeface="Georgia"/>
            </a:endParaRPr>
          </a:p>
          <a:p>
            <a:pPr marL="15240" marR="5080" indent="454025" algn="just">
              <a:lnSpc>
                <a:spcPts val="1250"/>
              </a:lnSpc>
              <a:spcBef>
                <a:spcPts val="25"/>
              </a:spcBef>
            </a:pPr>
            <a:r>
              <a:rPr sz="1000" dirty="0">
                <a:latin typeface="Cambria"/>
                <a:cs typeface="Cambria"/>
              </a:rPr>
              <a:t>When</a:t>
            </a:r>
            <a:r>
              <a:rPr sz="1000" spc="2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several</a:t>
            </a:r>
            <a:r>
              <a:rPr sz="1000" spc="2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disjointed</a:t>
            </a:r>
            <a:r>
              <a:rPr sz="1000" spc="2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processes</a:t>
            </a:r>
            <a:r>
              <a:rPr sz="1000" spc="25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execute</a:t>
            </a:r>
            <a:r>
              <a:rPr sz="1000" spc="2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concurrently,</a:t>
            </a:r>
            <a:r>
              <a:rPr sz="1000" spc="2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it</a:t>
            </a:r>
            <a:r>
              <a:rPr sz="1000" spc="2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should</a:t>
            </a:r>
            <a:r>
              <a:rPr sz="1000" spc="2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not</a:t>
            </a:r>
            <a:r>
              <a:rPr sz="1000" spc="2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be</a:t>
            </a:r>
            <a:r>
              <a:rPr sz="1000" spc="2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possible</a:t>
            </a:r>
            <a:r>
              <a:rPr sz="1000" spc="2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for</a:t>
            </a:r>
            <a:r>
              <a:rPr sz="1000" spc="2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one</a:t>
            </a:r>
            <a:r>
              <a:rPr sz="1000" spc="2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process</a:t>
            </a:r>
            <a:r>
              <a:rPr sz="1000" spc="250" dirty="0">
                <a:latin typeface="Cambria"/>
                <a:cs typeface="Cambria"/>
              </a:rPr>
              <a:t> </a:t>
            </a:r>
            <a:r>
              <a:rPr sz="1000" spc="-25" dirty="0">
                <a:latin typeface="Cambria"/>
                <a:cs typeface="Cambria"/>
              </a:rPr>
              <a:t>to</a:t>
            </a:r>
            <a:r>
              <a:rPr sz="1000" dirty="0">
                <a:latin typeface="Cambria"/>
                <a:cs typeface="Cambria"/>
              </a:rPr>
              <a:t> interfere</a:t>
            </a:r>
            <a:r>
              <a:rPr sz="1000" spc="1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with</a:t>
            </a:r>
            <a:r>
              <a:rPr sz="1000" spc="18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1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others,</a:t>
            </a:r>
            <a:r>
              <a:rPr sz="1000" spc="1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or</a:t>
            </a:r>
            <a:r>
              <a:rPr sz="1000" spc="1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with</a:t>
            </a:r>
            <a:r>
              <a:rPr sz="1000" spc="1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1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operating</a:t>
            </a:r>
            <a:r>
              <a:rPr sz="1000" spc="1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</a:t>
            </a:r>
            <a:r>
              <a:rPr sz="1000" spc="18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itself.</a:t>
            </a:r>
            <a:r>
              <a:rPr sz="1000" spc="40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Protection</a:t>
            </a:r>
            <a:r>
              <a:rPr sz="1000" spc="3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involves</a:t>
            </a:r>
            <a:r>
              <a:rPr sz="1000" spc="3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ensuring</a:t>
            </a:r>
            <a:r>
              <a:rPr sz="1000" spc="4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that</a:t>
            </a:r>
            <a:r>
              <a:rPr sz="1000" spc="3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all</a:t>
            </a:r>
            <a:r>
              <a:rPr sz="1000" spc="3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access</a:t>
            </a:r>
            <a:r>
              <a:rPr sz="1000" spc="395" dirty="0">
                <a:latin typeface="Cambria"/>
                <a:cs typeface="Cambria"/>
              </a:rPr>
              <a:t> </a:t>
            </a:r>
            <a:r>
              <a:rPr sz="1000" spc="-25" dirty="0">
                <a:latin typeface="Cambria"/>
                <a:cs typeface="Cambria"/>
              </a:rPr>
              <a:t>to</a:t>
            </a:r>
            <a:endParaRPr sz="1000">
              <a:latin typeface="Cambria"/>
              <a:cs typeface="Cambria"/>
            </a:endParaRPr>
          </a:p>
          <a:p>
            <a:pPr marL="15240" marR="5080" algn="just">
              <a:lnSpc>
                <a:spcPts val="1220"/>
              </a:lnSpc>
              <a:spcBef>
                <a:spcPts val="25"/>
              </a:spcBef>
            </a:pPr>
            <a:r>
              <a:rPr sz="1000" dirty="0">
                <a:latin typeface="Cambria"/>
                <a:cs typeface="Cambria"/>
              </a:rPr>
              <a:t>system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resources</a:t>
            </a:r>
            <a:r>
              <a:rPr sz="1000" spc="1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is</a:t>
            </a:r>
            <a:r>
              <a:rPr sz="1000" spc="1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controlled.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Security</a:t>
            </a:r>
            <a:r>
              <a:rPr sz="1000" spc="1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of</a:t>
            </a:r>
            <a:r>
              <a:rPr sz="1000" spc="1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1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</a:t>
            </a:r>
            <a:r>
              <a:rPr sz="1000" spc="1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from</a:t>
            </a:r>
            <a:r>
              <a:rPr sz="1000" spc="1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outsiders</a:t>
            </a:r>
            <a:r>
              <a:rPr sz="1000" spc="1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is</a:t>
            </a:r>
            <a:r>
              <a:rPr sz="1000" spc="1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also</a:t>
            </a:r>
            <a:r>
              <a:rPr sz="1000" spc="1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important.</a:t>
            </a:r>
            <a:r>
              <a:rPr sz="1000" spc="1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Such</a:t>
            </a:r>
            <a:r>
              <a:rPr sz="1000" spc="1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security</a:t>
            </a:r>
            <a:r>
              <a:rPr sz="1000" spc="1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starts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spc="-20" dirty="0">
                <a:latin typeface="Cambria"/>
                <a:cs typeface="Cambria"/>
              </a:rPr>
              <a:t>with </a:t>
            </a:r>
            <a:r>
              <a:rPr sz="1000" dirty="0">
                <a:latin typeface="Cambria"/>
                <a:cs typeface="Cambria"/>
              </a:rPr>
              <a:t>each</a:t>
            </a:r>
            <a:r>
              <a:rPr sz="1000" spc="11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user</a:t>
            </a:r>
            <a:r>
              <a:rPr sz="1000" spc="10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having</a:t>
            </a:r>
            <a:r>
              <a:rPr sz="1000" spc="1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to</a:t>
            </a:r>
            <a:r>
              <a:rPr sz="1000" spc="10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authenticate</a:t>
            </a:r>
            <a:r>
              <a:rPr sz="1000" spc="1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him</a:t>
            </a:r>
            <a:r>
              <a:rPr sz="1000" spc="1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to</a:t>
            </a:r>
            <a:r>
              <a:rPr sz="1000" spc="10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1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system,</a:t>
            </a:r>
            <a:r>
              <a:rPr sz="1000" spc="1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usually</a:t>
            </a:r>
            <a:r>
              <a:rPr sz="1000" spc="11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by</a:t>
            </a:r>
            <a:r>
              <a:rPr sz="1000" spc="11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means</a:t>
            </a:r>
            <a:r>
              <a:rPr sz="1000" spc="11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of</a:t>
            </a:r>
            <a:r>
              <a:rPr sz="1000" spc="1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</a:t>
            </a:r>
            <a:r>
              <a:rPr sz="1000" spc="1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password,</a:t>
            </a:r>
            <a:r>
              <a:rPr sz="1000" spc="1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to</a:t>
            </a:r>
            <a:r>
              <a:rPr sz="1000" spc="10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be</a:t>
            </a:r>
            <a:r>
              <a:rPr sz="1000" spc="1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allowed</a:t>
            </a:r>
            <a:r>
              <a:rPr sz="1000" spc="1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access</a:t>
            </a:r>
            <a:r>
              <a:rPr sz="1000" spc="11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to</a:t>
            </a:r>
            <a:r>
              <a:rPr sz="1000" spc="105" dirty="0">
                <a:latin typeface="Cambria"/>
                <a:cs typeface="Cambria"/>
              </a:rPr>
              <a:t> </a:t>
            </a:r>
            <a:r>
              <a:rPr sz="1000" spc="-25" dirty="0">
                <a:latin typeface="Cambria"/>
                <a:cs typeface="Cambria"/>
              </a:rPr>
              <a:t>the</a:t>
            </a:r>
            <a:r>
              <a:rPr sz="1000" spc="-10" dirty="0">
                <a:latin typeface="Cambria"/>
                <a:cs typeface="Cambria"/>
              </a:rPr>
              <a:t> resources</a:t>
            </a:r>
            <a:r>
              <a:rPr sz="1000" spc="-10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000">
              <a:latin typeface="Times New Roman"/>
              <a:cs typeface="Times New Roman"/>
            </a:endParaRPr>
          </a:p>
          <a:p>
            <a:pPr marL="15240" algn="just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System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Call: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200">
              <a:latin typeface="Arial"/>
              <a:cs typeface="Arial"/>
            </a:endParaRPr>
          </a:p>
          <a:p>
            <a:pPr marL="240665" lvl="1" indent="-227965">
              <a:lnSpc>
                <a:spcPct val="100000"/>
              </a:lnSpc>
              <a:buFont typeface="Wingdings"/>
              <a:buChar char=""/>
              <a:tabLst>
                <a:tab pos="240665" algn="l"/>
              </a:tabLst>
            </a:pPr>
            <a:r>
              <a:rPr sz="1000" dirty="0">
                <a:latin typeface="Cambria"/>
                <a:cs typeface="Cambria"/>
              </a:rPr>
              <a:t>System</a:t>
            </a:r>
            <a:r>
              <a:rPr sz="1000" spc="6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calls</a:t>
            </a:r>
            <a:r>
              <a:rPr sz="1000" spc="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provide</a:t>
            </a:r>
            <a:r>
              <a:rPr sz="1000" spc="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an</a:t>
            </a:r>
            <a:r>
              <a:rPr sz="1000" spc="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interface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between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process</a:t>
            </a:r>
            <a:r>
              <a:rPr sz="1000" spc="8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and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operating</a:t>
            </a:r>
            <a:r>
              <a:rPr sz="1000" spc="6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system.</a:t>
            </a:r>
            <a:endParaRPr sz="1000">
              <a:latin typeface="Cambria"/>
              <a:cs typeface="Cambria"/>
            </a:endParaRPr>
          </a:p>
          <a:p>
            <a:pPr marL="240665" marR="41910" lvl="1" indent="-228600">
              <a:lnSpc>
                <a:spcPct val="104000"/>
              </a:lnSpc>
              <a:buFont typeface="Wingdings"/>
              <a:buChar char=""/>
              <a:tabLst>
                <a:tab pos="240665" algn="l"/>
              </a:tabLst>
            </a:pPr>
            <a:r>
              <a:rPr sz="1000" dirty="0">
                <a:latin typeface="Cambria"/>
                <a:cs typeface="Cambria"/>
              </a:rPr>
              <a:t>System</a:t>
            </a:r>
            <a:r>
              <a:rPr sz="1000" spc="1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calls</a:t>
            </a:r>
            <a:r>
              <a:rPr sz="1000" spc="18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allow</a:t>
            </a:r>
            <a:r>
              <a:rPr sz="1000" spc="19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user-</a:t>
            </a:r>
            <a:r>
              <a:rPr sz="1000" dirty="0">
                <a:latin typeface="Cambria"/>
                <a:cs typeface="Cambria"/>
              </a:rPr>
              <a:t>level</a:t>
            </a:r>
            <a:r>
              <a:rPr sz="1000" spc="1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processes</a:t>
            </a:r>
            <a:r>
              <a:rPr sz="1000" spc="1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to</a:t>
            </a:r>
            <a:r>
              <a:rPr sz="1000" spc="1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request</a:t>
            </a:r>
            <a:r>
              <a:rPr sz="1000" spc="18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some</a:t>
            </a:r>
            <a:r>
              <a:rPr sz="1000" spc="1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services</a:t>
            </a:r>
            <a:r>
              <a:rPr sz="1000" spc="1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from</a:t>
            </a:r>
            <a:r>
              <a:rPr sz="1000" spc="1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1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operating</a:t>
            </a:r>
            <a:r>
              <a:rPr sz="1000" spc="1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</a:t>
            </a:r>
            <a:r>
              <a:rPr sz="1000" spc="1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which</a:t>
            </a:r>
            <a:r>
              <a:rPr sz="1000" spc="18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process </a:t>
            </a:r>
            <a:r>
              <a:rPr sz="1000" dirty="0">
                <a:latin typeface="Cambria"/>
                <a:cs typeface="Cambria"/>
              </a:rPr>
              <a:t>itself</a:t>
            </a:r>
            <a:r>
              <a:rPr sz="1000" spc="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is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not allowed</a:t>
            </a:r>
            <a:r>
              <a:rPr sz="1000" spc="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to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25" dirty="0">
                <a:latin typeface="Cambria"/>
                <a:cs typeface="Cambria"/>
              </a:rPr>
              <a:t>do.</a:t>
            </a:r>
            <a:endParaRPr sz="1000">
              <a:latin typeface="Cambria"/>
              <a:cs typeface="Cambria"/>
            </a:endParaRPr>
          </a:p>
          <a:p>
            <a:pPr marL="240665" marR="44450" lvl="1" indent="-228600">
              <a:lnSpc>
                <a:spcPct val="102000"/>
              </a:lnSpc>
              <a:spcBef>
                <a:spcPts val="25"/>
              </a:spcBef>
              <a:buFont typeface="Wingdings"/>
              <a:buChar char=""/>
              <a:tabLst>
                <a:tab pos="240665" algn="l"/>
              </a:tabLst>
            </a:pPr>
            <a:r>
              <a:rPr sz="1000" dirty="0">
                <a:latin typeface="Cambria"/>
                <a:cs typeface="Cambria"/>
              </a:rPr>
              <a:t>For</a:t>
            </a:r>
            <a:r>
              <a:rPr sz="1000" spc="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example,</a:t>
            </a:r>
            <a:r>
              <a:rPr sz="1000" spc="1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for</a:t>
            </a:r>
            <a:r>
              <a:rPr sz="1000" spc="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I/O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</a:t>
            </a:r>
            <a:r>
              <a:rPr sz="1000" spc="1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process</a:t>
            </a:r>
            <a:r>
              <a:rPr sz="1000" spc="8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involves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</a:t>
            </a:r>
            <a:r>
              <a:rPr sz="1000" spc="1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call</a:t>
            </a:r>
            <a:r>
              <a:rPr sz="1000" spc="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telling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</a:t>
            </a:r>
            <a:r>
              <a:rPr sz="1000" spc="1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operating</a:t>
            </a:r>
            <a:r>
              <a:rPr sz="1000" spc="11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to</a:t>
            </a:r>
            <a:r>
              <a:rPr sz="1000" spc="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read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or</a:t>
            </a:r>
            <a:r>
              <a:rPr sz="1000" spc="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write</a:t>
            </a:r>
            <a:r>
              <a:rPr sz="1000" spc="9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particular </a:t>
            </a:r>
            <a:r>
              <a:rPr sz="1000" dirty="0">
                <a:latin typeface="Cambria"/>
                <a:cs typeface="Cambria"/>
              </a:rPr>
              <a:t>area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and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this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request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is</a:t>
            </a:r>
            <a:r>
              <a:rPr sz="1000" spc="1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satisfied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by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the operating</a:t>
            </a:r>
            <a:r>
              <a:rPr sz="1000" spc="2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system.</a:t>
            </a:r>
            <a:endParaRPr sz="1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1000">
              <a:latin typeface="Cambria"/>
              <a:cs typeface="Cambria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Cambria"/>
                <a:cs typeface="Cambria"/>
              </a:rPr>
              <a:t>The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following</a:t>
            </a:r>
            <a:r>
              <a:rPr sz="1000" spc="1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different</a:t>
            </a:r>
            <a:r>
              <a:rPr sz="1000" spc="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types</a:t>
            </a:r>
            <a:r>
              <a:rPr sz="1000" spc="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of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calls</a:t>
            </a:r>
            <a:r>
              <a:rPr sz="1000" spc="6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provided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by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an</a:t>
            </a:r>
            <a:r>
              <a:rPr sz="1000" spc="6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operating</a:t>
            </a:r>
            <a:r>
              <a:rPr sz="1000" spc="7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system: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6180" y="8508872"/>
            <a:ext cx="854075" cy="334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z="1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Process</a:t>
            </a:r>
            <a:r>
              <a:rPr sz="1000" b="1" u="sng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control</a:t>
            </a:r>
            <a:endParaRPr sz="10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240665" algn="l"/>
              </a:tabLst>
            </a:pPr>
            <a:r>
              <a:rPr sz="1000" dirty="0">
                <a:latin typeface="Cambria"/>
                <a:cs typeface="Cambria"/>
              </a:rPr>
              <a:t>end,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abort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180" y="8828938"/>
            <a:ext cx="98679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Symbol"/>
              <a:buChar char=""/>
              <a:tabLst>
                <a:tab pos="240665" algn="l"/>
              </a:tabLst>
            </a:pPr>
            <a:r>
              <a:rPr sz="1000" dirty="0">
                <a:latin typeface="Cambria"/>
                <a:cs typeface="Cambria"/>
              </a:rPr>
              <a:t>load,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execute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85920" y="8220532"/>
            <a:ext cx="2672080" cy="84010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70"/>
              </a:spcBef>
              <a:buFont typeface="Symbol"/>
              <a:buChar char=""/>
              <a:tabLst>
                <a:tab pos="240665" algn="l"/>
              </a:tabLst>
            </a:pPr>
            <a:r>
              <a:rPr sz="1000" dirty="0">
                <a:latin typeface="Cambria"/>
                <a:cs typeface="Cambria"/>
              </a:rPr>
              <a:t>create</a:t>
            </a:r>
            <a:r>
              <a:rPr sz="1000" spc="-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process,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terminate</a:t>
            </a:r>
            <a:r>
              <a:rPr sz="1000" spc="-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process</a:t>
            </a:r>
            <a:endParaRPr sz="10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70"/>
              </a:spcBef>
              <a:buFont typeface="Symbol"/>
              <a:buChar char=""/>
              <a:tabLst>
                <a:tab pos="240665" algn="l"/>
              </a:tabLst>
            </a:pPr>
            <a:r>
              <a:rPr sz="1000" dirty="0">
                <a:latin typeface="Cambria"/>
                <a:cs typeface="Cambria"/>
              </a:rPr>
              <a:t>get process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attributes,</a:t>
            </a:r>
            <a:r>
              <a:rPr sz="1000" spc="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set</a:t>
            </a:r>
            <a:r>
              <a:rPr sz="1000" spc="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process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attributes</a:t>
            </a:r>
            <a:endParaRPr sz="10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75"/>
              </a:spcBef>
              <a:buFont typeface="Symbol"/>
              <a:buChar char=""/>
              <a:tabLst>
                <a:tab pos="240665" algn="l"/>
              </a:tabLst>
            </a:pPr>
            <a:r>
              <a:rPr sz="1000" dirty="0">
                <a:latin typeface="Cambria"/>
                <a:cs typeface="Cambria"/>
              </a:rPr>
              <a:t>wait</a:t>
            </a:r>
            <a:r>
              <a:rPr sz="1000" spc="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for</a:t>
            </a:r>
            <a:r>
              <a:rPr sz="1000" spc="60" dirty="0">
                <a:latin typeface="Cambria"/>
                <a:cs typeface="Cambria"/>
              </a:rPr>
              <a:t> </a:t>
            </a:r>
            <a:r>
              <a:rPr sz="1000" spc="-20" dirty="0">
                <a:latin typeface="Cambria"/>
                <a:cs typeface="Cambria"/>
              </a:rPr>
              <a:t>time</a:t>
            </a:r>
            <a:endParaRPr sz="10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20"/>
              </a:spcBef>
              <a:buFont typeface="Symbol"/>
              <a:buChar char=""/>
              <a:tabLst>
                <a:tab pos="240665" algn="l"/>
              </a:tabLst>
            </a:pPr>
            <a:r>
              <a:rPr sz="1000" dirty="0">
                <a:latin typeface="Cambria"/>
                <a:cs typeface="Cambria"/>
              </a:rPr>
              <a:t>wait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event,</a:t>
            </a:r>
            <a:r>
              <a:rPr sz="1000" spc="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signal</a:t>
            </a:r>
            <a:r>
              <a:rPr sz="1000" spc="80" dirty="0">
                <a:latin typeface="Cambria"/>
                <a:cs typeface="Cambria"/>
              </a:rPr>
              <a:t> </a:t>
            </a:r>
            <a:r>
              <a:rPr sz="1000" spc="-20" dirty="0">
                <a:latin typeface="Cambria"/>
                <a:cs typeface="Cambria"/>
              </a:rPr>
              <a:t>event</a:t>
            </a:r>
            <a:endParaRPr sz="10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70"/>
              </a:spcBef>
              <a:buFont typeface="Symbol"/>
              <a:buChar char=""/>
              <a:tabLst>
                <a:tab pos="240665" algn="l"/>
              </a:tabLst>
            </a:pPr>
            <a:r>
              <a:rPr sz="1000" dirty="0">
                <a:latin typeface="Cambria"/>
                <a:cs typeface="Cambria"/>
              </a:rPr>
              <a:t>allocate</a:t>
            </a:r>
            <a:r>
              <a:rPr sz="1000" spc="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and</a:t>
            </a:r>
            <a:r>
              <a:rPr sz="1000" spc="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free</a:t>
            </a:r>
            <a:r>
              <a:rPr sz="1000" spc="4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memory</a:t>
            </a:r>
            <a:endParaRPr sz="10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005" y="317474"/>
            <a:ext cx="149860" cy="27523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6155" y="317474"/>
            <a:ext cx="149859" cy="27523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6669" y="317474"/>
            <a:ext cx="149859" cy="27523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7819" y="317474"/>
            <a:ext cx="149860" cy="27523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8335" y="317474"/>
            <a:ext cx="149860" cy="27523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30120" y="317512"/>
            <a:ext cx="151130" cy="2762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2539" y="317512"/>
            <a:ext cx="151130" cy="2762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54960" y="317512"/>
            <a:ext cx="151130" cy="2762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67379" y="317512"/>
            <a:ext cx="151130" cy="27621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9800" y="317512"/>
            <a:ext cx="151129" cy="27621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92220" y="317512"/>
            <a:ext cx="151129" cy="27621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4640" y="317512"/>
            <a:ext cx="151129" cy="27621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17059" y="317512"/>
            <a:ext cx="151129" cy="27621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29479" y="317512"/>
            <a:ext cx="151129" cy="27621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1900" y="317512"/>
            <a:ext cx="151129" cy="27621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54320" y="317512"/>
            <a:ext cx="151129" cy="27621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6740" y="317512"/>
            <a:ext cx="151129" cy="27621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79159" y="317512"/>
            <a:ext cx="151129" cy="27621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91579" y="317512"/>
            <a:ext cx="151129" cy="27621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4000" y="317512"/>
            <a:ext cx="151129" cy="27621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16419" y="317512"/>
            <a:ext cx="151129" cy="276212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781685" y="9074150"/>
            <a:ext cx="6381115" cy="56515"/>
          </a:xfrm>
          <a:custGeom>
            <a:avLst/>
            <a:gdLst/>
            <a:ahLst/>
            <a:cxnLst/>
            <a:rect l="l" t="t" r="r" b="b"/>
            <a:pathLst>
              <a:path w="6381115" h="56515">
                <a:moveTo>
                  <a:pt x="6381115" y="46990"/>
                </a:moveTo>
                <a:lnTo>
                  <a:pt x="0" y="46990"/>
                </a:lnTo>
                <a:lnTo>
                  <a:pt x="0" y="56515"/>
                </a:lnTo>
                <a:lnTo>
                  <a:pt x="6381115" y="56515"/>
                </a:lnTo>
                <a:lnTo>
                  <a:pt x="6381115" y="46990"/>
                </a:lnTo>
                <a:close/>
              </a:path>
              <a:path w="6381115" h="56515">
                <a:moveTo>
                  <a:pt x="6381115" y="0"/>
                </a:moveTo>
                <a:lnTo>
                  <a:pt x="0" y="0"/>
                </a:lnTo>
                <a:lnTo>
                  <a:pt x="0" y="38100"/>
                </a:lnTo>
                <a:lnTo>
                  <a:pt x="6381115" y="38100"/>
                </a:lnTo>
                <a:lnTo>
                  <a:pt x="6381115" y="0"/>
                </a:lnTo>
                <a:close/>
              </a:path>
            </a:pathLst>
          </a:custGeom>
          <a:solidFill>
            <a:srgbClr val="5F2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5005" y="9460230"/>
            <a:ext cx="149186" cy="27495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6155" y="9460230"/>
            <a:ext cx="149174" cy="27495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96669" y="9460230"/>
            <a:ext cx="149174" cy="274954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7819" y="9460230"/>
            <a:ext cx="149174" cy="274954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8335" y="9460230"/>
            <a:ext cx="149174" cy="274954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30120" y="9460230"/>
            <a:ext cx="149860" cy="274866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2539" y="9460230"/>
            <a:ext cx="149860" cy="274866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54960" y="9460230"/>
            <a:ext cx="149860" cy="274853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67379" y="9460230"/>
            <a:ext cx="149859" cy="274853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479800" y="9460230"/>
            <a:ext cx="149860" cy="274853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92220" y="9460230"/>
            <a:ext cx="149860" cy="274853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104640" y="9460230"/>
            <a:ext cx="149860" cy="274853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17059" y="9460230"/>
            <a:ext cx="149860" cy="274866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729479" y="9460217"/>
            <a:ext cx="149860" cy="274866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041900" y="9460230"/>
            <a:ext cx="149860" cy="274866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54320" y="9460230"/>
            <a:ext cx="149860" cy="274866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6740" y="9460230"/>
            <a:ext cx="149860" cy="274866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79159" y="9460230"/>
            <a:ext cx="149860" cy="274866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291579" y="9460217"/>
            <a:ext cx="149860" cy="274866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604000" y="9460230"/>
            <a:ext cx="149859" cy="274866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16419" y="9460230"/>
            <a:ext cx="149859" cy="274866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226934" y="316255"/>
            <a:ext cx="146050" cy="9387967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68934" y="316255"/>
            <a:ext cx="146049" cy="9387967"/>
          </a:xfrm>
          <a:prstGeom prst="rect">
            <a:avLst/>
          </a:prstGeom>
        </p:spPr>
      </p:pic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40"/>
              </a:spcBef>
            </a:pPr>
            <a:r>
              <a:rPr dirty="0"/>
              <a:t>Page</a:t>
            </a:r>
            <a:r>
              <a:rPr spc="-45" dirty="0"/>
              <a:t> </a:t>
            </a:r>
            <a:r>
              <a:rPr spc="-50" dirty="0"/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180" y="606298"/>
            <a:ext cx="1393190" cy="334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z="1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File</a:t>
            </a:r>
            <a:r>
              <a:rPr sz="10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management</a:t>
            </a:r>
            <a:endParaRPr sz="10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240665" algn="l"/>
              </a:tabLst>
            </a:pPr>
            <a:r>
              <a:rPr sz="1000" dirty="0">
                <a:latin typeface="Cambria"/>
                <a:cs typeface="Cambria"/>
              </a:rPr>
              <a:t>create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file,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delete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spc="-20" dirty="0">
                <a:latin typeface="Cambria"/>
                <a:cs typeface="Cambria"/>
              </a:rPr>
              <a:t>file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6180" y="918413"/>
            <a:ext cx="82550" cy="51308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0" dirty="0">
                <a:latin typeface="Symbol"/>
                <a:cs typeface="Symbol"/>
              </a:rPr>
              <a:t></a:t>
            </a:r>
            <a:endParaRPr sz="1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000" spc="-50" dirty="0">
                <a:latin typeface="Symbol"/>
                <a:cs typeface="Symbol"/>
              </a:rPr>
              <a:t></a:t>
            </a:r>
            <a:endParaRPr sz="1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latin typeface="Symbol"/>
                <a:cs typeface="Symbol"/>
              </a:rPr>
              <a:t>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4780" y="918413"/>
            <a:ext cx="1958339" cy="51308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dirty="0">
                <a:latin typeface="Cambria"/>
                <a:cs typeface="Cambria"/>
              </a:rPr>
              <a:t>open,</a:t>
            </a:r>
            <a:r>
              <a:rPr sz="1000" spc="6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close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000" dirty="0">
                <a:latin typeface="Cambria"/>
                <a:cs typeface="Cambria"/>
              </a:rPr>
              <a:t>read,</a:t>
            </a:r>
            <a:r>
              <a:rPr sz="1000" spc="8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write,</a:t>
            </a:r>
            <a:r>
              <a:rPr sz="1000" spc="8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reposition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ambria"/>
                <a:cs typeface="Cambria"/>
              </a:rPr>
              <a:t>get</a:t>
            </a:r>
            <a:r>
              <a:rPr sz="1000" spc="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file</a:t>
            </a:r>
            <a:r>
              <a:rPr sz="1000" spc="1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attributes,</a:t>
            </a:r>
            <a:r>
              <a:rPr sz="1000" spc="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set</a:t>
            </a:r>
            <a:r>
              <a:rPr sz="1000" spc="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file</a:t>
            </a:r>
            <a:r>
              <a:rPr sz="1000" spc="2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attributes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9228" y="1404874"/>
            <a:ext cx="111696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Device</a:t>
            </a:r>
            <a:r>
              <a:rPr sz="1000" b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management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6180" y="1560702"/>
            <a:ext cx="18961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Symbol"/>
              <a:buChar char=""/>
              <a:tabLst>
                <a:tab pos="240665" algn="l"/>
              </a:tabLst>
            </a:pPr>
            <a:r>
              <a:rPr sz="1000" dirty="0">
                <a:latin typeface="Cambria"/>
                <a:cs typeface="Cambria"/>
              </a:rPr>
              <a:t>request</a:t>
            </a:r>
            <a:r>
              <a:rPr sz="1000" spc="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device,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release</a:t>
            </a:r>
            <a:r>
              <a:rPr sz="1000" spc="4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device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6180" y="1720417"/>
            <a:ext cx="2555875" cy="51308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70"/>
              </a:spcBef>
              <a:buFont typeface="Symbol"/>
              <a:buChar char=""/>
              <a:tabLst>
                <a:tab pos="240665" algn="l"/>
              </a:tabLst>
            </a:pPr>
            <a:r>
              <a:rPr sz="1000" dirty="0">
                <a:latin typeface="Cambria"/>
                <a:cs typeface="Cambria"/>
              </a:rPr>
              <a:t>read,</a:t>
            </a:r>
            <a:r>
              <a:rPr sz="1000" spc="8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write,</a:t>
            </a:r>
            <a:r>
              <a:rPr sz="1000" spc="8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reposition</a:t>
            </a:r>
            <a:endParaRPr sz="10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70"/>
              </a:spcBef>
              <a:buFont typeface="Symbol"/>
              <a:buChar char=""/>
              <a:tabLst>
                <a:tab pos="240665" algn="l"/>
              </a:tabLst>
            </a:pPr>
            <a:r>
              <a:rPr sz="1000" dirty="0">
                <a:latin typeface="Cambria"/>
                <a:cs typeface="Cambria"/>
              </a:rPr>
              <a:t>get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device</a:t>
            </a:r>
            <a:r>
              <a:rPr sz="1000" spc="1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attributes,</a:t>
            </a:r>
            <a:r>
              <a:rPr sz="1000" spc="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set</a:t>
            </a:r>
            <a:r>
              <a:rPr sz="1000" spc="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device</a:t>
            </a:r>
            <a:r>
              <a:rPr sz="1000" spc="2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attributes</a:t>
            </a:r>
            <a:endParaRPr sz="10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Symbol"/>
              <a:buChar char=""/>
              <a:tabLst>
                <a:tab pos="240665" algn="l"/>
              </a:tabLst>
            </a:pPr>
            <a:r>
              <a:rPr sz="1000" dirty="0">
                <a:latin typeface="Cambria"/>
                <a:cs typeface="Cambria"/>
              </a:rPr>
              <a:t>logically</a:t>
            </a:r>
            <a:r>
              <a:rPr sz="1000" spc="8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attach</a:t>
            </a:r>
            <a:r>
              <a:rPr sz="1000" spc="8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or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detach</a:t>
            </a:r>
            <a:r>
              <a:rPr sz="1000" spc="8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devices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85920" y="606298"/>
            <a:ext cx="2057400" cy="334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Information</a:t>
            </a:r>
            <a:r>
              <a:rPr sz="1000" b="1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maintenance</a:t>
            </a:r>
            <a:endParaRPr sz="10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240665" algn="l"/>
              </a:tabLst>
            </a:pPr>
            <a:r>
              <a:rPr sz="1000" dirty="0">
                <a:latin typeface="Cambria"/>
                <a:cs typeface="Cambria"/>
              </a:rPr>
              <a:t>get</a:t>
            </a:r>
            <a:r>
              <a:rPr sz="1000" spc="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time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or</a:t>
            </a:r>
            <a:r>
              <a:rPr sz="1000" spc="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date,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set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time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or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spc="-20" dirty="0">
                <a:latin typeface="Cambria"/>
                <a:cs typeface="Cambria"/>
              </a:rPr>
              <a:t>date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85920" y="918413"/>
            <a:ext cx="2254250" cy="51308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70"/>
              </a:spcBef>
              <a:buFont typeface="Symbol"/>
              <a:buChar char=""/>
              <a:tabLst>
                <a:tab pos="240665" algn="l"/>
              </a:tabLst>
            </a:pPr>
            <a:r>
              <a:rPr sz="1000" dirty="0">
                <a:latin typeface="Cambria"/>
                <a:cs typeface="Cambria"/>
              </a:rPr>
              <a:t>get</a:t>
            </a:r>
            <a:r>
              <a:rPr sz="1000" spc="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</a:t>
            </a:r>
            <a:r>
              <a:rPr sz="1000" spc="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data,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set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system</a:t>
            </a:r>
            <a:r>
              <a:rPr sz="1000" spc="80" dirty="0">
                <a:latin typeface="Cambria"/>
                <a:cs typeface="Cambria"/>
              </a:rPr>
              <a:t> </a:t>
            </a:r>
            <a:r>
              <a:rPr sz="1000" spc="-20" dirty="0">
                <a:latin typeface="Cambria"/>
                <a:cs typeface="Cambria"/>
              </a:rPr>
              <a:t>data</a:t>
            </a:r>
            <a:endParaRPr sz="10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70"/>
              </a:spcBef>
              <a:buFont typeface="Symbol"/>
              <a:buChar char=""/>
              <a:tabLst>
                <a:tab pos="240665" algn="l"/>
              </a:tabLst>
            </a:pPr>
            <a:r>
              <a:rPr sz="1000" dirty="0">
                <a:latin typeface="Cambria"/>
                <a:cs typeface="Cambria"/>
              </a:rPr>
              <a:t>get</a:t>
            </a:r>
            <a:r>
              <a:rPr sz="1000" spc="5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process,</a:t>
            </a:r>
            <a:r>
              <a:rPr sz="1000" spc="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file,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or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device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attributes</a:t>
            </a:r>
            <a:endParaRPr sz="10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Symbol"/>
              <a:buChar char=""/>
              <a:tabLst>
                <a:tab pos="240665" algn="l"/>
              </a:tabLst>
            </a:pPr>
            <a:r>
              <a:rPr sz="1000" dirty="0">
                <a:latin typeface="Cambria"/>
                <a:cs typeface="Cambria"/>
              </a:rPr>
              <a:t>set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process,</a:t>
            </a:r>
            <a:r>
              <a:rPr sz="1000" spc="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file,</a:t>
            </a:r>
            <a:r>
              <a:rPr sz="1000" spc="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or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device</a:t>
            </a:r>
            <a:r>
              <a:rPr sz="1000" spc="2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attributes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85920" y="1404874"/>
            <a:ext cx="9499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Communications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85920" y="1560702"/>
            <a:ext cx="252349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Symbol"/>
              <a:buChar char=""/>
              <a:tabLst>
                <a:tab pos="240665" algn="l"/>
              </a:tabLst>
            </a:pPr>
            <a:r>
              <a:rPr sz="1000" dirty="0">
                <a:latin typeface="Cambria"/>
                <a:cs typeface="Cambria"/>
              </a:rPr>
              <a:t>create,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delete</a:t>
            </a:r>
            <a:r>
              <a:rPr sz="1000" spc="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communication</a:t>
            </a:r>
            <a:r>
              <a:rPr sz="1000" spc="6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connection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85920" y="1720417"/>
            <a:ext cx="2013585" cy="51308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70"/>
              </a:spcBef>
              <a:buFont typeface="Symbol"/>
              <a:buChar char=""/>
              <a:tabLst>
                <a:tab pos="240665" algn="l"/>
              </a:tabLst>
            </a:pPr>
            <a:r>
              <a:rPr sz="1000" dirty="0">
                <a:latin typeface="Cambria"/>
                <a:cs typeface="Cambria"/>
              </a:rPr>
              <a:t>send,</a:t>
            </a:r>
            <a:r>
              <a:rPr sz="1000" spc="8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receive</a:t>
            </a:r>
            <a:r>
              <a:rPr sz="1000" spc="4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messages</a:t>
            </a:r>
            <a:endParaRPr sz="10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70"/>
              </a:spcBef>
              <a:buFont typeface="Symbol"/>
              <a:buChar char=""/>
              <a:tabLst>
                <a:tab pos="240665" algn="l"/>
              </a:tabLst>
            </a:pPr>
            <a:r>
              <a:rPr sz="1000" dirty="0">
                <a:latin typeface="Cambria"/>
                <a:cs typeface="Cambria"/>
              </a:rPr>
              <a:t>transfer</a:t>
            </a:r>
            <a:r>
              <a:rPr sz="1000" spc="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status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information</a:t>
            </a:r>
            <a:endParaRPr sz="10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Symbol"/>
              <a:buChar char=""/>
              <a:tabLst>
                <a:tab pos="240665" algn="l"/>
              </a:tabLst>
            </a:pPr>
            <a:r>
              <a:rPr sz="1000" dirty="0">
                <a:latin typeface="Cambria"/>
                <a:cs typeface="Cambria"/>
              </a:rPr>
              <a:t>attach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or</a:t>
            </a:r>
            <a:r>
              <a:rPr sz="1000" spc="4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detach</a:t>
            </a:r>
            <a:r>
              <a:rPr sz="1000" spc="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remote</a:t>
            </a:r>
            <a:r>
              <a:rPr sz="1000" spc="4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devices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9228" y="2389758"/>
            <a:ext cx="2017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An</a:t>
            </a:r>
            <a:r>
              <a:rPr sz="1200" b="1" spc="-7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Operating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System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Layer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9228" y="4993640"/>
            <a:ext cx="12890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latin typeface="Arial"/>
                <a:cs typeface="Arial"/>
              </a:rPr>
              <a:t>OS/2</a:t>
            </a:r>
            <a:r>
              <a:rPr sz="1000" b="1" spc="-3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Layer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Structure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9228" y="8450960"/>
            <a:ext cx="4274820" cy="621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75"/>
              </a:lnSpc>
              <a:spcBef>
                <a:spcPts val="105"/>
              </a:spcBef>
            </a:pPr>
            <a:r>
              <a:rPr sz="1000" b="1" dirty="0">
                <a:latin typeface="Arial"/>
                <a:cs typeface="Arial"/>
              </a:rPr>
              <a:t>Microkernel</a:t>
            </a:r>
            <a:r>
              <a:rPr sz="1000" b="1" spc="-4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System</a:t>
            </a:r>
            <a:r>
              <a:rPr sz="1000" b="1" spc="-3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Structure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5"/>
              </a:lnSpc>
            </a:pPr>
            <a:r>
              <a:rPr sz="1000" dirty="0">
                <a:latin typeface="Microsoft Sans Serif"/>
                <a:cs typeface="Microsoft Sans Serif"/>
              </a:rPr>
              <a:t>Moves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as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much</a:t>
            </a:r>
            <a:r>
              <a:rPr sz="1000" spc="-6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from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kernel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into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“</a:t>
            </a:r>
            <a:r>
              <a:rPr sz="1000" i="1" dirty="0">
                <a:latin typeface="Arial"/>
                <a:cs typeface="Arial"/>
              </a:rPr>
              <a:t>user</a:t>
            </a:r>
            <a:r>
              <a:rPr sz="1000" dirty="0">
                <a:latin typeface="Microsoft Sans Serif"/>
                <a:cs typeface="Microsoft Sans Serif"/>
              </a:rPr>
              <a:t>”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space.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65"/>
              </a:lnSpc>
            </a:pPr>
            <a:r>
              <a:rPr sz="1000" dirty="0">
                <a:latin typeface="Microsoft Sans Serif"/>
                <a:cs typeface="Microsoft Sans Serif"/>
              </a:rPr>
              <a:t>Communication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takes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place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between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user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modules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using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message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passing.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75"/>
              </a:lnSpc>
            </a:pPr>
            <a:r>
              <a:rPr sz="1000" b="1" spc="-10" dirty="0">
                <a:latin typeface="Arial"/>
                <a:cs typeface="Arial"/>
              </a:rPr>
              <a:t>Benefits: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005" y="317474"/>
            <a:ext cx="149860" cy="27523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6155" y="317474"/>
            <a:ext cx="149859" cy="27523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6669" y="317474"/>
            <a:ext cx="149859" cy="27523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7819" y="317474"/>
            <a:ext cx="149860" cy="27523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8335" y="317474"/>
            <a:ext cx="149860" cy="27523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30120" y="317512"/>
            <a:ext cx="151130" cy="27621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2539" y="317512"/>
            <a:ext cx="151130" cy="27621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54960" y="317512"/>
            <a:ext cx="151130" cy="27621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67379" y="317512"/>
            <a:ext cx="151130" cy="27621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9800" y="317512"/>
            <a:ext cx="151129" cy="27621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92220" y="317512"/>
            <a:ext cx="151129" cy="276212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4640" y="317512"/>
            <a:ext cx="151129" cy="27621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17059" y="317512"/>
            <a:ext cx="151129" cy="276212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29479" y="317512"/>
            <a:ext cx="151129" cy="276212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1900" y="317512"/>
            <a:ext cx="151129" cy="276212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54320" y="317512"/>
            <a:ext cx="151129" cy="276212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6740" y="317512"/>
            <a:ext cx="151129" cy="276212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79159" y="317512"/>
            <a:ext cx="151129" cy="276212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91579" y="317512"/>
            <a:ext cx="151129" cy="276212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4000" y="317512"/>
            <a:ext cx="151129" cy="276212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16419" y="317512"/>
            <a:ext cx="151129" cy="276212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60600" y="2606039"/>
            <a:ext cx="3431540" cy="2145537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44930" y="5330190"/>
            <a:ext cx="5259959" cy="3023235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5005" y="9460230"/>
            <a:ext cx="149186" cy="274954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86155" y="9460230"/>
            <a:ext cx="149174" cy="274954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96669" y="9460230"/>
            <a:ext cx="149174" cy="274954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7819" y="9460230"/>
            <a:ext cx="149174" cy="274954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8335" y="9460230"/>
            <a:ext cx="149174" cy="274954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30120" y="9460230"/>
            <a:ext cx="149860" cy="274866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2539" y="9460230"/>
            <a:ext cx="149860" cy="274866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54960" y="9460230"/>
            <a:ext cx="149860" cy="274853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167379" y="9460230"/>
            <a:ext cx="149859" cy="274853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479800" y="9460230"/>
            <a:ext cx="149860" cy="274853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92220" y="9460230"/>
            <a:ext cx="149860" cy="274853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104640" y="9460230"/>
            <a:ext cx="149860" cy="274853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417059" y="9460230"/>
            <a:ext cx="149860" cy="274866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729479" y="9460217"/>
            <a:ext cx="149860" cy="274866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041900" y="9460230"/>
            <a:ext cx="149860" cy="274866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354320" y="9460230"/>
            <a:ext cx="149860" cy="274866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6740" y="9460230"/>
            <a:ext cx="149860" cy="274866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79159" y="9460230"/>
            <a:ext cx="149860" cy="274866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291579" y="9460217"/>
            <a:ext cx="149860" cy="274866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604000" y="9460230"/>
            <a:ext cx="149859" cy="274866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16419" y="9460230"/>
            <a:ext cx="149859" cy="274866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226934" y="316255"/>
            <a:ext cx="146050" cy="9387967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68934" y="316255"/>
            <a:ext cx="146049" cy="9387967"/>
          </a:xfrm>
          <a:prstGeom prst="rect">
            <a:avLst/>
          </a:prstGeom>
        </p:spPr>
      </p:pic>
      <p:sp>
        <p:nvSpPr>
          <p:cNvPr id="62" name="object 62"/>
          <p:cNvSpPr/>
          <p:nvPr/>
        </p:nvSpPr>
        <p:spPr>
          <a:xfrm>
            <a:off x="781685" y="9129394"/>
            <a:ext cx="6381115" cy="56515"/>
          </a:xfrm>
          <a:custGeom>
            <a:avLst/>
            <a:gdLst/>
            <a:ahLst/>
            <a:cxnLst/>
            <a:rect l="l" t="t" r="r" b="b"/>
            <a:pathLst>
              <a:path w="6381115" h="56515">
                <a:moveTo>
                  <a:pt x="6381115" y="47625"/>
                </a:moveTo>
                <a:lnTo>
                  <a:pt x="0" y="47625"/>
                </a:lnTo>
                <a:lnTo>
                  <a:pt x="0" y="56515"/>
                </a:lnTo>
                <a:lnTo>
                  <a:pt x="6381115" y="56515"/>
                </a:lnTo>
                <a:lnTo>
                  <a:pt x="6381115" y="47625"/>
                </a:lnTo>
                <a:close/>
              </a:path>
              <a:path w="6381115" h="56515">
                <a:moveTo>
                  <a:pt x="6381115" y="0"/>
                </a:moveTo>
                <a:lnTo>
                  <a:pt x="0" y="0"/>
                </a:lnTo>
                <a:lnTo>
                  <a:pt x="0" y="38100"/>
                </a:lnTo>
                <a:lnTo>
                  <a:pt x="6381115" y="38100"/>
                </a:lnTo>
                <a:lnTo>
                  <a:pt x="6381115" y="0"/>
                </a:lnTo>
                <a:close/>
              </a:path>
            </a:pathLst>
          </a:custGeom>
          <a:solidFill>
            <a:srgbClr val="5F2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Page</a:t>
            </a:r>
            <a:r>
              <a:rPr spc="-45" dirty="0"/>
              <a:t> </a:t>
            </a:r>
            <a:r>
              <a:rPr spc="-25" dirty="0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2804</Words>
  <Application>Microsoft Office PowerPoint</Application>
  <PresentationFormat>Custom</PresentationFormat>
  <Paragraphs>385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Lecture Notes On</vt:lpstr>
      <vt:lpstr>OPERATING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Notes On</dc:title>
  <dc:creator>B.P.U.T</dc:creator>
  <cp:lastModifiedBy>Dell</cp:lastModifiedBy>
  <cp:revision>2</cp:revision>
  <dcterms:created xsi:type="dcterms:W3CDTF">2025-09-06T11:45:23Z</dcterms:created>
  <dcterms:modified xsi:type="dcterms:W3CDTF">2025-09-19T09:22:32Z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2023-10-10T00:00:00Z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2025-09-06T00:00:00Z</vt:filetime>
  </property>
  <property fmtid="{D5CDD505-2E9C-101B-9397-08002B2CF9AE}" pid="5" name="Producer">
    <vt:lpwstr>www.ilovepdf.com</vt:lpwstr>
  </property>
</Properties>
</file>