
<file path=[Content_Types].xml><?xml version="1.0" encoding="utf-8"?>
<Types xmlns="http://schemas.openxmlformats.org/package/2006/content-types">
  <Override PartName="/ppt/slides/slide6.xml" ContentType="application/vnd.openxmlformats-officedocument.presentationml.slide+xml"/>
  <Override PartName="/ppt/slides/slide29.xml" ContentType="application/vnd.openxmlformats-officedocument.presentationml.slide+xml"/>
  <Override PartName="/ppt/slides/slide38.xml" ContentType="application/vnd.openxmlformats-officedocument.presentationml.slide+xml"/>
  <Override PartName="/ppt/slides/slide47.xml" ContentType="application/vnd.openxmlformats-officedocument.presentationml.slide+xml"/>
  <Override PartName="/ppt/slideLayouts/slideLayout8.xml" ContentType="application/vnd.openxmlformats-officedocument.presentationml.slideLayout+xml"/>
  <Override PartName="/ppt/notesSlides/notesSlide2.xml" ContentType="application/vnd.openxmlformats-officedocument.presentationml.notesSlide+xml"/>
  <Override PartName="/ppt/slideMasters/slideMaster1.xml" ContentType="application/vnd.openxmlformats-officedocument.presentationml.slideMaster+xml"/>
  <Override PartName="/ppt/slides/slide4.xml" ContentType="application/vnd.openxmlformats-officedocument.presentationml.slide+xml"/>
  <Override PartName="/ppt/slides/slide18.xml" ContentType="application/vnd.openxmlformats-officedocument.presentationml.slide+xml"/>
  <Override PartName="/ppt/slides/slide27.xml" ContentType="application/vnd.openxmlformats-officedocument.presentationml.slide+xml"/>
  <Override PartName="/ppt/slides/slide36.xml" ContentType="application/vnd.openxmlformats-officedocument.presentationml.slide+xml"/>
  <Override PartName="/ppt/slides/slide45.xml" ContentType="application/vnd.openxmlformats-officedocument.presentationml.slide+xml"/>
  <Override PartName="/ppt/slideLayouts/slideLayout4.xml" ContentType="application/vnd.openxmlformats-officedocument.presentationml.slideLayout+xml"/>
  <Override PartName="/ppt/slideLayouts/slideLayout6.xml" ContentType="application/vnd.openxmlformats-officedocument.presentationml.slideLayout+xml"/>
  <Override PartName="/ppt/theme/theme3.xml" ContentType="application/vnd.openxmlformats-officedocument.theme+xml"/>
  <Override PartName="/ppt/slides/slide2.xml" ContentType="application/vnd.openxmlformats-officedocument.presentationml.slide+xml"/>
  <Override PartName="/ppt/slides/slide16.xml" ContentType="application/vnd.openxmlformats-officedocument.presentationml.slide+xml"/>
  <Override PartName="/ppt/slides/slide25.xml" ContentType="application/vnd.openxmlformats-officedocument.presentationml.slide+xml"/>
  <Override PartName="/ppt/slides/slide34.xml" ContentType="application/vnd.openxmlformats-officedocument.presentationml.slide+xml"/>
  <Override PartName="/ppt/slides/slide43.xml" ContentType="application/vnd.openxmlformats-officedocument.presentationml.slide+xml"/>
  <Override PartName="/ppt/theme/theme1.xml" ContentType="application/vnd.openxmlformats-officedocument.theme+xml"/>
  <Override PartName="/ppt/slideLayouts/slideLayout2.xml" ContentType="application/vnd.openxmlformats-officedocument.presentationml.slideLayout+xml"/>
  <Override PartName="/ppt/slideLayouts/slideLayout15.xml" ContentType="application/vnd.openxmlformats-officedocument.presentationml.slideLayout+xml"/>
  <Default Extension="rels" ContentType="application/vnd.openxmlformats-package.relationships+xml"/>
  <Default Extension="xml" ContentType="application/xml"/>
  <Override PartName="/ppt/slides/slide14.xml" ContentType="application/vnd.openxmlformats-officedocument.presentationml.slide+xml"/>
  <Override PartName="/ppt/slides/slide23.xml" ContentType="application/vnd.openxmlformats-officedocument.presentationml.slide+xml"/>
  <Override PartName="/ppt/slides/slide32.xml" ContentType="application/vnd.openxmlformats-officedocument.presentationml.slide+xml"/>
  <Override PartName="/ppt/slides/slide41.xml" ContentType="application/vnd.openxmlformats-officedocument.presentationml.slide+xml"/>
  <Override PartName="/ppt/notesMasters/notesMaster1.xml" ContentType="application/vnd.openxmlformats-officedocument.presentationml.notesMaster+xml"/>
  <Override PartName="/ppt/slideLayouts/slideLayout13.xml" ContentType="application/vnd.openxmlformats-officedocument.presentationml.slideLayout+xml"/>
  <Override PartName="/ppt/slides/slide10.xml" ContentType="application/vnd.openxmlformats-officedocument.presentationml.slide+xml"/>
  <Override PartName="/ppt/slides/slide12.xml" ContentType="application/vnd.openxmlformats-officedocument.presentationml.slide+xml"/>
  <Override PartName="/ppt/slides/slide21.xml" ContentType="application/vnd.openxmlformats-officedocument.presentationml.slide+xml"/>
  <Override PartName="/ppt/slides/slide30.xml" ContentType="application/vnd.openxmlformats-officedocument.presentationml.slide+xml"/>
  <Override PartName="/ppt/tableStyles.xml" ContentType="application/vnd.openxmlformats-officedocument.presentationml.tableStyles+xml"/>
  <Override PartName="/ppt/slideLayouts/slideLayout11.xml" ContentType="application/vnd.openxmlformats-officedocument.presentationml.slideLayout+xml"/>
  <Override PartName="/docProps/custom.xml" ContentType="application/vnd.openxmlformats-officedocument.custom-properties+xml"/>
  <Override PartName="/ppt/notesSlides/notesSlide7.xml" ContentType="application/vnd.openxmlformats-officedocument.presentationml.notesSlide+xml"/>
  <Override PartName="/ppt/slides/slide7.xml" ContentType="application/vnd.openxmlformats-officedocument.presentationml.slide+xml"/>
  <Override PartName="/ppt/slides/slide8.xml" ContentType="application/vnd.openxmlformats-officedocument.presentationml.slide+xml"/>
  <Override PartName="/ppt/slides/slide9.xml" ContentType="application/vnd.openxmlformats-officedocument.presentationml.slide+xml"/>
  <Override PartName="/ppt/viewProps.xml" ContentType="application/vnd.openxmlformats-officedocument.presentationml.viewProps+xml"/>
  <Override PartName="/ppt/slideLayouts/slideLayout9.xml" ContentType="application/vnd.openxmlformats-officedocument.presentationml.slideLayout+xml"/>
  <Override PartName="/ppt/notesSlides/notesSlide4.xml" ContentType="application/vnd.openxmlformats-officedocument.presentationml.notesSlide+xml"/>
  <Override PartName="/ppt/notesSlides/notesSlide5.xml" ContentType="application/vnd.openxmlformats-officedocument.presentationml.notesSlide+xml"/>
  <Override PartName="/docProps/core.xml" ContentType="application/vnd.openxmlformats-package.core-properties+xml"/>
  <Override PartName="/ppt/slideMasters/slideMaster2.xml" ContentType="application/vnd.openxmlformats-officedocument.presentationml.slideMaster+xml"/>
  <Override PartName="/ppt/slides/slide5.xml" ContentType="application/vnd.openxmlformats-officedocument.presentationml.slide+xml"/>
  <Override PartName="/ppt/slides/slide19.xml" ContentType="application/vnd.openxmlformats-officedocument.presentationml.slide+xml"/>
  <Override PartName="/ppt/slides/slide28.xml" ContentType="application/vnd.openxmlformats-officedocument.presentationml.slide+xml"/>
  <Override PartName="/ppt/slides/slide39.xml" ContentType="application/vnd.openxmlformats-officedocument.presentationml.slide+xml"/>
  <Override PartName="/ppt/slides/slide48.xml" ContentType="application/vnd.openxmlformats-officedocument.presentationml.slide+xml"/>
  <Override PartName="/ppt/slideLayouts/slideLayout7.xml" ContentType="application/vnd.openxmlformats-officedocument.presentationml.slideLayout+xml"/>
  <Override PartName="/ppt/notesSlides/notesSlide1.xml" ContentType="application/vnd.openxmlformats-officedocument.presentationml.notesSlide+xml"/>
  <Default Extension="png" ContentType="image/png"/>
  <Override PartName="/ppt/notesSlides/notesSlide3.xml" ContentType="application/vnd.openxmlformats-officedocument.presentationml.notesSlide+xml"/>
  <Override PartName="/ppt/slides/slide3.xml" ContentType="application/vnd.openxmlformats-officedocument.presentationml.slide+xml"/>
  <Override PartName="/ppt/slides/slide17.xml" ContentType="application/vnd.openxmlformats-officedocument.presentationml.slide+xml"/>
  <Override PartName="/ppt/slides/slide26.xml" ContentType="application/vnd.openxmlformats-officedocument.presentationml.slide+xml"/>
  <Override PartName="/ppt/slides/slide37.xml" ContentType="application/vnd.openxmlformats-officedocument.presentationml.slide+xml"/>
  <Override PartName="/ppt/slides/slide46.xml" ContentType="application/vnd.openxmlformats-officedocument.presentationml.slide+xml"/>
  <Override PartName="/ppt/presProps.xml" ContentType="application/vnd.openxmlformats-officedocument.presentationml.presProps+xml"/>
  <Override PartName="/ppt/slideLayouts/slideLayout5.xml" ContentType="application/vnd.openxmlformats-officedocument.presentationml.slideLayout+xml"/>
  <Override PartName="/ppt/theme/theme2.xml" ContentType="application/vnd.openxmlformats-officedocument.theme+xml"/>
  <Override PartName="/ppt/slides/slide1.xml" ContentType="application/vnd.openxmlformats-officedocument.presentationml.slide+xml"/>
  <Override PartName="/ppt/slides/slide15.xml" ContentType="application/vnd.openxmlformats-officedocument.presentationml.slide+xml"/>
  <Override PartName="/ppt/slides/slide24.xml" ContentType="application/vnd.openxmlformats-officedocument.presentationml.slide+xml"/>
  <Override PartName="/ppt/slides/slide33.xml" ContentType="application/vnd.openxmlformats-officedocument.presentationml.slide+xml"/>
  <Override PartName="/ppt/slides/slide35.xml" ContentType="application/vnd.openxmlformats-officedocument.presentationml.slide+xml"/>
  <Override PartName="/ppt/slides/slide44.xml" ContentType="application/vnd.openxmlformats-officedocument.presentationml.slide+xml"/>
  <Override PartName="/ppt/slideLayouts/slideLayout3.xml" ContentType="application/vnd.openxmlformats-officedocument.presentationml.slideLayout+xml"/>
  <Default Extension="jpeg" ContentType="image/jpeg"/>
  <Override PartName="/ppt/slideLayouts/slideLayout16.xml" ContentType="application/vnd.openxmlformats-officedocument.presentationml.slideLayout+xml"/>
  <Override PartName="/ppt/presentation.xml" ContentType="application/vnd.openxmlformats-officedocument.presentationml.presentation.main+xml"/>
  <Override PartName="/ppt/slides/slide13.xml" ContentType="application/vnd.openxmlformats-officedocument.presentationml.slide+xml"/>
  <Override PartName="/ppt/slides/slide22.xml" ContentType="application/vnd.openxmlformats-officedocument.presentationml.slide+xml"/>
  <Override PartName="/ppt/slides/slide31.xml" ContentType="application/vnd.openxmlformats-officedocument.presentationml.slide+xml"/>
  <Override PartName="/ppt/slides/slide42.xml" ContentType="application/vnd.openxmlformats-officedocument.presentationml.slide+xml"/>
  <Override PartName="/ppt/slideLayouts/slideLayout1.xml" ContentType="application/vnd.openxmlformats-officedocument.presentationml.slideLayout+xml"/>
  <Override PartName="/ppt/slideLayouts/slideLayout14.xml" ContentType="application/vnd.openxmlformats-officedocument.presentationml.slideLayout+xml"/>
  <Override PartName="/docProps/app.xml" ContentType="application/vnd.openxmlformats-officedocument.extended-properties+xml"/>
  <Override PartName="/ppt/slides/slide11.xml" ContentType="application/vnd.openxmlformats-officedocument.presentationml.slide+xml"/>
  <Override PartName="/ppt/slides/slide20.xml" ContentType="application/vnd.openxmlformats-officedocument.presentationml.slide+xml"/>
  <Override PartName="/ppt/slides/slide40.xml" ContentType="application/vnd.openxmlformats-officedocument.presentationml.slide+xml"/>
  <Override PartName="/ppt/slideLayouts/slideLayout12.xml" ContentType="application/vnd.openxmlformats-officedocument.presentationml.slideLayout+xml"/>
  <Override PartName="/ppt/slideLayouts/slideLayout10.xml" ContentType="application/vnd.openxmlformats-officedocument.presentationml.slideLayout+xml"/>
  <Override PartName="/ppt/notesSlides/notesSlide6.xml" ContentType="application/vnd.openxmlformats-officedocument.presentationml.notesSlide+xml"/>
</Types>
</file>

<file path=_rels/.rels><?xml version="1.0" encoding="UTF-8" standalone="yes"?>
<Relationships xmlns="http://schemas.openxmlformats.org/package/2006/relationships"><Relationship Id="rId3" Type="http://schemas.openxmlformats.org/officeDocument/2006/relationships/extended-properties" Target="docProps/app.xml"/><Relationship Id="rId2" Type="http://schemas.openxmlformats.org/package/2006/relationships/metadata/core-properties" Target="docProps/core.xml"/><Relationship Id="rId1" Type="http://schemas.openxmlformats.org/officeDocument/2006/relationships/officeDocument" Target="ppt/presentation.xml"/><Relationship Id="rId4" Type="http://schemas.openxmlformats.org/officeDocument/2006/relationships/custom-properties" Target="docProps/custom.xml"/></Relationships>
</file>

<file path=ppt/presentation.xml><?xml version="1.0" encoding="utf-8"?>
<p:presentation xmlns:a="http://schemas.openxmlformats.org/drawingml/2006/main" xmlns:r="http://schemas.openxmlformats.org/officeDocument/2006/relationships" xmlns:p="http://schemas.openxmlformats.org/presentationml/2006/main">
  <p:sldMasterIdLst>
    <p:sldMasterId id="2147483648" r:id="rId1"/>
    <p:sldMasterId id="2147483666" r:id="rId2"/>
  </p:sldMasterIdLst>
  <p:notesMasterIdLst>
    <p:notesMasterId r:id="rId51"/>
  </p:notesMasterIdLst>
  <p:sldIdLst>
    <p:sldId id="256" r:id="rId3"/>
    <p:sldId id="357" r:id="rId4"/>
    <p:sldId id="354" r:id="rId5"/>
    <p:sldId id="261" r:id="rId6"/>
    <p:sldId id="355" r:id="rId7"/>
    <p:sldId id="356" r:id="rId8"/>
    <p:sldId id="262" r:id="rId9"/>
    <p:sldId id="358" r:id="rId10"/>
    <p:sldId id="337" r:id="rId11"/>
    <p:sldId id="264" r:id="rId12"/>
    <p:sldId id="341" r:id="rId13"/>
    <p:sldId id="342" r:id="rId14"/>
    <p:sldId id="270" r:id="rId15"/>
    <p:sldId id="271" r:id="rId16"/>
    <p:sldId id="272" r:id="rId17"/>
    <p:sldId id="273" r:id="rId18"/>
    <p:sldId id="361" r:id="rId19"/>
    <p:sldId id="276" r:id="rId20"/>
    <p:sldId id="277" r:id="rId21"/>
    <p:sldId id="278" r:id="rId22"/>
    <p:sldId id="279" r:id="rId23"/>
    <p:sldId id="360" r:id="rId24"/>
    <p:sldId id="344" r:id="rId25"/>
    <p:sldId id="345" r:id="rId26"/>
    <p:sldId id="283" r:id="rId27"/>
    <p:sldId id="359" r:id="rId28"/>
    <p:sldId id="343" r:id="rId29"/>
    <p:sldId id="284" r:id="rId30"/>
    <p:sldId id="285" r:id="rId31"/>
    <p:sldId id="287" r:id="rId32"/>
    <p:sldId id="289" r:id="rId33"/>
    <p:sldId id="290" r:id="rId34"/>
    <p:sldId id="348" r:id="rId35"/>
    <p:sldId id="346" r:id="rId36"/>
    <p:sldId id="364" r:id="rId37"/>
    <p:sldId id="347" r:id="rId38"/>
    <p:sldId id="365" r:id="rId39"/>
    <p:sldId id="363" r:id="rId40"/>
    <p:sldId id="310" r:id="rId41"/>
    <p:sldId id="349" r:id="rId42"/>
    <p:sldId id="350" r:id="rId43"/>
    <p:sldId id="351" r:id="rId44"/>
    <p:sldId id="352" r:id="rId45"/>
    <p:sldId id="311" r:id="rId46"/>
    <p:sldId id="312" r:id="rId47"/>
    <p:sldId id="313" r:id="rId48"/>
    <p:sldId id="353" r:id="rId49"/>
    <p:sldId id="314" r:id="rId50"/>
  </p:sldIdLst>
  <p:sldSz cx="9144000" cy="6858000" type="screen4x3"/>
  <p:notesSz cx="9144000" cy="6858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presentation>
</file>

<file path=ppt/presProps.xml><?xml version="1.0" encoding="utf-8"?>
<p:presentationPr xmlns:a="http://schemas.openxmlformats.org/drawingml/2006/main" xmlns:r="http://schemas.openxmlformats.org/officeDocument/2006/relationships" xmlns:p="http://schemas.openxmlformats.org/presentationml/2006/main"/>
</file>

<file path=ppt/tableStyles.xml><?xml version="1.0" encoding="utf-8"?>
<a:tblStyleLst xmlns:a="http://schemas.openxmlformats.org/drawingml/2006/main" def="{5C22544A-7EE6-4342-B048-85BDC9FD1C3A}">
  <a:tblStyle styleId="{2D5ABB26-0587-4C30-8999-92F81FD0307C}" styleName="No Style, No Grid">
    <a:wholeTbl>
      <a:tcTxStyle>
        <a:fontRef idx="minor">
          <a:scrgbClr r="0" g="0" b="0"/>
        </a:fontRef>
        <a:schemeClr val="tx1"/>
      </a:tcTxStyle>
      <a:tcStyle>
        <a:tcBdr>
          <a:left>
            <a:ln>
              <a:noFill/>
            </a:ln>
          </a:left>
          <a:right>
            <a:ln>
              <a:noFill/>
            </a:ln>
          </a:right>
          <a:top>
            <a:ln>
              <a:noFill/>
            </a:ln>
          </a:top>
          <a:bottom>
            <a:ln>
              <a:noFill/>
            </a:ln>
          </a:bottom>
          <a:insideH>
            <a:ln>
              <a:noFill/>
            </a:ln>
          </a:insideH>
          <a:insideV>
            <a:ln>
              <a:noFill/>
            </a:ln>
          </a:insideV>
        </a:tcBdr>
        <a:fill>
          <a:noFill/>
        </a:fill>
      </a:tcStyle>
    </a:wholeTbl>
  </a:tblStyle>
</a:tblStyleLst>
</file>

<file path=ppt/viewProps.xml><?xml version="1.0" encoding="utf-8"?>
<p:viewPr xmlns:a="http://schemas.openxmlformats.org/drawingml/2006/main" xmlns:r="http://schemas.openxmlformats.org/officeDocument/2006/relationships" xmlns:p="http://schemas.openxmlformats.org/presentationml/2006/main">
  <p:normalViewPr showOutlineIcons="0">
    <p:restoredLeft sz="15620"/>
    <p:restoredTop sz="94660"/>
  </p:normalViewPr>
  <p:slideViewPr>
    <p:cSldViewPr>
      <p:cViewPr varScale="1">
        <p:scale>
          <a:sx n="72" d="100"/>
          <a:sy n="72" d="100"/>
        </p:scale>
        <p:origin x="-1098" y="-90"/>
      </p:cViewPr>
      <p:guideLst>
        <p:guide orient="horz" pos="2880"/>
        <p:guide pos="2160"/>
      </p:guideLst>
    </p:cSldViewPr>
  </p:slideViewPr>
  <p:notesTextViewPr>
    <p:cViewPr>
      <p:scale>
        <a:sx n="100" d="100"/>
        <a:sy n="100" d="100"/>
      </p:scale>
      <p:origin x="0" y="0"/>
    </p:cViewPr>
  </p:notesTextViewPr>
  <p:gridSpacing cx="78028800" cy="78028800"/>
</p:viewPr>
</file>

<file path=ppt/_rels/presentation.xml.rels><?xml version="1.0" encoding="UTF-8" standalone="yes"?>
<Relationships xmlns="http://schemas.openxmlformats.org/package/2006/relationships"><Relationship Id="rId13" Type="http://schemas.openxmlformats.org/officeDocument/2006/relationships/slide" Target="slides/slide11.xml"/><Relationship Id="rId18" Type="http://schemas.openxmlformats.org/officeDocument/2006/relationships/slide" Target="slides/slide16.xml"/><Relationship Id="rId26" Type="http://schemas.openxmlformats.org/officeDocument/2006/relationships/slide" Target="slides/slide24.xml"/><Relationship Id="rId39" Type="http://schemas.openxmlformats.org/officeDocument/2006/relationships/slide" Target="slides/slide37.xml"/><Relationship Id="rId21" Type="http://schemas.openxmlformats.org/officeDocument/2006/relationships/slide" Target="slides/slide19.xml"/><Relationship Id="rId34" Type="http://schemas.openxmlformats.org/officeDocument/2006/relationships/slide" Target="slides/slide32.xml"/><Relationship Id="rId42" Type="http://schemas.openxmlformats.org/officeDocument/2006/relationships/slide" Target="slides/slide40.xml"/><Relationship Id="rId47" Type="http://schemas.openxmlformats.org/officeDocument/2006/relationships/slide" Target="slides/slide45.xml"/><Relationship Id="rId50" Type="http://schemas.openxmlformats.org/officeDocument/2006/relationships/slide" Target="slides/slide48.xml"/><Relationship Id="rId55" Type="http://schemas.openxmlformats.org/officeDocument/2006/relationships/tableStyles" Target="tableStyles.xml"/><Relationship Id="rId7" Type="http://schemas.openxmlformats.org/officeDocument/2006/relationships/slide" Target="slides/slide5.xml"/><Relationship Id="rId12" Type="http://schemas.openxmlformats.org/officeDocument/2006/relationships/slide" Target="slides/slide10.xml"/><Relationship Id="rId17" Type="http://schemas.openxmlformats.org/officeDocument/2006/relationships/slide" Target="slides/slide15.xml"/><Relationship Id="rId25" Type="http://schemas.openxmlformats.org/officeDocument/2006/relationships/slide" Target="slides/slide23.xml"/><Relationship Id="rId33" Type="http://schemas.openxmlformats.org/officeDocument/2006/relationships/slide" Target="slides/slide31.xml"/><Relationship Id="rId38" Type="http://schemas.openxmlformats.org/officeDocument/2006/relationships/slide" Target="slides/slide36.xml"/><Relationship Id="rId46" Type="http://schemas.openxmlformats.org/officeDocument/2006/relationships/slide" Target="slides/slide44.xml"/><Relationship Id="rId2" Type="http://schemas.openxmlformats.org/officeDocument/2006/relationships/slideMaster" Target="slideMasters/slideMaster2.xml"/><Relationship Id="rId16" Type="http://schemas.openxmlformats.org/officeDocument/2006/relationships/slide" Target="slides/slide14.xml"/><Relationship Id="rId20" Type="http://schemas.openxmlformats.org/officeDocument/2006/relationships/slide" Target="slides/slide18.xml"/><Relationship Id="rId29" Type="http://schemas.openxmlformats.org/officeDocument/2006/relationships/slide" Target="slides/slide27.xml"/><Relationship Id="rId41" Type="http://schemas.openxmlformats.org/officeDocument/2006/relationships/slide" Target="slides/slide39.xml"/><Relationship Id="rId54" Type="http://schemas.openxmlformats.org/officeDocument/2006/relationships/theme" Target="theme/theme1.xml"/><Relationship Id="rId1" Type="http://schemas.openxmlformats.org/officeDocument/2006/relationships/slideMaster" Target="slideMasters/slideMaster1.xml"/><Relationship Id="rId6" Type="http://schemas.openxmlformats.org/officeDocument/2006/relationships/slide" Target="slides/slide4.xml"/><Relationship Id="rId11" Type="http://schemas.openxmlformats.org/officeDocument/2006/relationships/slide" Target="slides/slide9.xml"/><Relationship Id="rId24" Type="http://schemas.openxmlformats.org/officeDocument/2006/relationships/slide" Target="slides/slide22.xml"/><Relationship Id="rId32" Type="http://schemas.openxmlformats.org/officeDocument/2006/relationships/slide" Target="slides/slide30.xml"/><Relationship Id="rId37" Type="http://schemas.openxmlformats.org/officeDocument/2006/relationships/slide" Target="slides/slide35.xml"/><Relationship Id="rId40" Type="http://schemas.openxmlformats.org/officeDocument/2006/relationships/slide" Target="slides/slide38.xml"/><Relationship Id="rId45" Type="http://schemas.openxmlformats.org/officeDocument/2006/relationships/slide" Target="slides/slide43.xml"/><Relationship Id="rId53" Type="http://schemas.openxmlformats.org/officeDocument/2006/relationships/viewProps" Target="viewProps.xml"/><Relationship Id="rId5" Type="http://schemas.openxmlformats.org/officeDocument/2006/relationships/slide" Target="slides/slide3.xml"/><Relationship Id="rId15" Type="http://schemas.openxmlformats.org/officeDocument/2006/relationships/slide" Target="slides/slide13.xml"/><Relationship Id="rId23" Type="http://schemas.openxmlformats.org/officeDocument/2006/relationships/slide" Target="slides/slide21.xml"/><Relationship Id="rId28" Type="http://schemas.openxmlformats.org/officeDocument/2006/relationships/slide" Target="slides/slide26.xml"/><Relationship Id="rId36" Type="http://schemas.openxmlformats.org/officeDocument/2006/relationships/slide" Target="slides/slide34.xml"/><Relationship Id="rId49" Type="http://schemas.openxmlformats.org/officeDocument/2006/relationships/slide" Target="slides/slide47.xml"/><Relationship Id="rId10" Type="http://schemas.openxmlformats.org/officeDocument/2006/relationships/slide" Target="slides/slide8.xml"/><Relationship Id="rId19" Type="http://schemas.openxmlformats.org/officeDocument/2006/relationships/slide" Target="slides/slide17.xml"/><Relationship Id="rId31" Type="http://schemas.openxmlformats.org/officeDocument/2006/relationships/slide" Target="slides/slide29.xml"/><Relationship Id="rId44" Type="http://schemas.openxmlformats.org/officeDocument/2006/relationships/slide" Target="slides/slide42.xml"/><Relationship Id="rId52" Type="http://schemas.openxmlformats.org/officeDocument/2006/relationships/presProps" Target="presProps.xml"/><Relationship Id="rId4" Type="http://schemas.openxmlformats.org/officeDocument/2006/relationships/slide" Target="slides/slide2.xml"/><Relationship Id="rId9" Type="http://schemas.openxmlformats.org/officeDocument/2006/relationships/slide" Target="slides/slide7.xml"/><Relationship Id="rId14" Type="http://schemas.openxmlformats.org/officeDocument/2006/relationships/slide" Target="slides/slide12.xml"/><Relationship Id="rId22" Type="http://schemas.openxmlformats.org/officeDocument/2006/relationships/slide" Target="slides/slide20.xml"/><Relationship Id="rId27" Type="http://schemas.openxmlformats.org/officeDocument/2006/relationships/slide" Target="slides/slide25.xml"/><Relationship Id="rId30" Type="http://schemas.openxmlformats.org/officeDocument/2006/relationships/slide" Target="slides/slide28.xml"/><Relationship Id="rId35" Type="http://schemas.openxmlformats.org/officeDocument/2006/relationships/slide" Target="slides/slide33.xml"/><Relationship Id="rId43" Type="http://schemas.openxmlformats.org/officeDocument/2006/relationships/slide" Target="slides/slide41.xml"/><Relationship Id="rId48" Type="http://schemas.openxmlformats.org/officeDocument/2006/relationships/slide" Target="slides/slide46.xml"/><Relationship Id="rId8" Type="http://schemas.openxmlformats.org/officeDocument/2006/relationships/slide" Target="slides/slide6.xml"/><Relationship Id="rId51" Type="http://schemas.openxmlformats.org/officeDocument/2006/relationships/notesMaster" Target="notesMasters/notesMaster1.xml"/><Relationship Id="rId3" Type="http://schemas.openxmlformats.org/officeDocument/2006/relationships/slide" Target="slides/slide1.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3.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3962400" cy="342900"/>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5180013" y="0"/>
            <a:ext cx="3962400" cy="342900"/>
          </a:xfrm>
          <a:prstGeom prst="rect">
            <a:avLst/>
          </a:prstGeom>
        </p:spPr>
        <p:txBody>
          <a:bodyPr vert="horz" lIns="91440" tIns="45720" rIns="91440" bIns="45720" rtlCol="0"/>
          <a:lstStyle>
            <a:lvl1pPr algn="r">
              <a:defRPr sz="1200"/>
            </a:lvl1pPr>
          </a:lstStyle>
          <a:p>
            <a:fld id="{D3A1F723-418D-4778-B3AE-017C064E3CCC}" type="datetimeFigureOut">
              <a:rPr lang="en-US" smtClean="0"/>
              <a:pPr/>
              <a:t>9/3/2025</a:t>
            </a:fld>
            <a:endParaRPr lang="en-US"/>
          </a:p>
        </p:txBody>
      </p:sp>
      <p:sp>
        <p:nvSpPr>
          <p:cNvPr id="4" name="Slide Image Placeholder 3"/>
          <p:cNvSpPr>
            <a:spLocks noGrp="1" noRot="1" noChangeAspect="1"/>
          </p:cNvSpPr>
          <p:nvPr>
            <p:ph type="sldImg" idx="2"/>
          </p:nvPr>
        </p:nvSpPr>
        <p:spPr>
          <a:xfrm>
            <a:off x="2857500" y="514350"/>
            <a:ext cx="3429000" cy="257175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914400" y="3257550"/>
            <a:ext cx="7315200" cy="3086100"/>
          </a:xfrm>
          <a:prstGeom prst="rect">
            <a:avLst/>
          </a:prstGeom>
        </p:spPr>
        <p:txBody>
          <a:bodyPr vert="horz" lIns="91440" tIns="45720" rIns="91440" bIns="45720" rtlCol="0">
            <a:normAutofit/>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6" name="Footer Placeholder 5"/>
          <p:cNvSpPr>
            <a:spLocks noGrp="1"/>
          </p:cNvSpPr>
          <p:nvPr>
            <p:ph type="ftr" sz="quarter" idx="4"/>
          </p:nvPr>
        </p:nvSpPr>
        <p:spPr>
          <a:xfrm>
            <a:off x="0" y="6513513"/>
            <a:ext cx="3962400" cy="342900"/>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5180013" y="6513513"/>
            <a:ext cx="3962400" cy="342900"/>
          </a:xfrm>
          <a:prstGeom prst="rect">
            <a:avLst/>
          </a:prstGeom>
        </p:spPr>
        <p:txBody>
          <a:bodyPr vert="horz" lIns="91440" tIns="45720" rIns="91440" bIns="45720" rtlCol="0" anchor="b"/>
          <a:lstStyle>
            <a:lvl1pPr algn="r">
              <a:defRPr sz="1200"/>
            </a:lvl1pPr>
          </a:lstStyle>
          <a:p>
            <a:fld id="{571289F8-78BB-4596-93A3-D435C1432174}" type="slidenum">
              <a:rPr lang="en-US" smtClean="0"/>
              <a:pPr/>
              <a:t>‹#›</a:t>
            </a:fld>
            <a:endParaRPr lang="en-US"/>
          </a:p>
        </p:txBody>
      </p:sp>
    </p:spTree>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11.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23.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24.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34.xml"/><Relationship Id="rId1" Type="http://schemas.openxmlformats.org/officeDocument/2006/relationships/notesMaster" Target="../notesMasters/notesMaster1.xml"/></Relationships>
</file>

<file path=ppt/notesSlides/_rels/notesSlide7.xml.rels><?xml version="1.0" encoding="UTF-8" standalone="yes"?>
<Relationships xmlns="http://schemas.openxmlformats.org/package/2006/relationships"><Relationship Id="rId2" Type="http://schemas.openxmlformats.org/officeDocument/2006/relationships/slide" Target="../slides/slide3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682" name="Rectangle 2"/>
          <p:cNvSpPr>
            <a:spLocks noGrp="1" noRot="1" noChangeAspect="1" noChangeArrowheads="1" noTextEdit="1"/>
          </p:cNvSpPr>
          <p:nvPr>
            <p:ph type="sldImg"/>
          </p:nvPr>
        </p:nvSpPr>
        <p:spPr>
          <a:ln/>
        </p:spPr>
      </p:sp>
      <p:sp>
        <p:nvSpPr>
          <p:cNvPr id="7168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2706" name="Rectangle 2"/>
          <p:cNvSpPr>
            <a:spLocks noGrp="1" noRot="1" noChangeAspect="1" noChangeArrowheads="1" noTextEdit="1"/>
          </p:cNvSpPr>
          <p:nvPr>
            <p:ph type="sldImg"/>
          </p:nvPr>
        </p:nvSpPr>
        <p:spPr>
          <a:ln/>
        </p:spPr>
      </p:sp>
      <p:sp>
        <p:nvSpPr>
          <p:cNvPr id="7270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6802" name="Rectangle 2"/>
          <p:cNvSpPr>
            <a:spLocks noGrp="1" noRot="1" noChangeAspect="1" noChangeArrowheads="1" noTextEdit="1"/>
          </p:cNvSpPr>
          <p:nvPr>
            <p:ph type="sldImg"/>
          </p:nvPr>
        </p:nvSpPr>
        <p:spPr>
          <a:ln/>
        </p:spPr>
      </p:sp>
      <p:sp>
        <p:nvSpPr>
          <p:cNvPr id="7680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2946" name="Rectangle 2"/>
          <p:cNvSpPr>
            <a:spLocks noGrp="1" noRot="1" noChangeAspect="1" noChangeArrowheads="1" noTextEdit="1"/>
          </p:cNvSpPr>
          <p:nvPr>
            <p:ph type="sldImg"/>
          </p:nvPr>
        </p:nvSpPr>
        <p:spPr>
          <a:ln/>
        </p:spPr>
      </p:sp>
      <p:sp>
        <p:nvSpPr>
          <p:cNvPr id="82947"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3970" name="Rectangle 2"/>
          <p:cNvSpPr>
            <a:spLocks noGrp="1" noRot="1" noChangeAspect="1" noChangeArrowheads="1" noTextEdit="1"/>
          </p:cNvSpPr>
          <p:nvPr>
            <p:ph type="sldImg"/>
          </p:nvPr>
        </p:nvSpPr>
        <p:spPr>
          <a:ln/>
        </p:spPr>
      </p:sp>
      <p:sp>
        <p:nvSpPr>
          <p:cNvPr id="83971"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6258" name="Rectangle 2"/>
          <p:cNvSpPr>
            <a:spLocks noGrp="1" noRot="1" noChangeAspect="1" noChangeArrowheads="1" noTextEdit="1"/>
          </p:cNvSpPr>
          <p:nvPr>
            <p:ph type="sldImg"/>
          </p:nvPr>
        </p:nvSpPr>
        <p:spPr>
          <a:ln/>
        </p:spPr>
      </p:sp>
      <p:sp>
        <p:nvSpPr>
          <p:cNvPr id="96259" name="Rectangle 3"/>
          <p:cNvSpPr>
            <a:spLocks noGrp="1" noChangeArrowheads="1"/>
          </p:cNvSpPr>
          <p:nvPr>
            <p:ph type="body" idx="1"/>
          </p:nvPr>
        </p:nvSpPr>
        <p:spPr>
          <a:noFill/>
          <a:ln/>
        </p:spPr>
        <p:txBody>
          <a:bodyPr/>
          <a:lstStyle/>
          <a:p>
            <a:endParaRPr lang="en-US" altLang="en-US" dirty="0" smtClean="0">
              <a:latin typeface="Times New Roman" pitchFamily="18" charset="0"/>
            </a:endParaRPr>
          </a:p>
        </p:txBody>
      </p:sp>
    </p:spTree>
  </p:cSld>
  <p:clrMapOvr>
    <a:masterClrMapping/>
  </p:clrMapOvr>
</p:notes>
</file>

<file path=ppt/notesSlides/notesSlide7.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97282" name="Rectangle 2"/>
          <p:cNvSpPr>
            <a:spLocks noGrp="1" noRot="1" noChangeAspect="1" noChangeArrowheads="1" noTextEdit="1"/>
          </p:cNvSpPr>
          <p:nvPr>
            <p:ph type="sldImg"/>
          </p:nvPr>
        </p:nvSpPr>
        <p:spPr>
          <a:ln/>
        </p:spPr>
      </p:sp>
      <p:sp>
        <p:nvSpPr>
          <p:cNvPr id="97283" name="Rectangle 3"/>
          <p:cNvSpPr>
            <a:spLocks noGrp="1" noChangeArrowheads="1"/>
          </p:cNvSpPr>
          <p:nvPr>
            <p:ph type="body" idx="1"/>
          </p:nvPr>
        </p:nvSpPr>
        <p:spPr>
          <a:noFill/>
          <a:ln/>
        </p:spPr>
        <p:txBody>
          <a:bodyPr/>
          <a:lstStyle/>
          <a:p>
            <a:endParaRPr lang="en-US" altLang="en-US" smtClean="0">
              <a:latin typeface="Times New Roman" pitchFamily="18" charset="0"/>
            </a:endParaRPr>
          </a:p>
        </p:txBody>
      </p:sp>
    </p:spTree>
  </p:cSld>
  <p:clrMapOvr>
    <a:masterClrMapping/>
  </p:clrMapOvr>
</p:notes>
</file>

<file path=ppt/slideLayouts/_rels/slideLayout1.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2.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3.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4.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5.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16.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image" Target="../media/image1.jpeg"/><Relationship Id="rId1" Type="http://schemas.openxmlformats.org/officeDocument/2006/relationships/slideMaster" Target="../slideMasters/slideMaster1.xml"/><Relationship Id="rId5" Type="http://schemas.openxmlformats.org/officeDocument/2006/relationships/image" Target="../media/image4.jpeg"/><Relationship Id="rId4" Type="http://schemas.openxmlformats.org/officeDocument/2006/relationships/image" Target="../media/image3.jpeg"/></Relationships>
</file>

<file path=ppt/slideLayouts/_rels/slideLayout6.xml.rels><?xml version="1.0" encoding="UTF-8" standalone="yes"?>
<Relationships xmlns="http://schemas.openxmlformats.org/package/2006/relationships"><Relationship Id="rId2" Type="http://schemas.openxmlformats.org/officeDocument/2006/relationships/image" Target="../media/image7.jpeg"/><Relationship Id="rId1" Type="http://schemas.openxmlformats.org/officeDocument/2006/relationships/slideMaster" Target="../slideMasters/slideMaster2.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2.xml"/></Relationships>
</file>

<file path=ppt/slideLayouts/slideLayout1.xml><?xml version="1.0" encoding="utf-8"?>
<p:sldLayout xmlns:a="http://schemas.openxmlformats.org/drawingml/2006/main" xmlns:r="http://schemas.openxmlformats.org/officeDocument/2006/relationships" xmlns:p="http://schemas.openxmlformats.org/presentationml/2006/main" showMasterSp="0" type="obj" preserve="1">
  <p:cSld name="Title Slide">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54450" y="68791"/>
            <a:ext cx="1035086" cy="816327"/>
          </a:xfrm>
          <a:prstGeom prst="rect">
            <a:avLst/>
          </a:prstGeom>
        </p:spPr>
      </p:pic>
      <p:sp>
        <p:nvSpPr>
          <p:cNvPr id="17" name="bg object 17"/>
          <p:cNvSpPr/>
          <p:nvPr/>
        </p:nvSpPr>
        <p:spPr>
          <a:xfrm>
            <a:off x="0" y="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336699"/>
          </a:solidFill>
        </p:spPr>
        <p:txBody>
          <a:bodyPr wrap="square" lIns="0" tIns="0" rIns="0" bIns="0" rtlCol="0"/>
          <a:lstStyle/>
          <a:p>
            <a:endParaRPr/>
          </a:p>
        </p:txBody>
      </p:sp>
      <p:sp>
        <p:nvSpPr>
          <p:cNvPr id="18" name="bg object 18"/>
          <p:cNvSpPr/>
          <p:nvPr/>
        </p:nvSpPr>
        <p:spPr>
          <a:xfrm>
            <a:off x="457200" y="860425"/>
            <a:ext cx="8077200" cy="0"/>
          </a:xfrm>
          <a:custGeom>
            <a:avLst/>
            <a:gdLst/>
            <a:ahLst/>
            <a:cxnLst/>
            <a:rect l="l" t="t" r="r" b="b"/>
            <a:pathLst>
              <a:path w="8077200">
                <a:moveTo>
                  <a:pt x="0" y="0"/>
                </a:moveTo>
                <a:lnTo>
                  <a:pt x="8077200" y="0"/>
                </a:lnTo>
              </a:path>
            </a:pathLst>
          </a:custGeom>
          <a:ln w="19050">
            <a:solidFill>
              <a:srgbClr val="336699"/>
            </a:solidFill>
          </a:ln>
        </p:spPr>
        <p:txBody>
          <a:bodyPr wrap="square" lIns="0" tIns="0" rIns="0" bIns="0" rtlCol="0"/>
          <a:lstStyle/>
          <a:p>
            <a:endParaRPr/>
          </a:p>
        </p:txBody>
      </p:sp>
      <p:sp>
        <p:nvSpPr>
          <p:cNvPr id="19" name="bg object 19"/>
          <p:cNvSpPr/>
          <p:nvPr/>
        </p:nvSpPr>
        <p:spPr>
          <a:xfrm>
            <a:off x="0" y="228600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99CCFF"/>
          </a:solidFill>
        </p:spPr>
        <p:txBody>
          <a:bodyPr wrap="square" lIns="0" tIns="0" rIns="0" bIns="0" rtlCol="0"/>
          <a:lstStyle/>
          <a:p>
            <a:endParaRPr/>
          </a:p>
        </p:txBody>
      </p:sp>
      <p:sp>
        <p:nvSpPr>
          <p:cNvPr id="20" name="bg object 20"/>
          <p:cNvSpPr/>
          <p:nvPr/>
        </p:nvSpPr>
        <p:spPr>
          <a:xfrm>
            <a:off x="0" y="457200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336699"/>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7774051" y="5849937"/>
            <a:ext cx="1284224" cy="792162"/>
          </a:xfrm>
          <a:prstGeom prst="rect">
            <a:avLst/>
          </a:prstGeom>
        </p:spPr>
      </p:pic>
      <p:pic>
        <p:nvPicPr>
          <p:cNvPr id="22" name="bg object 22"/>
          <p:cNvPicPr/>
          <p:nvPr/>
        </p:nvPicPr>
        <p:blipFill>
          <a:blip r:embed="rId4" cstate="print"/>
          <a:stretch>
            <a:fillRect/>
          </a:stretch>
        </p:blipFill>
        <p:spPr>
          <a:xfrm>
            <a:off x="280987" y="0"/>
            <a:ext cx="914400" cy="914400"/>
          </a:xfrm>
          <a:prstGeom prst="rect">
            <a:avLst/>
          </a:prstGeom>
        </p:spPr>
      </p:pic>
      <p:sp>
        <p:nvSpPr>
          <p:cNvPr id="23" name="bg object 23"/>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24" name="bg object 24"/>
          <p:cNvSpPr/>
          <p:nvPr/>
        </p:nvSpPr>
        <p:spPr>
          <a:xfrm>
            <a:off x="0" y="601980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CE33"/>
          </a:solidFill>
        </p:spPr>
        <p:txBody>
          <a:bodyPr wrap="square" lIns="0" tIns="0" rIns="0" bIns="0" rtlCol="0"/>
          <a:lstStyle/>
          <a:p>
            <a:endParaRPr/>
          </a:p>
        </p:txBody>
      </p:sp>
      <p:pic>
        <p:nvPicPr>
          <p:cNvPr id="25" name="bg object 25"/>
          <p:cNvPicPr/>
          <p:nvPr/>
        </p:nvPicPr>
        <p:blipFill>
          <a:blip r:embed="rId5" cstate="print"/>
          <a:stretch>
            <a:fillRect/>
          </a:stretch>
        </p:blipFill>
        <p:spPr>
          <a:xfrm>
            <a:off x="0" y="6005512"/>
            <a:ext cx="2895600" cy="852485"/>
          </a:xfrm>
          <a:prstGeom prst="rect">
            <a:avLst/>
          </a:prstGeom>
        </p:spPr>
      </p:pic>
      <p:sp>
        <p:nvSpPr>
          <p:cNvPr id="2" name="Holder 2"/>
          <p:cNvSpPr>
            <a:spLocks noGrp="1"/>
          </p:cNvSpPr>
          <p:nvPr>
            <p:ph type="ctrTitle"/>
          </p:nvPr>
        </p:nvSpPr>
        <p:spPr>
          <a:xfrm>
            <a:off x="1938020" y="288163"/>
            <a:ext cx="5267959" cy="513715"/>
          </a:xfrm>
          <a:prstGeom prst="rect">
            <a:avLst/>
          </a:prstGeom>
        </p:spPr>
        <p:txBody>
          <a:bodyPr wrap="square" lIns="0" tIns="0" rIns="0" bIns="0">
            <a:spAutoFit/>
          </a:bodyPr>
          <a:lstStyle>
            <a:lvl1pPr>
              <a:defRPr b="0" i="0">
                <a:solidFill>
                  <a:schemeClr val="tx1"/>
                </a:solidFill>
              </a:defRPr>
            </a:lvl1pPr>
          </a:lstStyle>
          <a:p>
            <a:endParaRPr/>
          </a:p>
        </p:txBody>
      </p:sp>
      <p:sp>
        <p:nvSpPr>
          <p:cNvPr id="3" name="Holder 3"/>
          <p:cNvSpPr>
            <a:spLocks noGrp="1"/>
          </p:cNvSpPr>
          <p:nvPr>
            <p:ph type="subTitle" idx="4"/>
          </p:nvPr>
        </p:nvSpPr>
        <p:spPr>
          <a:xfrm>
            <a:off x="1371600" y="3840480"/>
            <a:ext cx="6400800" cy="1714500"/>
          </a:xfrm>
          <a:prstGeom prst="rect">
            <a:avLst/>
          </a:prstGeom>
        </p:spPr>
        <p:txBody>
          <a:bodyPr wrap="square" lIns="0" tIns="0" rIns="0" bIns="0">
            <a:spAutoFit/>
          </a:bodyPr>
          <a:lstStyle>
            <a:lvl1pPr>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Arial Black"/>
                <a:cs typeface="Arial Black"/>
              </a:defRPr>
            </a:lvl1pPr>
          </a:lstStyle>
          <a:p>
            <a:pPr marL="12700">
              <a:lnSpc>
                <a:spcPct val="100000"/>
              </a:lnSpc>
              <a:spcBef>
                <a:spcPts val="280"/>
              </a:spcBef>
            </a:pPr>
            <a:r>
              <a:rPr spc="-25" dirty="0"/>
              <a:t>RCEW,</a:t>
            </a:r>
            <a:r>
              <a:rPr spc="-15" dirty="0"/>
              <a:t> </a:t>
            </a:r>
            <a:r>
              <a:rPr spc="-5" dirty="0"/>
              <a:t>Pasupula</a:t>
            </a:r>
            <a:r>
              <a:rPr spc="-10" dirty="0"/>
              <a:t> </a:t>
            </a:r>
            <a:r>
              <a:rPr spc="-5" dirty="0"/>
              <a:t>(V),</a:t>
            </a:r>
            <a:r>
              <a:rPr spc="-10" dirty="0"/>
              <a:t> Nandikotkur</a:t>
            </a:r>
            <a:r>
              <a:rPr spc="-15" dirty="0"/>
              <a:t> </a:t>
            </a:r>
            <a:r>
              <a:rPr spc="-10" dirty="0"/>
              <a:t>Road,</a:t>
            </a:r>
          </a:p>
          <a:p>
            <a:pPr marL="1990725">
              <a:lnSpc>
                <a:spcPct val="100000"/>
              </a:lnSpc>
            </a:pPr>
            <a:r>
              <a:rPr dirty="0"/>
              <a:t>Near</a:t>
            </a:r>
            <a:r>
              <a:rPr spc="-35" dirty="0"/>
              <a:t> </a:t>
            </a:r>
            <a:r>
              <a:rPr spc="-10" dirty="0"/>
              <a:t>Venkayapalli,</a:t>
            </a:r>
            <a:r>
              <a:rPr spc="-30" dirty="0"/>
              <a:t> </a:t>
            </a:r>
            <a:r>
              <a:rPr dirty="0"/>
              <a:t>KURNOOL</a:t>
            </a:r>
            <a:r>
              <a:rPr spc="-15" dirty="0"/>
              <a:t> </a:t>
            </a:r>
            <a:r>
              <a:rPr dirty="0"/>
              <a:t>-2</a:t>
            </a:r>
          </a:p>
        </p:txBody>
      </p:sp>
      <p:sp>
        <p:nvSpPr>
          <p:cNvPr id="5" name="Holder 5"/>
          <p:cNvSpPr>
            <a:spLocks noGrp="1"/>
          </p:cNvSpPr>
          <p:nvPr>
            <p:ph type="dt" sz="half" idx="6"/>
          </p:nvPr>
        </p:nvSpPr>
        <p:spPr/>
        <p:txBody>
          <a:bodyPr lIns="0" tIns="0" rIns="0" bIns="0"/>
          <a:lstStyle>
            <a:lvl1pPr>
              <a:defRPr sz="1000" b="1" i="0">
                <a:solidFill>
                  <a:srgbClr val="006699"/>
                </a:solidFill>
                <a:latin typeface="Arial"/>
                <a:cs typeface="Arial"/>
              </a:defRPr>
            </a:lvl1pPr>
          </a:lstStyle>
          <a:p>
            <a:pPr>
              <a:lnSpc>
                <a:spcPct val="100000"/>
              </a:lnSpc>
              <a:spcBef>
                <a:spcPts val="160"/>
              </a:spcBef>
              <a:tabLst>
                <a:tab pos="2305050" algn="l"/>
              </a:tabLst>
            </a:pPr>
            <a:r>
              <a:rPr sz="1500" spc="-15" baseline="2777" dirty="0"/>
              <a:t>1.1	</a:t>
            </a:r>
            <a:r>
              <a:rPr sz="1500" spc="-7" baseline="13888" dirty="0"/>
              <a:t>Silberschatz,</a:t>
            </a:r>
            <a:r>
              <a:rPr sz="1500" spc="-37" baseline="13888" dirty="0"/>
              <a:t> </a:t>
            </a:r>
            <a:r>
              <a:rPr sz="1500" spc="-7" baseline="13888" dirty="0"/>
              <a:t>Galvin</a:t>
            </a:r>
            <a:r>
              <a:rPr sz="1500" spc="-30" baseline="13888" dirty="0"/>
              <a:t> </a:t>
            </a:r>
            <a:r>
              <a:rPr sz="1500" spc="-7" baseline="13888" dirty="0"/>
              <a:t>and</a:t>
            </a:r>
            <a:r>
              <a:rPr sz="1500" spc="15" baseline="13888" dirty="0"/>
              <a:t> </a:t>
            </a:r>
            <a:r>
              <a:rPr sz="1500" spc="-7" baseline="13888" dirty="0"/>
              <a:t>Gagne</a:t>
            </a:r>
            <a:r>
              <a:rPr sz="1500" spc="7" baseline="13888" dirty="0"/>
              <a:t> </a:t>
            </a:r>
            <a:r>
              <a:rPr sz="1500" spc="-67" baseline="13888" dirty="0"/>
              <a:t>©2011</a:t>
            </a:r>
            <a:r>
              <a:rPr sz="1000" spc="-45" dirty="0"/>
              <a:t>Operating</a:t>
            </a:r>
            <a:r>
              <a:rPr sz="1000" spc="-10" dirty="0"/>
              <a:t> System</a:t>
            </a:r>
            <a:r>
              <a:rPr sz="1000" spc="10" dirty="0"/>
              <a:t> </a:t>
            </a:r>
            <a:r>
              <a:rPr sz="1000" spc="-5" dirty="0"/>
              <a:t>Concepts</a:t>
            </a:r>
            <a:r>
              <a:rPr sz="1000" spc="5" dirty="0"/>
              <a:t> </a:t>
            </a:r>
            <a:r>
              <a:rPr sz="1000" spc="-5" dirty="0"/>
              <a:t>Essentials</a:t>
            </a:r>
            <a:r>
              <a:rPr sz="1000" spc="15" dirty="0"/>
              <a:t> </a:t>
            </a:r>
            <a:r>
              <a:rPr sz="1000" spc="-5" dirty="0"/>
              <a:t>–</a:t>
            </a:r>
            <a:r>
              <a:rPr sz="1000" spc="-10" dirty="0"/>
              <a:t> </a:t>
            </a:r>
            <a:r>
              <a:rPr sz="1000" dirty="0"/>
              <a:t>8</a:t>
            </a:r>
            <a:r>
              <a:rPr sz="975" baseline="25641" dirty="0"/>
              <a:t>th</a:t>
            </a:r>
            <a:r>
              <a:rPr sz="975" spc="150" baseline="25641" dirty="0"/>
              <a:t> </a:t>
            </a:r>
            <a:r>
              <a:rPr sz="1000" spc="-5" dirty="0"/>
              <a:t>Edition</a:t>
            </a:r>
            <a:endParaRPr sz="100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showMasterSp="0"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4638"/>
            <a:ext cx="8229600" cy="1143000"/>
          </a:xfrm>
        </p:spPr>
        <p:txBody>
          <a:bodyPr/>
          <a:lstStyle>
            <a:lvl1pPr>
              <a:defRPr/>
            </a:lvl1pPr>
          </a:lstStyle>
          <a:p>
            <a:r>
              <a:rPr lang="en-US" smtClean="0"/>
              <a:t>Click to edit Master title style</a:t>
            </a:r>
            <a:endParaRPr lang="en-US"/>
          </a:p>
        </p:txBody>
      </p:sp>
      <p:sp>
        <p:nvSpPr>
          <p:cNvPr id="3" name="Text Placeholder 2"/>
          <p:cNvSpPr>
            <a:spLocks noGrp="1"/>
          </p:cNvSpPr>
          <p:nvPr>
            <p:ph type="body" idx="1"/>
          </p:nvPr>
        </p:nvSpPr>
        <p:spPr>
          <a:xfrm>
            <a:off x="457200" y="1535113"/>
            <a:ext cx="4040188"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4" name="Content Placeholder 3"/>
          <p:cNvSpPr>
            <a:spLocks noGrp="1"/>
          </p:cNvSpPr>
          <p:nvPr>
            <p:ph sz="half" idx="2"/>
          </p:nvPr>
        </p:nvSpPr>
        <p:spPr>
          <a:xfrm>
            <a:off x="457200" y="2174875"/>
            <a:ext cx="4040188"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5" name="Text Placeholder 4"/>
          <p:cNvSpPr>
            <a:spLocks noGrp="1"/>
          </p:cNvSpPr>
          <p:nvPr>
            <p:ph type="body" sz="quarter" idx="3"/>
          </p:nvPr>
        </p:nvSpPr>
        <p:spPr>
          <a:xfrm>
            <a:off x="4645025" y="1535113"/>
            <a:ext cx="4041775" cy="63976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smtClean="0"/>
              <a:t>Click to edit Master text styles</a:t>
            </a:r>
          </a:p>
        </p:txBody>
      </p:sp>
      <p:sp>
        <p:nvSpPr>
          <p:cNvPr id="6" name="Content Placeholder 5"/>
          <p:cNvSpPr>
            <a:spLocks noGrp="1"/>
          </p:cNvSpPr>
          <p:nvPr>
            <p:ph sz="quarter" idx="4"/>
          </p:nvPr>
        </p:nvSpPr>
        <p:spPr>
          <a:xfrm>
            <a:off x="4645025" y="2174875"/>
            <a:ext cx="4041775" cy="3951288"/>
          </a:xfrm>
        </p:spPr>
        <p:txBody>
          <a:bodyPr/>
          <a:lstStyle>
            <a:lvl1pPr>
              <a:defRPr sz="2400"/>
            </a:lvl1pPr>
            <a:lvl2pPr>
              <a:defRPr sz="2000"/>
            </a:lvl2pPr>
            <a:lvl3pPr>
              <a:defRPr sz="1800"/>
            </a:lvl3pPr>
            <a:lvl4pPr>
              <a:defRPr sz="1600"/>
            </a:lvl4pPr>
            <a:lvl5pPr>
              <a:defRPr sz="1600"/>
            </a:lvl5pPr>
            <a:lvl6pPr>
              <a:defRPr sz="1600"/>
            </a:lvl6pPr>
            <a:lvl7pPr>
              <a:defRPr sz="1600"/>
            </a:lvl7pPr>
            <a:lvl8pPr>
              <a:defRPr sz="1600"/>
            </a:lvl8pPr>
            <a:lvl9pPr>
              <a:defRPr sz="16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showMasterSp="0"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Tree>
  </p:cSld>
  <p:clrMapOvr>
    <a:masterClrMapping/>
  </p:clrMapOvr>
</p:sldLayout>
</file>

<file path=ppt/slideLayouts/slideLayout12.xml><?xml version="1.0" encoding="utf-8"?>
<p:sldLayout xmlns:a="http://schemas.openxmlformats.org/drawingml/2006/main" xmlns:r="http://schemas.openxmlformats.org/officeDocument/2006/relationships" xmlns:p="http://schemas.openxmlformats.org/presentationml/2006/main" showMasterSp="0" type="blank" preserve="1">
  <p:cSld name="Blank">
    <p:spTree>
      <p:nvGrpSpPr>
        <p:cNvPr id="1" name=""/>
        <p:cNvGrpSpPr/>
        <p:nvPr/>
      </p:nvGrpSpPr>
      <p:grpSpPr>
        <a:xfrm>
          <a:off x="0" y="0"/>
          <a:ext cx="0" cy="0"/>
          <a:chOff x="0" y="0"/>
          <a:chExt cx="0" cy="0"/>
        </a:xfrm>
      </p:grpSpPr>
    </p:spTree>
  </p:cSld>
  <p:clrMapOvr>
    <a:masterClrMapping/>
  </p:clrMapOvr>
</p:sldLayout>
</file>

<file path=ppt/slideLayouts/slideLayout13.xml><?xml version="1.0" encoding="utf-8"?>
<p:sldLayout xmlns:a="http://schemas.openxmlformats.org/drawingml/2006/main" xmlns:r="http://schemas.openxmlformats.org/officeDocument/2006/relationships" xmlns:p="http://schemas.openxmlformats.org/presentationml/2006/main" showMasterSp="0"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0" y="273050"/>
            <a:ext cx="3008313" cy="1162050"/>
          </a:xfrm>
        </p:spPr>
        <p:txBody>
          <a:bodyPr/>
          <a:lstStyle>
            <a:lvl1pPr algn="l">
              <a:defRPr sz="2000" b="1"/>
            </a:lvl1pPr>
          </a:lstStyle>
          <a:p>
            <a:r>
              <a:rPr lang="en-US" smtClean="0"/>
              <a:t>Click to edit Master title style</a:t>
            </a:r>
            <a:endParaRPr lang="en-US"/>
          </a:p>
        </p:txBody>
      </p:sp>
      <p:sp>
        <p:nvSpPr>
          <p:cNvPr id="3" name="Content Placeholder 2"/>
          <p:cNvSpPr>
            <a:spLocks noGrp="1"/>
          </p:cNvSpPr>
          <p:nvPr>
            <p:ph idx="1"/>
          </p:nvPr>
        </p:nvSpPr>
        <p:spPr>
          <a:xfrm>
            <a:off x="3575050" y="273050"/>
            <a:ext cx="5111750" cy="5853113"/>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Text Placeholder 3"/>
          <p:cNvSpPr>
            <a:spLocks noGrp="1"/>
          </p:cNvSpPr>
          <p:nvPr>
            <p:ph type="body" sz="half" idx="2"/>
          </p:nvPr>
        </p:nvSpPr>
        <p:spPr>
          <a:xfrm>
            <a:off x="457200" y="1435100"/>
            <a:ext cx="3008313" cy="4691063"/>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4.xml><?xml version="1.0" encoding="utf-8"?>
<p:sldLayout xmlns:a="http://schemas.openxmlformats.org/drawingml/2006/main" xmlns:r="http://schemas.openxmlformats.org/officeDocument/2006/relationships" xmlns:p="http://schemas.openxmlformats.org/presentationml/2006/main" showMasterSp="0"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4800600"/>
            <a:ext cx="5486400" cy="566738"/>
          </a:xfrm>
        </p:spPr>
        <p:txBody>
          <a:bodyPr/>
          <a:lstStyle>
            <a:lvl1pPr algn="l">
              <a:defRPr sz="2000" b="1"/>
            </a:lvl1pPr>
          </a:lstStyle>
          <a:p>
            <a:r>
              <a:rPr lang="en-US" smtClean="0"/>
              <a:t>Click to edit Master title style</a:t>
            </a:r>
            <a:endParaRPr lang="en-US"/>
          </a:p>
        </p:txBody>
      </p:sp>
      <p:sp>
        <p:nvSpPr>
          <p:cNvPr id="3" name="Picture Placeholder 2"/>
          <p:cNvSpPr>
            <a:spLocks noGrp="1"/>
          </p:cNvSpPr>
          <p:nvPr>
            <p:ph type="pic" idx="1"/>
          </p:nvPr>
        </p:nvSpPr>
        <p:spPr>
          <a:xfrm>
            <a:off x="1792288" y="612775"/>
            <a:ext cx="5486400" cy="4114800"/>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pPr lvl="0"/>
            <a:endParaRPr lang="en-US" noProof="0" smtClean="0"/>
          </a:p>
        </p:txBody>
      </p:sp>
      <p:sp>
        <p:nvSpPr>
          <p:cNvPr id="4" name="Text Placeholder 3"/>
          <p:cNvSpPr>
            <a:spLocks noGrp="1"/>
          </p:cNvSpPr>
          <p:nvPr>
            <p:ph type="body" sz="half" idx="2"/>
          </p:nvPr>
        </p:nvSpPr>
        <p:spPr>
          <a:xfrm>
            <a:off x="1792288" y="5367338"/>
            <a:ext cx="5486400" cy="804862"/>
          </a:xfrm>
        </p:spPr>
        <p:txBody>
          <a:bodyPr/>
          <a:lstStyle>
            <a:lvl1pPr marL="0" indent="0">
              <a:buNone/>
              <a:defRPr sz="1400"/>
            </a:lvl1pPr>
            <a:lvl2pPr marL="457200" indent="0">
              <a:buNone/>
              <a:defRPr sz="1200"/>
            </a:lvl2pPr>
            <a:lvl3pPr marL="914400" indent="0">
              <a:buNone/>
              <a:defRPr sz="1000"/>
            </a:lvl3pPr>
            <a:lvl4pPr marL="1371600" indent="0">
              <a:buNone/>
              <a:defRPr sz="900"/>
            </a:lvl4pPr>
            <a:lvl5pPr marL="1828800" indent="0">
              <a:buNone/>
              <a:defRPr sz="900"/>
            </a:lvl5pPr>
            <a:lvl6pPr marL="2286000" indent="0">
              <a:buNone/>
              <a:defRPr sz="900"/>
            </a:lvl6pPr>
            <a:lvl7pPr marL="2743200" indent="0">
              <a:buNone/>
              <a:defRPr sz="900"/>
            </a:lvl7pPr>
            <a:lvl8pPr marL="3200400" indent="0">
              <a:buNone/>
              <a:defRPr sz="900"/>
            </a:lvl8pPr>
            <a:lvl9pPr marL="3657600" indent="0">
              <a:buNone/>
              <a:defRPr sz="900"/>
            </a:lvl9pPr>
          </a:lstStyle>
          <a:p>
            <a:pPr lvl="0"/>
            <a:r>
              <a:rPr lang="en-US" smtClean="0"/>
              <a:t>Click to edit Master text styles</a:t>
            </a:r>
          </a:p>
        </p:txBody>
      </p:sp>
    </p:spTree>
  </p:cSld>
  <p:clrMapOvr>
    <a:masterClrMapping/>
  </p:clrMapOvr>
</p:sldLayout>
</file>

<file path=ppt/slideLayouts/slideLayout15.xml><?xml version="1.0" encoding="utf-8"?>
<p:sldLayout xmlns:a="http://schemas.openxmlformats.org/drawingml/2006/main" xmlns:r="http://schemas.openxmlformats.org/officeDocument/2006/relationships" xmlns:p="http://schemas.openxmlformats.org/presentationml/2006/main" showMasterSp="0"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Vertical Text Placeholder 2"/>
          <p:cNvSpPr>
            <a:spLocks noGrp="1"/>
          </p:cNvSpPr>
          <p:nvPr>
            <p:ph type="body" orient="vert" idx="1"/>
          </p:nvPr>
        </p:nvSpPr>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16.xml><?xml version="1.0" encoding="utf-8"?>
<p:sldLayout xmlns:a="http://schemas.openxmlformats.org/drawingml/2006/main" xmlns:r="http://schemas.openxmlformats.org/officeDocument/2006/relationships" xmlns:p="http://schemas.openxmlformats.org/presentationml/2006/main" showMasterSp="0"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891338" y="277813"/>
            <a:ext cx="2144712" cy="5486400"/>
          </a:xfrm>
        </p:spPr>
        <p:txBody>
          <a:bodyPr vert="eaVert"/>
          <a:lstStyle/>
          <a:p>
            <a:r>
              <a:rPr lang="en-US" smtClean="0"/>
              <a:t>Click to edit Master title style</a:t>
            </a:r>
            <a:endParaRPr lang="en-US"/>
          </a:p>
        </p:txBody>
      </p:sp>
      <p:sp>
        <p:nvSpPr>
          <p:cNvPr id="3" name="Vertical Text Placeholder 2"/>
          <p:cNvSpPr>
            <a:spLocks noGrp="1"/>
          </p:cNvSpPr>
          <p:nvPr>
            <p:ph type="body" orient="vert" idx="1"/>
          </p:nvPr>
        </p:nvSpPr>
        <p:spPr>
          <a:xfrm>
            <a:off x="457200" y="277813"/>
            <a:ext cx="6281738" cy="5486400"/>
          </a:xfrm>
        </p:spPr>
        <p:txBody>
          <a:bodyPr vert="eaVert"/>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0099"/>
                </a:solidFill>
                <a:latin typeface="Calibri"/>
                <a:cs typeface="Calibri"/>
              </a:defRPr>
            </a:lvl1pPr>
          </a:lstStyle>
          <a:p>
            <a:endParaRPr/>
          </a:p>
        </p:txBody>
      </p:sp>
      <p:sp>
        <p:nvSpPr>
          <p:cNvPr id="3" name="Holder 3"/>
          <p:cNvSpPr>
            <a:spLocks noGrp="1"/>
          </p:cNvSpPr>
          <p:nvPr>
            <p:ph type="body" idx="1"/>
          </p:nvPr>
        </p:nvSpPr>
        <p:spPr/>
        <p:txBody>
          <a:bodyPr lIns="0" tIns="0" rIns="0" bIns="0"/>
          <a:lstStyle>
            <a:lvl1pPr>
              <a:defRPr sz="2200" b="0" i="0">
                <a:solidFill>
                  <a:schemeClr val="tx1"/>
                </a:solidFill>
                <a:latin typeface="Calibri"/>
                <a:cs typeface="Calibri"/>
              </a:defRPr>
            </a:lvl1pPr>
          </a:lstStyle>
          <a:p>
            <a:endParaRPr/>
          </a:p>
        </p:txBody>
      </p:sp>
      <p:sp>
        <p:nvSpPr>
          <p:cNvPr id="4" name="Holder 4"/>
          <p:cNvSpPr>
            <a:spLocks noGrp="1"/>
          </p:cNvSpPr>
          <p:nvPr>
            <p:ph type="ftr" sz="quarter" idx="5"/>
          </p:nvPr>
        </p:nvSpPr>
        <p:spPr/>
        <p:txBody>
          <a:bodyPr lIns="0" tIns="0" rIns="0" bIns="0"/>
          <a:lstStyle>
            <a:lvl1pPr>
              <a:defRPr sz="1800" b="0" i="0">
                <a:solidFill>
                  <a:schemeClr val="tx1"/>
                </a:solidFill>
                <a:latin typeface="Arial Black"/>
                <a:cs typeface="Arial Black"/>
              </a:defRPr>
            </a:lvl1pPr>
          </a:lstStyle>
          <a:p>
            <a:pPr marL="12700">
              <a:lnSpc>
                <a:spcPct val="100000"/>
              </a:lnSpc>
              <a:spcBef>
                <a:spcPts val="280"/>
              </a:spcBef>
            </a:pPr>
            <a:r>
              <a:rPr spc="-25" dirty="0"/>
              <a:t>RCEW,</a:t>
            </a:r>
            <a:r>
              <a:rPr spc="-15" dirty="0"/>
              <a:t> </a:t>
            </a:r>
            <a:r>
              <a:rPr spc="-5" dirty="0"/>
              <a:t>Pasupula</a:t>
            </a:r>
            <a:r>
              <a:rPr spc="-10" dirty="0"/>
              <a:t> </a:t>
            </a:r>
            <a:r>
              <a:rPr spc="-5" dirty="0"/>
              <a:t>(V),</a:t>
            </a:r>
            <a:r>
              <a:rPr spc="-10" dirty="0"/>
              <a:t> Nandikotkur</a:t>
            </a:r>
            <a:r>
              <a:rPr spc="-15" dirty="0"/>
              <a:t> </a:t>
            </a:r>
            <a:r>
              <a:rPr spc="-10" dirty="0"/>
              <a:t>Road,</a:t>
            </a:r>
          </a:p>
          <a:p>
            <a:pPr marL="1990725">
              <a:lnSpc>
                <a:spcPct val="100000"/>
              </a:lnSpc>
            </a:pPr>
            <a:r>
              <a:rPr dirty="0"/>
              <a:t>Near</a:t>
            </a:r>
            <a:r>
              <a:rPr spc="-35" dirty="0"/>
              <a:t> </a:t>
            </a:r>
            <a:r>
              <a:rPr spc="-10" dirty="0"/>
              <a:t>Venkayapalli,</a:t>
            </a:r>
            <a:r>
              <a:rPr spc="-30" dirty="0"/>
              <a:t> </a:t>
            </a:r>
            <a:r>
              <a:rPr dirty="0"/>
              <a:t>KURNOOL</a:t>
            </a:r>
            <a:r>
              <a:rPr spc="-15" dirty="0"/>
              <a:t> </a:t>
            </a:r>
            <a:r>
              <a:rPr dirty="0"/>
              <a:t>-2</a:t>
            </a:r>
          </a:p>
        </p:txBody>
      </p:sp>
      <p:sp>
        <p:nvSpPr>
          <p:cNvPr id="5" name="Holder 5"/>
          <p:cNvSpPr>
            <a:spLocks noGrp="1"/>
          </p:cNvSpPr>
          <p:nvPr>
            <p:ph type="dt" sz="half" idx="6"/>
          </p:nvPr>
        </p:nvSpPr>
        <p:spPr/>
        <p:txBody>
          <a:bodyPr lIns="0" tIns="0" rIns="0" bIns="0"/>
          <a:lstStyle>
            <a:lvl1pPr>
              <a:defRPr sz="1000" b="1" i="0">
                <a:solidFill>
                  <a:srgbClr val="006699"/>
                </a:solidFill>
                <a:latin typeface="Arial"/>
                <a:cs typeface="Arial"/>
              </a:defRPr>
            </a:lvl1pPr>
          </a:lstStyle>
          <a:p>
            <a:pPr>
              <a:lnSpc>
                <a:spcPct val="100000"/>
              </a:lnSpc>
              <a:spcBef>
                <a:spcPts val="160"/>
              </a:spcBef>
              <a:tabLst>
                <a:tab pos="2305050" algn="l"/>
              </a:tabLst>
            </a:pPr>
            <a:r>
              <a:rPr sz="1500" spc="-15" baseline="2777" dirty="0"/>
              <a:t>1.1	</a:t>
            </a:r>
            <a:r>
              <a:rPr sz="1500" spc="-7" baseline="13888" dirty="0"/>
              <a:t>Silberschatz,</a:t>
            </a:r>
            <a:r>
              <a:rPr sz="1500" spc="-37" baseline="13888" dirty="0"/>
              <a:t> </a:t>
            </a:r>
            <a:r>
              <a:rPr sz="1500" spc="-7" baseline="13888" dirty="0"/>
              <a:t>Galvin</a:t>
            </a:r>
            <a:r>
              <a:rPr sz="1500" spc="-30" baseline="13888" dirty="0"/>
              <a:t> </a:t>
            </a:r>
            <a:r>
              <a:rPr sz="1500" spc="-7" baseline="13888" dirty="0"/>
              <a:t>and</a:t>
            </a:r>
            <a:r>
              <a:rPr sz="1500" spc="15" baseline="13888" dirty="0"/>
              <a:t> </a:t>
            </a:r>
            <a:r>
              <a:rPr sz="1500" spc="-7" baseline="13888" dirty="0"/>
              <a:t>Gagne</a:t>
            </a:r>
            <a:r>
              <a:rPr sz="1500" spc="7" baseline="13888" dirty="0"/>
              <a:t> </a:t>
            </a:r>
            <a:r>
              <a:rPr sz="1500" spc="-67" baseline="13888" dirty="0"/>
              <a:t>©2011</a:t>
            </a:r>
            <a:r>
              <a:rPr sz="1000" spc="-45" dirty="0"/>
              <a:t>Operating</a:t>
            </a:r>
            <a:r>
              <a:rPr sz="1000" spc="-10" dirty="0"/>
              <a:t> System</a:t>
            </a:r>
            <a:r>
              <a:rPr sz="1000" spc="10" dirty="0"/>
              <a:t> </a:t>
            </a:r>
            <a:r>
              <a:rPr sz="1000" spc="-5" dirty="0"/>
              <a:t>Concepts</a:t>
            </a:r>
            <a:r>
              <a:rPr sz="1000" spc="5" dirty="0"/>
              <a:t> </a:t>
            </a:r>
            <a:r>
              <a:rPr sz="1000" spc="-5" dirty="0"/>
              <a:t>Essentials</a:t>
            </a:r>
            <a:r>
              <a:rPr sz="1000" spc="15" dirty="0"/>
              <a:t> </a:t>
            </a:r>
            <a:r>
              <a:rPr sz="1000" spc="-5" dirty="0"/>
              <a:t>–</a:t>
            </a:r>
            <a:r>
              <a:rPr sz="1000" spc="-10" dirty="0"/>
              <a:t> </a:t>
            </a:r>
            <a:r>
              <a:rPr sz="1000" dirty="0"/>
              <a:t>8</a:t>
            </a:r>
            <a:r>
              <a:rPr sz="975" baseline="25641" dirty="0"/>
              <a:t>th</a:t>
            </a:r>
            <a:r>
              <a:rPr sz="975" spc="150" baseline="25641" dirty="0"/>
              <a:t> </a:t>
            </a:r>
            <a:r>
              <a:rPr sz="1000" spc="-5" dirty="0"/>
              <a:t>Edition</a:t>
            </a:r>
            <a:endParaRPr sz="1000"/>
          </a:p>
        </p:txBody>
      </p:sp>
      <p:sp>
        <p:nvSpPr>
          <p:cNvPr id="6" name="Holder 6"/>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showMasterSp="0" type="obj" preserve="1">
  <p:cSld name="Two Content">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54450" y="68791"/>
            <a:ext cx="1035086" cy="816327"/>
          </a:xfrm>
          <a:prstGeom prst="rect">
            <a:avLst/>
          </a:prstGeom>
        </p:spPr>
      </p:pic>
      <p:sp>
        <p:nvSpPr>
          <p:cNvPr id="17" name="bg object 17"/>
          <p:cNvSpPr/>
          <p:nvPr/>
        </p:nvSpPr>
        <p:spPr>
          <a:xfrm>
            <a:off x="0" y="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336699"/>
          </a:solidFill>
        </p:spPr>
        <p:txBody>
          <a:bodyPr wrap="square" lIns="0" tIns="0" rIns="0" bIns="0" rtlCol="0"/>
          <a:lstStyle/>
          <a:p>
            <a:endParaRPr/>
          </a:p>
        </p:txBody>
      </p:sp>
      <p:sp>
        <p:nvSpPr>
          <p:cNvPr id="18" name="bg object 18"/>
          <p:cNvSpPr/>
          <p:nvPr/>
        </p:nvSpPr>
        <p:spPr>
          <a:xfrm>
            <a:off x="457200" y="860425"/>
            <a:ext cx="8077200" cy="0"/>
          </a:xfrm>
          <a:custGeom>
            <a:avLst/>
            <a:gdLst/>
            <a:ahLst/>
            <a:cxnLst/>
            <a:rect l="l" t="t" r="r" b="b"/>
            <a:pathLst>
              <a:path w="8077200">
                <a:moveTo>
                  <a:pt x="0" y="0"/>
                </a:moveTo>
                <a:lnTo>
                  <a:pt x="8077200" y="0"/>
                </a:lnTo>
              </a:path>
            </a:pathLst>
          </a:custGeom>
          <a:ln w="19050">
            <a:solidFill>
              <a:srgbClr val="336699"/>
            </a:solidFill>
          </a:ln>
        </p:spPr>
        <p:txBody>
          <a:bodyPr wrap="square" lIns="0" tIns="0" rIns="0" bIns="0" rtlCol="0"/>
          <a:lstStyle/>
          <a:p>
            <a:endParaRPr/>
          </a:p>
        </p:txBody>
      </p:sp>
      <p:sp>
        <p:nvSpPr>
          <p:cNvPr id="19" name="bg object 19"/>
          <p:cNvSpPr/>
          <p:nvPr/>
        </p:nvSpPr>
        <p:spPr>
          <a:xfrm>
            <a:off x="0" y="228600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99CCFF"/>
          </a:solidFill>
        </p:spPr>
        <p:txBody>
          <a:bodyPr wrap="square" lIns="0" tIns="0" rIns="0" bIns="0" rtlCol="0"/>
          <a:lstStyle/>
          <a:p>
            <a:endParaRPr/>
          </a:p>
        </p:txBody>
      </p:sp>
      <p:sp>
        <p:nvSpPr>
          <p:cNvPr id="20" name="bg object 20"/>
          <p:cNvSpPr/>
          <p:nvPr/>
        </p:nvSpPr>
        <p:spPr>
          <a:xfrm>
            <a:off x="0" y="457200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336699"/>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7774051" y="5849937"/>
            <a:ext cx="1284224" cy="792162"/>
          </a:xfrm>
          <a:prstGeom prst="rect">
            <a:avLst/>
          </a:prstGeom>
        </p:spPr>
      </p:pic>
      <p:pic>
        <p:nvPicPr>
          <p:cNvPr id="22" name="bg object 22"/>
          <p:cNvPicPr/>
          <p:nvPr/>
        </p:nvPicPr>
        <p:blipFill>
          <a:blip r:embed="rId4" cstate="print"/>
          <a:stretch>
            <a:fillRect/>
          </a:stretch>
        </p:blipFill>
        <p:spPr>
          <a:xfrm>
            <a:off x="280987" y="0"/>
            <a:ext cx="914400" cy="914400"/>
          </a:xfrm>
          <a:prstGeom prst="rect">
            <a:avLst/>
          </a:prstGeom>
        </p:spPr>
      </p:pic>
      <p:sp>
        <p:nvSpPr>
          <p:cNvPr id="23" name="bg object 23"/>
          <p:cNvSpPr/>
          <p:nvPr/>
        </p:nvSpPr>
        <p:spPr>
          <a:xfrm>
            <a:off x="1193800" y="0"/>
            <a:ext cx="7950200" cy="914400"/>
          </a:xfrm>
          <a:custGeom>
            <a:avLst/>
            <a:gdLst/>
            <a:ahLst/>
            <a:cxnLst/>
            <a:rect l="l" t="t" r="r" b="b"/>
            <a:pathLst>
              <a:path w="7950200" h="914400">
                <a:moveTo>
                  <a:pt x="7950200" y="0"/>
                </a:moveTo>
                <a:lnTo>
                  <a:pt x="0" y="0"/>
                </a:lnTo>
                <a:lnTo>
                  <a:pt x="0" y="914400"/>
                </a:lnTo>
                <a:lnTo>
                  <a:pt x="7950200" y="914400"/>
                </a:lnTo>
                <a:lnTo>
                  <a:pt x="7950200" y="0"/>
                </a:lnTo>
                <a:close/>
              </a:path>
            </a:pathLst>
          </a:custGeom>
          <a:solidFill>
            <a:srgbClr val="FFCE33"/>
          </a:solidFill>
        </p:spPr>
        <p:txBody>
          <a:bodyPr wrap="square" lIns="0" tIns="0" rIns="0" bIns="0" rtlCol="0"/>
          <a:lstStyle/>
          <a:p>
            <a:endParaRPr/>
          </a:p>
        </p:txBody>
      </p:sp>
      <p:sp>
        <p:nvSpPr>
          <p:cNvPr id="24" name="bg object 24"/>
          <p:cNvSpPr/>
          <p:nvPr/>
        </p:nvSpPr>
        <p:spPr>
          <a:xfrm>
            <a:off x="0" y="601980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CE33"/>
          </a:solidFill>
        </p:spPr>
        <p:txBody>
          <a:bodyPr wrap="square" lIns="0" tIns="0" rIns="0" bIns="0" rtlCol="0"/>
          <a:lstStyle/>
          <a:p>
            <a:endParaRPr/>
          </a:p>
        </p:txBody>
      </p:sp>
      <p:pic>
        <p:nvPicPr>
          <p:cNvPr id="25" name="bg object 25"/>
          <p:cNvPicPr/>
          <p:nvPr/>
        </p:nvPicPr>
        <p:blipFill>
          <a:blip r:embed="rId5" cstate="print"/>
          <a:stretch>
            <a:fillRect/>
          </a:stretch>
        </p:blipFill>
        <p:spPr>
          <a:xfrm>
            <a:off x="0" y="6005512"/>
            <a:ext cx="2895600" cy="852485"/>
          </a:xfrm>
          <a:prstGeom prst="rect">
            <a:avLst/>
          </a:prstGeom>
        </p:spPr>
      </p:pic>
      <p:sp>
        <p:nvSpPr>
          <p:cNvPr id="2" name="Holder 2"/>
          <p:cNvSpPr>
            <a:spLocks noGrp="1"/>
          </p:cNvSpPr>
          <p:nvPr>
            <p:ph type="title"/>
          </p:nvPr>
        </p:nvSpPr>
        <p:spPr/>
        <p:txBody>
          <a:bodyPr lIns="0" tIns="0" rIns="0" bIns="0"/>
          <a:lstStyle>
            <a:lvl1pPr>
              <a:defRPr sz="3200" b="1" i="0">
                <a:solidFill>
                  <a:srgbClr val="000099"/>
                </a:solidFill>
                <a:latin typeface="Calibri"/>
                <a:cs typeface="Calibri"/>
              </a:defRPr>
            </a:lvl1pPr>
          </a:lstStyle>
          <a:p>
            <a:endParaRPr/>
          </a:p>
        </p:txBody>
      </p:sp>
      <p:sp>
        <p:nvSpPr>
          <p:cNvPr id="3" name="Holder 3"/>
          <p:cNvSpPr>
            <a:spLocks noGrp="1"/>
          </p:cNvSpPr>
          <p:nvPr>
            <p:ph sz="half" idx="2"/>
          </p:nvPr>
        </p:nvSpPr>
        <p:spPr>
          <a:xfrm>
            <a:off x="457200" y="1577340"/>
            <a:ext cx="3977640" cy="4526280"/>
          </a:xfrm>
          <a:prstGeom prst="rect">
            <a:avLst/>
          </a:prstGeom>
        </p:spPr>
        <p:txBody>
          <a:bodyPr wrap="square" lIns="0" tIns="0" rIns="0" bIns="0">
            <a:spAutoFit/>
          </a:bodyPr>
          <a:lstStyle>
            <a:lvl1pPr>
              <a:defRPr/>
            </a:lvl1pPr>
          </a:lstStyle>
          <a:p>
            <a:endParaRPr/>
          </a:p>
        </p:txBody>
      </p:sp>
      <p:sp>
        <p:nvSpPr>
          <p:cNvPr id="4" name="Holder 4"/>
          <p:cNvSpPr>
            <a:spLocks noGrp="1"/>
          </p:cNvSpPr>
          <p:nvPr>
            <p:ph sz="half" idx="3"/>
          </p:nvPr>
        </p:nvSpPr>
        <p:spPr>
          <a:xfrm>
            <a:off x="4709160" y="1577340"/>
            <a:ext cx="3977640" cy="4526280"/>
          </a:xfrm>
          <a:prstGeom prst="rect">
            <a:avLst/>
          </a:prstGeom>
        </p:spPr>
        <p:txBody>
          <a:bodyPr wrap="square" lIns="0" tIns="0" rIns="0" bIns="0">
            <a:spAutoFit/>
          </a:bodyPr>
          <a:lstStyle>
            <a:lvl1pPr>
              <a:defRPr/>
            </a:lvl1pPr>
          </a:lstStyle>
          <a:p>
            <a:endParaRPr/>
          </a:p>
        </p:txBody>
      </p:sp>
      <p:sp>
        <p:nvSpPr>
          <p:cNvPr id="5" name="Holder 5"/>
          <p:cNvSpPr>
            <a:spLocks noGrp="1"/>
          </p:cNvSpPr>
          <p:nvPr>
            <p:ph type="ftr" sz="quarter" idx="5"/>
          </p:nvPr>
        </p:nvSpPr>
        <p:spPr/>
        <p:txBody>
          <a:bodyPr lIns="0" tIns="0" rIns="0" bIns="0"/>
          <a:lstStyle>
            <a:lvl1pPr>
              <a:defRPr sz="1800" b="0" i="0">
                <a:solidFill>
                  <a:schemeClr val="tx1"/>
                </a:solidFill>
                <a:latin typeface="Arial Black"/>
                <a:cs typeface="Arial Black"/>
              </a:defRPr>
            </a:lvl1pPr>
          </a:lstStyle>
          <a:p>
            <a:pPr marL="12700">
              <a:lnSpc>
                <a:spcPct val="100000"/>
              </a:lnSpc>
              <a:spcBef>
                <a:spcPts val="280"/>
              </a:spcBef>
            </a:pPr>
            <a:r>
              <a:rPr spc="-25" dirty="0"/>
              <a:t>RCEW,</a:t>
            </a:r>
            <a:r>
              <a:rPr spc="-15" dirty="0"/>
              <a:t> </a:t>
            </a:r>
            <a:r>
              <a:rPr spc="-5" dirty="0"/>
              <a:t>Pasupula</a:t>
            </a:r>
            <a:r>
              <a:rPr spc="-10" dirty="0"/>
              <a:t> </a:t>
            </a:r>
            <a:r>
              <a:rPr spc="-5" dirty="0"/>
              <a:t>(V),</a:t>
            </a:r>
            <a:r>
              <a:rPr spc="-10" dirty="0"/>
              <a:t> Nandikotkur</a:t>
            </a:r>
            <a:r>
              <a:rPr spc="-15" dirty="0"/>
              <a:t> </a:t>
            </a:r>
            <a:r>
              <a:rPr spc="-10" dirty="0"/>
              <a:t>Road,</a:t>
            </a:r>
          </a:p>
          <a:p>
            <a:pPr marL="1990725">
              <a:lnSpc>
                <a:spcPct val="100000"/>
              </a:lnSpc>
            </a:pPr>
            <a:r>
              <a:rPr dirty="0"/>
              <a:t>Near</a:t>
            </a:r>
            <a:r>
              <a:rPr spc="-35" dirty="0"/>
              <a:t> </a:t>
            </a:r>
            <a:r>
              <a:rPr spc="-10" dirty="0"/>
              <a:t>Venkayapalli,</a:t>
            </a:r>
            <a:r>
              <a:rPr spc="-30" dirty="0"/>
              <a:t> </a:t>
            </a:r>
            <a:r>
              <a:rPr dirty="0"/>
              <a:t>KURNOOL</a:t>
            </a:r>
            <a:r>
              <a:rPr spc="-15" dirty="0"/>
              <a:t> </a:t>
            </a:r>
            <a:r>
              <a:rPr dirty="0"/>
              <a:t>-2</a:t>
            </a:r>
          </a:p>
        </p:txBody>
      </p:sp>
      <p:sp>
        <p:nvSpPr>
          <p:cNvPr id="6" name="Holder 6"/>
          <p:cNvSpPr>
            <a:spLocks noGrp="1"/>
          </p:cNvSpPr>
          <p:nvPr>
            <p:ph type="dt" sz="half" idx="6"/>
          </p:nvPr>
        </p:nvSpPr>
        <p:spPr/>
        <p:txBody>
          <a:bodyPr lIns="0" tIns="0" rIns="0" bIns="0"/>
          <a:lstStyle>
            <a:lvl1pPr>
              <a:defRPr sz="1000" b="1" i="0">
                <a:solidFill>
                  <a:srgbClr val="006699"/>
                </a:solidFill>
                <a:latin typeface="Arial"/>
                <a:cs typeface="Arial"/>
              </a:defRPr>
            </a:lvl1pPr>
          </a:lstStyle>
          <a:p>
            <a:pPr>
              <a:lnSpc>
                <a:spcPct val="100000"/>
              </a:lnSpc>
              <a:spcBef>
                <a:spcPts val="160"/>
              </a:spcBef>
              <a:tabLst>
                <a:tab pos="2305050" algn="l"/>
              </a:tabLst>
            </a:pPr>
            <a:r>
              <a:rPr sz="1500" spc="-15" baseline="2777" dirty="0"/>
              <a:t>1.1	</a:t>
            </a:r>
            <a:r>
              <a:rPr sz="1500" spc="-7" baseline="13888" dirty="0"/>
              <a:t>Silberschatz,</a:t>
            </a:r>
            <a:r>
              <a:rPr sz="1500" spc="-37" baseline="13888" dirty="0"/>
              <a:t> </a:t>
            </a:r>
            <a:r>
              <a:rPr sz="1500" spc="-7" baseline="13888" dirty="0"/>
              <a:t>Galvin</a:t>
            </a:r>
            <a:r>
              <a:rPr sz="1500" spc="-30" baseline="13888" dirty="0"/>
              <a:t> </a:t>
            </a:r>
            <a:r>
              <a:rPr sz="1500" spc="-7" baseline="13888" dirty="0"/>
              <a:t>and</a:t>
            </a:r>
            <a:r>
              <a:rPr sz="1500" spc="15" baseline="13888" dirty="0"/>
              <a:t> </a:t>
            </a:r>
            <a:r>
              <a:rPr sz="1500" spc="-7" baseline="13888" dirty="0"/>
              <a:t>Gagne</a:t>
            </a:r>
            <a:r>
              <a:rPr sz="1500" spc="7" baseline="13888" dirty="0"/>
              <a:t> </a:t>
            </a:r>
            <a:r>
              <a:rPr sz="1500" spc="-67" baseline="13888" dirty="0"/>
              <a:t>©2011</a:t>
            </a:r>
            <a:r>
              <a:rPr sz="1000" spc="-45" dirty="0"/>
              <a:t>Operating</a:t>
            </a:r>
            <a:r>
              <a:rPr sz="1000" spc="-10" dirty="0"/>
              <a:t> System</a:t>
            </a:r>
            <a:r>
              <a:rPr sz="1000" spc="10" dirty="0"/>
              <a:t> </a:t>
            </a:r>
            <a:r>
              <a:rPr sz="1000" spc="-5" dirty="0"/>
              <a:t>Concepts</a:t>
            </a:r>
            <a:r>
              <a:rPr sz="1000" spc="5" dirty="0"/>
              <a:t> </a:t>
            </a:r>
            <a:r>
              <a:rPr sz="1000" spc="-5" dirty="0"/>
              <a:t>Essentials</a:t>
            </a:r>
            <a:r>
              <a:rPr sz="1000" spc="15" dirty="0"/>
              <a:t> </a:t>
            </a:r>
            <a:r>
              <a:rPr sz="1000" spc="-5" dirty="0"/>
              <a:t>–</a:t>
            </a:r>
            <a:r>
              <a:rPr sz="1000" spc="-10" dirty="0"/>
              <a:t> </a:t>
            </a:r>
            <a:r>
              <a:rPr sz="1000" dirty="0"/>
              <a:t>8</a:t>
            </a:r>
            <a:r>
              <a:rPr sz="975" baseline="25641" dirty="0"/>
              <a:t>th</a:t>
            </a:r>
            <a:r>
              <a:rPr sz="975" spc="150" baseline="25641" dirty="0"/>
              <a:t> </a:t>
            </a:r>
            <a:r>
              <a:rPr sz="1000" spc="-5" dirty="0"/>
              <a:t>Edition</a:t>
            </a:r>
            <a:endParaRPr sz="1000"/>
          </a:p>
        </p:txBody>
      </p:sp>
      <p:sp>
        <p:nvSpPr>
          <p:cNvPr id="7" name="Holder 7"/>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showMasterSp="0" type="obj" preserve="1">
  <p:cSld name="Title Only">
    <p:spTree>
      <p:nvGrpSpPr>
        <p:cNvPr id="1" name=""/>
        <p:cNvGrpSpPr/>
        <p:nvPr/>
      </p:nvGrpSpPr>
      <p:grpSpPr>
        <a:xfrm>
          <a:off x="0" y="0"/>
          <a:ext cx="0" cy="0"/>
          <a:chOff x="0" y="0"/>
          <a:chExt cx="0" cy="0"/>
        </a:xfrm>
      </p:grpSpPr>
      <p:sp>
        <p:nvSpPr>
          <p:cNvPr id="2" name="Holder 2"/>
          <p:cNvSpPr>
            <a:spLocks noGrp="1"/>
          </p:cNvSpPr>
          <p:nvPr>
            <p:ph type="title"/>
          </p:nvPr>
        </p:nvSpPr>
        <p:spPr/>
        <p:txBody>
          <a:bodyPr lIns="0" tIns="0" rIns="0" bIns="0"/>
          <a:lstStyle>
            <a:lvl1pPr>
              <a:defRPr sz="3200" b="1" i="0">
                <a:solidFill>
                  <a:srgbClr val="000099"/>
                </a:solidFill>
                <a:latin typeface="Calibri"/>
                <a:cs typeface="Calibri"/>
              </a:defRPr>
            </a:lvl1pPr>
          </a:lstStyle>
          <a:p>
            <a:endParaRPr/>
          </a:p>
        </p:txBody>
      </p:sp>
      <p:sp>
        <p:nvSpPr>
          <p:cNvPr id="3" name="Holder 3"/>
          <p:cNvSpPr>
            <a:spLocks noGrp="1"/>
          </p:cNvSpPr>
          <p:nvPr>
            <p:ph type="ftr" sz="quarter" idx="5"/>
          </p:nvPr>
        </p:nvSpPr>
        <p:spPr/>
        <p:txBody>
          <a:bodyPr lIns="0" tIns="0" rIns="0" bIns="0"/>
          <a:lstStyle>
            <a:lvl1pPr>
              <a:defRPr sz="1800" b="0" i="0">
                <a:solidFill>
                  <a:schemeClr val="tx1"/>
                </a:solidFill>
                <a:latin typeface="Arial Black"/>
                <a:cs typeface="Arial Black"/>
              </a:defRPr>
            </a:lvl1pPr>
          </a:lstStyle>
          <a:p>
            <a:pPr marL="12700">
              <a:lnSpc>
                <a:spcPct val="100000"/>
              </a:lnSpc>
              <a:spcBef>
                <a:spcPts val="280"/>
              </a:spcBef>
            </a:pPr>
            <a:r>
              <a:rPr spc="-25" dirty="0"/>
              <a:t>RCEW,</a:t>
            </a:r>
            <a:r>
              <a:rPr spc="-15" dirty="0"/>
              <a:t> </a:t>
            </a:r>
            <a:r>
              <a:rPr spc="-5" dirty="0"/>
              <a:t>Pasupula</a:t>
            </a:r>
            <a:r>
              <a:rPr spc="-10" dirty="0"/>
              <a:t> </a:t>
            </a:r>
            <a:r>
              <a:rPr spc="-5" dirty="0"/>
              <a:t>(V),</a:t>
            </a:r>
            <a:r>
              <a:rPr spc="-10" dirty="0"/>
              <a:t> Nandikotkur</a:t>
            </a:r>
            <a:r>
              <a:rPr spc="-15" dirty="0"/>
              <a:t> </a:t>
            </a:r>
            <a:r>
              <a:rPr spc="-10" dirty="0"/>
              <a:t>Road,</a:t>
            </a:r>
          </a:p>
          <a:p>
            <a:pPr marL="1990725">
              <a:lnSpc>
                <a:spcPct val="100000"/>
              </a:lnSpc>
            </a:pPr>
            <a:r>
              <a:rPr dirty="0"/>
              <a:t>Near</a:t>
            </a:r>
            <a:r>
              <a:rPr spc="-35" dirty="0"/>
              <a:t> </a:t>
            </a:r>
            <a:r>
              <a:rPr spc="-10" dirty="0"/>
              <a:t>Venkayapalli,</a:t>
            </a:r>
            <a:r>
              <a:rPr spc="-30" dirty="0"/>
              <a:t> </a:t>
            </a:r>
            <a:r>
              <a:rPr dirty="0"/>
              <a:t>KURNOOL</a:t>
            </a:r>
            <a:r>
              <a:rPr spc="-15" dirty="0"/>
              <a:t> </a:t>
            </a:r>
            <a:r>
              <a:rPr dirty="0"/>
              <a:t>-2</a:t>
            </a:r>
          </a:p>
        </p:txBody>
      </p:sp>
      <p:sp>
        <p:nvSpPr>
          <p:cNvPr id="4" name="Holder 4"/>
          <p:cNvSpPr>
            <a:spLocks noGrp="1"/>
          </p:cNvSpPr>
          <p:nvPr>
            <p:ph type="dt" sz="half" idx="6"/>
          </p:nvPr>
        </p:nvSpPr>
        <p:spPr/>
        <p:txBody>
          <a:bodyPr lIns="0" tIns="0" rIns="0" bIns="0"/>
          <a:lstStyle>
            <a:lvl1pPr>
              <a:defRPr sz="1000" b="1" i="0">
                <a:solidFill>
                  <a:srgbClr val="006699"/>
                </a:solidFill>
                <a:latin typeface="Arial"/>
                <a:cs typeface="Arial"/>
              </a:defRPr>
            </a:lvl1pPr>
          </a:lstStyle>
          <a:p>
            <a:pPr>
              <a:lnSpc>
                <a:spcPct val="100000"/>
              </a:lnSpc>
              <a:spcBef>
                <a:spcPts val="160"/>
              </a:spcBef>
              <a:tabLst>
                <a:tab pos="2305050" algn="l"/>
              </a:tabLst>
            </a:pPr>
            <a:r>
              <a:rPr sz="1500" spc="-15" baseline="2777" dirty="0"/>
              <a:t>1.1	</a:t>
            </a:r>
            <a:r>
              <a:rPr sz="1500" spc="-7" baseline="13888" dirty="0"/>
              <a:t>Silberschatz,</a:t>
            </a:r>
            <a:r>
              <a:rPr sz="1500" spc="-37" baseline="13888" dirty="0"/>
              <a:t> </a:t>
            </a:r>
            <a:r>
              <a:rPr sz="1500" spc="-7" baseline="13888" dirty="0"/>
              <a:t>Galvin</a:t>
            </a:r>
            <a:r>
              <a:rPr sz="1500" spc="-30" baseline="13888" dirty="0"/>
              <a:t> </a:t>
            </a:r>
            <a:r>
              <a:rPr sz="1500" spc="-7" baseline="13888" dirty="0"/>
              <a:t>and</a:t>
            </a:r>
            <a:r>
              <a:rPr sz="1500" spc="15" baseline="13888" dirty="0"/>
              <a:t> </a:t>
            </a:r>
            <a:r>
              <a:rPr sz="1500" spc="-7" baseline="13888" dirty="0"/>
              <a:t>Gagne</a:t>
            </a:r>
            <a:r>
              <a:rPr sz="1500" spc="7" baseline="13888" dirty="0"/>
              <a:t> </a:t>
            </a:r>
            <a:r>
              <a:rPr sz="1500" spc="-67" baseline="13888" dirty="0"/>
              <a:t>©2011</a:t>
            </a:r>
            <a:r>
              <a:rPr sz="1000" spc="-45" dirty="0"/>
              <a:t>Operating</a:t>
            </a:r>
            <a:r>
              <a:rPr sz="1000" spc="-10" dirty="0"/>
              <a:t> System</a:t>
            </a:r>
            <a:r>
              <a:rPr sz="1000" spc="10" dirty="0"/>
              <a:t> </a:t>
            </a:r>
            <a:r>
              <a:rPr sz="1000" spc="-5" dirty="0"/>
              <a:t>Concepts</a:t>
            </a:r>
            <a:r>
              <a:rPr sz="1000" spc="5" dirty="0"/>
              <a:t> </a:t>
            </a:r>
            <a:r>
              <a:rPr sz="1000" spc="-5" dirty="0"/>
              <a:t>Essentials</a:t>
            </a:r>
            <a:r>
              <a:rPr sz="1000" spc="15" dirty="0"/>
              <a:t> </a:t>
            </a:r>
            <a:r>
              <a:rPr sz="1000" spc="-5" dirty="0"/>
              <a:t>–</a:t>
            </a:r>
            <a:r>
              <a:rPr sz="1000" spc="-10" dirty="0"/>
              <a:t> </a:t>
            </a:r>
            <a:r>
              <a:rPr sz="1000" dirty="0"/>
              <a:t>8</a:t>
            </a:r>
            <a:r>
              <a:rPr sz="975" baseline="25641" dirty="0"/>
              <a:t>th</a:t>
            </a:r>
            <a:r>
              <a:rPr sz="975" spc="150" baseline="25641" dirty="0"/>
              <a:t> </a:t>
            </a:r>
            <a:r>
              <a:rPr sz="1000" spc="-5" dirty="0"/>
              <a:t>Edition</a:t>
            </a:r>
            <a:endParaRPr sz="1000"/>
          </a:p>
        </p:txBody>
      </p:sp>
      <p:sp>
        <p:nvSpPr>
          <p:cNvPr id="5" name="Holder 5"/>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showMasterSp="0" type="obj" preserve="1">
  <p:cSld name="Blank">
    <p:spTree>
      <p:nvGrpSpPr>
        <p:cNvPr id="1" name=""/>
        <p:cNvGrpSpPr/>
        <p:nvPr/>
      </p:nvGrpSpPr>
      <p:grpSpPr>
        <a:xfrm>
          <a:off x="0" y="0"/>
          <a:ext cx="0" cy="0"/>
          <a:chOff x="0" y="0"/>
          <a:chExt cx="0" cy="0"/>
        </a:xfrm>
      </p:grpSpPr>
      <p:pic>
        <p:nvPicPr>
          <p:cNvPr id="16" name="bg object 16"/>
          <p:cNvPicPr/>
          <p:nvPr/>
        </p:nvPicPr>
        <p:blipFill>
          <a:blip r:embed="rId2" cstate="print"/>
          <a:stretch>
            <a:fillRect/>
          </a:stretch>
        </p:blipFill>
        <p:spPr>
          <a:xfrm>
            <a:off x="354450" y="68791"/>
            <a:ext cx="1035086" cy="816327"/>
          </a:xfrm>
          <a:prstGeom prst="rect">
            <a:avLst/>
          </a:prstGeom>
        </p:spPr>
      </p:pic>
      <p:sp>
        <p:nvSpPr>
          <p:cNvPr id="17" name="bg object 17"/>
          <p:cNvSpPr/>
          <p:nvPr/>
        </p:nvSpPr>
        <p:spPr>
          <a:xfrm>
            <a:off x="0" y="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336699"/>
          </a:solidFill>
        </p:spPr>
        <p:txBody>
          <a:bodyPr wrap="square" lIns="0" tIns="0" rIns="0" bIns="0" rtlCol="0"/>
          <a:lstStyle/>
          <a:p>
            <a:endParaRPr/>
          </a:p>
        </p:txBody>
      </p:sp>
      <p:sp>
        <p:nvSpPr>
          <p:cNvPr id="18" name="bg object 18"/>
          <p:cNvSpPr/>
          <p:nvPr/>
        </p:nvSpPr>
        <p:spPr>
          <a:xfrm>
            <a:off x="457200" y="860425"/>
            <a:ext cx="8077200" cy="0"/>
          </a:xfrm>
          <a:custGeom>
            <a:avLst/>
            <a:gdLst/>
            <a:ahLst/>
            <a:cxnLst/>
            <a:rect l="l" t="t" r="r" b="b"/>
            <a:pathLst>
              <a:path w="8077200">
                <a:moveTo>
                  <a:pt x="0" y="0"/>
                </a:moveTo>
                <a:lnTo>
                  <a:pt x="8077200" y="0"/>
                </a:lnTo>
              </a:path>
            </a:pathLst>
          </a:custGeom>
          <a:ln w="19050">
            <a:solidFill>
              <a:srgbClr val="336699"/>
            </a:solidFill>
          </a:ln>
        </p:spPr>
        <p:txBody>
          <a:bodyPr wrap="square" lIns="0" tIns="0" rIns="0" bIns="0" rtlCol="0"/>
          <a:lstStyle/>
          <a:p>
            <a:endParaRPr/>
          </a:p>
        </p:txBody>
      </p:sp>
      <p:sp>
        <p:nvSpPr>
          <p:cNvPr id="19" name="bg object 19"/>
          <p:cNvSpPr/>
          <p:nvPr/>
        </p:nvSpPr>
        <p:spPr>
          <a:xfrm>
            <a:off x="0" y="228600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99CCFF"/>
          </a:solidFill>
        </p:spPr>
        <p:txBody>
          <a:bodyPr wrap="square" lIns="0" tIns="0" rIns="0" bIns="0" rtlCol="0"/>
          <a:lstStyle/>
          <a:p>
            <a:endParaRPr/>
          </a:p>
        </p:txBody>
      </p:sp>
      <p:sp>
        <p:nvSpPr>
          <p:cNvPr id="20" name="bg object 20"/>
          <p:cNvSpPr/>
          <p:nvPr/>
        </p:nvSpPr>
        <p:spPr>
          <a:xfrm>
            <a:off x="0" y="457200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336699"/>
          </a:solidFill>
        </p:spPr>
        <p:txBody>
          <a:bodyPr wrap="square" lIns="0" tIns="0" rIns="0" bIns="0" rtlCol="0"/>
          <a:lstStyle/>
          <a:p>
            <a:endParaRPr/>
          </a:p>
        </p:txBody>
      </p:sp>
      <p:pic>
        <p:nvPicPr>
          <p:cNvPr id="21" name="bg object 21"/>
          <p:cNvPicPr/>
          <p:nvPr/>
        </p:nvPicPr>
        <p:blipFill>
          <a:blip r:embed="rId3" cstate="print"/>
          <a:stretch>
            <a:fillRect/>
          </a:stretch>
        </p:blipFill>
        <p:spPr>
          <a:xfrm>
            <a:off x="7774051" y="5849937"/>
            <a:ext cx="1284224" cy="792162"/>
          </a:xfrm>
          <a:prstGeom prst="rect">
            <a:avLst/>
          </a:prstGeom>
        </p:spPr>
      </p:pic>
      <p:pic>
        <p:nvPicPr>
          <p:cNvPr id="22" name="bg object 22"/>
          <p:cNvPicPr/>
          <p:nvPr/>
        </p:nvPicPr>
        <p:blipFill>
          <a:blip r:embed="rId4" cstate="print"/>
          <a:stretch>
            <a:fillRect/>
          </a:stretch>
        </p:blipFill>
        <p:spPr>
          <a:xfrm>
            <a:off x="280987" y="0"/>
            <a:ext cx="914400" cy="914400"/>
          </a:xfrm>
          <a:prstGeom prst="rect">
            <a:avLst/>
          </a:prstGeom>
        </p:spPr>
      </p:pic>
      <p:sp>
        <p:nvSpPr>
          <p:cNvPr id="23" name="bg object 23"/>
          <p:cNvSpPr/>
          <p:nvPr/>
        </p:nvSpPr>
        <p:spPr>
          <a:xfrm>
            <a:off x="1193800" y="0"/>
            <a:ext cx="7950200" cy="914400"/>
          </a:xfrm>
          <a:custGeom>
            <a:avLst/>
            <a:gdLst/>
            <a:ahLst/>
            <a:cxnLst/>
            <a:rect l="l" t="t" r="r" b="b"/>
            <a:pathLst>
              <a:path w="7950200" h="914400">
                <a:moveTo>
                  <a:pt x="7950200" y="0"/>
                </a:moveTo>
                <a:lnTo>
                  <a:pt x="0" y="0"/>
                </a:lnTo>
                <a:lnTo>
                  <a:pt x="0" y="914400"/>
                </a:lnTo>
                <a:lnTo>
                  <a:pt x="7950200" y="914400"/>
                </a:lnTo>
                <a:lnTo>
                  <a:pt x="7950200" y="0"/>
                </a:lnTo>
                <a:close/>
              </a:path>
            </a:pathLst>
          </a:custGeom>
          <a:solidFill>
            <a:srgbClr val="FFCE33"/>
          </a:solidFill>
        </p:spPr>
        <p:txBody>
          <a:bodyPr wrap="square" lIns="0" tIns="0" rIns="0" bIns="0" rtlCol="0"/>
          <a:lstStyle/>
          <a:p>
            <a:endParaRPr/>
          </a:p>
        </p:txBody>
      </p:sp>
      <p:sp>
        <p:nvSpPr>
          <p:cNvPr id="24" name="bg object 24"/>
          <p:cNvSpPr/>
          <p:nvPr/>
        </p:nvSpPr>
        <p:spPr>
          <a:xfrm>
            <a:off x="0" y="6019800"/>
            <a:ext cx="9144000" cy="838200"/>
          </a:xfrm>
          <a:custGeom>
            <a:avLst/>
            <a:gdLst/>
            <a:ahLst/>
            <a:cxnLst/>
            <a:rect l="l" t="t" r="r" b="b"/>
            <a:pathLst>
              <a:path w="9144000" h="838200">
                <a:moveTo>
                  <a:pt x="9144000" y="0"/>
                </a:moveTo>
                <a:lnTo>
                  <a:pt x="0" y="0"/>
                </a:lnTo>
                <a:lnTo>
                  <a:pt x="0" y="838200"/>
                </a:lnTo>
                <a:lnTo>
                  <a:pt x="9144000" y="838200"/>
                </a:lnTo>
                <a:lnTo>
                  <a:pt x="9144000" y="0"/>
                </a:lnTo>
                <a:close/>
              </a:path>
            </a:pathLst>
          </a:custGeom>
          <a:solidFill>
            <a:srgbClr val="FFCE33"/>
          </a:solidFill>
        </p:spPr>
        <p:txBody>
          <a:bodyPr wrap="square" lIns="0" tIns="0" rIns="0" bIns="0" rtlCol="0"/>
          <a:lstStyle/>
          <a:p>
            <a:endParaRPr/>
          </a:p>
        </p:txBody>
      </p:sp>
      <p:pic>
        <p:nvPicPr>
          <p:cNvPr id="25" name="bg object 25"/>
          <p:cNvPicPr/>
          <p:nvPr/>
        </p:nvPicPr>
        <p:blipFill>
          <a:blip r:embed="rId5" cstate="print"/>
          <a:stretch>
            <a:fillRect/>
          </a:stretch>
        </p:blipFill>
        <p:spPr>
          <a:xfrm>
            <a:off x="0" y="6005512"/>
            <a:ext cx="2895600" cy="852485"/>
          </a:xfrm>
          <a:prstGeom prst="rect">
            <a:avLst/>
          </a:prstGeom>
        </p:spPr>
      </p:pic>
      <p:sp>
        <p:nvSpPr>
          <p:cNvPr id="2" name="Holder 2"/>
          <p:cNvSpPr>
            <a:spLocks noGrp="1"/>
          </p:cNvSpPr>
          <p:nvPr>
            <p:ph type="ftr" sz="quarter" idx="5"/>
          </p:nvPr>
        </p:nvSpPr>
        <p:spPr/>
        <p:txBody>
          <a:bodyPr lIns="0" tIns="0" rIns="0" bIns="0"/>
          <a:lstStyle>
            <a:lvl1pPr>
              <a:defRPr sz="1800" b="0" i="0">
                <a:solidFill>
                  <a:schemeClr val="tx1"/>
                </a:solidFill>
                <a:latin typeface="Arial Black"/>
                <a:cs typeface="Arial Black"/>
              </a:defRPr>
            </a:lvl1pPr>
          </a:lstStyle>
          <a:p>
            <a:pPr marL="12700">
              <a:lnSpc>
                <a:spcPct val="100000"/>
              </a:lnSpc>
              <a:spcBef>
                <a:spcPts val="280"/>
              </a:spcBef>
            </a:pPr>
            <a:r>
              <a:rPr spc="-25" dirty="0"/>
              <a:t>RCEW,</a:t>
            </a:r>
            <a:r>
              <a:rPr spc="-15" dirty="0"/>
              <a:t> </a:t>
            </a:r>
            <a:r>
              <a:rPr spc="-5" dirty="0"/>
              <a:t>Pasupula</a:t>
            </a:r>
            <a:r>
              <a:rPr spc="-10" dirty="0"/>
              <a:t> </a:t>
            </a:r>
            <a:r>
              <a:rPr spc="-5" dirty="0"/>
              <a:t>(V),</a:t>
            </a:r>
            <a:r>
              <a:rPr spc="-10" dirty="0"/>
              <a:t> Nandikotkur</a:t>
            </a:r>
            <a:r>
              <a:rPr spc="-15" dirty="0"/>
              <a:t> </a:t>
            </a:r>
            <a:r>
              <a:rPr spc="-10" dirty="0"/>
              <a:t>Road,</a:t>
            </a:r>
          </a:p>
          <a:p>
            <a:pPr marL="1990725">
              <a:lnSpc>
                <a:spcPct val="100000"/>
              </a:lnSpc>
            </a:pPr>
            <a:r>
              <a:rPr dirty="0"/>
              <a:t>Near</a:t>
            </a:r>
            <a:r>
              <a:rPr spc="-35" dirty="0"/>
              <a:t> </a:t>
            </a:r>
            <a:r>
              <a:rPr spc="-10" dirty="0"/>
              <a:t>Venkayapalli,</a:t>
            </a:r>
            <a:r>
              <a:rPr spc="-30" dirty="0"/>
              <a:t> </a:t>
            </a:r>
            <a:r>
              <a:rPr dirty="0"/>
              <a:t>KURNOOL</a:t>
            </a:r>
            <a:r>
              <a:rPr spc="-15" dirty="0"/>
              <a:t> </a:t>
            </a:r>
            <a:r>
              <a:rPr dirty="0"/>
              <a:t>-2</a:t>
            </a:r>
          </a:p>
        </p:txBody>
      </p:sp>
      <p:sp>
        <p:nvSpPr>
          <p:cNvPr id="3" name="Holder 3"/>
          <p:cNvSpPr>
            <a:spLocks noGrp="1"/>
          </p:cNvSpPr>
          <p:nvPr>
            <p:ph type="dt" sz="half" idx="6"/>
          </p:nvPr>
        </p:nvSpPr>
        <p:spPr/>
        <p:txBody>
          <a:bodyPr lIns="0" tIns="0" rIns="0" bIns="0"/>
          <a:lstStyle>
            <a:lvl1pPr>
              <a:defRPr sz="1000" b="1" i="0">
                <a:solidFill>
                  <a:srgbClr val="006699"/>
                </a:solidFill>
                <a:latin typeface="Arial"/>
                <a:cs typeface="Arial"/>
              </a:defRPr>
            </a:lvl1pPr>
          </a:lstStyle>
          <a:p>
            <a:pPr>
              <a:lnSpc>
                <a:spcPct val="100000"/>
              </a:lnSpc>
              <a:spcBef>
                <a:spcPts val="160"/>
              </a:spcBef>
              <a:tabLst>
                <a:tab pos="2305050" algn="l"/>
              </a:tabLst>
            </a:pPr>
            <a:r>
              <a:rPr sz="1500" spc="-15" baseline="2777" dirty="0"/>
              <a:t>1.1	</a:t>
            </a:r>
            <a:r>
              <a:rPr sz="1500" spc="-7" baseline="13888" dirty="0"/>
              <a:t>Silberschatz,</a:t>
            </a:r>
            <a:r>
              <a:rPr sz="1500" spc="-37" baseline="13888" dirty="0"/>
              <a:t> </a:t>
            </a:r>
            <a:r>
              <a:rPr sz="1500" spc="-7" baseline="13888" dirty="0"/>
              <a:t>Galvin</a:t>
            </a:r>
            <a:r>
              <a:rPr sz="1500" spc="-30" baseline="13888" dirty="0"/>
              <a:t> </a:t>
            </a:r>
            <a:r>
              <a:rPr sz="1500" spc="-7" baseline="13888" dirty="0"/>
              <a:t>and</a:t>
            </a:r>
            <a:r>
              <a:rPr sz="1500" spc="15" baseline="13888" dirty="0"/>
              <a:t> </a:t>
            </a:r>
            <a:r>
              <a:rPr sz="1500" spc="-7" baseline="13888" dirty="0"/>
              <a:t>Gagne</a:t>
            </a:r>
            <a:r>
              <a:rPr sz="1500" spc="7" baseline="13888" dirty="0"/>
              <a:t> </a:t>
            </a:r>
            <a:r>
              <a:rPr sz="1500" spc="-67" baseline="13888" dirty="0"/>
              <a:t>©2011</a:t>
            </a:r>
            <a:r>
              <a:rPr sz="1000" spc="-45" dirty="0"/>
              <a:t>Operating</a:t>
            </a:r>
            <a:r>
              <a:rPr sz="1000" spc="-10" dirty="0"/>
              <a:t> System</a:t>
            </a:r>
            <a:r>
              <a:rPr sz="1000" spc="10" dirty="0"/>
              <a:t> </a:t>
            </a:r>
            <a:r>
              <a:rPr sz="1000" spc="-5" dirty="0"/>
              <a:t>Concepts</a:t>
            </a:r>
            <a:r>
              <a:rPr sz="1000" spc="5" dirty="0"/>
              <a:t> </a:t>
            </a:r>
            <a:r>
              <a:rPr sz="1000" spc="-5" dirty="0"/>
              <a:t>Essentials</a:t>
            </a:r>
            <a:r>
              <a:rPr sz="1000" spc="15" dirty="0"/>
              <a:t> </a:t>
            </a:r>
            <a:r>
              <a:rPr sz="1000" spc="-5" dirty="0"/>
              <a:t>–</a:t>
            </a:r>
            <a:r>
              <a:rPr sz="1000" spc="-10" dirty="0"/>
              <a:t> </a:t>
            </a:r>
            <a:r>
              <a:rPr sz="1000" dirty="0"/>
              <a:t>8</a:t>
            </a:r>
            <a:r>
              <a:rPr sz="975" baseline="25641" dirty="0"/>
              <a:t>th</a:t>
            </a:r>
            <a:r>
              <a:rPr sz="975" spc="150" baseline="25641" dirty="0"/>
              <a:t> </a:t>
            </a:r>
            <a:r>
              <a:rPr sz="1000" spc="-5" dirty="0"/>
              <a:t>Edition</a:t>
            </a:r>
            <a:endParaRPr sz="1000"/>
          </a:p>
        </p:txBody>
      </p:sp>
      <p:sp>
        <p:nvSpPr>
          <p:cNvPr id="4" name="Holder 4"/>
          <p:cNvSpPr>
            <a:spLocks noGrp="1"/>
          </p:cNvSpPr>
          <p:nvPr>
            <p:ph type="sldNum" sz="quarter" idx="7"/>
          </p:nvPr>
        </p:nvSpPr>
        <p:spPr/>
        <p:txBody>
          <a:bodyPr lIns="0" tIns="0" rIns="0" bIns="0"/>
          <a:lstStyle>
            <a:lvl1pPr algn="r">
              <a:defRPr>
                <a:solidFill>
                  <a:schemeClr val="tx1">
                    <a:tint val="75000"/>
                  </a:schemeClr>
                </a:solidFill>
              </a:defRPr>
            </a:lvl1pPr>
          </a:lstStyle>
          <a:p>
            <a:fld id="{B6F15528-21DE-4FAA-801E-634DDDAF4B2B}" type="slidenum">
              <a:rPr/>
              <a:pPr/>
              <a:t>‹#›</a:t>
            </a:fld>
            <a:endParaRPr/>
          </a:p>
        </p:txBody>
      </p:sp>
    </p:spTree>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showMasterSp="0" type="title" preserve="1">
  <p:cSld name="Title Slide">
    <p:spTree>
      <p:nvGrpSpPr>
        <p:cNvPr id="1" name=""/>
        <p:cNvGrpSpPr/>
        <p:nvPr/>
      </p:nvGrpSpPr>
      <p:grpSpPr>
        <a:xfrm>
          <a:off x="0" y="0"/>
          <a:ext cx="0" cy="0"/>
          <a:chOff x="0" y="0"/>
          <a:chExt cx="0" cy="0"/>
        </a:xfrm>
      </p:grpSpPr>
      <p:grpSp>
        <p:nvGrpSpPr>
          <p:cNvPr id="2" name="Group 3"/>
          <p:cNvGrpSpPr>
            <a:grpSpLocks/>
          </p:cNvGrpSpPr>
          <p:nvPr/>
        </p:nvGrpSpPr>
        <p:grpSpPr bwMode="auto">
          <a:xfrm>
            <a:off x="198438" y="2960688"/>
            <a:ext cx="8610600" cy="201612"/>
            <a:chOff x="125" y="1865"/>
            <a:chExt cx="5424" cy="127"/>
          </a:xfrm>
        </p:grpSpPr>
        <p:sp>
          <p:nvSpPr>
            <p:cNvPr id="4" name="Rectangle 4"/>
            <p:cNvSpPr>
              <a:spLocks noChangeArrowheads="1"/>
            </p:cNvSpPr>
            <p:nvPr/>
          </p:nvSpPr>
          <p:spPr bwMode="auto">
            <a:xfrm>
              <a:off x="125" y="1865"/>
              <a:ext cx="1808" cy="127"/>
            </a:xfrm>
            <a:prstGeom prst="rect">
              <a:avLst/>
            </a:prstGeom>
            <a:solidFill>
              <a:srgbClr val="336699"/>
            </a:solidFill>
            <a:ln w="9525">
              <a:noFill/>
              <a:miter lim="800000"/>
              <a:headEnd/>
              <a:tailEnd/>
            </a:ln>
          </p:spPr>
          <p:txBody>
            <a:bodyPr wrap="none" anchor="ctr"/>
            <a:lstStyle/>
            <a:p>
              <a:pPr>
                <a:defRPr/>
              </a:pPr>
              <a:endParaRPr lang="en-US"/>
            </a:p>
          </p:txBody>
        </p:sp>
        <p:sp>
          <p:nvSpPr>
            <p:cNvPr id="5" name="Rectangle 5"/>
            <p:cNvSpPr>
              <a:spLocks noChangeArrowheads="1"/>
            </p:cNvSpPr>
            <p:nvPr/>
          </p:nvSpPr>
          <p:spPr bwMode="auto">
            <a:xfrm>
              <a:off x="1933" y="1865"/>
              <a:ext cx="1808" cy="127"/>
            </a:xfrm>
            <a:prstGeom prst="rect">
              <a:avLst/>
            </a:prstGeom>
            <a:solidFill>
              <a:srgbClr val="99CCFF"/>
            </a:solidFill>
            <a:ln w="9525">
              <a:noFill/>
              <a:miter lim="800000"/>
              <a:headEnd/>
              <a:tailEnd/>
            </a:ln>
          </p:spPr>
          <p:txBody>
            <a:bodyPr wrap="none" anchor="ctr"/>
            <a:lstStyle/>
            <a:p>
              <a:pPr>
                <a:defRPr/>
              </a:pPr>
              <a:endParaRPr lang="en-US"/>
            </a:p>
          </p:txBody>
        </p:sp>
        <p:sp>
          <p:nvSpPr>
            <p:cNvPr id="6" name="Rectangle 6"/>
            <p:cNvSpPr>
              <a:spLocks noChangeArrowheads="1"/>
            </p:cNvSpPr>
            <p:nvPr/>
          </p:nvSpPr>
          <p:spPr bwMode="auto">
            <a:xfrm>
              <a:off x="3741" y="1865"/>
              <a:ext cx="1808" cy="127"/>
            </a:xfrm>
            <a:prstGeom prst="rect">
              <a:avLst/>
            </a:prstGeom>
            <a:solidFill>
              <a:srgbClr val="336699"/>
            </a:solidFill>
            <a:ln w="9525">
              <a:noFill/>
              <a:miter lim="800000"/>
              <a:headEnd/>
              <a:tailEnd/>
            </a:ln>
          </p:spPr>
          <p:txBody>
            <a:bodyPr wrap="none" anchor="ctr"/>
            <a:lstStyle/>
            <a:p>
              <a:pPr>
                <a:defRPr/>
              </a:pPr>
              <a:endParaRPr lang="en-US"/>
            </a:p>
          </p:txBody>
        </p:sp>
      </p:grpSp>
      <p:sp>
        <p:nvSpPr>
          <p:cNvPr id="7" name="Text Box 7"/>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sz="1000" b="1" smtClean="0">
                <a:solidFill>
                  <a:srgbClr val="336699"/>
                </a:solidFill>
                <a:latin typeface="Helvetica" pitchFamily="-84" charset="0"/>
              </a:rPr>
              <a:t>Silberschatz, Galvin and Gagne ©2013</a:t>
            </a:r>
          </a:p>
        </p:txBody>
      </p:sp>
      <p:sp>
        <p:nvSpPr>
          <p:cNvPr id="8" name="Text Box 8"/>
          <p:cNvSpPr txBox="1">
            <a:spLocks noChangeArrowheads="1"/>
          </p:cNvSpPr>
          <p:nvPr/>
        </p:nvSpPr>
        <p:spPr bwMode="auto">
          <a:xfrm>
            <a:off x="26988" y="6613525"/>
            <a:ext cx="26955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sz="1000" b="1" smtClean="0">
                <a:solidFill>
                  <a:srgbClr val="336699"/>
                </a:solidFill>
                <a:latin typeface="Helvetica" pitchFamily="-84" charset="0"/>
              </a:rPr>
              <a:t>Operating System Concepts – 9</a:t>
            </a:r>
            <a:r>
              <a:rPr lang="en-US" sz="1000" b="1" baseline="30000" smtClean="0">
                <a:solidFill>
                  <a:srgbClr val="336699"/>
                </a:solidFill>
                <a:latin typeface="Helvetica" pitchFamily="-84" charset="0"/>
              </a:rPr>
              <a:t>th</a:t>
            </a:r>
            <a:r>
              <a:rPr lang="en-US" sz="1000" b="1" smtClean="0">
                <a:solidFill>
                  <a:srgbClr val="336699"/>
                </a:solidFill>
                <a:latin typeface="Helvetica" pitchFamily="-84" charset="0"/>
              </a:rPr>
              <a:t> Edition</a:t>
            </a:r>
          </a:p>
        </p:txBody>
      </p:sp>
      <p:pic>
        <p:nvPicPr>
          <p:cNvPr id="9" name="Picture 9" descr="dino_4"/>
          <p:cNvPicPr>
            <a:picLocks noChangeAspect="1" noChangeArrowheads="1"/>
          </p:cNvPicPr>
          <p:nvPr/>
        </p:nvPicPr>
        <p:blipFill>
          <a:blip r:embed="rId2" cstate="print"/>
          <a:srcRect/>
          <a:stretch>
            <a:fillRect/>
          </a:stretch>
        </p:blipFill>
        <p:spPr bwMode="auto">
          <a:xfrm>
            <a:off x="3360738" y="4157663"/>
            <a:ext cx="2062162" cy="1593850"/>
          </a:xfrm>
          <a:prstGeom prst="rect">
            <a:avLst/>
          </a:prstGeom>
          <a:noFill/>
          <a:ln w="76200">
            <a:solidFill>
              <a:srgbClr val="336699"/>
            </a:solidFill>
            <a:miter lim="800000"/>
            <a:headEnd/>
            <a:tailEnd/>
          </a:ln>
        </p:spPr>
      </p:pic>
      <p:sp>
        <p:nvSpPr>
          <p:cNvPr id="10" name="Rectangle 10"/>
          <p:cNvSpPr>
            <a:spLocks noChangeArrowheads="1"/>
          </p:cNvSpPr>
          <p:nvPr/>
        </p:nvSpPr>
        <p:spPr bwMode="auto">
          <a:xfrm>
            <a:off x="3224213" y="4006850"/>
            <a:ext cx="2336800" cy="1887538"/>
          </a:xfrm>
          <a:prstGeom prst="rect">
            <a:avLst/>
          </a:prstGeom>
          <a:noFill/>
          <a:ln w="57150" cmpd="thinThick">
            <a:solidFill>
              <a:srgbClr val="66CCFF"/>
            </a:solidFill>
            <a:miter lim="800000"/>
            <a:headEnd/>
            <a:tailEnd/>
          </a:ln>
        </p:spPr>
        <p:txBody>
          <a:bodyPr wrap="none" anchor="ctr"/>
          <a:lstStyle/>
          <a:p>
            <a:pPr>
              <a:defRPr/>
            </a:pPr>
            <a:endParaRPr lang="en-US"/>
          </a:p>
        </p:txBody>
      </p:sp>
      <p:sp>
        <p:nvSpPr>
          <p:cNvPr id="152578" name="Rectangle 2"/>
          <p:cNvSpPr>
            <a:spLocks noGrp="1" noChangeArrowheads="1"/>
          </p:cNvSpPr>
          <p:nvPr>
            <p:ph type="ctrTitle"/>
          </p:nvPr>
        </p:nvSpPr>
        <p:spPr>
          <a:xfrm>
            <a:off x="685800" y="685800"/>
            <a:ext cx="7772400" cy="2127250"/>
          </a:xfrm>
        </p:spPr>
        <p:txBody>
          <a:bodyPr/>
          <a:lstStyle>
            <a:lvl1pPr>
              <a:defRPr sz="4300"/>
            </a:lvl1pPr>
          </a:lstStyle>
          <a:p>
            <a:r>
              <a:rPr lang="en-US" dirty="0"/>
              <a:t>Click to edit Master title style</a:t>
            </a:r>
          </a:p>
        </p:txBody>
      </p:sp>
    </p:spTree>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showMasterSp="0"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idx="1"/>
          </p:nvPr>
        </p:nvSpPr>
        <p:spPr/>
        <p:txBody>
          <a:body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showMasterSp="0"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4406900"/>
            <a:ext cx="7772400" cy="1362075"/>
          </a:xfrm>
        </p:spPr>
        <p:txBody>
          <a:bodyPr anchor="t"/>
          <a:lstStyle>
            <a:lvl1pPr algn="l">
              <a:defRPr sz="4000" b="1" cap="all"/>
            </a:lvl1pPr>
          </a:lstStyle>
          <a:p>
            <a:r>
              <a:rPr lang="en-US" smtClean="0"/>
              <a:t>Click to edit Master title style</a:t>
            </a:r>
            <a:endParaRPr lang="en-US"/>
          </a:p>
        </p:txBody>
      </p:sp>
      <p:sp>
        <p:nvSpPr>
          <p:cNvPr id="3" name="Text Placeholder 2"/>
          <p:cNvSpPr>
            <a:spLocks noGrp="1"/>
          </p:cNvSpPr>
          <p:nvPr>
            <p:ph type="body" idx="1"/>
          </p:nvPr>
        </p:nvSpPr>
        <p:spPr>
          <a:xfrm>
            <a:off x="722313" y="2906713"/>
            <a:ext cx="7772400" cy="1500187"/>
          </a:xfrm>
        </p:spPr>
        <p:txBody>
          <a:bodyPr anchor="b"/>
          <a:lstStyle>
            <a:lvl1pPr marL="0" indent="0">
              <a:buNone/>
              <a:defRPr sz="2000"/>
            </a:lvl1pPr>
            <a:lvl2pPr marL="457200" indent="0">
              <a:buNone/>
              <a:defRPr sz="1800"/>
            </a:lvl2pPr>
            <a:lvl3pPr marL="914400" indent="0">
              <a:buNone/>
              <a:defRPr sz="1600"/>
            </a:lvl3pPr>
            <a:lvl4pPr marL="1371600" indent="0">
              <a:buNone/>
              <a:defRPr sz="1400"/>
            </a:lvl4pPr>
            <a:lvl5pPr marL="1828800" indent="0">
              <a:buNone/>
              <a:defRPr sz="1400"/>
            </a:lvl5pPr>
            <a:lvl6pPr marL="2286000" indent="0">
              <a:buNone/>
              <a:defRPr sz="1400"/>
            </a:lvl6pPr>
            <a:lvl7pPr marL="2743200" indent="0">
              <a:buNone/>
              <a:defRPr sz="1400"/>
            </a:lvl7pPr>
            <a:lvl8pPr marL="3200400" indent="0">
              <a:buNone/>
              <a:defRPr sz="1400"/>
            </a:lvl8pPr>
            <a:lvl9pPr marL="3657600" indent="0">
              <a:buNone/>
              <a:defRPr sz="1400"/>
            </a:lvl9pPr>
          </a:lstStyle>
          <a:p>
            <a:pPr lvl="0"/>
            <a:r>
              <a:rPr lang="en-US" smtClean="0"/>
              <a:t>Click to edit Master text styles</a:t>
            </a:r>
          </a:p>
        </p:txBody>
      </p:sp>
    </p:spTree>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showMasterSp="0"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smtClean="0"/>
              <a:t>Click to edit Master title style</a:t>
            </a:r>
            <a:endParaRPr lang="en-US"/>
          </a:p>
        </p:txBody>
      </p:sp>
      <p:sp>
        <p:nvSpPr>
          <p:cNvPr id="3" name="Content Placeholder 2"/>
          <p:cNvSpPr>
            <a:spLocks noGrp="1"/>
          </p:cNvSpPr>
          <p:nvPr>
            <p:ph sz="half" idx="1"/>
          </p:nvPr>
        </p:nvSpPr>
        <p:spPr>
          <a:xfrm>
            <a:off x="806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
        <p:nvSpPr>
          <p:cNvPr id="4" name="Content Placeholder 3"/>
          <p:cNvSpPr>
            <a:spLocks noGrp="1"/>
          </p:cNvSpPr>
          <p:nvPr>
            <p:ph sz="half" idx="2"/>
          </p:nvPr>
        </p:nvSpPr>
        <p:spPr>
          <a:xfrm>
            <a:off x="4997450" y="1233488"/>
            <a:ext cx="4038600" cy="4530725"/>
          </a:xfrm>
        </p:spPr>
        <p:txBody>
          <a:bodyPr/>
          <a:lstStyle>
            <a:lvl1pPr>
              <a:defRPr sz="2800"/>
            </a:lvl1pPr>
            <a:lvl2pPr>
              <a:defRPr sz="2400"/>
            </a:lvl2pPr>
            <a:lvl3pPr>
              <a:defRPr sz="2000"/>
            </a:lvl3pPr>
            <a:lvl4pPr>
              <a:defRPr sz="1800"/>
            </a:lvl4pPr>
            <a:lvl5pPr>
              <a:defRPr sz="1800"/>
            </a:lvl5pPr>
            <a:lvl6pPr>
              <a:defRPr sz="1800"/>
            </a:lvl6pPr>
            <a:lvl7pPr>
              <a:defRPr sz="1800"/>
            </a:lvl7pPr>
            <a:lvl8pPr>
              <a:defRPr sz="1800"/>
            </a:lvl8pPr>
            <a:lvl9pPr>
              <a:defRPr sz="1800"/>
            </a:lvl9pPr>
          </a:lstStyle>
          <a:p>
            <a:pPr lvl="0"/>
            <a:r>
              <a:rPr lang="en-US" smtClean="0"/>
              <a:t>Click to edit Master text styles</a:t>
            </a:r>
          </a:p>
          <a:p>
            <a:pPr lvl="1"/>
            <a:r>
              <a:rPr lang="en-US" smtClean="0"/>
              <a:t>Second level</a:t>
            </a:r>
          </a:p>
          <a:p>
            <a:pPr lvl="2"/>
            <a:r>
              <a:rPr lang="en-US" smtClean="0"/>
              <a:t>Third level</a:t>
            </a:r>
          </a:p>
          <a:p>
            <a:pPr lvl="3"/>
            <a:r>
              <a:rPr lang="en-US" smtClean="0"/>
              <a:t>Fourth level</a:t>
            </a:r>
          </a:p>
          <a:p>
            <a:pPr lvl="4"/>
            <a:r>
              <a:rPr lang="en-US" smtClean="0"/>
              <a:t>Fifth level</a:t>
            </a:r>
            <a:endParaRPr lang="en-US"/>
          </a:p>
        </p:txBody>
      </p:sp>
    </p:spTree>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image" Target="../media/image2.jpeg"/><Relationship Id="rId3" Type="http://schemas.openxmlformats.org/officeDocument/2006/relationships/slideLayout" Target="../slideLayouts/slideLayout3.xml"/><Relationship Id="rId7" Type="http://schemas.openxmlformats.org/officeDocument/2006/relationships/image" Target="../media/image1.jpeg"/><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theme" Target="../theme/theme1.xml"/><Relationship Id="rId5" Type="http://schemas.openxmlformats.org/officeDocument/2006/relationships/slideLayout" Target="../slideLayouts/slideLayout5.xml"/><Relationship Id="rId4" Type="http://schemas.openxmlformats.org/officeDocument/2006/relationships/slideLayout" Target="../slideLayouts/slideLayout4.xml"/><Relationship Id="rId9" Type="http://schemas.openxmlformats.org/officeDocument/2006/relationships/image" Target="../media/image3.jpeg"/></Relationships>
</file>

<file path=ppt/slideMasters/_rels/slideMaster2.xml.rels><?xml version="1.0" encoding="UTF-8" standalone="yes"?>
<Relationships xmlns="http://schemas.openxmlformats.org/package/2006/relationships"><Relationship Id="rId8" Type="http://schemas.openxmlformats.org/officeDocument/2006/relationships/slideLayout" Target="../slideLayouts/slideLayout13.xml"/><Relationship Id="rId13" Type="http://schemas.openxmlformats.org/officeDocument/2006/relationships/image" Target="../media/image5.jpeg"/><Relationship Id="rId3" Type="http://schemas.openxmlformats.org/officeDocument/2006/relationships/slideLayout" Target="../slideLayouts/slideLayout8.xml"/><Relationship Id="rId7" Type="http://schemas.openxmlformats.org/officeDocument/2006/relationships/slideLayout" Target="../slideLayouts/slideLayout12.xml"/><Relationship Id="rId12" Type="http://schemas.openxmlformats.org/officeDocument/2006/relationships/theme" Target="../theme/theme2.xml"/><Relationship Id="rId2" Type="http://schemas.openxmlformats.org/officeDocument/2006/relationships/slideLayout" Target="../slideLayouts/slideLayout7.xml"/><Relationship Id="rId1" Type="http://schemas.openxmlformats.org/officeDocument/2006/relationships/slideLayout" Target="../slideLayouts/slideLayout6.xml"/><Relationship Id="rId6" Type="http://schemas.openxmlformats.org/officeDocument/2006/relationships/slideLayout" Target="../slideLayouts/slideLayout11.xml"/><Relationship Id="rId11" Type="http://schemas.openxmlformats.org/officeDocument/2006/relationships/slideLayout" Target="../slideLayouts/slideLayout16.xml"/><Relationship Id="rId5" Type="http://schemas.openxmlformats.org/officeDocument/2006/relationships/slideLayout" Target="../slideLayouts/slideLayout10.xml"/><Relationship Id="rId10" Type="http://schemas.openxmlformats.org/officeDocument/2006/relationships/slideLayout" Target="../slideLayouts/slideLayout15.xml"/><Relationship Id="rId4" Type="http://schemas.openxmlformats.org/officeDocument/2006/relationships/slideLayout" Target="../slideLayouts/slideLayout9.xml"/><Relationship Id="rId9" Type="http://schemas.openxmlformats.org/officeDocument/2006/relationships/slideLayout" Target="../slideLayouts/slideLayout14.xml"/><Relationship Id="rId14" Type="http://schemas.openxmlformats.org/officeDocument/2006/relationships/image" Target="../media/image6.jpeg"/></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6" name="bg object 16"/>
          <p:cNvPicPr/>
          <p:nvPr/>
        </p:nvPicPr>
        <p:blipFill>
          <a:blip r:embed="rId7" cstate="print"/>
          <a:stretch>
            <a:fillRect/>
          </a:stretch>
        </p:blipFill>
        <p:spPr>
          <a:xfrm>
            <a:off x="354450" y="68791"/>
            <a:ext cx="1035086" cy="816327"/>
          </a:xfrm>
          <a:prstGeom prst="rect">
            <a:avLst/>
          </a:prstGeom>
        </p:spPr>
      </p:pic>
      <p:sp>
        <p:nvSpPr>
          <p:cNvPr id="17" name="bg object 17"/>
          <p:cNvSpPr/>
          <p:nvPr/>
        </p:nvSpPr>
        <p:spPr>
          <a:xfrm>
            <a:off x="0" y="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336699"/>
          </a:solidFill>
        </p:spPr>
        <p:txBody>
          <a:bodyPr wrap="square" lIns="0" tIns="0" rIns="0" bIns="0" rtlCol="0"/>
          <a:lstStyle/>
          <a:p>
            <a:endParaRPr/>
          </a:p>
        </p:txBody>
      </p:sp>
      <p:sp>
        <p:nvSpPr>
          <p:cNvPr id="18" name="bg object 18"/>
          <p:cNvSpPr/>
          <p:nvPr/>
        </p:nvSpPr>
        <p:spPr>
          <a:xfrm>
            <a:off x="457200" y="860425"/>
            <a:ext cx="8077200" cy="0"/>
          </a:xfrm>
          <a:custGeom>
            <a:avLst/>
            <a:gdLst/>
            <a:ahLst/>
            <a:cxnLst/>
            <a:rect l="l" t="t" r="r" b="b"/>
            <a:pathLst>
              <a:path w="8077200">
                <a:moveTo>
                  <a:pt x="0" y="0"/>
                </a:moveTo>
                <a:lnTo>
                  <a:pt x="8077200" y="0"/>
                </a:lnTo>
              </a:path>
            </a:pathLst>
          </a:custGeom>
          <a:ln w="19050">
            <a:solidFill>
              <a:srgbClr val="336699"/>
            </a:solidFill>
          </a:ln>
        </p:spPr>
        <p:txBody>
          <a:bodyPr wrap="square" lIns="0" tIns="0" rIns="0" bIns="0" rtlCol="0"/>
          <a:lstStyle/>
          <a:p>
            <a:endParaRPr/>
          </a:p>
        </p:txBody>
      </p:sp>
      <p:sp>
        <p:nvSpPr>
          <p:cNvPr id="19" name="bg object 19"/>
          <p:cNvSpPr/>
          <p:nvPr/>
        </p:nvSpPr>
        <p:spPr>
          <a:xfrm>
            <a:off x="0" y="228600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99CCFF"/>
          </a:solidFill>
        </p:spPr>
        <p:txBody>
          <a:bodyPr wrap="square" lIns="0" tIns="0" rIns="0" bIns="0" rtlCol="0"/>
          <a:lstStyle/>
          <a:p>
            <a:endParaRPr/>
          </a:p>
        </p:txBody>
      </p:sp>
      <p:sp>
        <p:nvSpPr>
          <p:cNvPr id="20" name="bg object 20"/>
          <p:cNvSpPr/>
          <p:nvPr/>
        </p:nvSpPr>
        <p:spPr>
          <a:xfrm>
            <a:off x="0" y="457200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336699"/>
          </a:solidFill>
        </p:spPr>
        <p:txBody>
          <a:bodyPr wrap="square" lIns="0" tIns="0" rIns="0" bIns="0" rtlCol="0"/>
          <a:lstStyle/>
          <a:p>
            <a:endParaRPr/>
          </a:p>
        </p:txBody>
      </p:sp>
      <p:pic>
        <p:nvPicPr>
          <p:cNvPr id="21" name="bg object 21"/>
          <p:cNvPicPr/>
          <p:nvPr/>
        </p:nvPicPr>
        <p:blipFill>
          <a:blip r:embed="rId8" cstate="print"/>
          <a:stretch>
            <a:fillRect/>
          </a:stretch>
        </p:blipFill>
        <p:spPr>
          <a:xfrm>
            <a:off x="7774051" y="5849937"/>
            <a:ext cx="1284224" cy="792162"/>
          </a:xfrm>
          <a:prstGeom prst="rect">
            <a:avLst/>
          </a:prstGeom>
        </p:spPr>
      </p:pic>
      <p:pic>
        <p:nvPicPr>
          <p:cNvPr id="22" name="bg object 22"/>
          <p:cNvPicPr/>
          <p:nvPr/>
        </p:nvPicPr>
        <p:blipFill>
          <a:blip r:embed="rId9" cstate="print"/>
          <a:stretch>
            <a:fillRect/>
          </a:stretch>
        </p:blipFill>
        <p:spPr>
          <a:xfrm>
            <a:off x="280987" y="0"/>
            <a:ext cx="914400" cy="914400"/>
          </a:xfrm>
          <a:prstGeom prst="rect">
            <a:avLst/>
          </a:prstGeom>
        </p:spPr>
      </p:pic>
      <p:sp>
        <p:nvSpPr>
          <p:cNvPr id="2" name="Holder 2"/>
          <p:cNvSpPr>
            <a:spLocks noGrp="1"/>
          </p:cNvSpPr>
          <p:nvPr>
            <p:ph type="title"/>
          </p:nvPr>
        </p:nvSpPr>
        <p:spPr>
          <a:xfrm>
            <a:off x="1938020" y="288163"/>
            <a:ext cx="1446529" cy="513715"/>
          </a:xfrm>
          <a:prstGeom prst="rect">
            <a:avLst/>
          </a:prstGeom>
        </p:spPr>
        <p:txBody>
          <a:bodyPr wrap="square" lIns="0" tIns="0" rIns="0" bIns="0">
            <a:spAutoFit/>
          </a:bodyPr>
          <a:lstStyle>
            <a:lvl1pPr>
              <a:defRPr sz="3200" b="1" i="0">
                <a:solidFill>
                  <a:srgbClr val="000099"/>
                </a:solidFill>
                <a:latin typeface="Calibri"/>
                <a:cs typeface="Calibri"/>
              </a:defRPr>
            </a:lvl1pPr>
          </a:lstStyle>
          <a:p>
            <a:endParaRPr/>
          </a:p>
        </p:txBody>
      </p:sp>
      <p:sp>
        <p:nvSpPr>
          <p:cNvPr id="3" name="Holder 3"/>
          <p:cNvSpPr>
            <a:spLocks noGrp="1"/>
          </p:cNvSpPr>
          <p:nvPr>
            <p:ph type="body" idx="1"/>
          </p:nvPr>
        </p:nvSpPr>
        <p:spPr>
          <a:xfrm>
            <a:off x="674319" y="1584198"/>
            <a:ext cx="5417820" cy="4384675"/>
          </a:xfrm>
          <a:prstGeom prst="rect">
            <a:avLst/>
          </a:prstGeom>
        </p:spPr>
        <p:txBody>
          <a:bodyPr wrap="square" lIns="0" tIns="0" rIns="0" bIns="0">
            <a:spAutoFit/>
          </a:bodyPr>
          <a:lstStyle>
            <a:lvl1pPr>
              <a:defRPr sz="2200" b="0" i="0">
                <a:solidFill>
                  <a:schemeClr val="tx1"/>
                </a:solidFill>
                <a:latin typeface="Calibri"/>
                <a:cs typeface="Calibri"/>
              </a:defRPr>
            </a:lvl1pPr>
          </a:lstStyle>
          <a:p>
            <a:endParaRPr/>
          </a:p>
        </p:txBody>
      </p:sp>
      <p:sp>
        <p:nvSpPr>
          <p:cNvPr id="4" name="Holder 4"/>
          <p:cNvSpPr>
            <a:spLocks noGrp="1"/>
          </p:cNvSpPr>
          <p:nvPr>
            <p:ph type="ftr" sz="quarter" idx="5"/>
          </p:nvPr>
        </p:nvSpPr>
        <p:spPr>
          <a:xfrm>
            <a:off x="2974975" y="6116694"/>
            <a:ext cx="6017259" cy="622300"/>
          </a:xfrm>
          <a:prstGeom prst="rect">
            <a:avLst/>
          </a:prstGeom>
        </p:spPr>
        <p:txBody>
          <a:bodyPr wrap="square" lIns="0" tIns="0" rIns="0" bIns="0">
            <a:spAutoFit/>
          </a:bodyPr>
          <a:lstStyle>
            <a:lvl1pPr>
              <a:defRPr sz="1800" b="0" i="0">
                <a:solidFill>
                  <a:schemeClr val="tx1"/>
                </a:solidFill>
                <a:latin typeface="Arial Black"/>
                <a:cs typeface="Arial Black"/>
              </a:defRPr>
            </a:lvl1pPr>
          </a:lstStyle>
          <a:p>
            <a:pPr marL="12700">
              <a:lnSpc>
                <a:spcPct val="100000"/>
              </a:lnSpc>
              <a:spcBef>
                <a:spcPts val="280"/>
              </a:spcBef>
            </a:pPr>
            <a:r>
              <a:rPr spc="-25" dirty="0"/>
              <a:t>RCEW,</a:t>
            </a:r>
            <a:r>
              <a:rPr spc="-15" dirty="0"/>
              <a:t> </a:t>
            </a:r>
            <a:r>
              <a:rPr spc="-5" dirty="0"/>
              <a:t>Pasupula</a:t>
            </a:r>
            <a:r>
              <a:rPr spc="-10" dirty="0"/>
              <a:t> </a:t>
            </a:r>
            <a:r>
              <a:rPr spc="-5" dirty="0"/>
              <a:t>(V),</a:t>
            </a:r>
            <a:r>
              <a:rPr spc="-10" dirty="0"/>
              <a:t> Nandikotkur</a:t>
            </a:r>
            <a:r>
              <a:rPr spc="-15" dirty="0"/>
              <a:t> </a:t>
            </a:r>
            <a:r>
              <a:rPr spc="-10" dirty="0"/>
              <a:t>Road,</a:t>
            </a:r>
          </a:p>
          <a:p>
            <a:pPr marL="1990725">
              <a:lnSpc>
                <a:spcPct val="100000"/>
              </a:lnSpc>
            </a:pPr>
            <a:r>
              <a:rPr dirty="0"/>
              <a:t>Near</a:t>
            </a:r>
            <a:r>
              <a:rPr spc="-35" dirty="0"/>
              <a:t> </a:t>
            </a:r>
            <a:r>
              <a:rPr spc="-10" dirty="0"/>
              <a:t>Venkayapalli,</a:t>
            </a:r>
            <a:r>
              <a:rPr spc="-30" dirty="0"/>
              <a:t> </a:t>
            </a:r>
            <a:r>
              <a:rPr dirty="0"/>
              <a:t>KURNOOL</a:t>
            </a:r>
            <a:r>
              <a:rPr spc="-15" dirty="0"/>
              <a:t> </a:t>
            </a:r>
            <a:r>
              <a:rPr dirty="0"/>
              <a:t>-2</a:t>
            </a:r>
          </a:p>
        </p:txBody>
      </p:sp>
      <p:sp>
        <p:nvSpPr>
          <p:cNvPr id="5" name="Holder 5"/>
          <p:cNvSpPr>
            <a:spLocks noGrp="1"/>
          </p:cNvSpPr>
          <p:nvPr>
            <p:ph type="dt" sz="half" idx="6"/>
          </p:nvPr>
        </p:nvSpPr>
        <p:spPr>
          <a:xfrm>
            <a:off x="277368" y="6644430"/>
            <a:ext cx="8717280" cy="174625"/>
          </a:xfrm>
          <a:prstGeom prst="rect">
            <a:avLst/>
          </a:prstGeom>
        </p:spPr>
        <p:txBody>
          <a:bodyPr wrap="square" lIns="0" tIns="0" rIns="0" bIns="0">
            <a:spAutoFit/>
          </a:bodyPr>
          <a:lstStyle>
            <a:lvl1pPr>
              <a:defRPr sz="1000" b="1" i="0">
                <a:solidFill>
                  <a:srgbClr val="006699"/>
                </a:solidFill>
                <a:latin typeface="Arial"/>
                <a:cs typeface="Arial"/>
              </a:defRPr>
            </a:lvl1pPr>
          </a:lstStyle>
          <a:p>
            <a:pPr>
              <a:lnSpc>
                <a:spcPct val="100000"/>
              </a:lnSpc>
              <a:spcBef>
                <a:spcPts val="160"/>
              </a:spcBef>
              <a:tabLst>
                <a:tab pos="2305050" algn="l"/>
              </a:tabLst>
            </a:pPr>
            <a:r>
              <a:rPr sz="1500" spc="-15" baseline="2777" dirty="0"/>
              <a:t>1.1	</a:t>
            </a:r>
            <a:r>
              <a:rPr sz="1500" spc="-7" baseline="13888" dirty="0"/>
              <a:t>Silberschatz,</a:t>
            </a:r>
            <a:r>
              <a:rPr sz="1500" spc="-37" baseline="13888" dirty="0"/>
              <a:t> </a:t>
            </a:r>
            <a:r>
              <a:rPr sz="1500" spc="-7" baseline="13888" dirty="0"/>
              <a:t>Galvin</a:t>
            </a:r>
            <a:r>
              <a:rPr sz="1500" spc="-30" baseline="13888" dirty="0"/>
              <a:t> </a:t>
            </a:r>
            <a:r>
              <a:rPr sz="1500" spc="-7" baseline="13888" dirty="0"/>
              <a:t>and</a:t>
            </a:r>
            <a:r>
              <a:rPr sz="1500" spc="15" baseline="13888" dirty="0"/>
              <a:t> </a:t>
            </a:r>
            <a:r>
              <a:rPr sz="1500" spc="-7" baseline="13888" dirty="0"/>
              <a:t>Gagne</a:t>
            </a:r>
            <a:r>
              <a:rPr sz="1500" spc="7" baseline="13888" dirty="0"/>
              <a:t> </a:t>
            </a:r>
            <a:r>
              <a:rPr sz="1500" spc="-67" baseline="13888" dirty="0"/>
              <a:t>©2011</a:t>
            </a:r>
            <a:r>
              <a:rPr sz="1000" spc="-45" dirty="0"/>
              <a:t>Operating</a:t>
            </a:r>
            <a:r>
              <a:rPr sz="1000" spc="-10" dirty="0"/>
              <a:t> System</a:t>
            </a:r>
            <a:r>
              <a:rPr sz="1000" spc="10" dirty="0"/>
              <a:t> </a:t>
            </a:r>
            <a:r>
              <a:rPr sz="1000" spc="-5" dirty="0"/>
              <a:t>Concepts</a:t>
            </a:r>
            <a:r>
              <a:rPr sz="1000" spc="5" dirty="0"/>
              <a:t> </a:t>
            </a:r>
            <a:r>
              <a:rPr sz="1000" spc="-5" dirty="0"/>
              <a:t>Essentials</a:t>
            </a:r>
            <a:r>
              <a:rPr sz="1000" spc="15" dirty="0"/>
              <a:t> </a:t>
            </a:r>
            <a:r>
              <a:rPr sz="1000" spc="-5" dirty="0"/>
              <a:t>–</a:t>
            </a:r>
            <a:r>
              <a:rPr sz="1000" spc="-10" dirty="0"/>
              <a:t> </a:t>
            </a:r>
            <a:r>
              <a:rPr sz="1000" dirty="0"/>
              <a:t>8</a:t>
            </a:r>
            <a:r>
              <a:rPr sz="975" baseline="25641" dirty="0"/>
              <a:t>th</a:t>
            </a:r>
            <a:r>
              <a:rPr sz="975" spc="150" baseline="25641" dirty="0"/>
              <a:t> </a:t>
            </a:r>
            <a:r>
              <a:rPr sz="1000" spc="-5" dirty="0"/>
              <a:t>Edition</a:t>
            </a:r>
            <a:endParaRPr sz="1000"/>
          </a:p>
        </p:txBody>
      </p:sp>
      <p:sp>
        <p:nvSpPr>
          <p:cNvPr id="6" name="Holder 6"/>
          <p:cNvSpPr>
            <a:spLocks noGrp="1"/>
          </p:cNvSpPr>
          <p:nvPr>
            <p:ph type="sldNum" sz="quarter" idx="7"/>
          </p:nvPr>
        </p:nvSpPr>
        <p:spPr>
          <a:xfrm>
            <a:off x="6583680" y="6377940"/>
            <a:ext cx="2103120" cy="342900"/>
          </a:xfrm>
          <a:prstGeom prst="rect">
            <a:avLst/>
          </a:prstGeom>
        </p:spPr>
        <p:txBody>
          <a:bodyPr wrap="square" lIns="0" tIns="0" rIns="0" bIns="0">
            <a:spAutoFit/>
          </a:bodyPr>
          <a:lstStyle>
            <a:lvl1pPr algn="r">
              <a:defRPr>
                <a:solidFill>
                  <a:schemeClr val="tx1">
                    <a:tint val="75000"/>
                  </a:schemeClr>
                </a:solidFill>
              </a:defRPr>
            </a:lvl1pPr>
          </a:lstStyle>
          <a:p>
            <a:fld id="{B6F15528-21DE-4FAA-801E-634DDDAF4B2B}" type="slidenum">
              <a:rPr/>
              <a:pPr/>
              <a:t>‹#›</a:t>
            </a:fld>
            <a:endParaRPr/>
          </a:p>
        </p:txBody>
      </p:sp>
    </p:spTree>
  </p:cSld>
  <p:clrMap bg1="lt1" tx1="dk1" bg2="lt2" tx2="dk2" accent1="accent1" accent2="accent2" accent3="accent3" accent4="accent4" accent5="accent5" accent6="accent6" hlink="hlink" folHlink="folHlink"/>
  <p:sldLayoutIdLst>
    <p:sldLayoutId id="2147483661" r:id="rId1"/>
    <p:sldLayoutId id="2147483662" r:id="rId2"/>
    <p:sldLayoutId id="2147483663" r:id="rId3"/>
    <p:sldLayoutId id="2147483664" r:id="rId4"/>
    <p:sldLayoutId id="2147483665" r:id="rId5"/>
  </p:sldLayoutIdLst>
  <p:txStyles>
    <p:titleStyle>
      <a:lvl1pPr>
        <a:defRPr>
          <a:latin typeface="+mj-lt"/>
          <a:ea typeface="+mj-ea"/>
          <a:cs typeface="+mj-cs"/>
        </a:defRPr>
      </a:lvl1pPr>
    </p:titleStyle>
    <p:body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bodyStyle>
    <p:otherStyle>
      <a:lvl1pPr marL="0">
        <a:defRPr>
          <a:latin typeface="+mn-lt"/>
          <a:ea typeface="+mn-ea"/>
          <a:cs typeface="+mn-cs"/>
        </a:defRPr>
      </a:lvl1pPr>
      <a:lvl2pPr marL="457200">
        <a:defRPr>
          <a:latin typeface="+mn-lt"/>
          <a:ea typeface="+mn-ea"/>
          <a:cs typeface="+mn-cs"/>
        </a:defRPr>
      </a:lvl2pPr>
      <a:lvl3pPr marL="914400">
        <a:defRPr>
          <a:latin typeface="+mn-lt"/>
          <a:ea typeface="+mn-ea"/>
          <a:cs typeface="+mn-cs"/>
        </a:defRPr>
      </a:lvl3pPr>
      <a:lvl4pPr marL="1371600">
        <a:defRPr>
          <a:latin typeface="+mn-lt"/>
          <a:ea typeface="+mn-ea"/>
          <a:cs typeface="+mn-cs"/>
        </a:defRPr>
      </a:lvl4pPr>
      <a:lvl5pPr marL="1828800">
        <a:defRPr>
          <a:latin typeface="+mn-lt"/>
          <a:ea typeface="+mn-ea"/>
          <a:cs typeface="+mn-cs"/>
        </a:defRPr>
      </a:lvl5pPr>
      <a:lvl6pPr marL="2286000">
        <a:defRPr>
          <a:latin typeface="+mn-lt"/>
          <a:ea typeface="+mn-ea"/>
          <a:cs typeface="+mn-cs"/>
        </a:defRPr>
      </a:lvl6pPr>
      <a:lvl7pPr marL="2743200">
        <a:defRPr>
          <a:latin typeface="+mn-lt"/>
          <a:ea typeface="+mn-ea"/>
          <a:cs typeface="+mn-cs"/>
        </a:defRPr>
      </a:lvl7pPr>
      <a:lvl8pPr marL="3200400">
        <a:defRPr>
          <a:latin typeface="+mn-lt"/>
          <a:ea typeface="+mn-ea"/>
          <a:cs typeface="+mn-cs"/>
        </a:defRPr>
      </a:lvl8pPr>
      <a:lvl9pPr marL="3657600">
        <a:defRPr>
          <a:latin typeface="+mn-lt"/>
          <a:ea typeface="+mn-ea"/>
          <a:cs typeface="+mn-cs"/>
        </a:defRPr>
      </a:lvl9pPr>
    </p:otherStyle>
  </p:txStyles>
</p:sldMaster>
</file>

<file path=ppt/slideMasters/slideMaster2.xml><?xml version="1.0" encoding="utf-8"?>
<p:sldMaster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pic>
        <p:nvPicPr>
          <p:cNvPr id="1026" name="Picture 2" descr="dino_3"/>
          <p:cNvPicPr>
            <a:picLocks noChangeAspect="1" noChangeArrowheads="1"/>
          </p:cNvPicPr>
          <p:nvPr/>
        </p:nvPicPr>
        <p:blipFill>
          <a:blip r:embed="rId13" cstate="print"/>
          <a:srcRect/>
          <a:stretch>
            <a:fillRect/>
          </a:stretch>
        </p:blipFill>
        <p:spPr bwMode="auto">
          <a:xfrm>
            <a:off x="285750" y="0"/>
            <a:ext cx="1195388" cy="908050"/>
          </a:xfrm>
          <a:prstGeom prst="rect">
            <a:avLst/>
          </a:prstGeom>
          <a:noFill/>
          <a:ln w="9525">
            <a:noFill/>
            <a:miter lim="800000"/>
            <a:headEnd/>
            <a:tailEnd/>
          </a:ln>
        </p:spPr>
      </p:pic>
      <p:sp>
        <p:nvSpPr>
          <p:cNvPr id="1027" name="Rectangle 3"/>
          <p:cNvSpPr>
            <a:spLocks noGrp="1" noChangeArrowheads="1"/>
          </p:cNvSpPr>
          <p:nvPr>
            <p:ph type="title"/>
          </p:nvPr>
        </p:nvSpPr>
        <p:spPr bwMode="auto">
          <a:xfrm>
            <a:off x="457200" y="277813"/>
            <a:ext cx="8229600" cy="576262"/>
          </a:xfrm>
          <a:prstGeom prst="rect">
            <a:avLst/>
          </a:prstGeom>
          <a:noFill/>
          <a:ln w="9525">
            <a:noFill/>
            <a:miter lim="800000"/>
            <a:headEnd/>
            <a:tailEnd/>
          </a:ln>
        </p:spPr>
        <p:txBody>
          <a:bodyPr vert="horz" wrap="square" lIns="91440" tIns="45720" rIns="91440" bIns="45720" numCol="1" anchor="b" anchorCtr="0" compatLnSpc="1">
            <a:prstTxWarp prst="textNoShape">
              <a:avLst/>
            </a:prstTxWarp>
          </a:bodyPr>
          <a:lstStyle/>
          <a:p>
            <a:pPr lvl="0"/>
            <a:r>
              <a:rPr lang="en-US" altLang="en-US" smtClean="0"/>
              <a:t>Click to edit Master title style</a:t>
            </a:r>
          </a:p>
        </p:txBody>
      </p:sp>
      <p:sp>
        <p:nvSpPr>
          <p:cNvPr id="1028" name="Rectangle 4"/>
          <p:cNvSpPr>
            <a:spLocks noGrp="1" noChangeArrowheads="1"/>
          </p:cNvSpPr>
          <p:nvPr>
            <p:ph type="body" idx="1"/>
          </p:nvPr>
        </p:nvSpPr>
        <p:spPr bwMode="auto">
          <a:xfrm>
            <a:off x="806450" y="1233488"/>
            <a:ext cx="8229600" cy="4530725"/>
          </a:xfrm>
          <a:prstGeom prst="rect">
            <a:avLst/>
          </a:prstGeom>
          <a:noFill/>
          <a:ln w="9525">
            <a:noFill/>
            <a:miter lim="800000"/>
            <a:headEnd/>
            <a:tailEnd/>
          </a:ln>
        </p:spPr>
        <p:txBody>
          <a:bodyPr vert="horz" wrap="square" lIns="91440" tIns="45720" rIns="91440" bIns="45720" numCol="1" anchor="t" anchorCtr="0" compatLnSpc="1">
            <a:prstTxWarp prst="textNoShape">
              <a:avLst/>
            </a:prstTxWarp>
          </a:bodyPr>
          <a:lstStyle/>
          <a:p>
            <a:pPr lvl="0"/>
            <a:r>
              <a:rPr lang="en-US" altLang="en-US" smtClean="0"/>
              <a:t>Click to edit Master text styles</a:t>
            </a:r>
          </a:p>
          <a:p>
            <a:pPr lvl="1"/>
            <a:r>
              <a:rPr lang="en-US" altLang="en-US" smtClean="0"/>
              <a:t>Second level</a:t>
            </a:r>
          </a:p>
          <a:p>
            <a:pPr lvl="2"/>
            <a:r>
              <a:rPr lang="en-US" altLang="en-US" smtClean="0"/>
              <a:t>Third level</a:t>
            </a:r>
          </a:p>
          <a:p>
            <a:pPr lvl="3"/>
            <a:r>
              <a:rPr lang="en-US" altLang="en-US" smtClean="0"/>
              <a:t>Fourth level</a:t>
            </a:r>
          </a:p>
          <a:p>
            <a:pPr lvl="4"/>
            <a:r>
              <a:rPr lang="en-US" altLang="en-US" smtClean="0"/>
              <a:t>Fifth level</a:t>
            </a:r>
          </a:p>
        </p:txBody>
      </p:sp>
      <p:sp>
        <p:nvSpPr>
          <p:cNvPr id="1029" name="Rectangle 5"/>
          <p:cNvSpPr>
            <a:spLocks noChangeArrowheads="1"/>
          </p:cNvSpPr>
          <p:nvPr/>
        </p:nvSpPr>
        <p:spPr bwMode="auto">
          <a:xfrm>
            <a:off x="0" y="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0" name="Line 6"/>
          <p:cNvSpPr>
            <a:spLocks noChangeShapeType="1"/>
          </p:cNvSpPr>
          <p:nvPr/>
        </p:nvSpPr>
        <p:spPr bwMode="auto">
          <a:xfrm>
            <a:off x="457200" y="860425"/>
            <a:ext cx="8077200" cy="0"/>
          </a:xfrm>
          <a:prstGeom prst="line">
            <a:avLst/>
          </a:prstGeom>
          <a:noFill/>
          <a:ln w="19050">
            <a:solidFill>
              <a:srgbClr val="336699"/>
            </a:solidFill>
            <a:round/>
            <a:headEnd/>
            <a:tailEnd/>
          </a:ln>
        </p:spPr>
        <p:txBody>
          <a:bodyPr/>
          <a:lstStyle/>
          <a:p>
            <a:pPr>
              <a:defRPr/>
            </a:pPr>
            <a:endParaRPr lang="en-US"/>
          </a:p>
        </p:txBody>
      </p:sp>
      <p:sp>
        <p:nvSpPr>
          <p:cNvPr id="1031" name="Rectangle 7"/>
          <p:cNvSpPr>
            <a:spLocks noChangeArrowheads="1"/>
          </p:cNvSpPr>
          <p:nvPr/>
        </p:nvSpPr>
        <p:spPr bwMode="auto">
          <a:xfrm>
            <a:off x="0" y="2286000"/>
            <a:ext cx="228600" cy="2286000"/>
          </a:xfrm>
          <a:prstGeom prst="rect">
            <a:avLst/>
          </a:prstGeom>
          <a:solidFill>
            <a:srgbClr val="99CCFF"/>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2" name="Rectangle 8"/>
          <p:cNvSpPr>
            <a:spLocks noChangeArrowheads="1"/>
          </p:cNvSpPr>
          <p:nvPr/>
        </p:nvSpPr>
        <p:spPr bwMode="auto">
          <a:xfrm>
            <a:off x="0" y="4572000"/>
            <a:ext cx="228600" cy="2286000"/>
          </a:xfrm>
          <a:prstGeom prst="rect">
            <a:avLst/>
          </a:prstGeom>
          <a:solidFill>
            <a:srgbClr val="336699"/>
          </a:solidFill>
          <a:ln w="9525">
            <a:noFill/>
            <a:miter lim="800000"/>
            <a:headEnd/>
            <a:tailEnd/>
          </a:ln>
        </p:spPr>
        <p:txBody>
          <a:bodyPr wrap="none" anchor="ctr"/>
          <a:lstStyle/>
          <a:p>
            <a:pPr algn="ctr" eaLnBrk="1" hangingPunct="1">
              <a:defRPr/>
            </a:pPr>
            <a:endParaRPr lang="en-US" sz="2400">
              <a:latin typeface="Times New Roman" pitchFamily="18" charset="0"/>
            </a:endParaRPr>
          </a:p>
        </p:txBody>
      </p:sp>
      <p:sp>
        <p:nvSpPr>
          <p:cNvPr id="1033" name="Text Box 9"/>
          <p:cNvSpPr txBox="1">
            <a:spLocks noChangeArrowheads="1"/>
          </p:cNvSpPr>
          <p:nvPr/>
        </p:nvSpPr>
        <p:spPr bwMode="auto">
          <a:xfrm>
            <a:off x="4256088" y="6613525"/>
            <a:ext cx="447675" cy="246063"/>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sz="1000" b="1" dirty="0" smtClean="0">
                <a:solidFill>
                  <a:srgbClr val="006699"/>
                </a:solidFill>
                <a:latin typeface="Helvetica" pitchFamily="-84" charset="0"/>
              </a:rPr>
              <a:t>3.</a:t>
            </a:r>
            <a:fld id="{E93C5893-AFEA-4986-B57A-60DE50380D75}" type="slidenum">
              <a:rPr lang="en-US" sz="1000" b="1" smtClean="0">
                <a:solidFill>
                  <a:srgbClr val="006699"/>
                </a:solidFill>
                <a:latin typeface="Helvetica" pitchFamily="-84" charset="0"/>
              </a:rPr>
              <a:pPr algn="ctr">
                <a:spcBef>
                  <a:spcPct val="50000"/>
                </a:spcBef>
                <a:defRPr/>
              </a:pPr>
              <a:t>‹#›</a:t>
            </a:fld>
            <a:endParaRPr lang="en-US" sz="1000" b="1" dirty="0" smtClean="0">
              <a:solidFill>
                <a:srgbClr val="006699"/>
              </a:solidFill>
              <a:latin typeface="Helvetica" pitchFamily="-84" charset="0"/>
            </a:endParaRPr>
          </a:p>
        </p:txBody>
      </p:sp>
      <p:sp>
        <p:nvSpPr>
          <p:cNvPr id="1034" name="Text Box 10"/>
          <p:cNvSpPr txBox="1">
            <a:spLocks noChangeArrowheads="1"/>
          </p:cNvSpPr>
          <p:nvPr/>
        </p:nvSpPr>
        <p:spPr bwMode="auto">
          <a:xfrm>
            <a:off x="6489700" y="6588125"/>
            <a:ext cx="2713038" cy="244475"/>
          </a:xfrm>
          <a:prstGeom prst="rect">
            <a:avLst/>
          </a:prstGeom>
          <a:noFill/>
          <a:ln>
            <a:noFill/>
          </a:ln>
          <a:extLst/>
        </p:spPr>
        <p:txBody>
          <a:bodyPr>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lgn="ctr">
              <a:spcBef>
                <a:spcPct val="50000"/>
              </a:spcBef>
              <a:defRPr/>
            </a:pPr>
            <a:r>
              <a:rPr lang="en-US" sz="1000" b="1" smtClean="0">
                <a:solidFill>
                  <a:srgbClr val="006699"/>
                </a:solidFill>
                <a:latin typeface="Helvetica" pitchFamily="-84" charset="0"/>
              </a:rPr>
              <a:t>Silberschatz, Galvin and Gagne ©2013</a:t>
            </a:r>
          </a:p>
        </p:txBody>
      </p:sp>
      <p:sp>
        <p:nvSpPr>
          <p:cNvPr id="1035" name="Text Box 11"/>
          <p:cNvSpPr txBox="1">
            <a:spLocks noChangeArrowheads="1"/>
          </p:cNvSpPr>
          <p:nvPr/>
        </p:nvSpPr>
        <p:spPr bwMode="auto">
          <a:xfrm>
            <a:off x="185738" y="6621463"/>
            <a:ext cx="2638425" cy="244475"/>
          </a:xfrm>
          <a:prstGeom prst="rect">
            <a:avLst/>
          </a:prstGeom>
          <a:noFill/>
          <a:ln>
            <a:noFill/>
          </a:ln>
          <a:extLst/>
        </p:spPr>
        <p:txBody>
          <a:bodyPr wrap="none">
            <a:spAutoFit/>
          </a:bodyPr>
          <a:lstStyle>
            <a:lvl1pPr>
              <a:defRPr>
                <a:solidFill>
                  <a:schemeClr val="tx1"/>
                </a:solidFill>
                <a:latin typeface="Verdana" pitchFamily="34" charset="0"/>
                <a:ea typeface="MS PGothic" pitchFamily="34" charset="-128"/>
              </a:defRPr>
            </a:lvl1pPr>
            <a:lvl2pPr marL="742950" indent="-285750">
              <a:defRPr>
                <a:solidFill>
                  <a:schemeClr val="tx1"/>
                </a:solidFill>
                <a:latin typeface="Verdana" pitchFamily="34" charset="0"/>
                <a:ea typeface="MS PGothic" pitchFamily="34" charset="-128"/>
              </a:defRPr>
            </a:lvl2pPr>
            <a:lvl3pPr marL="1143000" indent="-228600">
              <a:defRPr>
                <a:solidFill>
                  <a:schemeClr val="tx1"/>
                </a:solidFill>
                <a:latin typeface="Verdana" pitchFamily="34" charset="0"/>
                <a:ea typeface="MS PGothic" pitchFamily="34" charset="-128"/>
              </a:defRPr>
            </a:lvl3pPr>
            <a:lvl4pPr marL="1600200" indent="-228600">
              <a:defRPr>
                <a:solidFill>
                  <a:schemeClr val="tx1"/>
                </a:solidFill>
                <a:latin typeface="Verdana" pitchFamily="34" charset="0"/>
                <a:ea typeface="MS PGothic" pitchFamily="34" charset="-128"/>
              </a:defRPr>
            </a:lvl4pPr>
            <a:lvl5pPr marL="2057400" indent="-228600">
              <a:defRPr>
                <a:solidFill>
                  <a:schemeClr val="tx1"/>
                </a:solidFill>
                <a:latin typeface="Verdana" pitchFamily="34" charset="0"/>
                <a:ea typeface="MS PGothic" pitchFamily="34" charset="-128"/>
              </a:defRPr>
            </a:lvl5pPr>
            <a:lvl6pPr marL="2514600" indent="-228600" eaLnBrk="0" fontAlgn="base" hangingPunct="0">
              <a:spcBef>
                <a:spcPct val="0"/>
              </a:spcBef>
              <a:spcAft>
                <a:spcPct val="0"/>
              </a:spcAft>
              <a:defRPr>
                <a:solidFill>
                  <a:schemeClr val="tx1"/>
                </a:solidFill>
                <a:latin typeface="Verdana" pitchFamily="34" charset="0"/>
                <a:ea typeface="MS PGothic" pitchFamily="34" charset="-128"/>
              </a:defRPr>
            </a:lvl6pPr>
            <a:lvl7pPr marL="2971800" indent="-228600" eaLnBrk="0" fontAlgn="base" hangingPunct="0">
              <a:spcBef>
                <a:spcPct val="0"/>
              </a:spcBef>
              <a:spcAft>
                <a:spcPct val="0"/>
              </a:spcAft>
              <a:defRPr>
                <a:solidFill>
                  <a:schemeClr val="tx1"/>
                </a:solidFill>
                <a:latin typeface="Verdana" pitchFamily="34" charset="0"/>
                <a:ea typeface="MS PGothic" pitchFamily="34" charset="-128"/>
              </a:defRPr>
            </a:lvl7pPr>
            <a:lvl8pPr marL="3429000" indent="-228600" eaLnBrk="0" fontAlgn="base" hangingPunct="0">
              <a:spcBef>
                <a:spcPct val="0"/>
              </a:spcBef>
              <a:spcAft>
                <a:spcPct val="0"/>
              </a:spcAft>
              <a:defRPr>
                <a:solidFill>
                  <a:schemeClr val="tx1"/>
                </a:solidFill>
                <a:latin typeface="Verdana" pitchFamily="34" charset="0"/>
                <a:ea typeface="MS PGothic" pitchFamily="34" charset="-128"/>
              </a:defRPr>
            </a:lvl8pPr>
            <a:lvl9pPr marL="3886200" indent="-228600" eaLnBrk="0" fontAlgn="base" hangingPunct="0">
              <a:spcBef>
                <a:spcPct val="0"/>
              </a:spcBef>
              <a:spcAft>
                <a:spcPct val="0"/>
              </a:spcAft>
              <a:defRPr>
                <a:solidFill>
                  <a:schemeClr val="tx1"/>
                </a:solidFill>
                <a:latin typeface="Verdana" pitchFamily="34" charset="0"/>
                <a:ea typeface="MS PGothic" pitchFamily="34" charset="-128"/>
              </a:defRPr>
            </a:lvl9pPr>
          </a:lstStyle>
          <a:p>
            <a:pPr>
              <a:spcBef>
                <a:spcPct val="50000"/>
              </a:spcBef>
              <a:defRPr/>
            </a:pPr>
            <a:r>
              <a:rPr lang="en-US" sz="1000" b="1" smtClean="0">
                <a:solidFill>
                  <a:srgbClr val="006699"/>
                </a:solidFill>
                <a:latin typeface="Helvetica" pitchFamily="-84" charset="0"/>
              </a:rPr>
              <a:t>Operating System Concepts – 9</a:t>
            </a:r>
            <a:r>
              <a:rPr lang="en-US" sz="1000" b="1" baseline="30000" smtClean="0">
                <a:solidFill>
                  <a:srgbClr val="006699"/>
                </a:solidFill>
                <a:latin typeface="Helvetica" pitchFamily="-84" charset="0"/>
              </a:rPr>
              <a:t>th</a:t>
            </a:r>
            <a:r>
              <a:rPr lang="en-US" sz="1000" b="1" smtClean="0">
                <a:solidFill>
                  <a:srgbClr val="006699"/>
                </a:solidFill>
                <a:latin typeface="Helvetica" pitchFamily="-84" charset="0"/>
              </a:rPr>
              <a:t> Edition</a:t>
            </a:r>
          </a:p>
        </p:txBody>
      </p:sp>
      <p:pic>
        <p:nvPicPr>
          <p:cNvPr id="1036" name="Picture 12" descr="dino_6"/>
          <p:cNvPicPr>
            <a:picLocks noChangeAspect="1" noChangeArrowheads="1"/>
          </p:cNvPicPr>
          <p:nvPr/>
        </p:nvPicPr>
        <p:blipFill>
          <a:blip r:embed="rId14" cstate="print"/>
          <a:srcRect/>
          <a:stretch>
            <a:fillRect/>
          </a:stretch>
        </p:blipFill>
        <p:spPr bwMode="auto">
          <a:xfrm>
            <a:off x="7773988" y="5849938"/>
            <a:ext cx="1284287" cy="792162"/>
          </a:xfrm>
          <a:prstGeom prst="rect">
            <a:avLst/>
          </a:prstGeom>
          <a:noFill/>
          <a:ln w="9525">
            <a:noFill/>
            <a:miter lim="800000"/>
            <a:headEnd/>
            <a:tailEnd/>
          </a:ln>
        </p:spPr>
      </p:pic>
    </p:spTree>
  </p:cSld>
  <p:clrMap bg1="lt1" tx1="dk1" bg2="lt2" tx2="dk2" accent1="accent1" accent2="accent2" accent3="accent3" accent4="accent4" accent5="accent5" accent6="accent6" hlink="hlink" folHlink="folHlink"/>
  <p:sldLayoutIdLst>
    <p:sldLayoutId id="2147483667" r:id="rId1"/>
    <p:sldLayoutId id="2147483668" r:id="rId2"/>
    <p:sldLayoutId id="2147483669" r:id="rId3"/>
    <p:sldLayoutId id="2147483670" r:id="rId4"/>
    <p:sldLayoutId id="2147483671" r:id="rId5"/>
    <p:sldLayoutId id="2147483672" r:id="rId6"/>
    <p:sldLayoutId id="2147483673" r:id="rId7"/>
    <p:sldLayoutId id="2147483674" r:id="rId8"/>
    <p:sldLayoutId id="2147483675" r:id="rId9"/>
    <p:sldLayoutId id="2147483676" r:id="rId10"/>
    <p:sldLayoutId id="2147483677" r:id="rId11"/>
  </p:sldLayoutIdLst>
  <p:timing>
    <p:tnLst>
      <p:par>
        <p:cTn id="1" dur="indefinite" restart="never" nodeType="tmRoot"/>
      </p:par>
    </p:tnLst>
  </p:timing>
  <p:txStyles>
    <p:titleStyle>
      <a:lvl1pPr algn="ctr" rtl="0" eaLnBrk="0" fontAlgn="base" hangingPunct="0">
        <a:spcBef>
          <a:spcPct val="0"/>
        </a:spcBef>
        <a:spcAft>
          <a:spcPct val="0"/>
        </a:spcAft>
        <a:defRPr sz="3200" b="1">
          <a:solidFill>
            <a:srgbClr val="006699"/>
          </a:solidFill>
          <a:latin typeface="+mj-lt"/>
          <a:ea typeface="MS PGothic" pitchFamily="34" charset="-128"/>
          <a:cs typeface="ＭＳ Ｐゴシック" charset="-128"/>
        </a:defRPr>
      </a:lvl1pPr>
      <a:lvl2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2pPr>
      <a:lvl3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3pPr>
      <a:lvl4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4pPr>
      <a:lvl5pPr algn="ctr" rtl="0" eaLnBrk="0" fontAlgn="base" hangingPunct="0">
        <a:spcBef>
          <a:spcPct val="0"/>
        </a:spcBef>
        <a:spcAft>
          <a:spcPct val="0"/>
        </a:spcAft>
        <a:defRPr sz="3200" b="1">
          <a:solidFill>
            <a:srgbClr val="006699"/>
          </a:solidFill>
          <a:latin typeface="Arial" charset="0"/>
          <a:ea typeface="MS PGothic" pitchFamily="34" charset="-128"/>
          <a:cs typeface="ＭＳ Ｐゴシック" charset="-128"/>
        </a:defRPr>
      </a:lvl5pPr>
      <a:lvl6pPr marL="457200" algn="ctr" rtl="0" fontAlgn="base">
        <a:spcBef>
          <a:spcPct val="0"/>
        </a:spcBef>
        <a:spcAft>
          <a:spcPct val="0"/>
        </a:spcAft>
        <a:defRPr sz="3200" b="1">
          <a:solidFill>
            <a:srgbClr val="006699"/>
          </a:solidFill>
          <a:latin typeface="Arial" charset="0"/>
        </a:defRPr>
      </a:lvl6pPr>
      <a:lvl7pPr marL="914400" algn="ctr" rtl="0" fontAlgn="base">
        <a:spcBef>
          <a:spcPct val="0"/>
        </a:spcBef>
        <a:spcAft>
          <a:spcPct val="0"/>
        </a:spcAft>
        <a:defRPr sz="3200" b="1">
          <a:solidFill>
            <a:srgbClr val="006699"/>
          </a:solidFill>
          <a:latin typeface="Arial" charset="0"/>
        </a:defRPr>
      </a:lvl7pPr>
      <a:lvl8pPr marL="1371600" algn="ctr" rtl="0" fontAlgn="base">
        <a:spcBef>
          <a:spcPct val="0"/>
        </a:spcBef>
        <a:spcAft>
          <a:spcPct val="0"/>
        </a:spcAft>
        <a:defRPr sz="3200" b="1">
          <a:solidFill>
            <a:srgbClr val="006699"/>
          </a:solidFill>
          <a:latin typeface="Arial" charset="0"/>
        </a:defRPr>
      </a:lvl8pPr>
      <a:lvl9pPr marL="1828800" algn="ctr" rtl="0" fontAlgn="base">
        <a:spcBef>
          <a:spcPct val="0"/>
        </a:spcBef>
        <a:spcAft>
          <a:spcPct val="0"/>
        </a:spcAft>
        <a:defRPr sz="3200" b="1">
          <a:solidFill>
            <a:srgbClr val="006699"/>
          </a:solidFill>
          <a:latin typeface="Arial" charset="0"/>
        </a:defRPr>
      </a:lvl9pPr>
    </p:titleStyle>
    <p:bodyStyle>
      <a:lvl1pPr marL="342900" indent="-342900" algn="l" rtl="0" eaLnBrk="0" fontAlgn="base" hangingPunct="0">
        <a:spcBef>
          <a:spcPct val="35000"/>
        </a:spcBef>
        <a:spcAft>
          <a:spcPct val="0"/>
        </a:spcAft>
        <a:buClr>
          <a:srgbClr val="993300"/>
        </a:buClr>
        <a:buSzPct val="90000"/>
        <a:buFont typeface="Monotype Sorts" pitchFamily="-84" charset="2"/>
        <a:buChar char="n"/>
        <a:defRPr kumimoji="1">
          <a:solidFill>
            <a:schemeClr val="tx1"/>
          </a:solidFill>
          <a:latin typeface="+mn-lt"/>
          <a:ea typeface="MS PGothic" pitchFamily="34" charset="-128"/>
          <a:cs typeface="ＭＳ Ｐゴシック" charset="-128"/>
        </a:defRPr>
      </a:lvl1pPr>
      <a:lvl2pPr marL="742950" indent="-285750" algn="l" rtl="0" eaLnBrk="0" fontAlgn="base" hangingPunct="0">
        <a:spcBef>
          <a:spcPct val="35000"/>
        </a:spcBef>
        <a:spcAft>
          <a:spcPct val="0"/>
        </a:spcAft>
        <a:buClr>
          <a:srgbClr val="CC6600"/>
        </a:buClr>
        <a:buSzPct val="80000"/>
        <a:buFont typeface="Monotype Sorts" pitchFamily="-84" charset="2"/>
        <a:buChar char="l"/>
        <a:defRPr kumimoji="1">
          <a:solidFill>
            <a:schemeClr val="tx1"/>
          </a:solidFill>
          <a:latin typeface="+mn-lt"/>
          <a:ea typeface="MS PGothic" pitchFamily="34" charset="-128"/>
        </a:defRPr>
      </a:lvl2pPr>
      <a:lvl3pPr marL="1085850" indent="-228600" algn="l" rtl="0" eaLnBrk="0" fontAlgn="base" hangingPunct="0">
        <a:spcBef>
          <a:spcPct val="35000"/>
        </a:spcBef>
        <a:spcAft>
          <a:spcPct val="0"/>
        </a:spcAft>
        <a:buClr>
          <a:srgbClr val="009900"/>
        </a:buClr>
        <a:buSzPct val="75000"/>
        <a:buFont typeface="Webdings" pitchFamily="18" charset="2"/>
        <a:buChar char="4"/>
        <a:defRPr kumimoji="1">
          <a:solidFill>
            <a:schemeClr val="tx1"/>
          </a:solidFill>
          <a:latin typeface="+mn-lt"/>
          <a:ea typeface="MS PGothic" pitchFamily="34" charset="-128"/>
        </a:defRPr>
      </a:lvl3pPr>
      <a:lvl4pPr marL="1428750" indent="-228600" algn="l" rtl="0" eaLnBrk="0" fontAlgn="base" hangingPunct="0">
        <a:spcBef>
          <a:spcPct val="35000"/>
        </a:spcBef>
        <a:spcAft>
          <a:spcPct val="0"/>
        </a:spcAft>
        <a:buClr>
          <a:schemeClr val="hlink"/>
        </a:buClr>
        <a:buSzPct val="75000"/>
        <a:buChar char="–"/>
        <a:defRPr kumimoji="1">
          <a:solidFill>
            <a:schemeClr val="tx1"/>
          </a:solidFill>
          <a:latin typeface="+mn-lt"/>
          <a:ea typeface="MS PGothic" pitchFamily="34" charset="-128"/>
        </a:defRPr>
      </a:lvl4pPr>
      <a:lvl5pPr marL="1771650" indent="-228600" algn="l" rtl="0" eaLnBrk="0" fontAlgn="base" hangingPunct="0">
        <a:spcBef>
          <a:spcPct val="35000"/>
        </a:spcBef>
        <a:spcAft>
          <a:spcPct val="0"/>
        </a:spcAft>
        <a:buClr>
          <a:srgbClr val="FF0066"/>
        </a:buClr>
        <a:buSzPct val="75000"/>
        <a:buChar char="»"/>
        <a:defRPr kumimoji="1">
          <a:solidFill>
            <a:schemeClr val="tx1"/>
          </a:solidFill>
          <a:latin typeface="+mn-lt"/>
          <a:ea typeface="MS PGothic" pitchFamily="34" charset="-128"/>
        </a:defRPr>
      </a:lvl5pPr>
      <a:lvl6pPr marL="22288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6pPr>
      <a:lvl7pPr marL="26860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7pPr>
      <a:lvl8pPr marL="31432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8pPr>
      <a:lvl9pPr marL="3600450" indent="-228600" algn="l" rtl="0" eaLnBrk="0" fontAlgn="base" hangingPunct="0">
        <a:spcBef>
          <a:spcPct val="35000"/>
        </a:spcBef>
        <a:spcAft>
          <a:spcPct val="0"/>
        </a:spcAft>
        <a:buClr>
          <a:srgbClr val="FF0066"/>
        </a:buClr>
        <a:buSzPct val="75000"/>
        <a:buChar char="»"/>
        <a:defRPr kumimoji="1">
          <a:solidFill>
            <a:schemeClr val="tx1"/>
          </a:solidFill>
          <a:latin typeface="+mn-lt"/>
          <a:ea typeface="ＭＳ Ｐゴシック" charset="-128"/>
        </a:defRPr>
      </a:lvl9pPr>
    </p:bodyStyle>
    <p:otherStyle>
      <a:defPPr>
        <a:defRPr lang="en-US"/>
      </a:defPPr>
      <a:lvl1pPr marL="0" algn="l" defTabSz="457200" rtl="0" eaLnBrk="1" latinLnBrk="0" hangingPunct="1">
        <a:defRPr sz="1800" kern="1200">
          <a:solidFill>
            <a:schemeClr val="tx1"/>
          </a:solidFill>
          <a:latin typeface="+mn-lt"/>
          <a:ea typeface="+mn-ea"/>
          <a:cs typeface="+mn-cs"/>
        </a:defRPr>
      </a:lvl1pPr>
      <a:lvl2pPr marL="457200" algn="l" defTabSz="457200" rtl="0" eaLnBrk="1" latinLnBrk="0" hangingPunct="1">
        <a:defRPr sz="1800" kern="1200">
          <a:solidFill>
            <a:schemeClr val="tx1"/>
          </a:solidFill>
          <a:latin typeface="+mn-lt"/>
          <a:ea typeface="+mn-ea"/>
          <a:cs typeface="+mn-cs"/>
        </a:defRPr>
      </a:lvl2pPr>
      <a:lvl3pPr marL="914400" algn="l" defTabSz="457200" rtl="0" eaLnBrk="1" latinLnBrk="0" hangingPunct="1">
        <a:defRPr sz="1800" kern="1200">
          <a:solidFill>
            <a:schemeClr val="tx1"/>
          </a:solidFill>
          <a:latin typeface="+mn-lt"/>
          <a:ea typeface="+mn-ea"/>
          <a:cs typeface="+mn-cs"/>
        </a:defRPr>
      </a:lvl3pPr>
      <a:lvl4pPr marL="1371600" algn="l" defTabSz="457200" rtl="0" eaLnBrk="1" latinLnBrk="0" hangingPunct="1">
        <a:defRPr sz="1800" kern="1200">
          <a:solidFill>
            <a:schemeClr val="tx1"/>
          </a:solidFill>
          <a:latin typeface="+mn-lt"/>
          <a:ea typeface="+mn-ea"/>
          <a:cs typeface="+mn-cs"/>
        </a:defRPr>
      </a:lvl4pPr>
      <a:lvl5pPr marL="1828800" algn="l" defTabSz="457200" rtl="0" eaLnBrk="1" latinLnBrk="0" hangingPunct="1">
        <a:defRPr sz="1800" kern="1200">
          <a:solidFill>
            <a:schemeClr val="tx1"/>
          </a:solidFill>
          <a:latin typeface="+mn-lt"/>
          <a:ea typeface="+mn-ea"/>
          <a:cs typeface="+mn-cs"/>
        </a:defRPr>
      </a:lvl5pPr>
      <a:lvl6pPr marL="2286000" algn="l" defTabSz="457200" rtl="0" eaLnBrk="1" latinLnBrk="0" hangingPunct="1">
        <a:defRPr sz="1800" kern="1200">
          <a:solidFill>
            <a:schemeClr val="tx1"/>
          </a:solidFill>
          <a:latin typeface="+mn-lt"/>
          <a:ea typeface="+mn-ea"/>
          <a:cs typeface="+mn-cs"/>
        </a:defRPr>
      </a:lvl6pPr>
      <a:lvl7pPr marL="2743200" algn="l" defTabSz="457200" rtl="0" eaLnBrk="1" latinLnBrk="0" hangingPunct="1">
        <a:defRPr sz="1800" kern="1200">
          <a:solidFill>
            <a:schemeClr val="tx1"/>
          </a:solidFill>
          <a:latin typeface="+mn-lt"/>
          <a:ea typeface="+mn-ea"/>
          <a:cs typeface="+mn-cs"/>
        </a:defRPr>
      </a:lvl7pPr>
      <a:lvl8pPr marL="3200400" algn="l" defTabSz="457200" rtl="0" eaLnBrk="1" latinLnBrk="0" hangingPunct="1">
        <a:defRPr sz="1800" kern="1200">
          <a:solidFill>
            <a:schemeClr val="tx1"/>
          </a:solidFill>
          <a:latin typeface="+mn-lt"/>
          <a:ea typeface="+mn-ea"/>
          <a:cs typeface="+mn-cs"/>
        </a:defRPr>
      </a:lvl8pPr>
      <a:lvl9pPr marL="3657600" algn="l" defTabSz="4572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0.xml.rels><?xml version="1.0" encoding="UTF-8" standalone="yes"?>
<Relationships xmlns="http://schemas.openxmlformats.org/package/2006/relationships"><Relationship Id="rId2" Type="http://schemas.openxmlformats.org/officeDocument/2006/relationships/image" Target="../media/image10.png"/><Relationship Id="rId1" Type="http://schemas.openxmlformats.org/officeDocument/2006/relationships/slideLayout" Target="../slideLayouts/slideLayout2.xml"/></Relationships>
</file>

<file path=ppt/slides/_rels/slide11.xml.rels><?xml version="1.0" encoding="UTF-8" standalone="yes"?>
<Relationships xmlns="http://schemas.openxmlformats.org/package/2006/relationships"><Relationship Id="rId2" Type="http://schemas.openxmlformats.org/officeDocument/2006/relationships/notesSlide" Target="../notesSlides/notesSlide3.xml"/><Relationship Id="rId1" Type="http://schemas.openxmlformats.org/officeDocument/2006/relationships/slideLayout" Target="../slideLayouts/slideLayout7.xml"/></Relationships>
</file>

<file path=ppt/slides/_rels/slide12.xml.rels><?xml version="1.0" encoding="UTF-8" standalone="yes"?>
<Relationships xmlns="http://schemas.openxmlformats.org/package/2006/relationships"><Relationship Id="rId1" Type="http://schemas.openxmlformats.org/officeDocument/2006/relationships/slideLayout" Target="../slideLayouts/slideLayout7.xml"/></Relationships>
</file>

<file path=ppt/slides/_rels/slide1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4.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6.xml.rels><?xml version="1.0" encoding="UTF-8" standalone="yes"?>
<Relationships xmlns="http://schemas.openxmlformats.org/package/2006/relationships"><Relationship Id="rId2" Type="http://schemas.openxmlformats.org/officeDocument/2006/relationships/image" Target="../media/image11.jpeg"/><Relationship Id="rId1" Type="http://schemas.openxmlformats.org/officeDocument/2006/relationships/slideLayout" Target="../slideLayouts/slideLayout4.xml"/></Relationships>
</file>

<file path=ppt/slides/_rels/slide17.xml.rels><?xml version="1.0" encoding="UTF-8" standalone="yes"?>
<Relationships xmlns="http://schemas.openxmlformats.org/package/2006/relationships"><Relationship Id="rId2" Type="http://schemas.openxmlformats.org/officeDocument/2006/relationships/image" Target="../media/image12.jpeg"/><Relationship Id="rId1" Type="http://schemas.openxmlformats.org/officeDocument/2006/relationships/slideLayout" Target="../slideLayouts/slideLayout2.xml"/></Relationships>
</file>

<file path=ppt/slides/_rels/slide1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1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xml.rels><?xml version="1.0" encoding="UTF-8" standalone="yes"?>
<Relationships xmlns="http://schemas.openxmlformats.org/package/2006/relationships"><Relationship Id="rId2" Type="http://schemas.openxmlformats.org/officeDocument/2006/relationships/notesSlide" Target="../notesSlides/notesSlide1.xml"/><Relationship Id="rId1" Type="http://schemas.openxmlformats.org/officeDocument/2006/relationships/slideLayout" Target="../slideLayouts/slideLayout2.xml"/></Relationships>
</file>

<file path=ppt/slides/_rels/slide20.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2.xml.rels><?xml version="1.0" encoding="UTF-8" standalone="yes"?>
<Relationships xmlns="http://schemas.openxmlformats.org/package/2006/relationships"><Relationship Id="rId2" Type="http://schemas.openxmlformats.org/officeDocument/2006/relationships/image" Target="../media/image13.png"/><Relationship Id="rId1" Type="http://schemas.openxmlformats.org/officeDocument/2006/relationships/slideLayout" Target="../slideLayouts/slideLayout2.xml"/></Relationships>
</file>

<file path=ppt/slides/_rels/slide23.xml.rels><?xml version="1.0" encoding="UTF-8" standalone="yes"?>
<Relationships xmlns="http://schemas.openxmlformats.org/package/2006/relationships"><Relationship Id="rId2" Type="http://schemas.openxmlformats.org/officeDocument/2006/relationships/notesSlide" Target="../notesSlides/notesSlide4.xml"/><Relationship Id="rId1" Type="http://schemas.openxmlformats.org/officeDocument/2006/relationships/slideLayout" Target="../slideLayouts/slideLayout2.xml"/></Relationships>
</file>

<file path=ppt/slides/_rels/slide24.xml.rels><?xml version="1.0" encoding="UTF-8" standalone="yes"?>
<Relationships xmlns="http://schemas.openxmlformats.org/package/2006/relationships"><Relationship Id="rId3" Type="http://schemas.openxmlformats.org/officeDocument/2006/relationships/image" Target="../media/image14.pn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2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6.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7.xml.rels><?xml version="1.0" encoding="UTF-8" standalone="yes"?>
<Relationships xmlns="http://schemas.openxmlformats.org/package/2006/relationships"><Relationship Id="rId2" Type="http://schemas.openxmlformats.org/officeDocument/2006/relationships/image" Target="../media/image15.png"/><Relationship Id="rId1" Type="http://schemas.openxmlformats.org/officeDocument/2006/relationships/slideLayout" Target="../slideLayouts/slideLayout1.xml"/></Relationships>
</file>

<file path=ppt/slides/_rels/slide2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29.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xml.rels><?xml version="1.0" encoding="UTF-8" standalone="yes"?>
<Relationships xmlns="http://schemas.openxmlformats.org/package/2006/relationships"><Relationship Id="rId2" Type="http://schemas.openxmlformats.org/officeDocument/2006/relationships/notesSlide" Target="../notesSlides/notesSlide2.xml"/><Relationship Id="rId1" Type="http://schemas.openxmlformats.org/officeDocument/2006/relationships/slideLayout" Target="../slideLayouts/slideLayout2.xml"/></Relationships>
</file>

<file path=ppt/slides/_rels/slide30.xml.rels><?xml version="1.0" encoding="UTF-8" standalone="yes"?>
<Relationships xmlns="http://schemas.openxmlformats.org/package/2006/relationships"><Relationship Id="rId2" Type="http://schemas.openxmlformats.org/officeDocument/2006/relationships/image" Target="../media/image16.jpeg"/><Relationship Id="rId1" Type="http://schemas.openxmlformats.org/officeDocument/2006/relationships/slideLayout" Target="../slideLayouts/slideLayout2.xml"/></Relationships>
</file>

<file path=ppt/slides/_rels/slide31.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2.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3.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4.xml.rels><?xml version="1.0" encoding="UTF-8" standalone="yes"?>
<Relationships xmlns="http://schemas.openxmlformats.org/package/2006/relationships"><Relationship Id="rId2" Type="http://schemas.openxmlformats.org/officeDocument/2006/relationships/notesSlide" Target="../notesSlides/notesSlide6.xml"/><Relationship Id="rId1" Type="http://schemas.openxmlformats.org/officeDocument/2006/relationships/slideLayout" Target="../slideLayouts/slideLayout2.xml"/></Relationships>
</file>

<file path=ppt/slides/_rels/slide3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36.xml.rels><?xml version="1.0" encoding="UTF-8" standalone="yes"?>
<Relationships xmlns="http://schemas.openxmlformats.org/package/2006/relationships"><Relationship Id="rId2" Type="http://schemas.openxmlformats.org/officeDocument/2006/relationships/notesSlide" Target="../notesSlides/notesSlide7.xml"/><Relationship Id="rId1" Type="http://schemas.openxmlformats.org/officeDocument/2006/relationships/slideLayout" Target="../slideLayouts/slideLayout4.xml"/></Relationships>
</file>

<file path=ppt/slides/_rels/slide37.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38.xml.rels><?xml version="1.0" encoding="UTF-8" standalone="yes"?>
<Relationships xmlns="http://schemas.openxmlformats.org/package/2006/relationships"><Relationship Id="rId2" Type="http://schemas.openxmlformats.org/officeDocument/2006/relationships/image" Target="../media/image17.png"/><Relationship Id="rId1" Type="http://schemas.openxmlformats.org/officeDocument/2006/relationships/slideLayout" Target="../slideLayouts/slideLayout4.xml"/></Relationships>
</file>

<file path=ppt/slides/_rels/slide39.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xml.rels><?xml version="1.0" encoding="UTF-8" standalone="yes"?>
<Relationships xmlns="http://schemas.openxmlformats.org/package/2006/relationships"><Relationship Id="rId2" Type="http://schemas.openxmlformats.org/officeDocument/2006/relationships/image" Target="../media/image8.jpeg"/><Relationship Id="rId1" Type="http://schemas.openxmlformats.org/officeDocument/2006/relationships/slideLayout" Target="../slideLayouts/slideLayout1.xml"/></Relationships>
</file>

<file path=ppt/slides/_rels/slide40.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1.xml.rels><?xml version="1.0" encoding="UTF-8" standalone="yes"?>
<Relationships xmlns="http://schemas.openxmlformats.org/package/2006/relationships"><Relationship Id="rId2" Type="http://schemas.openxmlformats.org/officeDocument/2006/relationships/image" Target="../media/image18.png"/><Relationship Id="rId1" Type="http://schemas.openxmlformats.org/officeDocument/2006/relationships/slideLayout" Target="../slideLayouts/slideLayout5.xml"/></Relationships>
</file>

<file path=ppt/slides/_rels/slide42.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3.xml.rels><?xml version="1.0" encoding="UTF-8" standalone="yes"?>
<Relationships xmlns="http://schemas.openxmlformats.org/package/2006/relationships"><Relationship Id="rId1" Type="http://schemas.openxmlformats.org/officeDocument/2006/relationships/slideLayout" Target="../slideLayouts/slideLayout5.xml"/></Relationships>
</file>

<file path=ppt/slides/_rels/slide44.xml.rels><?xml version="1.0" encoding="UTF-8" standalone="yes"?>
<Relationships xmlns="http://schemas.openxmlformats.org/package/2006/relationships"><Relationship Id="rId2" Type="http://schemas.openxmlformats.org/officeDocument/2006/relationships/image" Target="../media/image19.jpeg"/><Relationship Id="rId1" Type="http://schemas.openxmlformats.org/officeDocument/2006/relationships/slideLayout" Target="../slideLayouts/slideLayout4.xml"/></Relationships>
</file>

<file path=ppt/slides/_rels/slide45.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6.xml.rels><?xml version="1.0" encoding="UTF-8" standalone="yes"?>
<Relationships xmlns="http://schemas.openxmlformats.org/package/2006/relationships"><Relationship Id="rId2" Type="http://schemas.openxmlformats.org/officeDocument/2006/relationships/image" Target="../media/image20.png"/><Relationship Id="rId1" Type="http://schemas.openxmlformats.org/officeDocument/2006/relationships/slideLayout" Target="../slideLayouts/slideLayout2.xml"/></Relationships>
</file>

<file path=ppt/slides/_rels/slide4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48.xml.rels><?xml version="1.0" encoding="UTF-8" standalone="yes"?>
<Relationships xmlns="http://schemas.openxmlformats.org/package/2006/relationships"><Relationship Id="rId1" Type="http://schemas.openxmlformats.org/officeDocument/2006/relationships/slideLayout" Target="../slideLayouts/slideLayout3.xml"/></Relationships>
</file>

<file path=ppt/slides/_rels/slide5.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8.xml.rels><?xml version="1.0" encoding="UTF-8" standalone="yes"?>
<Relationships xmlns="http://schemas.openxmlformats.org/package/2006/relationships"><Relationship Id="rId1" Type="http://schemas.openxmlformats.org/officeDocument/2006/relationships/slideLayout" Target="../slideLayouts/slideLayout2.xml"/></Relationships>
</file>

<file path=ppt/slides/_rels/slide9.xml.rels><?xml version="1.0" encoding="UTF-8" standalone="yes"?>
<Relationships xmlns="http://schemas.openxmlformats.org/package/2006/relationships"><Relationship Id="rId2" Type="http://schemas.openxmlformats.org/officeDocument/2006/relationships/image" Target="../media/image9.png"/><Relationship Id="rId1" Type="http://schemas.openxmlformats.org/officeDocument/2006/relationships/slideLayout" Target="../slideLayouts/slideLayout2.xml"/></Relationships>
</file>

<file path=ppt/slides/slide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3" name="object 3"/>
          <p:cNvSpPr/>
          <p:nvPr/>
        </p:nvSpPr>
        <p:spPr>
          <a:xfrm>
            <a:off x="0" y="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336699"/>
          </a:solidFill>
        </p:spPr>
        <p:txBody>
          <a:bodyPr wrap="square" lIns="0" tIns="0" rIns="0" bIns="0" rtlCol="0"/>
          <a:lstStyle/>
          <a:p>
            <a:endParaRPr/>
          </a:p>
        </p:txBody>
      </p:sp>
      <p:grpSp>
        <p:nvGrpSpPr>
          <p:cNvPr id="5" name="object 5"/>
          <p:cNvGrpSpPr/>
          <p:nvPr/>
        </p:nvGrpSpPr>
        <p:grpSpPr>
          <a:xfrm>
            <a:off x="0" y="2286000"/>
            <a:ext cx="228600" cy="3733800"/>
            <a:chOff x="0" y="2286000"/>
            <a:chExt cx="228600" cy="3733800"/>
          </a:xfrm>
        </p:grpSpPr>
        <p:sp>
          <p:nvSpPr>
            <p:cNvPr id="6" name="object 6"/>
            <p:cNvSpPr/>
            <p:nvPr/>
          </p:nvSpPr>
          <p:spPr>
            <a:xfrm>
              <a:off x="0" y="2286000"/>
              <a:ext cx="228600" cy="2286000"/>
            </a:xfrm>
            <a:custGeom>
              <a:avLst/>
              <a:gdLst/>
              <a:ahLst/>
              <a:cxnLst/>
              <a:rect l="l" t="t" r="r" b="b"/>
              <a:pathLst>
                <a:path w="228600" h="2286000">
                  <a:moveTo>
                    <a:pt x="228600" y="0"/>
                  </a:moveTo>
                  <a:lnTo>
                    <a:pt x="0" y="0"/>
                  </a:lnTo>
                  <a:lnTo>
                    <a:pt x="0" y="2286000"/>
                  </a:lnTo>
                  <a:lnTo>
                    <a:pt x="228600" y="2286000"/>
                  </a:lnTo>
                  <a:lnTo>
                    <a:pt x="228600" y="0"/>
                  </a:lnTo>
                  <a:close/>
                </a:path>
              </a:pathLst>
            </a:custGeom>
            <a:solidFill>
              <a:srgbClr val="99CCFF"/>
            </a:solidFill>
          </p:spPr>
          <p:txBody>
            <a:bodyPr wrap="square" lIns="0" tIns="0" rIns="0" bIns="0" rtlCol="0"/>
            <a:lstStyle/>
            <a:p>
              <a:endParaRPr/>
            </a:p>
          </p:txBody>
        </p:sp>
        <p:sp>
          <p:nvSpPr>
            <p:cNvPr id="7" name="object 7"/>
            <p:cNvSpPr/>
            <p:nvPr/>
          </p:nvSpPr>
          <p:spPr>
            <a:xfrm>
              <a:off x="0" y="4572000"/>
              <a:ext cx="228600" cy="1447800"/>
            </a:xfrm>
            <a:custGeom>
              <a:avLst/>
              <a:gdLst/>
              <a:ahLst/>
              <a:cxnLst/>
              <a:rect l="l" t="t" r="r" b="b"/>
              <a:pathLst>
                <a:path w="228600" h="1447800">
                  <a:moveTo>
                    <a:pt x="0" y="1447800"/>
                  </a:moveTo>
                  <a:lnTo>
                    <a:pt x="228600" y="1447800"/>
                  </a:lnTo>
                  <a:lnTo>
                    <a:pt x="228600" y="0"/>
                  </a:lnTo>
                  <a:lnTo>
                    <a:pt x="0" y="0"/>
                  </a:lnTo>
                  <a:lnTo>
                    <a:pt x="0" y="1447800"/>
                  </a:lnTo>
                  <a:close/>
                </a:path>
              </a:pathLst>
            </a:custGeom>
            <a:solidFill>
              <a:srgbClr val="336699"/>
            </a:solidFill>
          </p:spPr>
          <p:txBody>
            <a:bodyPr wrap="square" lIns="0" tIns="0" rIns="0" bIns="0" rtlCol="0"/>
            <a:lstStyle/>
            <a:p>
              <a:endParaRPr/>
            </a:p>
          </p:txBody>
        </p:sp>
      </p:grpSp>
      <p:sp>
        <p:nvSpPr>
          <p:cNvPr id="16" name="object 16"/>
          <p:cNvSpPr txBox="1">
            <a:spLocks noGrp="1"/>
          </p:cNvSpPr>
          <p:nvPr>
            <p:ph type="title"/>
          </p:nvPr>
        </p:nvSpPr>
        <p:spPr>
          <a:xfrm>
            <a:off x="2895092" y="1848434"/>
            <a:ext cx="3575685" cy="1105431"/>
          </a:xfrm>
          <a:prstGeom prst="rect">
            <a:avLst/>
          </a:prstGeom>
        </p:spPr>
        <p:txBody>
          <a:bodyPr vert="horz" wrap="square" lIns="0" tIns="12700" rIns="0" bIns="0" rtlCol="0">
            <a:spAutoFit/>
          </a:bodyPr>
          <a:lstStyle/>
          <a:p>
            <a:pPr marL="12065" marR="5080" algn="ctr">
              <a:lnSpc>
                <a:spcPct val="100000"/>
              </a:lnSpc>
              <a:spcBef>
                <a:spcPts val="100"/>
              </a:spcBef>
            </a:pPr>
            <a:r>
              <a:rPr lang="en-US" sz="3600" i="1" dirty="0" smtClean="0">
                <a:solidFill>
                  <a:srgbClr val="000000"/>
                </a:solidFill>
              </a:rPr>
              <a:t>Module</a:t>
            </a:r>
            <a:r>
              <a:rPr sz="3600" i="1" smtClean="0">
                <a:solidFill>
                  <a:srgbClr val="000000"/>
                </a:solidFill>
                <a:latin typeface="Calibri"/>
                <a:cs typeface="Calibri"/>
              </a:rPr>
              <a:t>-2</a:t>
            </a:r>
            <a:endParaRPr sz="3600">
              <a:latin typeface="Calibri"/>
              <a:cs typeface="Calibri"/>
            </a:endParaRPr>
          </a:p>
          <a:p>
            <a:pPr algn="ctr">
              <a:lnSpc>
                <a:spcPts val="4190"/>
              </a:lnSpc>
            </a:pPr>
            <a:r>
              <a:rPr sz="3600" i="1" spc="-10" dirty="0">
                <a:solidFill>
                  <a:srgbClr val="000000"/>
                </a:solidFill>
                <a:latin typeface="Calibri"/>
                <a:cs typeface="Calibri"/>
              </a:rPr>
              <a:t>Process</a:t>
            </a:r>
            <a:r>
              <a:rPr sz="3600" i="1" spc="-60" dirty="0">
                <a:solidFill>
                  <a:srgbClr val="000000"/>
                </a:solidFill>
                <a:latin typeface="Calibri"/>
                <a:cs typeface="Calibri"/>
              </a:rPr>
              <a:t> </a:t>
            </a:r>
            <a:r>
              <a:rPr sz="3600" i="1" dirty="0">
                <a:solidFill>
                  <a:srgbClr val="000000"/>
                </a:solidFill>
                <a:latin typeface="Calibri"/>
                <a:cs typeface="Calibri"/>
              </a:rPr>
              <a:t>&amp;</a:t>
            </a:r>
            <a:r>
              <a:rPr sz="3600" i="1" spc="-20" dirty="0">
                <a:solidFill>
                  <a:srgbClr val="000000"/>
                </a:solidFill>
                <a:latin typeface="Calibri"/>
                <a:cs typeface="Calibri"/>
              </a:rPr>
              <a:t> </a:t>
            </a:r>
            <a:r>
              <a:rPr sz="3600" i="1" dirty="0">
                <a:solidFill>
                  <a:srgbClr val="000000"/>
                </a:solidFill>
                <a:latin typeface="Calibri"/>
                <a:cs typeface="Calibri"/>
              </a:rPr>
              <a:t>IPC</a:t>
            </a:r>
            <a:endParaRPr sz="3600">
              <a:latin typeface="Calibri"/>
              <a:cs typeface="Calibri"/>
            </a:endParaRPr>
          </a:p>
        </p:txBody>
      </p:sp>
    </p:spTree>
  </p:cSld>
  <p:clrMapOvr>
    <a:masterClrMapping/>
  </p:clrMapOvr>
  <p:timing>
    <p:tnLst>
      <p:par>
        <p:cTn id="1" dur="indefinite" restart="never" nodeType="tmRoot"/>
      </p:par>
    </p:tnLst>
  </p:timing>
</p:sld>
</file>

<file path=ppt/slides/slide1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609600" y="0"/>
            <a:ext cx="7924800" cy="4572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pPr marR="163830" algn="ctr">
              <a:lnSpc>
                <a:spcPct val="100000"/>
              </a:lnSpc>
              <a:spcBef>
                <a:spcPts val="100"/>
              </a:spcBef>
            </a:pPr>
            <a:r>
              <a:rPr lang="en-US" sz="2800" b="1" spc="-5" dirty="0" smtClean="0">
                <a:solidFill>
                  <a:srgbClr val="006699"/>
                </a:solidFill>
                <a:latin typeface="Arial"/>
                <a:cs typeface="Arial"/>
              </a:rPr>
              <a:t>Process</a:t>
            </a:r>
            <a:r>
              <a:rPr lang="en-US" sz="2800" b="1" spc="-25" dirty="0" smtClean="0">
                <a:solidFill>
                  <a:srgbClr val="006699"/>
                </a:solidFill>
                <a:latin typeface="Arial"/>
                <a:cs typeface="Arial"/>
              </a:rPr>
              <a:t> </a:t>
            </a:r>
            <a:r>
              <a:rPr lang="en-US" sz="2800" b="1" dirty="0" smtClean="0">
                <a:solidFill>
                  <a:srgbClr val="006699"/>
                </a:solidFill>
                <a:latin typeface="Arial"/>
                <a:cs typeface="Arial"/>
              </a:rPr>
              <a:t>Control</a:t>
            </a:r>
            <a:r>
              <a:rPr lang="en-US" sz="2800" b="1" spc="-10" dirty="0" smtClean="0">
                <a:solidFill>
                  <a:srgbClr val="006699"/>
                </a:solidFill>
                <a:latin typeface="Arial"/>
                <a:cs typeface="Arial"/>
              </a:rPr>
              <a:t> </a:t>
            </a:r>
            <a:r>
              <a:rPr lang="en-US" sz="2800" b="1" spc="-5" dirty="0" smtClean="0">
                <a:solidFill>
                  <a:srgbClr val="006699"/>
                </a:solidFill>
                <a:latin typeface="Arial"/>
                <a:cs typeface="Arial"/>
              </a:rPr>
              <a:t>Block</a:t>
            </a:r>
            <a:r>
              <a:rPr lang="en-US" sz="2800" b="1" spc="-10" dirty="0" smtClean="0">
                <a:solidFill>
                  <a:srgbClr val="006699"/>
                </a:solidFill>
                <a:latin typeface="Arial"/>
                <a:cs typeface="Arial"/>
              </a:rPr>
              <a:t> </a:t>
            </a:r>
            <a:r>
              <a:rPr lang="en-US" sz="2800" b="1" spc="-5" dirty="0" smtClean="0">
                <a:solidFill>
                  <a:srgbClr val="006699"/>
                </a:solidFill>
                <a:latin typeface="Arial"/>
                <a:cs typeface="Arial"/>
              </a:rPr>
              <a:t>(PCB)</a:t>
            </a:r>
            <a:endParaRPr lang="en-US" sz="2800" dirty="0">
              <a:latin typeface="Arial"/>
              <a:cs typeface="Arial"/>
            </a:endParaRPr>
          </a:p>
        </p:txBody>
      </p:sp>
      <p:pic>
        <p:nvPicPr>
          <p:cNvPr id="47105" name="Picture 1" descr="C:\Users\Dell\Desktop\Process-Control-Block.png"/>
          <p:cNvPicPr>
            <a:picLocks noChangeAspect="1" noChangeArrowheads="1"/>
          </p:cNvPicPr>
          <p:nvPr/>
        </p:nvPicPr>
        <p:blipFill>
          <a:blip r:embed="rId2"/>
          <a:srcRect/>
          <a:stretch>
            <a:fillRect/>
          </a:stretch>
        </p:blipFill>
        <p:spPr bwMode="auto">
          <a:xfrm>
            <a:off x="228600" y="838200"/>
            <a:ext cx="2957512" cy="5807965"/>
          </a:xfrm>
          <a:prstGeom prst="rect">
            <a:avLst/>
          </a:prstGeom>
          <a:noFill/>
        </p:spPr>
      </p:pic>
      <p:sp>
        <p:nvSpPr>
          <p:cNvPr id="5" name="Rectangle 4"/>
          <p:cNvSpPr/>
          <p:nvPr/>
        </p:nvSpPr>
        <p:spPr>
          <a:xfrm>
            <a:off x="3505200" y="1143000"/>
            <a:ext cx="5410200" cy="3477875"/>
          </a:xfrm>
          <a:prstGeom prst="rect">
            <a:avLst/>
          </a:prstGeom>
        </p:spPr>
        <p:txBody>
          <a:bodyPr wrap="square">
            <a:spAutoFit/>
          </a:bodyPr>
          <a:lstStyle/>
          <a:p>
            <a:pPr algn="just" fontAlgn="base">
              <a:buFont typeface="Wingdings" pitchFamily="2" charset="2"/>
              <a:buChar char="v"/>
            </a:pPr>
            <a:r>
              <a:rPr lang="en-US" sz="2000" dirty="0" smtClean="0"/>
              <a:t>Process Control Block (PCB) is a data structure that stores information about a particular process.</a:t>
            </a:r>
          </a:p>
          <a:p>
            <a:pPr fontAlgn="base">
              <a:buFont typeface="Wingdings" pitchFamily="2" charset="2"/>
              <a:buChar char="v"/>
            </a:pPr>
            <a:endParaRPr lang="en-US" sz="2000" dirty="0" smtClean="0"/>
          </a:p>
          <a:p>
            <a:pPr algn="just" fontAlgn="base">
              <a:buFont typeface="Wingdings" pitchFamily="2" charset="2"/>
              <a:buChar char="v"/>
            </a:pPr>
            <a:r>
              <a:rPr lang="en-US" sz="2000" dirty="0" smtClean="0"/>
              <a:t>This information is required by the CPU while executing the process.</a:t>
            </a:r>
          </a:p>
          <a:p>
            <a:pPr algn="just" fontAlgn="base">
              <a:buFont typeface="Wingdings" pitchFamily="2" charset="2"/>
              <a:buChar char="v"/>
            </a:pPr>
            <a:endParaRPr lang="en-US" sz="2000" dirty="0" smtClean="0"/>
          </a:p>
          <a:p>
            <a:pPr fontAlgn="base">
              <a:buFont typeface="Wingdings" pitchFamily="2" charset="2"/>
              <a:buChar char="v"/>
            </a:pPr>
            <a:r>
              <a:rPr lang="en-US" sz="2000" dirty="0" smtClean="0"/>
              <a:t>Each process is identified by its own process control block (PCB).</a:t>
            </a:r>
          </a:p>
          <a:p>
            <a:pPr fontAlgn="base">
              <a:buFont typeface="Wingdings" pitchFamily="2" charset="2"/>
              <a:buChar char="v"/>
            </a:pPr>
            <a:endParaRPr lang="en-US" sz="2000" dirty="0" smtClean="0"/>
          </a:p>
          <a:p>
            <a:pPr fontAlgn="base">
              <a:buFont typeface="Wingdings" pitchFamily="2" charset="2"/>
              <a:buChar char="v"/>
            </a:pPr>
            <a:r>
              <a:rPr lang="en-US" sz="2000" dirty="0" smtClean="0"/>
              <a:t>It is also called as context of the process.</a:t>
            </a:r>
          </a:p>
          <a:p>
            <a:pPr algn="just" fontAlgn="base">
              <a:buFont typeface="Wingdings" pitchFamily="2" charset="2"/>
              <a:buChar char="v"/>
            </a:pPr>
            <a:endParaRPr lang="en-US" sz="2000" dirty="0"/>
          </a:p>
        </p:txBody>
      </p:sp>
      <p:sp>
        <p:nvSpPr>
          <p:cNvPr id="6" name="Rectangle 5"/>
          <p:cNvSpPr/>
          <p:nvPr/>
        </p:nvSpPr>
        <p:spPr>
          <a:xfrm>
            <a:off x="609600" y="5257800"/>
            <a:ext cx="2209800" cy="6096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cxnSp>
        <p:nvCxnSpPr>
          <p:cNvPr id="8" name="Straight Connector 7"/>
          <p:cNvCxnSpPr/>
          <p:nvPr/>
        </p:nvCxnSpPr>
        <p:spPr>
          <a:xfrm>
            <a:off x="609600" y="5257800"/>
            <a:ext cx="2209800" cy="1588"/>
          </a:xfrm>
          <a:prstGeom prst="line">
            <a:avLst/>
          </a:prstGeom>
        </p:spPr>
        <p:style>
          <a:lnRef idx="2">
            <a:schemeClr val="dk1"/>
          </a:lnRef>
          <a:fillRef idx="0">
            <a:schemeClr val="dk1"/>
          </a:fillRef>
          <a:effectRef idx="1">
            <a:schemeClr val="dk1"/>
          </a:effectRef>
          <a:fontRef idx="minor">
            <a:schemeClr val="tx1"/>
          </a:fontRef>
        </p:style>
      </p:cxnSp>
    </p:spTree>
  </p:cSld>
  <p:clrMapOvr>
    <a:masterClrMapping/>
  </p:clrMapOvr>
  <p:timing>
    <p:tnLst>
      <p:par>
        <p:cTn id="1" dur="indefinite" restart="never" nodeType="tmRoot"/>
      </p:par>
    </p:tnLst>
  </p:timing>
</p:sld>
</file>

<file path=ppt/slides/slide1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11266" name="Rectangle 2"/>
          <p:cNvSpPr>
            <a:spLocks noGrp="1" noChangeArrowheads="1"/>
          </p:cNvSpPr>
          <p:nvPr>
            <p:ph type="title"/>
          </p:nvPr>
        </p:nvSpPr>
        <p:spPr>
          <a:xfrm>
            <a:off x="990600" y="0"/>
            <a:ext cx="7519987" cy="576263"/>
          </a:xfrm>
        </p:spPr>
        <p:txBody>
          <a:bodyPr/>
          <a:lstStyle/>
          <a:p>
            <a:pPr eaLnBrk="1" hangingPunct="1"/>
            <a:r>
              <a:rPr lang="en-US" altLang="en-US" dirty="0" smtClean="0"/>
              <a:t>Process Control Block (PCB)</a:t>
            </a:r>
          </a:p>
        </p:txBody>
      </p:sp>
      <p:sp>
        <p:nvSpPr>
          <p:cNvPr id="4" name="Rectangle 3"/>
          <p:cNvSpPr/>
          <p:nvPr/>
        </p:nvSpPr>
        <p:spPr>
          <a:xfrm>
            <a:off x="228600" y="914400"/>
            <a:ext cx="8686800" cy="5262979"/>
          </a:xfrm>
          <a:prstGeom prst="rect">
            <a:avLst/>
          </a:prstGeom>
        </p:spPr>
        <p:txBody>
          <a:bodyPr wrap="square">
            <a:spAutoFit/>
          </a:bodyPr>
          <a:lstStyle/>
          <a:p>
            <a:pPr fontAlgn="base"/>
            <a:r>
              <a:rPr lang="en-US" sz="2000" b="1" u="sng" dirty="0" smtClean="0"/>
              <a:t>1. Process Id-</a:t>
            </a:r>
            <a:endParaRPr lang="en-US" sz="2000" b="1" dirty="0" smtClean="0"/>
          </a:p>
          <a:p>
            <a:pPr fontAlgn="base"/>
            <a:r>
              <a:rPr lang="en-US" sz="2000" dirty="0" smtClean="0"/>
              <a:t> </a:t>
            </a:r>
          </a:p>
          <a:p>
            <a:pPr fontAlgn="base">
              <a:buFont typeface="Wingdings" pitchFamily="2" charset="2"/>
              <a:buChar char="Ø"/>
            </a:pPr>
            <a:r>
              <a:rPr lang="en-US" dirty="0" smtClean="0">
                <a:latin typeface="+mj-lt"/>
              </a:rPr>
              <a:t>Process Id is a unique Id that identifies each process of the system uniquely.</a:t>
            </a:r>
          </a:p>
          <a:p>
            <a:pPr fontAlgn="base"/>
            <a:endParaRPr lang="en-US" dirty="0" smtClean="0">
              <a:latin typeface="+mj-lt"/>
            </a:endParaRPr>
          </a:p>
          <a:p>
            <a:pPr fontAlgn="base">
              <a:buFont typeface="Wingdings" pitchFamily="2" charset="2"/>
              <a:buChar char="Ø"/>
            </a:pPr>
            <a:r>
              <a:rPr lang="en-US" dirty="0" smtClean="0">
                <a:latin typeface="+mj-lt"/>
              </a:rPr>
              <a:t>A process Id is assigned to each process during its creation.</a:t>
            </a:r>
          </a:p>
          <a:p>
            <a:pPr algn="just" fontAlgn="base">
              <a:buFont typeface="Wingdings" pitchFamily="2" charset="2"/>
              <a:buChar char="Ø"/>
            </a:pPr>
            <a:endParaRPr lang="en-US" sz="2000" dirty="0" smtClean="0"/>
          </a:p>
          <a:p>
            <a:pPr algn="just" fontAlgn="base"/>
            <a:r>
              <a:rPr lang="en-US" sz="2000" b="1" u="sng" dirty="0" smtClean="0"/>
              <a:t>2. Program Counter-</a:t>
            </a:r>
            <a:endParaRPr lang="en-US" sz="2000" b="1" dirty="0" smtClean="0"/>
          </a:p>
          <a:p>
            <a:pPr fontAlgn="base">
              <a:buFont typeface="Wingdings" pitchFamily="2" charset="2"/>
              <a:buChar char="Ø"/>
            </a:pPr>
            <a:r>
              <a:rPr lang="en-US" dirty="0" smtClean="0">
                <a:latin typeface="+mj-lt"/>
              </a:rPr>
              <a:t>Program counter specifies the address of the instruction to be executed next.</a:t>
            </a:r>
          </a:p>
          <a:p>
            <a:pPr fontAlgn="base">
              <a:buFont typeface="Wingdings" pitchFamily="2" charset="2"/>
              <a:buChar char="Ø"/>
            </a:pPr>
            <a:endParaRPr lang="en-US" dirty="0" smtClean="0">
              <a:latin typeface="+mj-lt"/>
            </a:endParaRPr>
          </a:p>
          <a:p>
            <a:pPr fontAlgn="base">
              <a:buFont typeface="Wingdings" pitchFamily="2" charset="2"/>
              <a:buChar char="Ø"/>
            </a:pPr>
            <a:r>
              <a:rPr lang="en-US" dirty="0" smtClean="0">
                <a:latin typeface="+mj-lt"/>
              </a:rPr>
              <a:t>Before execution, program counter is initialized with the address of the first instruction of the program.</a:t>
            </a:r>
          </a:p>
          <a:p>
            <a:pPr fontAlgn="base"/>
            <a:endParaRPr lang="en-US" dirty="0" smtClean="0">
              <a:latin typeface="+mj-lt"/>
            </a:endParaRPr>
          </a:p>
          <a:p>
            <a:pPr fontAlgn="base">
              <a:buFont typeface="Wingdings" pitchFamily="2" charset="2"/>
              <a:buChar char="Ø"/>
            </a:pPr>
            <a:r>
              <a:rPr lang="en-US" dirty="0" smtClean="0">
                <a:latin typeface="+mj-lt"/>
              </a:rPr>
              <a:t>After executing an instruction, value of program counter is automatically incremented to point to the next instruction.</a:t>
            </a:r>
          </a:p>
          <a:p>
            <a:pPr fontAlgn="base"/>
            <a:endParaRPr lang="en-US" dirty="0" smtClean="0">
              <a:latin typeface="+mj-lt"/>
            </a:endParaRPr>
          </a:p>
          <a:p>
            <a:pPr fontAlgn="base">
              <a:buFont typeface="Wingdings" pitchFamily="2" charset="2"/>
              <a:buChar char="Ø"/>
            </a:pPr>
            <a:r>
              <a:rPr lang="en-US" dirty="0" smtClean="0">
                <a:latin typeface="+mj-lt"/>
              </a:rPr>
              <a:t>This process repeats till the end of the program.</a:t>
            </a:r>
          </a:p>
          <a:p>
            <a:pPr algn="just" fontAlgn="base">
              <a:buFont typeface="Wingdings" pitchFamily="2" charset="2"/>
              <a:buChar char="Ø"/>
            </a:pPr>
            <a:endParaRPr lang="en-US" sz="2000" dirty="0" smtClean="0">
              <a:latin typeface="+mj-lt"/>
            </a:endParaRPr>
          </a:p>
          <a:p>
            <a:pPr algn="just" fontAlgn="base"/>
            <a:endParaRPr lang="en-US" sz="2000" dirty="0"/>
          </a:p>
        </p:txBody>
      </p:sp>
    </p:spTree>
  </p:cSld>
  <p:clrMapOvr>
    <a:masterClrMapping/>
  </p:clrMapOvr>
  <p:timing>
    <p:tnLst>
      <p:par>
        <p:cTn id="1" dur="indefinite" restart="never" nodeType="tmRoot"/>
      </p:par>
    </p:tnLst>
  </p:timing>
</p:sld>
</file>

<file path=ppt/slides/slide1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8" name="Rectangle 7"/>
          <p:cNvSpPr/>
          <p:nvPr/>
        </p:nvSpPr>
        <p:spPr>
          <a:xfrm>
            <a:off x="381000" y="304800"/>
            <a:ext cx="8382000" cy="7478970"/>
          </a:xfrm>
          <a:prstGeom prst="rect">
            <a:avLst/>
          </a:prstGeom>
        </p:spPr>
        <p:txBody>
          <a:bodyPr wrap="square">
            <a:spAutoFit/>
          </a:bodyPr>
          <a:lstStyle/>
          <a:p>
            <a:pPr fontAlgn="base"/>
            <a:r>
              <a:rPr lang="en-US" sz="2400" b="1" u="sng" dirty="0" smtClean="0"/>
              <a:t>3</a:t>
            </a:r>
            <a:r>
              <a:rPr lang="en-US" sz="1600" b="1" u="sng" dirty="0" smtClean="0"/>
              <a:t>. Process State-</a:t>
            </a:r>
            <a:endParaRPr lang="en-US" sz="1600" b="1" dirty="0" smtClean="0"/>
          </a:p>
          <a:p>
            <a:pPr fontAlgn="base"/>
            <a:r>
              <a:rPr lang="en-US" sz="1600" dirty="0" smtClean="0"/>
              <a:t> Each process goes through different states during its lifetime.</a:t>
            </a:r>
          </a:p>
          <a:p>
            <a:pPr fontAlgn="base">
              <a:lnSpc>
                <a:spcPct val="150000"/>
              </a:lnSpc>
              <a:buFont typeface="Wingdings" pitchFamily="2" charset="2"/>
              <a:buChar char="Ø"/>
            </a:pPr>
            <a:r>
              <a:rPr lang="en-US" sz="1600" dirty="0" smtClean="0"/>
              <a:t>Process state specifies the current state of the process.</a:t>
            </a:r>
          </a:p>
          <a:p>
            <a:pPr fontAlgn="base"/>
            <a:r>
              <a:rPr lang="en-US" sz="1600" b="1" u="sng" dirty="0" smtClean="0"/>
              <a:t>4. Priority-</a:t>
            </a:r>
            <a:endParaRPr lang="en-US" sz="1600" b="1" dirty="0" smtClean="0"/>
          </a:p>
          <a:p>
            <a:pPr fontAlgn="base"/>
            <a:r>
              <a:rPr lang="en-US" sz="1600" dirty="0" smtClean="0"/>
              <a:t> </a:t>
            </a:r>
          </a:p>
          <a:p>
            <a:pPr fontAlgn="base">
              <a:buFont typeface="Wingdings" pitchFamily="2" charset="2"/>
              <a:buChar char="Ø"/>
            </a:pPr>
            <a:r>
              <a:rPr lang="en-US" sz="1600" dirty="0" smtClean="0"/>
              <a:t>Priority specifies how urgent is to execute the process.</a:t>
            </a:r>
          </a:p>
          <a:p>
            <a:pPr fontAlgn="base"/>
            <a:endParaRPr lang="en-US" sz="1600" dirty="0" smtClean="0"/>
          </a:p>
          <a:p>
            <a:pPr fontAlgn="base">
              <a:buFont typeface="Wingdings" pitchFamily="2" charset="2"/>
              <a:buChar char="Ø"/>
            </a:pPr>
            <a:r>
              <a:rPr lang="en-US" sz="1600" dirty="0" smtClean="0"/>
              <a:t>Process with the highest priority is allocated the CPU first among all the processes.</a:t>
            </a:r>
          </a:p>
          <a:p>
            <a:pPr fontAlgn="base">
              <a:buFont typeface="Wingdings" pitchFamily="2" charset="2"/>
              <a:buChar char="Ø"/>
            </a:pPr>
            <a:endParaRPr lang="en-US" sz="1600" dirty="0" smtClean="0"/>
          </a:p>
          <a:p>
            <a:pPr fontAlgn="base"/>
            <a:r>
              <a:rPr lang="en-US" sz="1600" b="1" u="sng" dirty="0" smtClean="0"/>
              <a:t>5. General Purpose Registers-</a:t>
            </a:r>
            <a:endParaRPr lang="en-US" sz="1600" b="1" dirty="0" smtClean="0"/>
          </a:p>
          <a:p>
            <a:pPr fontAlgn="base"/>
            <a:r>
              <a:rPr lang="en-US" sz="1600" dirty="0" smtClean="0"/>
              <a:t> </a:t>
            </a:r>
          </a:p>
          <a:p>
            <a:pPr fontAlgn="base">
              <a:buFont typeface="Wingdings" pitchFamily="2" charset="2"/>
              <a:buChar char="Ø"/>
            </a:pPr>
            <a:r>
              <a:rPr lang="en-US" sz="1600" dirty="0" smtClean="0"/>
              <a:t>General purpose registers are used to hold the data of process generated during its execution.</a:t>
            </a:r>
          </a:p>
          <a:p>
            <a:pPr fontAlgn="base"/>
            <a:endParaRPr lang="en-US" sz="1600" dirty="0" smtClean="0"/>
          </a:p>
          <a:p>
            <a:pPr fontAlgn="base">
              <a:buFont typeface="Wingdings" pitchFamily="2" charset="2"/>
              <a:buChar char="Ø"/>
            </a:pPr>
            <a:r>
              <a:rPr lang="en-US" sz="1600" dirty="0" smtClean="0"/>
              <a:t>Each process has its own set of registers which are maintained by its PCB.</a:t>
            </a:r>
          </a:p>
          <a:p>
            <a:pPr fontAlgn="base"/>
            <a:r>
              <a:rPr lang="en-US" sz="1600" b="1" u="sng" dirty="0" smtClean="0"/>
              <a:t>6. List of Open Files-</a:t>
            </a:r>
            <a:endParaRPr lang="en-US" sz="1600" b="1" dirty="0" smtClean="0"/>
          </a:p>
          <a:p>
            <a:pPr fontAlgn="base"/>
            <a:r>
              <a:rPr lang="en-US" sz="1600" dirty="0" smtClean="0"/>
              <a:t> </a:t>
            </a:r>
          </a:p>
          <a:p>
            <a:pPr fontAlgn="base">
              <a:buFont typeface="Wingdings" pitchFamily="2" charset="2"/>
              <a:buChar char="Ø"/>
            </a:pPr>
            <a:r>
              <a:rPr lang="en-US" sz="1600" dirty="0" smtClean="0"/>
              <a:t>Each process requires some files which must be present in the main memory during its execution.</a:t>
            </a:r>
          </a:p>
          <a:p>
            <a:pPr fontAlgn="base"/>
            <a:endParaRPr lang="en-US" sz="1600" dirty="0" smtClean="0"/>
          </a:p>
          <a:p>
            <a:pPr fontAlgn="base">
              <a:buFont typeface="Wingdings" pitchFamily="2" charset="2"/>
              <a:buChar char="Ø"/>
            </a:pPr>
            <a:r>
              <a:rPr lang="en-US" sz="1600" dirty="0" smtClean="0"/>
              <a:t>PCB maintains a list of files used by the process during its execution.</a:t>
            </a:r>
          </a:p>
          <a:p>
            <a:pPr fontAlgn="base"/>
            <a:r>
              <a:rPr lang="en-US" sz="1600" dirty="0" smtClean="0"/>
              <a:t> </a:t>
            </a:r>
          </a:p>
          <a:p>
            <a:pPr fontAlgn="base"/>
            <a:r>
              <a:rPr lang="en-US" sz="1600" b="1" u="sng" dirty="0" smtClean="0"/>
              <a:t>7. List of Open Devices-</a:t>
            </a:r>
            <a:endParaRPr lang="en-US" sz="1600" b="1" dirty="0" smtClean="0"/>
          </a:p>
          <a:p>
            <a:pPr fontAlgn="base"/>
            <a:r>
              <a:rPr lang="en-US" sz="1600" dirty="0" smtClean="0"/>
              <a:t> </a:t>
            </a:r>
          </a:p>
          <a:p>
            <a:pPr fontAlgn="base"/>
            <a:r>
              <a:rPr lang="en-US" sz="1600" dirty="0" smtClean="0"/>
              <a:t>PCB maintains a list of open devices used by the process during its execution.</a:t>
            </a:r>
          </a:p>
          <a:p>
            <a:pPr fontAlgn="base">
              <a:buFont typeface="Wingdings" pitchFamily="2" charset="2"/>
              <a:buChar char="Ø"/>
            </a:pPr>
            <a:endParaRPr lang="en-US" sz="1600" dirty="0" smtClean="0"/>
          </a:p>
          <a:p>
            <a:pPr fontAlgn="base">
              <a:lnSpc>
                <a:spcPct val="150000"/>
              </a:lnSpc>
              <a:buFont typeface="Wingdings" pitchFamily="2" charset="2"/>
              <a:buChar char="Ø"/>
            </a:pPr>
            <a:endParaRPr lang="en-US" sz="1600" dirty="0" smtClean="0"/>
          </a:p>
          <a:p>
            <a:pPr algn="just" fontAlgn="base">
              <a:lnSpc>
                <a:spcPct val="150000"/>
              </a:lnSpc>
              <a:buFont typeface="Wingdings" pitchFamily="2" charset="2"/>
              <a:buChar char="Ø"/>
            </a:pPr>
            <a:endParaRPr lang="en-US" sz="1600" dirty="0"/>
          </a:p>
        </p:txBody>
      </p:sp>
    </p:spTree>
  </p:cSld>
  <p:clrMapOvr>
    <a:masterClrMapping/>
  </p:clrMapOvr>
  <p:timing>
    <p:tnLst>
      <p:par>
        <p:cTn id="1" dur="indefinite" restart="never" nodeType="tmRoot"/>
      </p:par>
    </p:tnLst>
  </p:timing>
</p:sld>
</file>

<file path=ppt/slides/slide1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a:spLocks noGrp="1"/>
          </p:cNvSpPr>
          <p:nvPr>
            <p:ph type="title"/>
          </p:nvPr>
        </p:nvSpPr>
        <p:spPr>
          <a:xfrm>
            <a:off x="3208147" y="1123950"/>
            <a:ext cx="3340100" cy="391160"/>
          </a:xfrm>
          <a:prstGeom prst="rect">
            <a:avLst/>
          </a:prstGeom>
        </p:spPr>
        <p:txBody>
          <a:bodyPr vert="horz" wrap="square" lIns="0" tIns="12700" rIns="0" bIns="0" rtlCol="0">
            <a:spAutoFit/>
          </a:bodyPr>
          <a:lstStyle/>
          <a:p>
            <a:pPr marL="12700">
              <a:lnSpc>
                <a:spcPct val="100000"/>
              </a:lnSpc>
              <a:spcBef>
                <a:spcPts val="100"/>
              </a:spcBef>
            </a:pPr>
            <a:r>
              <a:rPr sz="2400" dirty="0">
                <a:solidFill>
                  <a:srgbClr val="000000"/>
                </a:solidFill>
                <a:latin typeface="Verdana"/>
                <a:cs typeface="Verdana"/>
              </a:rPr>
              <a:t>Process</a:t>
            </a:r>
            <a:r>
              <a:rPr sz="2400" spc="-55" dirty="0">
                <a:solidFill>
                  <a:srgbClr val="000000"/>
                </a:solidFill>
                <a:latin typeface="Verdana"/>
                <a:cs typeface="Verdana"/>
              </a:rPr>
              <a:t> </a:t>
            </a:r>
            <a:r>
              <a:rPr sz="2400" spc="-10" dirty="0">
                <a:solidFill>
                  <a:srgbClr val="000000"/>
                </a:solidFill>
                <a:latin typeface="Verdana"/>
                <a:cs typeface="Verdana"/>
              </a:rPr>
              <a:t>Scheduling</a:t>
            </a:r>
            <a:endParaRPr sz="2400">
              <a:latin typeface="Verdana"/>
              <a:cs typeface="Verdana"/>
            </a:endParaRPr>
          </a:p>
        </p:txBody>
      </p:sp>
      <p:sp>
        <p:nvSpPr>
          <p:cNvPr id="7" name="object 7"/>
          <p:cNvSpPr txBox="1"/>
          <p:nvPr/>
        </p:nvSpPr>
        <p:spPr>
          <a:xfrm>
            <a:off x="1107744" y="2010536"/>
            <a:ext cx="7506334" cy="2372995"/>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Definition</a:t>
            </a:r>
            <a:endParaRPr sz="2200">
              <a:latin typeface="Calibri"/>
              <a:cs typeface="Calibri"/>
            </a:endParaRPr>
          </a:p>
          <a:p>
            <a:pPr marL="12700" marR="5080" algn="just">
              <a:lnSpc>
                <a:spcPct val="100000"/>
              </a:lnSpc>
              <a:spcBef>
                <a:spcPts val="5"/>
              </a:spcBef>
            </a:pPr>
            <a:r>
              <a:rPr sz="2200" spc="-10" dirty="0">
                <a:latin typeface="Calibri"/>
                <a:cs typeface="Calibri"/>
              </a:rPr>
              <a:t>Scheduling</a:t>
            </a:r>
            <a:r>
              <a:rPr sz="2200" spc="-5" dirty="0">
                <a:latin typeface="Calibri"/>
                <a:cs typeface="Calibri"/>
              </a:rPr>
              <a:t> is</a:t>
            </a:r>
            <a:r>
              <a:rPr sz="2200" dirty="0">
                <a:latin typeface="Calibri"/>
                <a:cs typeface="Calibri"/>
              </a:rPr>
              <a:t> </a:t>
            </a:r>
            <a:r>
              <a:rPr sz="2200" spc="-5" dirty="0">
                <a:latin typeface="Calibri"/>
                <a:cs typeface="Calibri"/>
              </a:rPr>
              <a:t>a</a:t>
            </a:r>
            <a:r>
              <a:rPr sz="2200" dirty="0">
                <a:latin typeface="Calibri"/>
                <a:cs typeface="Calibri"/>
              </a:rPr>
              <a:t> </a:t>
            </a:r>
            <a:r>
              <a:rPr sz="2200" spc="-5" dirty="0">
                <a:latin typeface="Calibri"/>
                <a:cs typeface="Calibri"/>
              </a:rPr>
              <a:t>method</a:t>
            </a:r>
            <a:r>
              <a:rPr sz="2200" dirty="0">
                <a:latin typeface="Calibri"/>
                <a:cs typeface="Calibri"/>
              </a:rPr>
              <a:t> </a:t>
            </a:r>
            <a:r>
              <a:rPr sz="2200" spc="-10" dirty="0">
                <a:latin typeface="Calibri"/>
                <a:cs typeface="Calibri"/>
              </a:rPr>
              <a:t>that</a:t>
            </a:r>
            <a:r>
              <a:rPr sz="2200" spc="-5" dirty="0">
                <a:latin typeface="Calibri"/>
                <a:cs typeface="Calibri"/>
              </a:rPr>
              <a:t> is</a:t>
            </a:r>
            <a:r>
              <a:rPr sz="2200" dirty="0">
                <a:latin typeface="Calibri"/>
                <a:cs typeface="Calibri"/>
              </a:rPr>
              <a:t> </a:t>
            </a:r>
            <a:r>
              <a:rPr sz="2200" spc="-5" dirty="0">
                <a:latin typeface="Calibri"/>
                <a:cs typeface="Calibri"/>
              </a:rPr>
              <a:t>used</a:t>
            </a:r>
            <a:r>
              <a:rPr sz="2200" dirty="0">
                <a:latin typeface="Calibri"/>
                <a:cs typeface="Calibri"/>
              </a:rPr>
              <a:t> </a:t>
            </a:r>
            <a:r>
              <a:rPr sz="2200" spc="-20" dirty="0">
                <a:latin typeface="Calibri"/>
                <a:cs typeface="Calibri"/>
              </a:rPr>
              <a:t>to</a:t>
            </a:r>
            <a:r>
              <a:rPr sz="2200" spc="-15" dirty="0">
                <a:latin typeface="Calibri"/>
                <a:cs typeface="Calibri"/>
              </a:rPr>
              <a:t> </a:t>
            </a:r>
            <a:r>
              <a:rPr sz="2200" spc="-10" dirty="0">
                <a:latin typeface="Calibri"/>
                <a:cs typeface="Calibri"/>
              </a:rPr>
              <a:t>distribute</a:t>
            </a:r>
            <a:r>
              <a:rPr sz="2200" spc="-5" dirty="0">
                <a:latin typeface="Calibri"/>
                <a:cs typeface="Calibri"/>
              </a:rPr>
              <a:t> </a:t>
            </a:r>
            <a:r>
              <a:rPr sz="2200" spc="-10" dirty="0">
                <a:latin typeface="Calibri"/>
                <a:cs typeface="Calibri"/>
              </a:rPr>
              <a:t>valuable </a:t>
            </a:r>
            <a:r>
              <a:rPr sz="2200" spc="-5" dirty="0">
                <a:latin typeface="Calibri"/>
                <a:cs typeface="Calibri"/>
              </a:rPr>
              <a:t> </a:t>
            </a:r>
            <a:r>
              <a:rPr sz="2200" spc="-10" dirty="0">
                <a:latin typeface="Calibri"/>
                <a:cs typeface="Calibri"/>
              </a:rPr>
              <a:t>computing</a:t>
            </a:r>
            <a:r>
              <a:rPr sz="2200" spc="-5" dirty="0">
                <a:latin typeface="Calibri"/>
                <a:cs typeface="Calibri"/>
              </a:rPr>
              <a:t> </a:t>
            </a:r>
            <a:r>
              <a:rPr sz="2200" spc="-10" dirty="0">
                <a:latin typeface="Calibri"/>
                <a:cs typeface="Calibri"/>
              </a:rPr>
              <a:t>resources,</a:t>
            </a:r>
            <a:r>
              <a:rPr sz="2200" spc="-5" dirty="0">
                <a:latin typeface="Calibri"/>
                <a:cs typeface="Calibri"/>
              </a:rPr>
              <a:t> ususally</a:t>
            </a:r>
            <a:r>
              <a:rPr sz="2200" dirty="0">
                <a:latin typeface="Calibri"/>
                <a:cs typeface="Calibri"/>
              </a:rPr>
              <a:t> </a:t>
            </a:r>
            <a:r>
              <a:rPr sz="2200" spc="-15" dirty="0">
                <a:latin typeface="Calibri"/>
                <a:cs typeface="Calibri"/>
              </a:rPr>
              <a:t>process</a:t>
            </a:r>
            <a:r>
              <a:rPr sz="2200" spc="-10" dirty="0">
                <a:latin typeface="Calibri"/>
                <a:cs typeface="Calibri"/>
              </a:rPr>
              <a:t> </a:t>
            </a:r>
            <a:r>
              <a:rPr sz="2200" spc="-5" dirty="0">
                <a:latin typeface="Calibri"/>
                <a:cs typeface="Calibri"/>
              </a:rPr>
              <a:t>threads,</a:t>
            </a:r>
            <a:r>
              <a:rPr sz="2200" dirty="0">
                <a:latin typeface="Calibri"/>
                <a:cs typeface="Calibri"/>
              </a:rPr>
              <a:t> </a:t>
            </a:r>
            <a:r>
              <a:rPr sz="2200" spc="-20" dirty="0">
                <a:latin typeface="Calibri"/>
                <a:cs typeface="Calibri"/>
              </a:rPr>
              <a:t>data</a:t>
            </a:r>
            <a:r>
              <a:rPr sz="2200" spc="-15" dirty="0">
                <a:latin typeface="Calibri"/>
                <a:cs typeface="Calibri"/>
              </a:rPr>
              <a:t> flows</a:t>
            </a:r>
            <a:r>
              <a:rPr sz="2200" spc="-10" dirty="0">
                <a:latin typeface="Calibri"/>
                <a:cs typeface="Calibri"/>
              </a:rPr>
              <a:t> </a:t>
            </a:r>
            <a:r>
              <a:rPr sz="2200" spc="-5" dirty="0">
                <a:latin typeface="Calibri"/>
                <a:cs typeface="Calibri"/>
              </a:rPr>
              <a:t>and </a:t>
            </a:r>
            <a:r>
              <a:rPr sz="2200" spc="-484" dirty="0">
                <a:latin typeface="Calibri"/>
                <a:cs typeface="Calibri"/>
              </a:rPr>
              <a:t> </a:t>
            </a:r>
            <a:r>
              <a:rPr sz="2200" spc="-10" dirty="0">
                <a:latin typeface="Calibri"/>
                <a:cs typeface="Calibri"/>
              </a:rPr>
              <a:t>applications</a:t>
            </a:r>
            <a:r>
              <a:rPr sz="2200" spc="-30" dirty="0">
                <a:latin typeface="Calibri"/>
                <a:cs typeface="Calibri"/>
              </a:rPr>
              <a:t> </a:t>
            </a:r>
            <a:r>
              <a:rPr sz="2200" spc="-10" dirty="0">
                <a:latin typeface="Calibri"/>
                <a:cs typeface="Calibri"/>
              </a:rPr>
              <a:t>that</a:t>
            </a:r>
            <a:r>
              <a:rPr sz="2200" dirty="0">
                <a:latin typeface="Calibri"/>
                <a:cs typeface="Calibri"/>
              </a:rPr>
              <a:t> </a:t>
            </a:r>
            <a:r>
              <a:rPr sz="2200" spc="-10" dirty="0">
                <a:latin typeface="Calibri"/>
                <a:cs typeface="Calibri"/>
              </a:rPr>
              <a:t>need</a:t>
            </a:r>
            <a:r>
              <a:rPr sz="2200" spc="15" dirty="0">
                <a:latin typeface="Calibri"/>
                <a:cs typeface="Calibri"/>
              </a:rPr>
              <a:t> </a:t>
            </a:r>
            <a:r>
              <a:rPr sz="2200" spc="-5" dirty="0">
                <a:latin typeface="Calibri"/>
                <a:cs typeface="Calibri"/>
              </a:rPr>
              <a:t>them.</a:t>
            </a:r>
            <a:endParaRPr sz="2200">
              <a:latin typeface="Calibri"/>
              <a:cs typeface="Calibri"/>
            </a:endParaRPr>
          </a:p>
          <a:p>
            <a:pPr>
              <a:lnSpc>
                <a:spcPct val="100000"/>
              </a:lnSpc>
              <a:spcBef>
                <a:spcPts val="15"/>
              </a:spcBef>
            </a:pPr>
            <a:endParaRPr sz="2150">
              <a:latin typeface="Calibri"/>
              <a:cs typeface="Calibri"/>
            </a:endParaRPr>
          </a:p>
          <a:p>
            <a:pPr marL="12700" algn="just">
              <a:lnSpc>
                <a:spcPct val="100000"/>
              </a:lnSpc>
            </a:pPr>
            <a:r>
              <a:rPr sz="2200" spc="-10" dirty="0">
                <a:latin typeface="Calibri"/>
                <a:cs typeface="Calibri"/>
              </a:rPr>
              <a:t>Scheduling</a:t>
            </a:r>
            <a:r>
              <a:rPr sz="2200" spc="100" dirty="0">
                <a:latin typeface="Calibri"/>
                <a:cs typeface="Calibri"/>
              </a:rPr>
              <a:t> </a:t>
            </a:r>
            <a:r>
              <a:rPr sz="2200" spc="-5" dirty="0">
                <a:latin typeface="Calibri"/>
                <a:cs typeface="Calibri"/>
              </a:rPr>
              <a:t>is</a:t>
            </a:r>
            <a:r>
              <a:rPr sz="2200" spc="120" dirty="0">
                <a:latin typeface="Calibri"/>
                <a:cs typeface="Calibri"/>
              </a:rPr>
              <a:t> </a:t>
            </a:r>
            <a:r>
              <a:rPr sz="2200" spc="-5" dirty="0">
                <a:latin typeface="Calibri"/>
                <a:cs typeface="Calibri"/>
              </a:rPr>
              <a:t>done</a:t>
            </a:r>
            <a:r>
              <a:rPr sz="2200" spc="110" dirty="0">
                <a:latin typeface="Calibri"/>
                <a:cs typeface="Calibri"/>
              </a:rPr>
              <a:t> </a:t>
            </a:r>
            <a:r>
              <a:rPr sz="2200" spc="-20" dirty="0">
                <a:latin typeface="Calibri"/>
                <a:cs typeface="Calibri"/>
              </a:rPr>
              <a:t>to</a:t>
            </a:r>
            <a:r>
              <a:rPr sz="2200" spc="120" dirty="0">
                <a:latin typeface="Calibri"/>
                <a:cs typeface="Calibri"/>
              </a:rPr>
              <a:t> </a:t>
            </a:r>
            <a:r>
              <a:rPr sz="2200" spc="-10" dirty="0">
                <a:latin typeface="Calibri"/>
                <a:cs typeface="Calibri"/>
              </a:rPr>
              <a:t>balance</a:t>
            </a:r>
            <a:r>
              <a:rPr sz="2200" spc="120" dirty="0">
                <a:latin typeface="Calibri"/>
                <a:cs typeface="Calibri"/>
              </a:rPr>
              <a:t> </a:t>
            </a:r>
            <a:r>
              <a:rPr sz="2200" spc="-5" dirty="0">
                <a:latin typeface="Calibri"/>
                <a:cs typeface="Calibri"/>
              </a:rPr>
              <a:t>the</a:t>
            </a:r>
            <a:r>
              <a:rPr sz="2200" spc="110" dirty="0">
                <a:latin typeface="Calibri"/>
                <a:cs typeface="Calibri"/>
              </a:rPr>
              <a:t> </a:t>
            </a:r>
            <a:r>
              <a:rPr sz="2200" dirty="0">
                <a:latin typeface="Calibri"/>
                <a:cs typeface="Calibri"/>
              </a:rPr>
              <a:t>load</a:t>
            </a:r>
            <a:r>
              <a:rPr sz="2200" spc="100" dirty="0">
                <a:latin typeface="Calibri"/>
                <a:cs typeface="Calibri"/>
              </a:rPr>
              <a:t> </a:t>
            </a:r>
            <a:r>
              <a:rPr sz="2200" spc="-5" dirty="0">
                <a:latin typeface="Calibri"/>
                <a:cs typeface="Calibri"/>
              </a:rPr>
              <a:t>on</a:t>
            </a:r>
            <a:r>
              <a:rPr sz="2200" spc="100" dirty="0">
                <a:latin typeface="Calibri"/>
                <a:cs typeface="Calibri"/>
              </a:rPr>
              <a:t> </a:t>
            </a:r>
            <a:r>
              <a:rPr sz="2200" spc="-5" dirty="0">
                <a:latin typeface="Calibri"/>
                <a:cs typeface="Calibri"/>
              </a:rPr>
              <a:t>the</a:t>
            </a:r>
            <a:r>
              <a:rPr sz="2200" spc="114" dirty="0">
                <a:latin typeface="Calibri"/>
                <a:cs typeface="Calibri"/>
              </a:rPr>
              <a:t> </a:t>
            </a:r>
            <a:r>
              <a:rPr sz="2200" spc="-20" dirty="0">
                <a:latin typeface="Calibri"/>
                <a:cs typeface="Calibri"/>
              </a:rPr>
              <a:t>system</a:t>
            </a:r>
            <a:r>
              <a:rPr sz="2200" spc="114" dirty="0">
                <a:latin typeface="Calibri"/>
                <a:cs typeface="Calibri"/>
              </a:rPr>
              <a:t> </a:t>
            </a:r>
            <a:r>
              <a:rPr sz="2200" spc="-5" dirty="0">
                <a:latin typeface="Calibri"/>
                <a:cs typeface="Calibri"/>
              </a:rPr>
              <a:t>and</a:t>
            </a:r>
            <a:r>
              <a:rPr sz="2200" spc="100" dirty="0">
                <a:latin typeface="Calibri"/>
                <a:cs typeface="Calibri"/>
              </a:rPr>
              <a:t> </a:t>
            </a:r>
            <a:r>
              <a:rPr sz="2200" spc="-10" dirty="0">
                <a:latin typeface="Calibri"/>
                <a:cs typeface="Calibri"/>
              </a:rPr>
              <a:t>ensure</a:t>
            </a:r>
            <a:endParaRPr sz="2200">
              <a:latin typeface="Calibri"/>
              <a:cs typeface="Calibri"/>
            </a:endParaRPr>
          </a:p>
          <a:p>
            <a:pPr marL="12700" algn="just">
              <a:lnSpc>
                <a:spcPct val="100000"/>
              </a:lnSpc>
            </a:pPr>
            <a:r>
              <a:rPr sz="2200" spc="-5" dirty="0">
                <a:latin typeface="Calibri"/>
                <a:cs typeface="Calibri"/>
              </a:rPr>
              <a:t>equal</a:t>
            </a:r>
            <a:r>
              <a:rPr sz="2200" spc="-25" dirty="0">
                <a:latin typeface="Calibri"/>
                <a:cs typeface="Calibri"/>
              </a:rPr>
              <a:t> </a:t>
            </a:r>
            <a:r>
              <a:rPr sz="2200" spc="-10" dirty="0">
                <a:latin typeface="Calibri"/>
                <a:cs typeface="Calibri"/>
              </a:rPr>
              <a:t>distribution </a:t>
            </a:r>
            <a:r>
              <a:rPr sz="2200" dirty="0">
                <a:latin typeface="Calibri"/>
                <a:cs typeface="Calibri"/>
              </a:rPr>
              <a:t>of</a:t>
            </a:r>
            <a:r>
              <a:rPr sz="2200" spc="10" dirty="0">
                <a:latin typeface="Calibri"/>
                <a:cs typeface="Calibri"/>
              </a:rPr>
              <a:t> </a:t>
            </a:r>
            <a:r>
              <a:rPr sz="2200" spc="-10" dirty="0">
                <a:latin typeface="Calibri"/>
                <a:cs typeface="Calibri"/>
              </a:rPr>
              <a:t>resources</a:t>
            </a:r>
            <a:r>
              <a:rPr sz="2200" spc="10" dirty="0">
                <a:latin typeface="Calibri"/>
                <a:cs typeface="Calibri"/>
              </a:rPr>
              <a:t> </a:t>
            </a:r>
            <a:r>
              <a:rPr sz="2200" spc="-5" dirty="0">
                <a:latin typeface="Calibri"/>
                <a:cs typeface="Calibri"/>
              </a:rPr>
              <a:t>and</a:t>
            </a:r>
            <a:r>
              <a:rPr sz="2200" dirty="0">
                <a:latin typeface="Calibri"/>
                <a:cs typeface="Calibri"/>
              </a:rPr>
              <a:t> </a:t>
            </a:r>
            <a:r>
              <a:rPr sz="2200" spc="-10" dirty="0">
                <a:latin typeface="Calibri"/>
                <a:cs typeface="Calibri"/>
              </a:rPr>
              <a:t>give </a:t>
            </a:r>
            <a:r>
              <a:rPr sz="2200" spc="-5" dirty="0">
                <a:latin typeface="Calibri"/>
                <a:cs typeface="Calibri"/>
              </a:rPr>
              <a:t>some</a:t>
            </a:r>
            <a:r>
              <a:rPr sz="2200" spc="20" dirty="0">
                <a:latin typeface="Calibri"/>
                <a:cs typeface="Calibri"/>
              </a:rPr>
              <a:t> </a:t>
            </a:r>
            <a:r>
              <a:rPr sz="2200" spc="-10" dirty="0">
                <a:latin typeface="Calibri"/>
                <a:cs typeface="Calibri"/>
              </a:rPr>
              <a:t>set</a:t>
            </a:r>
            <a:r>
              <a:rPr sz="2200" spc="20" dirty="0">
                <a:latin typeface="Calibri"/>
                <a:cs typeface="Calibri"/>
              </a:rPr>
              <a:t> </a:t>
            </a:r>
            <a:r>
              <a:rPr sz="2200" dirty="0">
                <a:latin typeface="Calibri"/>
                <a:cs typeface="Calibri"/>
              </a:rPr>
              <a:t>of</a:t>
            </a:r>
            <a:r>
              <a:rPr sz="2200" spc="10" dirty="0">
                <a:latin typeface="Calibri"/>
                <a:cs typeface="Calibri"/>
              </a:rPr>
              <a:t> </a:t>
            </a:r>
            <a:r>
              <a:rPr sz="2200" spc="-5" dirty="0">
                <a:latin typeface="Calibri"/>
                <a:cs typeface="Calibri"/>
              </a:rPr>
              <a:t>rules.</a:t>
            </a:r>
            <a:endParaRPr sz="2200">
              <a:latin typeface="Calibri"/>
              <a:cs typeface="Calibri"/>
            </a:endParaRPr>
          </a:p>
        </p:txBody>
      </p:sp>
    </p:spTree>
  </p:cSld>
  <p:clrMapOvr>
    <a:masterClrMapping/>
  </p:clrMapOvr>
  <p:timing>
    <p:tnLst>
      <p:par>
        <p:cTn id="1" dur="indefinite" restart="never" nodeType="tmRoot"/>
      </p:par>
    </p:tnLst>
  </p:timing>
</p:sld>
</file>

<file path=ppt/slides/slide1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a:spLocks noGrp="1"/>
          </p:cNvSpPr>
          <p:nvPr>
            <p:ph type="title"/>
          </p:nvPr>
        </p:nvSpPr>
        <p:spPr>
          <a:xfrm>
            <a:off x="1497838" y="1123950"/>
            <a:ext cx="6760209" cy="391160"/>
          </a:xfrm>
          <a:prstGeom prst="rect">
            <a:avLst/>
          </a:prstGeom>
        </p:spPr>
        <p:txBody>
          <a:bodyPr vert="horz" wrap="square" lIns="0" tIns="12700" rIns="0" bIns="0" rtlCol="0">
            <a:spAutoFit/>
          </a:bodyPr>
          <a:lstStyle/>
          <a:p>
            <a:pPr marL="12700">
              <a:lnSpc>
                <a:spcPct val="100000"/>
              </a:lnSpc>
              <a:spcBef>
                <a:spcPts val="100"/>
              </a:spcBef>
            </a:pPr>
            <a:r>
              <a:rPr sz="2400" spc="-5" dirty="0">
                <a:solidFill>
                  <a:srgbClr val="000000"/>
                </a:solidFill>
                <a:latin typeface="Verdana"/>
                <a:cs typeface="Verdana"/>
              </a:rPr>
              <a:t>Operating</a:t>
            </a:r>
            <a:r>
              <a:rPr sz="2400" spc="-40" dirty="0">
                <a:solidFill>
                  <a:srgbClr val="000000"/>
                </a:solidFill>
                <a:latin typeface="Verdana"/>
                <a:cs typeface="Verdana"/>
              </a:rPr>
              <a:t> </a:t>
            </a:r>
            <a:r>
              <a:rPr sz="2400" spc="-5" dirty="0">
                <a:solidFill>
                  <a:srgbClr val="000000"/>
                </a:solidFill>
                <a:latin typeface="Verdana"/>
                <a:cs typeface="Verdana"/>
              </a:rPr>
              <a:t>System</a:t>
            </a:r>
            <a:r>
              <a:rPr sz="2400" spc="5" dirty="0">
                <a:solidFill>
                  <a:srgbClr val="000000"/>
                </a:solidFill>
                <a:latin typeface="Verdana"/>
                <a:cs typeface="Verdana"/>
              </a:rPr>
              <a:t> </a:t>
            </a:r>
            <a:r>
              <a:rPr sz="2400" dirty="0">
                <a:solidFill>
                  <a:srgbClr val="000000"/>
                </a:solidFill>
                <a:latin typeface="Verdana"/>
                <a:cs typeface="Verdana"/>
              </a:rPr>
              <a:t>-</a:t>
            </a:r>
            <a:r>
              <a:rPr sz="2400" spc="-5" dirty="0">
                <a:solidFill>
                  <a:srgbClr val="000000"/>
                </a:solidFill>
                <a:latin typeface="Verdana"/>
                <a:cs typeface="Verdana"/>
              </a:rPr>
              <a:t> </a:t>
            </a:r>
            <a:r>
              <a:rPr sz="2400" dirty="0">
                <a:solidFill>
                  <a:srgbClr val="000000"/>
                </a:solidFill>
                <a:latin typeface="Verdana"/>
                <a:cs typeface="Verdana"/>
              </a:rPr>
              <a:t>Process</a:t>
            </a:r>
            <a:r>
              <a:rPr sz="2400" spc="-15" dirty="0">
                <a:solidFill>
                  <a:srgbClr val="000000"/>
                </a:solidFill>
                <a:latin typeface="Verdana"/>
                <a:cs typeface="Verdana"/>
              </a:rPr>
              <a:t> </a:t>
            </a:r>
            <a:r>
              <a:rPr sz="2400" spc="-10" dirty="0">
                <a:solidFill>
                  <a:srgbClr val="000000"/>
                </a:solidFill>
                <a:latin typeface="Verdana"/>
                <a:cs typeface="Verdana"/>
              </a:rPr>
              <a:t>Scheduling</a:t>
            </a:r>
            <a:endParaRPr sz="2400">
              <a:latin typeface="Verdana"/>
              <a:cs typeface="Verdana"/>
            </a:endParaRPr>
          </a:p>
        </p:txBody>
      </p:sp>
      <p:sp>
        <p:nvSpPr>
          <p:cNvPr id="7" name="object 7"/>
          <p:cNvSpPr txBox="1"/>
          <p:nvPr/>
        </p:nvSpPr>
        <p:spPr>
          <a:xfrm>
            <a:off x="1107744" y="2010536"/>
            <a:ext cx="7506334" cy="3043555"/>
          </a:xfrm>
          <a:prstGeom prst="rect">
            <a:avLst/>
          </a:prstGeom>
        </p:spPr>
        <p:txBody>
          <a:bodyPr vert="horz" wrap="square" lIns="0" tIns="12065" rIns="0" bIns="0" rtlCol="0">
            <a:spAutoFit/>
          </a:bodyPr>
          <a:lstStyle/>
          <a:p>
            <a:pPr marL="12700">
              <a:lnSpc>
                <a:spcPct val="100000"/>
              </a:lnSpc>
              <a:spcBef>
                <a:spcPts val="95"/>
              </a:spcBef>
            </a:pPr>
            <a:r>
              <a:rPr sz="2200" b="1" spc="-10" dirty="0">
                <a:latin typeface="Calibri"/>
                <a:cs typeface="Calibri"/>
              </a:rPr>
              <a:t>Definition</a:t>
            </a:r>
            <a:endParaRPr sz="2200">
              <a:latin typeface="Calibri"/>
              <a:cs typeface="Calibri"/>
            </a:endParaRPr>
          </a:p>
          <a:p>
            <a:pPr marL="12700" marR="5080" algn="just">
              <a:lnSpc>
                <a:spcPct val="100000"/>
              </a:lnSpc>
              <a:spcBef>
                <a:spcPts val="5"/>
              </a:spcBef>
            </a:pPr>
            <a:r>
              <a:rPr sz="2200" spc="-5" dirty="0">
                <a:latin typeface="Calibri"/>
                <a:cs typeface="Calibri"/>
              </a:rPr>
              <a:t>The </a:t>
            </a:r>
            <a:r>
              <a:rPr sz="2200" spc="-10" dirty="0">
                <a:latin typeface="Calibri"/>
                <a:cs typeface="Calibri"/>
              </a:rPr>
              <a:t>process </a:t>
            </a:r>
            <a:r>
              <a:rPr sz="2200" spc="-5" dirty="0">
                <a:latin typeface="Calibri"/>
                <a:cs typeface="Calibri"/>
              </a:rPr>
              <a:t>scheduling is the activity of the </a:t>
            </a:r>
            <a:r>
              <a:rPr sz="2200" spc="-10" dirty="0">
                <a:latin typeface="Calibri"/>
                <a:cs typeface="Calibri"/>
              </a:rPr>
              <a:t>process manager that </a:t>
            </a:r>
            <a:r>
              <a:rPr sz="2200" spc="-5" dirty="0">
                <a:latin typeface="Calibri"/>
                <a:cs typeface="Calibri"/>
              </a:rPr>
              <a:t> </a:t>
            </a:r>
            <a:r>
              <a:rPr sz="2200" spc="-10" dirty="0">
                <a:latin typeface="Calibri"/>
                <a:cs typeface="Calibri"/>
              </a:rPr>
              <a:t>handles </a:t>
            </a:r>
            <a:r>
              <a:rPr sz="2200" spc="-5" dirty="0">
                <a:latin typeface="Calibri"/>
                <a:cs typeface="Calibri"/>
              </a:rPr>
              <a:t>the </a:t>
            </a:r>
            <a:r>
              <a:rPr sz="2200" spc="-15" dirty="0">
                <a:latin typeface="Calibri"/>
                <a:cs typeface="Calibri"/>
              </a:rPr>
              <a:t>removal </a:t>
            </a:r>
            <a:r>
              <a:rPr sz="2200" dirty="0">
                <a:latin typeface="Calibri"/>
                <a:cs typeface="Calibri"/>
              </a:rPr>
              <a:t>of </a:t>
            </a:r>
            <a:r>
              <a:rPr sz="2200" spc="-5" dirty="0">
                <a:latin typeface="Calibri"/>
                <a:cs typeface="Calibri"/>
              </a:rPr>
              <a:t>the running </a:t>
            </a:r>
            <a:r>
              <a:rPr sz="2200" spc="-10" dirty="0">
                <a:latin typeface="Calibri"/>
                <a:cs typeface="Calibri"/>
              </a:rPr>
              <a:t>process </a:t>
            </a:r>
            <a:r>
              <a:rPr sz="2200" spc="-15" dirty="0">
                <a:latin typeface="Calibri"/>
                <a:cs typeface="Calibri"/>
              </a:rPr>
              <a:t>from </a:t>
            </a:r>
            <a:r>
              <a:rPr sz="2200" spc="-5" dirty="0">
                <a:latin typeface="Calibri"/>
                <a:cs typeface="Calibri"/>
              </a:rPr>
              <a:t>the </a:t>
            </a:r>
            <a:r>
              <a:rPr sz="2200" dirty="0">
                <a:latin typeface="Calibri"/>
                <a:cs typeface="Calibri"/>
              </a:rPr>
              <a:t>CPU </a:t>
            </a:r>
            <a:r>
              <a:rPr sz="2200" spc="-5" dirty="0">
                <a:latin typeface="Calibri"/>
                <a:cs typeface="Calibri"/>
              </a:rPr>
              <a:t>and the </a:t>
            </a:r>
            <a:r>
              <a:rPr sz="2200" dirty="0">
                <a:latin typeface="Calibri"/>
                <a:cs typeface="Calibri"/>
              </a:rPr>
              <a:t> </a:t>
            </a:r>
            <a:r>
              <a:rPr sz="2200" spc="-10" dirty="0">
                <a:latin typeface="Calibri"/>
                <a:cs typeface="Calibri"/>
              </a:rPr>
              <a:t>selection</a:t>
            </a:r>
            <a:r>
              <a:rPr sz="2200" spc="5" dirty="0">
                <a:latin typeface="Calibri"/>
                <a:cs typeface="Calibri"/>
              </a:rPr>
              <a:t> </a:t>
            </a:r>
            <a:r>
              <a:rPr sz="2200" dirty="0">
                <a:latin typeface="Calibri"/>
                <a:cs typeface="Calibri"/>
              </a:rPr>
              <a:t>of</a:t>
            </a:r>
            <a:r>
              <a:rPr sz="2200" spc="10" dirty="0">
                <a:latin typeface="Calibri"/>
                <a:cs typeface="Calibri"/>
              </a:rPr>
              <a:t> </a:t>
            </a:r>
            <a:r>
              <a:rPr sz="2200" spc="-5" dirty="0">
                <a:latin typeface="Calibri"/>
                <a:cs typeface="Calibri"/>
              </a:rPr>
              <a:t>another</a:t>
            </a:r>
            <a:r>
              <a:rPr sz="2200" spc="10" dirty="0">
                <a:latin typeface="Calibri"/>
                <a:cs typeface="Calibri"/>
              </a:rPr>
              <a:t> </a:t>
            </a:r>
            <a:r>
              <a:rPr sz="2200" spc="-10" dirty="0">
                <a:latin typeface="Calibri"/>
                <a:cs typeface="Calibri"/>
              </a:rPr>
              <a:t>process</a:t>
            </a:r>
            <a:r>
              <a:rPr sz="2200" spc="5" dirty="0">
                <a:latin typeface="Calibri"/>
                <a:cs typeface="Calibri"/>
              </a:rPr>
              <a:t> </a:t>
            </a:r>
            <a:r>
              <a:rPr sz="2200" dirty="0">
                <a:latin typeface="Calibri"/>
                <a:cs typeface="Calibri"/>
              </a:rPr>
              <a:t>on</a:t>
            </a:r>
            <a:r>
              <a:rPr sz="2200" spc="-5" dirty="0">
                <a:latin typeface="Calibri"/>
                <a:cs typeface="Calibri"/>
              </a:rPr>
              <a:t> the</a:t>
            </a:r>
            <a:r>
              <a:rPr sz="2200" spc="15" dirty="0">
                <a:latin typeface="Calibri"/>
                <a:cs typeface="Calibri"/>
              </a:rPr>
              <a:t> </a:t>
            </a:r>
            <a:r>
              <a:rPr sz="2200" spc="-5" dirty="0">
                <a:latin typeface="Calibri"/>
                <a:cs typeface="Calibri"/>
              </a:rPr>
              <a:t>basis</a:t>
            </a:r>
            <a:r>
              <a:rPr sz="2200" spc="5" dirty="0">
                <a:latin typeface="Calibri"/>
                <a:cs typeface="Calibri"/>
              </a:rPr>
              <a:t> </a:t>
            </a:r>
            <a:r>
              <a:rPr sz="2200" dirty="0">
                <a:latin typeface="Calibri"/>
                <a:cs typeface="Calibri"/>
              </a:rPr>
              <a:t>of</a:t>
            </a:r>
            <a:r>
              <a:rPr sz="2200" spc="5" dirty="0">
                <a:latin typeface="Calibri"/>
                <a:cs typeface="Calibri"/>
              </a:rPr>
              <a:t> </a:t>
            </a:r>
            <a:r>
              <a:rPr sz="2200" spc="-5" dirty="0">
                <a:latin typeface="Calibri"/>
                <a:cs typeface="Calibri"/>
              </a:rPr>
              <a:t>a</a:t>
            </a:r>
            <a:r>
              <a:rPr sz="2200" dirty="0">
                <a:latin typeface="Calibri"/>
                <a:cs typeface="Calibri"/>
              </a:rPr>
              <a:t> </a:t>
            </a:r>
            <a:r>
              <a:rPr sz="2200" spc="-10" dirty="0">
                <a:latin typeface="Calibri"/>
                <a:cs typeface="Calibri"/>
              </a:rPr>
              <a:t>particular</a:t>
            </a:r>
            <a:r>
              <a:rPr sz="2200" spc="5" dirty="0">
                <a:latin typeface="Calibri"/>
                <a:cs typeface="Calibri"/>
              </a:rPr>
              <a:t> </a:t>
            </a:r>
            <a:r>
              <a:rPr sz="2200" spc="-35" dirty="0">
                <a:latin typeface="Calibri"/>
                <a:cs typeface="Calibri"/>
              </a:rPr>
              <a:t>strategy.</a:t>
            </a:r>
            <a:endParaRPr sz="2200">
              <a:latin typeface="Calibri"/>
              <a:cs typeface="Calibri"/>
            </a:endParaRPr>
          </a:p>
          <a:p>
            <a:pPr>
              <a:lnSpc>
                <a:spcPct val="100000"/>
              </a:lnSpc>
              <a:spcBef>
                <a:spcPts val="15"/>
              </a:spcBef>
            </a:pPr>
            <a:endParaRPr sz="2150">
              <a:latin typeface="Calibri"/>
              <a:cs typeface="Calibri"/>
            </a:endParaRPr>
          </a:p>
          <a:p>
            <a:pPr marL="12700" marR="5080" algn="just">
              <a:lnSpc>
                <a:spcPct val="100000"/>
              </a:lnSpc>
            </a:pPr>
            <a:r>
              <a:rPr sz="2200" spc="-10" dirty="0">
                <a:latin typeface="Calibri"/>
                <a:cs typeface="Calibri"/>
              </a:rPr>
              <a:t>Process</a:t>
            </a:r>
            <a:r>
              <a:rPr sz="2200" spc="-5" dirty="0">
                <a:latin typeface="Calibri"/>
                <a:cs typeface="Calibri"/>
              </a:rPr>
              <a:t> </a:t>
            </a:r>
            <a:r>
              <a:rPr sz="2200" spc="-10" dirty="0">
                <a:latin typeface="Calibri"/>
                <a:cs typeface="Calibri"/>
              </a:rPr>
              <a:t>scheduling</a:t>
            </a:r>
            <a:r>
              <a:rPr sz="2200" spc="-5" dirty="0">
                <a:latin typeface="Calibri"/>
                <a:cs typeface="Calibri"/>
              </a:rPr>
              <a:t> is</a:t>
            </a:r>
            <a:r>
              <a:rPr sz="2200" dirty="0">
                <a:latin typeface="Calibri"/>
                <a:cs typeface="Calibri"/>
              </a:rPr>
              <a:t> </a:t>
            </a:r>
            <a:r>
              <a:rPr sz="2200" spc="-5" dirty="0">
                <a:latin typeface="Calibri"/>
                <a:cs typeface="Calibri"/>
              </a:rPr>
              <a:t>an</a:t>
            </a:r>
            <a:r>
              <a:rPr sz="2200" dirty="0">
                <a:latin typeface="Calibri"/>
                <a:cs typeface="Calibri"/>
              </a:rPr>
              <a:t> </a:t>
            </a:r>
            <a:r>
              <a:rPr sz="2200" spc="-5" dirty="0">
                <a:latin typeface="Calibri"/>
                <a:cs typeface="Calibri"/>
              </a:rPr>
              <a:t>essential</a:t>
            </a:r>
            <a:r>
              <a:rPr sz="2200" dirty="0">
                <a:latin typeface="Calibri"/>
                <a:cs typeface="Calibri"/>
              </a:rPr>
              <a:t> </a:t>
            </a:r>
            <a:r>
              <a:rPr sz="2200" spc="-10" dirty="0">
                <a:latin typeface="Calibri"/>
                <a:cs typeface="Calibri"/>
              </a:rPr>
              <a:t>part</a:t>
            </a:r>
            <a:r>
              <a:rPr sz="2200" spc="-5" dirty="0">
                <a:latin typeface="Calibri"/>
                <a:cs typeface="Calibri"/>
              </a:rPr>
              <a:t> of</a:t>
            </a:r>
            <a:r>
              <a:rPr sz="2200" dirty="0">
                <a:latin typeface="Calibri"/>
                <a:cs typeface="Calibri"/>
              </a:rPr>
              <a:t> </a:t>
            </a:r>
            <a:r>
              <a:rPr sz="2200" spc="-5" dirty="0">
                <a:latin typeface="Calibri"/>
                <a:cs typeface="Calibri"/>
              </a:rPr>
              <a:t>a</a:t>
            </a:r>
            <a:r>
              <a:rPr sz="2200" dirty="0">
                <a:latin typeface="Calibri"/>
                <a:cs typeface="Calibri"/>
              </a:rPr>
              <a:t> </a:t>
            </a:r>
            <a:r>
              <a:rPr sz="2200" spc="-15" dirty="0">
                <a:latin typeface="Calibri"/>
                <a:cs typeface="Calibri"/>
              </a:rPr>
              <a:t>Multiprogramming </a:t>
            </a:r>
            <a:r>
              <a:rPr sz="2200" spc="-484" dirty="0">
                <a:latin typeface="Calibri"/>
                <a:cs typeface="Calibri"/>
              </a:rPr>
              <a:t> </a:t>
            </a:r>
            <a:r>
              <a:rPr sz="2200" spc="-15" dirty="0">
                <a:latin typeface="Calibri"/>
                <a:cs typeface="Calibri"/>
              </a:rPr>
              <a:t>operating systems. </a:t>
            </a:r>
            <a:r>
              <a:rPr sz="2200" spc="-10" dirty="0">
                <a:latin typeface="Calibri"/>
                <a:cs typeface="Calibri"/>
              </a:rPr>
              <a:t>Such </a:t>
            </a:r>
            <a:r>
              <a:rPr sz="2200" spc="-15" dirty="0">
                <a:latin typeface="Calibri"/>
                <a:cs typeface="Calibri"/>
              </a:rPr>
              <a:t>operating systems </a:t>
            </a:r>
            <a:r>
              <a:rPr sz="2200" spc="-5" dirty="0">
                <a:latin typeface="Calibri"/>
                <a:cs typeface="Calibri"/>
              </a:rPr>
              <a:t>allow </a:t>
            </a:r>
            <a:r>
              <a:rPr sz="2200" spc="-10" dirty="0">
                <a:latin typeface="Calibri"/>
                <a:cs typeface="Calibri"/>
              </a:rPr>
              <a:t>more </a:t>
            </a:r>
            <a:r>
              <a:rPr sz="2200" spc="-5" dirty="0">
                <a:latin typeface="Calibri"/>
                <a:cs typeface="Calibri"/>
              </a:rPr>
              <a:t>than </a:t>
            </a:r>
            <a:r>
              <a:rPr sz="2200" spc="-10" dirty="0">
                <a:latin typeface="Calibri"/>
                <a:cs typeface="Calibri"/>
              </a:rPr>
              <a:t>one </a:t>
            </a:r>
            <a:r>
              <a:rPr sz="2200" spc="-5" dirty="0">
                <a:latin typeface="Calibri"/>
                <a:cs typeface="Calibri"/>
              </a:rPr>
              <a:t> </a:t>
            </a:r>
            <a:r>
              <a:rPr sz="2200" spc="-10" dirty="0">
                <a:latin typeface="Calibri"/>
                <a:cs typeface="Calibri"/>
              </a:rPr>
              <a:t>process </a:t>
            </a:r>
            <a:r>
              <a:rPr sz="2200" spc="-20" dirty="0">
                <a:latin typeface="Calibri"/>
                <a:cs typeface="Calibri"/>
              </a:rPr>
              <a:t>to </a:t>
            </a:r>
            <a:r>
              <a:rPr sz="2200" dirty="0">
                <a:latin typeface="Calibri"/>
                <a:cs typeface="Calibri"/>
              </a:rPr>
              <a:t>be </a:t>
            </a:r>
            <a:r>
              <a:rPr sz="2200" spc="-5" dirty="0">
                <a:latin typeface="Calibri"/>
                <a:cs typeface="Calibri"/>
              </a:rPr>
              <a:t>loaded </a:t>
            </a:r>
            <a:r>
              <a:rPr sz="2200" spc="-20" dirty="0">
                <a:latin typeface="Calibri"/>
                <a:cs typeface="Calibri"/>
              </a:rPr>
              <a:t>into </a:t>
            </a:r>
            <a:r>
              <a:rPr sz="2200" spc="-5" dirty="0">
                <a:latin typeface="Calibri"/>
                <a:cs typeface="Calibri"/>
              </a:rPr>
              <a:t>the </a:t>
            </a:r>
            <a:r>
              <a:rPr sz="2200" spc="-20" dirty="0">
                <a:latin typeface="Calibri"/>
                <a:cs typeface="Calibri"/>
              </a:rPr>
              <a:t>executable </a:t>
            </a:r>
            <a:r>
              <a:rPr sz="2200" dirty="0">
                <a:latin typeface="Calibri"/>
                <a:cs typeface="Calibri"/>
              </a:rPr>
              <a:t>memory </a:t>
            </a:r>
            <a:r>
              <a:rPr sz="2200" spc="-15" dirty="0">
                <a:latin typeface="Calibri"/>
                <a:cs typeface="Calibri"/>
              </a:rPr>
              <a:t>at </a:t>
            </a:r>
            <a:r>
              <a:rPr sz="2200" spc="-5" dirty="0">
                <a:latin typeface="Calibri"/>
                <a:cs typeface="Calibri"/>
              </a:rPr>
              <a:t>a time and </a:t>
            </a:r>
            <a:r>
              <a:rPr sz="2200" dirty="0">
                <a:latin typeface="Calibri"/>
                <a:cs typeface="Calibri"/>
              </a:rPr>
              <a:t> </a:t>
            </a:r>
            <a:r>
              <a:rPr sz="2200" spc="-5" dirty="0">
                <a:latin typeface="Calibri"/>
                <a:cs typeface="Calibri"/>
              </a:rPr>
              <a:t>the</a:t>
            </a:r>
            <a:r>
              <a:rPr sz="2200" dirty="0">
                <a:latin typeface="Calibri"/>
                <a:cs typeface="Calibri"/>
              </a:rPr>
              <a:t> </a:t>
            </a:r>
            <a:r>
              <a:rPr sz="2200" spc="-5" dirty="0">
                <a:latin typeface="Calibri"/>
                <a:cs typeface="Calibri"/>
              </a:rPr>
              <a:t>loaded</a:t>
            </a:r>
            <a:r>
              <a:rPr sz="2200" spc="-10" dirty="0">
                <a:latin typeface="Calibri"/>
                <a:cs typeface="Calibri"/>
              </a:rPr>
              <a:t> process</a:t>
            </a:r>
            <a:r>
              <a:rPr sz="2200" spc="5" dirty="0">
                <a:latin typeface="Calibri"/>
                <a:cs typeface="Calibri"/>
              </a:rPr>
              <a:t> </a:t>
            </a:r>
            <a:r>
              <a:rPr sz="2200" spc="-10" dirty="0">
                <a:latin typeface="Calibri"/>
                <a:cs typeface="Calibri"/>
              </a:rPr>
              <a:t>shares</a:t>
            </a:r>
            <a:r>
              <a:rPr sz="2200" dirty="0">
                <a:latin typeface="Calibri"/>
                <a:cs typeface="Calibri"/>
              </a:rPr>
              <a:t> </a:t>
            </a:r>
            <a:r>
              <a:rPr sz="2200" spc="-5" dirty="0">
                <a:latin typeface="Calibri"/>
                <a:cs typeface="Calibri"/>
              </a:rPr>
              <a:t>the</a:t>
            </a:r>
            <a:r>
              <a:rPr sz="2200" dirty="0">
                <a:latin typeface="Calibri"/>
                <a:cs typeface="Calibri"/>
              </a:rPr>
              <a:t> CPU </a:t>
            </a:r>
            <a:r>
              <a:rPr sz="2200" spc="-10" dirty="0">
                <a:latin typeface="Calibri"/>
                <a:cs typeface="Calibri"/>
              </a:rPr>
              <a:t>using</a:t>
            </a:r>
            <a:r>
              <a:rPr sz="2200" spc="10" dirty="0">
                <a:latin typeface="Calibri"/>
                <a:cs typeface="Calibri"/>
              </a:rPr>
              <a:t> </a:t>
            </a:r>
            <a:r>
              <a:rPr sz="2200" spc="-5" dirty="0">
                <a:latin typeface="Calibri"/>
                <a:cs typeface="Calibri"/>
              </a:rPr>
              <a:t>time</a:t>
            </a:r>
            <a:r>
              <a:rPr sz="2200" spc="20" dirty="0">
                <a:latin typeface="Calibri"/>
                <a:cs typeface="Calibri"/>
              </a:rPr>
              <a:t> </a:t>
            </a:r>
            <a:r>
              <a:rPr sz="2200" spc="-10" dirty="0">
                <a:latin typeface="Calibri"/>
                <a:cs typeface="Calibri"/>
              </a:rPr>
              <a:t>multiplexing.</a:t>
            </a:r>
            <a:endParaRPr sz="2200">
              <a:latin typeface="Calibri"/>
              <a:cs typeface="Calibri"/>
            </a:endParaRPr>
          </a:p>
        </p:txBody>
      </p:sp>
    </p:spTree>
  </p:cSld>
  <p:clrMapOvr>
    <a:masterClrMapping/>
  </p:clrMapOvr>
  <p:timing>
    <p:tnLst>
      <p:par>
        <p:cTn id="1" dur="indefinite" restart="never" nodeType="tmRoot"/>
      </p:par>
    </p:tnLst>
  </p:timing>
</p:sld>
</file>

<file path=ppt/slides/slide1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p:nvPr/>
        </p:nvSpPr>
        <p:spPr>
          <a:xfrm>
            <a:off x="381000" y="908050"/>
            <a:ext cx="8229600" cy="5142433"/>
          </a:xfrm>
          <a:prstGeom prst="rect">
            <a:avLst/>
          </a:prstGeom>
        </p:spPr>
        <p:txBody>
          <a:bodyPr vert="horz" wrap="square" lIns="0" tIns="12700" rIns="0" bIns="0" rtlCol="0">
            <a:spAutoFit/>
          </a:bodyPr>
          <a:lstStyle/>
          <a:p>
            <a:pPr marL="589915" algn="ctr">
              <a:lnSpc>
                <a:spcPts val="2880"/>
              </a:lnSpc>
              <a:spcBef>
                <a:spcPts val="100"/>
              </a:spcBef>
            </a:pPr>
            <a:r>
              <a:rPr sz="2400" b="1" dirty="0">
                <a:latin typeface="Verdana"/>
                <a:cs typeface="Verdana"/>
              </a:rPr>
              <a:t>Process</a:t>
            </a:r>
            <a:r>
              <a:rPr sz="2400" b="1" spc="-15" dirty="0">
                <a:latin typeface="Verdana"/>
                <a:cs typeface="Verdana"/>
              </a:rPr>
              <a:t> </a:t>
            </a:r>
            <a:r>
              <a:rPr sz="2400" b="1" spc="-10" dirty="0">
                <a:latin typeface="Verdana"/>
                <a:cs typeface="Verdana"/>
              </a:rPr>
              <a:t>Scheduling</a:t>
            </a:r>
            <a:r>
              <a:rPr sz="2400" b="1" spc="15" dirty="0">
                <a:latin typeface="Verdana"/>
                <a:cs typeface="Verdana"/>
              </a:rPr>
              <a:t> </a:t>
            </a:r>
            <a:r>
              <a:rPr sz="2400" b="1" spc="-10" dirty="0">
                <a:latin typeface="Verdana"/>
                <a:cs typeface="Verdana"/>
              </a:rPr>
              <a:t>Queues</a:t>
            </a:r>
            <a:endParaRPr sz="2400">
              <a:latin typeface="Verdana"/>
              <a:cs typeface="Verdana"/>
            </a:endParaRPr>
          </a:p>
          <a:p>
            <a:pPr marL="12700" marR="5080" algn="just">
              <a:lnSpc>
                <a:spcPts val="2640"/>
              </a:lnSpc>
              <a:spcBef>
                <a:spcPts val="85"/>
              </a:spcBef>
            </a:pPr>
            <a:r>
              <a:rPr sz="2000" spc="-10" dirty="0">
                <a:cs typeface="Calibri"/>
              </a:rPr>
              <a:t>The </a:t>
            </a:r>
            <a:r>
              <a:rPr sz="2000" spc="-5" dirty="0">
                <a:cs typeface="Calibri"/>
              </a:rPr>
              <a:t>OS </a:t>
            </a:r>
            <a:r>
              <a:rPr sz="2000" spc="-10" dirty="0">
                <a:cs typeface="Calibri"/>
              </a:rPr>
              <a:t>maintains </a:t>
            </a:r>
            <a:r>
              <a:rPr sz="2000" spc="-5" dirty="0">
                <a:cs typeface="Calibri"/>
              </a:rPr>
              <a:t>all </a:t>
            </a:r>
            <a:r>
              <a:rPr sz="2000" dirty="0">
                <a:cs typeface="Calibri"/>
              </a:rPr>
              <a:t>PCBs </a:t>
            </a:r>
            <a:r>
              <a:rPr sz="2000" spc="-5" dirty="0">
                <a:cs typeface="Calibri"/>
              </a:rPr>
              <a:t>in </a:t>
            </a:r>
            <a:r>
              <a:rPr sz="2000" spc="-10" dirty="0">
                <a:cs typeface="Calibri"/>
              </a:rPr>
              <a:t>Process </a:t>
            </a:r>
            <a:r>
              <a:rPr sz="2000" spc="-5" dirty="0">
                <a:cs typeface="Calibri"/>
              </a:rPr>
              <a:t>Scheduling Queues. The </a:t>
            </a:r>
            <a:r>
              <a:rPr sz="2000" spc="-10" dirty="0">
                <a:cs typeface="Calibri"/>
              </a:rPr>
              <a:t>OS </a:t>
            </a:r>
            <a:r>
              <a:rPr sz="2000" spc="-5" dirty="0">
                <a:cs typeface="Calibri"/>
              </a:rPr>
              <a:t> </a:t>
            </a:r>
            <a:r>
              <a:rPr sz="2000" spc="-10" dirty="0">
                <a:cs typeface="Calibri"/>
              </a:rPr>
              <a:t>maintains</a:t>
            </a:r>
            <a:r>
              <a:rPr sz="2000" spc="375" dirty="0">
                <a:cs typeface="Calibri"/>
              </a:rPr>
              <a:t> </a:t>
            </a:r>
            <a:r>
              <a:rPr sz="2000" spc="-5" dirty="0">
                <a:cs typeface="Calibri"/>
              </a:rPr>
              <a:t>a</a:t>
            </a:r>
            <a:r>
              <a:rPr sz="2000" spc="385" dirty="0">
                <a:cs typeface="Calibri"/>
              </a:rPr>
              <a:t> </a:t>
            </a:r>
            <a:r>
              <a:rPr sz="2000" spc="-20" dirty="0">
                <a:cs typeface="Calibri"/>
              </a:rPr>
              <a:t>separate</a:t>
            </a:r>
            <a:r>
              <a:rPr sz="2000" spc="380" dirty="0">
                <a:cs typeface="Calibri"/>
              </a:rPr>
              <a:t> </a:t>
            </a:r>
            <a:r>
              <a:rPr sz="2000" spc="-5" dirty="0">
                <a:cs typeface="Calibri"/>
              </a:rPr>
              <a:t>queue</a:t>
            </a:r>
            <a:r>
              <a:rPr sz="2000" spc="385" dirty="0">
                <a:cs typeface="Calibri"/>
              </a:rPr>
              <a:t> </a:t>
            </a:r>
            <a:r>
              <a:rPr sz="2000" spc="-20" dirty="0">
                <a:cs typeface="Calibri"/>
              </a:rPr>
              <a:t>for</a:t>
            </a:r>
            <a:r>
              <a:rPr sz="2000" spc="385" dirty="0">
                <a:cs typeface="Calibri"/>
              </a:rPr>
              <a:t> </a:t>
            </a:r>
            <a:r>
              <a:rPr sz="2000" spc="-5" dirty="0">
                <a:cs typeface="Calibri"/>
              </a:rPr>
              <a:t>each</a:t>
            </a:r>
            <a:r>
              <a:rPr sz="2000" spc="385" dirty="0">
                <a:cs typeface="Calibri"/>
              </a:rPr>
              <a:t> </a:t>
            </a:r>
            <a:r>
              <a:rPr sz="2000" dirty="0">
                <a:cs typeface="Calibri"/>
              </a:rPr>
              <a:t>of</a:t>
            </a:r>
            <a:r>
              <a:rPr sz="2000" spc="385" dirty="0">
                <a:cs typeface="Calibri"/>
              </a:rPr>
              <a:t> </a:t>
            </a:r>
            <a:r>
              <a:rPr sz="2000" spc="-5" dirty="0">
                <a:cs typeface="Calibri"/>
              </a:rPr>
              <a:t>the</a:t>
            </a:r>
            <a:r>
              <a:rPr sz="2000" spc="380" dirty="0">
                <a:cs typeface="Calibri"/>
              </a:rPr>
              <a:t> </a:t>
            </a:r>
            <a:r>
              <a:rPr sz="2000" spc="-10" dirty="0">
                <a:cs typeface="Calibri"/>
              </a:rPr>
              <a:t>process</a:t>
            </a:r>
            <a:r>
              <a:rPr sz="2000" spc="380" dirty="0">
                <a:cs typeface="Calibri"/>
              </a:rPr>
              <a:t> </a:t>
            </a:r>
            <a:r>
              <a:rPr sz="2000" spc="-20" dirty="0">
                <a:cs typeface="Calibri"/>
              </a:rPr>
              <a:t>states</a:t>
            </a:r>
            <a:r>
              <a:rPr sz="2000" spc="385" dirty="0">
                <a:cs typeface="Calibri"/>
              </a:rPr>
              <a:t> </a:t>
            </a:r>
            <a:r>
              <a:rPr sz="2000" spc="-5" dirty="0">
                <a:cs typeface="Calibri"/>
              </a:rPr>
              <a:t>and</a:t>
            </a:r>
            <a:endParaRPr sz="2000">
              <a:cs typeface="Calibri"/>
            </a:endParaRPr>
          </a:p>
          <a:p>
            <a:pPr marL="12700" marR="6985" algn="just">
              <a:lnSpc>
                <a:spcPts val="2640"/>
              </a:lnSpc>
            </a:pPr>
            <a:r>
              <a:rPr sz="2000" spc="-5" dirty="0">
                <a:cs typeface="Calibri"/>
              </a:rPr>
              <a:t>PCBs of all </a:t>
            </a:r>
            <a:r>
              <a:rPr sz="2000" spc="-10" dirty="0">
                <a:cs typeface="Calibri"/>
              </a:rPr>
              <a:t>processes </a:t>
            </a:r>
            <a:r>
              <a:rPr sz="2000" spc="-5" dirty="0">
                <a:cs typeface="Calibri"/>
              </a:rPr>
              <a:t>in the </a:t>
            </a:r>
            <a:r>
              <a:rPr sz="2000" dirty="0">
                <a:cs typeface="Calibri"/>
              </a:rPr>
              <a:t>same </a:t>
            </a:r>
            <a:r>
              <a:rPr sz="2000" spc="-15" dirty="0">
                <a:cs typeface="Calibri"/>
              </a:rPr>
              <a:t>execution </a:t>
            </a:r>
            <a:r>
              <a:rPr sz="2000" spc="-25" dirty="0">
                <a:cs typeface="Calibri"/>
              </a:rPr>
              <a:t>state </a:t>
            </a:r>
            <a:r>
              <a:rPr sz="2000" spc="-10" dirty="0">
                <a:cs typeface="Calibri"/>
              </a:rPr>
              <a:t>are </a:t>
            </a:r>
            <a:r>
              <a:rPr sz="2000" spc="-5" dirty="0">
                <a:cs typeface="Calibri"/>
              </a:rPr>
              <a:t>placed in the </a:t>
            </a:r>
            <a:r>
              <a:rPr sz="2000" spc="-484" dirty="0">
                <a:cs typeface="Calibri"/>
              </a:rPr>
              <a:t> </a:t>
            </a:r>
            <a:r>
              <a:rPr sz="2000" spc="-5" dirty="0">
                <a:cs typeface="Calibri"/>
              </a:rPr>
              <a:t>same queue</a:t>
            </a:r>
            <a:r>
              <a:rPr sz="2000" spc="-5">
                <a:cs typeface="Calibri"/>
              </a:rPr>
              <a:t>. </a:t>
            </a:r>
            <a:endParaRPr sz="2000">
              <a:cs typeface="Calibri"/>
            </a:endParaRPr>
          </a:p>
          <a:p>
            <a:pPr marL="12700" algn="just">
              <a:lnSpc>
                <a:spcPts val="2555"/>
              </a:lnSpc>
            </a:pPr>
            <a:endParaRPr lang="en-US" sz="2000" spc="-5" dirty="0" smtClean="0">
              <a:cs typeface="Calibri"/>
            </a:endParaRPr>
          </a:p>
          <a:p>
            <a:pPr marL="12700" algn="just">
              <a:lnSpc>
                <a:spcPts val="2555"/>
              </a:lnSpc>
            </a:pPr>
            <a:r>
              <a:rPr sz="2000" spc="-5" smtClean="0">
                <a:cs typeface="Calibri"/>
              </a:rPr>
              <a:t>The</a:t>
            </a:r>
            <a:r>
              <a:rPr sz="2000" spc="175" smtClean="0">
                <a:cs typeface="Calibri"/>
              </a:rPr>
              <a:t> </a:t>
            </a:r>
            <a:r>
              <a:rPr sz="2000" spc="-15" dirty="0">
                <a:cs typeface="Calibri"/>
              </a:rPr>
              <a:t>Operating</a:t>
            </a:r>
            <a:r>
              <a:rPr sz="2000" spc="175" dirty="0">
                <a:cs typeface="Calibri"/>
              </a:rPr>
              <a:t> </a:t>
            </a:r>
            <a:r>
              <a:rPr sz="2000" spc="-20" dirty="0">
                <a:cs typeface="Calibri"/>
              </a:rPr>
              <a:t>System</a:t>
            </a:r>
            <a:r>
              <a:rPr sz="2000" spc="185" dirty="0">
                <a:cs typeface="Calibri"/>
              </a:rPr>
              <a:t> </a:t>
            </a:r>
            <a:r>
              <a:rPr sz="2000" spc="-10" dirty="0">
                <a:cs typeface="Calibri"/>
              </a:rPr>
              <a:t>maintains</a:t>
            </a:r>
            <a:r>
              <a:rPr sz="2000" spc="175" dirty="0">
                <a:cs typeface="Calibri"/>
              </a:rPr>
              <a:t> </a:t>
            </a:r>
            <a:r>
              <a:rPr sz="2000" spc="-5" dirty="0">
                <a:cs typeface="Calibri"/>
              </a:rPr>
              <a:t>the</a:t>
            </a:r>
            <a:r>
              <a:rPr sz="2000" spc="165" dirty="0">
                <a:cs typeface="Calibri"/>
              </a:rPr>
              <a:t> </a:t>
            </a:r>
            <a:r>
              <a:rPr sz="2000" spc="-10" dirty="0">
                <a:cs typeface="Calibri"/>
              </a:rPr>
              <a:t>following</a:t>
            </a:r>
            <a:r>
              <a:rPr sz="2000" spc="165" dirty="0">
                <a:cs typeface="Calibri"/>
              </a:rPr>
              <a:t> </a:t>
            </a:r>
            <a:r>
              <a:rPr sz="2000" spc="-10" dirty="0">
                <a:cs typeface="Calibri"/>
              </a:rPr>
              <a:t>important</a:t>
            </a:r>
            <a:r>
              <a:rPr sz="2000" spc="170" dirty="0">
                <a:cs typeface="Calibri"/>
              </a:rPr>
              <a:t> </a:t>
            </a:r>
            <a:r>
              <a:rPr sz="2000" spc="-15" dirty="0">
                <a:cs typeface="Calibri"/>
              </a:rPr>
              <a:t>process</a:t>
            </a:r>
            <a:endParaRPr sz="2000">
              <a:cs typeface="Calibri"/>
            </a:endParaRPr>
          </a:p>
          <a:p>
            <a:pPr marL="12700" algn="just">
              <a:lnSpc>
                <a:spcPct val="100000"/>
              </a:lnSpc>
              <a:spcBef>
                <a:spcPts val="5"/>
              </a:spcBef>
            </a:pPr>
            <a:r>
              <a:rPr sz="2000" spc="-10" dirty="0">
                <a:cs typeface="Calibri"/>
              </a:rPr>
              <a:t>scheduling</a:t>
            </a:r>
            <a:r>
              <a:rPr sz="2000" spc="-35" dirty="0">
                <a:cs typeface="Calibri"/>
              </a:rPr>
              <a:t> </a:t>
            </a:r>
            <a:r>
              <a:rPr sz="2000" spc="-10" dirty="0">
                <a:cs typeface="Calibri"/>
              </a:rPr>
              <a:t>queues</a:t>
            </a:r>
            <a:r>
              <a:rPr sz="2000" spc="15" dirty="0">
                <a:cs typeface="Calibri"/>
              </a:rPr>
              <a:t> </a:t>
            </a:r>
            <a:r>
              <a:rPr sz="2000" spc="-5" dirty="0">
                <a:cs typeface="Calibri"/>
              </a:rPr>
              <a:t>−</a:t>
            </a:r>
            <a:endParaRPr sz="2000">
              <a:cs typeface="Calibri"/>
            </a:endParaRPr>
          </a:p>
          <a:p>
            <a:pPr marL="12700" marR="5715" algn="just">
              <a:lnSpc>
                <a:spcPct val="100000"/>
              </a:lnSpc>
            </a:pPr>
            <a:endParaRPr lang="en-US" sz="2000" b="1" spc="-10" dirty="0" smtClean="0">
              <a:cs typeface="Calibri"/>
            </a:endParaRPr>
          </a:p>
          <a:p>
            <a:pPr marL="12700" marR="5715" algn="just">
              <a:lnSpc>
                <a:spcPct val="100000"/>
              </a:lnSpc>
            </a:pPr>
            <a:r>
              <a:rPr sz="2000" b="1" spc="-10" smtClean="0">
                <a:cs typeface="Calibri"/>
              </a:rPr>
              <a:t>Job </a:t>
            </a:r>
            <a:r>
              <a:rPr sz="2000" b="1" spc="-5" dirty="0">
                <a:cs typeface="Calibri"/>
              </a:rPr>
              <a:t>queue</a:t>
            </a:r>
            <a:r>
              <a:rPr sz="2000" b="1" spc="10" dirty="0">
                <a:cs typeface="Calibri"/>
              </a:rPr>
              <a:t> </a:t>
            </a:r>
            <a:r>
              <a:rPr sz="2000" spc="-5" dirty="0">
                <a:cs typeface="Calibri"/>
              </a:rPr>
              <a:t>−</a:t>
            </a:r>
            <a:r>
              <a:rPr sz="2000" spc="5" dirty="0">
                <a:cs typeface="Calibri"/>
              </a:rPr>
              <a:t> </a:t>
            </a:r>
            <a:r>
              <a:rPr sz="2000" spc="-10" dirty="0">
                <a:cs typeface="Calibri"/>
              </a:rPr>
              <a:t>This</a:t>
            </a:r>
            <a:r>
              <a:rPr sz="2000" spc="10" dirty="0">
                <a:cs typeface="Calibri"/>
              </a:rPr>
              <a:t> </a:t>
            </a:r>
            <a:r>
              <a:rPr sz="2000" spc="-10" dirty="0">
                <a:cs typeface="Calibri"/>
              </a:rPr>
              <a:t>queue</a:t>
            </a:r>
            <a:r>
              <a:rPr sz="2000" spc="15" dirty="0">
                <a:cs typeface="Calibri"/>
              </a:rPr>
              <a:t> </a:t>
            </a:r>
            <a:r>
              <a:rPr sz="2000" spc="-20" dirty="0">
                <a:cs typeface="Calibri"/>
              </a:rPr>
              <a:t>keeps</a:t>
            </a:r>
            <a:r>
              <a:rPr sz="2000" spc="30" dirty="0">
                <a:cs typeface="Calibri"/>
              </a:rPr>
              <a:t> </a:t>
            </a:r>
            <a:r>
              <a:rPr sz="2000" spc="-5" dirty="0">
                <a:cs typeface="Calibri"/>
              </a:rPr>
              <a:t>all</a:t>
            </a:r>
            <a:r>
              <a:rPr sz="2000" spc="-15" dirty="0">
                <a:cs typeface="Calibri"/>
              </a:rPr>
              <a:t> </a:t>
            </a:r>
            <a:r>
              <a:rPr sz="2000" spc="-5" dirty="0">
                <a:cs typeface="Calibri"/>
              </a:rPr>
              <a:t>the</a:t>
            </a:r>
            <a:r>
              <a:rPr sz="2000" spc="15" dirty="0">
                <a:cs typeface="Calibri"/>
              </a:rPr>
              <a:t> </a:t>
            </a:r>
            <a:r>
              <a:rPr sz="2000" spc="-10" dirty="0">
                <a:cs typeface="Calibri"/>
              </a:rPr>
              <a:t>processes</a:t>
            </a:r>
            <a:r>
              <a:rPr sz="2000" spc="20" dirty="0">
                <a:cs typeface="Calibri"/>
              </a:rPr>
              <a:t> </a:t>
            </a:r>
            <a:r>
              <a:rPr sz="2000" spc="-5" dirty="0">
                <a:cs typeface="Calibri"/>
              </a:rPr>
              <a:t>in the</a:t>
            </a:r>
            <a:r>
              <a:rPr sz="2000" dirty="0">
                <a:cs typeface="Calibri"/>
              </a:rPr>
              <a:t> </a:t>
            </a:r>
            <a:r>
              <a:rPr sz="2000" spc="-20" dirty="0">
                <a:cs typeface="Calibri"/>
              </a:rPr>
              <a:t>system</a:t>
            </a:r>
            <a:r>
              <a:rPr sz="2000" spc="-20">
                <a:cs typeface="Calibri"/>
              </a:rPr>
              <a:t>. </a:t>
            </a:r>
            <a:r>
              <a:rPr sz="2000" spc="-15">
                <a:cs typeface="Calibri"/>
              </a:rPr>
              <a:t> </a:t>
            </a:r>
            <a:endParaRPr lang="en-US" sz="2000" spc="-15" dirty="0" smtClean="0">
              <a:cs typeface="Calibri"/>
            </a:endParaRPr>
          </a:p>
          <a:p>
            <a:pPr marL="12700" marR="5715" algn="just">
              <a:lnSpc>
                <a:spcPct val="100000"/>
              </a:lnSpc>
            </a:pPr>
            <a:endParaRPr lang="en-US" sz="2000" b="1" spc="-15" dirty="0" smtClean="0">
              <a:cs typeface="Calibri"/>
            </a:endParaRPr>
          </a:p>
          <a:p>
            <a:pPr marL="12700" marR="5715" algn="just">
              <a:lnSpc>
                <a:spcPct val="100000"/>
              </a:lnSpc>
            </a:pPr>
            <a:r>
              <a:rPr sz="2000" b="1" spc="-15" smtClean="0">
                <a:cs typeface="Calibri"/>
              </a:rPr>
              <a:t>Ready</a:t>
            </a:r>
            <a:r>
              <a:rPr sz="2000" b="1" spc="85" smtClean="0">
                <a:cs typeface="Calibri"/>
              </a:rPr>
              <a:t> </a:t>
            </a:r>
            <a:r>
              <a:rPr sz="2000" b="1" spc="-5" dirty="0">
                <a:cs typeface="Calibri"/>
              </a:rPr>
              <a:t>queue</a:t>
            </a:r>
            <a:r>
              <a:rPr sz="2000" b="1" spc="95" dirty="0">
                <a:cs typeface="Calibri"/>
              </a:rPr>
              <a:t> </a:t>
            </a:r>
            <a:r>
              <a:rPr sz="2000" spc="-5" dirty="0">
                <a:cs typeface="Calibri"/>
              </a:rPr>
              <a:t>−</a:t>
            </a:r>
            <a:r>
              <a:rPr sz="2000" spc="85" dirty="0">
                <a:cs typeface="Calibri"/>
              </a:rPr>
              <a:t> </a:t>
            </a:r>
            <a:r>
              <a:rPr sz="2000" spc="-10" dirty="0">
                <a:cs typeface="Calibri"/>
              </a:rPr>
              <a:t>This</a:t>
            </a:r>
            <a:r>
              <a:rPr sz="2000" spc="85" dirty="0">
                <a:cs typeface="Calibri"/>
              </a:rPr>
              <a:t> </a:t>
            </a:r>
            <a:r>
              <a:rPr sz="2000" spc="-5" dirty="0">
                <a:cs typeface="Calibri"/>
              </a:rPr>
              <a:t>queue</a:t>
            </a:r>
            <a:r>
              <a:rPr sz="2000" spc="95" dirty="0">
                <a:cs typeface="Calibri"/>
              </a:rPr>
              <a:t> </a:t>
            </a:r>
            <a:r>
              <a:rPr sz="2000" spc="-20" dirty="0">
                <a:cs typeface="Calibri"/>
              </a:rPr>
              <a:t>keeps</a:t>
            </a:r>
            <a:r>
              <a:rPr sz="2000" spc="90" dirty="0">
                <a:cs typeface="Calibri"/>
              </a:rPr>
              <a:t> </a:t>
            </a:r>
            <a:r>
              <a:rPr sz="2000" spc="-5" dirty="0">
                <a:cs typeface="Calibri"/>
              </a:rPr>
              <a:t>a</a:t>
            </a:r>
            <a:r>
              <a:rPr sz="2000" spc="85" dirty="0">
                <a:cs typeface="Calibri"/>
              </a:rPr>
              <a:t> </a:t>
            </a:r>
            <a:r>
              <a:rPr sz="2000" spc="-5" dirty="0">
                <a:cs typeface="Calibri"/>
              </a:rPr>
              <a:t>set</a:t>
            </a:r>
            <a:r>
              <a:rPr sz="2000" spc="100" dirty="0">
                <a:cs typeface="Calibri"/>
              </a:rPr>
              <a:t> </a:t>
            </a:r>
            <a:r>
              <a:rPr sz="2000" dirty="0">
                <a:cs typeface="Calibri"/>
              </a:rPr>
              <a:t>of</a:t>
            </a:r>
            <a:r>
              <a:rPr sz="2000" spc="85" dirty="0">
                <a:cs typeface="Calibri"/>
              </a:rPr>
              <a:t> </a:t>
            </a:r>
            <a:r>
              <a:rPr sz="2000" spc="-5" dirty="0">
                <a:cs typeface="Calibri"/>
              </a:rPr>
              <a:t>all</a:t>
            </a:r>
            <a:r>
              <a:rPr sz="2000" spc="80" dirty="0">
                <a:cs typeface="Calibri"/>
              </a:rPr>
              <a:t> </a:t>
            </a:r>
            <a:r>
              <a:rPr sz="2000" spc="-10" dirty="0">
                <a:cs typeface="Calibri"/>
              </a:rPr>
              <a:t>processes</a:t>
            </a:r>
            <a:r>
              <a:rPr sz="2000" spc="95" dirty="0">
                <a:cs typeface="Calibri"/>
              </a:rPr>
              <a:t> </a:t>
            </a:r>
            <a:r>
              <a:rPr sz="2000" spc="-5" dirty="0">
                <a:cs typeface="Calibri"/>
              </a:rPr>
              <a:t>residing</a:t>
            </a:r>
            <a:r>
              <a:rPr sz="2000" spc="70" dirty="0">
                <a:cs typeface="Calibri"/>
              </a:rPr>
              <a:t> </a:t>
            </a:r>
            <a:r>
              <a:rPr sz="2000" spc="-5" dirty="0">
                <a:cs typeface="Calibri"/>
              </a:rPr>
              <a:t>in </a:t>
            </a:r>
            <a:r>
              <a:rPr sz="2000" spc="-480" dirty="0">
                <a:cs typeface="Calibri"/>
              </a:rPr>
              <a:t> </a:t>
            </a:r>
            <a:r>
              <a:rPr sz="2000" spc="-5" dirty="0">
                <a:cs typeface="Calibri"/>
              </a:rPr>
              <a:t>main</a:t>
            </a:r>
            <a:r>
              <a:rPr sz="2000" spc="385" dirty="0">
                <a:cs typeface="Calibri"/>
              </a:rPr>
              <a:t> </a:t>
            </a:r>
            <a:r>
              <a:rPr sz="2000" spc="-25" dirty="0">
                <a:cs typeface="Calibri"/>
              </a:rPr>
              <a:t>memory,</a:t>
            </a:r>
            <a:r>
              <a:rPr sz="2000" spc="405" dirty="0">
                <a:cs typeface="Calibri"/>
              </a:rPr>
              <a:t> </a:t>
            </a:r>
            <a:r>
              <a:rPr sz="2000" spc="-10" dirty="0">
                <a:cs typeface="Calibri"/>
              </a:rPr>
              <a:t>ready</a:t>
            </a:r>
            <a:r>
              <a:rPr sz="2000" spc="395" dirty="0">
                <a:cs typeface="Calibri"/>
              </a:rPr>
              <a:t> </a:t>
            </a:r>
            <a:r>
              <a:rPr sz="2000" spc="-5" dirty="0">
                <a:cs typeface="Calibri"/>
              </a:rPr>
              <a:t>and</a:t>
            </a:r>
            <a:r>
              <a:rPr sz="2000" spc="390" dirty="0">
                <a:cs typeface="Calibri"/>
              </a:rPr>
              <a:t> </a:t>
            </a:r>
            <a:r>
              <a:rPr sz="2000" spc="-10" dirty="0">
                <a:cs typeface="Calibri"/>
              </a:rPr>
              <a:t>waiting</a:t>
            </a:r>
            <a:r>
              <a:rPr sz="2000" spc="405" dirty="0">
                <a:cs typeface="Calibri"/>
              </a:rPr>
              <a:t> </a:t>
            </a:r>
            <a:r>
              <a:rPr sz="2000" spc="-20" dirty="0">
                <a:cs typeface="Calibri"/>
              </a:rPr>
              <a:t>to</a:t>
            </a:r>
            <a:r>
              <a:rPr sz="2000" spc="409" dirty="0">
                <a:cs typeface="Calibri"/>
              </a:rPr>
              <a:t> </a:t>
            </a:r>
            <a:r>
              <a:rPr sz="2000" spc="-20" dirty="0">
                <a:cs typeface="Calibri"/>
              </a:rPr>
              <a:t>execute.</a:t>
            </a:r>
            <a:r>
              <a:rPr sz="2000" spc="400" dirty="0">
                <a:cs typeface="Calibri"/>
              </a:rPr>
              <a:t> </a:t>
            </a:r>
            <a:r>
              <a:rPr sz="2000" spc="-5" dirty="0">
                <a:cs typeface="Calibri"/>
              </a:rPr>
              <a:t>A</a:t>
            </a:r>
            <a:r>
              <a:rPr sz="2000" spc="395" dirty="0">
                <a:cs typeface="Calibri"/>
              </a:rPr>
              <a:t> </a:t>
            </a:r>
            <a:r>
              <a:rPr sz="2000" dirty="0">
                <a:cs typeface="Calibri"/>
              </a:rPr>
              <a:t>new</a:t>
            </a:r>
            <a:r>
              <a:rPr sz="2000" spc="390" dirty="0">
                <a:cs typeface="Calibri"/>
              </a:rPr>
              <a:t> </a:t>
            </a:r>
            <a:r>
              <a:rPr sz="2000" spc="-10" dirty="0">
                <a:cs typeface="Calibri"/>
              </a:rPr>
              <a:t>process</a:t>
            </a:r>
            <a:r>
              <a:rPr sz="2000" spc="409" dirty="0">
                <a:cs typeface="Calibri"/>
              </a:rPr>
              <a:t> </a:t>
            </a:r>
            <a:r>
              <a:rPr sz="2000" spc="-10" dirty="0">
                <a:cs typeface="Calibri"/>
              </a:rPr>
              <a:t>is </a:t>
            </a:r>
            <a:r>
              <a:rPr sz="2000" spc="-484" dirty="0">
                <a:cs typeface="Calibri"/>
              </a:rPr>
              <a:t> </a:t>
            </a:r>
            <a:r>
              <a:rPr sz="2000" spc="-20" dirty="0">
                <a:cs typeface="Calibri"/>
              </a:rPr>
              <a:t>always</a:t>
            </a:r>
            <a:r>
              <a:rPr sz="2000" spc="-15" dirty="0">
                <a:cs typeface="Calibri"/>
              </a:rPr>
              <a:t> </a:t>
            </a:r>
            <a:r>
              <a:rPr sz="2000" spc="-10" dirty="0">
                <a:cs typeface="Calibri"/>
              </a:rPr>
              <a:t>put </a:t>
            </a:r>
            <a:r>
              <a:rPr sz="2000" spc="-5" dirty="0">
                <a:cs typeface="Calibri"/>
              </a:rPr>
              <a:t>in</a:t>
            </a:r>
            <a:r>
              <a:rPr sz="2000" dirty="0">
                <a:cs typeface="Calibri"/>
              </a:rPr>
              <a:t> </a:t>
            </a:r>
            <a:r>
              <a:rPr sz="2000" spc="-5" dirty="0">
                <a:cs typeface="Calibri"/>
              </a:rPr>
              <a:t>this</a:t>
            </a:r>
            <a:r>
              <a:rPr sz="2000" spc="-10" dirty="0">
                <a:cs typeface="Calibri"/>
              </a:rPr>
              <a:t> queue.</a:t>
            </a:r>
            <a:endParaRPr sz="2000">
              <a:cs typeface="Calibri"/>
            </a:endParaRPr>
          </a:p>
          <a:p>
            <a:pPr marL="12700" marR="11430" algn="just">
              <a:lnSpc>
                <a:spcPct val="100000"/>
              </a:lnSpc>
              <a:tabLst>
                <a:tab pos="963294" algn="l"/>
                <a:tab pos="1984375" algn="l"/>
                <a:tab pos="2303145" algn="l"/>
                <a:tab pos="2902585" algn="l"/>
                <a:tab pos="4193540" algn="l"/>
                <a:tab pos="5043805" algn="l"/>
                <a:tab pos="5588000" algn="l"/>
                <a:tab pos="6644640" algn="l"/>
                <a:tab pos="7255509" algn="l"/>
              </a:tabLst>
            </a:pPr>
            <a:endParaRPr lang="en-US" sz="2000" b="1" spc="-10" dirty="0" smtClean="0">
              <a:cs typeface="Calibri"/>
            </a:endParaRPr>
          </a:p>
          <a:p>
            <a:pPr marL="12700" marR="11430" algn="just">
              <a:lnSpc>
                <a:spcPct val="100000"/>
              </a:lnSpc>
              <a:tabLst>
                <a:tab pos="963294" algn="l"/>
                <a:tab pos="1984375" algn="l"/>
                <a:tab pos="2303145" algn="l"/>
                <a:tab pos="2902585" algn="l"/>
                <a:tab pos="4193540" algn="l"/>
                <a:tab pos="5043805" algn="l"/>
                <a:tab pos="5588000" algn="l"/>
                <a:tab pos="6644640" algn="l"/>
                <a:tab pos="7255509" algn="l"/>
              </a:tabLst>
            </a:pPr>
            <a:r>
              <a:rPr sz="2000" b="1" spc="-10" smtClean="0">
                <a:cs typeface="Calibri"/>
              </a:rPr>
              <a:t>D</a:t>
            </a:r>
            <a:r>
              <a:rPr sz="2000" b="1" spc="-25" smtClean="0">
                <a:cs typeface="Calibri"/>
              </a:rPr>
              <a:t>e</a:t>
            </a:r>
            <a:r>
              <a:rPr sz="2000" b="1" spc="-10" smtClean="0">
                <a:cs typeface="Calibri"/>
              </a:rPr>
              <a:t>vi</a:t>
            </a:r>
            <a:r>
              <a:rPr sz="2000" b="1" smtClean="0">
                <a:cs typeface="Calibri"/>
              </a:rPr>
              <a:t>c</a:t>
            </a:r>
            <a:r>
              <a:rPr sz="2000" b="1" spc="-5" smtClean="0">
                <a:cs typeface="Calibri"/>
              </a:rPr>
              <a:t>e</a:t>
            </a:r>
            <a:r>
              <a:rPr sz="2000" b="1" dirty="0">
                <a:cs typeface="Calibri"/>
              </a:rPr>
              <a:t>	</a:t>
            </a:r>
            <a:r>
              <a:rPr sz="2000" b="1" spc="-5" dirty="0">
                <a:cs typeface="Calibri"/>
              </a:rPr>
              <a:t>que</a:t>
            </a:r>
            <a:r>
              <a:rPr sz="2000" b="1" spc="5" dirty="0">
                <a:cs typeface="Calibri"/>
              </a:rPr>
              <a:t>u</a:t>
            </a:r>
            <a:r>
              <a:rPr sz="2000" b="1" spc="-10" dirty="0">
                <a:cs typeface="Calibri"/>
              </a:rPr>
              <a:t>e</a:t>
            </a:r>
            <a:r>
              <a:rPr sz="2000" b="1" spc="-5" dirty="0">
                <a:cs typeface="Calibri"/>
              </a:rPr>
              <a:t>s</a:t>
            </a:r>
            <a:r>
              <a:rPr sz="2000" b="1" dirty="0">
                <a:cs typeface="Calibri"/>
              </a:rPr>
              <a:t>	</a:t>
            </a:r>
            <a:r>
              <a:rPr sz="2000" spc="-5" dirty="0">
                <a:cs typeface="Calibri"/>
              </a:rPr>
              <a:t>−</a:t>
            </a:r>
            <a:r>
              <a:rPr sz="2000" dirty="0">
                <a:cs typeface="Calibri"/>
              </a:rPr>
              <a:t>	</a:t>
            </a:r>
            <a:r>
              <a:rPr sz="2000" spc="-10" dirty="0">
                <a:cs typeface="Calibri"/>
              </a:rPr>
              <a:t>Th</a:t>
            </a:r>
            <a:r>
              <a:rPr sz="2000" spc="-5" dirty="0">
                <a:cs typeface="Calibri"/>
              </a:rPr>
              <a:t>e</a:t>
            </a:r>
            <a:r>
              <a:rPr sz="2000" dirty="0">
                <a:cs typeface="Calibri"/>
              </a:rPr>
              <a:t>	p</a:t>
            </a:r>
            <a:r>
              <a:rPr sz="2000" spc="-40" dirty="0">
                <a:cs typeface="Calibri"/>
              </a:rPr>
              <a:t>r</a:t>
            </a:r>
            <a:r>
              <a:rPr sz="2000" spc="-5" dirty="0">
                <a:cs typeface="Calibri"/>
              </a:rPr>
              <a:t>ocesses</a:t>
            </a:r>
            <a:r>
              <a:rPr sz="2000" dirty="0">
                <a:cs typeface="Calibri"/>
              </a:rPr>
              <a:t>	</a:t>
            </a:r>
            <a:r>
              <a:rPr sz="2000" spc="-5" dirty="0">
                <a:cs typeface="Calibri"/>
              </a:rPr>
              <a:t>which</a:t>
            </a:r>
            <a:r>
              <a:rPr sz="2000" dirty="0">
                <a:cs typeface="Calibri"/>
              </a:rPr>
              <a:t>	</a:t>
            </a:r>
            <a:r>
              <a:rPr sz="2000" spc="-5" dirty="0">
                <a:cs typeface="Calibri"/>
              </a:rPr>
              <a:t>a</a:t>
            </a:r>
            <a:r>
              <a:rPr sz="2000" spc="-25" dirty="0">
                <a:cs typeface="Calibri"/>
              </a:rPr>
              <a:t>r</a:t>
            </a:r>
            <a:r>
              <a:rPr sz="2000" spc="-5" dirty="0">
                <a:cs typeface="Calibri"/>
              </a:rPr>
              <a:t>e</a:t>
            </a:r>
            <a:r>
              <a:rPr sz="2000" dirty="0">
                <a:cs typeface="Calibri"/>
              </a:rPr>
              <a:t>	</a:t>
            </a:r>
            <a:r>
              <a:rPr sz="2000" spc="-10" dirty="0">
                <a:cs typeface="Calibri"/>
              </a:rPr>
              <a:t>bloc</a:t>
            </a:r>
            <a:r>
              <a:rPr sz="2000" spc="-85" dirty="0">
                <a:cs typeface="Calibri"/>
              </a:rPr>
              <a:t>k</a:t>
            </a:r>
            <a:r>
              <a:rPr sz="2000" spc="-5" dirty="0">
                <a:cs typeface="Calibri"/>
              </a:rPr>
              <a:t>ed</a:t>
            </a:r>
            <a:r>
              <a:rPr sz="2000" dirty="0">
                <a:cs typeface="Calibri"/>
              </a:rPr>
              <a:t>	</a:t>
            </a:r>
            <a:r>
              <a:rPr sz="2000" spc="-10" dirty="0">
                <a:cs typeface="Calibri"/>
              </a:rPr>
              <a:t>du</a:t>
            </a:r>
            <a:r>
              <a:rPr sz="2000" spc="-5" dirty="0">
                <a:cs typeface="Calibri"/>
              </a:rPr>
              <a:t>e</a:t>
            </a:r>
            <a:r>
              <a:rPr sz="2000" dirty="0">
                <a:cs typeface="Calibri"/>
              </a:rPr>
              <a:t>	</a:t>
            </a:r>
            <a:r>
              <a:rPr sz="2000" spc="-35" dirty="0">
                <a:cs typeface="Calibri"/>
              </a:rPr>
              <a:t>to  </a:t>
            </a:r>
            <a:r>
              <a:rPr sz="2000" spc="-10" dirty="0">
                <a:cs typeface="Calibri"/>
              </a:rPr>
              <a:t>unavailability</a:t>
            </a:r>
            <a:r>
              <a:rPr sz="2000" spc="-40" dirty="0">
                <a:cs typeface="Calibri"/>
              </a:rPr>
              <a:t> </a:t>
            </a:r>
            <a:r>
              <a:rPr sz="2000" dirty="0">
                <a:cs typeface="Calibri"/>
              </a:rPr>
              <a:t>of</a:t>
            </a:r>
            <a:r>
              <a:rPr sz="2000" spc="5" dirty="0">
                <a:cs typeface="Calibri"/>
              </a:rPr>
              <a:t> </a:t>
            </a:r>
            <a:r>
              <a:rPr sz="2000" spc="-5" dirty="0">
                <a:cs typeface="Calibri"/>
              </a:rPr>
              <a:t>an</a:t>
            </a:r>
            <a:r>
              <a:rPr sz="2000" spc="-10" dirty="0">
                <a:cs typeface="Calibri"/>
              </a:rPr>
              <a:t> </a:t>
            </a:r>
            <a:r>
              <a:rPr sz="2000" spc="-5" dirty="0">
                <a:cs typeface="Calibri"/>
              </a:rPr>
              <a:t>I/O</a:t>
            </a:r>
            <a:r>
              <a:rPr sz="2000" spc="10" dirty="0">
                <a:cs typeface="Calibri"/>
              </a:rPr>
              <a:t> </a:t>
            </a:r>
            <a:r>
              <a:rPr sz="2000" spc="-10" dirty="0">
                <a:cs typeface="Calibri"/>
              </a:rPr>
              <a:t>device</a:t>
            </a:r>
            <a:r>
              <a:rPr sz="2000" spc="5" dirty="0">
                <a:cs typeface="Calibri"/>
              </a:rPr>
              <a:t> </a:t>
            </a:r>
            <a:r>
              <a:rPr sz="2000" spc="-15" dirty="0">
                <a:cs typeface="Calibri"/>
              </a:rPr>
              <a:t>constitute</a:t>
            </a:r>
            <a:r>
              <a:rPr sz="2000" spc="35" dirty="0">
                <a:cs typeface="Calibri"/>
              </a:rPr>
              <a:t> </a:t>
            </a:r>
            <a:r>
              <a:rPr sz="2000" spc="-5" dirty="0">
                <a:cs typeface="Calibri"/>
              </a:rPr>
              <a:t>this</a:t>
            </a:r>
            <a:r>
              <a:rPr sz="2000" spc="-10" dirty="0">
                <a:cs typeface="Calibri"/>
              </a:rPr>
              <a:t> queue.</a:t>
            </a:r>
            <a:endParaRPr sz="2000">
              <a:cs typeface="Calibri"/>
            </a:endParaRPr>
          </a:p>
        </p:txBody>
      </p:sp>
      <p:sp>
        <p:nvSpPr>
          <p:cNvPr id="7" name="object 7"/>
          <p:cNvSpPr txBox="1">
            <a:spLocks noGrp="1"/>
          </p:cNvSpPr>
          <p:nvPr>
            <p:ph type="title"/>
          </p:nvPr>
        </p:nvSpPr>
        <p:spPr>
          <a:xfrm>
            <a:off x="1938020" y="288163"/>
            <a:ext cx="1446530" cy="513715"/>
          </a:xfrm>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spTree>
  </p:cSld>
  <p:clrMapOvr>
    <a:masterClrMapping/>
  </p:clrMapOvr>
  <p:timing>
    <p:tnLst>
      <p:par>
        <p:cTn id="1" dur="indefinite" restart="never" nodeType="tmRoot"/>
      </p:par>
    </p:tnLst>
  </p:timing>
</p:sld>
</file>

<file path=ppt/slides/slide1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a:spLocks noGrp="1"/>
          </p:cNvSpPr>
          <p:nvPr>
            <p:ph type="title"/>
          </p:nvPr>
        </p:nvSpPr>
        <p:spPr>
          <a:xfrm>
            <a:off x="1938020" y="288163"/>
            <a:ext cx="1446530" cy="513715"/>
          </a:xfrm>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pic>
        <p:nvPicPr>
          <p:cNvPr id="7" name="object 7"/>
          <p:cNvPicPr/>
          <p:nvPr/>
        </p:nvPicPr>
        <p:blipFill>
          <a:blip r:embed="rId2" cstate="print"/>
          <a:stretch>
            <a:fillRect/>
          </a:stretch>
        </p:blipFill>
        <p:spPr>
          <a:xfrm>
            <a:off x="1473200" y="1444625"/>
            <a:ext cx="6359144" cy="4095750"/>
          </a:xfrm>
          <a:prstGeom prst="rect">
            <a:avLst/>
          </a:prstGeom>
        </p:spPr>
      </p:pic>
    </p:spTree>
  </p:cSld>
  <p:clrMapOvr>
    <a:masterClrMapping/>
  </p:clrMapOvr>
  <p:timing>
    <p:tnLst>
      <p:par>
        <p:cTn id="1" dur="indefinite" restart="never" nodeType="tmRoot"/>
      </p:par>
    </p:tnLst>
  </p:timing>
</p:sld>
</file>

<file path=ppt/slides/slide1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p:nvPr/>
        </p:nvSpPr>
        <p:spPr>
          <a:xfrm>
            <a:off x="886460" y="775927"/>
            <a:ext cx="6532245" cy="1031240"/>
          </a:xfrm>
          <a:prstGeom prst="rect">
            <a:avLst/>
          </a:prstGeom>
        </p:spPr>
        <p:txBody>
          <a:bodyPr vert="horz" wrap="square" lIns="0" tIns="221615" rIns="0" bIns="0" rtlCol="0">
            <a:spAutoFit/>
          </a:bodyPr>
          <a:lstStyle/>
          <a:p>
            <a:pPr marL="1765935">
              <a:lnSpc>
                <a:spcPct val="100000"/>
              </a:lnSpc>
              <a:spcBef>
                <a:spcPts val="1745"/>
              </a:spcBef>
            </a:pPr>
            <a:r>
              <a:rPr sz="2400" b="1" dirty="0">
                <a:solidFill>
                  <a:srgbClr val="006699"/>
                </a:solidFill>
                <a:latin typeface="Calibri"/>
                <a:cs typeface="Calibri"/>
              </a:rPr>
              <a:t>Representation</a:t>
            </a:r>
            <a:r>
              <a:rPr sz="2400" b="1" spc="-25" dirty="0">
                <a:solidFill>
                  <a:srgbClr val="006699"/>
                </a:solidFill>
                <a:latin typeface="Calibri"/>
                <a:cs typeface="Calibri"/>
              </a:rPr>
              <a:t> </a:t>
            </a:r>
            <a:r>
              <a:rPr sz="2400" b="1" dirty="0">
                <a:solidFill>
                  <a:srgbClr val="006699"/>
                </a:solidFill>
                <a:latin typeface="Calibri"/>
                <a:cs typeface="Calibri"/>
              </a:rPr>
              <a:t>of</a:t>
            </a:r>
            <a:r>
              <a:rPr sz="2400" b="1" spc="-15" dirty="0">
                <a:solidFill>
                  <a:srgbClr val="006699"/>
                </a:solidFill>
                <a:latin typeface="Calibri"/>
                <a:cs typeface="Calibri"/>
              </a:rPr>
              <a:t> </a:t>
            </a:r>
            <a:r>
              <a:rPr sz="2400" b="1" spc="-5" dirty="0">
                <a:solidFill>
                  <a:srgbClr val="006699"/>
                </a:solidFill>
                <a:latin typeface="Calibri"/>
                <a:cs typeface="Calibri"/>
              </a:rPr>
              <a:t>Process</a:t>
            </a:r>
            <a:r>
              <a:rPr sz="2400" b="1" spc="-25" dirty="0">
                <a:solidFill>
                  <a:srgbClr val="006699"/>
                </a:solidFill>
                <a:latin typeface="Calibri"/>
                <a:cs typeface="Calibri"/>
              </a:rPr>
              <a:t> </a:t>
            </a:r>
            <a:r>
              <a:rPr sz="2400" b="1" spc="-5" dirty="0">
                <a:solidFill>
                  <a:srgbClr val="006699"/>
                </a:solidFill>
                <a:latin typeface="Calibri"/>
                <a:cs typeface="Calibri"/>
              </a:rPr>
              <a:t>Scheduling</a:t>
            </a:r>
            <a:endParaRPr sz="2400">
              <a:latin typeface="Calibri"/>
              <a:cs typeface="Calibri"/>
            </a:endParaRPr>
          </a:p>
          <a:p>
            <a:pPr marL="501650" indent="-489584">
              <a:lnSpc>
                <a:spcPct val="100000"/>
              </a:lnSpc>
              <a:spcBef>
                <a:spcPts val="1235"/>
              </a:spcBef>
              <a:buClr>
                <a:srgbClr val="993300"/>
              </a:buClr>
              <a:buSzPct val="88888"/>
              <a:tabLst>
                <a:tab pos="501650" algn="l"/>
                <a:tab pos="502284" algn="l"/>
              </a:tabLst>
            </a:pPr>
            <a:r>
              <a:rPr sz="1800" b="1" spc="-5" dirty="0">
                <a:solidFill>
                  <a:srgbClr val="FF0000"/>
                </a:solidFill>
                <a:latin typeface="Arial"/>
                <a:cs typeface="Arial"/>
              </a:rPr>
              <a:t>Queueing</a:t>
            </a:r>
            <a:r>
              <a:rPr sz="1800" b="1" spc="-25" dirty="0">
                <a:solidFill>
                  <a:srgbClr val="FF0000"/>
                </a:solidFill>
                <a:latin typeface="Arial"/>
                <a:cs typeface="Arial"/>
              </a:rPr>
              <a:t> </a:t>
            </a:r>
            <a:r>
              <a:rPr sz="1800" b="1" spc="-5" dirty="0">
                <a:solidFill>
                  <a:srgbClr val="FF0000"/>
                </a:solidFill>
                <a:latin typeface="Arial"/>
                <a:cs typeface="Arial"/>
              </a:rPr>
              <a:t>diagram</a:t>
            </a:r>
            <a:r>
              <a:rPr sz="1800" b="1" spc="15" dirty="0">
                <a:solidFill>
                  <a:srgbClr val="FF0000"/>
                </a:solidFill>
                <a:latin typeface="Arial"/>
                <a:cs typeface="Arial"/>
              </a:rPr>
              <a:t> </a:t>
            </a:r>
            <a:r>
              <a:rPr sz="1800" spc="-5" dirty="0">
                <a:latin typeface="Arial MT"/>
                <a:cs typeface="Arial MT"/>
              </a:rPr>
              <a:t>represents</a:t>
            </a:r>
            <a:r>
              <a:rPr sz="1800" spc="20" dirty="0">
                <a:latin typeface="Arial MT"/>
                <a:cs typeface="Arial MT"/>
              </a:rPr>
              <a:t> </a:t>
            </a:r>
            <a:r>
              <a:rPr sz="1800" spc="-5" dirty="0">
                <a:latin typeface="Arial MT"/>
                <a:cs typeface="Arial MT"/>
              </a:rPr>
              <a:t>queues,</a:t>
            </a:r>
            <a:r>
              <a:rPr sz="1800" spc="15" dirty="0">
                <a:latin typeface="Arial MT"/>
                <a:cs typeface="Arial MT"/>
              </a:rPr>
              <a:t> </a:t>
            </a:r>
            <a:r>
              <a:rPr sz="1800" spc="-5" dirty="0">
                <a:latin typeface="Arial MT"/>
                <a:cs typeface="Arial MT"/>
              </a:rPr>
              <a:t>resources,</a:t>
            </a:r>
            <a:r>
              <a:rPr sz="1800" spc="25" dirty="0">
                <a:latin typeface="Arial MT"/>
                <a:cs typeface="Arial MT"/>
              </a:rPr>
              <a:t> </a:t>
            </a:r>
            <a:r>
              <a:rPr sz="1800" spc="-10" dirty="0">
                <a:latin typeface="Arial MT"/>
                <a:cs typeface="Arial MT"/>
              </a:rPr>
              <a:t>flows</a:t>
            </a:r>
            <a:endParaRPr sz="1800">
              <a:latin typeface="Arial MT"/>
              <a:cs typeface="Arial MT"/>
            </a:endParaRPr>
          </a:p>
        </p:txBody>
      </p:sp>
      <p:pic>
        <p:nvPicPr>
          <p:cNvPr id="7" name="object 7"/>
          <p:cNvPicPr/>
          <p:nvPr/>
        </p:nvPicPr>
        <p:blipFill>
          <a:blip r:embed="rId2" cstate="print"/>
          <a:stretch>
            <a:fillRect/>
          </a:stretch>
        </p:blipFill>
        <p:spPr>
          <a:xfrm>
            <a:off x="838200" y="2286000"/>
            <a:ext cx="7772400" cy="4191000"/>
          </a:xfrm>
          <a:prstGeom prst="rect">
            <a:avLst/>
          </a:prstGeom>
        </p:spPr>
      </p:pic>
      <p:sp>
        <p:nvSpPr>
          <p:cNvPr id="8" name="object 8"/>
          <p:cNvSpPr txBox="1">
            <a:spLocks noGrp="1"/>
          </p:cNvSpPr>
          <p:nvPr>
            <p:ph type="title"/>
          </p:nvPr>
        </p:nvSpPr>
        <p:spPr>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spTree>
  </p:cSld>
  <p:clrMapOvr>
    <a:masterClrMapping/>
  </p:clrMapOvr>
  <p:timing>
    <p:tnLst>
      <p:par>
        <p:cTn id="1" dur="indefinite" restart="never" nodeType="tmRoot"/>
      </p:par>
    </p:tnLst>
  </p:timing>
</p:sld>
</file>

<file path=ppt/slides/slide1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p:nvPr/>
        </p:nvSpPr>
        <p:spPr>
          <a:xfrm>
            <a:off x="228600" y="990600"/>
            <a:ext cx="8458200" cy="4606389"/>
          </a:xfrm>
          <a:prstGeom prst="rect">
            <a:avLst/>
          </a:prstGeom>
        </p:spPr>
        <p:txBody>
          <a:bodyPr vert="horz" wrap="square" lIns="0" tIns="12700" rIns="0" bIns="0" rtlCol="0">
            <a:spAutoFit/>
          </a:bodyPr>
          <a:lstStyle/>
          <a:p>
            <a:pPr marL="36195" algn="ctr">
              <a:lnSpc>
                <a:spcPct val="100000"/>
              </a:lnSpc>
              <a:spcBef>
                <a:spcPts val="100"/>
              </a:spcBef>
            </a:pPr>
            <a:r>
              <a:rPr sz="2400" b="1" spc="-5" dirty="0">
                <a:latin typeface="Verdana"/>
                <a:cs typeface="Verdana"/>
              </a:rPr>
              <a:t>Schedulers</a:t>
            </a:r>
            <a:endParaRPr sz="2400">
              <a:latin typeface="Verdana"/>
              <a:cs typeface="Verdana"/>
            </a:endParaRPr>
          </a:p>
          <a:p>
            <a:pPr>
              <a:lnSpc>
                <a:spcPct val="100000"/>
              </a:lnSpc>
              <a:spcBef>
                <a:spcPts val="25"/>
              </a:spcBef>
            </a:pPr>
            <a:endParaRPr sz="3350">
              <a:latin typeface="Verdana"/>
              <a:cs typeface="Verdana"/>
            </a:endParaRPr>
          </a:p>
          <a:p>
            <a:pPr marL="12700" marR="5080" algn="just">
              <a:lnSpc>
                <a:spcPct val="100000"/>
              </a:lnSpc>
              <a:buFont typeface="Wingdings" pitchFamily="2" charset="2"/>
              <a:buChar char="Ø"/>
            </a:pPr>
            <a:r>
              <a:rPr sz="2200" spc="-15" dirty="0">
                <a:latin typeface="Calibri"/>
                <a:cs typeface="Calibri"/>
              </a:rPr>
              <a:t>Schedulers</a:t>
            </a:r>
            <a:r>
              <a:rPr sz="2200" spc="-10" dirty="0">
                <a:latin typeface="Calibri"/>
                <a:cs typeface="Calibri"/>
              </a:rPr>
              <a:t> are</a:t>
            </a:r>
            <a:r>
              <a:rPr sz="2200" spc="-5" dirty="0">
                <a:latin typeface="Calibri"/>
                <a:cs typeface="Calibri"/>
              </a:rPr>
              <a:t> </a:t>
            </a:r>
            <a:r>
              <a:rPr sz="2200" spc="-10" dirty="0">
                <a:latin typeface="Calibri"/>
                <a:cs typeface="Calibri"/>
              </a:rPr>
              <a:t>special</a:t>
            </a:r>
            <a:r>
              <a:rPr sz="2200" spc="-5" dirty="0">
                <a:latin typeface="Calibri"/>
                <a:cs typeface="Calibri"/>
              </a:rPr>
              <a:t> </a:t>
            </a:r>
            <a:r>
              <a:rPr sz="2200" spc="-20" dirty="0">
                <a:latin typeface="Calibri"/>
                <a:cs typeface="Calibri"/>
              </a:rPr>
              <a:t>system</a:t>
            </a:r>
            <a:r>
              <a:rPr sz="2200" spc="-15" dirty="0">
                <a:latin typeface="Calibri"/>
                <a:cs typeface="Calibri"/>
              </a:rPr>
              <a:t> </a:t>
            </a:r>
            <a:r>
              <a:rPr sz="2200" spc="-10" dirty="0">
                <a:latin typeface="Calibri"/>
                <a:cs typeface="Calibri"/>
              </a:rPr>
              <a:t>software</a:t>
            </a:r>
            <a:r>
              <a:rPr sz="2200" spc="-5" dirty="0">
                <a:latin typeface="Calibri"/>
                <a:cs typeface="Calibri"/>
              </a:rPr>
              <a:t> which</a:t>
            </a:r>
            <a:r>
              <a:rPr sz="2200" dirty="0">
                <a:latin typeface="Calibri"/>
                <a:cs typeface="Calibri"/>
              </a:rPr>
              <a:t> </a:t>
            </a:r>
            <a:r>
              <a:rPr sz="2200" spc="-5" dirty="0">
                <a:latin typeface="Calibri"/>
                <a:cs typeface="Calibri"/>
              </a:rPr>
              <a:t>handle</a:t>
            </a:r>
            <a:r>
              <a:rPr sz="2200" dirty="0">
                <a:latin typeface="Calibri"/>
                <a:cs typeface="Calibri"/>
              </a:rPr>
              <a:t> </a:t>
            </a:r>
            <a:r>
              <a:rPr sz="2200" spc="-10" dirty="0">
                <a:latin typeface="Calibri"/>
                <a:cs typeface="Calibri"/>
              </a:rPr>
              <a:t>process </a:t>
            </a:r>
            <a:r>
              <a:rPr sz="2200" spc="-5" dirty="0">
                <a:latin typeface="Calibri"/>
                <a:cs typeface="Calibri"/>
              </a:rPr>
              <a:t> </a:t>
            </a:r>
            <a:r>
              <a:rPr sz="2200" spc="-10" dirty="0">
                <a:latin typeface="Calibri"/>
                <a:cs typeface="Calibri"/>
              </a:rPr>
              <a:t>scheduling </a:t>
            </a:r>
            <a:r>
              <a:rPr sz="2200" spc="-5" dirty="0">
                <a:latin typeface="Calibri"/>
                <a:cs typeface="Calibri"/>
              </a:rPr>
              <a:t>in </a:t>
            </a:r>
            <a:r>
              <a:rPr sz="2200" spc="-10" dirty="0">
                <a:latin typeface="Calibri"/>
                <a:cs typeface="Calibri"/>
              </a:rPr>
              <a:t>various </a:t>
            </a:r>
            <a:r>
              <a:rPr sz="2200" spc="-20" dirty="0">
                <a:latin typeface="Calibri"/>
                <a:cs typeface="Calibri"/>
              </a:rPr>
              <a:t>ways</a:t>
            </a:r>
            <a:r>
              <a:rPr sz="2200" spc="-20">
                <a:latin typeface="Calibri"/>
                <a:cs typeface="Calibri"/>
              </a:rPr>
              <a:t>. </a:t>
            </a:r>
            <a:endParaRPr lang="en-US" sz="2200" spc="-20" dirty="0" smtClean="0">
              <a:latin typeface="Calibri"/>
              <a:cs typeface="Calibri"/>
            </a:endParaRPr>
          </a:p>
          <a:p>
            <a:pPr marL="12700" marR="5080" algn="just">
              <a:lnSpc>
                <a:spcPct val="100000"/>
              </a:lnSpc>
              <a:buFont typeface="Wingdings" pitchFamily="2" charset="2"/>
              <a:buChar char="Ø"/>
            </a:pPr>
            <a:endParaRPr lang="en-US" sz="2200" spc="-20" dirty="0" smtClean="0">
              <a:latin typeface="Calibri"/>
              <a:cs typeface="Calibri"/>
            </a:endParaRPr>
          </a:p>
          <a:p>
            <a:pPr marL="12700" marR="5080" algn="just">
              <a:lnSpc>
                <a:spcPct val="100000"/>
              </a:lnSpc>
              <a:buFont typeface="Wingdings" pitchFamily="2" charset="2"/>
              <a:buChar char="Ø"/>
            </a:pPr>
            <a:r>
              <a:rPr sz="2200" spc="-5" smtClean="0">
                <a:latin typeface="Calibri"/>
                <a:cs typeface="Calibri"/>
              </a:rPr>
              <a:t>Their </a:t>
            </a:r>
            <a:r>
              <a:rPr sz="2200" spc="-5" dirty="0">
                <a:latin typeface="Calibri"/>
                <a:cs typeface="Calibri"/>
              </a:rPr>
              <a:t>main </a:t>
            </a:r>
            <a:r>
              <a:rPr sz="2200" spc="-10" dirty="0">
                <a:latin typeface="Calibri"/>
                <a:cs typeface="Calibri"/>
              </a:rPr>
              <a:t>task </a:t>
            </a:r>
            <a:r>
              <a:rPr sz="2200" spc="-5" dirty="0">
                <a:latin typeface="Calibri"/>
                <a:cs typeface="Calibri"/>
              </a:rPr>
              <a:t>is </a:t>
            </a:r>
            <a:r>
              <a:rPr sz="2200" spc="-20" dirty="0">
                <a:latin typeface="Calibri"/>
                <a:cs typeface="Calibri"/>
              </a:rPr>
              <a:t>to </a:t>
            </a:r>
            <a:r>
              <a:rPr sz="2200" dirty="0">
                <a:latin typeface="Calibri"/>
                <a:cs typeface="Calibri"/>
              </a:rPr>
              <a:t>select </a:t>
            </a:r>
            <a:r>
              <a:rPr sz="2200" spc="-5" dirty="0">
                <a:latin typeface="Calibri"/>
                <a:cs typeface="Calibri"/>
              </a:rPr>
              <a:t>the jobs </a:t>
            </a:r>
            <a:r>
              <a:rPr sz="2200" spc="-35" dirty="0">
                <a:latin typeface="Calibri"/>
                <a:cs typeface="Calibri"/>
              </a:rPr>
              <a:t>to </a:t>
            </a:r>
            <a:r>
              <a:rPr sz="2200" spc="-30" dirty="0">
                <a:latin typeface="Calibri"/>
                <a:cs typeface="Calibri"/>
              </a:rPr>
              <a:t> </a:t>
            </a:r>
            <a:r>
              <a:rPr sz="2200" spc="-5" dirty="0">
                <a:latin typeface="Calibri"/>
                <a:cs typeface="Calibri"/>
              </a:rPr>
              <a:t>be</a:t>
            </a:r>
            <a:r>
              <a:rPr sz="2200" spc="-10" dirty="0">
                <a:latin typeface="Calibri"/>
                <a:cs typeface="Calibri"/>
              </a:rPr>
              <a:t> </a:t>
            </a:r>
            <a:r>
              <a:rPr sz="2200" spc="-15" dirty="0">
                <a:latin typeface="Calibri"/>
                <a:cs typeface="Calibri"/>
              </a:rPr>
              <a:t>submitted</a:t>
            </a:r>
            <a:r>
              <a:rPr sz="2200" spc="35" dirty="0">
                <a:latin typeface="Calibri"/>
                <a:cs typeface="Calibri"/>
              </a:rPr>
              <a:t> </a:t>
            </a:r>
            <a:r>
              <a:rPr sz="2200" spc="-20" dirty="0">
                <a:latin typeface="Calibri"/>
                <a:cs typeface="Calibri"/>
              </a:rPr>
              <a:t>into</a:t>
            </a:r>
            <a:r>
              <a:rPr sz="2200" spc="15" dirty="0">
                <a:latin typeface="Calibri"/>
                <a:cs typeface="Calibri"/>
              </a:rPr>
              <a:t> </a:t>
            </a:r>
            <a:r>
              <a:rPr sz="2200" spc="-5" dirty="0">
                <a:latin typeface="Calibri"/>
                <a:cs typeface="Calibri"/>
              </a:rPr>
              <a:t>the</a:t>
            </a:r>
            <a:r>
              <a:rPr sz="2200" spc="5" dirty="0">
                <a:latin typeface="Calibri"/>
                <a:cs typeface="Calibri"/>
              </a:rPr>
              <a:t> </a:t>
            </a:r>
            <a:r>
              <a:rPr sz="2200" spc="-25" dirty="0">
                <a:latin typeface="Calibri"/>
                <a:cs typeface="Calibri"/>
              </a:rPr>
              <a:t>system</a:t>
            </a:r>
            <a:r>
              <a:rPr sz="2200" spc="30" dirty="0">
                <a:latin typeface="Calibri"/>
                <a:cs typeface="Calibri"/>
              </a:rPr>
              <a:t> </a:t>
            </a:r>
            <a:r>
              <a:rPr sz="2200" spc="-5" dirty="0">
                <a:latin typeface="Calibri"/>
                <a:cs typeface="Calibri"/>
              </a:rPr>
              <a:t>and</a:t>
            </a:r>
            <a:r>
              <a:rPr sz="2200" dirty="0">
                <a:latin typeface="Calibri"/>
                <a:cs typeface="Calibri"/>
              </a:rPr>
              <a:t> </a:t>
            </a:r>
            <a:r>
              <a:rPr sz="2200" spc="-20" dirty="0">
                <a:latin typeface="Calibri"/>
                <a:cs typeface="Calibri"/>
              </a:rPr>
              <a:t>to</a:t>
            </a:r>
            <a:r>
              <a:rPr sz="2200" spc="15" dirty="0">
                <a:latin typeface="Calibri"/>
                <a:cs typeface="Calibri"/>
              </a:rPr>
              <a:t> </a:t>
            </a:r>
            <a:r>
              <a:rPr sz="2200" spc="-10" dirty="0">
                <a:latin typeface="Calibri"/>
                <a:cs typeface="Calibri"/>
              </a:rPr>
              <a:t>decide</a:t>
            </a:r>
            <a:r>
              <a:rPr sz="2200" spc="20" dirty="0">
                <a:latin typeface="Calibri"/>
                <a:cs typeface="Calibri"/>
              </a:rPr>
              <a:t> </a:t>
            </a:r>
            <a:r>
              <a:rPr sz="2200" spc="-5" dirty="0">
                <a:latin typeface="Calibri"/>
                <a:cs typeface="Calibri"/>
              </a:rPr>
              <a:t>which </a:t>
            </a:r>
            <a:r>
              <a:rPr sz="2200" spc="-10" dirty="0">
                <a:latin typeface="Calibri"/>
                <a:cs typeface="Calibri"/>
              </a:rPr>
              <a:t>process</a:t>
            </a:r>
            <a:r>
              <a:rPr sz="2200" spc="5" dirty="0">
                <a:latin typeface="Calibri"/>
                <a:cs typeface="Calibri"/>
              </a:rPr>
              <a:t> </a:t>
            </a:r>
            <a:r>
              <a:rPr sz="2200" spc="-20" dirty="0">
                <a:latin typeface="Calibri"/>
                <a:cs typeface="Calibri"/>
              </a:rPr>
              <a:t>to</a:t>
            </a:r>
            <a:r>
              <a:rPr sz="2200" spc="25" dirty="0">
                <a:latin typeface="Calibri"/>
                <a:cs typeface="Calibri"/>
              </a:rPr>
              <a:t> </a:t>
            </a:r>
            <a:r>
              <a:rPr sz="2200" spc="-5" dirty="0">
                <a:latin typeface="Calibri"/>
                <a:cs typeface="Calibri"/>
              </a:rPr>
              <a:t>run.</a:t>
            </a:r>
            <a:endParaRPr sz="2200">
              <a:latin typeface="Calibri"/>
              <a:cs typeface="Calibri"/>
            </a:endParaRPr>
          </a:p>
          <a:p>
            <a:pPr>
              <a:lnSpc>
                <a:spcPct val="100000"/>
              </a:lnSpc>
              <a:spcBef>
                <a:spcPts val="15"/>
              </a:spcBef>
            </a:pPr>
            <a:endParaRPr sz="2150">
              <a:latin typeface="Calibri"/>
              <a:cs typeface="Calibri"/>
            </a:endParaRPr>
          </a:p>
          <a:p>
            <a:pPr marL="12700" algn="just">
              <a:lnSpc>
                <a:spcPct val="100000"/>
              </a:lnSpc>
              <a:spcBef>
                <a:spcPts val="5"/>
              </a:spcBef>
            </a:pPr>
            <a:r>
              <a:rPr sz="2200" b="1" spc="-10" dirty="0">
                <a:latin typeface="Calibri"/>
                <a:cs typeface="Calibri"/>
              </a:rPr>
              <a:t>Schedulers</a:t>
            </a:r>
            <a:r>
              <a:rPr sz="2200" b="1" spc="-15" dirty="0">
                <a:latin typeface="Calibri"/>
                <a:cs typeface="Calibri"/>
              </a:rPr>
              <a:t> are</a:t>
            </a:r>
            <a:r>
              <a:rPr sz="2200" b="1" spc="30" dirty="0">
                <a:latin typeface="Calibri"/>
                <a:cs typeface="Calibri"/>
              </a:rPr>
              <a:t> </a:t>
            </a:r>
            <a:r>
              <a:rPr sz="2200" b="1" spc="-5" dirty="0">
                <a:latin typeface="Calibri"/>
                <a:cs typeface="Calibri"/>
              </a:rPr>
              <a:t>of</a:t>
            </a:r>
            <a:r>
              <a:rPr sz="2200" b="1" spc="10" dirty="0">
                <a:latin typeface="Calibri"/>
                <a:cs typeface="Calibri"/>
              </a:rPr>
              <a:t> </a:t>
            </a:r>
            <a:r>
              <a:rPr sz="2200" b="1" spc="-15" dirty="0">
                <a:latin typeface="Calibri"/>
                <a:cs typeface="Calibri"/>
              </a:rPr>
              <a:t>three</a:t>
            </a:r>
            <a:r>
              <a:rPr sz="2200" b="1" spc="25" dirty="0">
                <a:latin typeface="Calibri"/>
                <a:cs typeface="Calibri"/>
              </a:rPr>
              <a:t> </a:t>
            </a:r>
            <a:r>
              <a:rPr sz="2200" b="1" spc="-5" dirty="0">
                <a:latin typeface="Calibri"/>
                <a:cs typeface="Calibri"/>
              </a:rPr>
              <a:t>types</a:t>
            </a:r>
            <a:r>
              <a:rPr sz="2200" b="1" spc="5" dirty="0">
                <a:latin typeface="Calibri"/>
                <a:cs typeface="Calibri"/>
              </a:rPr>
              <a:t> </a:t>
            </a:r>
            <a:r>
              <a:rPr sz="2200" b="1" spc="-5" dirty="0">
                <a:latin typeface="Calibri"/>
                <a:cs typeface="Calibri"/>
              </a:rPr>
              <a:t>−</a:t>
            </a:r>
            <a:endParaRPr sz="2200">
              <a:latin typeface="Calibri"/>
              <a:cs typeface="Calibri"/>
            </a:endParaRPr>
          </a:p>
          <a:p>
            <a:pPr>
              <a:lnSpc>
                <a:spcPct val="100000"/>
              </a:lnSpc>
              <a:spcBef>
                <a:spcPts val="15"/>
              </a:spcBef>
            </a:pPr>
            <a:endParaRPr sz="2150">
              <a:latin typeface="Calibri"/>
              <a:cs typeface="Calibri"/>
            </a:endParaRPr>
          </a:p>
          <a:p>
            <a:pPr marL="568325" indent="-99695">
              <a:lnSpc>
                <a:spcPct val="100000"/>
              </a:lnSpc>
              <a:buSzPct val="95454"/>
              <a:buFont typeface="Arial MT"/>
              <a:buChar char="•"/>
              <a:tabLst>
                <a:tab pos="568960" algn="l"/>
              </a:tabLst>
            </a:pPr>
            <a:r>
              <a:rPr sz="2200" spc="-30" dirty="0">
                <a:latin typeface="Calibri"/>
                <a:cs typeface="Calibri"/>
              </a:rPr>
              <a:t>Long-Term</a:t>
            </a:r>
            <a:r>
              <a:rPr sz="2200" dirty="0">
                <a:latin typeface="Calibri"/>
                <a:cs typeface="Calibri"/>
              </a:rPr>
              <a:t> </a:t>
            </a:r>
            <a:r>
              <a:rPr sz="2200" spc="-10" dirty="0">
                <a:latin typeface="Calibri"/>
                <a:cs typeface="Calibri"/>
              </a:rPr>
              <a:t>Scheduler</a:t>
            </a:r>
            <a:endParaRPr sz="2200">
              <a:latin typeface="Calibri"/>
              <a:cs typeface="Calibri"/>
            </a:endParaRPr>
          </a:p>
          <a:p>
            <a:pPr marL="568325" indent="-99695">
              <a:lnSpc>
                <a:spcPct val="100000"/>
              </a:lnSpc>
              <a:buSzPct val="95454"/>
              <a:buFont typeface="Arial MT"/>
              <a:buChar char="•"/>
              <a:tabLst>
                <a:tab pos="568960" algn="l"/>
              </a:tabLst>
            </a:pPr>
            <a:r>
              <a:rPr sz="2200" spc="-25" dirty="0">
                <a:latin typeface="Calibri"/>
                <a:cs typeface="Calibri"/>
              </a:rPr>
              <a:t>Short-Term</a:t>
            </a:r>
            <a:r>
              <a:rPr sz="2200" spc="-20" dirty="0">
                <a:latin typeface="Calibri"/>
                <a:cs typeface="Calibri"/>
              </a:rPr>
              <a:t> </a:t>
            </a:r>
            <a:r>
              <a:rPr sz="2200" spc="-10" dirty="0">
                <a:latin typeface="Calibri"/>
                <a:cs typeface="Calibri"/>
              </a:rPr>
              <a:t>Scheduler</a:t>
            </a:r>
            <a:endParaRPr sz="2200">
              <a:latin typeface="Calibri"/>
              <a:cs typeface="Calibri"/>
            </a:endParaRPr>
          </a:p>
          <a:p>
            <a:pPr marL="568325" indent="-99695">
              <a:lnSpc>
                <a:spcPct val="100000"/>
              </a:lnSpc>
              <a:buSzPct val="95454"/>
              <a:buFont typeface="Arial MT"/>
              <a:buChar char="•"/>
              <a:tabLst>
                <a:tab pos="568960" algn="l"/>
              </a:tabLst>
            </a:pPr>
            <a:r>
              <a:rPr sz="2200" spc="-25" dirty="0">
                <a:latin typeface="Calibri"/>
                <a:cs typeface="Calibri"/>
              </a:rPr>
              <a:t>Medium-Term</a:t>
            </a:r>
            <a:r>
              <a:rPr sz="2200" spc="-10" dirty="0">
                <a:latin typeface="Calibri"/>
                <a:cs typeface="Calibri"/>
              </a:rPr>
              <a:t> Scheduler</a:t>
            </a:r>
            <a:endParaRPr sz="2200">
              <a:latin typeface="Calibri"/>
              <a:cs typeface="Calibri"/>
            </a:endParaRPr>
          </a:p>
        </p:txBody>
      </p:sp>
      <p:sp>
        <p:nvSpPr>
          <p:cNvPr id="7" name="object 7"/>
          <p:cNvSpPr txBox="1">
            <a:spLocks noGrp="1"/>
          </p:cNvSpPr>
          <p:nvPr>
            <p:ph type="title"/>
          </p:nvPr>
        </p:nvSpPr>
        <p:spPr>
          <a:xfrm>
            <a:off x="1938020" y="288163"/>
            <a:ext cx="1446530" cy="513715"/>
          </a:xfrm>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spTree>
  </p:cSld>
  <p:clrMapOvr>
    <a:masterClrMapping/>
  </p:clrMapOvr>
  <p:timing>
    <p:tnLst>
      <p:par>
        <p:cTn id="1" dur="indefinite" restart="never" nodeType="tmRoot"/>
      </p:par>
    </p:tnLst>
  </p:timing>
</p:sld>
</file>

<file path=ppt/slides/slide1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p:nvPr/>
        </p:nvSpPr>
        <p:spPr>
          <a:xfrm>
            <a:off x="1524000" y="914400"/>
            <a:ext cx="5661660" cy="536044"/>
          </a:xfrm>
          <a:prstGeom prst="rect">
            <a:avLst/>
          </a:prstGeom>
        </p:spPr>
        <p:txBody>
          <a:bodyPr vert="horz" wrap="square" lIns="0" tIns="165100" rIns="0" bIns="0" rtlCol="0">
            <a:spAutoFit/>
          </a:bodyPr>
          <a:lstStyle/>
          <a:p>
            <a:pPr marL="2019300">
              <a:lnSpc>
                <a:spcPct val="100000"/>
              </a:lnSpc>
              <a:spcBef>
                <a:spcPts val="1300"/>
              </a:spcBef>
            </a:pPr>
            <a:r>
              <a:rPr sz="2400" b="1" spc="-10" dirty="0">
                <a:latin typeface="Verdana"/>
                <a:cs typeface="Verdana"/>
              </a:rPr>
              <a:t>Long</a:t>
            </a:r>
            <a:r>
              <a:rPr sz="2400" b="1" spc="-45" dirty="0">
                <a:latin typeface="Verdana"/>
                <a:cs typeface="Verdana"/>
              </a:rPr>
              <a:t> </a:t>
            </a:r>
            <a:r>
              <a:rPr sz="2400" b="1">
                <a:latin typeface="Verdana"/>
                <a:cs typeface="Verdana"/>
              </a:rPr>
              <a:t>Term</a:t>
            </a:r>
            <a:r>
              <a:rPr sz="2400" b="1" spc="-35">
                <a:latin typeface="Verdana"/>
                <a:cs typeface="Verdana"/>
              </a:rPr>
              <a:t> </a:t>
            </a:r>
            <a:r>
              <a:rPr sz="2400" b="1" spc="-5" smtClean="0">
                <a:latin typeface="Verdana"/>
                <a:cs typeface="Verdana"/>
              </a:rPr>
              <a:t>Scheduler</a:t>
            </a:r>
            <a:endParaRPr sz="2400">
              <a:latin typeface="Verdana"/>
              <a:cs typeface="Verdana"/>
            </a:endParaRPr>
          </a:p>
        </p:txBody>
      </p:sp>
      <p:sp>
        <p:nvSpPr>
          <p:cNvPr id="9" name="object 9"/>
          <p:cNvSpPr txBox="1">
            <a:spLocks noGrp="1"/>
          </p:cNvSpPr>
          <p:nvPr>
            <p:ph type="title"/>
          </p:nvPr>
        </p:nvSpPr>
        <p:spPr>
          <a:xfrm>
            <a:off x="1938020" y="288163"/>
            <a:ext cx="1446530" cy="513715"/>
          </a:xfrm>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sp>
        <p:nvSpPr>
          <p:cNvPr id="10" name="Rectangle 9"/>
          <p:cNvSpPr/>
          <p:nvPr/>
        </p:nvSpPr>
        <p:spPr>
          <a:xfrm>
            <a:off x="381000" y="1546289"/>
            <a:ext cx="8534400" cy="4850046"/>
          </a:xfrm>
          <a:prstGeom prst="rect">
            <a:avLst/>
          </a:prstGeom>
        </p:spPr>
        <p:txBody>
          <a:bodyPr wrap="square">
            <a:spAutoFit/>
          </a:bodyPr>
          <a:lstStyle/>
          <a:p>
            <a:pPr algn="just">
              <a:lnSpc>
                <a:spcPts val="1800"/>
              </a:lnSpc>
            </a:pPr>
            <a:r>
              <a:rPr lang="en-US" dirty="0" smtClean="0"/>
              <a:t>A long-term scheduler is a scheduler that is responsible for bringing processes from the </a:t>
            </a:r>
            <a:r>
              <a:rPr lang="en-US" b="1" dirty="0" smtClean="0"/>
              <a:t>JOB</a:t>
            </a:r>
            <a:r>
              <a:rPr lang="en-US" dirty="0" smtClean="0"/>
              <a:t> queue </a:t>
            </a:r>
            <a:r>
              <a:rPr lang="en-US" b="1" dirty="0" smtClean="0"/>
              <a:t>(or secondary memory)</a:t>
            </a:r>
            <a:r>
              <a:rPr lang="en-US" dirty="0" smtClean="0"/>
              <a:t> into the </a:t>
            </a:r>
            <a:r>
              <a:rPr lang="en-US" b="1" dirty="0" smtClean="0"/>
              <a:t>READY</a:t>
            </a:r>
            <a:r>
              <a:rPr lang="en-US" dirty="0" smtClean="0"/>
              <a:t> queue </a:t>
            </a:r>
            <a:r>
              <a:rPr lang="en-US" b="1" dirty="0" smtClean="0"/>
              <a:t>(or main memory)</a:t>
            </a:r>
            <a:r>
              <a:rPr lang="en-US" dirty="0" smtClean="0"/>
              <a:t>.</a:t>
            </a:r>
          </a:p>
          <a:p>
            <a:pPr algn="just">
              <a:lnSpc>
                <a:spcPts val="1800"/>
              </a:lnSpc>
            </a:pPr>
            <a:endParaRPr lang="en-US" dirty="0" smtClean="0"/>
          </a:p>
          <a:p>
            <a:pPr algn="just">
              <a:lnSpc>
                <a:spcPts val="1800"/>
              </a:lnSpc>
            </a:pPr>
            <a:r>
              <a:rPr lang="en-US" dirty="0" smtClean="0"/>
              <a:t> A long-term scheduler determines which programs will enter into the </a:t>
            </a:r>
            <a:r>
              <a:rPr lang="en-US" b="1" dirty="0" smtClean="0"/>
              <a:t>RAM for processing by the CPU</a:t>
            </a:r>
            <a:r>
              <a:rPr lang="en-US" dirty="0" smtClean="0"/>
              <a:t>.</a:t>
            </a:r>
          </a:p>
          <a:p>
            <a:pPr algn="just">
              <a:lnSpc>
                <a:spcPts val="1800"/>
              </a:lnSpc>
            </a:pPr>
            <a:endParaRPr lang="en-US" dirty="0" smtClean="0"/>
          </a:p>
          <a:p>
            <a:pPr algn="just">
              <a:lnSpc>
                <a:spcPts val="1800"/>
              </a:lnSpc>
            </a:pPr>
            <a:r>
              <a:rPr lang="en-US" dirty="0" smtClean="0"/>
              <a:t>Long-term schedulers are also called </a:t>
            </a:r>
            <a:r>
              <a:rPr lang="en-US" b="1" dirty="0" smtClean="0"/>
              <a:t>Job Schedulers</a:t>
            </a:r>
            <a:r>
              <a:rPr lang="en-US" dirty="0" smtClean="0"/>
              <a:t>. </a:t>
            </a:r>
          </a:p>
          <a:p>
            <a:pPr algn="just">
              <a:lnSpc>
                <a:spcPts val="1800"/>
              </a:lnSpc>
            </a:pPr>
            <a:endParaRPr lang="en-US" dirty="0" smtClean="0"/>
          </a:p>
          <a:p>
            <a:pPr algn="just">
              <a:lnSpc>
                <a:spcPts val="1800"/>
              </a:lnSpc>
            </a:pPr>
            <a:r>
              <a:rPr lang="en-US" dirty="0" smtClean="0"/>
              <a:t>They are responsible for the degree of multiprogramming, </a:t>
            </a:r>
            <a:r>
              <a:rPr lang="en-US" b="1" dirty="0" smtClean="0"/>
              <a:t>i.e., managing the total processes present in the READY queue</a:t>
            </a:r>
            <a:r>
              <a:rPr lang="en-US" dirty="0" smtClean="0"/>
              <a:t>.</a:t>
            </a:r>
          </a:p>
          <a:p>
            <a:pPr algn="just">
              <a:lnSpc>
                <a:spcPts val="1500"/>
              </a:lnSpc>
            </a:pPr>
            <a:endParaRPr lang="en-US" dirty="0" smtClean="0"/>
          </a:p>
          <a:p>
            <a:pPr algn="just">
              <a:lnSpc>
                <a:spcPts val="2160"/>
              </a:lnSpc>
            </a:pPr>
            <a:r>
              <a:rPr lang="en-US" altLang="en-US" b="1" dirty="0" smtClean="0">
                <a:sym typeface="Symbol" pitchFamily="18" charset="2"/>
              </a:rPr>
              <a:t>I/O-bound process </a:t>
            </a:r>
            <a:r>
              <a:rPr lang="en-US" altLang="en-US" dirty="0" smtClean="0">
                <a:sym typeface="Symbol" pitchFamily="18" charset="2"/>
              </a:rPr>
              <a:t>– An I/O-bound process in an operating system is a process whose execution time is spent mostly on </a:t>
            </a:r>
            <a:r>
              <a:rPr lang="en-US" altLang="en-US" dirty="0" err="1" smtClean="0">
                <a:sym typeface="Symbol" pitchFamily="18" charset="2"/>
              </a:rPr>
              <a:t>Input/Output</a:t>
            </a:r>
            <a:r>
              <a:rPr lang="en-US" altLang="en-US" dirty="0" smtClean="0">
                <a:sym typeface="Symbol" pitchFamily="18" charset="2"/>
              </a:rPr>
              <a:t> (I/O) operations(like reading from disk, writing to a file, waiting for network data, or interacting with a user), rather than on CPU computations.</a:t>
            </a:r>
          </a:p>
          <a:p>
            <a:pPr algn="just">
              <a:lnSpc>
                <a:spcPts val="2160"/>
              </a:lnSpc>
            </a:pPr>
            <a:r>
              <a:rPr lang="en-US" altLang="en-US" b="1" dirty="0" smtClean="0">
                <a:sym typeface="Symbol" pitchFamily="18" charset="2"/>
              </a:rPr>
              <a:t>CPU-bound process </a:t>
            </a:r>
            <a:r>
              <a:rPr lang="en-US" altLang="en-US" dirty="0" smtClean="0">
                <a:sym typeface="Symbol" pitchFamily="18" charset="2"/>
              </a:rPr>
              <a:t>– A CPU-bound process in an operating system is the opposite of an I/O-bound process. It is a process that spends most of its execution time performing computations (CPU time) rather than waiting for input/output operations.</a:t>
            </a:r>
          </a:p>
          <a:p>
            <a:pPr algn="just">
              <a:lnSpc>
                <a:spcPts val="2160"/>
              </a:lnSpc>
            </a:pPr>
            <a:endParaRPr lang="en-US" dirty="0"/>
          </a:p>
        </p:txBody>
      </p:sp>
    </p:spTree>
  </p:cSld>
  <p:clrMapOvr>
    <a:masterClrMapping/>
  </p:clrMapOvr>
  <p:timing>
    <p:tnLst>
      <p:par>
        <p:cTn id="1" dur="indefinite" restart="never" nodeType="tmRoot"/>
      </p:par>
    </p:tnLst>
  </p:timing>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6146" name="Rectangle 2"/>
          <p:cNvSpPr>
            <a:spLocks noGrp="1" noChangeArrowheads="1"/>
          </p:cNvSpPr>
          <p:nvPr>
            <p:ph type="title"/>
          </p:nvPr>
        </p:nvSpPr>
        <p:spPr>
          <a:xfrm>
            <a:off x="1576388" y="166688"/>
            <a:ext cx="6107112" cy="576262"/>
          </a:xfrm>
        </p:spPr>
        <p:txBody>
          <a:bodyPr/>
          <a:lstStyle/>
          <a:p>
            <a:pPr eaLnBrk="1" hangingPunct="1"/>
            <a:r>
              <a:rPr lang="en-US" altLang="en-US" smtClean="0"/>
              <a:t>Process Concept</a:t>
            </a:r>
          </a:p>
        </p:txBody>
      </p:sp>
      <p:sp>
        <p:nvSpPr>
          <p:cNvPr id="6147" name="Rectangle 3"/>
          <p:cNvSpPr>
            <a:spLocks noGrp="1" noChangeArrowheads="1"/>
          </p:cNvSpPr>
          <p:nvPr>
            <p:ph type="body" idx="1"/>
          </p:nvPr>
        </p:nvSpPr>
        <p:spPr>
          <a:xfrm>
            <a:off x="228600" y="1177925"/>
            <a:ext cx="8686800" cy="5700022"/>
          </a:xfrm>
        </p:spPr>
        <p:txBody>
          <a:bodyPr/>
          <a:lstStyle/>
          <a:p>
            <a:pPr>
              <a:lnSpc>
                <a:spcPct val="90000"/>
              </a:lnSpc>
            </a:pPr>
            <a:endParaRPr lang="en-US" altLang="en-US" dirty="0" smtClean="0"/>
          </a:p>
          <a:p>
            <a:pPr>
              <a:lnSpc>
                <a:spcPct val="90000"/>
              </a:lnSpc>
            </a:pPr>
            <a:r>
              <a:rPr lang="en-US" altLang="en-US" dirty="0" smtClean="0"/>
              <a:t>An operating system executes a variety of programs:</a:t>
            </a:r>
          </a:p>
          <a:p>
            <a:pPr lvl="1">
              <a:lnSpc>
                <a:spcPct val="150000"/>
              </a:lnSpc>
              <a:buFont typeface="Wingdings" pitchFamily="2" charset="2"/>
              <a:buChar char="Ø"/>
            </a:pPr>
            <a:r>
              <a:rPr lang="en-US" altLang="en-US" sz="2200" dirty="0" smtClean="0">
                <a:solidFill>
                  <a:schemeClr val="tx1"/>
                </a:solidFill>
                <a:latin typeface="Calibri"/>
                <a:cs typeface="Calibri"/>
              </a:rPr>
              <a:t>Batch system – jobs</a:t>
            </a:r>
          </a:p>
          <a:p>
            <a:pPr lvl="1">
              <a:lnSpc>
                <a:spcPct val="150000"/>
              </a:lnSpc>
              <a:buFont typeface="Wingdings" pitchFamily="2" charset="2"/>
              <a:buChar char="Ø"/>
            </a:pPr>
            <a:r>
              <a:rPr lang="en-US" altLang="en-US" sz="2200" dirty="0" smtClean="0">
                <a:solidFill>
                  <a:schemeClr val="tx1"/>
                </a:solidFill>
                <a:latin typeface="Calibri"/>
                <a:cs typeface="Calibri"/>
              </a:rPr>
              <a:t>Time-shared systems – user programs or tasks</a:t>
            </a:r>
          </a:p>
          <a:p>
            <a:pPr lvl="1">
              <a:lnSpc>
                <a:spcPct val="90000"/>
              </a:lnSpc>
            </a:pPr>
            <a:endParaRPr lang="en-US" altLang="en-US" dirty="0" smtClean="0"/>
          </a:p>
          <a:p>
            <a:pPr>
              <a:lnSpc>
                <a:spcPct val="90000"/>
              </a:lnSpc>
            </a:pPr>
            <a:r>
              <a:rPr lang="en-US" altLang="en-US" b="1" dirty="0" smtClean="0">
                <a:solidFill>
                  <a:srgbClr val="3366FF"/>
                </a:solidFill>
              </a:rPr>
              <a:t>Process</a:t>
            </a:r>
            <a:r>
              <a:rPr lang="en-US" altLang="en-US" dirty="0" smtClean="0"/>
              <a:t> – a program in execution; process execution must progress in sequential fashion</a:t>
            </a:r>
          </a:p>
          <a:p>
            <a:pPr>
              <a:lnSpc>
                <a:spcPct val="90000"/>
              </a:lnSpc>
            </a:pPr>
            <a:endParaRPr lang="en-US" altLang="en-US" dirty="0" smtClean="0"/>
          </a:p>
          <a:p>
            <a:r>
              <a:rPr lang="en-US" altLang="en-US" dirty="0" smtClean="0"/>
              <a:t>Program is </a:t>
            </a:r>
            <a:r>
              <a:rPr lang="en-US" altLang="en-US" b="1" i="1" dirty="0" smtClean="0"/>
              <a:t>passive</a:t>
            </a:r>
            <a:r>
              <a:rPr lang="en-US" altLang="en-US" dirty="0" smtClean="0"/>
              <a:t> entity stored on disk (</a:t>
            </a:r>
            <a:r>
              <a:rPr lang="en-US" altLang="en-US" b="1" dirty="0" smtClean="0">
                <a:solidFill>
                  <a:srgbClr val="3366FF"/>
                </a:solidFill>
              </a:rPr>
              <a:t>executable file</a:t>
            </a:r>
            <a:r>
              <a:rPr lang="en-US" altLang="en-US" dirty="0" smtClean="0"/>
              <a:t>),</a:t>
            </a:r>
          </a:p>
          <a:p>
            <a:r>
              <a:rPr lang="en-US" altLang="en-US" dirty="0" smtClean="0"/>
              <a:t> process is </a:t>
            </a:r>
            <a:r>
              <a:rPr lang="en-US" altLang="en-US" b="1" i="1" dirty="0" smtClean="0"/>
              <a:t>active  entity </a:t>
            </a:r>
            <a:r>
              <a:rPr lang="en-US" altLang="en-US" sz="2200" dirty="0" smtClean="0">
                <a:solidFill>
                  <a:schemeClr val="tx1"/>
                </a:solidFill>
                <a:latin typeface="Calibri"/>
                <a:cs typeface="Calibri"/>
              </a:rPr>
              <a:t>when executable file loaded into memory</a:t>
            </a:r>
          </a:p>
          <a:p>
            <a:pPr lvl="1"/>
            <a:endParaRPr lang="en-US" altLang="en-US" sz="2200" dirty="0" smtClean="0">
              <a:solidFill>
                <a:schemeClr val="tx1"/>
              </a:solidFill>
              <a:latin typeface="Calibri"/>
              <a:cs typeface="Calibri"/>
            </a:endParaRPr>
          </a:p>
          <a:p>
            <a:r>
              <a:rPr lang="en-US" altLang="en-US" dirty="0" smtClean="0"/>
              <a:t>Execution of program started via GUI mouse clicks, command line entry of its name, etc</a:t>
            </a:r>
          </a:p>
          <a:p>
            <a:pPr>
              <a:lnSpc>
                <a:spcPct val="90000"/>
              </a:lnSpc>
            </a:pPr>
            <a:endParaRPr lang="en-US" altLang="en-US" dirty="0" smtClean="0"/>
          </a:p>
          <a:p>
            <a:pPr>
              <a:lnSpc>
                <a:spcPct val="90000"/>
              </a:lnSpc>
            </a:pPr>
            <a:endParaRPr lang="en-US" altLang="en-US" dirty="0" smtClean="0"/>
          </a:p>
          <a:p>
            <a:pPr>
              <a:lnSpc>
                <a:spcPct val="90000"/>
              </a:lnSpc>
              <a:buFont typeface="Monotype Sorts" pitchFamily="-84" charset="2"/>
              <a:buNone/>
            </a:pPr>
            <a:endParaRPr lang="en-US" altLang="en-US" dirty="0" smtClean="0"/>
          </a:p>
          <a:p>
            <a:pPr>
              <a:lnSpc>
                <a:spcPct val="90000"/>
              </a:lnSpc>
              <a:buFont typeface="Monotype Sorts" pitchFamily="-84" charset="2"/>
              <a:buNone/>
            </a:pPr>
            <a:endParaRPr lang="en-US" altLang="en-US" dirty="0" smtClean="0"/>
          </a:p>
        </p:txBody>
      </p:sp>
    </p:spTree>
  </p:cSld>
  <p:clrMapOvr>
    <a:masterClrMapping/>
  </p:clrMapOvr>
  <p:timing>
    <p:tnLst>
      <p:par>
        <p:cTn id="1" dur="indefinite" restart="never" nodeType="tmRoot"/>
      </p:par>
    </p:tnLst>
  </p:timing>
</p:sld>
</file>

<file path=ppt/slides/slide2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p:nvPr/>
        </p:nvSpPr>
        <p:spPr>
          <a:xfrm>
            <a:off x="457200" y="1123950"/>
            <a:ext cx="8156244" cy="3113673"/>
          </a:xfrm>
          <a:prstGeom prst="rect">
            <a:avLst/>
          </a:prstGeom>
        </p:spPr>
        <p:txBody>
          <a:bodyPr vert="horz" wrap="square" lIns="0" tIns="12700" rIns="0" bIns="0" rtlCol="0">
            <a:spAutoFit/>
          </a:bodyPr>
          <a:lstStyle/>
          <a:p>
            <a:pPr marL="34925" algn="ctr">
              <a:lnSpc>
                <a:spcPct val="100000"/>
              </a:lnSpc>
              <a:spcBef>
                <a:spcPts val="100"/>
              </a:spcBef>
            </a:pPr>
            <a:r>
              <a:rPr sz="2400" b="1" spc="-10" dirty="0">
                <a:latin typeface="Verdana"/>
                <a:cs typeface="Verdana"/>
              </a:rPr>
              <a:t>Short</a:t>
            </a:r>
            <a:r>
              <a:rPr sz="2400" b="1" spc="-40" dirty="0">
                <a:latin typeface="Verdana"/>
                <a:cs typeface="Verdana"/>
              </a:rPr>
              <a:t> </a:t>
            </a:r>
            <a:r>
              <a:rPr sz="2400" b="1" spc="-5" dirty="0">
                <a:latin typeface="Verdana"/>
                <a:cs typeface="Verdana"/>
              </a:rPr>
              <a:t>Term</a:t>
            </a:r>
            <a:r>
              <a:rPr sz="2400" b="1" spc="-20" dirty="0">
                <a:latin typeface="Verdana"/>
                <a:cs typeface="Verdana"/>
              </a:rPr>
              <a:t> </a:t>
            </a:r>
            <a:r>
              <a:rPr sz="2400" b="1" spc="-5" dirty="0">
                <a:latin typeface="Verdana"/>
                <a:cs typeface="Verdana"/>
              </a:rPr>
              <a:t>Scheduler</a:t>
            </a:r>
            <a:endParaRPr sz="2400">
              <a:latin typeface="Verdana"/>
              <a:cs typeface="Verdana"/>
            </a:endParaRPr>
          </a:p>
          <a:p>
            <a:pPr>
              <a:lnSpc>
                <a:spcPct val="100000"/>
              </a:lnSpc>
              <a:spcBef>
                <a:spcPts val="25"/>
              </a:spcBef>
            </a:pPr>
            <a:endParaRPr sz="3350">
              <a:latin typeface="Verdana"/>
              <a:cs typeface="Verdana"/>
            </a:endParaRPr>
          </a:p>
          <a:p>
            <a:pPr marL="12700" marR="5080" algn="just">
              <a:lnSpc>
                <a:spcPct val="100000"/>
              </a:lnSpc>
              <a:buSzPct val="95454"/>
              <a:buFont typeface="Wingdings"/>
              <a:buChar char=""/>
              <a:tabLst>
                <a:tab pos="235585" algn="l"/>
              </a:tabLst>
            </a:pPr>
            <a:r>
              <a:rPr lang="en-US" altLang="en-US" dirty="0" smtClean="0">
                <a:sym typeface="Symbol" pitchFamily="18" charset="2"/>
              </a:rPr>
              <a:t>A short-term scheduler, or CPU scheduler, is an operating system component that selects a process from the ready queue and assigns it the CPU for execution. </a:t>
            </a:r>
          </a:p>
          <a:p>
            <a:pPr>
              <a:lnSpc>
                <a:spcPct val="100000"/>
              </a:lnSpc>
              <a:spcBef>
                <a:spcPts val="20"/>
              </a:spcBef>
              <a:buFont typeface="Wingdings"/>
              <a:buChar char=""/>
            </a:pPr>
            <a:endParaRPr lang="en-US" altLang="en-US" dirty="0" smtClean="0">
              <a:sym typeface="Symbol" pitchFamily="18" charset="2"/>
            </a:endParaRPr>
          </a:p>
          <a:p>
            <a:pPr marL="12700" marR="5080" algn="just">
              <a:lnSpc>
                <a:spcPct val="100000"/>
              </a:lnSpc>
              <a:buSzPct val="95454"/>
              <a:buFont typeface="Wingdings"/>
              <a:buChar char=""/>
              <a:tabLst>
                <a:tab pos="235585" algn="l"/>
              </a:tabLst>
            </a:pPr>
            <a:r>
              <a:rPr lang="en-US" altLang="en-US" dirty="0" smtClean="0">
                <a:sym typeface="Symbol" pitchFamily="18" charset="2"/>
              </a:rPr>
              <a:t>It operates very frequently, managing the allocation of the CPU to various processes and ensuring the system remains efficient and multitasking. </a:t>
            </a:r>
          </a:p>
          <a:p>
            <a:pPr marL="12700" marR="5080" algn="just">
              <a:lnSpc>
                <a:spcPct val="100000"/>
              </a:lnSpc>
              <a:buSzPct val="95454"/>
              <a:tabLst>
                <a:tab pos="235585" algn="l"/>
              </a:tabLst>
            </a:pPr>
            <a:endParaRPr lang="en-US" altLang="en-US" dirty="0" smtClean="0">
              <a:sym typeface="Symbol" pitchFamily="18" charset="2"/>
            </a:endParaRPr>
          </a:p>
          <a:p>
            <a:pPr marL="12700" marR="5080" algn="just">
              <a:lnSpc>
                <a:spcPct val="100000"/>
              </a:lnSpc>
              <a:buSzPct val="95454"/>
              <a:buFont typeface="Wingdings"/>
              <a:buChar char=""/>
              <a:tabLst>
                <a:tab pos="235585" algn="l"/>
              </a:tabLst>
            </a:pPr>
            <a:r>
              <a:rPr lang="en-US" altLang="en-US" dirty="0" smtClean="0">
                <a:sym typeface="Symbol" pitchFamily="18" charset="2"/>
              </a:rPr>
              <a:t>It helps an operating system remain responsive by allocating the CPU to processes when they are ready to run. </a:t>
            </a:r>
            <a:endParaRPr lang="en-US" altLang="en-US" dirty="0">
              <a:sym typeface="Symbol" pitchFamily="18" charset="2"/>
            </a:endParaRPr>
          </a:p>
        </p:txBody>
      </p:sp>
      <p:sp>
        <p:nvSpPr>
          <p:cNvPr id="7" name="object 7"/>
          <p:cNvSpPr txBox="1">
            <a:spLocks noGrp="1"/>
          </p:cNvSpPr>
          <p:nvPr>
            <p:ph type="title"/>
          </p:nvPr>
        </p:nvSpPr>
        <p:spPr>
          <a:xfrm>
            <a:off x="1938020" y="288163"/>
            <a:ext cx="1446530" cy="513715"/>
          </a:xfrm>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spTree>
  </p:cSld>
  <p:clrMapOvr>
    <a:masterClrMapping/>
  </p:clrMapOvr>
  <p:timing>
    <p:tnLst>
      <p:par>
        <p:cTn id="1" dur="indefinite" restart="never" nodeType="tmRoot"/>
      </p:par>
    </p:tnLst>
  </p:timing>
</p:sld>
</file>

<file path=ppt/slides/slide2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p:nvPr/>
        </p:nvSpPr>
        <p:spPr>
          <a:xfrm>
            <a:off x="228600" y="1066800"/>
            <a:ext cx="8610600" cy="5250155"/>
          </a:xfrm>
          <a:prstGeom prst="rect">
            <a:avLst/>
          </a:prstGeom>
        </p:spPr>
        <p:txBody>
          <a:bodyPr vert="horz" wrap="square" lIns="0" tIns="165100" rIns="0" bIns="0" rtlCol="0">
            <a:spAutoFit/>
          </a:bodyPr>
          <a:lstStyle/>
          <a:p>
            <a:pPr marL="8255" algn="ctr">
              <a:lnSpc>
                <a:spcPct val="100000"/>
              </a:lnSpc>
              <a:spcBef>
                <a:spcPts val="1300"/>
              </a:spcBef>
            </a:pPr>
            <a:r>
              <a:rPr sz="2400" b="1" spc="-5" dirty="0">
                <a:latin typeface="Verdana"/>
                <a:cs typeface="Verdana"/>
              </a:rPr>
              <a:t>Medium</a:t>
            </a:r>
            <a:r>
              <a:rPr sz="2400" b="1" spc="-30" dirty="0">
                <a:latin typeface="Verdana"/>
                <a:cs typeface="Verdana"/>
              </a:rPr>
              <a:t> </a:t>
            </a:r>
            <a:r>
              <a:rPr sz="2400" b="1" dirty="0">
                <a:latin typeface="Verdana"/>
                <a:cs typeface="Verdana"/>
              </a:rPr>
              <a:t>Term</a:t>
            </a:r>
            <a:r>
              <a:rPr sz="2400" b="1" spc="-30" dirty="0">
                <a:latin typeface="Verdana"/>
                <a:cs typeface="Verdana"/>
              </a:rPr>
              <a:t> </a:t>
            </a:r>
            <a:r>
              <a:rPr sz="2400" b="1" spc="-5" dirty="0">
                <a:latin typeface="Verdana"/>
                <a:cs typeface="Verdana"/>
              </a:rPr>
              <a:t>Scheduler</a:t>
            </a:r>
            <a:endParaRPr sz="2400">
              <a:latin typeface="Verdana"/>
              <a:cs typeface="Verdana"/>
            </a:endParaRPr>
          </a:p>
          <a:p>
            <a:pPr marL="12700" marR="6350" algn="just">
              <a:lnSpc>
                <a:spcPct val="100000"/>
              </a:lnSpc>
              <a:spcBef>
                <a:spcPts val="1100"/>
              </a:spcBef>
              <a:buSzPct val="95454"/>
              <a:tabLst>
                <a:tab pos="235585" algn="l"/>
              </a:tabLst>
            </a:pPr>
            <a:r>
              <a:rPr lang="en-US" dirty="0" smtClean="0"/>
              <a:t>A medium-term scheduler is an operating system component responsible for swapping out and swapping in processes between main memory and secondary storage to manage memory and control the degree of multiprogramming. </a:t>
            </a:r>
          </a:p>
          <a:p>
            <a:pPr marL="12700" marR="6350" algn="just">
              <a:lnSpc>
                <a:spcPct val="100000"/>
              </a:lnSpc>
              <a:spcBef>
                <a:spcPts val="1100"/>
              </a:spcBef>
              <a:buSzPct val="95454"/>
              <a:tabLst>
                <a:tab pos="235585" algn="l"/>
              </a:tabLst>
            </a:pPr>
            <a:endParaRPr lang="en-US" dirty="0" smtClean="0"/>
          </a:p>
          <a:p>
            <a:pPr marL="12700" marR="5715" algn="just">
              <a:lnSpc>
                <a:spcPct val="100000"/>
              </a:lnSpc>
              <a:buSzPct val="95454"/>
              <a:buFont typeface="Wingdings"/>
              <a:buChar char=""/>
              <a:tabLst>
                <a:tab pos="235585" algn="l"/>
              </a:tabLst>
            </a:pPr>
            <a:r>
              <a:rPr spc="-5" smtClean="0">
                <a:cs typeface="Calibri"/>
              </a:rPr>
              <a:t>A </a:t>
            </a:r>
            <a:r>
              <a:rPr lang="en-US" dirty="0" smtClean="0"/>
              <a:t>running process may become suspended if it makes an I/O  request. A suspended processes cannot make any progress  towards completion.</a:t>
            </a:r>
          </a:p>
          <a:p>
            <a:pPr marL="12700" marR="5715" algn="just">
              <a:lnSpc>
                <a:spcPct val="100000"/>
              </a:lnSpc>
              <a:buSzPct val="95454"/>
              <a:tabLst>
                <a:tab pos="235585" algn="l"/>
              </a:tabLst>
            </a:pPr>
            <a:endParaRPr lang="en-US" dirty="0" smtClean="0"/>
          </a:p>
          <a:p>
            <a:pPr marL="12700" marR="5080" algn="just">
              <a:lnSpc>
                <a:spcPct val="100000"/>
              </a:lnSpc>
              <a:spcBef>
                <a:spcPts val="5"/>
              </a:spcBef>
              <a:buSzPct val="95454"/>
              <a:buFont typeface="Wingdings"/>
              <a:buChar char=""/>
              <a:tabLst>
                <a:tab pos="235585" algn="l"/>
              </a:tabLst>
            </a:pPr>
            <a:r>
              <a:rPr lang="en-US" dirty="0" smtClean="0"/>
              <a:t>In this condition, to remove the process from memory and  make space for other processes, the suspended process is moved  to the secondary storage. </a:t>
            </a:r>
          </a:p>
          <a:p>
            <a:pPr marL="12700" marR="5080" algn="just">
              <a:lnSpc>
                <a:spcPct val="100000"/>
              </a:lnSpc>
              <a:spcBef>
                <a:spcPts val="5"/>
              </a:spcBef>
              <a:buSzPct val="95454"/>
              <a:tabLst>
                <a:tab pos="235585" algn="l"/>
              </a:tabLst>
            </a:pPr>
            <a:endParaRPr lang="en-US" dirty="0" smtClean="0"/>
          </a:p>
          <a:p>
            <a:pPr marL="12700" marR="5080" algn="just">
              <a:lnSpc>
                <a:spcPct val="100000"/>
              </a:lnSpc>
              <a:spcBef>
                <a:spcPts val="5"/>
              </a:spcBef>
              <a:buSzPct val="95454"/>
              <a:buFont typeface="Wingdings"/>
              <a:buChar char=""/>
              <a:tabLst>
                <a:tab pos="235585" algn="l"/>
              </a:tabLst>
            </a:pPr>
            <a:r>
              <a:rPr lang="en-US" dirty="0" smtClean="0"/>
              <a:t>This process is called swapping, and the  process is said to be swapped out or rolled out. Swapping may be  necessary to improve the process mix.</a:t>
            </a:r>
          </a:p>
          <a:p>
            <a:pPr marL="12700" marR="5080" algn="just">
              <a:lnSpc>
                <a:spcPct val="100000"/>
              </a:lnSpc>
              <a:spcBef>
                <a:spcPts val="5"/>
              </a:spcBef>
              <a:buSzPct val="95454"/>
              <a:buFont typeface="Wingdings"/>
              <a:buChar char=""/>
              <a:tabLst>
                <a:tab pos="235585" algn="l"/>
              </a:tabLst>
            </a:pPr>
            <a:endParaRPr lang="en-US" dirty="0" smtClean="0"/>
          </a:p>
          <a:p>
            <a:pPr marL="12700" marR="5080" algn="just">
              <a:lnSpc>
                <a:spcPct val="100000"/>
              </a:lnSpc>
              <a:spcBef>
                <a:spcPts val="5"/>
              </a:spcBef>
              <a:buSzPct val="95454"/>
              <a:buFont typeface="Wingdings" pitchFamily="2" charset="2"/>
              <a:buChar char="Ø"/>
              <a:tabLst>
                <a:tab pos="235585" algn="l"/>
              </a:tabLst>
            </a:pPr>
            <a:r>
              <a:rPr lang="en-US" dirty="0" smtClean="0"/>
              <a:t> It temporarily removes processes from memory to free up resources or because they are suspended (e.g., waiting for I/O), and brings them back in later when conditions are favorable. </a:t>
            </a:r>
            <a:endParaRPr lang="en-US" dirty="0"/>
          </a:p>
        </p:txBody>
      </p:sp>
      <p:sp>
        <p:nvSpPr>
          <p:cNvPr id="7" name="object 7"/>
          <p:cNvSpPr txBox="1">
            <a:spLocks noGrp="1"/>
          </p:cNvSpPr>
          <p:nvPr>
            <p:ph type="title"/>
          </p:nvPr>
        </p:nvSpPr>
        <p:spPr>
          <a:xfrm>
            <a:off x="1938020" y="288163"/>
            <a:ext cx="1446530" cy="513715"/>
          </a:xfrm>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spTree>
  </p:cSld>
  <p:clrMapOvr>
    <a:masterClrMapping/>
  </p:clrMapOvr>
  <p:timing>
    <p:tnLst>
      <p:par>
        <p:cTn id="1" dur="indefinite" restart="never" nodeType="tmRoot"/>
      </p:par>
    </p:tnLst>
  </p:timing>
</p:sld>
</file>

<file path=ppt/slides/slide2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1026" name="Picture 2" descr="C:\Users\Dell\Desktop\process-scheduler-in-operating-system.png"/>
          <p:cNvPicPr>
            <a:picLocks noChangeAspect="1" noChangeArrowheads="1"/>
          </p:cNvPicPr>
          <p:nvPr/>
        </p:nvPicPr>
        <p:blipFill>
          <a:blip r:embed="rId2"/>
          <a:srcRect/>
          <a:stretch>
            <a:fillRect/>
          </a:stretch>
        </p:blipFill>
        <p:spPr bwMode="auto">
          <a:xfrm>
            <a:off x="381000" y="381000"/>
            <a:ext cx="8229600" cy="6019800"/>
          </a:xfrm>
          <a:prstGeom prst="rect">
            <a:avLst/>
          </a:prstGeom>
          <a:noFill/>
        </p:spPr>
      </p:pic>
      <p:sp>
        <p:nvSpPr>
          <p:cNvPr id="5" name="Rectangle 4"/>
          <p:cNvSpPr/>
          <p:nvPr/>
        </p:nvSpPr>
        <p:spPr>
          <a:xfrm>
            <a:off x="6934200" y="381000"/>
            <a:ext cx="1676400" cy="6858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Tree>
  </p:cSld>
  <p:clrMapOvr>
    <a:masterClrMapping/>
  </p:clrMapOvr>
  <p:timing>
    <p:tnLst>
      <p:par>
        <p:cTn id="1" dur="indefinite" restart="never" nodeType="tmRoot"/>
      </p:par>
    </p:tnLst>
  </p:timing>
</p:sld>
</file>

<file path=ppt/slides/slide2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8434" name="Rectangle 2"/>
          <p:cNvSpPr>
            <a:spLocks noGrp="1" noChangeArrowheads="1"/>
          </p:cNvSpPr>
          <p:nvPr>
            <p:ph type="title"/>
          </p:nvPr>
        </p:nvSpPr>
        <p:spPr>
          <a:xfrm>
            <a:off x="457200" y="0"/>
            <a:ext cx="8229600" cy="576262"/>
          </a:xfrm>
        </p:spPr>
        <p:txBody>
          <a:bodyPr/>
          <a:lstStyle/>
          <a:p>
            <a:pPr eaLnBrk="1" hangingPunct="1"/>
            <a:r>
              <a:rPr lang="en-US" altLang="en-US" dirty="0" smtClean="0"/>
              <a:t>Schedulers</a:t>
            </a:r>
          </a:p>
        </p:txBody>
      </p:sp>
      <p:sp>
        <p:nvSpPr>
          <p:cNvPr id="18435" name="Rectangle 3"/>
          <p:cNvSpPr>
            <a:spLocks noGrp="1" noChangeArrowheads="1"/>
          </p:cNvSpPr>
          <p:nvPr>
            <p:ph type="body" idx="1"/>
          </p:nvPr>
        </p:nvSpPr>
        <p:spPr>
          <a:xfrm>
            <a:off x="304800" y="457200"/>
            <a:ext cx="8305800" cy="6617196"/>
          </a:xfrm>
        </p:spPr>
        <p:txBody>
          <a:bodyPr/>
          <a:lstStyle/>
          <a:p>
            <a:r>
              <a:rPr lang="en-US" altLang="en-US" sz="1800" b="1" dirty="0" smtClean="0">
                <a:solidFill>
                  <a:srgbClr val="3366FF"/>
                </a:solidFill>
              </a:rPr>
              <a:t>Short-term scheduler  </a:t>
            </a:r>
            <a:r>
              <a:rPr lang="en-US" altLang="en-US" sz="1800" dirty="0" smtClean="0"/>
              <a:t>(or </a:t>
            </a:r>
            <a:r>
              <a:rPr lang="en-US" altLang="en-US" sz="1800" b="1" dirty="0" smtClean="0">
                <a:solidFill>
                  <a:srgbClr val="3366FF"/>
                </a:solidFill>
              </a:rPr>
              <a:t>CPU scheduler</a:t>
            </a:r>
            <a:r>
              <a:rPr lang="en-US" altLang="en-US" sz="1800" dirty="0" smtClean="0"/>
              <a:t>) – selects which process should be executed next and allocates CPU</a:t>
            </a:r>
          </a:p>
          <a:p>
            <a:pPr lvl="1"/>
            <a:r>
              <a:rPr lang="en-US" altLang="en-US" dirty="0" smtClean="0"/>
              <a:t>Sometimes the only scheduler in a system</a:t>
            </a:r>
          </a:p>
          <a:p>
            <a:pPr lvl="1"/>
            <a:r>
              <a:rPr lang="en-US" altLang="en-US" dirty="0" smtClean="0"/>
              <a:t>Short-term scheduler is invoked frequently (milliseconds) </a:t>
            </a:r>
            <a:r>
              <a:rPr lang="en-US" altLang="en-US" dirty="0" smtClean="0">
                <a:sym typeface="Symbol" pitchFamily="18" charset="2"/>
              </a:rPr>
              <a:t> (must be fast)</a:t>
            </a:r>
            <a:br>
              <a:rPr lang="en-US" altLang="en-US" dirty="0" smtClean="0">
                <a:sym typeface="Symbol" pitchFamily="18" charset="2"/>
              </a:rPr>
            </a:br>
            <a:endParaRPr lang="en-US" altLang="en-US" dirty="0" smtClean="0">
              <a:sym typeface="Symbol" pitchFamily="18" charset="2"/>
            </a:endParaRPr>
          </a:p>
          <a:p>
            <a:r>
              <a:rPr lang="en-US" altLang="en-US" sz="1800" b="1" dirty="0" smtClean="0">
                <a:solidFill>
                  <a:srgbClr val="3366FF"/>
                </a:solidFill>
              </a:rPr>
              <a:t>Long-term scheduler  </a:t>
            </a:r>
            <a:r>
              <a:rPr lang="en-US" altLang="en-US" sz="1800" dirty="0" smtClean="0"/>
              <a:t>(or </a:t>
            </a:r>
            <a:r>
              <a:rPr lang="en-US" altLang="en-US" sz="1800" b="1" dirty="0" smtClean="0">
                <a:solidFill>
                  <a:srgbClr val="3366FF"/>
                </a:solidFill>
              </a:rPr>
              <a:t>job scheduler</a:t>
            </a:r>
            <a:r>
              <a:rPr lang="en-US" altLang="en-US" sz="1800" dirty="0" smtClean="0"/>
              <a:t>) – selects which processes should be brought into the ready queue</a:t>
            </a:r>
          </a:p>
          <a:p>
            <a:pPr lvl="1"/>
            <a:r>
              <a:rPr lang="en-US" altLang="en-US" dirty="0" smtClean="0">
                <a:sym typeface="Symbol" pitchFamily="18" charset="2"/>
              </a:rPr>
              <a:t>Long-term scheduler is invoked  infrequently (seconds, minutes)  (may be slow)</a:t>
            </a:r>
          </a:p>
          <a:p>
            <a:pPr lvl="1"/>
            <a:r>
              <a:rPr lang="en-US" altLang="en-US" dirty="0" smtClean="0">
                <a:sym typeface="Symbol" pitchFamily="18" charset="2"/>
              </a:rPr>
              <a:t>The long-term scheduler controls the </a:t>
            </a:r>
            <a:r>
              <a:rPr lang="en-US" altLang="en-US" b="1" dirty="0" smtClean="0">
                <a:solidFill>
                  <a:srgbClr val="3366FF"/>
                </a:solidFill>
                <a:sym typeface="Symbol" pitchFamily="18" charset="2"/>
              </a:rPr>
              <a:t>degree of multiprogramming</a:t>
            </a:r>
          </a:p>
          <a:p>
            <a:pPr lvl="1"/>
            <a:endParaRPr lang="en-US" altLang="en-US" sz="2000" i="1" dirty="0" smtClean="0">
              <a:sym typeface="Symbol" pitchFamily="18" charset="2"/>
            </a:endParaRPr>
          </a:p>
          <a:p>
            <a:r>
              <a:rPr lang="en-US" altLang="en-US" sz="2000" dirty="0" smtClean="0">
                <a:sym typeface="Symbol" pitchFamily="18" charset="2"/>
              </a:rPr>
              <a:t>Processes can be described as either:</a:t>
            </a:r>
          </a:p>
          <a:p>
            <a:endParaRPr lang="en-US" altLang="en-US" sz="2000" dirty="0" smtClean="0">
              <a:sym typeface="Symbol" pitchFamily="18" charset="2"/>
            </a:endParaRPr>
          </a:p>
          <a:p>
            <a:pPr lvl="1" algn="just"/>
            <a:r>
              <a:rPr lang="en-US" altLang="en-US" sz="2000" b="1" dirty="0" smtClean="0">
                <a:solidFill>
                  <a:srgbClr val="3366FF"/>
                </a:solidFill>
                <a:sym typeface="Symbol" pitchFamily="18" charset="2"/>
              </a:rPr>
              <a:t>I/O-bound process</a:t>
            </a:r>
            <a:r>
              <a:rPr lang="en-US" altLang="en-US" sz="2000" dirty="0" smtClean="0">
                <a:solidFill>
                  <a:srgbClr val="000000"/>
                </a:solidFill>
                <a:sym typeface="Symbol" pitchFamily="18" charset="2"/>
              </a:rPr>
              <a:t> </a:t>
            </a:r>
            <a:r>
              <a:rPr lang="en-US" altLang="en-US" sz="2000" dirty="0" smtClean="0">
                <a:sym typeface="Symbol" pitchFamily="18" charset="2"/>
              </a:rPr>
              <a:t>– </a:t>
            </a:r>
            <a:r>
              <a:rPr lang="en-US" altLang="en-US" dirty="0" smtClean="0">
                <a:sym typeface="Symbol" pitchFamily="18" charset="2"/>
              </a:rPr>
              <a:t>An I/O-bound process in an operating system is a process whose execution time is spent mostly on </a:t>
            </a:r>
            <a:r>
              <a:rPr lang="en-US" altLang="en-US" dirty="0" err="1" smtClean="0">
                <a:sym typeface="Symbol" pitchFamily="18" charset="2"/>
              </a:rPr>
              <a:t>Input/Output</a:t>
            </a:r>
            <a:r>
              <a:rPr lang="en-US" altLang="en-US" dirty="0" smtClean="0">
                <a:sym typeface="Symbol" pitchFamily="18" charset="2"/>
              </a:rPr>
              <a:t> (I/O) operations(like reading from disk, writing to a file, waiting for network data, or interacting with a user), rather than on CPU computations.</a:t>
            </a:r>
          </a:p>
          <a:p>
            <a:pPr lvl="1" algn="just"/>
            <a:endParaRPr lang="en-US" altLang="en-US" sz="2000" dirty="0" smtClean="0">
              <a:sym typeface="Symbol" pitchFamily="18" charset="2"/>
            </a:endParaRPr>
          </a:p>
          <a:p>
            <a:pPr lvl="1" algn="just"/>
            <a:r>
              <a:rPr lang="en-US" altLang="en-US" sz="2000" b="1" dirty="0" smtClean="0">
                <a:solidFill>
                  <a:srgbClr val="3366FF"/>
                </a:solidFill>
                <a:sym typeface="Symbol" pitchFamily="18" charset="2"/>
              </a:rPr>
              <a:t>CPU-bound process </a:t>
            </a:r>
            <a:r>
              <a:rPr lang="en-US" altLang="en-US" sz="2000" dirty="0" smtClean="0">
                <a:sym typeface="Symbol" pitchFamily="18" charset="2"/>
              </a:rPr>
              <a:t>– </a:t>
            </a:r>
            <a:r>
              <a:rPr lang="en-US" altLang="en-US" dirty="0" smtClean="0">
                <a:sym typeface="Symbol" pitchFamily="18" charset="2"/>
              </a:rPr>
              <a:t>A CPU-bound process in an operating system is the opposite of an I/O-bound process. It is a process that spends most of its execution time performing computations (CPU time) rather than waiting for input/output operations.</a:t>
            </a:r>
          </a:p>
          <a:p>
            <a:endParaRPr lang="en-US" altLang="en-US" sz="1800" dirty="0" smtClean="0"/>
          </a:p>
          <a:p>
            <a:endParaRPr lang="en-US" altLang="en-US" dirty="0" smtClean="0"/>
          </a:p>
        </p:txBody>
      </p:sp>
    </p:spTree>
  </p:cSld>
  <p:clrMapOvr>
    <a:masterClrMapping/>
  </p:clrMapOvr>
  <p:timing>
    <p:tnLst>
      <p:par>
        <p:cTn id="1" dur="indefinite" restart="never" nodeType="tmRoot"/>
      </p:par>
    </p:tnLst>
  </p:timing>
</p:sld>
</file>

<file path=ppt/slides/slide2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9458" name="Rectangle 2"/>
          <p:cNvSpPr>
            <a:spLocks noGrp="1" noChangeArrowheads="1"/>
          </p:cNvSpPr>
          <p:nvPr>
            <p:ph type="title"/>
          </p:nvPr>
        </p:nvSpPr>
        <p:spPr>
          <a:xfrm>
            <a:off x="1085850" y="182563"/>
            <a:ext cx="8229600" cy="576262"/>
          </a:xfrm>
        </p:spPr>
        <p:txBody>
          <a:bodyPr/>
          <a:lstStyle/>
          <a:p>
            <a:pPr eaLnBrk="1" hangingPunct="1"/>
            <a:r>
              <a:rPr lang="en-US" altLang="en-US" smtClean="0"/>
              <a:t>Addition of Medium Term Scheduling</a:t>
            </a:r>
          </a:p>
        </p:txBody>
      </p:sp>
      <p:pic>
        <p:nvPicPr>
          <p:cNvPr id="19459" name="Picture 11"/>
          <p:cNvPicPr>
            <a:picLocks noChangeAspect="1" noChangeArrowheads="1"/>
          </p:cNvPicPr>
          <p:nvPr/>
        </p:nvPicPr>
        <p:blipFill>
          <a:blip r:embed="rId3"/>
          <a:srcRect/>
          <a:stretch>
            <a:fillRect/>
          </a:stretch>
        </p:blipFill>
        <p:spPr bwMode="auto">
          <a:xfrm>
            <a:off x="1031875" y="2827338"/>
            <a:ext cx="7327900" cy="2665412"/>
          </a:xfrm>
          <a:prstGeom prst="rect">
            <a:avLst/>
          </a:prstGeom>
          <a:noFill/>
          <a:ln w="9525">
            <a:noFill/>
            <a:miter lim="800000"/>
            <a:headEnd/>
            <a:tailEnd/>
          </a:ln>
        </p:spPr>
      </p:pic>
      <p:sp>
        <p:nvSpPr>
          <p:cNvPr id="19460" name="Rectangle 3"/>
          <p:cNvSpPr txBox="1">
            <a:spLocks noChangeArrowheads="1"/>
          </p:cNvSpPr>
          <p:nvPr/>
        </p:nvSpPr>
        <p:spPr bwMode="auto">
          <a:xfrm>
            <a:off x="806450" y="1160463"/>
            <a:ext cx="7200900" cy="1446212"/>
          </a:xfrm>
          <a:prstGeom prst="rect">
            <a:avLst/>
          </a:prstGeom>
          <a:noFill/>
          <a:ln w="9525">
            <a:noFill/>
            <a:miter lim="800000"/>
            <a:headEnd/>
            <a:tailEnd/>
          </a:ln>
        </p:spPr>
        <p:txBody>
          <a:bodyPr lIns="64008" tIns="32004" rIns="64008" bIns="32004"/>
          <a:lstStyle/>
          <a:p>
            <a:pPr marL="488950" indent="-488950">
              <a:spcBef>
                <a:spcPct val="35000"/>
              </a:spcBef>
              <a:buClr>
                <a:srgbClr val="993300"/>
              </a:buClr>
              <a:buSzPct val="90000"/>
              <a:buFont typeface="Monotype Sorts" pitchFamily="-84" charset="2"/>
              <a:buChar char="n"/>
            </a:pPr>
            <a:r>
              <a:rPr kumimoji="1" lang="en-US" altLang="en-US" b="1">
                <a:solidFill>
                  <a:srgbClr val="3366FF"/>
                </a:solidFill>
                <a:latin typeface="Helvetica" pitchFamily="-84" charset="0"/>
              </a:rPr>
              <a:t>Medium-term scheduler  </a:t>
            </a:r>
            <a:r>
              <a:rPr kumimoji="1" lang="en-US" altLang="en-US">
                <a:latin typeface="Helvetica" pitchFamily="-84" charset="0"/>
              </a:rPr>
              <a:t>can be added if degree of multiple programming needs to decrease</a:t>
            </a:r>
          </a:p>
          <a:p>
            <a:pPr marL="1060450" lvl="1" indent="-407988">
              <a:spcBef>
                <a:spcPct val="35000"/>
              </a:spcBef>
              <a:buClr>
                <a:srgbClr val="CC6600"/>
              </a:buClr>
              <a:buSzPct val="80000"/>
              <a:buFont typeface="Monotype Sorts" pitchFamily="-84" charset="2"/>
              <a:buChar char="l"/>
            </a:pPr>
            <a:r>
              <a:rPr kumimoji="1" lang="en-US" altLang="en-US">
                <a:latin typeface="Helvetica" pitchFamily="-84" charset="0"/>
              </a:rPr>
              <a:t>Remove process from memory, store on disk, bring back in from disk to continue execution: </a:t>
            </a:r>
            <a:r>
              <a:rPr kumimoji="1" lang="en-US" altLang="en-US" b="1">
                <a:solidFill>
                  <a:srgbClr val="3366FF"/>
                </a:solidFill>
                <a:latin typeface="Helvetica" pitchFamily="-84" charset="0"/>
              </a:rPr>
              <a:t>swapping</a:t>
            </a:r>
          </a:p>
          <a:p>
            <a:pPr marL="488950" indent="-488950">
              <a:spcBef>
                <a:spcPct val="35000"/>
              </a:spcBef>
              <a:buClr>
                <a:srgbClr val="993300"/>
              </a:buClr>
              <a:buSzPct val="90000"/>
              <a:buFont typeface="Monotype Sorts" pitchFamily="-84" charset="2"/>
              <a:buChar char="n"/>
            </a:pPr>
            <a:endParaRPr kumimoji="1" lang="en-US" altLang="en-US">
              <a:latin typeface="Helvetica" pitchFamily="-84" charset="0"/>
            </a:endParaRPr>
          </a:p>
          <a:p>
            <a:pPr marL="488950" indent="-488950">
              <a:spcBef>
                <a:spcPct val="35000"/>
              </a:spcBef>
              <a:buClr>
                <a:srgbClr val="993300"/>
              </a:buClr>
              <a:buSzPct val="90000"/>
              <a:buFont typeface="Monotype Sorts" pitchFamily="-84" charset="2"/>
              <a:buChar char="n"/>
            </a:pPr>
            <a:endParaRPr kumimoji="1" lang="en-US" altLang="en-US">
              <a:latin typeface="Helvetica" pitchFamily="-84" charset="0"/>
            </a:endParaRPr>
          </a:p>
        </p:txBody>
      </p:sp>
    </p:spTree>
  </p:cSld>
  <p:clrMapOvr>
    <a:masterClrMapping/>
  </p:clrMapOvr>
  <p:timing>
    <p:tnLst>
      <p:par>
        <p:cTn id="1" dur="indefinite" restart="never" nodeType="tmRoot"/>
      </p:par>
    </p:tnLst>
  </p:timing>
</p:sld>
</file>

<file path=ppt/slides/slide2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p:nvPr/>
        </p:nvSpPr>
        <p:spPr>
          <a:xfrm>
            <a:off x="685800" y="1676400"/>
            <a:ext cx="7797165" cy="3688189"/>
          </a:xfrm>
          <a:prstGeom prst="rect">
            <a:avLst/>
          </a:prstGeom>
        </p:spPr>
        <p:txBody>
          <a:bodyPr vert="horz" wrap="square" lIns="0" tIns="12700" rIns="0" bIns="0" rtlCol="0">
            <a:spAutoFit/>
          </a:bodyPr>
          <a:lstStyle/>
          <a:p>
            <a:pPr marR="511809" algn="ctr">
              <a:lnSpc>
                <a:spcPct val="100000"/>
              </a:lnSpc>
              <a:spcBef>
                <a:spcPts val="100"/>
              </a:spcBef>
            </a:pPr>
            <a:r>
              <a:rPr sz="2400" b="1" spc="-5" dirty="0">
                <a:solidFill>
                  <a:srgbClr val="006699"/>
                </a:solidFill>
                <a:latin typeface="Arial"/>
                <a:cs typeface="Arial"/>
              </a:rPr>
              <a:t>Context</a:t>
            </a:r>
            <a:r>
              <a:rPr sz="2400" b="1" spc="-25" dirty="0">
                <a:solidFill>
                  <a:srgbClr val="006699"/>
                </a:solidFill>
                <a:latin typeface="Arial"/>
                <a:cs typeface="Arial"/>
              </a:rPr>
              <a:t> </a:t>
            </a:r>
            <a:r>
              <a:rPr sz="2400" b="1" dirty="0">
                <a:solidFill>
                  <a:srgbClr val="006699"/>
                </a:solidFill>
                <a:latin typeface="Arial"/>
                <a:cs typeface="Arial"/>
              </a:rPr>
              <a:t>Switch</a:t>
            </a:r>
            <a:endParaRPr sz="2400">
              <a:latin typeface="Arial"/>
              <a:cs typeface="Arial"/>
            </a:endParaRPr>
          </a:p>
          <a:p>
            <a:pPr>
              <a:lnSpc>
                <a:spcPct val="100000"/>
              </a:lnSpc>
              <a:spcBef>
                <a:spcPts val="20"/>
              </a:spcBef>
            </a:pPr>
            <a:endParaRPr sz="3400">
              <a:latin typeface="Arial"/>
              <a:cs typeface="Arial"/>
            </a:endParaRPr>
          </a:p>
          <a:p>
            <a:pPr marL="354965" marR="5080" indent="-342900">
              <a:lnSpc>
                <a:spcPct val="100000"/>
              </a:lnSpc>
              <a:buClr>
                <a:srgbClr val="993300"/>
              </a:buClr>
              <a:buSzPct val="90000"/>
              <a:buFont typeface="Wingdings"/>
              <a:buChar char=""/>
              <a:tabLst>
                <a:tab pos="354965" algn="l"/>
                <a:tab pos="355600" algn="l"/>
              </a:tabLst>
            </a:pPr>
            <a:r>
              <a:rPr sz="2000" dirty="0">
                <a:latin typeface="Calibri"/>
                <a:cs typeface="Calibri"/>
              </a:rPr>
              <a:t>When</a:t>
            </a:r>
            <a:r>
              <a:rPr sz="2000" spc="-30" dirty="0">
                <a:latin typeface="Calibri"/>
                <a:cs typeface="Calibri"/>
              </a:rPr>
              <a:t> </a:t>
            </a:r>
            <a:r>
              <a:rPr sz="2000" spc="-5" dirty="0">
                <a:latin typeface="Calibri"/>
                <a:cs typeface="Calibri"/>
              </a:rPr>
              <a:t>CPU</a:t>
            </a:r>
            <a:r>
              <a:rPr sz="2000" spc="5" dirty="0">
                <a:latin typeface="Calibri"/>
                <a:cs typeface="Calibri"/>
              </a:rPr>
              <a:t> </a:t>
            </a:r>
            <a:r>
              <a:rPr sz="2000" dirty="0">
                <a:latin typeface="Calibri"/>
                <a:cs typeface="Calibri"/>
              </a:rPr>
              <a:t>switches</a:t>
            </a:r>
            <a:r>
              <a:rPr sz="2000" spc="10" dirty="0">
                <a:latin typeface="Calibri"/>
                <a:cs typeface="Calibri"/>
              </a:rPr>
              <a:t> </a:t>
            </a:r>
            <a:r>
              <a:rPr sz="2000" dirty="0">
                <a:latin typeface="Calibri"/>
                <a:cs typeface="Calibri"/>
              </a:rPr>
              <a:t>to</a:t>
            </a:r>
            <a:r>
              <a:rPr sz="2000" spc="-5" dirty="0">
                <a:latin typeface="Calibri"/>
                <a:cs typeface="Calibri"/>
              </a:rPr>
              <a:t> </a:t>
            </a:r>
            <a:r>
              <a:rPr sz="2000" dirty="0">
                <a:latin typeface="Calibri"/>
                <a:cs typeface="Calibri"/>
              </a:rPr>
              <a:t>another</a:t>
            </a:r>
            <a:r>
              <a:rPr sz="2000" spc="-10" dirty="0">
                <a:latin typeface="Calibri"/>
                <a:cs typeface="Calibri"/>
              </a:rPr>
              <a:t> </a:t>
            </a:r>
            <a:r>
              <a:rPr sz="2000" spc="-5" dirty="0">
                <a:latin typeface="Calibri"/>
                <a:cs typeface="Calibri"/>
              </a:rPr>
              <a:t>process,</a:t>
            </a:r>
            <a:r>
              <a:rPr sz="2000" spc="5" dirty="0">
                <a:latin typeface="Calibri"/>
                <a:cs typeface="Calibri"/>
              </a:rPr>
              <a:t> </a:t>
            </a:r>
            <a:r>
              <a:rPr sz="2000" dirty="0">
                <a:latin typeface="Calibri"/>
                <a:cs typeface="Calibri"/>
              </a:rPr>
              <a:t>the</a:t>
            </a:r>
            <a:r>
              <a:rPr sz="2000" spc="-5" dirty="0">
                <a:latin typeface="Calibri"/>
                <a:cs typeface="Calibri"/>
              </a:rPr>
              <a:t> system</a:t>
            </a:r>
            <a:r>
              <a:rPr sz="2000" spc="5" dirty="0">
                <a:latin typeface="Calibri"/>
                <a:cs typeface="Calibri"/>
              </a:rPr>
              <a:t> </a:t>
            </a:r>
            <a:r>
              <a:rPr sz="2000" spc="-5" dirty="0">
                <a:latin typeface="Calibri"/>
                <a:cs typeface="Calibri"/>
              </a:rPr>
              <a:t>must</a:t>
            </a:r>
            <a:r>
              <a:rPr sz="2000" spc="15" dirty="0">
                <a:latin typeface="Calibri"/>
                <a:cs typeface="Calibri"/>
              </a:rPr>
              <a:t> </a:t>
            </a:r>
            <a:r>
              <a:rPr sz="2000" b="1" dirty="0">
                <a:solidFill>
                  <a:srgbClr val="3366FF"/>
                </a:solidFill>
                <a:latin typeface="Calibri"/>
                <a:cs typeface="Calibri"/>
              </a:rPr>
              <a:t>save</a:t>
            </a:r>
            <a:r>
              <a:rPr sz="2000" b="1" spc="5" dirty="0">
                <a:solidFill>
                  <a:srgbClr val="3366FF"/>
                </a:solidFill>
                <a:latin typeface="Calibri"/>
                <a:cs typeface="Calibri"/>
              </a:rPr>
              <a:t> </a:t>
            </a:r>
            <a:r>
              <a:rPr sz="2000" b="1" dirty="0">
                <a:solidFill>
                  <a:srgbClr val="3366FF"/>
                </a:solidFill>
                <a:latin typeface="Calibri"/>
                <a:cs typeface="Calibri"/>
              </a:rPr>
              <a:t>the</a:t>
            </a:r>
            <a:r>
              <a:rPr sz="2000" b="1" spc="-5" dirty="0">
                <a:solidFill>
                  <a:srgbClr val="3366FF"/>
                </a:solidFill>
                <a:latin typeface="Calibri"/>
                <a:cs typeface="Calibri"/>
              </a:rPr>
              <a:t> </a:t>
            </a:r>
            <a:r>
              <a:rPr sz="2000" b="1" dirty="0">
                <a:solidFill>
                  <a:srgbClr val="3366FF"/>
                </a:solidFill>
                <a:latin typeface="Calibri"/>
                <a:cs typeface="Calibri"/>
              </a:rPr>
              <a:t>state </a:t>
            </a:r>
            <a:r>
              <a:rPr sz="2000" b="1" spc="-434" dirty="0">
                <a:solidFill>
                  <a:srgbClr val="3366FF"/>
                </a:solidFill>
                <a:latin typeface="Calibri"/>
                <a:cs typeface="Calibri"/>
              </a:rPr>
              <a:t> </a:t>
            </a:r>
            <a:r>
              <a:rPr sz="2000" spc="-5" dirty="0">
                <a:latin typeface="Calibri"/>
                <a:cs typeface="Calibri"/>
              </a:rPr>
              <a:t>of </a:t>
            </a:r>
            <a:r>
              <a:rPr sz="2000" dirty="0">
                <a:latin typeface="Calibri"/>
                <a:cs typeface="Calibri"/>
              </a:rPr>
              <a:t>the </a:t>
            </a:r>
            <a:r>
              <a:rPr sz="2000" spc="-5" dirty="0">
                <a:latin typeface="Calibri"/>
                <a:cs typeface="Calibri"/>
              </a:rPr>
              <a:t>old process </a:t>
            </a:r>
            <a:r>
              <a:rPr sz="2000" dirty="0">
                <a:latin typeface="Calibri"/>
                <a:cs typeface="Calibri"/>
              </a:rPr>
              <a:t>and </a:t>
            </a:r>
            <a:r>
              <a:rPr sz="2000" spc="-5" dirty="0">
                <a:latin typeface="Calibri"/>
                <a:cs typeface="Calibri"/>
              </a:rPr>
              <a:t>load </a:t>
            </a:r>
            <a:r>
              <a:rPr sz="2000" dirty="0">
                <a:latin typeface="Calibri"/>
                <a:cs typeface="Calibri"/>
              </a:rPr>
              <a:t>the </a:t>
            </a:r>
            <a:r>
              <a:rPr sz="2000" b="1" dirty="0">
                <a:solidFill>
                  <a:srgbClr val="3366FF"/>
                </a:solidFill>
                <a:latin typeface="Calibri"/>
                <a:cs typeface="Calibri"/>
              </a:rPr>
              <a:t>saved state </a:t>
            </a:r>
            <a:r>
              <a:rPr sz="2000" spc="-5" dirty="0">
                <a:latin typeface="Calibri"/>
                <a:cs typeface="Calibri"/>
              </a:rPr>
              <a:t>for </a:t>
            </a:r>
            <a:r>
              <a:rPr sz="2000" dirty="0">
                <a:latin typeface="Calibri"/>
                <a:cs typeface="Calibri"/>
              </a:rPr>
              <a:t>the </a:t>
            </a:r>
            <a:r>
              <a:rPr sz="2000" spc="-5" dirty="0">
                <a:latin typeface="Calibri"/>
                <a:cs typeface="Calibri"/>
              </a:rPr>
              <a:t>new </a:t>
            </a:r>
            <a:r>
              <a:rPr sz="2000" dirty="0">
                <a:latin typeface="Calibri"/>
                <a:cs typeface="Calibri"/>
              </a:rPr>
              <a:t>process </a:t>
            </a:r>
            <a:r>
              <a:rPr sz="2000" spc="-5" dirty="0">
                <a:latin typeface="Calibri"/>
                <a:cs typeface="Calibri"/>
              </a:rPr>
              <a:t>via </a:t>
            </a:r>
            <a:r>
              <a:rPr sz="2000" dirty="0">
                <a:latin typeface="Calibri"/>
                <a:cs typeface="Calibri"/>
              </a:rPr>
              <a:t>a </a:t>
            </a:r>
            <a:r>
              <a:rPr sz="2000" spc="5" dirty="0">
                <a:latin typeface="Calibri"/>
                <a:cs typeface="Calibri"/>
              </a:rPr>
              <a:t> </a:t>
            </a:r>
            <a:r>
              <a:rPr sz="2000" b="1" dirty="0">
                <a:solidFill>
                  <a:srgbClr val="3366FF"/>
                </a:solidFill>
                <a:latin typeface="Calibri"/>
                <a:cs typeface="Calibri"/>
              </a:rPr>
              <a:t>context</a:t>
            </a:r>
            <a:r>
              <a:rPr sz="2000" b="1" spc="-45" dirty="0">
                <a:solidFill>
                  <a:srgbClr val="3366FF"/>
                </a:solidFill>
                <a:latin typeface="Calibri"/>
                <a:cs typeface="Calibri"/>
              </a:rPr>
              <a:t> </a:t>
            </a:r>
            <a:r>
              <a:rPr sz="2000" b="1" dirty="0">
                <a:solidFill>
                  <a:srgbClr val="3366FF"/>
                </a:solidFill>
                <a:latin typeface="Calibri"/>
                <a:cs typeface="Calibri"/>
              </a:rPr>
              <a:t>switch</a:t>
            </a:r>
            <a:endParaRPr sz="2000">
              <a:latin typeface="Calibri"/>
              <a:cs typeface="Calibri"/>
            </a:endParaRPr>
          </a:p>
          <a:p>
            <a:pPr marL="354965" indent="-342900">
              <a:lnSpc>
                <a:spcPct val="100000"/>
              </a:lnSpc>
              <a:spcBef>
                <a:spcPts val="840"/>
              </a:spcBef>
              <a:buClr>
                <a:srgbClr val="993300"/>
              </a:buClr>
              <a:buSzPct val="90000"/>
              <a:buFont typeface="Wingdings"/>
              <a:buChar char=""/>
              <a:tabLst>
                <a:tab pos="354965" algn="l"/>
                <a:tab pos="355600" algn="l"/>
              </a:tabLst>
            </a:pPr>
            <a:r>
              <a:rPr sz="2000" b="1" spc="-5" dirty="0">
                <a:solidFill>
                  <a:srgbClr val="3366FF"/>
                </a:solidFill>
                <a:latin typeface="Calibri"/>
                <a:cs typeface="Calibri"/>
              </a:rPr>
              <a:t>Context</a:t>
            </a:r>
            <a:r>
              <a:rPr sz="2000" b="1" spc="-35" dirty="0">
                <a:solidFill>
                  <a:srgbClr val="3366FF"/>
                </a:solidFill>
                <a:latin typeface="Calibri"/>
                <a:cs typeface="Calibri"/>
              </a:rPr>
              <a:t> </a:t>
            </a:r>
            <a:r>
              <a:rPr sz="2000" spc="-5" dirty="0">
                <a:latin typeface="Calibri"/>
                <a:cs typeface="Calibri"/>
              </a:rPr>
              <a:t>of</a:t>
            </a:r>
            <a:r>
              <a:rPr sz="2000" spc="-15" dirty="0">
                <a:latin typeface="Calibri"/>
                <a:cs typeface="Calibri"/>
              </a:rPr>
              <a:t> </a:t>
            </a:r>
            <a:r>
              <a:rPr sz="2000" dirty="0">
                <a:latin typeface="Calibri"/>
                <a:cs typeface="Calibri"/>
              </a:rPr>
              <a:t>a process</a:t>
            </a:r>
            <a:r>
              <a:rPr sz="2000" spc="-15" dirty="0">
                <a:latin typeface="Calibri"/>
                <a:cs typeface="Calibri"/>
              </a:rPr>
              <a:t> </a:t>
            </a:r>
            <a:r>
              <a:rPr sz="2000" dirty="0">
                <a:latin typeface="Calibri"/>
                <a:cs typeface="Calibri"/>
              </a:rPr>
              <a:t>represented</a:t>
            </a:r>
            <a:r>
              <a:rPr sz="2000" spc="20" dirty="0">
                <a:latin typeface="Calibri"/>
                <a:cs typeface="Calibri"/>
              </a:rPr>
              <a:t> </a:t>
            </a:r>
            <a:r>
              <a:rPr sz="2000" dirty="0">
                <a:latin typeface="Calibri"/>
                <a:cs typeface="Calibri"/>
              </a:rPr>
              <a:t>in</a:t>
            </a:r>
            <a:r>
              <a:rPr sz="2000" spc="-5" dirty="0">
                <a:latin typeface="Calibri"/>
                <a:cs typeface="Calibri"/>
              </a:rPr>
              <a:t> </a:t>
            </a:r>
            <a:r>
              <a:rPr sz="2000" dirty="0">
                <a:latin typeface="Calibri"/>
                <a:cs typeface="Calibri"/>
              </a:rPr>
              <a:t>the</a:t>
            </a:r>
            <a:r>
              <a:rPr sz="2000" spc="-15" dirty="0">
                <a:latin typeface="Calibri"/>
                <a:cs typeface="Calibri"/>
              </a:rPr>
              <a:t> </a:t>
            </a:r>
            <a:r>
              <a:rPr sz="2000" dirty="0">
                <a:latin typeface="Calibri"/>
                <a:cs typeface="Calibri"/>
              </a:rPr>
              <a:t>PCB</a:t>
            </a:r>
            <a:endParaRPr sz="2000">
              <a:latin typeface="Calibri"/>
              <a:cs typeface="Calibri"/>
            </a:endParaRPr>
          </a:p>
          <a:p>
            <a:pPr marL="354965" indent="-342900">
              <a:lnSpc>
                <a:spcPct val="100000"/>
              </a:lnSpc>
              <a:spcBef>
                <a:spcPts val="840"/>
              </a:spcBef>
              <a:buClr>
                <a:srgbClr val="993300"/>
              </a:buClr>
              <a:buSzPct val="90000"/>
              <a:buFont typeface="Wingdings"/>
              <a:buChar char=""/>
              <a:tabLst>
                <a:tab pos="354965" algn="l"/>
                <a:tab pos="355600" algn="l"/>
              </a:tabLst>
            </a:pPr>
            <a:r>
              <a:rPr sz="2000" spc="-5" dirty="0">
                <a:latin typeface="Calibri"/>
                <a:cs typeface="Calibri"/>
              </a:rPr>
              <a:t>Context-switch</a:t>
            </a:r>
            <a:r>
              <a:rPr sz="2000" spc="-15" dirty="0">
                <a:latin typeface="Calibri"/>
                <a:cs typeface="Calibri"/>
              </a:rPr>
              <a:t> </a:t>
            </a:r>
            <a:r>
              <a:rPr sz="2000" spc="-5" dirty="0">
                <a:latin typeface="Calibri"/>
                <a:cs typeface="Calibri"/>
              </a:rPr>
              <a:t>time</a:t>
            </a:r>
            <a:r>
              <a:rPr sz="2000" spc="15" dirty="0">
                <a:latin typeface="Calibri"/>
                <a:cs typeface="Calibri"/>
              </a:rPr>
              <a:t> </a:t>
            </a:r>
            <a:r>
              <a:rPr sz="2000" dirty="0">
                <a:latin typeface="Calibri"/>
                <a:cs typeface="Calibri"/>
              </a:rPr>
              <a:t>is</a:t>
            </a:r>
            <a:r>
              <a:rPr sz="2000" spc="5" dirty="0">
                <a:latin typeface="Calibri"/>
                <a:cs typeface="Calibri"/>
              </a:rPr>
              <a:t> </a:t>
            </a:r>
            <a:r>
              <a:rPr sz="2000" spc="-5" dirty="0">
                <a:latin typeface="Calibri"/>
                <a:cs typeface="Calibri"/>
              </a:rPr>
              <a:t>overhead;</a:t>
            </a:r>
            <a:r>
              <a:rPr sz="2000" dirty="0">
                <a:latin typeface="Calibri"/>
                <a:cs typeface="Calibri"/>
              </a:rPr>
              <a:t> the</a:t>
            </a:r>
            <a:r>
              <a:rPr sz="2000" spc="5" dirty="0">
                <a:latin typeface="Calibri"/>
                <a:cs typeface="Calibri"/>
              </a:rPr>
              <a:t> </a:t>
            </a:r>
            <a:r>
              <a:rPr sz="2000" spc="-5" dirty="0">
                <a:latin typeface="Calibri"/>
                <a:cs typeface="Calibri"/>
              </a:rPr>
              <a:t>system does</a:t>
            </a:r>
            <a:r>
              <a:rPr sz="2000" spc="5" dirty="0">
                <a:latin typeface="Calibri"/>
                <a:cs typeface="Calibri"/>
              </a:rPr>
              <a:t> </a:t>
            </a:r>
            <a:r>
              <a:rPr sz="2000" dirty="0">
                <a:latin typeface="Calibri"/>
                <a:cs typeface="Calibri"/>
              </a:rPr>
              <a:t>no</a:t>
            </a:r>
            <a:r>
              <a:rPr sz="2000" spc="-20" dirty="0">
                <a:latin typeface="Calibri"/>
                <a:cs typeface="Calibri"/>
              </a:rPr>
              <a:t> </a:t>
            </a:r>
            <a:r>
              <a:rPr sz="2000" spc="-5" dirty="0">
                <a:latin typeface="Calibri"/>
                <a:cs typeface="Calibri"/>
              </a:rPr>
              <a:t>useful </a:t>
            </a:r>
            <a:r>
              <a:rPr sz="2000" dirty="0">
                <a:latin typeface="Calibri"/>
                <a:cs typeface="Calibri"/>
              </a:rPr>
              <a:t>work </a:t>
            </a:r>
            <a:r>
              <a:rPr sz="2000" spc="-5" dirty="0">
                <a:latin typeface="Calibri"/>
                <a:cs typeface="Calibri"/>
              </a:rPr>
              <a:t>while</a:t>
            </a:r>
            <a:endParaRPr sz="2000">
              <a:latin typeface="Calibri"/>
              <a:cs typeface="Calibri"/>
            </a:endParaRPr>
          </a:p>
          <a:p>
            <a:pPr marL="354965">
              <a:lnSpc>
                <a:spcPct val="100000"/>
              </a:lnSpc>
            </a:pPr>
            <a:r>
              <a:rPr sz="2000" dirty="0">
                <a:latin typeface="Calibri"/>
                <a:cs typeface="Calibri"/>
              </a:rPr>
              <a:t>switching</a:t>
            </a:r>
            <a:endParaRPr sz="2000">
              <a:latin typeface="Calibri"/>
              <a:cs typeface="Calibri"/>
            </a:endParaRPr>
          </a:p>
          <a:p>
            <a:pPr marL="756285" marR="358140" lvl="1" indent="-287020">
              <a:lnSpc>
                <a:spcPts val="2390"/>
              </a:lnSpc>
              <a:spcBef>
                <a:spcPts val="940"/>
              </a:spcBef>
              <a:buClr>
                <a:srgbClr val="CC6600"/>
              </a:buClr>
              <a:buSzPct val="80000"/>
              <a:buFont typeface="Wingdings"/>
              <a:buChar char=""/>
              <a:tabLst>
                <a:tab pos="756285" algn="l"/>
                <a:tab pos="756920" algn="l"/>
              </a:tabLst>
            </a:pPr>
            <a:r>
              <a:rPr sz="2000" spc="-5" dirty="0">
                <a:latin typeface="Calibri"/>
                <a:cs typeface="Calibri"/>
              </a:rPr>
              <a:t>The</a:t>
            </a:r>
            <a:r>
              <a:rPr sz="2000" spc="-15" dirty="0">
                <a:latin typeface="Calibri"/>
                <a:cs typeface="Calibri"/>
              </a:rPr>
              <a:t> </a:t>
            </a:r>
            <a:r>
              <a:rPr sz="2000" spc="-5" dirty="0">
                <a:latin typeface="Calibri"/>
                <a:cs typeface="Calibri"/>
              </a:rPr>
              <a:t>more</a:t>
            </a:r>
            <a:r>
              <a:rPr sz="2000" dirty="0">
                <a:latin typeface="Calibri"/>
                <a:cs typeface="Calibri"/>
              </a:rPr>
              <a:t> complex</a:t>
            </a:r>
            <a:r>
              <a:rPr sz="2000" spc="-10" dirty="0">
                <a:latin typeface="Calibri"/>
                <a:cs typeface="Calibri"/>
              </a:rPr>
              <a:t> </a:t>
            </a:r>
            <a:r>
              <a:rPr sz="2000" dirty="0">
                <a:latin typeface="Calibri"/>
                <a:cs typeface="Calibri"/>
              </a:rPr>
              <a:t>the OS</a:t>
            </a:r>
            <a:r>
              <a:rPr sz="2000" spc="-5" dirty="0">
                <a:latin typeface="Calibri"/>
                <a:cs typeface="Calibri"/>
              </a:rPr>
              <a:t> </a:t>
            </a:r>
            <a:r>
              <a:rPr sz="2000" dirty="0">
                <a:latin typeface="Calibri"/>
                <a:cs typeface="Calibri"/>
              </a:rPr>
              <a:t>and</a:t>
            </a:r>
            <a:r>
              <a:rPr sz="2000" spc="-15" dirty="0">
                <a:latin typeface="Calibri"/>
                <a:cs typeface="Calibri"/>
              </a:rPr>
              <a:t> </a:t>
            </a:r>
            <a:r>
              <a:rPr sz="2000" dirty="0">
                <a:latin typeface="Calibri"/>
                <a:cs typeface="Calibri"/>
              </a:rPr>
              <a:t>the PCB </a:t>
            </a:r>
            <a:r>
              <a:rPr sz="2000" dirty="0">
                <a:latin typeface="Wingdings"/>
                <a:cs typeface="Wingdings"/>
              </a:rPr>
              <a:t></a:t>
            </a:r>
            <a:r>
              <a:rPr sz="2000" spc="-50" dirty="0">
                <a:latin typeface="Times New Roman"/>
                <a:cs typeface="Times New Roman"/>
              </a:rPr>
              <a:t> </a:t>
            </a:r>
            <a:r>
              <a:rPr sz="2000" dirty="0">
                <a:latin typeface="Calibri"/>
                <a:cs typeface="Calibri"/>
              </a:rPr>
              <a:t>the</a:t>
            </a:r>
            <a:r>
              <a:rPr sz="2000" spc="-10" dirty="0">
                <a:latin typeface="Calibri"/>
                <a:cs typeface="Calibri"/>
              </a:rPr>
              <a:t> </a:t>
            </a:r>
            <a:r>
              <a:rPr sz="2000" dirty="0">
                <a:latin typeface="Calibri"/>
                <a:cs typeface="Calibri"/>
              </a:rPr>
              <a:t>longer</a:t>
            </a:r>
            <a:r>
              <a:rPr sz="2000" spc="-5" dirty="0">
                <a:latin typeface="Calibri"/>
                <a:cs typeface="Calibri"/>
              </a:rPr>
              <a:t> </a:t>
            </a:r>
            <a:r>
              <a:rPr sz="2000" dirty="0">
                <a:latin typeface="Calibri"/>
                <a:cs typeface="Calibri"/>
              </a:rPr>
              <a:t>the </a:t>
            </a:r>
            <a:r>
              <a:rPr sz="2000" spc="-5">
                <a:latin typeface="Calibri"/>
                <a:cs typeface="Calibri"/>
              </a:rPr>
              <a:t>context </a:t>
            </a:r>
            <a:r>
              <a:rPr sz="2000" spc="-434">
                <a:latin typeface="Calibri"/>
                <a:cs typeface="Calibri"/>
              </a:rPr>
              <a:t> </a:t>
            </a:r>
            <a:r>
              <a:rPr sz="2000" spc="-5" smtClean="0">
                <a:latin typeface="Calibri"/>
                <a:cs typeface="Calibri"/>
              </a:rPr>
              <a:t>switch</a:t>
            </a:r>
            <a:endParaRPr sz="2000">
              <a:latin typeface="Calibri"/>
              <a:cs typeface="Calibri"/>
            </a:endParaRPr>
          </a:p>
        </p:txBody>
      </p:sp>
      <p:sp>
        <p:nvSpPr>
          <p:cNvPr id="7" name="object 7"/>
          <p:cNvSpPr txBox="1">
            <a:spLocks noGrp="1"/>
          </p:cNvSpPr>
          <p:nvPr>
            <p:ph type="title"/>
          </p:nvPr>
        </p:nvSpPr>
        <p:spPr>
          <a:xfrm>
            <a:off x="1938020" y="288163"/>
            <a:ext cx="1446530" cy="513715"/>
          </a:xfrm>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spTree>
  </p:cSld>
  <p:clrMapOvr>
    <a:masterClrMapping/>
  </p:clrMapOvr>
  <p:timing>
    <p:tnLst>
      <p:par>
        <p:cTn id="1" dur="indefinite" restart="never" nodeType="tmRoot"/>
      </p:par>
    </p:tnLst>
  </p:timing>
</p:sld>
</file>

<file path=ppt/slides/slide2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1025" name="Rectangle 1"/>
          <p:cNvSpPr>
            <a:spLocks noChangeArrowheads="1"/>
          </p:cNvSpPr>
          <p:nvPr/>
        </p:nvSpPr>
        <p:spPr bwMode="auto">
          <a:xfrm>
            <a:off x="304800" y="228600"/>
            <a:ext cx="8382000" cy="6538247"/>
          </a:xfrm>
          <a:prstGeom prst="rect">
            <a:avLst/>
          </a:prstGeom>
          <a:solidFill>
            <a:srgbClr val="FFFFFF"/>
          </a:solidFill>
          <a:ln w="9525">
            <a:noFill/>
            <a:miter lim="800000"/>
            <a:headEnd/>
            <a:tailEnd/>
          </a:ln>
          <a:effectLst/>
        </p:spPr>
        <p:txBody>
          <a:bodyPr vert="horz" wrap="square" lIns="0" tIns="85698" rIns="0" bIns="171396" numCol="1" anchor="ctr" anchorCtr="0" compatLnSpc="1">
            <a:prstTxWarp prst="textNoShape">
              <a:avLst/>
            </a:prstTxWarp>
            <a:spAutoFit/>
          </a:bodyPr>
          <a:lstStyle/>
          <a:p>
            <a:pPr marL="0" marR="0" lvl="0" indent="0" algn="ctr" defTabSz="914400" rtl="0" eaLnBrk="1" fontAlgn="base" latinLnBrk="0" hangingPunct="1">
              <a:lnSpc>
                <a:spcPct val="100000"/>
              </a:lnSpc>
              <a:spcBef>
                <a:spcPct val="0"/>
              </a:spcBef>
              <a:spcAft>
                <a:spcPct val="0"/>
              </a:spcAft>
              <a:buClrTx/>
              <a:buSzTx/>
              <a:buFontTx/>
              <a:buNone/>
              <a:tabLst/>
            </a:pPr>
            <a:r>
              <a:rPr kumimoji="0" lang="en-US" sz="2000" b="0" i="0" u="none" strike="noStrike" cap="none" normalizeH="0" baseline="0" dirty="0" smtClean="0">
                <a:ln>
                  <a:noFill/>
                </a:ln>
                <a:solidFill>
                  <a:srgbClr val="FF0000"/>
                </a:solidFill>
                <a:effectLst/>
                <a:latin typeface="Google Sans"/>
                <a:cs typeface="Arial" pitchFamily="34" charset="0"/>
              </a:rPr>
              <a:t>The Context Switching Process</a:t>
            </a:r>
          </a:p>
          <a:p>
            <a:pPr marL="0" marR="0" lvl="0" indent="0" algn="ctr" defTabSz="914400" rtl="0" eaLnBrk="1" fontAlgn="base" latinLnBrk="0" hangingPunct="1">
              <a:lnSpc>
                <a:spcPct val="100000"/>
              </a:lnSpc>
              <a:spcBef>
                <a:spcPct val="0"/>
              </a:spcBef>
              <a:spcAft>
                <a:spcPct val="0"/>
              </a:spcAft>
              <a:buClrTx/>
              <a:buSzTx/>
              <a:buFontTx/>
              <a:buNone/>
              <a:tabLst/>
            </a:pPr>
            <a:endParaRPr kumimoji="0" lang="en-US" sz="2000" b="0" i="0" u="none" strike="noStrike" cap="none" normalizeH="0" baseline="0" dirty="0" smtClean="0">
              <a:ln>
                <a:noFill/>
              </a:ln>
              <a:solidFill>
                <a:srgbClr val="FF0000"/>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rgbClr val="001D35"/>
                </a:solidFill>
                <a:effectLst/>
                <a:latin typeface="Google Sans"/>
                <a:cs typeface="Arial" pitchFamily="34" charset="0"/>
              </a:rPr>
              <a:t>1. Interrupt or System Call:</a:t>
            </a:r>
            <a:endParaRPr kumimoji="0" lang="en-US" sz="1600" b="0" i="0" u="none" strike="noStrike" cap="none" normalizeH="0" baseline="0" dirty="0" smtClean="0">
              <a:ln>
                <a:noFill/>
              </a:ln>
              <a:solidFill>
                <a:srgbClr val="001D35"/>
              </a:solidFill>
              <a:effectLst/>
              <a:latin typeface="Google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1D35"/>
                </a:solidFill>
                <a:effectLst/>
                <a:latin typeface="Google Sans"/>
                <a:cs typeface="Arial" pitchFamily="34" charset="0"/>
              </a:rPr>
              <a:t>   A trigger (like a timer interrupt or a process needing to wait for I/O) occurs.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1D35"/>
              </a:solidFill>
              <a:effectLst/>
              <a:latin typeface="Google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rgbClr val="001D35"/>
                </a:solidFill>
                <a:effectLst/>
                <a:latin typeface="Google Sans"/>
                <a:cs typeface="Arial" pitchFamily="34" charset="0"/>
              </a:rPr>
              <a:t>2. Save Context:</a:t>
            </a:r>
            <a:endParaRPr kumimoji="0" lang="en-US" sz="1600" b="0" i="0" u="none" strike="noStrike" cap="none" normalizeH="0" baseline="0" dirty="0" smtClean="0">
              <a:ln>
                <a:noFill/>
              </a:ln>
              <a:solidFill>
                <a:srgbClr val="001D35"/>
              </a:solidFill>
              <a:effectLst/>
              <a:latin typeface="Google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1D35"/>
                </a:solidFill>
                <a:effectLst/>
                <a:latin typeface="Google Sans"/>
                <a:cs typeface="Arial" pitchFamily="34" charset="0"/>
              </a:rPr>
              <a:t>  The operating system saves the state of the currently running process into its PCB.</a:t>
            </a: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1D35"/>
                </a:solidFill>
                <a:effectLst/>
                <a:latin typeface="Google Sans"/>
                <a:cs typeface="Arial" pitchFamily="34" charset="0"/>
              </a:rPr>
              <a:t> </a:t>
            </a:r>
          </a:p>
          <a:p>
            <a:pPr marL="0" marR="0" lvl="0" indent="0" algn="just"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rgbClr val="001D35"/>
                </a:solidFill>
                <a:effectLst/>
                <a:latin typeface="Google Sans"/>
                <a:cs typeface="Arial" pitchFamily="34" charset="0"/>
              </a:rPr>
              <a:t>3. Update PCB:</a:t>
            </a:r>
            <a:endParaRPr kumimoji="0" lang="en-US" sz="1600" b="0" i="0" u="none" strike="noStrike" cap="none" normalizeH="0" baseline="0" dirty="0" smtClean="0">
              <a:ln>
                <a:noFill/>
              </a:ln>
              <a:solidFill>
                <a:srgbClr val="001D35"/>
              </a:solidFill>
              <a:effectLst/>
              <a:latin typeface="Google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1D35"/>
                </a:solidFill>
                <a:effectLst/>
                <a:latin typeface="Google Sans"/>
                <a:cs typeface="Arial" pitchFamily="34" charset="0"/>
              </a:rPr>
              <a:t>  The PCB of the current process is updated to reflect its new state (e.g., moved to the waiting queue).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1D35"/>
              </a:solidFill>
              <a:effectLst/>
              <a:latin typeface="Google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rgbClr val="001D35"/>
                </a:solidFill>
                <a:effectLst/>
                <a:latin typeface="Google Sans"/>
                <a:cs typeface="Arial" pitchFamily="34" charset="0"/>
              </a:rPr>
              <a:t>4. Scheduler Selection:</a:t>
            </a:r>
            <a:endParaRPr kumimoji="0" lang="en-US" sz="1600" b="0" i="0" u="none" strike="noStrike" cap="none" normalizeH="0" baseline="0" dirty="0" smtClean="0">
              <a:ln>
                <a:noFill/>
              </a:ln>
              <a:solidFill>
                <a:srgbClr val="001D35"/>
              </a:solidFill>
              <a:effectLst/>
              <a:latin typeface="Google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1D35"/>
                </a:solidFill>
                <a:effectLst/>
                <a:latin typeface="Google Sans"/>
                <a:cs typeface="Arial" pitchFamily="34" charset="0"/>
              </a:rPr>
              <a:t>  The OS scheduler selects the next process to run from the ready queue.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1D35"/>
              </a:solidFill>
              <a:effectLst/>
              <a:latin typeface="Google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rgbClr val="001D35"/>
                </a:solidFill>
                <a:effectLst/>
                <a:latin typeface="Google Sans"/>
                <a:cs typeface="Arial" pitchFamily="34" charset="0"/>
              </a:rPr>
              <a:t>5. Load Context:</a:t>
            </a:r>
            <a:endParaRPr kumimoji="0" lang="en-US" sz="1600" b="0" i="0" u="none" strike="noStrike" cap="none" normalizeH="0" baseline="0" dirty="0" smtClean="0">
              <a:ln>
                <a:noFill/>
              </a:ln>
              <a:solidFill>
                <a:srgbClr val="001D35"/>
              </a:solidFill>
              <a:effectLst/>
              <a:latin typeface="Google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1D35"/>
                </a:solidFill>
                <a:effectLst/>
                <a:latin typeface="Google Sans"/>
                <a:cs typeface="Arial" pitchFamily="34" charset="0"/>
              </a:rPr>
              <a:t>  The saved context of the selected process is loaded from its PCB into the CPU's registers.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1D35"/>
              </a:solidFill>
              <a:effectLst/>
              <a:latin typeface="Google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tabLst/>
            </a:pPr>
            <a:r>
              <a:rPr kumimoji="0" lang="en-US" sz="1600" b="1" i="0" u="none" strike="noStrike" cap="none" normalizeH="0" baseline="0" dirty="0" smtClean="0">
                <a:ln>
                  <a:noFill/>
                </a:ln>
                <a:solidFill>
                  <a:srgbClr val="001D35"/>
                </a:solidFill>
                <a:effectLst/>
                <a:latin typeface="Google Sans"/>
                <a:cs typeface="Arial" pitchFamily="34" charset="0"/>
              </a:rPr>
              <a:t>6. Resume Execution:</a:t>
            </a:r>
            <a:endParaRPr kumimoji="0" lang="en-US" sz="1600" b="0" i="0" u="none" strike="noStrike" cap="none" normalizeH="0" baseline="0" dirty="0" smtClean="0">
              <a:ln>
                <a:noFill/>
              </a:ln>
              <a:solidFill>
                <a:srgbClr val="001D35"/>
              </a:solidFill>
              <a:effectLst/>
              <a:latin typeface="Google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1D35"/>
                </a:solidFill>
                <a:effectLst/>
                <a:latin typeface="Google Sans"/>
                <a:cs typeface="Arial" pitchFamily="34" charset="0"/>
              </a:rPr>
              <a:t>  The new process begins execution from the exact point where it last left off. </a:t>
            </a:r>
          </a:p>
          <a:p>
            <a:pPr marL="0" marR="0" lvl="0" indent="0" algn="just" defTabSz="914400" rtl="0" eaLnBrk="0" fontAlgn="base" latinLnBrk="0" hangingPunct="0">
              <a:lnSpc>
                <a:spcPct val="100000"/>
              </a:lnSpc>
              <a:spcBef>
                <a:spcPct val="0"/>
              </a:spcBef>
              <a:spcAft>
                <a:spcPct val="0"/>
              </a:spcAft>
              <a:buClrTx/>
              <a:buSzTx/>
              <a:buFontTx/>
              <a:buNone/>
              <a:tabLst/>
            </a:pPr>
            <a:endParaRPr kumimoji="0" lang="en-US" sz="1600" b="0" i="0" u="none" strike="noStrike" cap="none" normalizeH="0" baseline="0" dirty="0" smtClean="0">
              <a:ln>
                <a:noFill/>
              </a:ln>
              <a:solidFill>
                <a:srgbClr val="001D35"/>
              </a:solidFill>
              <a:effectLst/>
              <a:latin typeface="Google Sans"/>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1" i="0" u="none" strike="noStrike" cap="none" normalizeH="0" baseline="0" dirty="0" smtClean="0">
                <a:ln>
                  <a:noFill/>
                </a:ln>
                <a:solidFill>
                  <a:srgbClr val="001D35"/>
                </a:solidFill>
                <a:effectLst/>
                <a:latin typeface="Google Sans"/>
                <a:cs typeface="Arial" pitchFamily="34" charset="0"/>
              </a:rPr>
              <a:t>Cost of Context Switching</a:t>
            </a:r>
            <a:endParaRPr kumimoji="0" lang="en-US" sz="1600" b="1" i="0" u="none" strike="noStrike" cap="none" normalizeH="0" baseline="0" dirty="0" smtClean="0">
              <a:ln>
                <a:noFill/>
              </a:ln>
              <a:solidFill>
                <a:schemeClr val="tx1"/>
              </a:solidFill>
              <a:effectLst/>
              <a:latin typeface="Arial" pitchFamily="34" charset="0"/>
              <a:cs typeface="Arial" pitchFamily="34" charset="0"/>
            </a:endParaRPr>
          </a:p>
          <a:p>
            <a:pPr marL="0" marR="0" lvl="0" indent="0" algn="just" defTabSz="914400" rtl="0" eaLnBrk="0" fontAlgn="base" latinLnBrk="0" hangingPunct="0">
              <a:lnSpc>
                <a:spcPct val="100000"/>
              </a:lnSpc>
              <a:spcBef>
                <a:spcPct val="0"/>
              </a:spcBef>
              <a:spcAft>
                <a:spcPct val="0"/>
              </a:spcAft>
              <a:buClrTx/>
              <a:buSzTx/>
              <a:buFontTx/>
              <a:buNone/>
              <a:tabLst/>
            </a:pPr>
            <a:r>
              <a:rPr kumimoji="0" lang="en-US" sz="1600" b="0" i="0" u="none" strike="noStrike" cap="none" normalizeH="0" baseline="0" dirty="0" smtClean="0">
                <a:ln>
                  <a:noFill/>
                </a:ln>
                <a:solidFill>
                  <a:srgbClr val="001D35"/>
                </a:solidFill>
                <a:effectLst/>
                <a:latin typeface="Google Sans"/>
                <a:cs typeface="Arial" pitchFamily="34" charset="0"/>
              </a:rPr>
              <a:t>  While essential for modern operating systems, context switching is not free. The process of   saving and restoring contexts consumes CPU time and resources, which adds to the system's overhead. </a:t>
            </a:r>
            <a:endParaRPr kumimoji="0" lang="en-US" sz="1600" b="0" i="0" u="none" strike="noStrike" cap="none" normalizeH="0" baseline="0" dirty="0" smtClean="0">
              <a:ln>
                <a:noFill/>
              </a:ln>
              <a:solidFill>
                <a:schemeClr val="tx1"/>
              </a:solidFill>
              <a:effectLst/>
              <a:latin typeface="Arial" pitchFamily="34" charset="0"/>
              <a:cs typeface="Arial" pitchFamily="34" charset="0"/>
            </a:endParaRPr>
          </a:p>
        </p:txBody>
      </p:sp>
    </p:spTree>
  </p:cSld>
  <p:clrMapOvr>
    <a:masterClrMapping/>
  </p:clrMapOvr>
  <p:timing>
    <p:tnLst>
      <p:par>
        <p:cTn id="1" dur="indefinite" restart="never" nodeType="tmRoot"/>
      </p:par>
    </p:tnLst>
  </p:timing>
</p:sld>
</file>

<file path=ppt/slides/slide2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3" name="object 3"/>
          <p:cNvPicPr/>
          <p:nvPr/>
        </p:nvPicPr>
        <p:blipFill>
          <a:blip r:embed="rId2" cstate="print"/>
          <a:stretch>
            <a:fillRect/>
          </a:stretch>
        </p:blipFill>
        <p:spPr>
          <a:xfrm>
            <a:off x="228600" y="381000"/>
            <a:ext cx="8534400" cy="6172200"/>
          </a:xfrm>
          <a:prstGeom prst="rect">
            <a:avLst/>
          </a:prstGeom>
        </p:spPr>
      </p:pic>
    </p:spTree>
  </p:cSld>
  <p:clrMapOvr>
    <a:masterClrMapping/>
  </p:clrMapOvr>
  <p:timing>
    <p:tnLst>
      <p:par>
        <p:cTn id="1" dur="indefinite" restart="never" nodeType="tmRoot"/>
      </p:par>
    </p:tnLst>
  </p:timing>
</p:sld>
</file>

<file path=ppt/slides/slide28.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a:spLocks noGrp="1"/>
          </p:cNvSpPr>
          <p:nvPr>
            <p:ph type="title"/>
          </p:nvPr>
        </p:nvSpPr>
        <p:spPr>
          <a:xfrm>
            <a:off x="1989201" y="228981"/>
            <a:ext cx="6079490" cy="513715"/>
          </a:xfrm>
          <a:prstGeom prst="rect">
            <a:avLst/>
          </a:prstGeom>
        </p:spPr>
        <p:txBody>
          <a:bodyPr vert="horz" wrap="square" lIns="0" tIns="12700" rIns="0" bIns="0" rtlCol="0">
            <a:spAutoFit/>
          </a:bodyPr>
          <a:lstStyle/>
          <a:p>
            <a:pPr marL="12700">
              <a:lnSpc>
                <a:spcPct val="100000"/>
              </a:lnSpc>
              <a:spcBef>
                <a:spcPts val="100"/>
              </a:spcBef>
            </a:pPr>
            <a:r>
              <a:rPr dirty="0">
                <a:solidFill>
                  <a:srgbClr val="FF0000"/>
                </a:solidFill>
                <a:latin typeface="Arial"/>
                <a:cs typeface="Arial"/>
              </a:rPr>
              <a:t>OPERATIONS</a:t>
            </a:r>
            <a:r>
              <a:rPr spc="-55" dirty="0">
                <a:solidFill>
                  <a:srgbClr val="FF0000"/>
                </a:solidFill>
                <a:latin typeface="Arial"/>
                <a:cs typeface="Arial"/>
              </a:rPr>
              <a:t> </a:t>
            </a:r>
            <a:r>
              <a:rPr dirty="0">
                <a:solidFill>
                  <a:srgbClr val="FF0000"/>
                </a:solidFill>
                <a:latin typeface="Arial"/>
                <a:cs typeface="Arial"/>
              </a:rPr>
              <a:t>ON</a:t>
            </a:r>
            <a:r>
              <a:rPr spc="-40" dirty="0">
                <a:solidFill>
                  <a:srgbClr val="FF0000"/>
                </a:solidFill>
                <a:latin typeface="Arial"/>
                <a:cs typeface="Arial"/>
              </a:rPr>
              <a:t> </a:t>
            </a:r>
            <a:r>
              <a:rPr dirty="0">
                <a:solidFill>
                  <a:srgbClr val="FF0000"/>
                </a:solidFill>
                <a:latin typeface="Arial"/>
                <a:cs typeface="Arial"/>
              </a:rPr>
              <a:t>PROCESSES</a:t>
            </a:r>
          </a:p>
        </p:txBody>
      </p:sp>
      <p:sp>
        <p:nvSpPr>
          <p:cNvPr id="7" name="object 7"/>
          <p:cNvSpPr txBox="1"/>
          <p:nvPr/>
        </p:nvSpPr>
        <p:spPr>
          <a:xfrm>
            <a:off x="885240" y="1143990"/>
            <a:ext cx="4311650" cy="1260475"/>
          </a:xfrm>
          <a:prstGeom prst="rect">
            <a:avLst/>
          </a:prstGeom>
        </p:spPr>
        <p:txBody>
          <a:bodyPr vert="horz" wrap="square" lIns="0" tIns="119380" rIns="0" bIns="0" rtlCol="0">
            <a:spAutoFit/>
          </a:bodyPr>
          <a:lstStyle/>
          <a:p>
            <a:pPr marL="355600" indent="-342900">
              <a:lnSpc>
                <a:spcPct val="100000"/>
              </a:lnSpc>
              <a:spcBef>
                <a:spcPts val="940"/>
              </a:spcBef>
              <a:buClr>
                <a:srgbClr val="993300"/>
              </a:buClr>
              <a:buSzPct val="90000"/>
              <a:buFont typeface="Wingdings"/>
              <a:buChar char=""/>
              <a:tabLst>
                <a:tab pos="354965" algn="l"/>
                <a:tab pos="355600" algn="l"/>
              </a:tabLst>
            </a:pPr>
            <a:r>
              <a:rPr sz="2000" spc="-5" dirty="0">
                <a:latin typeface="Calibri"/>
                <a:cs typeface="Calibri"/>
              </a:rPr>
              <a:t>System</a:t>
            </a:r>
            <a:r>
              <a:rPr sz="2000" spc="-30" dirty="0">
                <a:latin typeface="Calibri"/>
                <a:cs typeface="Calibri"/>
              </a:rPr>
              <a:t> </a:t>
            </a:r>
            <a:r>
              <a:rPr sz="2000" dirty="0">
                <a:latin typeface="Calibri"/>
                <a:cs typeface="Calibri"/>
              </a:rPr>
              <a:t>must</a:t>
            </a:r>
            <a:r>
              <a:rPr sz="2000" spc="-5" dirty="0">
                <a:latin typeface="Calibri"/>
                <a:cs typeface="Calibri"/>
              </a:rPr>
              <a:t> provide</a:t>
            </a:r>
            <a:r>
              <a:rPr sz="2000" spc="-10" dirty="0">
                <a:latin typeface="Calibri"/>
                <a:cs typeface="Calibri"/>
              </a:rPr>
              <a:t> </a:t>
            </a:r>
            <a:r>
              <a:rPr sz="2000" dirty="0">
                <a:latin typeface="Calibri"/>
                <a:cs typeface="Calibri"/>
              </a:rPr>
              <a:t>mechanisms</a:t>
            </a:r>
            <a:r>
              <a:rPr sz="2000" spc="5" dirty="0">
                <a:latin typeface="Calibri"/>
                <a:cs typeface="Calibri"/>
              </a:rPr>
              <a:t> </a:t>
            </a:r>
            <a:r>
              <a:rPr sz="2000" spc="-5" dirty="0">
                <a:latin typeface="Calibri"/>
                <a:cs typeface="Calibri"/>
              </a:rPr>
              <a:t>for:</a:t>
            </a:r>
            <a:endParaRPr sz="2000">
              <a:latin typeface="Calibri"/>
              <a:cs typeface="Calibri"/>
            </a:endParaRPr>
          </a:p>
          <a:p>
            <a:pPr marL="811530" lvl="1" indent="-342265">
              <a:lnSpc>
                <a:spcPct val="100000"/>
              </a:lnSpc>
              <a:spcBef>
                <a:spcPts val="840"/>
              </a:spcBef>
              <a:buClr>
                <a:srgbClr val="CC6600"/>
              </a:buClr>
              <a:buSzPct val="80000"/>
              <a:buFont typeface="Wingdings"/>
              <a:buChar char=""/>
              <a:tabLst>
                <a:tab pos="811530" algn="l"/>
                <a:tab pos="812165" algn="l"/>
              </a:tabLst>
            </a:pPr>
            <a:r>
              <a:rPr sz="2000" spc="-5" dirty="0">
                <a:latin typeface="Calibri"/>
                <a:cs typeface="Calibri"/>
              </a:rPr>
              <a:t>process</a:t>
            </a:r>
            <a:r>
              <a:rPr sz="2000" spc="-25" dirty="0">
                <a:latin typeface="Calibri"/>
                <a:cs typeface="Calibri"/>
              </a:rPr>
              <a:t> </a:t>
            </a:r>
            <a:r>
              <a:rPr sz="2000" dirty="0">
                <a:latin typeface="Calibri"/>
                <a:cs typeface="Calibri"/>
              </a:rPr>
              <a:t>creation,</a:t>
            </a:r>
            <a:endParaRPr sz="2000">
              <a:latin typeface="Calibri"/>
              <a:cs typeface="Calibri"/>
            </a:endParaRPr>
          </a:p>
          <a:p>
            <a:pPr marL="811530" lvl="1" indent="-342265">
              <a:lnSpc>
                <a:spcPct val="100000"/>
              </a:lnSpc>
              <a:spcBef>
                <a:spcPts val="840"/>
              </a:spcBef>
              <a:buClr>
                <a:srgbClr val="CC6600"/>
              </a:buClr>
              <a:buSzPct val="80000"/>
              <a:buFont typeface="Wingdings"/>
              <a:buChar char=""/>
              <a:tabLst>
                <a:tab pos="811530" algn="l"/>
                <a:tab pos="812165" algn="l"/>
              </a:tabLst>
            </a:pPr>
            <a:r>
              <a:rPr sz="2000" spc="-5" dirty="0">
                <a:latin typeface="Calibri"/>
                <a:cs typeface="Calibri"/>
              </a:rPr>
              <a:t>process</a:t>
            </a:r>
            <a:r>
              <a:rPr sz="2000" spc="-10" dirty="0">
                <a:latin typeface="Calibri"/>
                <a:cs typeface="Calibri"/>
              </a:rPr>
              <a:t> </a:t>
            </a:r>
            <a:r>
              <a:rPr sz="2000" spc="-5" dirty="0">
                <a:latin typeface="Calibri"/>
                <a:cs typeface="Calibri"/>
              </a:rPr>
              <a:t>termination,</a:t>
            </a:r>
            <a:endParaRPr sz="2000">
              <a:latin typeface="Calibri"/>
              <a:cs typeface="Calibri"/>
            </a:endParaRPr>
          </a:p>
        </p:txBody>
      </p:sp>
    </p:spTree>
  </p:cSld>
  <p:clrMapOvr>
    <a:masterClrMapping/>
  </p:clrMapOvr>
  <p:transition/>
  <p:timing>
    <p:tnLst>
      <p:par>
        <p:cTn id="1" dur="indefinite" restart="never" nodeType="tmRoot"/>
      </p:par>
    </p:tnLst>
  </p:timing>
</p:sld>
</file>

<file path=ppt/slides/slide29.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p:nvPr/>
        </p:nvSpPr>
        <p:spPr>
          <a:xfrm>
            <a:off x="850493" y="1055878"/>
            <a:ext cx="7914640" cy="4084320"/>
          </a:xfrm>
          <a:prstGeom prst="rect">
            <a:avLst/>
          </a:prstGeom>
        </p:spPr>
        <p:txBody>
          <a:bodyPr vert="horz" wrap="square" lIns="0" tIns="12700" rIns="0" bIns="0" rtlCol="0">
            <a:spAutoFit/>
          </a:bodyPr>
          <a:lstStyle/>
          <a:p>
            <a:pPr marR="298450" algn="ctr">
              <a:lnSpc>
                <a:spcPct val="100000"/>
              </a:lnSpc>
              <a:spcBef>
                <a:spcPts val="100"/>
              </a:spcBef>
            </a:pPr>
            <a:r>
              <a:rPr sz="2400" b="1" spc="-5" dirty="0">
                <a:solidFill>
                  <a:srgbClr val="006699"/>
                </a:solidFill>
                <a:latin typeface="Arial"/>
                <a:cs typeface="Arial"/>
              </a:rPr>
              <a:t>Process</a:t>
            </a:r>
            <a:r>
              <a:rPr sz="2400" b="1" spc="-30" dirty="0">
                <a:solidFill>
                  <a:srgbClr val="006699"/>
                </a:solidFill>
                <a:latin typeface="Arial"/>
                <a:cs typeface="Arial"/>
              </a:rPr>
              <a:t> </a:t>
            </a:r>
            <a:r>
              <a:rPr sz="2400" b="1" spc="-5" dirty="0">
                <a:solidFill>
                  <a:srgbClr val="006699"/>
                </a:solidFill>
                <a:latin typeface="Arial"/>
                <a:cs typeface="Arial"/>
              </a:rPr>
              <a:t>Creation</a:t>
            </a:r>
            <a:endParaRPr sz="2400">
              <a:latin typeface="Arial"/>
              <a:cs typeface="Arial"/>
            </a:endParaRPr>
          </a:p>
          <a:p>
            <a:pPr marL="355600" indent="-342900">
              <a:lnSpc>
                <a:spcPct val="100000"/>
              </a:lnSpc>
              <a:spcBef>
                <a:spcPts val="1590"/>
              </a:spcBef>
              <a:buClr>
                <a:srgbClr val="993300"/>
              </a:buClr>
              <a:buSzPct val="90000"/>
              <a:buFont typeface="Wingdings"/>
              <a:buChar char=""/>
              <a:tabLst>
                <a:tab pos="354965" algn="l"/>
                <a:tab pos="355600" algn="l"/>
              </a:tabLst>
            </a:pPr>
            <a:r>
              <a:rPr sz="2000" b="1" spc="-5" dirty="0">
                <a:solidFill>
                  <a:srgbClr val="3366FF"/>
                </a:solidFill>
                <a:latin typeface="Calibri"/>
                <a:cs typeface="Calibri"/>
              </a:rPr>
              <a:t>Parent</a:t>
            </a:r>
            <a:r>
              <a:rPr sz="2000" b="1" spc="360" dirty="0">
                <a:solidFill>
                  <a:srgbClr val="3366FF"/>
                </a:solidFill>
                <a:latin typeface="Calibri"/>
                <a:cs typeface="Calibri"/>
              </a:rPr>
              <a:t> </a:t>
            </a:r>
            <a:r>
              <a:rPr sz="2000" spc="-5" dirty="0">
                <a:latin typeface="Calibri"/>
                <a:cs typeface="Calibri"/>
              </a:rPr>
              <a:t>process</a:t>
            </a:r>
            <a:r>
              <a:rPr sz="2000" spc="355" dirty="0">
                <a:latin typeface="Calibri"/>
                <a:cs typeface="Calibri"/>
              </a:rPr>
              <a:t> </a:t>
            </a:r>
            <a:r>
              <a:rPr sz="2000" dirty="0">
                <a:latin typeface="Calibri"/>
                <a:cs typeface="Calibri"/>
              </a:rPr>
              <a:t>create</a:t>
            </a:r>
            <a:r>
              <a:rPr sz="2000" spc="355" dirty="0">
                <a:latin typeface="Calibri"/>
                <a:cs typeface="Calibri"/>
              </a:rPr>
              <a:t> </a:t>
            </a:r>
            <a:r>
              <a:rPr sz="2000" b="1" spc="-5" dirty="0">
                <a:solidFill>
                  <a:srgbClr val="3366FF"/>
                </a:solidFill>
                <a:latin typeface="Calibri"/>
                <a:cs typeface="Calibri"/>
              </a:rPr>
              <a:t>children</a:t>
            </a:r>
            <a:r>
              <a:rPr sz="2000" b="1" spc="360" dirty="0">
                <a:solidFill>
                  <a:srgbClr val="3366FF"/>
                </a:solidFill>
                <a:latin typeface="Calibri"/>
                <a:cs typeface="Calibri"/>
              </a:rPr>
              <a:t> </a:t>
            </a:r>
            <a:r>
              <a:rPr sz="2000" spc="-5" dirty="0">
                <a:latin typeface="Calibri"/>
                <a:cs typeface="Calibri"/>
              </a:rPr>
              <a:t>processes,</a:t>
            </a:r>
            <a:r>
              <a:rPr sz="2000" spc="370" dirty="0">
                <a:latin typeface="Calibri"/>
                <a:cs typeface="Calibri"/>
              </a:rPr>
              <a:t> </a:t>
            </a:r>
            <a:r>
              <a:rPr sz="2000" dirty="0">
                <a:latin typeface="Calibri"/>
                <a:cs typeface="Calibri"/>
              </a:rPr>
              <a:t>which,</a:t>
            </a:r>
            <a:r>
              <a:rPr sz="2000" spc="350" dirty="0">
                <a:latin typeface="Calibri"/>
                <a:cs typeface="Calibri"/>
              </a:rPr>
              <a:t> </a:t>
            </a:r>
            <a:r>
              <a:rPr sz="2000" spc="-5" dirty="0">
                <a:latin typeface="Calibri"/>
                <a:cs typeface="Calibri"/>
              </a:rPr>
              <a:t>in</a:t>
            </a:r>
            <a:r>
              <a:rPr sz="2000" spc="355" dirty="0">
                <a:latin typeface="Calibri"/>
                <a:cs typeface="Calibri"/>
              </a:rPr>
              <a:t> </a:t>
            </a:r>
            <a:r>
              <a:rPr sz="2000" dirty="0">
                <a:latin typeface="Calibri"/>
                <a:cs typeface="Calibri"/>
              </a:rPr>
              <a:t>turn</a:t>
            </a:r>
            <a:r>
              <a:rPr sz="2000" spc="345" dirty="0">
                <a:latin typeface="Calibri"/>
                <a:cs typeface="Calibri"/>
              </a:rPr>
              <a:t> </a:t>
            </a:r>
            <a:r>
              <a:rPr sz="2000" dirty="0">
                <a:latin typeface="Calibri"/>
                <a:cs typeface="Calibri"/>
              </a:rPr>
              <a:t>create</a:t>
            </a:r>
            <a:r>
              <a:rPr sz="2000" spc="355" dirty="0">
                <a:latin typeface="Calibri"/>
                <a:cs typeface="Calibri"/>
              </a:rPr>
              <a:t> </a:t>
            </a:r>
            <a:r>
              <a:rPr sz="2000" spc="-5" dirty="0">
                <a:latin typeface="Calibri"/>
                <a:cs typeface="Calibri"/>
              </a:rPr>
              <a:t>other</a:t>
            </a:r>
            <a:endParaRPr sz="2000">
              <a:latin typeface="Calibri"/>
              <a:cs typeface="Calibri"/>
            </a:endParaRPr>
          </a:p>
          <a:p>
            <a:pPr marL="355600">
              <a:lnSpc>
                <a:spcPct val="100000"/>
              </a:lnSpc>
            </a:pPr>
            <a:r>
              <a:rPr sz="2000" spc="-5" dirty="0">
                <a:latin typeface="Calibri"/>
                <a:cs typeface="Calibri"/>
              </a:rPr>
              <a:t>processes,</a:t>
            </a:r>
            <a:r>
              <a:rPr sz="2000" spc="5" dirty="0">
                <a:latin typeface="Calibri"/>
                <a:cs typeface="Calibri"/>
              </a:rPr>
              <a:t> </a:t>
            </a:r>
            <a:r>
              <a:rPr sz="2000" spc="-5" dirty="0">
                <a:latin typeface="Calibri"/>
                <a:cs typeface="Calibri"/>
              </a:rPr>
              <a:t>forming</a:t>
            </a:r>
            <a:r>
              <a:rPr sz="2000" spc="-15" dirty="0">
                <a:latin typeface="Calibri"/>
                <a:cs typeface="Calibri"/>
              </a:rPr>
              <a:t> </a:t>
            </a:r>
            <a:r>
              <a:rPr sz="2000" dirty="0">
                <a:latin typeface="Calibri"/>
                <a:cs typeface="Calibri"/>
              </a:rPr>
              <a:t>a</a:t>
            </a:r>
            <a:r>
              <a:rPr sz="2000" spc="-10" dirty="0">
                <a:latin typeface="Calibri"/>
                <a:cs typeface="Calibri"/>
              </a:rPr>
              <a:t> </a:t>
            </a:r>
            <a:r>
              <a:rPr sz="2000" b="1" dirty="0">
                <a:solidFill>
                  <a:srgbClr val="3366FF"/>
                </a:solidFill>
                <a:latin typeface="Calibri"/>
                <a:cs typeface="Calibri"/>
              </a:rPr>
              <a:t>tree</a:t>
            </a:r>
            <a:r>
              <a:rPr sz="2000" b="1" spc="-15" dirty="0">
                <a:solidFill>
                  <a:srgbClr val="3366FF"/>
                </a:solidFill>
                <a:latin typeface="Calibri"/>
                <a:cs typeface="Calibri"/>
              </a:rPr>
              <a:t> </a:t>
            </a:r>
            <a:r>
              <a:rPr sz="2000" dirty="0">
                <a:latin typeface="Calibri"/>
                <a:cs typeface="Calibri"/>
              </a:rPr>
              <a:t>of</a:t>
            </a:r>
            <a:r>
              <a:rPr sz="2000" spc="-10" dirty="0">
                <a:latin typeface="Calibri"/>
                <a:cs typeface="Calibri"/>
              </a:rPr>
              <a:t> </a:t>
            </a:r>
            <a:r>
              <a:rPr sz="2000" spc="-5" dirty="0">
                <a:latin typeface="Calibri"/>
                <a:cs typeface="Calibri"/>
              </a:rPr>
              <a:t>processes</a:t>
            </a:r>
            <a:endParaRPr sz="2000">
              <a:latin typeface="Calibri"/>
              <a:cs typeface="Calibri"/>
            </a:endParaRPr>
          </a:p>
          <a:p>
            <a:pPr marL="355600" indent="-342900">
              <a:lnSpc>
                <a:spcPct val="100000"/>
              </a:lnSpc>
              <a:spcBef>
                <a:spcPts val="840"/>
              </a:spcBef>
              <a:buClr>
                <a:srgbClr val="993300"/>
              </a:buClr>
              <a:buSzPct val="90000"/>
              <a:buFont typeface="Wingdings"/>
              <a:buChar char=""/>
              <a:tabLst>
                <a:tab pos="354965" algn="l"/>
                <a:tab pos="355600" algn="l"/>
              </a:tabLst>
            </a:pPr>
            <a:r>
              <a:rPr sz="2000" spc="-5" dirty="0">
                <a:latin typeface="Calibri"/>
                <a:cs typeface="Calibri"/>
              </a:rPr>
              <a:t>Generally,</a:t>
            </a:r>
            <a:r>
              <a:rPr sz="2000" dirty="0">
                <a:latin typeface="Calibri"/>
                <a:cs typeface="Calibri"/>
              </a:rPr>
              <a:t> </a:t>
            </a:r>
            <a:r>
              <a:rPr sz="2000" spc="-5" dirty="0">
                <a:latin typeface="Calibri"/>
                <a:cs typeface="Calibri"/>
              </a:rPr>
              <a:t>process</a:t>
            </a:r>
            <a:r>
              <a:rPr sz="2000" spc="10" dirty="0">
                <a:latin typeface="Calibri"/>
                <a:cs typeface="Calibri"/>
              </a:rPr>
              <a:t> </a:t>
            </a:r>
            <a:r>
              <a:rPr sz="2000" dirty="0">
                <a:latin typeface="Calibri"/>
                <a:cs typeface="Calibri"/>
              </a:rPr>
              <a:t>identified</a:t>
            </a:r>
            <a:r>
              <a:rPr sz="2000" spc="10" dirty="0">
                <a:latin typeface="Calibri"/>
                <a:cs typeface="Calibri"/>
              </a:rPr>
              <a:t> </a:t>
            </a:r>
            <a:r>
              <a:rPr sz="2000" dirty="0">
                <a:latin typeface="Calibri"/>
                <a:cs typeface="Calibri"/>
              </a:rPr>
              <a:t>and</a:t>
            </a:r>
            <a:r>
              <a:rPr sz="2000" spc="5" dirty="0">
                <a:latin typeface="Calibri"/>
                <a:cs typeface="Calibri"/>
              </a:rPr>
              <a:t> </a:t>
            </a:r>
            <a:r>
              <a:rPr sz="2000" dirty="0">
                <a:latin typeface="Calibri"/>
                <a:cs typeface="Calibri"/>
              </a:rPr>
              <a:t>managed</a:t>
            </a:r>
            <a:r>
              <a:rPr sz="2000" spc="-15" dirty="0">
                <a:latin typeface="Calibri"/>
                <a:cs typeface="Calibri"/>
              </a:rPr>
              <a:t> </a:t>
            </a:r>
            <a:r>
              <a:rPr sz="2000" spc="-10" dirty="0">
                <a:latin typeface="Calibri"/>
                <a:cs typeface="Calibri"/>
              </a:rPr>
              <a:t>via</a:t>
            </a:r>
            <a:r>
              <a:rPr sz="2000" spc="15" dirty="0">
                <a:latin typeface="Calibri"/>
                <a:cs typeface="Calibri"/>
              </a:rPr>
              <a:t> </a:t>
            </a:r>
            <a:r>
              <a:rPr sz="2000" dirty="0">
                <a:latin typeface="Calibri"/>
                <a:cs typeface="Calibri"/>
              </a:rPr>
              <a:t>a</a:t>
            </a:r>
            <a:r>
              <a:rPr sz="2000" spc="-5" dirty="0">
                <a:latin typeface="Calibri"/>
                <a:cs typeface="Calibri"/>
              </a:rPr>
              <a:t> </a:t>
            </a:r>
            <a:r>
              <a:rPr sz="2000" b="1" dirty="0">
                <a:solidFill>
                  <a:srgbClr val="3366FF"/>
                </a:solidFill>
                <a:latin typeface="Calibri"/>
                <a:cs typeface="Calibri"/>
              </a:rPr>
              <a:t>process</a:t>
            </a:r>
            <a:r>
              <a:rPr sz="2000" b="1" spc="-5" dirty="0">
                <a:solidFill>
                  <a:srgbClr val="3366FF"/>
                </a:solidFill>
                <a:latin typeface="Calibri"/>
                <a:cs typeface="Calibri"/>
              </a:rPr>
              <a:t> </a:t>
            </a:r>
            <a:r>
              <a:rPr sz="2000" b="1" dirty="0">
                <a:solidFill>
                  <a:srgbClr val="3366FF"/>
                </a:solidFill>
                <a:latin typeface="Calibri"/>
                <a:cs typeface="Calibri"/>
              </a:rPr>
              <a:t>identifier</a:t>
            </a:r>
            <a:r>
              <a:rPr sz="2000" b="1" spc="-25" dirty="0">
                <a:solidFill>
                  <a:srgbClr val="3366FF"/>
                </a:solidFill>
                <a:latin typeface="Calibri"/>
                <a:cs typeface="Calibri"/>
              </a:rPr>
              <a:t> </a:t>
            </a:r>
            <a:r>
              <a:rPr sz="2000" dirty="0">
                <a:latin typeface="Calibri"/>
                <a:cs typeface="Calibri"/>
              </a:rPr>
              <a:t>(</a:t>
            </a:r>
            <a:r>
              <a:rPr sz="2000" b="1" dirty="0">
                <a:solidFill>
                  <a:srgbClr val="3366FF"/>
                </a:solidFill>
                <a:latin typeface="Calibri"/>
                <a:cs typeface="Calibri"/>
              </a:rPr>
              <a:t>pid</a:t>
            </a:r>
            <a:r>
              <a:rPr sz="2000" dirty="0">
                <a:latin typeface="Calibri"/>
                <a:cs typeface="Calibri"/>
              </a:rPr>
              <a:t>)</a:t>
            </a:r>
            <a:endParaRPr sz="2000">
              <a:latin typeface="Calibri"/>
              <a:cs typeface="Calibri"/>
            </a:endParaRPr>
          </a:p>
          <a:p>
            <a:pPr marL="355600" indent="-342900">
              <a:lnSpc>
                <a:spcPct val="100000"/>
              </a:lnSpc>
              <a:spcBef>
                <a:spcPts val="840"/>
              </a:spcBef>
              <a:buClr>
                <a:srgbClr val="993300"/>
              </a:buClr>
              <a:buSzPct val="90000"/>
              <a:buFont typeface="Wingdings"/>
              <a:buChar char=""/>
              <a:tabLst>
                <a:tab pos="354965" algn="l"/>
                <a:tab pos="355600" algn="l"/>
              </a:tabLst>
            </a:pPr>
            <a:r>
              <a:rPr sz="2000" dirty="0">
                <a:latin typeface="Calibri"/>
                <a:cs typeface="Calibri"/>
              </a:rPr>
              <a:t>Resource</a:t>
            </a:r>
            <a:r>
              <a:rPr sz="2000" spc="-30" dirty="0">
                <a:latin typeface="Calibri"/>
                <a:cs typeface="Calibri"/>
              </a:rPr>
              <a:t> </a:t>
            </a:r>
            <a:r>
              <a:rPr sz="2000" spc="-5" dirty="0">
                <a:latin typeface="Calibri"/>
                <a:cs typeface="Calibri"/>
              </a:rPr>
              <a:t>sharing</a:t>
            </a:r>
            <a:r>
              <a:rPr sz="2000" spc="-15" dirty="0">
                <a:latin typeface="Calibri"/>
                <a:cs typeface="Calibri"/>
              </a:rPr>
              <a:t> </a:t>
            </a:r>
            <a:r>
              <a:rPr sz="2000" spc="-5" dirty="0">
                <a:latin typeface="Calibri"/>
                <a:cs typeface="Calibri"/>
              </a:rPr>
              <a:t>options</a:t>
            </a:r>
            <a:endParaRPr sz="2000">
              <a:latin typeface="Calibri"/>
              <a:cs typeface="Calibri"/>
            </a:endParaRPr>
          </a:p>
          <a:p>
            <a:pPr marL="756285" lvl="1" indent="-287020">
              <a:lnSpc>
                <a:spcPct val="100000"/>
              </a:lnSpc>
              <a:spcBef>
                <a:spcPts val="840"/>
              </a:spcBef>
              <a:buClr>
                <a:srgbClr val="CC6600"/>
              </a:buClr>
              <a:buSzPct val="80000"/>
              <a:buFont typeface="Wingdings"/>
              <a:buChar char=""/>
              <a:tabLst>
                <a:tab pos="756285" algn="l"/>
                <a:tab pos="756920" algn="l"/>
              </a:tabLst>
            </a:pPr>
            <a:r>
              <a:rPr sz="2000" dirty="0">
                <a:latin typeface="Calibri"/>
                <a:cs typeface="Calibri"/>
              </a:rPr>
              <a:t>Parent</a:t>
            </a:r>
            <a:r>
              <a:rPr sz="2000" spc="-5" dirty="0">
                <a:latin typeface="Calibri"/>
                <a:cs typeface="Calibri"/>
              </a:rPr>
              <a:t> </a:t>
            </a:r>
            <a:r>
              <a:rPr sz="2000" dirty="0">
                <a:latin typeface="Calibri"/>
                <a:cs typeface="Calibri"/>
              </a:rPr>
              <a:t>and</a:t>
            </a:r>
            <a:r>
              <a:rPr sz="2000" spc="-20" dirty="0">
                <a:latin typeface="Calibri"/>
                <a:cs typeface="Calibri"/>
              </a:rPr>
              <a:t> </a:t>
            </a:r>
            <a:r>
              <a:rPr sz="2000" spc="-5" dirty="0">
                <a:latin typeface="Calibri"/>
                <a:cs typeface="Calibri"/>
              </a:rPr>
              <a:t>children</a:t>
            </a:r>
            <a:r>
              <a:rPr sz="2000" spc="10" dirty="0">
                <a:latin typeface="Calibri"/>
                <a:cs typeface="Calibri"/>
              </a:rPr>
              <a:t> </a:t>
            </a:r>
            <a:r>
              <a:rPr sz="2000" spc="-5" dirty="0">
                <a:latin typeface="Calibri"/>
                <a:cs typeface="Calibri"/>
              </a:rPr>
              <a:t>share </a:t>
            </a:r>
            <a:r>
              <a:rPr sz="2000" dirty="0">
                <a:latin typeface="Calibri"/>
                <a:cs typeface="Calibri"/>
              </a:rPr>
              <a:t>all </a:t>
            </a:r>
            <a:r>
              <a:rPr sz="2000" spc="-5" dirty="0">
                <a:latin typeface="Calibri"/>
                <a:cs typeface="Calibri"/>
              </a:rPr>
              <a:t>resources</a:t>
            </a:r>
            <a:endParaRPr sz="2000">
              <a:latin typeface="Calibri"/>
              <a:cs typeface="Calibri"/>
            </a:endParaRPr>
          </a:p>
          <a:p>
            <a:pPr marL="756285" lvl="1" indent="-287020">
              <a:lnSpc>
                <a:spcPct val="100000"/>
              </a:lnSpc>
              <a:spcBef>
                <a:spcPts val="880"/>
              </a:spcBef>
              <a:buClr>
                <a:srgbClr val="CC6600"/>
              </a:buClr>
              <a:buSzPct val="80000"/>
              <a:buFont typeface="Wingdings"/>
              <a:buChar char=""/>
              <a:tabLst>
                <a:tab pos="756285" algn="l"/>
                <a:tab pos="756920" algn="l"/>
              </a:tabLst>
            </a:pPr>
            <a:r>
              <a:rPr sz="2000" spc="-5" dirty="0">
                <a:latin typeface="Calibri"/>
                <a:cs typeface="Calibri"/>
              </a:rPr>
              <a:t>Children</a:t>
            </a:r>
            <a:r>
              <a:rPr sz="2000" spc="-20" dirty="0">
                <a:latin typeface="Calibri"/>
                <a:cs typeface="Calibri"/>
              </a:rPr>
              <a:t> </a:t>
            </a:r>
            <a:r>
              <a:rPr sz="2000" spc="-5" dirty="0">
                <a:latin typeface="Calibri"/>
                <a:cs typeface="Calibri"/>
              </a:rPr>
              <a:t>share</a:t>
            </a:r>
            <a:r>
              <a:rPr sz="2000" spc="20" dirty="0">
                <a:latin typeface="Calibri"/>
                <a:cs typeface="Calibri"/>
              </a:rPr>
              <a:t> </a:t>
            </a:r>
            <a:r>
              <a:rPr sz="2000" spc="-5" dirty="0">
                <a:latin typeface="Calibri"/>
                <a:cs typeface="Calibri"/>
              </a:rPr>
              <a:t>subset</a:t>
            </a:r>
            <a:r>
              <a:rPr sz="2000" spc="5" dirty="0">
                <a:latin typeface="Calibri"/>
                <a:cs typeface="Calibri"/>
              </a:rPr>
              <a:t> </a:t>
            </a:r>
            <a:r>
              <a:rPr sz="2000" dirty="0">
                <a:latin typeface="Calibri"/>
                <a:cs typeface="Calibri"/>
              </a:rPr>
              <a:t>of</a:t>
            </a:r>
            <a:r>
              <a:rPr sz="2000" spc="-10" dirty="0">
                <a:latin typeface="Calibri"/>
                <a:cs typeface="Calibri"/>
              </a:rPr>
              <a:t> </a:t>
            </a:r>
            <a:r>
              <a:rPr sz="2000" spc="-5" dirty="0">
                <a:latin typeface="Calibri"/>
                <a:cs typeface="Calibri"/>
              </a:rPr>
              <a:t>parent</a:t>
            </a:r>
            <a:r>
              <a:rPr sz="2000" spc="-5" dirty="0">
                <a:latin typeface="MS PGothic"/>
                <a:cs typeface="MS PGothic"/>
              </a:rPr>
              <a:t>’</a:t>
            </a:r>
            <a:r>
              <a:rPr sz="2000" spc="-5" dirty="0">
                <a:latin typeface="Calibri"/>
                <a:cs typeface="Calibri"/>
              </a:rPr>
              <a:t>s</a:t>
            </a:r>
            <a:r>
              <a:rPr sz="2000" dirty="0">
                <a:latin typeface="Calibri"/>
                <a:cs typeface="Calibri"/>
              </a:rPr>
              <a:t> </a:t>
            </a:r>
            <a:r>
              <a:rPr sz="2000" spc="-5" dirty="0">
                <a:latin typeface="Calibri"/>
                <a:cs typeface="Calibri"/>
              </a:rPr>
              <a:t>resources</a:t>
            </a:r>
            <a:endParaRPr sz="2000">
              <a:latin typeface="Calibri"/>
              <a:cs typeface="Calibri"/>
            </a:endParaRPr>
          </a:p>
          <a:p>
            <a:pPr marL="355600" indent="-342900">
              <a:lnSpc>
                <a:spcPct val="100000"/>
              </a:lnSpc>
              <a:spcBef>
                <a:spcPts val="805"/>
              </a:spcBef>
              <a:buClr>
                <a:srgbClr val="993300"/>
              </a:buClr>
              <a:buSzPct val="90000"/>
              <a:buFont typeface="Wingdings"/>
              <a:buChar char=""/>
              <a:tabLst>
                <a:tab pos="354965" algn="l"/>
                <a:tab pos="355600" algn="l"/>
              </a:tabLst>
            </a:pPr>
            <a:r>
              <a:rPr sz="2000" spc="-5" dirty="0">
                <a:latin typeface="Calibri"/>
                <a:cs typeface="Calibri"/>
              </a:rPr>
              <a:t>Execution</a:t>
            </a:r>
            <a:r>
              <a:rPr sz="2000" spc="-55" dirty="0">
                <a:latin typeface="Calibri"/>
                <a:cs typeface="Calibri"/>
              </a:rPr>
              <a:t> </a:t>
            </a:r>
            <a:r>
              <a:rPr sz="2000" spc="-5" dirty="0">
                <a:latin typeface="Calibri"/>
                <a:cs typeface="Calibri"/>
              </a:rPr>
              <a:t>options</a:t>
            </a:r>
            <a:endParaRPr sz="2000">
              <a:latin typeface="Calibri"/>
              <a:cs typeface="Calibri"/>
            </a:endParaRPr>
          </a:p>
          <a:p>
            <a:pPr marL="756285" lvl="1" indent="-287020">
              <a:lnSpc>
                <a:spcPct val="100000"/>
              </a:lnSpc>
              <a:spcBef>
                <a:spcPts val="840"/>
              </a:spcBef>
              <a:buClr>
                <a:srgbClr val="CC6600"/>
              </a:buClr>
              <a:buSzPct val="80000"/>
              <a:buFont typeface="Wingdings"/>
              <a:buChar char=""/>
              <a:tabLst>
                <a:tab pos="756285" algn="l"/>
                <a:tab pos="756920" algn="l"/>
              </a:tabLst>
            </a:pPr>
            <a:r>
              <a:rPr sz="2000" dirty="0">
                <a:latin typeface="Calibri"/>
                <a:cs typeface="Calibri"/>
              </a:rPr>
              <a:t>Parent</a:t>
            </a:r>
            <a:r>
              <a:rPr sz="2000" spc="-10" dirty="0">
                <a:latin typeface="Calibri"/>
                <a:cs typeface="Calibri"/>
              </a:rPr>
              <a:t> </a:t>
            </a:r>
            <a:r>
              <a:rPr sz="2000" dirty="0">
                <a:latin typeface="Calibri"/>
                <a:cs typeface="Calibri"/>
              </a:rPr>
              <a:t>and</a:t>
            </a:r>
            <a:r>
              <a:rPr sz="2000" spc="-20" dirty="0">
                <a:latin typeface="Calibri"/>
                <a:cs typeface="Calibri"/>
              </a:rPr>
              <a:t> </a:t>
            </a:r>
            <a:r>
              <a:rPr sz="2000" spc="-5" dirty="0">
                <a:latin typeface="Calibri"/>
                <a:cs typeface="Calibri"/>
              </a:rPr>
              <a:t>children</a:t>
            </a:r>
            <a:r>
              <a:rPr sz="2000" spc="5" dirty="0">
                <a:latin typeface="Calibri"/>
                <a:cs typeface="Calibri"/>
              </a:rPr>
              <a:t> </a:t>
            </a:r>
            <a:r>
              <a:rPr sz="2000" dirty="0">
                <a:latin typeface="Calibri"/>
                <a:cs typeface="Calibri"/>
              </a:rPr>
              <a:t>execute concurrently</a:t>
            </a:r>
            <a:endParaRPr sz="2000">
              <a:latin typeface="Calibri"/>
              <a:cs typeface="Calibri"/>
            </a:endParaRPr>
          </a:p>
          <a:p>
            <a:pPr marL="756285" lvl="1" indent="-287020">
              <a:lnSpc>
                <a:spcPct val="100000"/>
              </a:lnSpc>
              <a:spcBef>
                <a:spcPts val="840"/>
              </a:spcBef>
              <a:buClr>
                <a:srgbClr val="CC6600"/>
              </a:buClr>
              <a:buSzPct val="80000"/>
              <a:buFont typeface="Wingdings"/>
              <a:buChar char=""/>
              <a:tabLst>
                <a:tab pos="756285" algn="l"/>
                <a:tab pos="756920" algn="l"/>
              </a:tabLst>
            </a:pPr>
            <a:r>
              <a:rPr sz="2000" spc="-5" dirty="0">
                <a:latin typeface="Calibri"/>
                <a:cs typeface="Calibri"/>
              </a:rPr>
              <a:t>Parent</a:t>
            </a:r>
            <a:r>
              <a:rPr sz="2000" dirty="0">
                <a:latin typeface="Calibri"/>
                <a:cs typeface="Calibri"/>
              </a:rPr>
              <a:t> </a:t>
            </a:r>
            <a:r>
              <a:rPr sz="2000" spc="-5" dirty="0">
                <a:latin typeface="Calibri"/>
                <a:cs typeface="Calibri"/>
              </a:rPr>
              <a:t>waits until </a:t>
            </a:r>
            <a:r>
              <a:rPr sz="2000" dirty="0">
                <a:latin typeface="Calibri"/>
                <a:cs typeface="Calibri"/>
              </a:rPr>
              <a:t>children</a:t>
            </a:r>
            <a:r>
              <a:rPr sz="2000" spc="-5" dirty="0">
                <a:latin typeface="Calibri"/>
                <a:cs typeface="Calibri"/>
              </a:rPr>
              <a:t> </a:t>
            </a:r>
            <a:r>
              <a:rPr sz="2000" dirty="0">
                <a:latin typeface="Calibri"/>
                <a:cs typeface="Calibri"/>
              </a:rPr>
              <a:t>terminate</a:t>
            </a:r>
            <a:endParaRPr sz="2000">
              <a:latin typeface="Calibri"/>
              <a:cs typeface="Calibri"/>
            </a:endParaRPr>
          </a:p>
        </p:txBody>
      </p:sp>
      <p:sp>
        <p:nvSpPr>
          <p:cNvPr id="8" name="object 8"/>
          <p:cNvSpPr txBox="1">
            <a:spLocks noGrp="1"/>
          </p:cNvSpPr>
          <p:nvPr>
            <p:ph type="dt" sz="half" idx="6"/>
          </p:nvPr>
        </p:nvSpPr>
        <p:spPr>
          <a:prstGeom prst="rect">
            <a:avLst/>
          </a:prstGeom>
        </p:spPr>
        <p:txBody>
          <a:bodyPr vert="horz" wrap="square" lIns="0" tIns="20320" rIns="0" bIns="0" rtlCol="0">
            <a:spAutoFit/>
          </a:bodyPr>
          <a:lstStyle/>
          <a:p>
            <a:pPr>
              <a:lnSpc>
                <a:spcPct val="100000"/>
              </a:lnSpc>
              <a:spcBef>
                <a:spcPts val="160"/>
              </a:spcBef>
              <a:tabLst>
                <a:tab pos="2305050" algn="l"/>
              </a:tabLst>
            </a:pPr>
            <a:r>
              <a:rPr sz="1500" spc="-15" baseline="2777" dirty="0"/>
              <a:t>1.1	</a:t>
            </a:r>
            <a:r>
              <a:rPr sz="1500" spc="-7" baseline="13888" dirty="0"/>
              <a:t>Silberschatz,</a:t>
            </a:r>
            <a:r>
              <a:rPr sz="1500" spc="-37" baseline="13888" dirty="0"/>
              <a:t> </a:t>
            </a:r>
            <a:r>
              <a:rPr sz="1500" spc="-7" baseline="13888" dirty="0"/>
              <a:t>Galvin</a:t>
            </a:r>
            <a:r>
              <a:rPr sz="1500" spc="-30" baseline="13888" dirty="0"/>
              <a:t> </a:t>
            </a:r>
            <a:r>
              <a:rPr sz="1500" spc="-7" baseline="13888" dirty="0"/>
              <a:t>and</a:t>
            </a:r>
            <a:r>
              <a:rPr sz="1500" spc="15" baseline="13888" dirty="0"/>
              <a:t> </a:t>
            </a:r>
            <a:r>
              <a:rPr sz="1500" spc="-7" baseline="13888" dirty="0"/>
              <a:t>Gagne</a:t>
            </a:r>
            <a:r>
              <a:rPr sz="1500" spc="7" baseline="13888" dirty="0"/>
              <a:t> </a:t>
            </a:r>
            <a:r>
              <a:rPr sz="1500" spc="-67" baseline="13888" dirty="0"/>
              <a:t>©2011</a:t>
            </a:r>
            <a:r>
              <a:rPr sz="1000" spc="-45" dirty="0"/>
              <a:t>Operating</a:t>
            </a:r>
            <a:r>
              <a:rPr sz="1000" spc="-10" dirty="0"/>
              <a:t> System</a:t>
            </a:r>
            <a:r>
              <a:rPr sz="1000" spc="10" dirty="0"/>
              <a:t> </a:t>
            </a:r>
            <a:r>
              <a:rPr sz="1000" spc="-5" dirty="0"/>
              <a:t>Concepts</a:t>
            </a:r>
            <a:r>
              <a:rPr sz="1000" spc="5" dirty="0"/>
              <a:t> </a:t>
            </a:r>
            <a:r>
              <a:rPr sz="1000" spc="-5" dirty="0"/>
              <a:t>Essentials</a:t>
            </a:r>
            <a:r>
              <a:rPr sz="1000" spc="15" dirty="0"/>
              <a:t> </a:t>
            </a:r>
            <a:r>
              <a:rPr sz="1000" spc="-5" dirty="0"/>
              <a:t>–</a:t>
            </a:r>
            <a:r>
              <a:rPr sz="1000" spc="-10" dirty="0"/>
              <a:t> </a:t>
            </a:r>
            <a:r>
              <a:rPr sz="1000" dirty="0"/>
              <a:t>8</a:t>
            </a:r>
            <a:r>
              <a:rPr sz="975" baseline="25641" dirty="0"/>
              <a:t>th</a:t>
            </a:r>
            <a:r>
              <a:rPr sz="975" spc="150" baseline="25641" dirty="0"/>
              <a:t> </a:t>
            </a:r>
            <a:r>
              <a:rPr sz="1000" spc="-5" dirty="0"/>
              <a:t>Edition</a:t>
            </a:r>
            <a:endParaRPr sz="1000"/>
          </a:p>
        </p:txBody>
      </p:sp>
      <p:sp>
        <p:nvSpPr>
          <p:cNvPr id="7" name="object 7"/>
          <p:cNvSpPr txBox="1">
            <a:spLocks noGrp="1"/>
          </p:cNvSpPr>
          <p:nvPr>
            <p:ph type="title"/>
          </p:nvPr>
        </p:nvSpPr>
        <p:spPr>
          <a:xfrm>
            <a:off x="1938020" y="288163"/>
            <a:ext cx="1446530" cy="513715"/>
          </a:xfrm>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spTree>
  </p:cSld>
  <p:clrMapOvr>
    <a:masterClrMapping/>
  </p:clrMapOvr>
  <p:transition/>
  <p:timing>
    <p:tnLst>
      <p:par>
        <p:cTn id="1" dur="indefinite" restart="never" nodeType="tmRoot"/>
      </p:par>
    </p:tnLst>
  </p:timing>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7170" name="Rectangle 2"/>
          <p:cNvSpPr>
            <a:spLocks noGrp="1" noChangeArrowheads="1"/>
          </p:cNvSpPr>
          <p:nvPr>
            <p:ph type="title"/>
          </p:nvPr>
        </p:nvSpPr>
        <p:spPr>
          <a:xfrm>
            <a:off x="1576388" y="155575"/>
            <a:ext cx="6107112" cy="576263"/>
          </a:xfrm>
        </p:spPr>
        <p:txBody>
          <a:bodyPr/>
          <a:lstStyle/>
          <a:p>
            <a:pPr eaLnBrk="1" hangingPunct="1"/>
            <a:r>
              <a:rPr lang="en-US" altLang="en-US" smtClean="0"/>
              <a:t>Process Concept (Cont.)</a:t>
            </a:r>
          </a:p>
        </p:txBody>
      </p:sp>
      <p:sp>
        <p:nvSpPr>
          <p:cNvPr id="4" name="Content Placeholder 3"/>
          <p:cNvSpPr>
            <a:spLocks noGrp="1"/>
          </p:cNvSpPr>
          <p:nvPr>
            <p:ph idx="1"/>
          </p:nvPr>
        </p:nvSpPr>
        <p:spPr>
          <a:xfrm>
            <a:off x="422137" y="941940"/>
            <a:ext cx="8229600" cy="5416868"/>
          </a:xfrm>
        </p:spPr>
        <p:txBody>
          <a:bodyPr/>
          <a:lstStyle/>
          <a:p>
            <a:pPr>
              <a:buNone/>
            </a:pPr>
            <a:r>
              <a:rPr lang="en-US" dirty="0" smtClean="0"/>
              <a:t>When a program is loaded into main memory, it is divided into four main sections:</a:t>
            </a:r>
          </a:p>
          <a:p>
            <a:r>
              <a:rPr lang="en-US" b="1" dirty="0" smtClean="0"/>
              <a:t>Text Segment (Code Segment):</a:t>
            </a:r>
            <a:endParaRPr lang="en-US" dirty="0" smtClean="0"/>
          </a:p>
          <a:p>
            <a:pPr lvl="1" fontAlgn="ctr"/>
            <a:r>
              <a:rPr lang="en-US" dirty="0" smtClean="0"/>
              <a:t>Contains the program's compiled machine code (instructions). </a:t>
            </a:r>
          </a:p>
          <a:p>
            <a:pPr lvl="1" fontAlgn="ctr"/>
            <a:endParaRPr lang="en-US" dirty="0" smtClean="0"/>
          </a:p>
          <a:p>
            <a:r>
              <a:rPr lang="en-US" b="1" dirty="0" smtClean="0"/>
              <a:t>Data Segment:</a:t>
            </a:r>
            <a:endParaRPr lang="en-US" dirty="0" smtClean="0"/>
          </a:p>
          <a:p>
            <a:pPr lvl="1" fontAlgn="ctr"/>
            <a:r>
              <a:rPr lang="en-US" dirty="0" smtClean="0"/>
              <a:t>Stores global and static variables, which are allocated memory once and maintain their values throughout the program's life. </a:t>
            </a:r>
          </a:p>
          <a:p>
            <a:pPr lvl="1" fontAlgn="ctr"/>
            <a:endParaRPr lang="en-US" dirty="0" smtClean="0"/>
          </a:p>
          <a:p>
            <a:r>
              <a:rPr lang="en-US" b="1" dirty="0" smtClean="0"/>
              <a:t>Heap Segment:</a:t>
            </a:r>
            <a:endParaRPr lang="en-US" dirty="0" smtClean="0"/>
          </a:p>
          <a:p>
            <a:pPr lvl="1" fontAlgn="ctr"/>
            <a:r>
              <a:rPr lang="en-US" dirty="0" smtClean="0"/>
              <a:t>A region of memory used for dynamic memory allocation. Memory is allocated or </a:t>
            </a:r>
            <a:r>
              <a:rPr lang="en-US" dirty="0" err="1" smtClean="0"/>
              <a:t>deallocated</a:t>
            </a:r>
            <a:r>
              <a:rPr lang="en-US" dirty="0" smtClean="0"/>
              <a:t> during the program's execution using functions like </a:t>
            </a:r>
            <a:r>
              <a:rPr lang="en-US" dirty="0" err="1" smtClean="0"/>
              <a:t>malloc</a:t>
            </a:r>
            <a:r>
              <a:rPr lang="en-US" dirty="0" smtClean="0"/>
              <a:t>(). </a:t>
            </a:r>
          </a:p>
          <a:p>
            <a:pPr lvl="1" fontAlgn="ctr"/>
            <a:endParaRPr lang="en-US" dirty="0" smtClean="0"/>
          </a:p>
          <a:p>
            <a:r>
              <a:rPr lang="en-US" b="1" dirty="0" smtClean="0"/>
              <a:t>Stack Segment :</a:t>
            </a:r>
            <a:endParaRPr lang="en-US" dirty="0" smtClean="0"/>
          </a:p>
          <a:p>
            <a:pPr lvl="1"/>
            <a:r>
              <a:rPr lang="en-US" dirty="0" smtClean="0"/>
              <a:t>Used for temporary data, including function parameters, local variables, and return addresses. The stack grows downwards in memory, while the heap typically grows upwards. </a:t>
            </a:r>
          </a:p>
          <a:p>
            <a:endParaRPr lang="en-US" dirty="0"/>
          </a:p>
        </p:txBody>
      </p:sp>
    </p:spTree>
  </p:cSld>
  <p:clrMapOvr>
    <a:masterClrMapping/>
  </p:clrMapOvr>
  <p:timing>
    <p:tnLst>
      <p:par>
        <p:cTn id="1" dur="indefinite" restart="never" nodeType="tmRoot"/>
      </p:par>
    </p:tnLst>
  </p:timing>
</p:sld>
</file>

<file path=ppt/slides/slide30.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p:nvPr/>
        </p:nvSpPr>
        <p:spPr>
          <a:xfrm>
            <a:off x="948944" y="970889"/>
            <a:ext cx="7860030" cy="2799715"/>
          </a:xfrm>
          <a:prstGeom prst="rect">
            <a:avLst/>
          </a:prstGeom>
        </p:spPr>
        <p:txBody>
          <a:bodyPr vert="horz" wrap="square" lIns="0" tIns="119380" rIns="0" bIns="0" rtlCol="0">
            <a:spAutoFit/>
          </a:bodyPr>
          <a:lstStyle/>
          <a:p>
            <a:pPr marL="355600" indent="-342900">
              <a:lnSpc>
                <a:spcPct val="100000"/>
              </a:lnSpc>
              <a:spcBef>
                <a:spcPts val="940"/>
              </a:spcBef>
              <a:buClr>
                <a:srgbClr val="993300"/>
              </a:buClr>
              <a:buSzPct val="90000"/>
              <a:buFont typeface="Wingdings"/>
              <a:buChar char=""/>
              <a:tabLst>
                <a:tab pos="354965" algn="l"/>
                <a:tab pos="355600" algn="l"/>
              </a:tabLst>
            </a:pPr>
            <a:r>
              <a:rPr sz="2000" spc="-5" dirty="0">
                <a:latin typeface="Calibri"/>
                <a:cs typeface="Calibri"/>
              </a:rPr>
              <a:t>Address</a:t>
            </a:r>
            <a:r>
              <a:rPr sz="2000" spc="-40" dirty="0">
                <a:latin typeface="Calibri"/>
                <a:cs typeface="Calibri"/>
              </a:rPr>
              <a:t> </a:t>
            </a:r>
            <a:r>
              <a:rPr sz="2000" spc="-5" dirty="0">
                <a:latin typeface="Calibri"/>
                <a:cs typeface="Calibri"/>
              </a:rPr>
              <a:t>space</a:t>
            </a:r>
            <a:endParaRPr sz="2000">
              <a:latin typeface="Calibri"/>
              <a:cs typeface="Calibri"/>
            </a:endParaRPr>
          </a:p>
          <a:p>
            <a:pPr marL="756285" lvl="1" indent="-287020">
              <a:lnSpc>
                <a:spcPct val="100000"/>
              </a:lnSpc>
              <a:spcBef>
                <a:spcPts val="840"/>
              </a:spcBef>
              <a:buClr>
                <a:srgbClr val="CC6600"/>
              </a:buClr>
              <a:buSzPct val="80000"/>
              <a:buFont typeface="Wingdings"/>
              <a:buChar char=""/>
              <a:tabLst>
                <a:tab pos="756285" algn="l"/>
                <a:tab pos="756920" algn="l"/>
              </a:tabLst>
            </a:pPr>
            <a:r>
              <a:rPr sz="2000" spc="-5" dirty="0">
                <a:latin typeface="Calibri"/>
                <a:cs typeface="Calibri"/>
              </a:rPr>
              <a:t>Child</a:t>
            </a:r>
            <a:r>
              <a:rPr sz="2000" spc="-25" dirty="0">
                <a:latin typeface="Calibri"/>
                <a:cs typeface="Calibri"/>
              </a:rPr>
              <a:t> </a:t>
            </a:r>
            <a:r>
              <a:rPr sz="2000" spc="-5" dirty="0">
                <a:latin typeface="Calibri"/>
                <a:cs typeface="Calibri"/>
              </a:rPr>
              <a:t>duplicate</a:t>
            </a:r>
            <a:r>
              <a:rPr sz="2000" dirty="0">
                <a:latin typeface="Calibri"/>
                <a:cs typeface="Calibri"/>
              </a:rPr>
              <a:t> </a:t>
            </a:r>
            <a:r>
              <a:rPr sz="2000" spc="-5" dirty="0">
                <a:latin typeface="Calibri"/>
                <a:cs typeface="Calibri"/>
              </a:rPr>
              <a:t>of</a:t>
            </a:r>
            <a:r>
              <a:rPr sz="2000" spc="-20" dirty="0">
                <a:latin typeface="Calibri"/>
                <a:cs typeface="Calibri"/>
              </a:rPr>
              <a:t> </a:t>
            </a:r>
            <a:r>
              <a:rPr sz="2000" spc="-5" dirty="0">
                <a:latin typeface="Calibri"/>
                <a:cs typeface="Calibri"/>
              </a:rPr>
              <a:t>parent</a:t>
            </a:r>
            <a:endParaRPr sz="2000">
              <a:latin typeface="Calibri"/>
              <a:cs typeface="Calibri"/>
            </a:endParaRPr>
          </a:p>
          <a:p>
            <a:pPr marL="756285" lvl="1" indent="-287020">
              <a:lnSpc>
                <a:spcPct val="100000"/>
              </a:lnSpc>
              <a:spcBef>
                <a:spcPts val="840"/>
              </a:spcBef>
              <a:buClr>
                <a:srgbClr val="CC6600"/>
              </a:buClr>
              <a:buSzPct val="80000"/>
              <a:buFont typeface="Wingdings"/>
              <a:buChar char=""/>
              <a:tabLst>
                <a:tab pos="756285" algn="l"/>
                <a:tab pos="756920" algn="l"/>
              </a:tabLst>
            </a:pPr>
            <a:r>
              <a:rPr sz="2000" spc="-5" dirty="0">
                <a:latin typeface="Calibri"/>
                <a:cs typeface="Calibri"/>
              </a:rPr>
              <a:t>Child</a:t>
            </a:r>
            <a:r>
              <a:rPr sz="2000" spc="-25" dirty="0">
                <a:latin typeface="Calibri"/>
                <a:cs typeface="Calibri"/>
              </a:rPr>
              <a:t> </a:t>
            </a:r>
            <a:r>
              <a:rPr sz="2000" spc="-5" dirty="0">
                <a:latin typeface="Calibri"/>
                <a:cs typeface="Calibri"/>
              </a:rPr>
              <a:t>has</a:t>
            </a:r>
            <a:r>
              <a:rPr sz="2000" dirty="0">
                <a:latin typeface="Calibri"/>
                <a:cs typeface="Calibri"/>
              </a:rPr>
              <a:t> a</a:t>
            </a:r>
            <a:r>
              <a:rPr sz="2000" spc="-5" dirty="0">
                <a:latin typeface="Calibri"/>
                <a:cs typeface="Calibri"/>
              </a:rPr>
              <a:t> program</a:t>
            </a:r>
            <a:r>
              <a:rPr sz="2000" spc="-15" dirty="0">
                <a:latin typeface="Calibri"/>
                <a:cs typeface="Calibri"/>
              </a:rPr>
              <a:t> </a:t>
            </a:r>
            <a:r>
              <a:rPr sz="2000" dirty="0">
                <a:latin typeface="Calibri"/>
                <a:cs typeface="Calibri"/>
              </a:rPr>
              <a:t>loaded</a:t>
            </a:r>
            <a:r>
              <a:rPr sz="2000" spc="-15" dirty="0">
                <a:latin typeface="Calibri"/>
                <a:cs typeface="Calibri"/>
              </a:rPr>
              <a:t> </a:t>
            </a:r>
            <a:r>
              <a:rPr sz="2000" dirty="0">
                <a:latin typeface="Calibri"/>
                <a:cs typeface="Calibri"/>
              </a:rPr>
              <a:t>into</a:t>
            </a:r>
            <a:r>
              <a:rPr sz="2000" spc="-20" dirty="0">
                <a:latin typeface="Calibri"/>
                <a:cs typeface="Calibri"/>
              </a:rPr>
              <a:t> </a:t>
            </a:r>
            <a:r>
              <a:rPr sz="2000" spc="-5" dirty="0">
                <a:latin typeface="Calibri"/>
                <a:cs typeface="Calibri"/>
              </a:rPr>
              <a:t>it</a:t>
            </a:r>
            <a:endParaRPr sz="2000">
              <a:latin typeface="Calibri"/>
              <a:cs typeface="Calibri"/>
            </a:endParaRPr>
          </a:p>
          <a:p>
            <a:pPr marL="355600" indent="-342900">
              <a:lnSpc>
                <a:spcPct val="100000"/>
              </a:lnSpc>
              <a:spcBef>
                <a:spcPts val="840"/>
              </a:spcBef>
              <a:buClr>
                <a:srgbClr val="993300"/>
              </a:buClr>
              <a:buSzPct val="90000"/>
              <a:buFont typeface="Wingdings"/>
              <a:buChar char=""/>
              <a:tabLst>
                <a:tab pos="354965" algn="l"/>
                <a:tab pos="355600" algn="l"/>
              </a:tabLst>
            </a:pPr>
            <a:r>
              <a:rPr sz="2000" dirty="0">
                <a:latin typeface="Calibri"/>
                <a:cs typeface="Calibri"/>
              </a:rPr>
              <a:t>UNIX</a:t>
            </a:r>
            <a:r>
              <a:rPr sz="2000" spc="-65" dirty="0">
                <a:latin typeface="Calibri"/>
                <a:cs typeface="Calibri"/>
              </a:rPr>
              <a:t> </a:t>
            </a:r>
            <a:r>
              <a:rPr sz="2000" spc="-5" dirty="0">
                <a:latin typeface="Calibri"/>
                <a:cs typeface="Calibri"/>
              </a:rPr>
              <a:t>examples</a:t>
            </a:r>
            <a:endParaRPr sz="2000">
              <a:latin typeface="Calibri"/>
              <a:cs typeface="Calibri"/>
            </a:endParaRPr>
          </a:p>
          <a:p>
            <a:pPr marL="756285" lvl="1" indent="-287020">
              <a:lnSpc>
                <a:spcPct val="100000"/>
              </a:lnSpc>
              <a:spcBef>
                <a:spcPts val="840"/>
              </a:spcBef>
              <a:buClr>
                <a:srgbClr val="CC6600"/>
              </a:buClr>
              <a:buSzPct val="80000"/>
              <a:buFont typeface="Wingdings"/>
              <a:buChar char=""/>
              <a:tabLst>
                <a:tab pos="756285" algn="l"/>
                <a:tab pos="756920" algn="l"/>
              </a:tabLst>
            </a:pPr>
            <a:r>
              <a:rPr sz="2000" b="1" spc="-5" dirty="0">
                <a:latin typeface="Calibri"/>
                <a:cs typeface="Calibri"/>
              </a:rPr>
              <a:t>fork()</a:t>
            </a:r>
            <a:r>
              <a:rPr sz="2000" b="1" spc="-15" dirty="0">
                <a:latin typeface="Calibri"/>
                <a:cs typeface="Calibri"/>
              </a:rPr>
              <a:t> </a:t>
            </a:r>
            <a:r>
              <a:rPr sz="2000" spc="-5" dirty="0">
                <a:latin typeface="Calibri"/>
                <a:cs typeface="Calibri"/>
              </a:rPr>
              <a:t>system</a:t>
            </a:r>
            <a:r>
              <a:rPr sz="2000" spc="5" dirty="0">
                <a:latin typeface="Calibri"/>
                <a:cs typeface="Calibri"/>
              </a:rPr>
              <a:t> </a:t>
            </a:r>
            <a:r>
              <a:rPr sz="2000" dirty="0">
                <a:latin typeface="Calibri"/>
                <a:cs typeface="Calibri"/>
              </a:rPr>
              <a:t>call</a:t>
            </a:r>
            <a:r>
              <a:rPr sz="2000" spc="-10" dirty="0">
                <a:latin typeface="Calibri"/>
                <a:cs typeface="Calibri"/>
              </a:rPr>
              <a:t> </a:t>
            </a:r>
            <a:r>
              <a:rPr sz="2000" dirty="0">
                <a:latin typeface="Calibri"/>
                <a:cs typeface="Calibri"/>
              </a:rPr>
              <a:t>creates</a:t>
            </a:r>
            <a:r>
              <a:rPr sz="2000" spc="15" dirty="0">
                <a:latin typeface="Calibri"/>
                <a:cs typeface="Calibri"/>
              </a:rPr>
              <a:t> </a:t>
            </a:r>
            <a:r>
              <a:rPr sz="2000" spc="-5" dirty="0">
                <a:latin typeface="Calibri"/>
                <a:cs typeface="Calibri"/>
              </a:rPr>
              <a:t>new</a:t>
            </a:r>
            <a:r>
              <a:rPr sz="2000" spc="-15" dirty="0">
                <a:latin typeface="Calibri"/>
                <a:cs typeface="Calibri"/>
              </a:rPr>
              <a:t> </a:t>
            </a:r>
            <a:r>
              <a:rPr sz="2000" spc="-5" dirty="0">
                <a:latin typeface="Calibri"/>
                <a:cs typeface="Calibri"/>
              </a:rPr>
              <a:t>process</a:t>
            </a:r>
            <a:endParaRPr sz="2000">
              <a:latin typeface="Calibri"/>
              <a:cs typeface="Calibri"/>
            </a:endParaRPr>
          </a:p>
          <a:p>
            <a:pPr marL="756285" lvl="1" indent="-287020">
              <a:lnSpc>
                <a:spcPts val="2380"/>
              </a:lnSpc>
              <a:spcBef>
                <a:spcPts val="880"/>
              </a:spcBef>
              <a:buClr>
                <a:srgbClr val="CC6600"/>
              </a:buClr>
              <a:buSzPct val="80000"/>
              <a:buFont typeface="Wingdings"/>
              <a:buChar char=""/>
              <a:tabLst>
                <a:tab pos="756285" algn="l"/>
                <a:tab pos="756920" algn="l"/>
                <a:tab pos="1536065" algn="l"/>
                <a:tab pos="2408555" algn="l"/>
                <a:tab pos="2896235" algn="l"/>
                <a:tab pos="3530600" algn="l"/>
                <a:tab pos="4171950" algn="l"/>
                <a:tab pos="4435475" algn="l"/>
                <a:tab pos="5165725" algn="l"/>
                <a:tab pos="5525770" algn="l"/>
                <a:tab pos="6430645" algn="l"/>
                <a:tab pos="6917055" algn="l"/>
              </a:tabLst>
            </a:pPr>
            <a:r>
              <a:rPr sz="2000" b="1" spc="-5" dirty="0">
                <a:latin typeface="Calibri"/>
                <a:cs typeface="Calibri"/>
              </a:rPr>
              <a:t>exec(</a:t>
            </a:r>
            <a:r>
              <a:rPr sz="2000" b="1" dirty="0">
                <a:latin typeface="Calibri"/>
                <a:cs typeface="Calibri"/>
              </a:rPr>
              <a:t>)	</a:t>
            </a:r>
            <a:r>
              <a:rPr sz="2000" spc="-5" dirty="0">
                <a:latin typeface="Calibri"/>
                <a:cs typeface="Calibri"/>
              </a:rPr>
              <a:t>sys</a:t>
            </a:r>
            <a:r>
              <a:rPr sz="2000" spc="-10" dirty="0">
                <a:latin typeface="Calibri"/>
                <a:cs typeface="Calibri"/>
              </a:rPr>
              <a:t>t</a:t>
            </a:r>
            <a:r>
              <a:rPr sz="2000" dirty="0">
                <a:latin typeface="Calibri"/>
                <a:cs typeface="Calibri"/>
              </a:rPr>
              <a:t>em	call	</a:t>
            </a:r>
            <a:r>
              <a:rPr sz="2000" spc="-5" dirty="0">
                <a:latin typeface="Calibri"/>
                <a:cs typeface="Calibri"/>
              </a:rPr>
              <a:t>use</a:t>
            </a:r>
            <a:r>
              <a:rPr sz="2000" dirty="0">
                <a:latin typeface="Calibri"/>
                <a:cs typeface="Calibri"/>
              </a:rPr>
              <a:t>d	after	a	</a:t>
            </a:r>
            <a:r>
              <a:rPr sz="2000" b="1" spc="-5" dirty="0">
                <a:latin typeface="Calibri"/>
                <a:cs typeface="Calibri"/>
              </a:rPr>
              <a:t>fork</a:t>
            </a:r>
            <a:r>
              <a:rPr sz="2000" b="1" spc="-10" dirty="0">
                <a:latin typeface="Calibri"/>
                <a:cs typeface="Calibri"/>
              </a:rPr>
              <a:t>(</a:t>
            </a:r>
            <a:r>
              <a:rPr sz="2000" b="1" dirty="0">
                <a:latin typeface="Calibri"/>
                <a:cs typeface="Calibri"/>
              </a:rPr>
              <a:t>)	</a:t>
            </a:r>
            <a:r>
              <a:rPr sz="2000" spc="-15" dirty="0">
                <a:latin typeface="Calibri"/>
                <a:cs typeface="Calibri"/>
              </a:rPr>
              <a:t>t</a:t>
            </a:r>
            <a:r>
              <a:rPr sz="2000" dirty="0">
                <a:latin typeface="Calibri"/>
                <a:cs typeface="Calibri"/>
              </a:rPr>
              <a:t>o	r</a:t>
            </a:r>
            <a:r>
              <a:rPr sz="2000" spc="-10" dirty="0">
                <a:latin typeface="Calibri"/>
                <a:cs typeface="Calibri"/>
              </a:rPr>
              <a:t>e</a:t>
            </a:r>
            <a:r>
              <a:rPr sz="2000" spc="-5" dirty="0">
                <a:latin typeface="Calibri"/>
                <a:cs typeface="Calibri"/>
              </a:rPr>
              <a:t>plac</a:t>
            </a:r>
            <a:r>
              <a:rPr sz="2000" dirty="0">
                <a:latin typeface="Calibri"/>
                <a:cs typeface="Calibri"/>
              </a:rPr>
              <a:t>e	</a:t>
            </a:r>
            <a:r>
              <a:rPr sz="2000" spc="-15" dirty="0">
                <a:latin typeface="Calibri"/>
                <a:cs typeface="Calibri"/>
              </a:rPr>
              <a:t>t</a:t>
            </a:r>
            <a:r>
              <a:rPr sz="2000" spc="-5" dirty="0">
                <a:latin typeface="Calibri"/>
                <a:cs typeface="Calibri"/>
              </a:rPr>
              <a:t>h</a:t>
            </a:r>
            <a:r>
              <a:rPr sz="2000" dirty="0">
                <a:latin typeface="Calibri"/>
                <a:cs typeface="Calibri"/>
              </a:rPr>
              <a:t>e	</a:t>
            </a:r>
            <a:r>
              <a:rPr sz="2000" spc="-5" dirty="0">
                <a:latin typeface="Calibri"/>
                <a:cs typeface="Calibri"/>
              </a:rPr>
              <a:t>p</a:t>
            </a:r>
            <a:r>
              <a:rPr sz="2000" spc="-15" dirty="0">
                <a:latin typeface="Calibri"/>
                <a:cs typeface="Calibri"/>
              </a:rPr>
              <a:t>r</a:t>
            </a:r>
            <a:r>
              <a:rPr sz="2000" spc="-5" dirty="0">
                <a:latin typeface="Calibri"/>
                <a:cs typeface="Calibri"/>
              </a:rPr>
              <a:t>oces</a:t>
            </a:r>
            <a:r>
              <a:rPr sz="2000" spc="105" dirty="0">
                <a:latin typeface="Calibri"/>
                <a:cs typeface="Calibri"/>
              </a:rPr>
              <a:t>s</a:t>
            </a:r>
            <a:r>
              <a:rPr sz="2000" dirty="0">
                <a:latin typeface="MS PGothic"/>
                <a:cs typeface="MS PGothic"/>
              </a:rPr>
              <a:t>’</a:t>
            </a:r>
            <a:endParaRPr sz="2000">
              <a:latin typeface="MS PGothic"/>
              <a:cs typeface="MS PGothic"/>
            </a:endParaRPr>
          </a:p>
          <a:p>
            <a:pPr marL="756285">
              <a:lnSpc>
                <a:spcPts val="2380"/>
              </a:lnSpc>
            </a:pPr>
            <a:r>
              <a:rPr sz="2000" spc="-5" dirty="0">
                <a:latin typeface="Calibri"/>
                <a:cs typeface="Calibri"/>
              </a:rPr>
              <a:t>memory</a:t>
            </a:r>
            <a:r>
              <a:rPr sz="2000" spc="-20" dirty="0">
                <a:latin typeface="Calibri"/>
                <a:cs typeface="Calibri"/>
              </a:rPr>
              <a:t> </a:t>
            </a:r>
            <a:r>
              <a:rPr sz="2000" spc="-5" dirty="0">
                <a:latin typeface="Calibri"/>
                <a:cs typeface="Calibri"/>
              </a:rPr>
              <a:t>space</a:t>
            </a:r>
            <a:r>
              <a:rPr sz="2000" dirty="0">
                <a:latin typeface="Calibri"/>
                <a:cs typeface="Calibri"/>
              </a:rPr>
              <a:t> </a:t>
            </a:r>
            <a:r>
              <a:rPr sz="2000" spc="-5" dirty="0">
                <a:latin typeface="Calibri"/>
                <a:cs typeface="Calibri"/>
              </a:rPr>
              <a:t>with</a:t>
            </a:r>
            <a:r>
              <a:rPr sz="2000" spc="5" dirty="0">
                <a:latin typeface="Calibri"/>
                <a:cs typeface="Calibri"/>
              </a:rPr>
              <a:t> </a:t>
            </a:r>
            <a:r>
              <a:rPr sz="2000" dirty="0">
                <a:latin typeface="Calibri"/>
                <a:cs typeface="Calibri"/>
              </a:rPr>
              <a:t>a</a:t>
            </a:r>
            <a:r>
              <a:rPr sz="2000" spc="-5" dirty="0">
                <a:latin typeface="Calibri"/>
                <a:cs typeface="Calibri"/>
              </a:rPr>
              <a:t> new</a:t>
            </a:r>
            <a:r>
              <a:rPr sz="2000" spc="-10" dirty="0">
                <a:latin typeface="Calibri"/>
                <a:cs typeface="Calibri"/>
              </a:rPr>
              <a:t> </a:t>
            </a:r>
            <a:r>
              <a:rPr sz="2000" spc="-5" dirty="0">
                <a:latin typeface="Calibri"/>
                <a:cs typeface="Calibri"/>
              </a:rPr>
              <a:t>program</a:t>
            </a:r>
            <a:endParaRPr sz="2000">
              <a:latin typeface="Calibri"/>
              <a:cs typeface="Calibri"/>
            </a:endParaRPr>
          </a:p>
        </p:txBody>
      </p:sp>
      <p:pic>
        <p:nvPicPr>
          <p:cNvPr id="7" name="object 7"/>
          <p:cNvPicPr/>
          <p:nvPr/>
        </p:nvPicPr>
        <p:blipFill>
          <a:blip r:embed="rId2" cstate="print"/>
          <a:stretch>
            <a:fillRect/>
          </a:stretch>
        </p:blipFill>
        <p:spPr>
          <a:xfrm>
            <a:off x="1497075" y="3989387"/>
            <a:ext cx="6419850" cy="1616075"/>
          </a:xfrm>
          <a:prstGeom prst="rect">
            <a:avLst/>
          </a:prstGeom>
        </p:spPr>
      </p:pic>
      <p:sp>
        <p:nvSpPr>
          <p:cNvPr id="8" name="object 8"/>
          <p:cNvSpPr txBox="1">
            <a:spLocks noGrp="1"/>
          </p:cNvSpPr>
          <p:nvPr>
            <p:ph type="title"/>
          </p:nvPr>
        </p:nvSpPr>
        <p:spPr>
          <a:xfrm>
            <a:off x="1938020" y="288163"/>
            <a:ext cx="1446530" cy="513715"/>
          </a:xfrm>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spTree>
  </p:cSld>
  <p:clrMapOvr>
    <a:masterClrMapping/>
  </p:clrMapOvr>
  <p:transition/>
  <p:timing>
    <p:tnLst>
      <p:par>
        <p:cTn id="1" dur="indefinite" restart="never" nodeType="tmRoot"/>
      </p:par>
    </p:tnLst>
  </p:timing>
</p:sld>
</file>

<file path=ppt/slides/slide31.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p:nvPr/>
        </p:nvSpPr>
        <p:spPr>
          <a:xfrm>
            <a:off x="885240" y="1070228"/>
            <a:ext cx="7811770" cy="2067560"/>
          </a:xfrm>
          <a:prstGeom prst="rect">
            <a:avLst/>
          </a:prstGeom>
        </p:spPr>
        <p:txBody>
          <a:bodyPr vert="horz" wrap="square" lIns="0" tIns="12700" rIns="0" bIns="0" rtlCol="0">
            <a:spAutoFit/>
          </a:bodyPr>
          <a:lstStyle/>
          <a:p>
            <a:pPr algn="ctr">
              <a:lnSpc>
                <a:spcPct val="100000"/>
              </a:lnSpc>
              <a:spcBef>
                <a:spcPts val="100"/>
              </a:spcBef>
            </a:pPr>
            <a:r>
              <a:rPr sz="2400" b="1" spc="-5" dirty="0">
                <a:solidFill>
                  <a:srgbClr val="006699"/>
                </a:solidFill>
                <a:latin typeface="Arial"/>
                <a:cs typeface="Arial"/>
              </a:rPr>
              <a:t>Process</a:t>
            </a:r>
            <a:r>
              <a:rPr sz="2400" b="1" spc="-45" dirty="0">
                <a:solidFill>
                  <a:srgbClr val="006699"/>
                </a:solidFill>
                <a:latin typeface="Arial"/>
                <a:cs typeface="Arial"/>
              </a:rPr>
              <a:t> </a:t>
            </a:r>
            <a:r>
              <a:rPr sz="2400" b="1" dirty="0">
                <a:solidFill>
                  <a:srgbClr val="006699"/>
                </a:solidFill>
                <a:latin typeface="Arial"/>
                <a:cs typeface="Arial"/>
              </a:rPr>
              <a:t>Termination</a:t>
            </a:r>
            <a:endParaRPr sz="2400">
              <a:latin typeface="Arial"/>
              <a:cs typeface="Arial"/>
            </a:endParaRPr>
          </a:p>
          <a:p>
            <a:pPr marL="355600" marR="5080" indent="-342900">
              <a:lnSpc>
                <a:spcPct val="100000"/>
              </a:lnSpc>
              <a:spcBef>
                <a:spcPts val="1875"/>
              </a:spcBef>
              <a:buClr>
                <a:srgbClr val="993300"/>
              </a:buClr>
              <a:buSzPct val="90000"/>
              <a:buFont typeface="Wingdings"/>
              <a:buChar char=""/>
              <a:tabLst>
                <a:tab pos="354965" algn="l"/>
                <a:tab pos="355600" algn="l"/>
              </a:tabLst>
            </a:pPr>
            <a:r>
              <a:rPr sz="2000" spc="-5" dirty="0">
                <a:latin typeface="Calibri"/>
                <a:cs typeface="Calibri"/>
              </a:rPr>
              <a:t>Process</a:t>
            </a:r>
            <a:r>
              <a:rPr sz="2000" spc="100" dirty="0">
                <a:latin typeface="Calibri"/>
                <a:cs typeface="Calibri"/>
              </a:rPr>
              <a:t> </a:t>
            </a:r>
            <a:r>
              <a:rPr sz="2000" dirty="0">
                <a:latin typeface="Calibri"/>
                <a:cs typeface="Calibri"/>
              </a:rPr>
              <a:t>executes</a:t>
            </a:r>
            <a:r>
              <a:rPr sz="2000" spc="100" dirty="0">
                <a:latin typeface="Calibri"/>
                <a:cs typeface="Calibri"/>
              </a:rPr>
              <a:t> </a:t>
            </a:r>
            <a:r>
              <a:rPr sz="2000" dirty="0">
                <a:latin typeface="Calibri"/>
                <a:cs typeface="Calibri"/>
              </a:rPr>
              <a:t>last</a:t>
            </a:r>
            <a:r>
              <a:rPr sz="2000" spc="100" dirty="0">
                <a:latin typeface="Calibri"/>
                <a:cs typeface="Calibri"/>
              </a:rPr>
              <a:t> </a:t>
            </a:r>
            <a:r>
              <a:rPr sz="2000" dirty="0">
                <a:latin typeface="Calibri"/>
                <a:cs typeface="Calibri"/>
              </a:rPr>
              <a:t>statement</a:t>
            </a:r>
            <a:r>
              <a:rPr sz="2000" spc="105" dirty="0">
                <a:latin typeface="Calibri"/>
                <a:cs typeface="Calibri"/>
              </a:rPr>
              <a:t> </a:t>
            </a:r>
            <a:r>
              <a:rPr sz="2000" dirty="0">
                <a:latin typeface="Calibri"/>
                <a:cs typeface="Calibri"/>
              </a:rPr>
              <a:t>and</a:t>
            </a:r>
            <a:r>
              <a:rPr sz="2000" spc="110" dirty="0">
                <a:latin typeface="Calibri"/>
                <a:cs typeface="Calibri"/>
              </a:rPr>
              <a:t> </a:t>
            </a:r>
            <a:r>
              <a:rPr sz="2000" spc="-5" dirty="0">
                <a:latin typeface="Calibri"/>
                <a:cs typeface="Calibri"/>
              </a:rPr>
              <a:t>then</a:t>
            </a:r>
            <a:r>
              <a:rPr sz="2000" spc="110" dirty="0">
                <a:latin typeface="Calibri"/>
                <a:cs typeface="Calibri"/>
              </a:rPr>
              <a:t> </a:t>
            </a:r>
            <a:r>
              <a:rPr sz="2000" spc="-5" dirty="0">
                <a:latin typeface="Calibri"/>
                <a:cs typeface="Calibri"/>
              </a:rPr>
              <a:t>asks</a:t>
            </a:r>
            <a:r>
              <a:rPr sz="2000" spc="90" dirty="0">
                <a:latin typeface="Calibri"/>
                <a:cs typeface="Calibri"/>
              </a:rPr>
              <a:t> </a:t>
            </a:r>
            <a:r>
              <a:rPr sz="2000" dirty="0">
                <a:latin typeface="Calibri"/>
                <a:cs typeface="Calibri"/>
              </a:rPr>
              <a:t>the</a:t>
            </a:r>
            <a:r>
              <a:rPr sz="2000" spc="105" dirty="0">
                <a:latin typeface="Calibri"/>
                <a:cs typeface="Calibri"/>
              </a:rPr>
              <a:t> </a:t>
            </a:r>
            <a:r>
              <a:rPr sz="2000" spc="-5" dirty="0">
                <a:latin typeface="Calibri"/>
                <a:cs typeface="Calibri"/>
              </a:rPr>
              <a:t>operating</a:t>
            </a:r>
            <a:r>
              <a:rPr sz="2000" spc="110" dirty="0">
                <a:latin typeface="Calibri"/>
                <a:cs typeface="Calibri"/>
              </a:rPr>
              <a:t> </a:t>
            </a:r>
            <a:r>
              <a:rPr sz="2000" spc="-5" dirty="0">
                <a:latin typeface="Calibri"/>
                <a:cs typeface="Calibri"/>
              </a:rPr>
              <a:t>system</a:t>
            </a:r>
            <a:r>
              <a:rPr sz="2000" spc="90" dirty="0">
                <a:latin typeface="Calibri"/>
                <a:cs typeface="Calibri"/>
              </a:rPr>
              <a:t> </a:t>
            </a:r>
            <a:r>
              <a:rPr sz="2000" dirty="0">
                <a:latin typeface="Calibri"/>
                <a:cs typeface="Calibri"/>
              </a:rPr>
              <a:t>to </a:t>
            </a:r>
            <a:r>
              <a:rPr sz="2000" spc="-434" dirty="0">
                <a:latin typeface="Calibri"/>
                <a:cs typeface="Calibri"/>
              </a:rPr>
              <a:t> </a:t>
            </a:r>
            <a:r>
              <a:rPr sz="2000" spc="-5" dirty="0">
                <a:latin typeface="Calibri"/>
                <a:cs typeface="Calibri"/>
              </a:rPr>
              <a:t>delete</a:t>
            </a:r>
            <a:r>
              <a:rPr sz="2000" dirty="0">
                <a:latin typeface="Calibri"/>
                <a:cs typeface="Calibri"/>
              </a:rPr>
              <a:t> </a:t>
            </a:r>
            <a:r>
              <a:rPr sz="2000" spc="-5" dirty="0">
                <a:latin typeface="Calibri"/>
                <a:cs typeface="Calibri"/>
              </a:rPr>
              <a:t>it</a:t>
            </a:r>
            <a:r>
              <a:rPr sz="2000" dirty="0">
                <a:latin typeface="Calibri"/>
                <a:cs typeface="Calibri"/>
              </a:rPr>
              <a:t> </a:t>
            </a:r>
            <a:r>
              <a:rPr sz="2000" spc="-5" dirty="0">
                <a:latin typeface="Calibri"/>
                <a:cs typeface="Calibri"/>
              </a:rPr>
              <a:t>using </a:t>
            </a:r>
            <a:r>
              <a:rPr sz="2000" dirty="0">
                <a:latin typeface="Calibri"/>
                <a:cs typeface="Calibri"/>
              </a:rPr>
              <a:t>the</a:t>
            </a:r>
            <a:r>
              <a:rPr sz="2000" spc="-5" dirty="0">
                <a:latin typeface="Calibri"/>
                <a:cs typeface="Calibri"/>
              </a:rPr>
              <a:t> </a:t>
            </a:r>
            <a:r>
              <a:rPr sz="2000" b="1" spc="-5" dirty="0">
                <a:latin typeface="Calibri"/>
                <a:cs typeface="Calibri"/>
              </a:rPr>
              <a:t>exit()</a:t>
            </a:r>
            <a:r>
              <a:rPr sz="2000" b="1" spc="10" dirty="0">
                <a:latin typeface="Calibri"/>
                <a:cs typeface="Calibri"/>
              </a:rPr>
              <a:t> </a:t>
            </a:r>
            <a:r>
              <a:rPr sz="2000" spc="-5" dirty="0">
                <a:latin typeface="Calibri"/>
                <a:cs typeface="Calibri"/>
              </a:rPr>
              <a:t>system </a:t>
            </a:r>
            <a:r>
              <a:rPr sz="2000" dirty="0">
                <a:latin typeface="Calibri"/>
                <a:cs typeface="Calibri"/>
              </a:rPr>
              <a:t>call.</a:t>
            </a:r>
            <a:endParaRPr sz="2000">
              <a:latin typeface="Calibri"/>
              <a:cs typeface="Calibri"/>
            </a:endParaRPr>
          </a:p>
          <a:p>
            <a:pPr marL="756285" lvl="1" indent="-287020">
              <a:lnSpc>
                <a:spcPct val="100000"/>
              </a:lnSpc>
              <a:spcBef>
                <a:spcPts val="844"/>
              </a:spcBef>
              <a:buClr>
                <a:srgbClr val="CC6600"/>
              </a:buClr>
              <a:buSzPct val="80000"/>
              <a:buFont typeface="Wingdings"/>
              <a:buChar char=""/>
              <a:tabLst>
                <a:tab pos="756285" algn="l"/>
                <a:tab pos="756920" algn="l"/>
              </a:tabLst>
            </a:pPr>
            <a:r>
              <a:rPr sz="2000" dirty="0">
                <a:latin typeface="Calibri"/>
                <a:cs typeface="Calibri"/>
              </a:rPr>
              <a:t>Returns</a:t>
            </a:r>
            <a:r>
              <a:rPr sz="2000" spc="440" dirty="0">
                <a:latin typeface="Calibri"/>
                <a:cs typeface="Calibri"/>
              </a:rPr>
              <a:t> </a:t>
            </a:r>
            <a:r>
              <a:rPr sz="2000" spc="-5" dirty="0">
                <a:latin typeface="Calibri"/>
                <a:cs typeface="Calibri"/>
              </a:rPr>
              <a:t>status</a:t>
            </a:r>
            <a:r>
              <a:rPr sz="2000" spc="5" dirty="0">
                <a:latin typeface="Calibri"/>
                <a:cs typeface="Calibri"/>
              </a:rPr>
              <a:t> </a:t>
            </a:r>
            <a:r>
              <a:rPr sz="2000" spc="-5" dirty="0">
                <a:latin typeface="Calibri"/>
                <a:cs typeface="Calibri"/>
              </a:rPr>
              <a:t>data</a:t>
            </a:r>
            <a:r>
              <a:rPr sz="2000" spc="10" dirty="0">
                <a:latin typeface="Calibri"/>
                <a:cs typeface="Calibri"/>
              </a:rPr>
              <a:t> </a:t>
            </a:r>
            <a:r>
              <a:rPr sz="2000" spc="-5" dirty="0">
                <a:latin typeface="Calibri"/>
                <a:cs typeface="Calibri"/>
              </a:rPr>
              <a:t>from </a:t>
            </a:r>
            <a:r>
              <a:rPr sz="2000" dirty="0">
                <a:latin typeface="Calibri"/>
                <a:cs typeface="Calibri"/>
              </a:rPr>
              <a:t>child</a:t>
            </a:r>
            <a:r>
              <a:rPr sz="2000" spc="-5" dirty="0">
                <a:latin typeface="Calibri"/>
                <a:cs typeface="Calibri"/>
              </a:rPr>
              <a:t> </a:t>
            </a:r>
            <a:r>
              <a:rPr sz="2000" dirty="0">
                <a:latin typeface="Calibri"/>
                <a:cs typeface="Calibri"/>
              </a:rPr>
              <a:t>to</a:t>
            </a:r>
            <a:r>
              <a:rPr sz="2000" spc="-10" dirty="0">
                <a:latin typeface="Calibri"/>
                <a:cs typeface="Calibri"/>
              </a:rPr>
              <a:t> </a:t>
            </a:r>
            <a:r>
              <a:rPr sz="2000" spc="-5" dirty="0">
                <a:latin typeface="Calibri"/>
                <a:cs typeface="Calibri"/>
              </a:rPr>
              <a:t>parent</a:t>
            </a:r>
            <a:r>
              <a:rPr sz="2000" spc="15" dirty="0">
                <a:latin typeface="Calibri"/>
                <a:cs typeface="Calibri"/>
              </a:rPr>
              <a:t> </a:t>
            </a:r>
            <a:r>
              <a:rPr sz="2000" spc="-5" dirty="0">
                <a:latin typeface="Calibri"/>
                <a:cs typeface="Calibri"/>
              </a:rPr>
              <a:t>(via</a:t>
            </a:r>
            <a:r>
              <a:rPr sz="2000" dirty="0">
                <a:latin typeface="Calibri"/>
                <a:cs typeface="Calibri"/>
              </a:rPr>
              <a:t> </a:t>
            </a:r>
            <a:r>
              <a:rPr sz="2000" b="1" spc="-5" dirty="0">
                <a:latin typeface="Calibri"/>
                <a:cs typeface="Calibri"/>
              </a:rPr>
              <a:t>wait()</a:t>
            </a:r>
            <a:r>
              <a:rPr sz="2000" spc="-5" dirty="0">
                <a:latin typeface="Calibri"/>
                <a:cs typeface="Calibri"/>
              </a:rPr>
              <a:t>)</a:t>
            </a:r>
            <a:endParaRPr sz="2000">
              <a:latin typeface="Calibri"/>
              <a:cs typeface="Calibri"/>
            </a:endParaRPr>
          </a:p>
          <a:p>
            <a:pPr marL="756285" lvl="1" indent="-287020">
              <a:lnSpc>
                <a:spcPct val="100000"/>
              </a:lnSpc>
              <a:spcBef>
                <a:spcPts val="875"/>
              </a:spcBef>
              <a:buClr>
                <a:srgbClr val="CC6600"/>
              </a:buClr>
              <a:buSzPct val="80000"/>
              <a:buFont typeface="Wingdings"/>
              <a:buChar char=""/>
              <a:tabLst>
                <a:tab pos="756285" algn="l"/>
                <a:tab pos="756920" algn="l"/>
              </a:tabLst>
            </a:pPr>
            <a:r>
              <a:rPr sz="2000" spc="-5" dirty="0">
                <a:latin typeface="Calibri"/>
                <a:cs typeface="Calibri"/>
              </a:rPr>
              <a:t>Process</a:t>
            </a:r>
            <a:r>
              <a:rPr sz="2000" spc="-5" dirty="0">
                <a:latin typeface="MS PGothic"/>
                <a:cs typeface="MS PGothic"/>
              </a:rPr>
              <a:t>’</a:t>
            </a:r>
            <a:r>
              <a:rPr sz="2000" spc="-150" dirty="0">
                <a:latin typeface="MS PGothic"/>
                <a:cs typeface="MS PGothic"/>
              </a:rPr>
              <a:t> </a:t>
            </a:r>
            <a:r>
              <a:rPr sz="2000" spc="-5" dirty="0">
                <a:latin typeface="Calibri"/>
                <a:cs typeface="Calibri"/>
              </a:rPr>
              <a:t>resources</a:t>
            </a:r>
            <a:r>
              <a:rPr sz="2000" spc="5" dirty="0">
                <a:latin typeface="Calibri"/>
                <a:cs typeface="Calibri"/>
              </a:rPr>
              <a:t> </a:t>
            </a:r>
            <a:r>
              <a:rPr sz="2000" dirty="0">
                <a:latin typeface="Calibri"/>
                <a:cs typeface="Calibri"/>
              </a:rPr>
              <a:t>are</a:t>
            </a:r>
            <a:r>
              <a:rPr sz="2000" spc="10" dirty="0">
                <a:latin typeface="Calibri"/>
                <a:cs typeface="Calibri"/>
              </a:rPr>
              <a:t> </a:t>
            </a:r>
            <a:r>
              <a:rPr sz="2000" spc="-5" dirty="0">
                <a:latin typeface="Calibri"/>
                <a:cs typeface="Calibri"/>
              </a:rPr>
              <a:t>deallocated</a:t>
            </a:r>
            <a:r>
              <a:rPr sz="2000" spc="20" dirty="0">
                <a:latin typeface="Calibri"/>
                <a:cs typeface="Calibri"/>
              </a:rPr>
              <a:t> </a:t>
            </a:r>
            <a:r>
              <a:rPr sz="2000" dirty="0">
                <a:latin typeface="Calibri"/>
                <a:cs typeface="Calibri"/>
              </a:rPr>
              <a:t>by</a:t>
            </a:r>
            <a:r>
              <a:rPr sz="2000" spc="-20" dirty="0">
                <a:latin typeface="Calibri"/>
                <a:cs typeface="Calibri"/>
              </a:rPr>
              <a:t> </a:t>
            </a:r>
            <a:r>
              <a:rPr sz="2000" spc="-5" dirty="0">
                <a:latin typeface="Calibri"/>
                <a:cs typeface="Calibri"/>
              </a:rPr>
              <a:t>operating</a:t>
            </a:r>
            <a:r>
              <a:rPr sz="2000" dirty="0">
                <a:latin typeface="Calibri"/>
                <a:cs typeface="Calibri"/>
              </a:rPr>
              <a:t> </a:t>
            </a:r>
            <a:r>
              <a:rPr sz="2000" spc="-5" dirty="0">
                <a:latin typeface="Calibri"/>
                <a:cs typeface="Calibri"/>
              </a:rPr>
              <a:t>system</a:t>
            </a:r>
            <a:endParaRPr sz="2000">
              <a:latin typeface="Calibri"/>
              <a:cs typeface="Calibri"/>
            </a:endParaRPr>
          </a:p>
        </p:txBody>
      </p:sp>
      <p:sp>
        <p:nvSpPr>
          <p:cNvPr id="7" name="object 7"/>
          <p:cNvSpPr txBox="1"/>
          <p:nvPr/>
        </p:nvSpPr>
        <p:spPr>
          <a:xfrm>
            <a:off x="885240" y="3213607"/>
            <a:ext cx="6631940" cy="1459230"/>
          </a:xfrm>
          <a:prstGeom prst="rect">
            <a:avLst/>
          </a:prstGeom>
        </p:spPr>
        <p:txBody>
          <a:bodyPr vert="horz" wrap="square" lIns="0" tIns="13335" rIns="0" bIns="0" rtlCol="0">
            <a:spAutoFit/>
          </a:bodyPr>
          <a:lstStyle/>
          <a:p>
            <a:pPr marL="355600" indent="-342900">
              <a:lnSpc>
                <a:spcPct val="100000"/>
              </a:lnSpc>
              <a:spcBef>
                <a:spcPts val="105"/>
              </a:spcBef>
              <a:buClr>
                <a:srgbClr val="993300"/>
              </a:buClr>
              <a:buSzPct val="90000"/>
              <a:buFont typeface="Wingdings"/>
              <a:buChar char=""/>
              <a:tabLst>
                <a:tab pos="354965" algn="l"/>
                <a:tab pos="355600" algn="l"/>
              </a:tabLst>
            </a:pPr>
            <a:r>
              <a:rPr sz="2000" dirty="0">
                <a:latin typeface="Calibri"/>
                <a:cs typeface="Calibri"/>
              </a:rPr>
              <a:t>Parent</a:t>
            </a:r>
            <a:r>
              <a:rPr sz="2000" spc="305" dirty="0">
                <a:latin typeface="Calibri"/>
                <a:cs typeface="Calibri"/>
              </a:rPr>
              <a:t> </a:t>
            </a:r>
            <a:r>
              <a:rPr sz="2000" dirty="0">
                <a:latin typeface="Calibri"/>
                <a:cs typeface="Calibri"/>
              </a:rPr>
              <a:t>may</a:t>
            </a:r>
            <a:r>
              <a:rPr sz="2000" spc="310" dirty="0">
                <a:latin typeface="Calibri"/>
                <a:cs typeface="Calibri"/>
              </a:rPr>
              <a:t> </a:t>
            </a:r>
            <a:r>
              <a:rPr sz="2000" dirty="0">
                <a:latin typeface="Calibri"/>
                <a:cs typeface="Calibri"/>
              </a:rPr>
              <a:t>terminate</a:t>
            </a:r>
            <a:r>
              <a:rPr sz="2000" spc="310" dirty="0">
                <a:latin typeface="Calibri"/>
                <a:cs typeface="Calibri"/>
              </a:rPr>
              <a:t> </a:t>
            </a:r>
            <a:r>
              <a:rPr sz="2000" dirty="0">
                <a:latin typeface="Calibri"/>
                <a:cs typeface="Calibri"/>
              </a:rPr>
              <a:t>the</a:t>
            </a:r>
            <a:r>
              <a:rPr sz="2000" spc="305" dirty="0">
                <a:latin typeface="Calibri"/>
                <a:cs typeface="Calibri"/>
              </a:rPr>
              <a:t> </a:t>
            </a:r>
            <a:r>
              <a:rPr sz="2000" spc="-5" dirty="0">
                <a:latin typeface="Calibri"/>
                <a:cs typeface="Calibri"/>
              </a:rPr>
              <a:t>execution</a:t>
            </a:r>
            <a:r>
              <a:rPr sz="2000" spc="310" dirty="0">
                <a:latin typeface="Calibri"/>
                <a:cs typeface="Calibri"/>
              </a:rPr>
              <a:t> </a:t>
            </a:r>
            <a:r>
              <a:rPr sz="2000" spc="-5" dirty="0">
                <a:latin typeface="Calibri"/>
                <a:cs typeface="Calibri"/>
              </a:rPr>
              <a:t>of</a:t>
            </a:r>
            <a:r>
              <a:rPr sz="2000" spc="305" dirty="0">
                <a:latin typeface="Calibri"/>
                <a:cs typeface="Calibri"/>
              </a:rPr>
              <a:t> </a:t>
            </a:r>
            <a:r>
              <a:rPr sz="2000" spc="-5" dirty="0">
                <a:latin typeface="Calibri"/>
                <a:cs typeface="Calibri"/>
              </a:rPr>
              <a:t>children</a:t>
            </a:r>
            <a:r>
              <a:rPr sz="2000" spc="305" dirty="0">
                <a:latin typeface="Calibri"/>
                <a:cs typeface="Calibri"/>
              </a:rPr>
              <a:t> </a:t>
            </a:r>
            <a:r>
              <a:rPr sz="2000" spc="-5" dirty="0">
                <a:latin typeface="Calibri"/>
                <a:cs typeface="Calibri"/>
              </a:rPr>
              <a:t>processes</a:t>
            </a:r>
            <a:endParaRPr sz="2000">
              <a:latin typeface="Calibri"/>
              <a:cs typeface="Calibri"/>
            </a:endParaRPr>
          </a:p>
          <a:p>
            <a:pPr marL="355600">
              <a:lnSpc>
                <a:spcPct val="100000"/>
              </a:lnSpc>
            </a:pPr>
            <a:r>
              <a:rPr sz="2000" b="1" dirty="0">
                <a:latin typeface="Calibri"/>
                <a:cs typeface="Calibri"/>
              </a:rPr>
              <a:t>abort()</a:t>
            </a:r>
            <a:r>
              <a:rPr sz="2000" b="1" spc="-25" dirty="0">
                <a:latin typeface="Calibri"/>
                <a:cs typeface="Calibri"/>
              </a:rPr>
              <a:t> </a:t>
            </a:r>
            <a:r>
              <a:rPr sz="2000" spc="-5" dirty="0">
                <a:latin typeface="Calibri"/>
                <a:cs typeface="Calibri"/>
              </a:rPr>
              <a:t>system </a:t>
            </a:r>
            <a:r>
              <a:rPr sz="2000" dirty="0">
                <a:latin typeface="Calibri"/>
                <a:cs typeface="Calibri"/>
              </a:rPr>
              <a:t>call.</a:t>
            </a:r>
            <a:r>
              <a:rPr sz="2000" spc="10" dirty="0">
                <a:latin typeface="Calibri"/>
                <a:cs typeface="Calibri"/>
              </a:rPr>
              <a:t> </a:t>
            </a:r>
            <a:r>
              <a:rPr sz="2000" spc="-5" dirty="0">
                <a:latin typeface="Calibri"/>
                <a:cs typeface="Calibri"/>
              </a:rPr>
              <a:t>Some</a:t>
            </a:r>
            <a:r>
              <a:rPr sz="2000" dirty="0">
                <a:latin typeface="Calibri"/>
                <a:cs typeface="Calibri"/>
              </a:rPr>
              <a:t> </a:t>
            </a:r>
            <a:r>
              <a:rPr sz="2000" spc="-5" dirty="0">
                <a:latin typeface="Calibri"/>
                <a:cs typeface="Calibri"/>
              </a:rPr>
              <a:t>reasons</a:t>
            </a:r>
            <a:r>
              <a:rPr sz="2000" spc="5" dirty="0">
                <a:latin typeface="Calibri"/>
                <a:cs typeface="Calibri"/>
              </a:rPr>
              <a:t> </a:t>
            </a:r>
            <a:r>
              <a:rPr sz="2000" dirty="0">
                <a:latin typeface="Calibri"/>
                <a:cs typeface="Calibri"/>
              </a:rPr>
              <a:t>for</a:t>
            </a:r>
            <a:r>
              <a:rPr sz="2000" spc="-10" dirty="0">
                <a:latin typeface="Calibri"/>
                <a:cs typeface="Calibri"/>
              </a:rPr>
              <a:t> </a:t>
            </a:r>
            <a:r>
              <a:rPr sz="2000" spc="-5" dirty="0">
                <a:latin typeface="Calibri"/>
                <a:cs typeface="Calibri"/>
              </a:rPr>
              <a:t>doing</a:t>
            </a:r>
            <a:r>
              <a:rPr sz="2000" spc="-15" dirty="0">
                <a:latin typeface="Calibri"/>
                <a:cs typeface="Calibri"/>
              </a:rPr>
              <a:t> </a:t>
            </a:r>
            <a:r>
              <a:rPr sz="2000" spc="-5" dirty="0">
                <a:latin typeface="Calibri"/>
                <a:cs typeface="Calibri"/>
              </a:rPr>
              <a:t>so:</a:t>
            </a:r>
            <a:endParaRPr sz="2000">
              <a:latin typeface="Calibri"/>
              <a:cs typeface="Calibri"/>
            </a:endParaRPr>
          </a:p>
          <a:p>
            <a:pPr marL="756285" lvl="1" indent="-287020">
              <a:lnSpc>
                <a:spcPct val="100000"/>
              </a:lnSpc>
              <a:spcBef>
                <a:spcPts val="840"/>
              </a:spcBef>
              <a:buClr>
                <a:srgbClr val="CC6600"/>
              </a:buClr>
              <a:buSzPct val="80000"/>
              <a:buFont typeface="Wingdings"/>
              <a:buChar char=""/>
              <a:tabLst>
                <a:tab pos="756285" algn="l"/>
                <a:tab pos="756920" algn="l"/>
              </a:tabLst>
            </a:pPr>
            <a:r>
              <a:rPr sz="2000" spc="-5" dirty="0">
                <a:latin typeface="Calibri"/>
                <a:cs typeface="Calibri"/>
              </a:rPr>
              <a:t>Child</a:t>
            </a:r>
            <a:r>
              <a:rPr sz="2000" spc="-25" dirty="0">
                <a:latin typeface="Calibri"/>
                <a:cs typeface="Calibri"/>
              </a:rPr>
              <a:t> </a:t>
            </a:r>
            <a:r>
              <a:rPr sz="2000" spc="-5" dirty="0">
                <a:latin typeface="Calibri"/>
                <a:cs typeface="Calibri"/>
              </a:rPr>
              <a:t>has </a:t>
            </a:r>
            <a:r>
              <a:rPr sz="2000" dirty="0">
                <a:latin typeface="Calibri"/>
                <a:cs typeface="Calibri"/>
              </a:rPr>
              <a:t>exceeded</a:t>
            </a:r>
            <a:r>
              <a:rPr sz="2000" spc="-5" dirty="0">
                <a:latin typeface="Calibri"/>
                <a:cs typeface="Calibri"/>
              </a:rPr>
              <a:t> </a:t>
            </a:r>
            <a:r>
              <a:rPr sz="2000" dirty="0">
                <a:latin typeface="Calibri"/>
                <a:cs typeface="Calibri"/>
              </a:rPr>
              <a:t>allocated </a:t>
            </a:r>
            <a:r>
              <a:rPr sz="2000" spc="-5" dirty="0">
                <a:latin typeface="Calibri"/>
                <a:cs typeface="Calibri"/>
              </a:rPr>
              <a:t>resources</a:t>
            </a:r>
            <a:endParaRPr sz="2000">
              <a:latin typeface="Calibri"/>
              <a:cs typeface="Calibri"/>
            </a:endParaRPr>
          </a:p>
          <a:p>
            <a:pPr marL="756285" lvl="1" indent="-287020">
              <a:lnSpc>
                <a:spcPct val="100000"/>
              </a:lnSpc>
              <a:spcBef>
                <a:spcPts val="840"/>
              </a:spcBef>
              <a:buClr>
                <a:srgbClr val="CC6600"/>
              </a:buClr>
              <a:buSzPct val="80000"/>
              <a:buFont typeface="Wingdings"/>
              <a:buChar char=""/>
              <a:tabLst>
                <a:tab pos="756285" algn="l"/>
                <a:tab pos="756920" algn="l"/>
              </a:tabLst>
            </a:pPr>
            <a:r>
              <a:rPr sz="2000" spc="-5" dirty="0">
                <a:latin typeface="Calibri"/>
                <a:cs typeface="Calibri"/>
              </a:rPr>
              <a:t>Task </a:t>
            </a:r>
            <a:r>
              <a:rPr sz="2000" dirty="0">
                <a:latin typeface="Calibri"/>
                <a:cs typeface="Calibri"/>
              </a:rPr>
              <a:t>assigned to</a:t>
            </a:r>
            <a:r>
              <a:rPr sz="2000" spc="-20" dirty="0">
                <a:latin typeface="Calibri"/>
                <a:cs typeface="Calibri"/>
              </a:rPr>
              <a:t> </a:t>
            </a:r>
            <a:r>
              <a:rPr sz="2000" dirty="0">
                <a:latin typeface="Calibri"/>
                <a:cs typeface="Calibri"/>
              </a:rPr>
              <a:t>child</a:t>
            </a:r>
            <a:r>
              <a:rPr sz="2000" spc="-10" dirty="0">
                <a:latin typeface="Calibri"/>
                <a:cs typeface="Calibri"/>
              </a:rPr>
              <a:t> </a:t>
            </a:r>
            <a:r>
              <a:rPr sz="2000" spc="-5" dirty="0">
                <a:latin typeface="Calibri"/>
                <a:cs typeface="Calibri"/>
              </a:rPr>
              <a:t>is</a:t>
            </a:r>
            <a:r>
              <a:rPr sz="2000" spc="5" dirty="0">
                <a:latin typeface="Calibri"/>
                <a:cs typeface="Calibri"/>
              </a:rPr>
              <a:t> </a:t>
            </a:r>
            <a:r>
              <a:rPr sz="2000" dirty="0">
                <a:latin typeface="Calibri"/>
                <a:cs typeface="Calibri"/>
              </a:rPr>
              <a:t>no</a:t>
            </a:r>
            <a:r>
              <a:rPr sz="2000" spc="-30" dirty="0">
                <a:latin typeface="Calibri"/>
                <a:cs typeface="Calibri"/>
              </a:rPr>
              <a:t> </a:t>
            </a:r>
            <a:r>
              <a:rPr sz="2000" dirty="0">
                <a:latin typeface="Calibri"/>
                <a:cs typeface="Calibri"/>
              </a:rPr>
              <a:t>longer</a:t>
            </a:r>
            <a:r>
              <a:rPr sz="2000" spc="-25" dirty="0">
                <a:latin typeface="Calibri"/>
                <a:cs typeface="Calibri"/>
              </a:rPr>
              <a:t> </a:t>
            </a:r>
            <a:r>
              <a:rPr sz="2000" dirty="0">
                <a:latin typeface="Calibri"/>
                <a:cs typeface="Calibri"/>
              </a:rPr>
              <a:t>required</a:t>
            </a:r>
            <a:endParaRPr sz="2000">
              <a:latin typeface="Calibri"/>
              <a:cs typeface="Calibri"/>
            </a:endParaRPr>
          </a:p>
        </p:txBody>
      </p:sp>
      <p:sp>
        <p:nvSpPr>
          <p:cNvPr id="8" name="object 8"/>
          <p:cNvSpPr txBox="1"/>
          <p:nvPr/>
        </p:nvSpPr>
        <p:spPr>
          <a:xfrm>
            <a:off x="7683500" y="3213607"/>
            <a:ext cx="1012825" cy="330835"/>
          </a:xfrm>
          <a:prstGeom prst="rect">
            <a:avLst/>
          </a:prstGeom>
        </p:spPr>
        <p:txBody>
          <a:bodyPr vert="horz" wrap="square" lIns="0" tIns="13335" rIns="0" bIns="0" rtlCol="0">
            <a:spAutoFit/>
          </a:bodyPr>
          <a:lstStyle/>
          <a:p>
            <a:pPr marL="12700">
              <a:lnSpc>
                <a:spcPct val="100000"/>
              </a:lnSpc>
              <a:spcBef>
                <a:spcPts val="105"/>
              </a:spcBef>
            </a:pPr>
            <a:r>
              <a:rPr sz="2000" spc="-5" dirty="0">
                <a:latin typeface="Calibri"/>
                <a:cs typeface="Calibri"/>
              </a:rPr>
              <a:t>using</a:t>
            </a:r>
            <a:r>
              <a:rPr sz="2000" spc="235" dirty="0">
                <a:latin typeface="Calibri"/>
                <a:cs typeface="Calibri"/>
              </a:rPr>
              <a:t> </a:t>
            </a:r>
            <a:r>
              <a:rPr sz="2000" dirty="0">
                <a:latin typeface="Calibri"/>
                <a:cs typeface="Calibri"/>
              </a:rPr>
              <a:t>the</a:t>
            </a:r>
            <a:endParaRPr sz="2000">
              <a:latin typeface="Calibri"/>
              <a:cs typeface="Calibri"/>
            </a:endParaRPr>
          </a:p>
        </p:txBody>
      </p:sp>
      <p:sp>
        <p:nvSpPr>
          <p:cNvPr id="9" name="object 9"/>
          <p:cNvSpPr txBox="1"/>
          <p:nvPr/>
        </p:nvSpPr>
        <p:spPr>
          <a:xfrm>
            <a:off x="1342771" y="4753102"/>
            <a:ext cx="7355205" cy="636270"/>
          </a:xfrm>
          <a:prstGeom prst="rect">
            <a:avLst/>
          </a:prstGeom>
        </p:spPr>
        <p:txBody>
          <a:bodyPr vert="horz" wrap="square" lIns="0" tIns="12700" rIns="0" bIns="0" rtlCol="0">
            <a:spAutoFit/>
          </a:bodyPr>
          <a:lstStyle/>
          <a:p>
            <a:pPr marL="299085" indent="-287020">
              <a:lnSpc>
                <a:spcPct val="100000"/>
              </a:lnSpc>
              <a:spcBef>
                <a:spcPts val="100"/>
              </a:spcBef>
              <a:buClr>
                <a:srgbClr val="CC6600"/>
              </a:buClr>
              <a:buSzPct val="80000"/>
              <a:buFont typeface="Wingdings"/>
              <a:buChar char=""/>
              <a:tabLst>
                <a:tab pos="299085" algn="l"/>
                <a:tab pos="299720" algn="l"/>
                <a:tab pos="7219950" algn="l"/>
              </a:tabLst>
            </a:pPr>
            <a:r>
              <a:rPr sz="2000" spc="-5" dirty="0">
                <a:latin typeface="Calibri"/>
                <a:cs typeface="Calibri"/>
              </a:rPr>
              <a:t>Th</a:t>
            </a:r>
            <a:r>
              <a:rPr sz="2000" dirty="0">
                <a:latin typeface="Calibri"/>
                <a:cs typeface="Calibri"/>
              </a:rPr>
              <a:t>e </a:t>
            </a:r>
            <a:r>
              <a:rPr sz="2000" spc="-225" dirty="0">
                <a:latin typeface="Calibri"/>
                <a:cs typeface="Calibri"/>
              </a:rPr>
              <a:t> </a:t>
            </a:r>
            <a:r>
              <a:rPr sz="2000" spc="-5" dirty="0">
                <a:latin typeface="Calibri"/>
                <a:cs typeface="Calibri"/>
              </a:rPr>
              <a:t>paren</a:t>
            </a:r>
            <a:r>
              <a:rPr sz="2000" dirty="0">
                <a:latin typeface="Calibri"/>
                <a:cs typeface="Calibri"/>
              </a:rPr>
              <a:t>t </a:t>
            </a:r>
            <a:r>
              <a:rPr sz="2000" spc="-229" dirty="0">
                <a:latin typeface="Calibri"/>
                <a:cs typeface="Calibri"/>
              </a:rPr>
              <a:t> </a:t>
            </a:r>
            <a:r>
              <a:rPr sz="2000" spc="-5" dirty="0">
                <a:latin typeface="Calibri"/>
                <a:cs typeface="Calibri"/>
              </a:rPr>
              <a:t>i</a:t>
            </a:r>
            <a:r>
              <a:rPr sz="2000" dirty="0">
                <a:latin typeface="Calibri"/>
                <a:cs typeface="Calibri"/>
              </a:rPr>
              <a:t>s </a:t>
            </a:r>
            <a:r>
              <a:rPr sz="2000" spc="-225" dirty="0">
                <a:latin typeface="Calibri"/>
                <a:cs typeface="Calibri"/>
              </a:rPr>
              <a:t> </a:t>
            </a:r>
            <a:r>
              <a:rPr sz="2000" dirty="0">
                <a:latin typeface="Calibri"/>
                <a:cs typeface="Calibri"/>
              </a:rPr>
              <a:t>ex</a:t>
            </a:r>
            <a:r>
              <a:rPr sz="2000" spc="-10" dirty="0">
                <a:latin typeface="Calibri"/>
                <a:cs typeface="Calibri"/>
              </a:rPr>
              <a:t>i</a:t>
            </a:r>
            <a:r>
              <a:rPr sz="2000" spc="10" dirty="0">
                <a:latin typeface="Calibri"/>
                <a:cs typeface="Calibri"/>
              </a:rPr>
              <a:t>t</a:t>
            </a:r>
            <a:r>
              <a:rPr sz="2000" dirty="0">
                <a:latin typeface="Calibri"/>
                <a:cs typeface="Calibri"/>
              </a:rPr>
              <a:t>ing</a:t>
            </a:r>
            <a:r>
              <a:rPr sz="2000" spc="220" dirty="0">
                <a:latin typeface="Calibri"/>
                <a:cs typeface="Calibri"/>
              </a:rPr>
              <a:t> </a:t>
            </a:r>
            <a:r>
              <a:rPr sz="2000" dirty="0">
                <a:latin typeface="Calibri"/>
                <a:cs typeface="Calibri"/>
              </a:rPr>
              <a:t>and </a:t>
            </a:r>
            <a:r>
              <a:rPr sz="2000" spc="-229" dirty="0">
                <a:latin typeface="Calibri"/>
                <a:cs typeface="Calibri"/>
              </a:rPr>
              <a:t> </a:t>
            </a:r>
            <a:r>
              <a:rPr sz="2000" spc="-15" dirty="0">
                <a:latin typeface="Calibri"/>
                <a:cs typeface="Calibri"/>
              </a:rPr>
              <a:t>t</a:t>
            </a:r>
            <a:r>
              <a:rPr sz="2000" spc="-10" dirty="0">
                <a:latin typeface="Calibri"/>
                <a:cs typeface="Calibri"/>
              </a:rPr>
              <a:t>h</a:t>
            </a:r>
            <a:r>
              <a:rPr sz="2000" dirty="0">
                <a:latin typeface="Calibri"/>
                <a:cs typeface="Calibri"/>
              </a:rPr>
              <a:t>e </a:t>
            </a:r>
            <a:r>
              <a:rPr sz="2000" spc="-225" dirty="0">
                <a:latin typeface="Calibri"/>
                <a:cs typeface="Calibri"/>
              </a:rPr>
              <a:t> </a:t>
            </a:r>
            <a:r>
              <a:rPr sz="2000" spc="-15" dirty="0">
                <a:latin typeface="Calibri"/>
                <a:cs typeface="Calibri"/>
              </a:rPr>
              <a:t>o</a:t>
            </a:r>
            <a:r>
              <a:rPr sz="2000" spc="-5" dirty="0">
                <a:latin typeface="Calibri"/>
                <a:cs typeface="Calibri"/>
              </a:rPr>
              <a:t>peratin</a:t>
            </a:r>
            <a:r>
              <a:rPr sz="2000" dirty="0">
                <a:latin typeface="Calibri"/>
                <a:cs typeface="Calibri"/>
              </a:rPr>
              <a:t>g </a:t>
            </a:r>
            <a:r>
              <a:rPr sz="2000" spc="-210" dirty="0">
                <a:latin typeface="Calibri"/>
                <a:cs typeface="Calibri"/>
              </a:rPr>
              <a:t> </a:t>
            </a:r>
            <a:r>
              <a:rPr sz="2000" spc="-5" dirty="0">
                <a:latin typeface="Calibri"/>
                <a:cs typeface="Calibri"/>
              </a:rPr>
              <a:t>s</a:t>
            </a:r>
            <a:r>
              <a:rPr sz="2000" spc="-15" dirty="0">
                <a:latin typeface="Calibri"/>
                <a:cs typeface="Calibri"/>
              </a:rPr>
              <a:t>y</a:t>
            </a:r>
            <a:r>
              <a:rPr sz="2000" spc="-5" dirty="0">
                <a:latin typeface="Calibri"/>
                <a:cs typeface="Calibri"/>
              </a:rPr>
              <a:t>st</a:t>
            </a:r>
            <a:r>
              <a:rPr sz="2000" spc="5" dirty="0">
                <a:latin typeface="Calibri"/>
                <a:cs typeface="Calibri"/>
              </a:rPr>
              <a:t>e</a:t>
            </a:r>
            <a:r>
              <a:rPr sz="2000" dirty="0">
                <a:latin typeface="Calibri"/>
                <a:cs typeface="Calibri"/>
              </a:rPr>
              <a:t>ms </a:t>
            </a:r>
            <a:r>
              <a:rPr sz="2000" spc="-229" dirty="0">
                <a:latin typeface="Calibri"/>
                <a:cs typeface="Calibri"/>
              </a:rPr>
              <a:t> </a:t>
            </a:r>
            <a:r>
              <a:rPr sz="2000" spc="-5" dirty="0">
                <a:latin typeface="Calibri"/>
                <a:cs typeface="Calibri"/>
              </a:rPr>
              <a:t>doe</a:t>
            </a:r>
            <a:r>
              <a:rPr sz="2000" dirty="0">
                <a:latin typeface="Calibri"/>
                <a:cs typeface="Calibri"/>
              </a:rPr>
              <a:t>s </a:t>
            </a:r>
            <a:r>
              <a:rPr sz="2000" spc="-220" dirty="0">
                <a:latin typeface="Calibri"/>
                <a:cs typeface="Calibri"/>
              </a:rPr>
              <a:t> </a:t>
            </a:r>
            <a:r>
              <a:rPr sz="2000" spc="-10" dirty="0">
                <a:latin typeface="Calibri"/>
                <a:cs typeface="Calibri"/>
              </a:rPr>
              <a:t>n</a:t>
            </a:r>
            <a:r>
              <a:rPr sz="2000" spc="-15" dirty="0">
                <a:latin typeface="Calibri"/>
                <a:cs typeface="Calibri"/>
              </a:rPr>
              <a:t>o</a:t>
            </a:r>
            <a:r>
              <a:rPr sz="2000" dirty="0">
                <a:latin typeface="Calibri"/>
                <a:cs typeface="Calibri"/>
              </a:rPr>
              <a:t>t </a:t>
            </a:r>
            <a:r>
              <a:rPr sz="2000" spc="-220" dirty="0">
                <a:latin typeface="Calibri"/>
                <a:cs typeface="Calibri"/>
              </a:rPr>
              <a:t> </a:t>
            </a:r>
            <a:r>
              <a:rPr sz="2000" dirty="0">
                <a:latin typeface="Calibri"/>
                <a:cs typeface="Calibri"/>
              </a:rPr>
              <a:t>al</a:t>
            </a:r>
            <a:r>
              <a:rPr sz="2000" spc="-10" dirty="0">
                <a:latin typeface="Calibri"/>
                <a:cs typeface="Calibri"/>
              </a:rPr>
              <a:t>l</a:t>
            </a:r>
            <a:r>
              <a:rPr sz="2000" spc="-5" dirty="0">
                <a:latin typeface="Calibri"/>
                <a:cs typeface="Calibri"/>
              </a:rPr>
              <a:t>o</a:t>
            </a:r>
            <a:r>
              <a:rPr sz="2000" dirty="0">
                <a:latin typeface="Calibri"/>
                <a:cs typeface="Calibri"/>
              </a:rPr>
              <a:t>w	a</a:t>
            </a:r>
            <a:endParaRPr sz="2000">
              <a:latin typeface="Calibri"/>
              <a:cs typeface="Calibri"/>
            </a:endParaRPr>
          </a:p>
          <a:p>
            <a:pPr marL="299085">
              <a:lnSpc>
                <a:spcPct val="100000"/>
              </a:lnSpc>
            </a:pPr>
            <a:r>
              <a:rPr sz="2000" dirty="0">
                <a:latin typeface="Calibri"/>
                <a:cs typeface="Calibri"/>
              </a:rPr>
              <a:t>child</a:t>
            </a:r>
            <a:r>
              <a:rPr sz="2000" spc="-25" dirty="0">
                <a:latin typeface="Calibri"/>
                <a:cs typeface="Calibri"/>
              </a:rPr>
              <a:t> </a:t>
            </a:r>
            <a:r>
              <a:rPr sz="2000" dirty="0">
                <a:latin typeface="Calibri"/>
                <a:cs typeface="Calibri"/>
              </a:rPr>
              <a:t>to</a:t>
            </a:r>
            <a:r>
              <a:rPr sz="2000" spc="5" dirty="0">
                <a:latin typeface="Calibri"/>
                <a:cs typeface="Calibri"/>
              </a:rPr>
              <a:t> </a:t>
            </a:r>
            <a:r>
              <a:rPr sz="2000" dirty="0">
                <a:latin typeface="Calibri"/>
                <a:cs typeface="Calibri"/>
              </a:rPr>
              <a:t>continue</a:t>
            </a:r>
            <a:r>
              <a:rPr sz="2000" spc="-20" dirty="0">
                <a:latin typeface="Calibri"/>
                <a:cs typeface="Calibri"/>
              </a:rPr>
              <a:t> </a:t>
            </a:r>
            <a:r>
              <a:rPr sz="2000" spc="-5" dirty="0">
                <a:latin typeface="Calibri"/>
                <a:cs typeface="Calibri"/>
              </a:rPr>
              <a:t>if</a:t>
            </a:r>
            <a:r>
              <a:rPr sz="2000" spc="5" dirty="0">
                <a:latin typeface="Calibri"/>
                <a:cs typeface="Calibri"/>
              </a:rPr>
              <a:t> </a:t>
            </a:r>
            <a:r>
              <a:rPr sz="2000" dirty="0">
                <a:latin typeface="Calibri"/>
                <a:cs typeface="Calibri"/>
              </a:rPr>
              <a:t>its </a:t>
            </a:r>
            <a:r>
              <a:rPr sz="2000" spc="-5" dirty="0">
                <a:latin typeface="Calibri"/>
                <a:cs typeface="Calibri"/>
              </a:rPr>
              <a:t>parent</a:t>
            </a:r>
            <a:r>
              <a:rPr sz="2000" spc="5" dirty="0">
                <a:latin typeface="Calibri"/>
                <a:cs typeface="Calibri"/>
              </a:rPr>
              <a:t> </a:t>
            </a:r>
            <a:r>
              <a:rPr sz="2000" spc="-5" dirty="0">
                <a:latin typeface="Calibri"/>
                <a:cs typeface="Calibri"/>
              </a:rPr>
              <a:t>terminates</a:t>
            </a:r>
            <a:endParaRPr sz="2000">
              <a:latin typeface="Calibri"/>
              <a:cs typeface="Calibri"/>
            </a:endParaRPr>
          </a:p>
        </p:txBody>
      </p:sp>
      <p:sp>
        <p:nvSpPr>
          <p:cNvPr id="10" name="object 10"/>
          <p:cNvSpPr txBox="1">
            <a:spLocks noGrp="1"/>
          </p:cNvSpPr>
          <p:nvPr>
            <p:ph type="title"/>
          </p:nvPr>
        </p:nvSpPr>
        <p:spPr>
          <a:xfrm>
            <a:off x="1938020" y="315213"/>
            <a:ext cx="1446530" cy="513715"/>
          </a:xfrm>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spTree>
  </p:cSld>
  <p:clrMapOvr>
    <a:masterClrMapping/>
  </p:clrMapOvr>
  <p:transition/>
  <p:timing>
    <p:tnLst>
      <p:par>
        <p:cTn id="1" dur="indefinite" restart="never" nodeType="tmRoot"/>
      </p:par>
    </p:tnLst>
  </p:timing>
</p:sld>
</file>

<file path=ppt/slides/slide32.xml><?xml version="1.0" encoding="utf-8"?>
<p:sld xmlns:a="http://schemas.openxmlformats.org/drawingml/2006/main" xmlns:r="http://schemas.openxmlformats.org/officeDocument/2006/relationships" xmlns:p="http://schemas.openxmlformats.org/presentationml/2006/main" showMasterSp="0" show="0">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p:nvPr/>
        </p:nvSpPr>
        <p:spPr>
          <a:xfrm>
            <a:off x="910844" y="1471040"/>
            <a:ext cx="7801609" cy="4324985"/>
          </a:xfrm>
          <a:prstGeom prst="rect">
            <a:avLst/>
          </a:prstGeom>
        </p:spPr>
        <p:txBody>
          <a:bodyPr vert="horz" wrap="square" lIns="0" tIns="13335" rIns="0" bIns="0" rtlCol="0">
            <a:spAutoFit/>
          </a:bodyPr>
          <a:lstStyle/>
          <a:p>
            <a:pPr marL="355600" marR="5080" indent="-342900" algn="just">
              <a:lnSpc>
                <a:spcPct val="100000"/>
              </a:lnSpc>
              <a:spcBef>
                <a:spcPts val="105"/>
              </a:spcBef>
              <a:buClr>
                <a:srgbClr val="993300"/>
              </a:buClr>
              <a:buSzPct val="90000"/>
              <a:buFont typeface="Wingdings"/>
              <a:buChar char=""/>
              <a:tabLst>
                <a:tab pos="355600" algn="l"/>
              </a:tabLst>
            </a:pPr>
            <a:r>
              <a:rPr sz="2000" spc="-5" dirty="0">
                <a:latin typeface="Calibri"/>
                <a:cs typeface="Calibri"/>
              </a:rPr>
              <a:t>Some operating systems </a:t>
            </a:r>
            <a:r>
              <a:rPr sz="2000" dirty="0">
                <a:latin typeface="Calibri"/>
                <a:cs typeface="Calibri"/>
              </a:rPr>
              <a:t>do </a:t>
            </a:r>
            <a:r>
              <a:rPr sz="2000" spc="-5" dirty="0">
                <a:latin typeface="Calibri"/>
                <a:cs typeface="Calibri"/>
              </a:rPr>
              <a:t>not allow child </a:t>
            </a:r>
            <a:r>
              <a:rPr sz="2000" dirty="0">
                <a:latin typeface="Calibri"/>
                <a:cs typeface="Calibri"/>
              </a:rPr>
              <a:t>to </a:t>
            </a:r>
            <a:r>
              <a:rPr sz="2000" spc="-5" dirty="0">
                <a:latin typeface="Calibri"/>
                <a:cs typeface="Calibri"/>
              </a:rPr>
              <a:t>exists if </a:t>
            </a:r>
            <a:r>
              <a:rPr sz="2000" dirty="0">
                <a:latin typeface="Calibri"/>
                <a:cs typeface="Calibri"/>
              </a:rPr>
              <a:t>its </a:t>
            </a:r>
            <a:r>
              <a:rPr sz="2000" spc="-5" dirty="0">
                <a:latin typeface="Calibri"/>
                <a:cs typeface="Calibri"/>
              </a:rPr>
              <a:t>parent has </a:t>
            </a:r>
            <a:r>
              <a:rPr sz="2000" dirty="0">
                <a:latin typeface="Calibri"/>
                <a:cs typeface="Calibri"/>
              </a:rPr>
              <a:t> terminated.</a:t>
            </a:r>
            <a:r>
              <a:rPr sz="2000" spc="5" dirty="0">
                <a:latin typeface="Calibri"/>
                <a:cs typeface="Calibri"/>
              </a:rPr>
              <a:t> </a:t>
            </a:r>
            <a:r>
              <a:rPr sz="2000" spc="-5" dirty="0">
                <a:latin typeface="Calibri"/>
                <a:cs typeface="Calibri"/>
              </a:rPr>
              <a:t>If </a:t>
            </a:r>
            <a:r>
              <a:rPr sz="2000" dirty="0">
                <a:latin typeface="Calibri"/>
                <a:cs typeface="Calibri"/>
              </a:rPr>
              <a:t>a </a:t>
            </a:r>
            <a:r>
              <a:rPr sz="2000" spc="-5" dirty="0">
                <a:latin typeface="Calibri"/>
                <a:cs typeface="Calibri"/>
              </a:rPr>
              <a:t>process </a:t>
            </a:r>
            <a:r>
              <a:rPr sz="2000" dirty="0">
                <a:latin typeface="Calibri"/>
                <a:cs typeface="Calibri"/>
              </a:rPr>
              <a:t>terminates, then all its </a:t>
            </a:r>
            <a:r>
              <a:rPr sz="2000" spc="-5" dirty="0">
                <a:latin typeface="Calibri"/>
                <a:cs typeface="Calibri"/>
              </a:rPr>
              <a:t>children </a:t>
            </a:r>
            <a:r>
              <a:rPr sz="2000" dirty="0">
                <a:latin typeface="Calibri"/>
                <a:cs typeface="Calibri"/>
              </a:rPr>
              <a:t>must also be </a:t>
            </a:r>
            <a:r>
              <a:rPr sz="2000" spc="5" dirty="0">
                <a:latin typeface="Calibri"/>
                <a:cs typeface="Calibri"/>
              </a:rPr>
              <a:t> </a:t>
            </a:r>
            <a:r>
              <a:rPr sz="2000" dirty="0">
                <a:latin typeface="Calibri"/>
                <a:cs typeface="Calibri"/>
              </a:rPr>
              <a:t>terminated.</a:t>
            </a:r>
            <a:endParaRPr sz="2000">
              <a:latin typeface="Calibri"/>
              <a:cs typeface="Calibri"/>
            </a:endParaRPr>
          </a:p>
          <a:p>
            <a:pPr marL="756285" marR="6350" lvl="1" indent="-287020" algn="just">
              <a:lnSpc>
                <a:spcPct val="100000"/>
              </a:lnSpc>
              <a:spcBef>
                <a:spcPts val="840"/>
              </a:spcBef>
              <a:buClr>
                <a:srgbClr val="CC6600"/>
              </a:buClr>
              <a:buSzPct val="80000"/>
              <a:buFont typeface="Wingdings"/>
              <a:buChar char=""/>
              <a:tabLst>
                <a:tab pos="756920" algn="l"/>
              </a:tabLst>
            </a:pPr>
            <a:r>
              <a:rPr sz="2000" b="1" spc="-5" dirty="0">
                <a:latin typeface="Calibri"/>
                <a:cs typeface="Calibri"/>
              </a:rPr>
              <a:t>cascading</a:t>
            </a:r>
            <a:r>
              <a:rPr sz="2000" b="1" dirty="0">
                <a:latin typeface="Calibri"/>
                <a:cs typeface="Calibri"/>
              </a:rPr>
              <a:t> </a:t>
            </a:r>
            <a:r>
              <a:rPr sz="2000" b="1" spc="-5" dirty="0">
                <a:latin typeface="Calibri"/>
                <a:cs typeface="Calibri"/>
              </a:rPr>
              <a:t>termination.</a:t>
            </a:r>
            <a:r>
              <a:rPr sz="2000" b="1" dirty="0">
                <a:latin typeface="Calibri"/>
                <a:cs typeface="Calibri"/>
              </a:rPr>
              <a:t> </a:t>
            </a:r>
            <a:r>
              <a:rPr sz="2000" spc="-5" dirty="0">
                <a:latin typeface="Calibri"/>
                <a:cs typeface="Calibri"/>
              </a:rPr>
              <a:t>All</a:t>
            </a:r>
            <a:r>
              <a:rPr sz="2000" dirty="0">
                <a:latin typeface="Calibri"/>
                <a:cs typeface="Calibri"/>
              </a:rPr>
              <a:t> </a:t>
            </a:r>
            <a:r>
              <a:rPr sz="2000" spc="-5" dirty="0">
                <a:latin typeface="Calibri"/>
                <a:cs typeface="Calibri"/>
              </a:rPr>
              <a:t>children,</a:t>
            </a:r>
            <a:r>
              <a:rPr sz="2000" dirty="0">
                <a:latin typeface="Calibri"/>
                <a:cs typeface="Calibri"/>
              </a:rPr>
              <a:t> </a:t>
            </a:r>
            <a:r>
              <a:rPr sz="2000" spc="-5" dirty="0">
                <a:latin typeface="Calibri"/>
                <a:cs typeface="Calibri"/>
              </a:rPr>
              <a:t>grandchildren,</a:t>
            </a:r>
            <a:r>
              <a:rPr sz="2000" dirty="0">
                <a:latin typeface="Calibri"/>
                <a:cs typeface="Calibri"/>
              </a:rPr>
              <a:t> etc.</a:t>
            </a:r>
            <a:r>
              <a:rPr sz="2000" spc="5" dirty="0">
                <a:latin typeface="Calibri"/>
                <a:cs typeface="Calibri"/>
              </a:rPr>
              <a:t> </a:t>
            </a:r>
            <a:r>
              <a:rPr sz="2000" dirty="0">
                <a:latin typeface="Calibri"/>
                <a:cs typeface="Calibri"/>
              </a:rPr>
              <a:t>are </a:t>
            </a:r>
            <a:r>
              <a:rPr sz="2000" spc="5" dirty="0">
                <a:latin typeface="Calibri"/>
                <a:cs typeface="Calibri"/>
              </a:rPr>
              <a:t> </a:t>
            </a:r>
            <a:r>
              <a:rPr sz="2000" dirty="0">
                <a:latin typeface="Calibri"/>
                <a:cs typeface="Calibri"/>
              </a:rPr>
              <a:t>terminated.</a:t>
            </a:r>
            <a:endParaRPr sz="2000">
              <a:latin typeface="Calibri"/>
              <a:cs typeface="Calibri"/>
            </a:endParaRPr>
          </a:p>
          <a:p>
            <a:pPr marL="756285" lvl="1" indent="-287020" algn="just">
              <a:lnSpc>
                <a:spcPct val="100000"/>
              </a:lnSpc>
              <a:spcBef>
                <a:spcPts val="840"/>
              </a:spcBef>
              <a:buClr>
                <a:srgbClr val="CC6600"/>
              </a:buClr>
              <a:buSzPct val="80000"/>
              <a:buFont typeface="Wingdings"/>
              <a:buChar char=""/>
              <a:tabLst>
                <a:tab pos="756920" algn="l"/>
              </a:tabLst>
            </a:pPr>
            <a:r>
              <a:rPr sz="2000" spc="-5" dirty="0">
                <a:latin typeface="Calibri"/>
                <a:cs typeface="Calibri"/>
              </a:rPr>
              <a:t>The</a:t>
            </a:r>
            <a:r>
              <a:rPr sz="2000" spc="-15" dirty="0">
                <a:latin typeface="Calibri"/>
                <a:cs typeface="Calibri"/>
              </a:rPr>
              <a:t> </a:t>
            </a:r>
            <a:r>
              <a:rPr sz="2000" dirty="0">
                <a:latin typeface="Calibri"/>
                <a:cs typeface="Calibri"/>
              </a:rPr>
              <a:t>termination</a:t>
            </a:r>
            <a:r>
              <a:rPr sz="2000" spc="-5" dirty="0">
                <a:latin typeface="Calibri"/>
                <a:cs typeface="Calibri"/>
              </a:rPr>
              <a:t> is</a:t>
            </a:r>
            <a:r>
              <a:rPr sz="2000" spc="10" dirty="0">
                <a:latin typeface="Calibri"/>
                <a:cs typeface="Calibri"/>
              </a:rPr>
              <a:t> </a:t>
            </a:r>
            <a:r>
              <a:rPr sz="2000" dirty="0">
                <a:latin typeface="Calibri"/>
                <a:cs typeface="Calibri"/>
              </a:rPr>
              <a:t>initiated</a:t>
            </a:r>
            <a:r>
              <a:rPr sz="2000" spc="10" dirty="0">
                <a:latin typeface="Calibri"/>
                <a:cs typeface="Calibri"/>
              </a:rPr>
              <a:t> </a:t>
            </a:r>
            <a:r>
              <a:rPr sz="2000" dirty="0">
                <a:latin typeface="Calibri"/>
                <a:cs typeface="Calibri"/>
              </a:rPr>
              <a:t>by</a:t>
            </a:r>
            <a:r>
              <a:rPr sz="2000" spc="-25" dirty="0">
                <a:latin typeface="Calibri"/>
                <a:cs typeface="Calibri"/>
              </a:rPr>
              <a:t> </a:t>
            </a:r>
            <a:r>
              <a:rPr sz="2000" dirty="0">
                <a:latin typeface="Calibri"/>
                <a:cs typeface="Calibri"/>
              </a:rPr>
              <a:t>the</a:t>
            </a:r>
            <a:r>
              <a:rPr sz="2000" spc="5" dirty="0">
                <a:latin typeface="Calibri"/>
                <a:cs typeface="Calibri"/>
              </a:rPr>
              <a:t> </a:t>
            </a:r>
            <a:r>
              <a:rPr sz="2000" spc="-5" dirty="0">
                <a:latin typeface="Calibri"/>
                <a:cs typeface="Calibri"/>
              </a:rPr>
              <a:t>operating system.</a:t>
            </a:r>
            <a:endParaRPr sz="2000">
              <a:latin typeface="Calibri"/>
              <a:cs typeface="Calibri"/>
            </a:endParaRPr>
          </a:p>
          <a:p>
            <a:pPr marL="355600" marR="5715" indent="-342900" algn="just">
              <a:lnSpc>
                <a:spcPct val="100000"/>
              </a:lnSpc>
              <a:spcBef>
                <a:spcPts val="845"/>
              </a:spcBef>
              <a:buClr>
                <a:srgbClr val="993300"/>
              </a:buClr>
              <a:buSzPct val="90000"/>
              <a:buFont typeface="Wingdings"/>
              <a:buChar char=""/>
              <a:tabLst>
                <a:tab pos="355600" algn="l"/>
              </a:tabLst>
            </a:pPr>
            <a:r>
              <a:rPr sz="2000" spc="-5" dirty="0">
                <a:latin typeface="Calibri"/>
                <a:cs typeface="Calibri"/>
              </a:rPr>
              <a:t>The parent process </a:t>
            </a:r>
            <a:r>
              <a:rPr sz="2000" dirty="0">
                <a:latin typeface="Calibri"/>
                <a:cs typeface="Calibri"/>
              </a:rPr>
              <a:t>may </a:t>
            </a:r>
            <a:r>
              <a:rPr sz="2000" spc="-5" dirty="0">
                <a:latin typeface="Calibri"/>
                <a:cs typeface="Calibri"/>
              </a:rPr>
              <a:t>wait </a:t>
            </a:r>
            <a:r>
              <a:rPr sz="2000" dirty="0">
                <a:latin typeface="Calibri"/>
                <a:cs typeface="Calibri"/>
              </a:rPr>
              <a:t>for termination </a:t>
            </a:r>
            <a:r>
              <a:rPr sz="2000" spc="-5" dirty="0">
                <a:latin typeface="Calibri"/>
                <a:cs typeface="Calibri"/>
              </a:rPr>
              <a:t>of </a:t>
            </a:r>
            <a:r>
              <a:rPr sz="2000" dirty="0">
                <a:latin typeface="Calibri"/>
                <a:cs typeface="Calibri"/>
              </a:rPr>
              <a:t>a child </a:t>
            </a:r>
            <a:r>
              <a:rPr sz="2000" spc="-5" dirty="0">
                <a:latin typeface="Calibri"/>
                <a:cs typeface="Calibri"/>
              </a:rPr>
              <a:t>process </a:t>
            </a:r>
            <a:r>
              <a:rPr sz="2000" dirty="0">
                <a:latin typeface="Calibri"/>
                <a:cs typeface="Calibri"/>
              </a:rPr>
              <a:t>by </a:t>
            </a:r>
            <a:r>
              <a:rPr sz="2000" spc="-5" dirty="0">
                <a:latin typeface="Calibri"/>
                <a:cs typeface="Calibri"/>
              </a:rPr>
              <a:t>using </a:t>
            </a:r>
            <a:r>
              <a:rPr sz="2000" dirty="0">
                <a:latin typeface="Calibri"/>
                <a:cs typeface="Calibri"/>
              </a:rPr>
              <a:t> the </a:t>
            </a:r>
            <a:r>
              <a:rPr sz="2000" b="1" spc="-5" dirty="0">
                <a:latin typeface="Calibri"/>
                <a:cs typeface="Calibri"/>
              </a:rPr>
              <a:t>wait()</a:t>
            </a:r>
            <a:r>
              <a:rPr sz="2000" spc="-5" dirty="0">
                <a:latin typeface="Calibri"/>
                <a:cs typeface="Calibri"/>
              </a:rPr>
              <a:t>system </a:t>
            </a:r>
            <a:r>
              <a:rPr sz="2000" dirty="0">
                <a:latin typeface="Calibri"/>
                <a:cs typeface="Calibri"/>
              </a:rPr>
              <a:t>call</a:t>
            </a:r>
            <a:r>
              <a:rPr sz="2000" b="1" dirty="0">
                <a:latin typeface="Calibri"/>
                <a:cs typeface="Calibri"/>
              </a:rPr>
              <a:t>. </a:t>
            </a:r>
            <a:r>
              <a:rPr sz="2000" spc="-5" dirty="0">
                <a:latin typeface="Calibri"/>
                <a:cs typeface="Calibri"/>
              </a:rPr>
              <a:t>The </a:t>
            </a:r>
            <a:r>
              <a:rPr sz="2000" dirty="0">
                <a:latin typeface="Calibri"/>
                <a:cs typeface="Calibri"/>
              </a:rPr>
              <a:t>call returns status information and </a:t>
            </a:r>
            <a:r>
              <a:rPr sz="2000" spc="-5" dirty="0">
                <a:latin typeface="Calibri"/>
                <a:cs typeface="Calibri"/>
              </a:rPr>
              <a:t>the pid of </a:t>
            </a:r>
            <a:r>
              <a:rPr sz="2000" dirty="0">
                <a:latin typeface="Calibri"/>
                <a:cs typeface="Calibri"/>
              </a:rPr>
              <a:t> the</a:t>
            </a:r>
            <a:r>
              <a:rPr sz="2000" spc="-15" dirty="0">
                <a:latin typeface="Calibri"/>
                <a:cs typeface="Calibri"/>
              </a:rPr>
              <a:t> </a:t>
            </a:r>
            <a:r>
              <a:rPr sz="2000" dirty="0">
                <a:latin typeface="Calibri"/>
                <a:cs typeface="Calibri"/>
              </a:rPr>
              <a:t>terminated</a:t>
            </a:r>
            <a:r>
              <a:rPr sz="2000" spc="15" dirty="0">
                <a:latin typeface="Calibri"/>
                <a:cs typeface="Calibri"/>
              </a:rPr>
              <a:t> </a:t>
            </a:r>
            <a:r>
              <a:rPr sz="2000" spc="-5" dirty="0">
                <a:latin typeface="Calibri"/>
                <a:cs typeface="Calibri"/>
              </a:rPr>
              <a:t>process</a:t>
            </a:r>
            <a:endParaRPr sz="2000">
              <a:latin typeface="Calibri"/>
              <a:cs typeface="Calibri"/>
            </a:endParaRPr>
          </a:p>
          <a:p>
            <a:pPr marL="353695" algn="just">
              <a:lnSpc>
                <a:spcPct val="100000"/>
              </a:lnSpc>
              <a:spcBef>
                <a:spcPts val="840"/>
              </a:spcBef>
            </a:pPr>
            <a:r>
              <a:rPr sz="2000" b="1" dirty="0">
                <a:latin typeface="Calibri"/>
                <a:cs typeface="Calibri"/>
              </a:rPr>
              <a:t>pid</a:t>
            </a:r>
            <a:r>
              <a:rPr sz="2000" b="1" spc="-40" dirty="0">
                <a:latin typeface="Calibri"/>
                <a:cs typeface="Calibri"/>
              </a:rPr>
              <a:t> </a:t>
            </a:r>
            <a:r>
              <a:rPr sz="2000" b="1" dirty="0">
                <a:latin typeface="Calibri"/>
                <a:cs typeface="Calibri"/>
              </a:rPr>
              <a:t>=</a:t>
            </a:r>
            <a:r>
              <a:rPr sz="2000" b="1" spc="-25" dirty="0">
                <a:latin typeface="Calibri"/>
                <a:cs typeface="Calibri"/>
              </a:rPr>
              <a:t> </a:t>
            </a:r>
            <a:r>
              <a:rPr sz="2000" b="1" dirty="0">
                <a:latin typeface="Calibri"/>
                <a:cs typeface="Calibri"/>
              </a:rPr>
              <a:t>wait(&amp;status);</a:t>
            </a:r>
            <a:endParaRPr sz="2000">
              <a:latin typeface="Calibri"/>
              <a:cs typeface="Calibri"/>
            </a:endParaRPr>
          </a:p>
          <a:p>
            <a:pPr marL="355600" indent="-342900" algn="just">
              <a:lnSpc>
                <a:spcPct val="100000"/>
              </a:lnSpc>
              <a:spcBef>
                <a:spcPts val="840"/>
              </a:spcBef>
              <a:buClr>
                <a:srgbClr val="993300"/>
              </a:buClr>
              <a:buSzPct val="90000"/>
              <a:buFont typeface="Wingdings"/>
              <a:buChar char=""/>
              <a:tabLst>
                <a:tab pos="355600" algn="l"/>
              </a:tabLst>
            </a:pPr>
            <a:r>
              <a:rPr sz="2000" spc="-5" dirty="0">
                <a:latin typeface="Calibri"/>
                <a:cs typeface="Calibri"/>
              </a:rPr>
              <a:t>If</a:t>
            </a:r>
            <a:r>
              <a:rPr sz="2000" spc="-20" dirty="0">
                <a:latin typeface="Calibri"/>
                <a:cs typeface="Calibri"/>
              </a:rPr>
              <a:t> </a:t>
            </a:r>
            <a:r>
              <a:rPr sz="2000" dirty="0">
                <a:latin typeface="Calibri"/>
                <a:cs typeface="Calibri"/>
              </a:rPr>
              <a:t>no</a:t>
            </a:r>
            <a:r>
              <a:rPr sz="2000" spc="-5" dirty="0">
                <a:latin typeface="Calibri"/>
                <a:cs typeface="Calibri"/>
              </a:rPr>
              <a:t> parent</a:t>
            </a:r>
            <a:r>
              <a:rPr sz="2000" dirty="0">
                <a:latin typeface="Calibri"/>
                <a:cs typeface="Calibri"/>
              </a:rPr>
              <a:t> waiting</a:t>
            </a:r>
            <a:r>
              <a:rPr sz="2000" spc="10" dirty="0">
                <a:latin typeface="Calibri"/>
                <a:cs typeface="Calibri"/>
              </a:rPr>
              <a:t> </a:t>
            </a:r>
            <a:r>
              <a:rPr sz="2000" dirty="0">
                <a:latin typeface="Calibri"/>
                <a:cs typeface="Calibri"/>
              </a:rPr>
              <a:t>(did</a:t>
            </a:r>
            <a:r>
              <a:rPr sz="2000" spc="-10" dirty="0">
                <a:latin typeface="Calibri"/>
                <a:cs typeface="Calibri"/>
              </a:rPr>
              <a:t> </a:t>
            </a:r>
            <a:r>
              <a:rPr sz="2000" spc="-5" dirty="0">
                <a:latin typeface="Calibri"/>
                <a:cs typeface="Calibri"/>
              </a:rPr>
              <a:t>not</a:t>
            </a:r>
            <a:r>
              <a:rPr sz="2000" dirty="0">
                <a:latin typeface="Calibri"/>
                <a:cs typeface="Calibri"/>
              </a:rPr>
              <a:t> </a:t>
            </a:r>
            <a:r>
              <a:rPr sz="2000" spc="-5" dirty="0">
                <a:latin typeface="Calibri"/>
                <a:cs typeface="Calibri"/>
              </a:rPr>
              <a:t>invoke</a:t>
            </a:r>
            <a:r>
              <a:rPr sz="2000" spc="-10" dirty="0">
                <a:latin typeface="Calibri"/>
                <a:cs typeface="Calibri"/>
              </a:rPr>
              <a:t> </a:t>
            </a:r>
            <a:r>
              <a:rPr sz="2000" b="1" spc="-5" dirty="0">
                <a:latin typeface="Calibri"/>
                <a:cs typeface="Calibri"/>
              </a:rPr>
              <a:t>wait()</a:t>
            </a:r>
            <a:r>
              <a:rPr sz="2000" spc="-5" dirty="0">
                <a:latin typeface="Calibri"/>
                <a:cs typeface="Calibri"/>
              </a:rPr>
              <a:t>)</a:t>
            </a:r>
            <a:r>
              <a:rPr sz="2000" dirty="0">
                <a:latin typeface="Calibri"/>
                <a:cs typeface="Calibri"/>
              </a:rPr>
              <a:t> </a:t>
            </a:r>
            <a:r>
              <a:rPr sz="2000" spc="-5" dirty="0">
                <a:latin typeface="Calibri"/>
                <a:cs typeface="Calibri"/>
              </a:rPr>
              <a:t>process</a:t>
            </a:r>
            <a:r>
              <a:rPr sz="2000" spc="5" dirty="0">
                <a:latin typeface="Calibri"/>
                <a:cs typeface="Calibri"/>
              </a:rPr>
              <a:t> </a:t>
            </a:r>
            <a:r>
              <a:rPr sz="2000" spc="-5" dirty="0">
                <a:latin typeface="Calibri"/>
                <a:cs typeface="Calibri"/>
              </a:rPr>
              <a:t>is</a:t>
            </a:r>
            <a:r>
              <a:rPr sz="2000" spc="15" dirty="0">
                <a:latin typeface="Calibri"/>
                <a:cs typeface="Calibri"/>
              </a:rPr>
              <a:t> </a:t>
            </a:r>
            <a:r>
              <a:rPr sz="2000" dirty="0">
                <a:latin typeface="Calibri"/>
                <a:cs typeface="Calibri"/>
              </a:rPr>
              <a:t>a </a:t>
            </a:r>
            <a:r>
              <a:rPr sz="2000" b="1" spc="-5" dirty="0">
                <a:solidFill>
                  <a:srgbClr val="3366FF"/>
                </a:solidFill>
                <a:latin typeface="Calibri"/>
                <a:cs typeface="Calibri"/>
              </a:rPr>
              <a:t>zombie</a:t>
            </a:r>
            <a:endParaRPr sz="2000">
              <a:latin typeface="Calibri"/>
              <a:cs typeface="Calibri"/>
            </a:endParaRPr>
          </a:p>
          <a:p>
            <a:pPr marL="355600" indent="-342900" algn="just">
              <a:lnSpc>
                <a:spcPct val="100000"/>
              </a:lnSpc>
              <a:spcBef>
                <a:spcPts val="840"/>
              </a:spcBef>
              <a:buClr>
                <a:srgbClr val="993300"/>
              </a:buClr>
              <a:buSzPct val="90000"/>
              <a:buFont typeface="Wingdings"/>
              <a:buChar char=""/>
              <a:tabLst>
                <a:tab pos="355600" algn="l"/>
              </a:tabLst>
            </a:pPr>
            <a:r>
              <a:rPr sz="2000" spc="-5" dirty="0">
                <a:latin typeface="Calibri"/>
                <a:cs typeface="Calibri"/>
              </a:rPr>
              <a:t>If</a:t>
            </a:r>
            <a:r>
              <a:rPr sz="2000" spc="-20" dirty="0">
                <a:latin typeface="Calibri"/>
                <a:cs typeface="Calibri"/>
              </a:rPr>
              <a:t> </a:t>
            </a:r>
            <a:r>
              <a:rPr sz="2000" spc="-5" dirty="0">
                <a:latin typeface="Calibri"/>
                <a:cs typeface="Calibri"/>
              </a:rPr>
              <a:t>parent</a:t>
            </a:r>
            <a:r>
              <a:rPr sz="2000" spc="10" dirty="0">
                <a:latin typeface="Calibri"/>
                <a:cs typeface="Calibri"/>
              </a:rPr>
              <a:t> </a:t>
            </a:r>
            <a:r>
              <a:rPr sz="2000" dirty="0">
                <a:latin typeface="Calibri"/>
                <a:cs typeface="Calibri"/>
              </a:rPr>
              <a:t>terminated</a:t>
            </a:r>
            <a:r>
              <a:rPr sz="2000" spc="15" dirty="0">
                <a:latin typeface="Calibri"/>
                <a:cs typeface="Calibri"/>
              </a:rPr>
              <a:t> </a:t>
            </a:r>
            <a:r>
              <a:rPr sz="2000" dirty="0">
                <a:latin typeface="Calibri"/>
                <a:cs typeface="Calibri"/>
              </a:rPr>
              <a:t>without</a:t>
            </a:r>
            <a:r>
              <a:rPr sz="2000" spc="-5" dirty="0">
                <a:latin typeface="Calibri"/>
                <a:cs typeface="Calibri"/>
              </a:rPr>
              <a:t> invoking</a:t>
            </a:r>
            <a:r>
              <a:rPr sz="2000" spc="-15" dirty="0">
                <a:latin typeface="Calibri"/>
                <a:cs typeface="Calibri"/>
              </a:rPr>
              <a:t> </a:t>
            </a:r>
            <a:r>
              <a:rPr sz="2000" b="1" spc="-5" dirty="0">
                <a:latin typeface="Calibri"/>
                <a:cs typeface="Calibri"/>
              </a:rPr>
              <a:t>wait</a:t>
            </a:r>
            <a:r>
              <a:rPr sz="2000" b="1" spc="-10" dirty="0">
                <a:latin typeface="Calibri"/>
                <a:cs typeface="Calibri"/>
              </a:rPr>
              <a:t> </a:t>
            </a:r>
            <a:r>
              <a:rPr sz="2000" dirty="0">
                <a:latin typeface="Calibri"/>
                <a:cs typeface="Calibri"/>
              </a:rPr>
              <a:t>, </a:t>
            </a:r>
            <a:r>
              <a:rPr sz="2000" spc="-5" dirty="0">
                <a:latin typeface="Calibri"/>
                <a:cs typeface="Calibri"/>
              </a:rPr>
              <a:t>process</a:t>
            </a:r>
            <a:r>
              <a:rPr sz="2000" spc="5" dirty="0">
                <a:latin typeface="Calibri"/>
                <a:cs typeface="Calibri"/>
              </a:rPr>
              <a:t> </a:t>
            </a:r>
            <a:r>
              <a:rPr sz="2000" spc="-5" dirty="0">
                <a:latin typeface="Calibri"/>
                <a:cs typeface="Calibri"/>
              </a:rPr>
              <a:t>is</a:t>
            </a:r>
            <a:r>
              <a:rPr sz="2000" spc="10" dirty="0">
                <a:latin typeface="Calibri"/>
                <a:cs typeface="Calibri"/>
              </a:rPr>
              <a:t> </a:t>
            </a:r>
            <a:r>
              <a:rPr sz="2000" dirty="0">
                <a:latin typeface="Calibri"/>
                <a:cs typeface="Calibri"/>
              </a:rPr>
              <a:t>an</a:t>
            </a:r>
            <a:r>
              <a:rPr sz="2000" spc="-5" dirty="0">
                <a:latin typeface="Calibri"/>
                <a:cs typeface="Calibri"/>
              </a:rPr>
              <a:t> </a:t>
            </a:r>
            <a:r>
              <a:rPr sz="2000" b="1" dirty="0">
                <a:solidFill>
                  <a:srgbClr val="3366FF"/>
                </a:solidFill>
                <a:latin typeface="Calibri"/>
                <a:cs typeface="Calibri"/>
              </a:rPr>
              <a:t>orphan</a:t>
            </a:r>
            <a:endParaRPr sz="2000">
              <a:latin typeface="Calibri"/>
              <a:cs typeface="Calibri"/>
            </a:endParaRPr>
          </a:p>
        </p:txBody>
      </p:sp>
      <p:sp>
        <p:nvSpPr>
          <p:cNvPr id="7" name="object 7"/>
          <p:cNvSpPr txBox="1">
            <a:spLocks noGrp="1"/>
          </p:cNvSpPr>
          <p:nvPr>
            <p:ph type="title"/>
          </p:nvPr>
        </p:nvSpPr>
        <p:spPr>
          <a:xfrm>
            <a:off x="1938020" y="288163"/>
            <a:ext cx="1446530" cy="513715"/>
          </a:xfrm>
          <a:prstGeom prst="rect">
            <a:avLst/>
          </a:prstGeom>
        </p:spPr>
        <p:txBody>
          <a:bodyPr vert="horz" wrap="square" lIns="0" tIns="12700" rIns="0" bIns="0" rtlCol="0">
            <a:spAutoFit/>
          </a:bodyPr>
          <a:lstStyle/>
          <a:p>
            <a:pPr marL="12700">
              <a:lnSpc>
                <a:spcPct val="100000"/>
              </a:lnSpc>
              <a:spcBef>
                <a:spcPts val="100"/>
              </a:spcBef>
            </a:pPr>
            <a:r>
              <a:rPr spc="-20" dirty="0"/>
              <a:t>CONTD..</a:t>
            </a:r>
          </a:p>
        </p:txBody>
      </p:sp>
    </p:spTree>
  </p:cSld>
  <p:clrMapOvr>
    <a:masterClrMapping/>
  </p:clrMapOvr>
  <p:transition/>
  <p:timing>
    <p:tnLst>
      <p:par>
        <p:cTn id="1" dur="indefinite" restart="never" nodeType="tmRoot"/>
      </p:par>
    </p:tnLst>
  </p:timing>
</p:sld>
</file>

<file path=ppt/slides/slide3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object 2"/>
          <p:cNvSpPr/>
          <p:nvPr/>
        </p:nvSpPr>
        <p:spPr>
          <a:xfrm>
            <a:off x="1219200" y="0"/>
            <a:ext cx="7924800" cy="914400"/>
          </a:xfrm>
          <a:custGeom>
            <a:avLst/>
            <a:gdLst/>
            <a:ahLst/>
            <a:cxnLst/>
            <a:rect l="l" t="t" r="r" b="b"/>
            <a:pathLst>
              <a:path w="7924800" h="914400">
                <a:moveTo>
                  <a:pt x="7924800" y="0"/>
                </a:moveTo>
                <a:lnTo>
                  <a:pt x="0" y="0"/>
                </a:lnTo>
                <a:lnTo>
                  <a:pt x="0" y="914400"/>
                </a:lnTo>
                <a:lnTo>
                  <a:pt x="7924800" y="914400"/>
                </a:lnTo>
                <a:lnTo>
                  <a:pt x="7924800" y="0"/>
                </a:lnTo>
                <a:close/>
              </a:path>
            </a:pathLst>
          </a:custGeom>
          <a:solidFill>
            <a:srgbClr val="FFCE33"/>
          </a:solidFill>
        </p:spPr>
        <p:txBody>
          <a:bodyPr wrap="square" lIns="0" tIns="0" rIns="0" bIns="0" rtlCol="0"/>
          <a:lstStyle/>
          <a:p>
            <a:endParaRPr/>
          </a:p>
        </p:txBody>
      </p:sp>
      <p:sp>
        <p:nvSpPr>
          <p:cNvPr id="6" name="object 6"/>
          <p:cNvSpPr txBox="1">
            <a:spLocks noGrp="1"/>
          </p:cNvSpPr>
          <p:nvPr>
            <p:ph type="title"/>
          </p:nvPr>
        </p:nvSpPr>
        <p:spPr>
          <a:xfrm>
            <a:off x="2013330" y="189052"/>
            <a:ext cx="5643880" cy="514350"/>
          </a:xfrm>
          <a:prstGeom prst="rect">
            <a:avLst/>
          </a:prstGeom>
        </p:spPr>
        <p:txBody>
          <a:bodyPr vert="horz" wrap="square" lIns="0" tIns="13335" rIns="0" bIns="0" rtlCol="0">
            <a:spAutoFit/>
          </a:bodyPr>
          <a:lstStyle/>
          <a:p>
            <a:pPr marL="12700">
              <a:lnSpc>
                <a:spcPct val="100000"/>
              </a:lnSpc>
              <a:spcBef>
                <a:spcPts val="105"/>
              </a:spcBef>
            </a:pPr>
            <a:r>
              <a:rPr spc="-5" dirty="0">
                <a:solidFill>
                  <a:srgbClr val="FF0000"/>
                </a:solidFill>
                <a:latin typeface="Arial"/>
                <a:cs typeface="Arial"/>
              </a:rPr>
              <a:t>Interprocess</a:t>
            </a:r>
            <a:r>
              <a:rPr spc="-40" dirty="0">
                <a:solidFill>
                  <a:srgbClr val="FF0000"/>
                </a:solidFill>
                <a:latin typeface="Arial"/>
                <a:cs typeface="Arial"/>
              </a:rPr>
              <a:t> </a:t>
            </a:r>
            <a:r>
              <a:rPr spc="-5" dirty="0">
                <a:solidFill>
                  <a:srgbClr val="FF0000"/>
                </a:solidFill>
                <a:latin typeface="Arial"/>
                <a:cs typeface="Arial"/>
              </a:rPr>
              <a:t>Communication</a:t>
            </a:r>
          </a:p>
        </p:txBody>
      </p:sp>
      <p:sp>
        <p:nvSpPr>
          <p:cNvPr id="7" name="object 7"/>
          <p:cNvSpPr txBox="1"/>
          <p:nvPr/>
        </p:nvSpPr>
        <p:spPr>
          <a:xfrm>
            <a:off x="381000" y="1002283"/>
            <a:ext cx="8408416" cy="2193549"/>
          </a:xfrm>
          <a:prstGeom prst="rect">
            <a:avLst/>
          </a:prstGeom>
        </p:spPr>
        <p:txBody>
          <a:bodyPr vert="horz" wrap="square" lIns="0" tIns="13335" rIns="0" bIns="0" rtlCol="0">
            <a:spAutoFit/>
          </a:bodyPr>
          <a:lstStyle/>
          <a:p>
            <a:pPr marL="12700" algn="just">
              <a:lnSpc>
                <a:spcPct val="100000"/>
              </a:lnSpc>
              <a:spcBef>
                <a:spcPts val="105"/>
              </a:spcBef>
              <a:buFont typeface="Wingdings" pitchFamily="2" charset="2"/>
              <a:buChar char="§"/>
            </a:pPr>
            <a:r>
              <a:rPr lang="en-US" sz="2000" dirty="0" err="1" smtClean="0"/>
              <a:t>Interprocess</a:t>
            </a:r>
            <a:r>
              <a:rPr lang="en-US" sz="2000" dirty="0" smtClean="0"/>
              <a:t> Communication (IPC) is a set of mechanisms provided by an operating system to allow multiple, independent processes to communicate and synchronize with each other, sharing data and coordinating activities to achieve a common goal</a:t>
            </a:r>
            <a:r>
              <a:rPr sz="2000" b="1" spc="-5">
                <a:latin typeface="Calibri"/>
                <a:cs typeface="Calibri"/>
              </a:rPr>
              <a:t>	</a:t>
            </a:r>
            <a:endParaRPr lang="en-US" sz="2000" b="1" spc="-5" dirty="0" smtClean="0">
              <a:latin typeface="Calibri"/>
              <a:cs typeface="Calibri"/>
            </a:endParaRPr>
          </a:p>
          <a:p>
            <a:pPr marL="12700" algn="just">
              <a:lnSpc>
                <a:spcPct val="100000"/>
              </a:lnSpc>
              <a:spcBef>
                <a:spcPts val="105"/>
              </a:spcBef>
            </a:pPr>
            <a:endParaRPr lang="en-US" sz="2000" dirty="0" smtClean="0"/>
          </a:p>
          <a:p>
            <a:pPr marL="12700" algn="just">
              <a:lnSpc>
                <a:spcPct val="100000"/>
              </a:lnSpc>
              <a:spcBef>
                <a:spcPts val="105"/>
              </a:spcBef>
              <a:buFont typeface="Arial" pitchFamily="34" charset="0"/>
              <a:buChar char="•"/>
            </a:pPr>
            <a:r>
              <a:rPr lang="en-US" sz="2000" dirty="0" smtClean="0"/>
              <a:t>IPC methods include shared memory (processes access a common memory region), message passing (processes exchange messages through the kernel),</a:t>
            </a:r>
            <a:endParaRPr sz="2000">
              <a:latin typeface="Calibri"/>
              <a:cs typeface="Calibri"/>
            </a:endParaRPr>
          </a:p>
        </p:txBody>
      </p:sp>
      <p:graphicFrame>
        <p:nvGraphicFramePr>
          <p:cNvPr id="9" name="object 9"/>
          <p:cNvGraphicFramePr>
            <a:graphicFrameLocks noGrp="1"/>
          </p:cNvGraphicFramePr>
          <p:nvPr/>
        </p:nvGraphicFramePr>
        <p:xfrm>
          <a:off x="457200" y="3657600"/>
          <a:ext cx="7834630" cy="1925573"/>
        </p:xfrm>
        <a:graphic>
          <a:graphicData uri="http://schemas.openxmlformats.org/drawingml/2006/table">
            <a:tbl>
              <a:tblPr firstRow="1" bandRow="1">
                <a:tableStyleId>{2D5ABB26-0587-4C30-8999-92F81FD0307C}</a:tableStyleId>
              </a:tblPr>
              <a:tblGrid>
                <a:gridCol w="3917315"/>
                <a:gridCol w="3917315"/>
              </a:tblGrid>
              <a:tr h="370839">
                <a:tc>
                  <a:txBody>
                    <a:bodyPr/>
                    <a:lstStyle/>
                    <a:p>
                      <a:pPr marL="966469">
                        <a:lnSpc>
                          <a:spcPct val="100000"/>
                        </a:lnSpc>
                        <a:spcBef>
                          <a:spcPts val="270"/>
                        </a:spcBef>
                      </a:pPr>
                      <a:r>
                        <a:rPr sz="1800" b="1" spc="-5" dirty="0">
                          <a:solidFill>
                            <a:srgbClr val="FFFFFF"/>
                          </a:solidFill>
                          <a:latin typeface="Calibri"/>
                          <a:cs typeface="Calibri"/>
                        </a:rPr>
                        <a:t>Independent</a:t>
                      </a:r>
                      <a:r>
                        <a:rPr sz="1800" b="1" spc="-65" dirty="0">
                          <a:solidFill>
                            <a:srgbClr val="FFFFFF"/>
                          </a:solidFill>
                          <a:latin typeface="Calibri"/>
                          <a:cs typeface="Calibri"/>
                        </a:rPr>
                        <a:t> </a:t>
                      </a:r>
                      <a:r>
                        <a:rPr sz="1800" b="1" spc="-5" dirty="0">
                          <a:solidFill>
                            <a:srgbClr val="FFFFFF"/>
                          </a:solidFill>
                          <a:latin typeface="Calibri"/>
                          <a:cs typeface="Calibri"/>
                        </a:rPr>
                        <a:t>Process</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9CC00"/>
                    </a:solidFill>
                  </a:tcPr>
                </a:tc>
                <a:tc>
                  <a:txBody>
                    <a:bodyPr/>
                    <a:lstStyle/>
                    <a:p>
                      <a:pPr marL="962660">
                        <a:lnSpc>
                          <a:spcPct val="100000"/>
                        </a:lnSpc>
                        <a:spcBef>
                          <a:spcPts val="270"/>
                        </a:spcBef>
                      </a:pPr>
                      <a:r>
                        <a:rPr sz="1800" b="1" spc="-10" dirty="0">
                          <a:solidFill>
                            <a:srgbClr val="FFFFFF"/>
                          </a:solidFill>
                          <a:latin typeface="Calibri"/>
                          <a:cs typeface="Calibri"/>
                        </a:rPr>
                        <a:t>Co-operating</a:t>
                      </a:r>
                      <a:r>
                        <a:rPr sz="1800" b="1" spc="-70" dirty="0">
                          <a:solidFill>
                            <a:srgbClr val="FFFFFF"/>
                          </a:solidFill>
                          <a:latin typeface="Calibri"/>
                          <a:cs typeface="Calibri"/>
                        </a:rPr>
                        <a:t> </a:t>
                      </a:r>
                      <a:r>
                        <a:rPr sz="1800" b="1" spc="-5" dirty="0">
                          <a:solidFill>
                            <a:srgbClr val="FFFFFF"/>
                          </a:solidFill>
                          <a:latin typeface="Calibri"/>
                          <a:cs typeface="Calibri"/>
                        </a:rPr>
                        <a:t>Process</a:t>
                      </a:r>
                      <a:endParaRPr sz="1800">
                        <a:latin typeface="Calibri"/>
                        <a:cs typeface="Calibri"/>
                      </a:endParaRPr>
                    </a:p>
                  </a:txBody>
                  <a:tcPr marL="0" marR="0" marT="34290" marB="0">
                    <a:lnL w="12700">
                      <a:solidFill>
                        <a:srgbClr val="FFFFFF"/>
                      </a:solidFill>
                      <a:prstDash val="solid"/>
                    </a:lnL>
                    <a:lnR w="12700">
                      <a:solidFill>
                        <a:srgbClr val="FFFFFF"/>
                      </a:solidFill>
                      <a:prstDash val="solid"/>
                    </a:lnR>
                    <a:lnT w="12700">
                      <a:solidFill>
                        <a:srgbClr val="FFFFFF"/>
                      </a:solidFill>
                      <a:prstDash val="solid"/>
                    </a:lnT>
                    <a:lnB w="38100">
                      <a:solidFill>
                        <a:srgbClr val="FFFFFF"/>
                      </a:solidFill>
                      <a:prstDash val="solid"/>
                    </a:lnB>
                    <a:solidFill>
                      <a:srgbClr val="99CC00"/>
                    </a:solidFill>
                  </a:tcPr>
                </a:tc>
              </a:tr>
              <a:tr h="914527">
                <a:tc>
                  <a:txBody>
                    <a:bodyPr/>
                    <a:lstStyle/>
                    <a:p>
                      <a:pPr marL="91440" marR="84455" algn="just">
                        <a:lnSpc>
                          <a:spcPct val="100600"/>
                        </a:lnSpc>
                        <a:spcBef>
                          <a:spcPts val="229"/>
                        </a:spcBef>
                      </a:pPr>
                      <a:r>
                        <a:rPr sz="1800" spc="-5" dirty="0">
                          <a:latin typeface="Calibri"/>
                          <a:cs typeface="Calibri"/>
                        </a:rPr>
                        <a:t>1. </a:t>
                      </a:r>
                      <a:r>
                        <a:rPr sz="1800" dirty="0">
                          <a:latin typeface="Calibri"/>
                          <a:cs typeface="Calibri"/>
                        </a:rPr>
                        <a:t>A </a:t>
                      </a:r>
                      <a:r>
                        <a:rPr sz="1800" spc="-10" dirty="0">
                          <a:latin typeface="Calibri"/>
                          <a:cs typeface="Calibri"/>
                        </a:rPr>
                        <a:t>process </a:t>
                      </a:r>
                      <a:r>
                        <a:rPr sz="1800" spc="-5" dirty="0">
                          <a:latin typeface="Calibri"/>
                          <a:cs typeface="Calibri"/>
                        </a:rPr>
                        <a:t>is </a:t>
                      </a:r>
                      <a:r>
                        <a:rPr sz="1800" b="1" spc="-10" dirty="0">
                          <a:latin typeface="Calibri"/>
                          <a:cs typeface="Calibri"/>
                        </a:rPr>
                        <a:t>independent </a:t>
                      </a:r>
                      <a:r>
                        <a:rPr sz="1800" spc="-5" dirty="0">
                          <a:latin typeface="Calibri"/>
                          <a:cs typeface="Calibri"/>
                        </a:rPr>
                        <a:t>if it cannot </a:t>
                      </a:r>
                      <a:r>
                        <a:rPr sz="1800" dirty="0">
                          <a:latin typeface="Calibri"/>
                          <a:cs typeface="Calibri"/>
                        </a:rPr>
                        <a:t> </a:t>
                      </a:r>
                      <a:r>
                        <a:rPr sz="1800" spc="-15" dirty="0">
                          <a:latin typeface="Calibri"/>
                          <a:cs typeface="Calibri"/>
                        </a:rPr>
                        <a:t>affect</a:t>
                      </a:r>
                      <a:r>
                        <a:rPr sz="1800" spc="-10" dirty="0">
                          <a:latin typeface="Calibri"/>
                          <a:cs typeface="Calibri"/>
                        </a:rPr>
                        <a:t> </a:t>
                      </a:r>
                      <a:r>
                        <a:rPr sz="1800" spc="-5" dirty="0">
                          <a:latin typeface="Calibri"/>
                          <a:cs typeface="Calibri"/>
                        </a:rPr>
                        <a:t>or</a:t>
                      </a:r>
                      <a:r>
                        <a:rPr sz="1800" dirty="0">
                          <a:latin typeface="Calibri"/>
                          <a:cs typeface="Calibri"/>
                        </a:rPr>
                        <a:t> be</a:t>
                      </a:r>
                      <a:r>
                        <a:rPr sz="1800" spc="5" dirty="0">
                          <a:latin typeface="Calibri"/>
                          <a:cs typeface="Calibri"/>
                        </a:rPr>
                        <a:t> </a:t>
                      </a:r>
                      <a:r>
                        <a:rPr sz="1800" spc="-15" dirty="0">
                          <a:latin typeface="Calibri"/>
                          <a:cs typeface="Calibri"/>
                        </a:rPr>
                        <a:t>affected</a:t>
                      </a:r>
                      <a:r>
                        <a:rPr sz="1800" spc="-10" dirty="0">
                          <a:latin typeface="Calibri"/>
                          <a:cs typeface="Calibri"/>
                        </a:rPr>
                        <a:t> </a:t>
                      </a:r>
                      <a:r>
                        <a:rPr sz="1800" spc="-5" dirty="0">
                          <a:latin typeface="Calibri"/>
                          <a:cs typeface="Calibri"/>
                        </a:rPr>
                        <a:t>by</a:t>
                      </a:r>
                      <a:r>
                        <a:rPr sz="1800" dirty="0">
                          <a:latin typeface="Calibri"/>
                          <a:cs typeface="Calibri"/>
                        </a:rPr>
                        <a:t> the</a:t>
                      </a:r>
                      <a:r>
                        <a:rPr sz="1800" spc="5" dirty="0">
                          <a:latin typeface="Calibri"/>
                          <a:cs typeface="Calibri"/>
                        </a:rPr>
                        <a:t> </a:t>
                      </a:r>
                      <a:r>
                        <a:rPr sz="1800" spc="-5" dirty="0">
                          <a:latin typeface="Calibri"/>
                          <a:cs typeface="Calibri"/>
                        </a:rPr>
                        <a:t>other </a:t>
                      </a:r>
                      <a:r>
                        <a:rPr sz="1800" dirty="0">
                          <a:latin typeface="Calibri"/>
                          <a:cs typeface="Calibri"/>
                        </a:rPr>
                        <a:t> </a:t>
                      </a:r>
                      <a:r>
                        <a:rPr sz="1800" spc="-5" dirty="0">
                          <a:latin typeface="Calibri"/>
                          <a:cs typeface="Calibri"/>
                        </a:rPr>
                        <a:t>processes</a:t>
                      </a:r>
                      <a:r>
                        <a:rPr sz="1800" spc="-20" dirty="0">
                          <a:latin typeface="Calibri"/>
                          <a:cs typeface="Calibri"/>
                        </a:rPr>
                        <a:t> </a:t>
                      </a:r>
                      <a:r>
                        <a:rPr sz="1800" spc="-10" dirty="0">
                          <a:latin typeface="Calibri"/>
                          <a:cs typeface="Calibri"/>
                        </a:rPr>
                        <a:t>executing</a:t>
                      </a:r>
                      <a:r>
                        <a:rPr sz="1800" spc="1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a:t>
                      </a:r>
                      <a:r>
                        <a:rPr sz="1800" spc="-5" dirty="0">
                          <a:latin typeface="Calibri"/>
                          <a:cs typeface="Calibri"/>
                        </a:rPr>
                        <a:t> </a:t>
                      </a:r>
                      <a:r>
                        <a:rPr sz="1800" spc="-20" dirty="0">
                          <a:latin typeface="Calibri"/>
                          <a:cs typeface="Calibri"/>
                        </a:rPr>
                        <a:t>system</a:t>
                      </a:r>
                      <a:endParaRPr sz="1800">
                        <a:latin typeface="Calibri"/>
                        <a:cs typeface="Calibri"/>
                      </a:endParaRPr>
                    </a:p>
                  </a:txBody>
                  <a:tcPr marL="0" marR="0" marT="29209"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EEBCA"/>
                    </a:solidFill>
                  </a:tcPr>
                </a:tc>
                <a:tc>
                  <a:txBody>
                    <a:bodyPr/>
                    <a:lstStyle/>
                    <a:p>
                      <a:pPr marL="92075" marR="84455" algn="just">
                        <a:lnSpc>
                          <a:spcPct val="100000"/>
                        </a:lnSpc>
                        <a:spcBef>
                          <a:spcPts val="244"/>
                        </a:spcBef>
                      </a:pPr>
                      <a:r>
                        <a:rPr sz="1800" spc="-5" dirty="0">
                          <a:latin typeface="Calibri"/>
                          <a:cs typeface="Calibri"/>
                        </a:rPr>
                        <a:t>1.</a:t>
                      </a:r>
                      <a:r>
                        <a:rPr sz="1800" dirty="0">
                          <a:latin typeface="Calibri"/>
                          <a:cs typeface="Calibri"/>
                        </a:rPr>
                        <a:t> A</a:t>
                      </a:r>
                      <a:r>
                        <a:rPr sz="1800" spc="5" dirty="0">
                          <a:latin typeface="Calibri"/>
                          <a:cs typeface="Calibri"/>
                        </a:rPr>
                        <a:t> </a:t>
                      </a:r>
                      <a:r>
                        <a:rPr sz="1800" spc="-10" dirty="0">
                          <a:latin typeface="Calibri"/>
                          <a:cs typeface="Calibri"/>
                        </a:rPr>
                        <a:t>process</a:t>
                      </a:r>
                      <a:r>
                        <a:rPr sz="1800" spc="-5" dirty="0">
                          <a:latin typeface="Calibri"/>
                          <a:cs typeface="Calibri"/>
                        </a:rPr>
                        <a:t> is</a:t>
                      </a:r>
                      <a:r>
                        <a:rPr sz="1800" dirty="0">
                          <a:latin typeface="Calibri"/>
                          <a:cs typeface="Calibri"/>
                        </a:rPr>
                        <a:t> </a:t>
                      </a:r>
                      <a:r>
                        <a:rPr sz="1800" b="1" spc="-10" dirty="0">
                          <a:latin typeface="Calibri"/>
                          <a:cs typeface="Calibri"/>
                        </a:rPr>
                        <a:t>co-operating</a:t>
                      </a:r>
                      <a:r>
                        <a:rPr sz="1800" b="1" spc="-5" dirty="0">
                          <a:latin typeface="Calibri"/>
                          <a:cs typeface="Calibri"/>
                        </a:rPr>
                        <a:t> </a:t>
                      </a:r>
                      <a:r>
                        <a:rPr sz="1800" spc="-5" dirty="0">
                          <a:latin typeface="Calibri"/>
                          <a:cs typeface="Calibri"/>
                        </a:rPr>
                        <a:t>if</a:t>
                      </a:r>
                      <a:r>
                        <a:rPr sz="1800" dirty="0">
                          <a:latin typeface="Calibri"/>
                          <a:cs typeface="Calibri"/>
                        </a:rPr>
                        <a:t> </a:t>
                      </a:r>
                      <a:r>
                        <a:rPr sz="1800" spc="-5" dirty="0">
                          <a:latin typeface="Calibri"/>
                          <a:cs typeface="Calibri"/>
                        </a:rPr>
                        <a:t>it</a:t>
                      </a:r>
                      <a:r>
                        <a:rPr sz="1800" dirty="0">
                          <a:latin typeface="Calibri"/>
                          <a:cs typeface="Calibri"/>
                        </a:rPr>
                        <a:t> </a:t>
                      </a:r>
                      <a:r>
                        <a:rPr sz="1800" spc="-10" dirty="0">
                          <a:latin typeface="Calibri"/>
                          <a:cs typeface="Calibri"/>
                        </a:rPr>
                        <a:t>can </a:t>
                      </a:r>
                      <a:r>
                        <a:rPr sz="1800" spc="-5" dirty="0">
                          <a:latin typeface="Calibri"/>
                          <a:cs typeface="Calibri"/>
                        </a:rPr>
                        <a:t> </a:t>
                      </a:r>
                      <a:r>
                        <a:rPr sz="1800" spc="-15" dirty="0">
                          <a:latin typeface="Calibri"/>
                          <a:cs typeface="Calibri"/>
                        </a:rPr>
                        <a:t>affect</a:t>
                      </a:r>
                      <a:r>
                        <a:rPr sz="1800" spc="-10" dirty="0">
                          <a:latin typeface="Calibri"/>
                          <a:cs typeface="Calibri"/>
                        </a:rPr>
                        <a:t> </a:t>
                      </a:r>
                      <a:r>
                        <a:rPr sz="1800" spc="-5" dirty="0">
                          <a:latin typeface="Calibri"/>
                          <a:cs typeface="Calibri"/>
                        </a:rPr>
                        <a:t>or</a:t>
                      </a:r>
                      <a:r>
                        <a:rPr sz="1800" dirty="0">
                          <a:latin typeface="Calibri"/>
                          <a:cs typeface="Calibri"/>
                        </a:rPr>
                        <a:t> be</a:t>
                      </a:r>
                      <a:r>
                        <a:rPr sz="1800" spc="5" dirty="0">
                          <a:latin typeface="Calibri"/>
                          <a:cs typeface="Calibri"/>
                        </a:rPr>
                        <a:t> </a:t>
                      </a:r>
                      <a:r>
                        <a:rPr sz="1800" spc="-15" dirty="0">
                          <a:latin typeface="Calibri"/>
                          <a:cs typeface="Calibri"/>
                        </a:rPr>
                        <a:t>affected</a:t>
                      </a:r>
                      <a:r>
                        <a:rPr sz="1800" spc="-10" dirty="0">
                          <a:latin typeface="Calibri"/>
                          <a:cs typeface="Calibri"/>
                        </a:rPr>
                        <a:t> </a:t>
                      </a:r>
                      <a:r>
                        <a:rPr sz="1800" spc="-5" dirty="0">
                          <a:latin typeface="Calibri"/>
                          <a:cs typeface="Calibri"/>
                        </a:rPr>
                        <a:t>by</a:t>
                      </a:r>
                      <a:r>
                        <a:rPr sz="1800" dirty="0">
                          <a:latin typeface="Calibri"/>
                          <a:cs typeface="Calibri"/>
                        </a:rPr>
                        <a:t> the</a:t>
                      </a:r>
                      <a:r>
                        <a:rPr sz="1800" spc="5" dirty="0">
                          <a:latin typeface="Calibri"/>
                          <a:cs typeface="Calibri"/>
                        </a:rPr>
                        <a:t> </a:t>
                      </a:r>
                      <a:r>
                        <a:rPr sz="1800" spc="-5" dirty="0">
                          <a:latin typeface="Calibri"/>
                          <a:cs typeface="Calibri"/>
                        </a:rPr>
                        <a:t>other </a:t>
                      </a:r>
                      <a:r>
                        <a:rPr sz="1800" dirty="0">
                          <a:latin typeface="Calibri"/>
                          <a:cs typeface="Calibri"/>
                        </a:rPr>
                        <a:t> </a:t>
                      </a:r>
                      <a:r>
                        <a:rPr sz="1800" spc="-5" dirty="0">
                          <a:latin typeface="Calibri"/>
                          <a:cs typeface="Calibri"/>
                        </a:rPr>
                        <a:t>processes</a:t>
                      </a:r>
                      <a:r>
                        <a:rPr sz="1800" spc="-25" dirty="0">
                          <a:latin typeface="Calibri"/>
                          <a:cs typeface="Calibri"/>
                        </a:rPr>
                        <a:t> </a:t>
                      </a:r>
                      <a:r>
                        <a:rPr sz="1800" spc="-10" dirty="0">
                          <a:latin typeface="Calibri"/>
                          <a:cs typeface="Calibri"/>
                        </a:rPr>
                        <a:t>executing</a:t>
                      </a:r>
                      <a:r>
                        <a:rPr sz="1800" spc="10" dirty="0">
                          <a:latin typeface="Calibri"/>
                          <a:cs typeface="Calibri"/>
                        </a:rPr>
                        <a:t> </a:t>
                      </a:r>
                      <a:r>
                        <a:rPr sz="1800" spc="-5" dirty="0">
                          <a:latin typeface="Calibri"/>
                          <a:cs typeface="Calibri"/>
                        </a:rPr>
                        <a:t>in</a:t>
                      </a:r>
                      <a:r>
                        <a:rPr sz="1800" spc="10" dirty="0">
                          <a:latin typeface="Calibri"/>
                          <a:cs typeface="Calibri"/>
                        </a:rPr>
                        <a:t> </a:t>
                      </a:r>
                      <a:r>
                        <a:rPr sz="1800" dirty="0">
                          <a:latin typeface="Calibri"/>
                          <a:cs typeface="Calibri"/>
                        </a:rPr>
                        <a:t>the </a:t>
                      </a:r>
                      <a:r>
                        <a:rPr sz="1800" spc="-15" dirty="0">
                          <a:latin typeface="Calibri"/>
                          <a:cs typeface="Calibri"/>
                        </a:rPr>
                        <a:t>system.</a:t>
                      </a:r>
                      <a:endParaRPr sz="1800">
                        <a:latin typeface="Calibri"/>
                        <a:cs typeface="Calibri"/>
                      </a:endParaRPr>
                    </a:p>
                  </a:txBody>
                  <a:tcPr marL="0" marR="0" marT="31114" marB="0">
                    <a:lnL w="12700">
                      <a:solidFill>
                        <a:srgbClr val="FFFFFF"/>
                      </a:solidFill>
                      <a:prstDash val="solid"/>
                    </a:lnL>
                    <a:lnR w="12700">
                      <a:solidFill>
                        <a:srgbClr val="FFFFFF"/>
                      </a:solidFill>
                      <a:prstDash val="solid"/>
                    </a:lnR>
                    <a:lnT w="38100">
                      <a:solidFill>
                        <a:srgbClr val="FFFFFF"/>
                      </a:solidFill>
                      <a:prstDash val="solid"/>
                    </a:lnT>
                    <a:lnB w="12700">
                      <a:solidFill>
                        <a:srgbClr val="FFFFFF"/>
                      </a:solidFill>
                      <a:prstDash val="solid"/>
                    </a:lnB>
                    <a:solidFill>
                      <a:srgbClr val="DEEBCA"/>
                    </a:solidFill>
                  </a:tcPr>
                </a:tc>
              </a:tr>
              <a:tr h="640207">
                <a:tc>
                  <a:txBody>
                    <a:bodyPr/>
                    <a:lstStyle/>
                    <a:p>
                      <a:pPr marL="91440" marR="83820">
                        <a:lnSpc>
                          <a:spcPct val="100000"/>
                        </a:lnSpc>
                        <a:spcBef>
                          <a:spcPts val="245"/>
                        </a:spcBef>
                      </a:pPr>
                      <a:r>
                        <a:rPr sz="1800" spc="-5" dirty="0">
                          <a:latin typeface="Calibri"/>
                          <a:cs typeface="Calibri"/>
                        </a:rPr>
                        <a:t>2.</a:t>
                      </a:r>
                      <a:r>
                        <a:rPr sz="1800" spc="80" dirty="0">
                          <a:latin typeface="Calibri"/>
                          <a:cs typeface="Calibri"/>
                        </a:rPr>
                        <a:t> </a:t>
                      </a:r>
                      <a:r>
                        <a:rPr sz="1800" spc="-10" dirty="0">
                          <a:latin typeface="Calibri"/>
                          <a:cs typeface="Calibri"/>
                        </a:rPr>
                        <a:t>Any</a:t>
                      </a:r>
                      <a:r>
                        <a:rPr sz="1800" spc="80" dirty="0">
                          <a:latin typeface="Calibri"/>
                          <a:cs typeface="Calibri"/>
                        </a:rPr>
                        <a:t> </a:t>
                      </a:r>
                      <a:r>
                        <a:rPr sz="1800" spc="-10" dirty="0">
                          <a:latin typeface="Calibri"/>
                          <a:cs typeface="Calibri"/>
                        </a:rPr>
                        <a:t>process</a:t>
                      </a:r>
                      <a:r>
                        <a:rPr sz="1800" spc="90" dirty="0">
                          <a:latin typeface="Calibri"/>
                          <a:cs typeface="Calibri"/>
                        </a:rPr>
                        <a:t> </a:t>
                      </a:r>
                      <a:r>
                        <a:rPr sz="1800" spc="-10" dirty="0">
                          <a:latin typeface="Calibri"/>
                          <a:cs typeface="Calibri"/>
                        </a:rPr>
                        <a:t>that</a:t>
                      </a:r>
                      <a:r>
                        <a:rPr sz="1800" spc="75" dirty="0">
                          <a:latin typeface="Calibri"/>
                          <a:cs typeface="Calibri"/>
                        </a:rPr>
                        <a:t> </a:t>
                      </a:r>
                      <a:r>
                        <a:rPr sz="1800" spc="-5" dirty="0">
                          <a:latin typeface="Calibri"/>
                          <a:cs typeface="Calibri"/>
                        </a:rPr>
                        <a:t>does</a:t>
                      </a:r>
                      <a:r>
                        <a:rPr sz="1800" spc="90" dirty="0">
                          <a:latin typeface="Calibri"/>
                          <a:cs typeface="Calibri"/>
                        </a:rPr>
                        <a:t> </a:t>
                      </a:r>
                      <a:r>
                        <a:rPr sz="1800" spc="-5" dirty="0">
                          <a:latin typeface="Calibri"/>
                          <a:cs typeface="Calibri"/>
                        </a:rPr>
                        <a:t>not</a:t>
                      </a:r>
                      <a:r>
                        <a:rPr sz="1800" spc="80" dirty="0">
                          <a:latin typeface="Calibri"/>
                          <a:cs typeface="Calibri"/>
                        </a:rPr>
                        <a:t> </a:t>
                      </a:r>
                      <a:r>
                        <a:rPr sz="1800" spc="-10" dirty="0">
                          <a:latin typeface="Calibri"/>
                          <a:cs typeface="Calibri"/>
                        </a:rPr>
                        <a:t>share</a:t>
                      </a:r>
                      <a:r>
                        <a:rPr sz="1800" spc="90" dirty="0">
                          <a:latin typeface="Calibri"/>
                          <a:cs typeface="Calibri"/>
                        </a:rPr>
                        <a:t> </a:t>
                      </a:r>
                      <a:r>
                        <a:rPr sz="1800" spc="-15" dirty="0">
                          <a:latin typeface="Calibri"/>
                          <a:cs typeface="Calibri"/>
                        </a:rPr>
                        <a:t>data </a:t>
                      </a:r>
                      <a:r>
                        <a:rPr sz="1800" spc="-395" dirty="0">
                          <a:latin typeface="Calibri"/>
                          <a:cs typeface="Calibri"/>
                        </a:rPr>
                        <a:t> </a:t>
                      </a:r>
                      <a:r>
                        <a:rPr sz="1800" spc="-5" dirty="0">
                          <a:latin typeface="Calibri"/>
                          <a:cs typeface="Calibri"/>
                        </a:rPr>
                        <a:t>with </a:t>
                      </a:r>
                      <a:r>
                        <a:rPr sz="1800" spc="-15" dirty="0">
                          <a:latin typeface="Calibri"/>
                          <a:cs typeface="Calibri"/>
                        </a:rPr>
                        <a:t>any</a:t>
                      </a:r>
                      <a:r>
                        <a:rPr sz="1800" spc="10" dirty="0">
                          <a:latin typeface="Calibri"/>
                          <a:cs typeface="Calibri"/>
                        </a:rPr>
                        <a:t> </a:t>
                      </a:r>
                      <a:r>
                        <a:rPr sz="1800" spc="-5" dirty="0">
                          <a:latin typeface="Calibri"/>
                          <a:cs typeface="Calibri"/>
                        </a:rPr>
                        <a:t>other </a:t>
                      </a:r>
                      <a:r>
                        <a:rPr sz="1800" spc="-10" dirty="0">
                          <a:latin typeface="Calibri"/>
                          <a:cs typeface="Calibri"/>
                        </a:rPr>
                        <a:t>process</a:t>
                      </a:r>
                      <a:r>
                        <a:rPr sz="1800" spc="10" dirty="0">
                          <a:latin typeface="Calibri"/>
                          <a:cs typeface="Calibri"/>
                        </a:rPr>
                        <a:t> </a:t>
                      </a:r>
                      <a:r>
                        <a:rPr sz="1800" spc="-5" dirty="0">
                          <a:latin typeface="Calibri"/>
                          <a:cs typeface="Calibri"/>
                        </a:rPr>
                        <a:t>is</a:t>
                      </a:r>
                      <a:r>
                        <a:rPr sz="1800" spc="5" dirty="0">
                          <a:latin typeface="Calibri"/>
                          <a:cs typeface="Calibri"/>
                        </a:rPr>
                        <a:t> </a:t>
                      </a:r>
                      <a:r>
                        <a:rPr sz="1800" dirty="0">
                          <a:latin typeface="Calibri"/>
                          <a:cs typeface="Calibri"/>
                        </a:rPr>
                        <a:t>IP</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6E7"/>
                    </a:solidFill>
                  </a:tcPr>
                </a:tc>
                <a:tc>
                  <a:txBody>
                    <a:bodyPr/>
                    <a:lstStyle/>
                    <a:p>
                      <a:pPr marL="92075" marR="82550">
                        <a:lnSpc>
                          <a:spcPct val="100000"/>
                        </a:lnSpc>
                        <a:spcBef>
                          <a:spcPts val="245"/>
                        </a:spcBef>
                      </a:pPr>
                      <a:r>
                        <a:rPr sz="1800" spc="-5" dirty="0">
                          <a:latin typeface="Calibri"/>
                          <a:cs typeface="Calibri"/>
                        </a:rPr>
                        <a:t>2.</a:t>
                      </a:r>
                      <a:r>
                        <a:rPr sz="1800" spc="30" dirty="0">
                          <a:latin typeface="Calibri"/>
                          <a:cs typeface="Calibri"/>
                        </a:rPr>
                        <a:t> </a:t>
                      </a:r>
                      <a:r>
                        <a:rPr sz="1800" spc="-10" dirty="0">
                          <a:latin typeface="Calibri"/>
                          <a:cs typeface="Calibri"/>
                        </a:rPr>
                        <a:t>Any</a:t>
                      </a:r>
                      <a:r>
                        <a:rPr sz="1800" spc="35" dirty="0">
                          <a:latin typeface="Calibri"/>
                          <a:cs typeface="Calibri"/>
                        </a:rPr>
                        <a:t> </a:t>
                      </a:r>
                      <a:r>
                        <a:rPr sz="1800" spc="-10" dirty="0">
                          <a:latin typeface="Calibri"/>
                          <a:cs typeface="Calibri"/>
                        </a:rPr>
                        <a:t>process</a:t>
                      </a:r>
                      <a:r>
                        <a:rPr sz="1800" spc="40" dirty="0">
                          <a:latin typeface="Calibri"/>
                          <a:cs typeface="Calibri"/>
                        </a:rPr>
                        <a:t> </a:t>
                      </a:r>
                      <a:r>
                        <a:rPr sz="1800" spc="-5" dirty="0">
                          <a:latin typeface="Calibri"/>
                          <a:cs typeface="Calibri"/>
                        </a:rPr>
                        <a:t>that</a:t>
                      </a:r>
                      <a:r>
                        <a:rPr sz="1800" spc="80" dirty="0">
                          <a:latin typeface="Calibri"/>
                          <a:cs typeface="Calibri"/>
                        </a:rPr>
                        <a:t> </a:t>
                      </a:r>
                      <a:r>
                        <a:rPr sz="1800" spc="-10" dirty="0">
                          <a:latin typeface="Calibri"/>
                          <a:cs typeface="Calibri"/>
                        </a:rPr>
                        <a:t>share</a:t>
                      </a:r>
                      <a:r>
                        <a:rPr sz="1800" spc="55" dirty="0">
                          <a:latin typeface="Calibri"/>
                          <a:cs typeface="Calibri"/>
                        </a:rPr>
                        <a:t> </a:t>
                      </a:r>
                      <a:r>
                        <a:rPr sz="1800" spc="-15" dirty="0">
                          <a:latin typeface="Calibri"/>
                          <a:cs typeface="Calibri"/>
                        </a:rPr>
                        <a:t>data</a:t>
                      </a:r>
                      <a:r>
                        <a:rPr sz="1800" spc="50" dirty="0">
                          <a:latin typeface="Calibri"/>
                          <a:cs typeface="Calibri"/>
                        </a:rPr>
                        <a:t> </a:t>
                      </a:r>
                      <a:r>
                        <a:rPr sz="1800" spc="-5" dirty="0">
                          <a:latin typeface="Calibri"/>
                          <a:cs typeface="Calibri"/>
                        </a:rPr>
                        <a:t>with</a:t>
                      </a:r>
                      <a:r>
                        <a:rPr sz="1800" spc="45" dirty="0">
                          <a:latin typeface="Calibri"/>
                          <a:cs typeface="Calibri"/>
                        </a:rPr>
                        <a:t> </a:t>
                      </a:r>
                      <a:r>
                        <a:rPr sz="1800" spc="-15" dirty="0">
                          <a:latin typeface="Calibri"/>
                          <a:cs typeface="Calibri"/>
                        </a:rPr>
                        <a:t>any </a:t>
                      </a:r>
                      <a:r>
                        <a:rPr sz="1800" spc="-395" dirty="0">
                          <a:latin typeface="Calibri"/>
                          <a:cs typeface="Calibri"/>
                        </a:rPr>
                        <a:t> </a:t>
                      </a:r>
                      <a:r>
                        <a:rPr sz="1800" spc="-5" dirty="0">
                          <a:latin typeface="Calibri"/>
                          <a:cs typeface="Calibri"/>
                        </a:rPr>
                        <a:t>other </a:t>
                      </a:r>
                      <a:r>
                        <a:rPr sz="1800" spc="-10" dirty="0">
                          <a:latin typeface="Calibri"/>
                          <a:cs typeface="Calibri"/>
                        </a:rPr>
                        <a:t>process</a:t>
                      </a:r>
                      <a:r>
                        <a:rPr sz="1800" spc="-5" dirty="0">
                          <a:latin typeface="Calibri"/>
                          <a:cs typeface="Calibri"/>
                        </a:rPr>
                        <a:t> is</a:t>
                      </a:r>
                      <a:r>
                        <a:rPr sz="1800" dirty="0">
                          <a:latin typeface="Calibri"/>
                          <a:cs typeface="Calibri"/>
                        </a:rPr>
                        <a:t> CP</a:t>
                      </a:r>
                      <a:endParaRPr sz="1800">
                        <a:latin typeface="Calibri"/>
                        <a:cs typeface="Calibri"/>
                      </a:endParaRPr>
                    </a:p>
                  </a:txBody>
                  <a:tcPr marL="0" marR="0" marT="31115" marB="0">
                    <a:lnL w="12700">
                      <a:solidFill>
                        <a:srgbClr val="FFFFFF"/>
                      </a:solidFill>
                      <a:prstDash val="solid"/>
                    </a:lnL>
                    <a:lnR w="12700">
                      <a:solidFill>
                        <a:srgbClr val="FFFFFF"/>
                      </a:solidFill>
                      <a:prstDash val="solid"/>
                    </a:lnR>
                    <a:lnT w="12700">
                      <a:solidFill>
                        <a:srgbClr val="FFFFFF"/>
                      </a:solidFill>
                      <a:prstDash val="solid"/>
                    </a:lnT>
                    <a:lnB w="12700">
                      <a:solidFill>
                        <a:srgbClr val="FFFFFF"/>
                      </a:solidFill>
                      <a:prstDash val="solid"/>
                    </a:lnB>
                    <a:solidFill>
                      <a:srgbClr val="EEF6E7"/>
                    </a:solidFill>
                  </a:tcPr>
                </a:tc>
              </a:tr>
            </a:tbl>
          </a:graphicData>
        </a:graphic>
      </p:graphicFrame>
    </p:spTree>
  </p:cSld>
  <p:clrMapOvr>
    <a:masterClrMapping/>
  </p:clrMapOvr>
  <p:timing>
    <p:tnLst>
      <p:par>
        <p:cTn id="1" dur="indefinite" restart="never" nodeType="tmRoot"/>
      </p:par>
    </p:tnLst>
  </p:timing>
</p:sld>
</file>

<file path=ppt/slides/slide3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1746" name="Title 1"/>
          <p:cNvSpPr>
            <a:spLocks noGrp="1"/>
          </p:cNvSpPr>
          <p:nvPr>
            <p:ph type="title"/>
          </p:nvPr>
        </p:nvSpPr>
        <p:spPr>
          <a:xfrm>
            <a:off x="990600" y="0"/>
            <a:ext cx="7704137" cy="576263"/>
          </a:xfrm>
        </p:spPr>
        <p:txBody>
          <a:bodyPr/>
          <a:lstStyle/>
          <a:p>
            <a:r>
              <a:rPr lang="en-US" altLang="en-US" dirty="0" err="1" smtClean="0"/>
              <a:t>Interprocess</a:t>
            </a:r>
            <a:r>
              <a:rPr lang="en-US" altLang="en-US" dirty="0" smtClean="0"/>
              <a:t> Communication</a:t>
            </a:r>
          </a:p>
        </p:txBody>
      </p:sp>
      <p:sp>
        <p:nvSpPr>
          <p:cNvPr id="31747" name="Content Placeholder 2"/>
          <p:cNvSpPr>
            <a:spLocks noGrp="1"/>
          </p:cNvSpPr>
          <p:nvPr>
            <p:ph idx="1"/>
          </p:nvPr>
        </p:nvSpPr>
        <p:spPr>
          <a:xfrm>
            <a:off x="304800" y="457200"/>
            <a:ext cx="8686799" cy="1631216"/>
          </a:xfrm>
        </p:spPr>
        <p:txBody>
          <a:bodyPr/>
          <a:lstStyle/>
          <a:p>
            <a:pPr marL="971550" lvl="1" indent="-514350"/>
            <a:r>
              <a:rPr lang="en-US" altLang="en-US" sz="2000" dirty="0" smtClean="0"/>
              <a:t>Cooperating processes need </a:t>
            </a:r>
            <a:r>
              <a:rPr lang="en-US" altLang="en-US" sz="2000" b="1" dirty="0" smtClean="0">
                <a:solidFill>
                  <a:srgbClr val="3366FF"/>
                </a:solidFill>
              </a:rPr>
              <a:t>inter process communication </a:t>
            </a:r>
            <a:r>
              <a:rPr lang="en-US" altLang="en-US" sz="2000" dirty="0" smtClean="0"/>
              <a:t>(</a:t>
            </a:r>
            <a:r>
              <a:rPr lang="en-US" altLang="en-US" sz="2000" b="1" dirty="0" smtClean="0">
                <a:solidFill>
                  <a:srgbClr val="3366FF"/>
                </a:solidFill>
              </a:rPr>
              <a:t>IPC</a:t>
            </a:r>
            <a:r>
              <a:rPr lang="en-US" altLang="en-US" sz="2000" dirty="0" smtClean="0"/>
              <a:t>)</a:t>
            </a:r>
          </a:p>
          <a:p>
            <a:r>
              <a:rPr lang="en-US" altLang="en-US" sz="2000" dirty="0" smtClean="0"/>
              <a:t>Two models of IPC:</a:t>
            </a:r>
          </a:p>
          <a:p>
            <a:pPr marL="971550" lvl="1" indent="-514350">
              <a:buFont typeface="+mj-lt"/>
              <a:buAutoNum type="romanUcPeriod"/>
            </a:pPr>
            <a:r>
              <a:rPr lang="en-US" altLang="en-US" sz="2400" b="1" dirty="0" smtClean="0">
                <a:solidFill>
                  <a:srgbClr val="3366FF"/>
                </a:solidFill>
              </a:rPr>
              <a:t>Shared memory</a:t>
            </a:r>
          </a:p>
          <a:p>
            <a:pPr marL="971550" lvl="1" indent="-514350">
              <a:buFont typeface="+mj-lt"/>
              <a:buAutoNum type="romanUcPeriod"/>
            </a:pPr>
            <a:r>
              <a:rPr lang="en-US" altLang="en-US" sz="2400" b="1" dirty="0" smtClean="0">
                <a:solidFill>
                  <a:srgbClr val="3366FF"/>
                </a:solidFill>
              </a:rPr>
              <a:t>Message passing</a:t>
            </a:r>
          </a:p>
          <a:p>
            <a:pPr lvl="1"/>
            <a:endParaRPr lang="en-US" altLang="en-US" dirty="0" smtClean="0"/>
          </a:p>
        </p:txBody>
      </p:sp>
      <p:sp>
        <p:nvSpPr>
          <p:cNvPr id="4" name="Rectangle 3"/>
          <p:cNvSpPr/>
          <p:nvPr/>
        </p:nvSpPr>
        <p:spPr>
          <a:xfrm>
            <a:off x="228600" y="1905000"/>
            <a:ext cx="8458200" cy="4616648"/>
          </a:xfrm>
          <a:prstGeom prst="rect">
            <a:avLst/>
          </a:prstGeom>
        </p:spPr>
        <p:txBody>
          <a:bodyPr wrap="square">
            <a:spAutoFit/>
          </a:bodyPr>
          <a:lstStyle/>
          <a:p>
            <a:pPr algn="ctr"/>
            <a:r>
              <a:rPr lang="en-US" sz="2400" dirty="0" smtClean="0">
                <a:solidFill>
                  <a:srgbClr val="FF0000"/>
                </a:solidFill>
              </a:rPr>
              <a:t>Shared Memory Model:</a:t>
            </a:r>
          </a:p>
          <a:p>
            <a:endParaRPr lang="en-US" dirty="0" smtClean="0">
              <a:solidFill>
                <a:srgbClr val="FF0000"/>
              </a:solidFill>
            </a:endParaRPr>
          </a:p>
          <a:p>
            <a:r>
              <a:rPr lang="en-US" b="1" dirty="0" smtClean="0"/>
              <a:t>1. Establish Shared Memory:</a:t>
            </a:r>
            <a:endParaRPr lang="en-US" dirty="0" smtClean="0"/>
          </a:p>
          <a:p>
            <a:pPr fontAlgn="ctr"/>
            <a:r>
              <a:rPr lang="en-US" dirty="0" smtClean="0"/>
              <a:t>A process requests a shared memory segment from the operating system, which the OS creates and allocates. This segment is identified by a unique segment ID. </a:t>
            </a:r>
          </a:p>
          <a:p>
            <a:r>
              <a:rPr lang="en-US" b="1" dirty="0" smtClean="0"/>
              <a:t>2. Attach to Segment:</a:t>
            </a:r>
            <a:endParaRPr lang="en-US" dirty="0" smtClean="0"/>
          </a:p>
          <a:p>
            <a:pPr fontAlgn="ctr"/>
            <a:r>
              <a:rPr lang="en-US" dirty="0" smtClean="0"/>
              <a:t>Other processes, upon receiving the segment ID, attach this shared memory region to their own address spaces. </a:t>
            </a:r>
          </a:p>
          <a:p>
            <a:r>
              <a:rPr lang="en-US" b="1" dirty="0" smtClean="0"/>
              <a:t>3. Data Exchange:</a:t>
            </a:r>
            <a:endParaRPr lang="en-US" dirty="0" smtClean="0"/>
          </a:p>
          <a:p>
            <a:pPr fontAlgn="ctr"/>
            <a:r>
              <a:rPr lang="en-US" dirty="0" smtClean="0"/>
              <a:t>Once attached, all processes can read from and write to the same memory region. For instance, a producer process can write data to the shared buffer, and a consumer process can read it. </a:t>
            </a:r>
          </a:p>
          <a:p>
            <a:r>
              <a:rPr lang="en-US" b="1" dirty="0" smtClean="0"/>
              <a:t>4. Detach and Remove:</a:t>
            </a:r>
            <a:endParaRPr lang="en-US" dirty="0" smtClean="0"/>
          </a:p>
          <a:p>
            <a:r>
              <a:rPr lang="en-US" dirty="0" smtClean="0"/>
              <a:t>When communication is finished, a process detaches from the segment, and the shared memory segment can be removed from the system. </a:t>
            </a:r>
          </a:p>
          <a:p>
            <a:endParaRPr lang="en-US" dirty="0" smtClean="0">
              <a:solidFill>
                <a:srgbClr val="FF0000"/>
              </a:solidFill>
            </a:endParaRPr>
          </a:p>
        </p:txBody>
      </p:sp>
    </p:spTree>
  </p:cSld>
  <p:clrMapOvr>
    <a:masterClrMapping/>
  </p:clrMapOvr>
  <p:timing>
    <p:tnLst>
      <p:par>
        <p:cTn id="1" dur="indefinite" restart="never" nodeType="tmRoot"/>
      </p:par>
    </p:tnLst>
  </p:timing>
</p:sld>
</file>

<file path=ppt/slides/slide3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81000"/>
            <a:ext cx="8458200" cy="5262979"/>
          </a:xfrm>
          <a:prstGeom prst="rect">
            <a:avLst/>
          </a:prstGeom>
        </p:spPr>
        <p:txBody>
          <a:bodyPr wrap="square">
            <a:spAutoFit/>
          </a:bodyPr>
          <a:lstStyle/>
          <a:p>
            <a:r>
              <a:rPr lang="en-US" sz="2400" dirty="0" smtClean="0">
                <a:solidFill>
                  <a:srgbClr val="FF0000"/>
                </a:solidFill>
              </a:rPr>
              <a:t>Benefits</a:t>
            </a:r>
          </a:p>
          <a:p>
            <a:endParaRPr lang="en-US" dirty="0" smtClean="0">
              <a:solidFill>
                <a:srgbClr val="FF0000"/>
              </a:solidFill>
            </a:endParaRPr>
          </a:p>
          <a:p>
            <a:r>
              <a:rPr lang="en-US" b="1" dirty="0" smtClean="0"/>
              <a:t>High Performance</a:t>
            </a:r>
            <a:r>
              <a:rPr lang="en-US" dirty="0" smtClean="0"/>
              <a:t>:</a:t>
            </a:r>
          </a:p>
          <a:p>
            <a:pPr fontAlgn="ctr"/>
            <a:r>
              <a:rPr lang="en-US" dirty="0" smtClean="0"/>
              <a:t>Data transfer is very fast because there are no complex data exchange procedures, just direct memory access. </a:t>
            </a:r>
            <a:endParaRPr lang="en-US" dirty="0" smtClean="0"/>
          </a:p>
          <a:p>
            <a:pPr fontAlgn="ctr"/>
            <a:endParaRPr lang="en-US" dirty="0" smtClean="0"/>
          </a:p>
          <a:p>
            <a:r>
              <a:rPr lang="en-US" b="1" dirty="0" smtClean="0"/>
              <a:t>Reduced Memory Usage</a:t>
            </a:r>
            <a:r>
              <a:rPr lang="en-US" dirty="0" smtClean="0"/>
              <a:t>:</a:t>
            </a:r>
          </a:p>
          <a:p>
            <a:pPr fontAlgn="ctr"/>
            <a:r>
              <a:rPr lang="en-US" dirty="0" smtClean="0"/>
              <a:t>It avoids creating redundant copies of data by directing all processes to a single instance. </a:t>
            </a:r>
            <a:endParaRPr lang="en-US" dirty="0" smtClean="0"/>
          </a:p>
          <a:p>
            <a:pPr fontAlgn="ctr"/>
            <a:endParaRPr lang="en-US" dirty="0" smtClean="0"/>
          </a:p>
          <a:p>
            <a:r>
              <a:rPr lang="en-US" sz="2400" dirty="0" smtClean="0">
                <a:solidFill>
                  <a:srgbClr val="FF0000"/>
                </a:solidFill>
              </a:rPr>
              <a:t>Drawbacks</a:t>
            </a:r>
          </a:p>
          <a:p>
            <a:endParaRPr lang="en-US" dirty="0" smtClean="0">
              <a:solidFill>
                <a:srgbClr val="FF0000"/>
              </a:solidFill>
            </a:endParaRPr>
          </a:p>
          <a:p>
            <a:r>
              <a:rPr lang="en-US" b="1" dirty="0" smtClean="0"/>
              <a:t>Synchronization Complexity</a:t>
            </a:r>
            <a:r>
              <a:rPr lang="en-US" dirty="0" smtClean="0"/>
              <a:t>:</a:t>
            </a:r>
          </a:p>
          <a:p>
            <a:pPr fontAlgn="ctr"/>
            <a:r>
              <a:rPr lang="en-US" dirty="0" smtClean="0"/>
              <a:t>Developers must implement and manage synchronization to prevent race conditions and ensure data integrity. </a:t>
            </a:r>
            <a:endParaRPr lang="en-US" dirty="0" smtClean="0"/>
          </a:p>
          <a:p>
            <a:pPr fontAlgn="ctr"/>
            <a:endParaRPr lang="en-US" dirty="0" smtClean="0"/>
          </a:p>
          <a:p>
            <a:r>
              <a:rPr lang="en-US" b="1" dirty="0" smtClean="0"/>
              <a:t>Memory Protection</a:t>
            </a:r>
            <a:r>
              <a:rPr lang="en-US" dirty="0" smtClean="0"/>
              <a:t>:</a:t>
            </a:r>
          </a:p>
          <a:p>
            <a:r>
              <a:rPr lang="en-US" dirty="0" smtClean="0"/>
              <a:t>The operating system needs to relax its normal memory protection, allowing processes to access memory outside their usual private address space. </a:t>
            </a:r>
            <a:endParaRPr lang="en-US" dirty="0"/>
          </a:p>
        </p:txBody>
      </p:sp>
    </p:spTree>
  </p:cSld>
  <p:clrMapOvr>
    <a:masterClrMapping/>
  </p:clrMapOvr>
</p:sld>
</file>

<file path=ppt/slides/slide3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5" name="Rectangle 4"/>
          <p:cNvSpPr/>
          <p:nvPr/>
        </p:nvSpPr>
        <p:spPr>
          <a:xfrm>
            <a:off x="228600" y="152400"/>
            <a:ext cx="8610600" cy="5786199"/>
          </a:xfrm>
          <a:prstGeom prst="rect">
            <a:avLst/>
          </a:prstGeom>
        </p:spPr>
        <p:txBody>
          <a:bodyPr wrap="square">
            <a:spAutoFit/>
          </a:bodyPr>
          <a:lstStyle/>
          <a:p>
            <a:pPr algn="ctr"/>
            <a:r>
              <a:rPr lang="en-US" sz="2800" dirty="0" smtClean="0">
                <a:solidFill>
                  <a:srgbClr val="FF0000"/>
                </a:solidFill>
              </a:rPr>
              <a:t>Message Passing Model:</a:t>
            </a:r>
          </a:p>
          <a:p>
            <a:endParaRPr lang="en-US" dirty="0" smtClean="0">
              <a:solidFill>
                <a:srgbClr val="FF0000"/>
              </a:solidFill>
            </a:endParaRPr>
          </a:p>
          <a:p>
            <a:pPr algn="just"/>
            <a:r>
              <a:rPr lang="en-US" dirty="0" smtClean="0"/>
              <a:t>A message passing model is a method of inter-process communication (IPC) where processes exchange data by sending and receiving messages through a communication link, often via a message queue, without sharing direct memory. </a:t>
            </a:r>
          </a:p>
          <a:p>
            <a:pPr algn="just"/>
            <a:endParaRPr lang="en-US" dirty="0" smtClean="0"/>
          </a:p>
          <a:p>
            <a:endParaRPr lang="en-US" dirty="0" smtClean="0"/>
          </a:p>
          <a:p>
            <a:r>
              <a:rPr lang="en-US" b="1" dirty="0" smtClean="0"/>
              <a:t>1. Establish Connection:</a:t>
            </a:r>
            <a:endParaRPr lang="en-US" dirty="0" smtClean="0"/>
          </a:p>
          <a:p>
            <a:pPr fontAlgn="ctr"/>
            <a:r>
              <a:rPr lang="en-US" dirty="0" smtClean="0"/>
              <a:t>Processes establish a communication link. </a:t>
            </a:r>
          </a:p>
          <a:p>
            <a:r>
              <a:rPr lang="en-US" b="1" dirty="0" smtClean="0"/>
              <a:t>2. Send Operation:</a:t>
            </a:r>
            <a:endParaRPr lang="en-US" dirty="0" smtClean="0"/>
          </a:p>
          <a:p>
            <a:pPr fontAlgn="ctr"/>
            <a:r>
              <a:rPr lang="en-US" dirty="0" smtClean="0"/>
              <a:t>A process uses a send() system call to send a message to a specific recipient or a message queue. </a:t>
            </a:r>
          </a:p>
          <a:p>
            <a:r>
              <a:rPr lang="en-US" b="1" dirty="0" smtClean="0"/>
              <a:t>3. Message Transfer:</a:t>
            </a:r>
            <a:endParaRPr lang="en-US" dirty="0" smtClean="0"/>
          </a:p>
          <a:p>
            <a:pPr fontAlgn="ctr"/>
            <a:r>
              <a:rPr lang="en-US" dirty="0" smtClean="0"/>
              <a:t>The message is copied from the sending process's memory to a kernel-managed message queue or buffer. </a:t>
            </a:r>
          </a:p>
          <a:p>
            <a:r>
              <a:rPr lang="en-US" b="1" dirty="0" smtClean="0"/>
              <a:t>4. Receive Operation:</a:t>
            </a:r>
            <a:endParaRPr lang="en-US" dirty="0" smtClean="0"/>
          </a:p>
          <a:p>
            <a:pPr fontAlgn="ctr"/>
            <a:r>
              <a:rPr lang="en-US" dirty="0" smtClean="0"/>
              <a:t>The receiving process uses a receive() call to get the message from the queue. </a:t>
            </a:r>
          </a:p>
          <a:p>
            <a:r>
              <a:rPr lang="en-US" b="1" dirty="0" smtClean="0"/>
              <a:t>5. Process Message:</a:t>
            </a:r>
            <a:endParaRPr lang="en-US" dirty="0" smtClean="0"/>
          </a:p>
          <a:p>
            <a:r>
              <a:rPr lang="en-US" dirty="0" smtClean="0"/>
              <a:t>The receiving process then processes the message and takes action based on its contents. </a:t>
            </a:r>
          </a:p>
          <a:p>
            <a:pPr algn="just"/>
            <a:endParaRPr lang="en-US" dirty="0" smtClean="0"/>
          </a:p>
        </p:txBody>
      </p:sp>
    </p:spTree>
  </p:cSld>
  <p:clrMapOvr>
    <a:masterClrMapping/>
  </p:clrMapOvr>
  <p:timing>
    <p:tnLst>
      <p:par>
        <p:cTn id="1" dur="indefinite" restart="never" nodeType="tmRoot"/>
      </p:par>
    </p:tnLst>
  </p:timing>
</p:sld>
</file>

<file path=ppt/slides/slide3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228600" y="240804"/>
            <a:ext cx="8382000" cy="6617196"/>
          </a:xfrm>
          <a:prstGeom prst="rect">
            <a:avLst/>
          </a:prstGeom>
        </p:spPr>
        <p:txBody>
          <a:bodyPr wrap="square">
            <a:spAutoFit/>
          </a:bodyPr>
          <a:lstStyle/>
          <a:p>
            <a:r>
              <a:rPr lang="en-US" sz="2400" dirty="0" smtClean="0">
                <a:solidFill>
                  <a:srgbClr val="FF0000"/>
                </a:solidFill>
              </a:rPr>
              <a:t>Key </a:t>
            </a:r>
            <a:r>
              <a:rPr lang="en-US" sz="2400" dirty="0" smtClean="0">
                <a:solidFill>
                  <a:srgbClr val="FF0000"/>
                </a:solidFill>
              </a:rPr>
              <a:t>Advantages</a:t>
            </a:r>
          </a:p>
          <a:p>
            <a:pPr algn="just"/>
            <a:r>
              <a:rPr lang="en-US" b="1" dirty="0" smtClean="0"/>
              <a:t>Isolation </a:t>
            </a:r>
            <a:r>
              <a:rPr lang="en-US" b="1" dirty="0" smtClean="0"/>
              <a:t>and Fault Tolerance:</a:t>
            </a:r>
            <a:endParaRPr lang="en-US" dirty="0" smtClean="0"/>
          </a:p>
          <a:p>
            <a:pPr algn="just" fontAlgn="ctr"/>
            <a:r>
              <a:rPr lang="en-US" sz="1600" dirty="0" smtClean="0"/>
              <a:t>Each process operates independently, with its own memory, enhancing fault tolerance because a problem in one process doesn't directly affect others. </a:t>
            </a:r>
            <a:endParaRPr lang="en-US" sz="1600" dirty="0" smtClean="0"/>
          </a:p>
          <a:p>
            <a:pPr algn="just" fontAlgn="ctr"/>
            <a:endParaRPr lang="en-US" sz="1600" dirty="0" smtClean="0"/>
          </a:p>
          <a:p>
            <a:pPr algn="just"/>
            <a:r>
              <a:rPr lang="en-US" sz="1600" b="1" dirty="0" smtClean="0"/>
              <a:t>Simplicity:</a:t>
            </a:r>
            <a:endParaRPr lang="en-US" sz="1600" dirty="0" smtClean="0"/>
          </a:p>
          <a:p>
            <a:pPr algn="just" fontAlgn="ctr"/>
            <a:r>
              <a:rPr lang="en-US" sz="1600" dirty="0" smtClean="0"/>
              <a:t>Memory management is hidden from the programmer, simplifying process communication and making the overall system easier to understand and implement compared to the shared memory </a:t>
            </a:r>
            <a:r>
              <a:rPr lang="en-US" sz="1600" dirty="0" smtClean="0"/>
              <a:t>model</a:t>
            </a:r>
          </a:p>
          <a:p>
            <a:pPr algn="just" fontAlgn="ctr"/>
            <a:endParaRPr lang="en-US" sz="1600" dirty="0" smtClean="0"/>
          </a:p>
          <a:p>
            <a:pPr algn="just"/>
            <a:r>
              <a:rPr lang="en-US" sz="1600" b="1" dirty="0" smtClean="0"/>
              <a:t>No Synchronization Issues:</a:t>
            </a:r>
            <a:endParaRPr lang="en-US" sz="1600" dirty="0" smtClean="0"/>
          </a:p>
          <a:p>
            <a:pPr algn="just"/>
            <a:r>
              <a:rPr lang="en-US" sz="1600" dirty="0" smtClean="0"/>
              <a:t>Because processes do not share memory, there is no need for explicit synchronization mechanisms to prevent race conditions or data corruption, which is a common source of bugs in shared memory systems</a:t>
            </a:r>
            <a:r>
              <a:rPr lang="en-US" sz="1600" dirty="0" smtClean="0"/>
              <a:t>,</a:t>
            </a:r>
          </a:p>
          <a:p>
            <a:pPr algn="just"/>
            <a:r>
              <a:rPr lang="en-US" sz="2400" dirty="0" smtClean="0">
                <a:solidFill>
                  <a:srgbClr val="FF0000"/>
                </a:solidFill>
              </a:rPr>
              <a:t>Drawback </a:t>
            </a:r>
          </a:p>
          <a:p>
            <a:pPr algn="just"/>
            <a:r>
              <a:rPr lang="en-US" sz="1600" b="1" dirty="0" smtClean="0"/>
              <a:t>Slower </a:t>
            </a:r>
            <a:r>
              <a:rPr lang="en-US" sz="1600" b="1" dirty="0" smtClean="0"/>
              <a:t>Communication:</a:t>
            </a:r>
            <a:endParaRPr lang="en-US" sz="1600" dirty="0" smtClean="0"/>
          </a:p>
          <a:p>
            <a:pPr algn="just" fontAlgn="ctr"/>
            <a:r>
              <a:rPr lang="en-US" sz="1600" dirty="0" smtClean="0"/>
              <a:t>Message passing requires data to be copied between processes and transferred, which is slower than direct memory access, especially with large datasets. </a:t>
            </a:r>
          </a:p>
          <a:p>
            <a:pPr algn="just"/>
            <a:r>
              <a:rPr lang="en-US" sz="1600" b="1" dirty="0" smtClean="0"/>
              <a:t>High Overhead:</a:t>
            </a:r>
            <a:endParaRPr lang="en-US" sz="1600" dirty="0" smtClean="0"/>
          </a:p>
          <a:p>
            <a:pPr algn="just" fontAlgn="ctr"/>
            <a:r>
              <a:rPr lang="en-US" sz="1600" dirty="0" smtClean="0"/>
              <a:t>There's significant overhead from kernel involvement in message routing and data conversion, as well as the setup and management of communication channels. </a:t>
            </a:r>
          </a:p>
          <a:p>
            <a:pPr algn="just"/>
            <a:r>
              <a:rPr lang="en-US" sz="1600" b="1" dirty="0" smtClean="0"/>
              <a:t>Resource Consumption:</a:t>
            </a:r>
            <a:endParaRPr lang="en-US" sz="1600" dirty="0" smtClean="0"/>
          </a:p>
          <a:p>
            <a:pPr algn="just"/>
            <a:r>
              <a:rPr lang="en-US" sz="1600" dirty="0" smtClean="0"/>
              <a:t>Message transmission is costly, consuming more resources, particularly when large amounts of data are involved. </a:t>
            </a:r>
          </a:p>
          <a:p>
            <a:pPr algn="just"/>
            <a:endParaRPr lang="en-US" dirty="0"/>
          </a:p>
        </p:txBody>
      </p:sp>
    </p:spTree>
  </p:cSld>
  <p:clrMapOvr>
    <a:masterClrMapping/>
  </p:clrMapOvr>
  <p:timing>
    <p:tnLst>
      <p:par>
        <p:cTn id="1" dur="indefinite" restart="never" nodeType="tmRoot"/>
      </p:par>
    </p:tnLst>
  </p:timing>
</p:sld>
</file>

<file path=ppt/slides/slide3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pic>
        <p:nvPicPr>
          <p:cNvPr id="3" name="Picture 2" descr="C:\Users\Dell\Desktop\ipc-1.png"/>
          <p:cNvPicPr>
            <a:picLocks noChangeAspect="1" noChangeArrowheads="1"/>
          </p:cNvPicPr>
          <p:nvPr/>
        </p:nvPicPr>
        <p:blipFill>
          <a:blip r:embed="rId2"/>
          <a:srcRect/>
          <a:stretch>
            <a:fillRect/>
          </a:stretch>
        </p:blipFill>
        <p:spPr bwMode="auto">
          <a:xfrm>
            <a:off x="609600" y="609600"/>
            <a:ext cx="8000999" cy="5410200"/>
          </a:xfrm>
          <a:prstGeom prst="rect">
            <a:avLst/>
          </a:prstGeom>
          <a:noFill/>
        </p:spPr>
      </p:pic>
    </p:spTree>
  </p:cSld>
  <p:clrMapOvr>
    <a:masterClrMapping/>
  </p:clrMapOvr>
  <p:timing>
    <p:tnLst>
      <p:par>
        <p:cTn id="1" dur="indefinite" restart="never" nodeType="tmRoot"/>
      </p:par>
    </p:tnLst>
  </p:timing>
</p:sld>
</file>

<file path=ppt/slides/slide3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p:nvPr/>
        </p:nvSpPr>
        <p:spPr>
          <a:xfrm>
            <a:off x="686816" y="198246"/>
            <a:ext cx="8107045" cy="6083717"/>
          </a:xfrm>
          <a:prstGeom prst="rect">
            <a:avLst/>
          </a:prstGeom>
        </p:spPr>
        <p:txBody>
          <a:bodyPr vert="horz" wrap="square" lIns="0" tIns="12700" rIns="0" bIns="0" rtlCol="0">
            <a:spAutoFit/>
          </a:bodyPr>
          <a:lstStyle/>
          <a:p>
            <a:pPr marL="189865" algn="ctr">
              <a:lnSpc>
                <a:spcPct val="100000"/>
              </a:lnSpc>
              <a:spcBef>
                <a:spcPts val="100"/>
              </a:spcBef>
            </a:pPr>
            <a:r>
              <a:rPr sz="2000" b="1" dirty="0">
                <a:latin typeface="Verdana"/>
                <a:cs typeface="Verdana"/>
              </a:rPr>
              <a:t>THREADS</a:t>
            </a:r>
            <a:endParaRPr sz="2000">
              <a:latin typeface="Verdana"/>
              <a:cs typeface="Verdana"/>
            </a:endParaRPr>
          </a:p>
          <a:p>
            <a:pPr marL="469900" marR="5715" indent="-457200" algn="just">
              <a:lnSpc>
                <a:spcPct val="100000"/>
              </a:lnSpc>
              <a:buSzPct val="95454"/>
              <a:buFont typeface="+mj-lt"/>
              <a:buAutoNum type="arabicPeriod"/>
              <a:tabLst>
                <a:tab pos="111760" algn="l"/>
              </a:tabLst>
            </a:pPr>
            <a:r>
              <a:rPr sz="2200" spc="-5" smtClean="0">
                <a:latin typeface="Calibri"/>
                <a:cs typeface="Calibri"/>
              </a:rPr>
              <a:t>A </a:t>
            </a:r>
            <a:r>
              <a:rPr sz="2200" spc="-10" dirty="0">
                <a:latin typeface="Calibri"/>
                <a:cs typeface="Calibri"/>
              </a:rPr>
              <a:t>Thread </a:t>
            </a:r>
            <a:r>
              <a:rPr sz="2200" spc="-5" dirty="0">
                <a:latin typeface="Calibri"/>
                <a:cs typeface="Calibri"/>
              </a:rPr>
              <a:t>is a </a:t>
            </a:r>
            <a:r>
              <a:rPr sz="2200" spc="-10" dirty="0">
                <a:latin typeface="Calibri"/>
                <a:cs typeface="Calibri"/>
              </a:rPr>
              <a:t>flow </a:t>
            </a:r>
            <a:r>
              <a:rPr sz="2200" dirty="0">
                <a:latin typeface="Calibri"/>
                <a:cs typeface="Calibri"/>
              </a:rPr>
              <a:t>of </a:t>
            </a:r>
            <a:r>
              <a:rPr sz="2200" spc="-15" dirty="0">
                <a:latin typeface="Calibri"/>
                <a:cs typeface="Calibri"/>
              </a:rPr>
              <a:t>execution </a:t>
            </a:r>
            <a:r>
              <a:rPr sz="2200" spc="-10" dirty="0">
                <a:latin typeface="Calibri"/>
                <a:cs typeface="Calibri"/>
              </a:rPr>
              <a:t>through </a:t>
            </a:r>
            <a:r>
              <a:rPr sz="2200" spc="-5" dirty="0">
                <a:latin typeface="Calibri"/>
                <a:cs typeface="Calibri"/>
              </a:rPr>
              <a:t>the </a:t>
            </a:r>
            <a:r>
              <a:rPr sz="2200" spc="-10" dirty="0">
                <a:latin typeface="Calibri"/>
                <a:cs typeface="Calibri"/>
              </a:rPr>
              <a:t>process code, </a:t>
            </a:r>
            <a:r>
              <a:rPr sz="2200" spc="-5" dirty="0">
                <a:latin typeface="Calibri"/>
                <a:cs typeface="Calibri"/>
              </a:rPr>
              <a:t>with its </a:t>
            </a:r>
            <a:r>
              <a:rPr sz="2200" spc="-10" dirty="0">
                <a:latin typeface="Calibri"/>
                <a:cs typeface="Calibri"/>
              </a:rPr>
              <a:t>own </a:t>
            </a:r>
            <a:r>
              <a:rPr sz="2200" spc="-5" dirty="0">
                <a:latin typeface="Calibri"/>
                <a:cs typeface="Calibri"/>
              </a:rPr>
              <a:t> </a:t>
            </a:r>
            <a:r>
              <a:rPr sz="2200" spc="-20" dirty="0">
                <a:latin typeface="Calibri"/>
                <a:cs typeface="Calibri"/>
              </a:rPr>
              <a:t>program </a:t>
            </a:r>
            <a:r>
              <a:rPr sz="2200" spc="-15" dirty="0">
                <a:latin typeface="Calibri"/>
                <a:cs typeface="Calibri"/>
              </a:rPr>
              <a:t>counter </a:t>
            </a:r>
            <a:r>
              <a:rPr sz="2200" spc="-10" dirty="0">
                <a:latin typeface="Calibri"/>
                <a:cs typeface="Calibri"/>
              </a:rPr>
              <a:t>that </a:t>
            </a:r>
            <a:r>
              <a:rPr sz="2200" spc="-20" dirty="0">
                <a:latin typeface="Calibri"/>
                <a:cs typeface="Calibri"/>
              </a:rPr>
              <a:t>keeps </a:t>
            </a:r>
            <a:r>
              <a:rPr sz="2200" spc="-15" dirty="0">
                <a:latin typeface="Calibri"/>
                <a:cs typeface="Calibri"/>
              </a:rPr>
              <a:t>track </a:t>
            </a:r>
            <a:r>
              <a:rPr sz="2200" spc="-5" dirty="0">
                <a:latin typeface="Calibri"/>
                <a:cs typeface="Calibri"/>
              </a:rPr>
              <a:t>of which </a:t>
            </a:r>
            <a:r>
              <a:rPr sz="2200" spc="-10" dirty="0">
                <a:latin typeface="Calibri"/>
                <a:cs typeface="Calibri"/>
              </a:rPr>
              <a:t>instruction </a:t>
            </a:r>
            <a:r>
              <a:rPr sz="2200" spc="-20" dirty="0">
                <a:latin typeface="Calibri"/>
                <a:cs typeface="Calibri"/>
              </a:rPr>
              <a:t>to execute </a:t>
            </a:r>
            <a:r>
              <a:rPr sz="2200" spc="-10" dirty="0">
                <a:latin typeface="Calibri"/>
                <a:cs typeface="Calibri"/>
              </a:rPr>
              <a:t>next, </a:t>
            </a:r>
            <a:r>
              <a:rPr sz="2200" spc="-5" dirty="0">
                <a:latin typeface="Calibri"/>
                <a:cs typeface="Calibri"/>
              </a:rPr>
              <a:t> </a:t>
            </a:r>
            <a:r>
              <a:rPr sz="2200" spc="-25" dirty="0">
                <a:latin typeface="Calibri"/>
                <a:cs typeface="Calibri"/>
              </a:rPr>
              <a:t>system</a:t>
            </a:r>
            <a:r>
              <a:rPr sz="2200" spc="10" dirty="0">
                <a:latin typeface="Calibri"/>
                <a:cs typeface="Calibri"/>
              </a:rPr>
              <a:t> </a:t>
            </a:r>
            <a:r>
              <a:rPr sz="2200" spc="-15">
                <a:latin typeface="Calibri"/>
                <a:cs typeface="Calibri"/>
              </a:rPr>
              <a:t>registers</a:t>
            </a:r>
            <a:r>
              <a:rPr sz="2200" spc="10">
                <a:latin typeface="Calibri"/>
                <a:cs typeface="Calibri"/>
              </a:rPr>
              <a:t> </a:t>
            </a:r>
            <a:r>
              <a:rPr sz="2200" spc="-5" smtClean="0">
                <a:latin typeface="Calibri"/>
                <a:cs typeface="Calibri"/>
              </a:rPr>
              <a:t>.</a:t>
            </a:r>
            <a:endParaRPr lang="en-US" sz="2200" spc="-5" dirty="0" smtClean="0">
              <a:latin typeface="Calibri"/>
              <a:cs typeface="Calibri"/>
            </a:endParaRPr>
          </a:p>
          <a:p>
            <a:pPr marL="469900" marR="5715" indent="-457200" algn="just">
              <a:lnSpc>
                <a:spcPct val="100000"/>
              </a:lnSpc>
              <a:buSzPct val="95454"/>
              <a:buFont typeface="+mj-lt"/>
              <a:buAutoNum type="arabicPeriod"/>
              <a:tabLst>
                <a:tab pos="111760" algn="l"/>
              </a:tabLst>
            </a:pPr>
            <a:endParaRPr sz="2200">
              <a:latin typeface="Calibri"/>
              <a:cs typeface="Calibri"/>
            </a:endParaRPr>
          </a:p>
          <a:p>
            <a:pPr marL="469900" indent="-457200" algn="just">
              <a:lnSpc>
                <a:spcPct val="100000"/>
              </a:lnSpc>
              <a:spcBef>
                <a:spcPts val="5"/>
              </a:spcBef>
              <a:buSzPct val="95454"/>
              <a:buFont typeface="+mj-lt"/>
              <a:buAutoNum type="arabicPeriod"/>
              <a:tabLst>
                <a:tab pos="111760" algn="l"/>
              </a:tabLst>
            </a:pPr>
            <a:r>
              <a:rPr sz="2200" spc="-5" dirty="0">
                <a:latin typeface="Calibri"/>
                <a:cs typeface="Calibri"/>
              </a:rPr>
              <a:t>It</a:t>
            </a:r>
            <a:r>
              <a:rPr sz="2200" spc="-10" dirty="0">
                <a:latin typeface="Calibri"/>
                <a:cs typeface="Calibri"/>
              </a:rPr>
              <a:t> </a:t>
            </a:r>
            <a:r>
              <a:rPr sz="2200" spc="-5" dirty="0">
                <a:latin typeface="Calibri"/>
                <a:cs typeface="Calibri"/>
              </a:rPr>
              <a:t>is also</a:t>
            </a:r>
            <a:r>
              <a:rPr sz="2200" spc="5" dirty="0">
                <a:latin typeface="Calibri"/>
                <a:cs typeface="Calibri"/>
              </a:rPr>
              <a:t> </a:t>
            </a:r>
            <a:r>
              <a:rPr sz="2200" spc="-10" dirty="0">
                <a:latin typeface="Calibri"/>
                <a:cs typeface="Calibri"/>
              </a:rPr>
              <a:t>called</a:t>
            </a:r>
            <a:r>
              <a:rPr sz="2200" spc="-5" dirty="0">
                <a:latin typeface="Calibri"/>
                <a:cs typeface="Calibri"/>
              </a:rPr>
              <a:t> as </a:t>
            </a:r>
            <a:r>
              <a:rPr sz="2200" spc="-10" dirty="0">
                <a:latin typeface="Calibri"/>
                <a:cs typeface="Calibri"/>
              </a:rPr>
              <a:t>light</a:t>
            </a:r>
            <a:r>
              <a:rPr sz="2200" dirty="0">
                <a:latin typeface="Calibri"/>
                <a:cs typeface="Calibri"/>
              </a:rPr>
              <a:t> </a:t>
            </a:r>
            <a:r>
              <a:rPr sz="2200" spc="-15">
                <a:latin typeface="Calibri"/>
                <a:cs typeface="Calibri"/>
              </a:rPr>
              <a:t>weight</a:t>
            </a:r>
            <a:r>
              <a:rPr sz="2200" spc="25">
                <a:latin typeface="Calibri"/>
                <a:cs typeface="Calibri"/>
              </a:rPr>
              <a:t> </a:t>
            </a:r>
            <a:r>
              <a:rPr sz="2200" spc="-10" smtClean="0">
                <a:latin typeface="Calibri"/>
                <a:cs typeface="Calibri"/>
              </a:rPr>
              <a:t>process</a:t>
            </a:r>
            <a:r>
              <a:rPr lang="en-US" sz="2200" spc="-10" dirty="0" smtClean="0">
                <a:latin typeface="Calibri"/>
                <a:cs typeface="Calibri"/>
              </a:rPr>
              <a:t>.</a:t>
            </a:r>
          </a:p>
          <a:p>
            <a:pPr marL="469900" indent="-457200" algn="just">
              <a:lnSpc>
                <a:spcPct val="100000"/>
              </a:lnSpc>
              <a:spcBef>
                <a:spcPts val="5"/>
              </a:spcBef>
              <a:buSzPct val="95454"/>
              <a:buFont typeface="+mj-lt"/>
              <a:buAutoNum type="arabicPeriod"/>
              <a:tabLst>
                <a:tab pos="111760" algn="l"/>
              </a:tabLst>
            </a:pPr>
            <a:endParaRPr sz="2200">
              <a:latin typeface="Calibri"/>
              <a:cs typeface="Calibri"/>
            </a:endParaRPr>
          </a:p>
          <a:p>
            <a:pPr marL="469900" indent="-457200" algn="just">
              <a:lnSpc>
                <a:spcPct val="100000"/>
              </a:lnSpc>
              <a:buSzPct val="95454"/>
              <a:buFont typeface="+mj-lt"/>
              <a:buAutoNum type="arabicPeriod"/>
              <a:tabLst>
                <a:tab pos="111760" algn="l"/>
              </a:tabLst>
            </a:pPr>
            <a:r>
              <a:rPr sz="2200" spc="-5" dirty="0">
                <a:latin typeface="Calibri"/>
                <a:cs typeface="Calibri"/>
              </a:rPr>
              <a:t>A</a:t>
            </a:r>
            <a:r>
              <a:rPr sz="2200" spc="175" dirty="0">
                <a:latin typeface="Calibri"/>
                <a:cs typeface="Calibri"/>
              </a:rPr>
              <a:t> </a:t>
            </a:r>
            <a:r>
              <a:rPr sz="2200" spc="-10" dirty="0">
                <a:latin typeface="Calibri"/>
                <a:cs typeface="Calibri"/>
              </a:rPr>
              <a:t>thread</a:t>
            </a:r>
            <a:r>
              <a:rPr sz="2200" spc="180" dirty="0">
                <a:latin typeface="Calibri"/>
                <a:cs typeface="Calibri"/>
              </a:rPr>
              <a:t> </a:t>
            </a:r>
            <a:r>
              <a:rPr sz="2200" spc="-5" dirty="0">
                <a:latin typeface="Calibri"/>
                <a:cs typeface="Calibri"/>
              </a:rPr>
              <a:t>is</a:t>
            </a:r>
            <a:r>
              <a:rPr sz="2200" spc="175" dirty="0">
                <a:latin typeface="Calibri"/>
                <a:cs typeface="Calibri"/>
              </a:rPr>
              <a:t> </a:t>
            </a:r>
            <a:r>
              <a:rPr sz="2200" spc="-5" dirty="0">
                <a:latin typeface="Calibri"/>
                <a:cs typeface="Calibri"/>
              </a:rPr>
              <a:t>a</a:t>
            </a:r>
            <a:r>
              <a:rPr sz="2200" spc="195" dirty="0">
                <a:latin typeface="Calibri"/>
                <a:cs typeface="Calibri"/>
              </a:rPr>
              <a:t> </a:t>
            </a:r>
            <a:r>
              <a:rPr sz="2200" spc="-5" dirty="0">
                <a:latin typeface="Calibri"/>
                <a:cs typeface="Calibri"/>
              </a:rPr>
              <a:t>basic</a:t>
            </a:r>
            <a:r>
              <a:rPr sz="2200" spc="170" dirty="0">
                <a:latin typeface="Calibri"/>
                <a:cs typeface="Calibri"/>
              </a:rPr>
              <a:t> </a:t>
            </a:r>
            <a:r>
              <a:rPr sz="2200" spc="-10" dirty="0">
                <a:latin typeface="Calibri"/>
                <a:cs typeface="Calibri"/>
              </a:rPr>
              <a:t>unit</a:t>
            </a:r>
            <a:r>
              <a:rPr sz="2200" spc="180" dirty="0">
                <a:latin typeface="Calibri"/>
                <a:cs typeface="Calibri"/>
              </a:rPr>
              <a:t> </a:t>
            </a:r>
            <a:r>
              <a:rPr sz="2200" dirty="0">
                <a:latin typeface="Calibri"/>
                <a:cs typeface="Calibri"/>
              </a:rPr>
              <a:t>of</a:t>
            </a:r>
            <a:r>
              <a:rPr sz="2200" spc="185" dirty="0">
                <a:latin typeface="Calibri"/>
                <a:cs typeface="Calibri"/>
              </a:rPr>
              <a:t> </a:t>
            </a:r>
            <a:r>
              <a:rPr sz="2200" dirty="0">
                <a:latin typeface="Calibri"/>
                <a:cs typeface="Calibri"/>
              </a:rPr>
              <a:t>CPU</a:t>
            </a:r>
            <a:r>
              <a:rPr sz="2200" spc="185" dirty="0">
                <a:latin typeface="Calibri"/>
                <a:cs typeface="Calibri"/>
              </a:rPr>
              <a:t> </a:t>
            </a:r>
            <a:r>
              <a:rPr sz="2200" spc="-10" dirty="0">
                <a:latin typeface="Calibri"/>
                <a:cs typeface="Calibri"/>
              </a:rPr>
              <a:t>utilization;</a:t>
            </a:r>
            <a:r>
              <a:rPr sz="2200" spc="175" dirty="0">
                <a:latin typeface="Calibri"/>
                <a:cs typeface="Calibri"/>
              </a:rPr>
              <a:t> </a:t>
            </a:r>
            <a:r>
              <a:rPr sz="2200" spc="-5" dirty="0">
                <a:latin typeface="Calibri"/>
                <a:cs typeface="Calibri"/>
              </a:rPr>
              <a:t>it</a:t>
            </a:r>
            <a:r>
              <a:rPr sz="2200" spc="185" dirty="0">
                <a:latin typeface="Calibri"/>
                <a:cs typeface="Calibri"/>
              </a:rPr>
              <a:t> </a:t>
            </a:r>
            <a:r>
              <a:rPr sz="2200" spc="-5" dirty="0">
                <a:latin typeface="Calibri"/>
                <a:cs typeface="Calibri"/>
              </a:rPr>
              <a:t>comprises</a:t>
            </a:r>
            <a:r>
              <a:rPr sz="2200" spc="180" dirty="0">
                <a:latin typeface="Calibri"/>
                <a:cs typeface="Calibri"/>
              </a:rPr>
              <a:t> </a:t>
            </a:r>
            <a:r>
              <a:rPr sz="2200" spc="-5" dirty="0">
                <a:latin typeface="Calibri"/>
                <a:cs typeface="Calibri"/>
              </a:rPr>
              <a:t>a</a:t>
            </a:r>
            <a:r>
              <a:rPr sz="2200" spc="195" dirty="0">
                <a:latin typeface="Calibri"/>
                <a:cs typeface="Calibri"/>
              </a:rPr>
              <a:t> </a:t>
            </a:r>
            <a:r>
              <a:rPr sz="2200" spc="-10" dirty="0">
                <a:latin typeface="Calibri"/>
                <a:cs typeface="Calibri"/>
              </a:rPr>
              <a:t>thread</a:t>
            </a:r>
            <a:r>
              <a:rPr sz="2200" spc="185" dirty="0">
                <a:latin typeface="Calibri"/>
                <a:cs typeface="Calibri"/>
              </a:rPr>
              <a:t> </a:t>
            </a:r>
            <a:r>
              <a:rPr sz="2200" spc="-20" dirty="0">
                <a:latin typeface="Calibri"/>
                <a:cs typeface="Calibri"/>
              </a:rPr>
              <a:t>ID</a:t>
            </a:r>
            <a:r>
              <a:rPr sz="2200" spc="-20">
                <a:latin typeface="Calibri"/>
                <a:cs typeface="Calibri"/>
              </a:rPr>
              <a:t>,</a:t>
            </a:r>
            <a:r>
              <a:rPr sz="2200" spc="170">
                <a:latin typeface="Calibri"/>
                <a:cs typeface="Calibri"/>
              </a:rPr>
              <a:t> </a:t>
            </a:r>
            <a:r>
              <a:rPr sz="2200" spc="-5" smtClean="0">
                <a:latin typeface="Calibri"/>
                <a:cs typeface="Calibri"/>
              </a:rPr>
              <a:t>a</a:t>
            </a:r>
            <a:r>
              <a:rPr lang="en-US" sz="2200" spc="-5" dirty="0" smtClean="0">
                <a:latin typeface="Calibri"/>
                <a:cs typeface="Calibri"/>
              </a:rPr>
              <a:t> </a:t>
            </a:r>
            <a:r>
              <a:rPr sz="2200" spc="-20" smtClean="0">
                <a:latin typeface="Calibri"/>
                <a:cs typeface="Calibri"/>
              </a:rPr>
              <a:t>program</a:t>
            </a:r>
            <a:r>
              <a:rPr sz="2200" smtClean="0">
                <a:latin typeface="Calibri"/>
                <a:cs typeface="Calibri"/>
              </a:rPr>
              <a:t> </a:t>
            </a:r>
            <a:r>
              <a:rPr sz="2200" spc="-40" dirty="0">
                <a:latin typeface="Calibri"/>
                <a:cs typeface="Calibri"/>
              </a:rPr>
              <a:t>counter,</a:t>
            </a:r>
            <a:r>
              <a:rPr sz="2200" spc="5" dirty="0">
                <a:latin typeface="Calibri"/>
                <a:cs typeface="Calibri"/>
              </a:rPr>
              <a:t> </a:t>
            </a:r>
            <a:r>
              <a:rPr sz="2200" spc="-5" dirty="0">
                <a:latin typeface="Calibri"/>
                <a:cs typeface="Calibri"/>
              </a:rPr>
              <a:t>a</a:t>
            </a:r>
            <a:r>
              <a:rPr sz="2200" spc="10" dirty="0">
                <a:latin typeface="Calibri"/>
                <a:cs typeface="Calibri"/>
              </a:rPr>
              <a:t> </a:t>
            </a:r>
            <a:r>
              <a:rPr sz="2200" spc="-15" dirty="0">
                <a:latin typeface="Calibri"/>
                <a:cs typeface="Calibri"/>
              </a:rPr>
              <a:t>register</a:t>
            </a:r>
            <a:r>
              <a:rPr sz="2200" spc="10" dirty="0">
                <a:latin typeface="Calibri"/>
                <a:cs typeface="Calibri"/>
              </a:rPr>
              <a:t> </a:t>
            </a:r>
            <a:r>
              <a:rPr sz="2200" spc="-10" dirty="0">
                <a:latin typeface="Calibri"/>
                <a:cs typeface="Calibri"/>
              </a:rPr>
              <a:t>set,</a:t>
            </a:r>
            <a:r>
              <a:rPr sz="2200" spc="10" dirty="0">
                <a:latin typeface="Calibri"/>
                <a:cs typeface="Calibri"/>
              </a:rPr>
              <a:t> </a:t>
            </a:r>
            <a:r>
              <a:rPr sz="2200" spc="-5" dirty="0">
                <a:latin typeface="Calibri"/>
                <a:cs typeface="Calibri"/>
              </a:rPr>
              <a:t>and</a:t>
            </a:r>
            <a:r>
              <a:rPr sz="2200" spc="-10" dirty="0">
                <a:latin typeface="Calibri"/>
                <a:cs typeface="Calibri"/>
              </a:rPr>
              <a:t> </a:t>
            </a:r>
            <a:r>
              <a:rPr sz="2200" spc="-5" dirty="0">
                <a:latin typeface="Calibri"/>
                <a:cs typeface="Calibri"/>
              </a:rPr>
              <a:t>a</a:t>
            </a:r>
            <a:r>
              <a:rPr sz="2200" dirty="0">
                <a:latin typeface="Calibri"/>
                <a:cs typeface="Calibri"/>
              </a:rPr>
              <a:t> </a:t>
            </a:r>
            <a:r>
              <a:rPr sz="2200" spc="-10">
                <a:latin typeface="Calibri"/>
                <a:cs typeface="Calibri"/>
              </a:rPr>
              <a:t>stack</a:t>
            </a:r>
            <a:r>
              <a:rPr sz="2200" spc="-10" smtClean="0">
                <a:latin typeface="Calibri"/>
                <a:cs typeface="Calibri"/>
              </a:rPr>
              <a:t>.</a:t>
            </a:r>
            <a:endParaRPr lang="en-US" sz="2200" spc="-10" dirty="0" smtClean="0">
              <a:latin typeface="Calibri"/>
              <a:cs typeface="Calibri"/>
            </a:endParaRPr>
          </a:p>
          <a:p>
            <a:pPr marL="469900" indent="-457200" algn="just">
              <a:lnSpc>
                <a:spcPct val="100000"/>
              </a:lnSpc>
              <a:buFont typeface="+mj-lt"/>
              <a:buAutoNum type="arabicPeriod"/>
            </a:pPr>
            <a:endParaRPr sz="2200">
              <a:latin typeface="Calibri"/>
              <a:cs typeface="Calibri"/>
            </a:endParaRPr>
          </a:p>
          <a:p>
            <a:pPr marL="469900" marR="5080" indent="-457200" algn="just">
              <a:lnSpc>
                <a:spcPct val="100000"/>
              </a:lnSpc>
              <a:buSzPct val="95454"/>
              <a:buFont typeface="+mj-lt"/>
              <a:buAutoNum type="arabicPeriod"/>
              <a:tabLst>
                <a:tab pos="111760" algn="l"/>
              </a:tabLst>
            </a:pPr>
            <a:r>
              <a:rPr sz="2200" spc="-5" dirty="0">
                <a:latin typeface="Calibri"/>
                <a:cs typeface="Calibri"/>
              </a:rPr>
              <a:t>It </a:t>
            </a:r>
            <a:r>
              <a:rPr sz="2200" spc="-10" dirty="0">
                <a:latin typeface="Calibri"/>
                <a:cs typeface="Calibri"/>
              </a:rPr>
              <a:t>shares </a:t>
            </a:r>
            <a:r>
              <a:rPr sz="2200" spc="-5" dirty="0">
                <a:latin typeface="Calibri"/>
                <a:cs typeface="Calibri"/>
              </a:rPr>
              <a:t>with other </a:t>
            </a:r>
            <a:r>
              <a:rPr sz="2200" spc="-10" dirty="0">
                <a:latin typeface="Calibri"/>
                <a:cs typeface="Calibri"/>
              </a:rPr>
              <a:t>threads belonging </a:t>
            </a:r>
            <a:r>
              <a:rPr sz="2200" spc="-20" dirty="0">
                <a:latin typeface="Calibri"/>
                <a:cs typeface="Calibri"/>
              </a:rPr>
              <a:t>to </a:t>
            </a:r>
            <a:r>
              <a:rPr sz="2200" spc="-5" dirty="0">
                <a:latin typeface="Calibri"/>
                <a:cs typeface="Calibri"/>
              </a:rPr>
              <a:t>the same </a:t>
            </a:r>
            <a:r>
              <a:rPr sz="2200" spc="-10" dirty="0">
                <a:latin typeface="Calibri"/>
                <a:cs typeface="Calibri"/>
              </a:rPr>
              <a:t>process </a:t>
            </a:r>
            <a:r>
              <a:rPr sz="2200" spc="-5" dirty="0">
                <a:latin typeface="Calibri"/>
                <a:cs typeface="Calibri"/>
              </a:rPr>
              <a:t>its </a:t>
            </a:r>
            <a:r>
              <a:rPr sz="2200" spc="-15" dirty="0">
                <a:latin typeface="Calibri"/>
                <a:cs typeface="Calibri"/>
              </a:rPr>
              <a:t>code </a:t>
            </a:r>
            <a:r>
              <a:rPr sz="2200" spc="-10" dirty="0">
                <a:latin typeface="Calibri"/>
                <a:cs typeface="Calibri"/>
              </a:rPr>
              <a:t> section, </a:t>
            </a:r>
            <a:r>
              <a:rPr sz="2200" spc="-20" dirty="0">
                <a:latin typeface="Calibri"/>
                <a:cs typeface="Calibri"/>
              </a:rPr>
              <a:t>data </a:t>
            </a:r>
            <a:r>
              <a:rPr sz="2200" spc="-5" dirty="0">
                <a:latin typeface="Calibri"/>
                <a:cs typeface="Calibri"/>
              </a:rPr>
              <a:t>section, and other </a:t>
            </a:r>
            <a:r>
              <a:rPr sz="2200" spc="-15" dirty="0">
                <a:latin typeface="Calibri"/>
                <a:cs typeface="Calibri"/>
              </a:rPr>
              <a:t>operating-system </a:t>
            </a:r>
            <a:r>
              <a:rPr sz="2200" spc="-10" dirty="0">
                <a:latin typeface="Calibri"/>
                <a:cs typeface="Calibri"/>
              </a:rPr>
              <a:t>resources, </a:t>
            </a:r>
            <a:r>
              <a:rPr sz="2200" spc="-5" dirty="0">
                <a:latin typeface="Calibri"/>
                <a:cs typeface="Calibri"/>
              </a:rPr>
              <a:t>such as </a:t>
            </a:r>
            <a:r>
              <a:rPr sz="2200" dirty="0">
                <a:latin typeface="Calibri"/>
                <a:cs typeface="Calibri"/>
              </a:rPr>
              <a:t> </a:t>
            </a:r>
            <a:r>
              <a:rPr sz="2200" spc="-5" dirty="0">
                <a:latin typeface="Calibri"/>
                <a:cs typeface="Calibri"/>
              </a:rPr>
              <a:t>open</a:t>
            </a:r>
            <a:r>
              <a:rPr sz="2200" spc="-10" dirty="0">
                <a:latin typeface="Calibri"/>
                <a:cs typeface="Calibri"/>
              </a:rPr>
              <a:t> files</a:t>
            </a:r>
            <a:r>
              <a:rPr sz="2200" spc="10" dirty="0">
                <a:latin typeface="Calibri"/>
                <a:cs typeface="Calibri"/>
              </a:rPr>
              <a:t> </a:t>
            </a:r>
            <a:r>
              <a:rPr sz="2200" spc="-5" dirty="0">
                <a:latin typeface="Calibri"/>
                <a:cs typeface="Calibri"/>
              </a:rPr>
              <a:t>and </a:t>
            </a:r>
            <a:r>
              <a:rPr sz="2200" spc="-5">
                <a:latin typeface="Calibri"/>
                <a:cs typeface="Calibri"/>
              </a:rPr>
              <a:t>signals</a:t>
            </a:r>
            <a:r>
              <a:rPr sz="2200" spc="-5" smtClean="0">
                <a:latin typeface="Calibri"/>
                <a:cs typeface="Calibri"/>
              </a:rPr>
              <a:t>.</a:t>
            </a:r>
            <a:endParaRPr lang="en-US" sz="2200" spc="-5" dirty="0" smtClean="0">
              <a:latin typeface="Calibri"/>
              <a:cs typeface="Calibri"/>
            </a:endParaRPr>
          </a:p>
          <a:p>
            <a:pPr marL="469900" marR="5080" indent="-457200" algn="just">
              <a:buSzPct val="95454"/>
              <a:buFont typeface="+mj-lt"/>
              <a:buAutoNum type="arabicPeriod"/>
              <a:tabLst>
                <a:tab pos="111760" algn="l"/>
              </a:tabLst>
            </a:pPr>
            <a:r>
              <a:rPr lang="en-US" sz="2200" spc="-5" dirty="0" smtClean="0">
                <a:latin typeface="Calibri"/>
                <a:cs typeface="Calibri"/>
              </a:rPr>
              <a:t>Threads run in parallel improving the application performance. Each such thread has its own CPU state and stack, but they share the address space of the process and the environment. </a:t>
            </a:r>
          </a:p>
          <a:p>
            <a:pPr marL="469900" marR="5080" indent="-457200" algn="just">
              <a:lnSpc>
                <a:spcPct val="100000"/>
              </a:lnSpc>
              <a:buSzPct val="95454"/>
              <a:buFont typeface="+mj-lt"/>
              <a:buAutoNum type="arabicPeriod"/>
              <a:tabLst>
                <a:tab pos="111760" algn="l"/>
              </a:tabLst>
            </a:pPr>
            <a:endParaRPr sz="2200">
              <a:latin typeface="Calibri"/>
              <a:cs typeface="Calibri"/>
            </a:endParaRPr>
          </a:p>
          <a:p>
            <a:pPr>
              <a:lnSpc>
                <a:spcPct val="100000"/>
              </a:lnSpc>
              <a:spcBef>
                <a:spcPts val="20"/>
              </a:spcBef>
            </a:pPr>
            <a:endParaRPr sz="2250">
              <a:latin typeface="Calibri"/>
              <a:cs typeface="Calibri"/>
            </a:endParaRPr>
          </a:p>
        </p:txBody>
      </p:sp>
    </p:spTree>
  </p:cSld>
  <p:clrMapOvr>
    <a:masterClrMapping/>
  </p:clrMapOvr>
  <p:timing>
    <p:tnLst>
      <p:par>
        <p:cTn id="1" dur="indefinite" restart="never" nodeType="tmRoot"/>
      </p:par>
    </p:tnLst>
  </p:timing>
</p:sld>
</file>

<file path=ppt/slides/slide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2" name="object 2"/>
          <p:cNvPicPr/>
          <p:nvPr/>
        </p:nvPicPr>
        <p:blipFill>
          <a:blip r:embed="rId2" cstate="print"/>
          <a:stretch>
            <a:fillRect/>
          </a:stretch>
        </p:blipFill>
        <p:spPr>
          <a:xfrm>
            <a:off x="4845329" y="1283514"/>
            <a:ext cx="2881096" cy="4542235"/>
          </a:xfrm>
          <a:prstGeom prst="rect">
            <a:avLst/>
          </a:prstGeom>
        </p:spPr>
      </p:pic>
      <p:sp>
        <p:nvSpPr>
          <p:cNvPr id="3" name="object 3"/>
          <p:cNvSpPr txBox="1"/>
          <p:nvPr/>
        </p:nvSpPr>
        <p:spPr>
          <a:xfrm>
            <a:off x="1483867" y="2733294"/>
            <a:ext cx="2443480" cy="391160"/>
          </a:xfrm>
          <a:prstGeom prst="rect">
            <a:avLst/>
          </a:prstGeom>
        </p:spPr>
        <p:txBody>
          <a:bodyPr vert="horz" wrap="square" lIns="0" tIns="12700" rIns="0" bIns="0" rtlCol="0">
            <a:spAutoFit/>
          </a:bodyPr>
          <a:lstStyle/>
          <a:p>
            <a:pPr marL="12700">
              <a:lnSpc>
                <a:spcPct val="100000"/>
              </a:lnSpc>
              <a:spcBef>
                <a:spcPts val="100"/>
              </a:spcBef>
            </a:pPr>
            <a:r>
              <a:rPr sz="2400" b="1" spc="-5" dirty="0">
                <a:solidFill>
                  <a:srgbClr val="006699"/>
                </a:solidFill>
                <a:latin typeface="Calibri"/>
                <a:cs typeface="Calibri"/>
              </a:rPr>
              <a:t>Process</a:t>
            </a:r>
            <a:r>
              <a:rPr sz="2400" b="1" spc="-50" dirty="0">
                <a:solidFill>
                  <a:srgbClr val="006699"/>
                </a:solidFill>
                <a:latin typeface="Calibri"/>
                <a:cs typeface="Calibri"/>
              </a:rPr>
              <a:t> </a:t>
            </a:r>
            <a:r>
              <a:rPr sz="2400" b="1" dirty="0">
                <a:solidFill>
                  <a:srgbClr val="006699"/>
                </a:solidFill>
                <a:latin typeface="Calibri"/>
                <a:cs typeface="Calibri"/>
              </a:rPr>
              <a:t>in</a:t>
            </a:r>
            <a:r>
              <a:rPr sz="2400" b="1" spc="-35" dirty="0">
                <a:solidFill>
                  <a:srgbClr val="006699"/>
                </a:solidFill>
                <a:latin typeface="Calibri"/>
                <a:cs typeface="Calibri"/>
              </a:rPr>
              <a:t> </a:t>
            </a:r>
            <a:r>
              <a:rPr sz="2400" b="1" spc="-5" dirty="0">
                <a:solidFill>
                  <a:srgbClr val="006699"/>
                </a:solidFill>
                <a:latin typeface="Calibri"/>
                <a:cs typeface="Calibri"/>
              </a:rPr>
              <a:t>Memory</a:t>
            </a:r>
            <a:endParaRPr sz="2400">
              <a:latin typeface="Calibri"/>
              <a:cs typeface="Calibri"/>
            </a:endParaRPr>
          </a:p>
        </p:txBody>
      </p:sp>
      <p:sp>
        <p:nvSpPr>
          <p:cNvPr id="4" name="object 4"/>
          <p:cNvSpPr txBox="1"/>
          <p:nvPr/>
        </p:nvSpPr>
        <p:spPr>
          <a:xfrm>
            <a:off x="1938020" y="302513"/>
            <a:ext cx="1446530" cy="513715"/>
          </a:xfrm>
          <a:prstGeom prst="rect">
            <a:avLst/>
          </a:prstGeom>
        </p:spPr>
        <p:txBody>
          <a:bodyPr vert="horz" wrap="square" lIns="0" tIns="12700" rIns="0" bIns="0" rtlCol="0">
            <a:spAutoFit/>
          </a:bodyPr>
          <a:lstStyle/>
          <a:p>
            <a:pPr marL="12700">
              <a:lnSpc>
                <a:spcPct val="100000"/>
              </a:lnSpc>
              <a:spcBef>
                <a:spcPts val="100"/>
              </a:spcBef>
            </a:pPr>
            <a:r>
              <a:rPr sz="3200" b="1" spc="-20" dirty="0">
                <a:solidFill>
                  <a:srgbClr val="000099"/>
                </a:solidFill>
                <a:latin typeface="Calibri"/>
                <a:cs typeface="Calibri"/>
              </a:rPr>
              <a:t>CONTD..</a:t>
            </a:r>
            <a:endParaRPr sz="3200">
              <a:latin typeface="Calibri"/>
              <a:cs typeface="Calibri"/>
            </a:endParaRPr>
          </a:p>
        </p:txBody>
      </p:sp>
    </p:spTree>
  </p:cSld>
  <p:clrMapOvr>
    <a:masterClrMapping/>
  </p:clrMapOvr>
  <p:timing>
    <p:tnLst>
      <p:par>
        <p:cTn id="1" dur="indefinite" restart="never" nodeType="tmRoot"/>
      </p:par>
    </p:tnLst>
  </p:timing>
</p:sld>
</file>

<file path=ppt/slides/slide40.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4800" y="381000"/>
            <a:ext cx="8534400" cy="1451679"/>
          </a:xfrm>
          <a:prstGeom prst="rect">
            <a:avLst/>
          </a:prstGeom>
        </p:spPr>
        <p:txBody>
          <a:bodyPr wrap="square">
            <a:spAutoFit/>
          </a:bodyPr>
          <a:lstStyle/>
          <a:p>
            <a:pPr marL="12700" algn="just">
              <a:lnSpc>
                <a:spcPts val="2820"/>
              </a:lnSpc>
            </a:pPr>
            <a:r>
              <a:rPr lang="en-US" b="1" spc="-5" dirty="0" smtClean="0">
                <a:latin typeface="Verdana"/>
                <a:cs typeface="Verdana"/>
              </a:rPr>
              <a:t>THREADS</a:t>
            </a:r>
            <a:r>
              <a:rPr lang="en-US" b="1" spc="-45" dirty="0" smtClean="0">
                <a:latin typeface="Verdana"/>
                <a:cs typeface="Verdana"/>
              </a:rPr>
              <a:t> </a:t>
            </a:r>
            <a:r>
              <a:rPr lang="en-US" b="1" spc="-10" dirty="0" smtClean="0">
                <a:latin typeface="Verdana"/>
                <a:cs typeface="Verdana"/>
              </a:rPr>
              <a:t>Overview</a:t>
            </a:r>
            <a:endParaRPr lang="en-US" dirty="0" smtClean="0">
              <a:latin typeface="Verdana"/>
              <a:cs typeface="Verdana"/>
            </a:endParaRPr>
          </a:p>
          <a:p>
            <a:pPr marL="12700" marR="5080" algn="just">
              <a:lnSpc>
                <a:spcPts val="2640"/>
              </a:lnSpc>
              <a:spcBef>
                <a:spcPts val="25"/>
              </a:spcBef>
            </a:pPr>
            <a:r>
              <a:rPr lang="en-US" sz="2200" spc="-10" dirty="0" smtClean="0">
                <a:latin typeface="Calibri"/>
                <a:cs typeface="Calibri"/>
              </a:rPr>
              <a:t>A word processor may have a thread for displaying graphics, another  thread for responding to keystrokes from the user, and a third thread for performing spelling and grammar checking in the background.</a:t>
            </a:r>
            <a:endParaRPr lang="en-US" sz="2200" spc="-10" dirty="0">
              <a:latin typeface="Calibri"/>
              <a:cs typeface="Calibri"/>
            </a:endParaRPr>
          </a:p>
        </p:txBody>
      </p:sp>
      <p:sp>
        <p:nvSpPr>
          <p:cNvPr id="3" name="Rectangle 2"/>
          <p:cNvSpPr/>
          <p:nvPr/>
        </p:nvSpPr>
        <p:spPr>
          <a:xfrm>
            <a:off x="304800" y="2133600"/>
            <a:ext cx="8153400" cy="1785104"/>
          </a:xfrm>
          <a:prstGeom prst="rect">
            <a:avLst/>
          </a:prstGeom>
        </p:spPr>
        <p:txBody>
          <a:bodyPr wrap="square">
            <a:spAutoFit/>
          </a:bodyPr>
          <a:lstStyle/>
          <a:p>
            <a:pPr fontAlgn="base"/>
            <a:r>
              <a:rPr lang="en-US" sz="2200" spc="-10" dirty="0" smtClean="0">
                <a:latin typeface="Calibri"/>
                <a:cs typeface="Calibri"/>
              </a:rPr>
              <a:t>Components of Threads:</a:t>
            </a:r>
          </a:p>
          <a:p>
            <a:pPr fontAlgn="base"/>
            <a:endParaRPr lang="en-US" sz="2200" spc="-10" dirty="0" smtClean="0">
              <a:latin typeface="Calibri"/>
              <a:cs typeface="Calibri"/>
            </a:endParaRPr>
          </a:p>
          <a:p>
            <a:pPr fontAlgn="base">
              <a:buFont typeface="Wingdings" pitchFamily="2" charset="2"/>
              <a:buChar char="v"/>
            </a:pPr>
            <a:r>
              <a:rPr lang="en-US" sz="2200" spc="-10" dirty="0" smtClean="0">
                <a:latin typeface="Calibri"/>
                <a:cs typeface="Calibri"/>
              </a:rPr>
              <a:t>Stack Space</a:t>
            </a:r>
          </a:p>
          <a:p>
            <a:pPr fontAlgn="base">
              <a:buFont typeface="Wingdings" pitchFamily="2" charset="2"/>
              <a:buChar char="v"/>
            </a:pPr>
            <a:r>
              <a:rPr lang="en-US" sz="2200" spc="-10" dirty="0" smtClean="0">
                <a:latin typeface="Calibri"/>
                <a:cs typeface="Calibri"/>
              </a:rPr>
              <a:t>Register Set</a:t>
            </a:r>
          </a:p>
          <a:p>
            <a:pPr fontAlgn="base">
              <a:buFont typeface="Wingdings" pitchFamily="2" charset="2"/>
              <a:buChar char="v"/>
            </a:pPr>
            <a:r>
              <a:rPr lang="en-US" sz="2200" spc="-10" dirty="0" smtClean="0">
                <a:latin typeface="Calibri"/>
                <a:cs typeface="Calibri"/>
              </a:rPr>
              <a:t>Program Counter</a:t>
            </a:r>
          </a:p>
        </p:txBody>
      </p:sp>
      <p:sp>
        <p:nvSpPr>
          <p:cNvPr id="4" name="Rectangle 3"/>
          <p:cNvSpPr/>
          <p:nvPr/>
        </p:nvSpPr>
        <p:spPr>
          <a:xfrm>
            <a:off x="228600" y="4114800"/>
            <a:ext cx="4320093" cy="430887"/>
          </a:xfrm>
          <a:prstGeom prst="rect">
            <a:avLst/>
          </a:prstGeom>
        </p:spPr>
        <p:txBody>
          <a:bodyPr wrap="none">
            <a:spAutoFit/>
          </a:bodyPr>
          <a:lstStyle/>
          <a:p>
            <a:pPr fontAlgn="base"/>
            <a:r>
              <a:rPr lang="en-US" sz="2200" spc="-10" dirty="0" smtClean="0">
                <a:latin typeface="Calibri"/>
                <a:cs typeface="Calibri"/>
              </a:rPr>
              <a:t>Types of Thread in Operating System</a:t>
            </a:r>
          </a:p>
        </p:txBody>
      </p:sp>
      <p:sp>
        <p:nvSpPr>
          <p:cNvPr id="5" name="Rectangle 4"/>
          <p:cNvSpPr/>
          <p:nvPr/>
        </p:nvSpPr>
        <p:spPr>
          <a:xfrm>
            <a:off x="1143000" y="4724400"/>
            <a:ext cx="4572000" cy="769441"/>
          </a:xfrm>
          <a:prstGeom prst="rect">
            <a:avLst/>
          </a:prstGeom>
        </p:spPr>
        <p:txBody>
          <a:bodyPr>
            <a:spAutoFit/>
          </a:bodyPr>
          <a:lstStyle/>
          <a:p>
            <a:pPr fontAlgn="base">
              <a:buFont typeface="Wingdings" pitchFamily="2" charset="2"/>
              <a:buChar char="Ø"/>
            </a:pPr>
            <a:r>
              <a:rPr lang="en-US" sz="2200" spc="-10" dirty="0" smtClean="0">
                <a:latin typeface="Calibri"/>
                <a:cs typeface="Calibri"/>
              </a:rPr>
              <a:t>User Level Thread </a:t>
            </a:r>
          </a:p>
          <a:p>
            <a:pPr fontAlgn="base">
              <a:buFont typeface="Wingdings" pitchFamily="2" charset="2"/>
              <a:buChar char="Ø"/>
            </a:pPr>
            <a:r>
              <a:rPr lang="en-US" sz="2200" spc="-10" dirty="0" smtClean="0">
                <a:latin typeface="Calibri"/>
                <a:cs typeface="Calibri"/>
              </a:rPr>
              <a:t>Kernel Level Thread</a:t>
            </a:r>
          </a:p>
        </p:txBody>
      </p:sp>
    </p:spTree>
  </p:cSld>
  <p:clrMapOvr>
    <a:masterClrMapping/>
  </p:clrMapOvr>
  <p:timing>
    <p:tnLst>
      <p:par>
        <p:cTn id="1" dur="indefinite" restart="never" nodeType="tmRoot"/>
      </p:par>
    </p:tnLst>
  </p:timing>
</p:sld>
</file>

<file path=ppt/slides/slide41.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pic>
        <p:nvPicPr>
          <p:cNvPr id="1026" name="Picture 2" descr="C:\Users\Dell\Desktop\Threads.png"/>
          <p:cNvPicPr>
            <a:picLocks noChangeAspect="1" noChangeArrowheads="1"/>
          </p:cNvPicPr>
          <p:nvPr/>
        </p:nvPicPr>
        <p:blipFill>
          <a:blip r:embed="rId2"/>
          <a:srcRect/>
          <a:stretch>
            <a:fillRect/>
          </a:stretch>
        </p:blipFill>
        <p:spPr bwMode="auto">
          <a:xfrm>
            <a:off x="914400" y="0"/>
            <a:ext cx="6705600" cy="6194953"/>
          </a:xfrm>
          <a:prstGeom prst="rect">
            <a:avLst/>
          </a:prstGeom>
          <a:noFill/>
        </p:spPr>
      </p:pic>
    </p:spTree>
  </p:cSld>
  <p:clrMapOvr>
    <a:masterClrMapping/>
  </p:clrMapOvr>
  <p:timing>
    <p:tnLst>
      <p:par>
        <p:cTn id="1" dur="indefinite" restart="never" nodeType="tmRoot"/>
      </p:par>
    </p:tnLst>
  </p:timing>
</p:sld>
</file>

<file path=ppt/slides/slide42.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304800" y="304800"/>
            <a:ext cx="8382000" cy="5847755"/>
          </a:xfrm>
          <a:prstGeom prst="rect">
            <a:avLst/>
          </a:prstGeom>
        </p:spPr>
        <p:txBody>
          <a:bodyPr wrap="square">
            <a:spAutoFit/>
          </a:bodyPr>
          <a:lstStyle/>
          <a:p>
            <a:pPr fontAlgn="base"/>
            <a:r>
              <a:rPr lang="en-US" sz="2200" spc="-10" dirty="0" smtClean="0">
                <a:latin typeface="Calibri"/>
                <a:cs typeface="Calibri"/>
              </a:rPr>
              <a:t> </a:t>
            </a:r>
            <a:r>
              <a:rPr lang="en-US" sz="2200" spc="-10" dirty="0" smtClean="0">
                <a:solidFill>
                  <a:srgbClr val="FF0000"/>
                </a:solidFill>
                <a:latin typeface="Calibri"/>
                <a:cs typeface="Calibri"/>
              </a:rPr>
              <a:t>User Level Threads</a:t>
            </a:r>
          </a:p>
          <a:p>
            <a:pPr algn="just" fontAlgn="base"/>
            <a:r>
              <a:rPr lang="en-US" sz="2200" spc="-10" dirty="0" smtClean="0">
                <a:latin typeface="Calibri"/>
                <a:cs typeface="Calibri"/>
              </a:rPr>
              <a:t>User Level Thread is a type of thread that is not created using system calls. The kernel has no work in the management of user-level threads. User-level threads can be easily implemented by the user. In case when user-level threads are single-handed processes, kernel-level thread manages them.</a:t>
            </a:r>
          </a:p>
          <a:p>
            <a:pPr algn="just" fontAlgn="base"/>
            <a:r>
              <a:rPr lang="en-US" sz="2200" spc="-10" dirty="0" smtClean="0">
                <a:solidFill>
                  <a:srgbClr val="FF0000"/>
                </a:solidFill>
                <a:latin typeface="Calibri"/>
                <a:cs typeface="Calibri"/>
              </a:rPr>
              <a:t>Advantages of User-Level Threads:</a:t>
            </a:r>
          </a:p>
          <a:p>
            <a:pPr algn="just" fontAlgn="base">
              <a:buFont typeface="Wingdings" pitchFamily="2" charset="2"/>
              <a:buChar char="Ø"/>
            </a:pPr>
            <a:r>
              <a:rPr lang="en-US" sz="2200" spc="-10" dirty="0" smtClean="0">
                <a:latin typeface="Calibri"/>
                <a:cs typeface="Calibri"/>
              </a:rPr>
              <a:t>Implementation of the User-Level Thread is easier than Kernel Level    Thread.</a:t>
            </a:r>
          </a:p>
          <a:p>
            <a:pPr algn="just" fontAlgn="base">
              <a:buFont typeface="Wingdings" pitchFamily="2" charset="2"/>
              <a:buChar char="Ø"/>
            </a:pPr>
            <a:r>
              <a:rPr lang="en-US" sz="2200" spc="-10" dirty="0" smtClean="0">
                <a:latin typeface="Calibri"/>
                <a:cs typeface="Calibri"/>
              </a:rPr>
              <a:t>Context Switch Time is less in User Level Thread.</a:t>
            </a:r>
          </a:p>
          <a:p>
            <a:pPr algn="just" fontAlgn="base">
              <a:buFont typeface="Wingdings" pitchFamily="2" charset="2"/>
              <a:buChar char="Ø"/>
            </a:pPr>
            <a:r>
              <a:rPr lang="en-US" sz="2200" spc="-10" dirty="0" smtClean="0">
                <a:latin typeface="Calibri"/>
                <a:cs typeface="Calibri"/>
              </a:rPr>
              <a:t>User-Level Thread is more efficient than Kernel-Level Thread.</a:t>
            </a:r>
          </a:p>
          <a:p>
            <a:pPr algn="just" fontAlgn="base">
              <a:buFont typeface="Wingdings" pitchFamily="2" charset="2"/>
              <a:buChar char="Ø"/>
            </a:pPr>
            <a:r>
              <a:rPr lang="en-US" sz="2200" spc="-10" dirty="0" smtClean="0">
                <a:latin typeface="Calibri"/>
                <a:cs typeface="Calibri"/>
              </a:rPr>
              <a:t>Because of the presence of only Program Counter, Register Set, and Stack Space, it has a simple representation.</a:t>
            </a:r>
          </a:p>
          <a:p>
            <a:pPr algn="just" fontAlgn="base"/>
            <a:endParaRPr lang="en-US" sz="2200" spc="-10" dirty="0" smtClean="0">
              <a:latin typeface="Calibri"/>
              <a:cs typeface="Calibri"/>
            </a:endParaRPr>
          </a:p>
          <a:p>
            <a:pPr algn="just" fontAlgn="base"/>
            <a:r>
              <a:rPr lang="en-US" sz="2200" spc="-10" dirty="0" smtClean="0">
                <a:solidFill>
                  <a:srgbClr val="FF0000"/>
                </a:solidFill>
                <a:latin typeface="Calibri"/>
                <a:cs typeface="Calibri"/>
              </a:rPr>
              <a:t>Disadvantages of User-Level Threads</a:t>
            </a:r>
          </a:p>
          <a:p>
            <a:pPr algn="just" fontAlgn="base">
              <a:buFont typeface="Wingdings" pitchFamily="2" charset="2"/>
              <a:buChar char="Ø"/>
            </a:pPr>
            <a:r>
              <a:rPr lang="en-US" sz="2200" spc="-10" dirty="0" smtClean="0">
                <a:latin typeface="Calibri"/>
                <a:cs typeface="Calibri"/>
              </a:rPr>
              <a:t>There is a lack of coordination between Thread and Kernel.</a:t>
            </a:r>
          </a:p>
          <a:p>
            <a:pPr algn="just" fontAlgn="base">
              <a:buFont typeface="Wingdings" pitchFamily="2" charset="2"/>
              <a:buChar char="Ø"/>
            </a:pPr>
            <a:r>
              <a:rPr lang="en-US" sz="2200" spc="-10" dirty="0" smtClean="0">
                <a:latin typeface="Calibri"/>
                <a:cs typeface="Calibri"/>
              </a:rPr>
              <a:t>Inc case of a page fault, the whole process can be blocked.</a:t>
            </a:r>
          </a:p>
        </p:txBody>
      </p:sp>
    </p:spTree>
  </p:cSld>
  <p:clrMapOvr>
    <a:masterClrMapping/>
  </p:clrMapOvr>
  <p:timing>
    <p:tnLst>
      <p:par>
        <p:cTn id="1" dur="indefinite" restart="never" nodeType="tmRoot"/>
      </p:par>
    </p:tnLst>
  </p:timing>
</p:sld>
</file>

<file path=ppt/slides/slide43.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Rectangle 1"/>
          <p:cNvSpPr/>
          <p:nvPr/>
        </p:nvSpPr>
        <p:spPr>
          <a:xfrm>
            <a:off x="457200" y="474345"/>
            <a:ext cx="8229600" cy="5632311"/>
          </a:xfrm>
          <a:prstGeom prst="rect">
            <a:avLst/>
          </a:prstGeom>
        </p:spPr>
        <p:txBody>
          <a:bodyPr wrap="square">
            <a:spAutoFit/>
          </a:bodyPr>
          <a:lstStyle/>
          <a:p>
            <a:pPr fontAlgn="base"/>
            <a:r>
              <a:rPr lang="en-US" b="1" dirty="0" smtClean="0">
                <a:solidFill>
                  <a:srgbClr val="273239"/>
                </a:solidFill>
                <a:latin typeface="Nunito"/>
              </a:rPr>
              <a:t> Kernel Level Threads</a:t>
            </a:r>
          </a:p>
          <a:p>
            <a:pPr algn="just" fontAlgn="base"/>
            <a:r>
              <a:rPr lang="en-US" dirty="0" smtClean="0">
                <a:solidFill>
                  <a:srgbClr val="273239"/>
                </a:solidFill>
                <a:latin typeface="Nunito"/>
              </a:rPr>
              <a:t>A </a:t>
            </a:r>
            <a:r>
              <a:rPr lang="en-US" u="sng" dirty="0" smtClean="0">
                <a:solidFill>
                  <a:srgbClr val="273239"/>
                </a:solidFill>
                <a:latin typeface="Nunito"/>
              </a:rPr>
              <a:t>kernel Level Thread</a:t>
            </a:r>
            <a:r>
              <a:rPr lang="en-US" dirty="0" smtClean="0">
                <a:solidFill>
                  <a:srgbClr val="273239"/>
                </a:solidFill>
                <a:latin typeface="Nunito"/>
              </a:rPr>
              <a:t> is a type of thread that can recognize the Operating system easily. Kernel Level Threads has its own thread table where it keeps track of the system. The operating System Kernel helps in managing threads. Kernel Threads have somehow longer context switching time. Kernel helps in the management of threads.</a:t>
            </a:r>
          </a:p>
          <a:p>
            <a:pPr algn="just" fontAlgn="base"/>
            <a:endParaRPr lang="en-US" dirty="0" smtClean="0">
              <a:solidFill>
                <a:srgbClr val="273239"/>
              </a:solidFill>
              <a:latin typeface="Nunito"/>
            </a:endParaRPr>
          </a:p>
          <a:p>
            <a:pPr algn="just" fontAlgn="base"/>
            <a:r>
              <a:rPr lang="en-US" b="1" dirty="0" smtClean="0">
                <a:solidFill>
                  <a:srgbClr val="273239"/>
                </a:solidFill>
                <a:latin typeface="Nunito"/>
              </a:rPr>
              <a:t>Advantages of Kernel-Level Threads</a:t>
            </a:r>
          </a:p>
          <a:p>
            <a:pPr algn="just" fontAlgn="base"/>
            <a:endParaRPr lang="en-US" dirty="0" smtClean="0">
              <a:solidFill>
                <a:srgbClr val="273239"/>
              </a:solidFill>
              <a:latin typeface="Nunito"/>
            </a:endParaRPr>
          </a:p>
          <a:p>
            <a:pPr fontAlgn="base">
              <a:buFont typeface="Arial"/>
              <a:buChar char="•"/>
            </a:pPr>
            <a:r>
              <a:rPr lang="en-US" dirty="0" smtClean="0">
                <a:solidFill>
                  <a:srgbClr val="273239"/>
                </a:solidFill>
                <a:latin typeface="Nunito"/>
              </a:rPr>
              <a:t>It has up-to-date information on all threads.</a:t>
            </a:r>
          </a:p>
          <a:p>
            <a:pPr fontAlgn="base">
              <a:buFont typeface="Arial"/>
              <a:buChar char="•"/>
            </a:pPr>
            <a:r>
              <a:rPr lang="en-US" dirty="0" smtClean="0">
                <a:solidFill>
                  <a:srgbClr val="273239"/>
                </a:solidFill>
                <a:latin typeface="Nunito"/>
              </a:rPr>
              <a:t>Applications that block frequency are to be handled by the Kernel-Level Threads.</a:t>
            </a:r>
          </a:p>
          <a:p>
            <a:pPr fontAlgn="base">
              <a:buFont typeface="Arial"/>
              <a:buChar char="•"/>
            </a:pPr>
            <a:r>
              <a:rPr lang="en-US" dirty="0" smtClean="0">
                <a:solidFill>
                  <a:srgbClr val="273239"/>
                </a:solidFill>
                <a:latin typeface="Nunito"/>
              </a:rPr>
              <a:t>Whenever any process requires more time to process, Kernel-Level Thread provides more time to it.</a:t>
            </a:r>
          </a:p>
          <a:p>
            <a:pPr fontAlgn="base">
              <a:buFont typeface="Arial"/>
              <a:buChar char="•"/>
            </a:pPr>
            <a:endParaRPr lang="en-US" dirty="0" smtClean="0">
              <a:solidFill>
                <a:srgbClr val="273239"/>
              </a:solidFill>
              <a:latin typeface="Nunito"/>
            </a:endParaRPr>
          </a:p>
          <a:p>
            <a:pPr algn="just" fontAlgn="base"/>
            <a:r>
              <a:rPr lang="en-US" b="1" dirty="0" smtClean="0">
                <a:solidFill>
                  <a:srgbClr val="273239"/>
                </a:solidFill>
                <a:latin typeface="Nunito"/>
              </a:rPr>
              <a:t>Disadvantages of Kernel-Level threads</a:t>
            </a:r>
          </a:p>
          <a:p>
            <a:pPr algn="just" fontAlgn="base"/>
            <a:endParaRPr lang="en-US" dirty="0" smtClean="0">
              <a:solidFill>
                <a:srgbClr val="273239"/>
              </a:solidFill>
              <a:latin typeface="Nunito"/>
            </a:endParaRPr>
          </a:p>
          <a:p>
            <a:pPr fontAlgn="base">
              <a:buFont typeface="Arial"/>
              <a:buChar char="•"/>
            </a:pPr>
            <a:r>
              <a:rPr lang="en-US" dirty="0" smtClean="0">
                <a:solidFill>
                  <a:srgbClr val="273239"/>
                </a:solidFill>
                <a:latin typeface="Nunito"/>
              </a:rPr>
              <a:t>Kernel-Level Thread is slower than User-Level Thread.</a:t>
            </a:r>
          </a:p>
          <a:p>
            <a:pPr fontAlgn="base">
              <a:buFont typeface="Arial"/>
              <a:buChar char="•"/>
            </a:pPr>
            <a:r>
              <a:rPr lang="en-US" dirty="0" smtClean="0">
                <a:solidFill>
                  <a:srgbClr val="273239"/>
                </a:solidFill>
                <a:latin typeface="Nunito"/>
              </a:rPr>
              <a:t>Implementation of this type of thread is a little more complex than a user-level thread.</a:t>
            </a:r>
            <a:endParaRPr lang="en-US" b="0" i="0" dirty="0">
              <a:solidFill>
                <a:srgbClr val="273239"/>
              </a:solidFill>
              <a:latin typeface="Nunito"/>
            </a:endParaRPr>
          </a:p>
        </p:txBody>
      </p:sp>
    </p:spTree>
  </p:cSld>
  <p:clrMapOvr>
    <a:masterClrMapping/>
  </p:clrMapOvr>
  <p:timing>
    <p:tnLst>
      <p:par>
        <p:cTn id="1" dur="indefinite" restart="never" nodeType="tmRoot"/>
      </p:par>
    </p:tnLst>
  </p:timing>
</p:sld>
</file>

<file path=ppt/slides/slide44.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93800" y="0"/>
            <a:ext cx="7950200" cy="914400"/>
          </a:xfrm>
          <a:custGeom>
            <a:avLst/>
            <a:gdLst/>
            <a:ahLst/>
            <a:cxnLst/>
            <a:rect l="l" t="t" r="r" b="b"/>
            <a:pathLst>
              <a:path w="7950200" h="914400">
                <a:moveTo>
                  <a:pt x="7950200" y="0"/>
                </a:moveTo>
                <a:lnTo>
                  <a:pt x="0" y="0"/>
                </a:lnTo>
                <a:lnTo>
                  <a:pt x="0" y="914400"/>
                </a:lnTo>
                <a:lnTo>
                  <a:pt x="7950200" y="914400"/>
                </a:lnTo>
                <a:lnTo>
                  <a:pt x="7950200" y="0"/>
                </a:lnTo>
                <a:close/>
              </a:path>
            </a:pathLst>
          </a:custGeom>
          <a:solidFill>
            <a:srgbClr val="FFCE33"/>
          </a:solidFill>
        </p:spPr>
        <p:txBody>
          <a:bodyPr wrap="square" lIns="0" tIns="0" rIns="0" bIns="0" rtlCol="0"/>
          <a:lstStyle/>
          <a:p>
            <a:endParaRPr/>
          </a:p>
        </p:txBody>
      </p:sp>
      <p:sp>
        <p:nvSpPr>
          <p:cNvPr id="6" name="object 6"/>
          <p:cNvSpPr txBox="1">
            <a:spLocks noGrp="1"/>
          </p:cNvSpPr>
          <p:nvPr>
            <p:ph type="title"/>
          </p:nvPr>
        </p:nvSpPr>
        <p:spPr>
          <a:xfrm>
            <a:off x="4322445" y="198246"/>
            <a:ext cx="1025525"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0000"/>
                </a:solidFill>
                <a:latin typeface="Verdana"/>
                <a:cs typeface="Verdana"/>
              </a:rPr>
              <a:t>Thre</a:t>
            </a:r>
            <a:r>
              <a:rPr sz="2000" spc="5" dirty="0">
                <a:solidFill>
                  <a:srgbClr val="000000"/>
                </a:solidFill>
                <a:latin typeface="Verdana"/>
                <a:cs typeface="Verdana"/>
              </a:rPr>
              <a:t>a</a:t>
            </a:r>
            <a:r>
              <a:rPr sz="2000" dirty="0">
                <a:solidFill>
                  <a:srgbClr val="000000"/>
                </a:solidFill>
                <a:latin typeface="Verdana"/>
                <a:cs typeface="Verdana"/>
              </a:rPr>
              <a:t>d</a:t>
            </a:r>
            <a:endParaRPr sz="2000">
              <a:latin typeface="Verdana"/>
              <a:cs typeface="Verdana"/>
            </a:endParaRPr>
          </a:p>
        </p:txBody>
      </p:sp>
      <p:pic>
        <p:nvPicPr>
          <p:cNvPr id="7" name="object 7"/>
          <p:cNvPicPr/>
          <p:nvPr/>
        </p:nvPicPr>
        <p:blipFill>
          <a:blip r:embed="rId2" cstate="print"/>
          <a:stretch>
            <a:fillRect/>
          </a:stretch>
        </p:blipFill>
        <p:spPr>
          <a:xfrm>
            <a:off x="609600" y="1028700"/>
            <a:ext cx="8216900" cy="4889500"/>
          </a:xfrm>
          <a:prstGeom prst="rect">
            <a:avLst/>
          </a:prstGeom>
        </p:spPr>
      </p:pic>
    </p:spTree>
  </p:cSld>
  <p:clrMapOvr>
    <a:masterClrMapping/>
  </p:clrMapOvr>
  <p:timing>
    <p:tnLst>
      <p:par>
        <p:cTn id="1" dur="indefinite" restart="never" nodeType="tmRoot"/>
      </p:par>
    </p:tnLst>
  </p:timing>
</p:sld>
</file>

<file path=ppt/slides/slide45.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8" name="Rectangle 7"/>
          <p:cNvSpPr/>
          <p:nvPr/>
        </p:nvSpPr>
        <p:spPr>
          <a:xfrm>
            <a:off x="228600" y="228600"/>
            <a:ext cx="3502947" cy="461665"/>
          </a:xfrm>
          <a:prstGeom prst="rect">
            <a:avLst/>
          </a:prstGeom>
        </p:spPr>
        <p:txBody>
          <a:bodyPr wrap="none">
            <a:spAutoFit/>
          </a:bodyPr>
          <a:lstStyle/>
          <a:p>
            <a:pPr fontAlgn="base"/>
            <a:r>
              <a:rPr lang="en-US" sz="2400" b="1" dirty="0" smtClean="0">
                <a:solidFill>
                  <a:srgbClr val="FF0000"/>
                </a:solidFill>
              </a:rPr>
              <a:t>What is Multi-Threading? </a:t>
            </a:r>
            <a:endParaRPr lang="en-US" sz="2400" b="1" dirty="0">
              <a:solidFill>
                <a:srgbClr val="FF0000"/>
              </a:solidFill>
            </a:endParaRPr>
          </a:p>
        </p:txBody>
      </p:sp>
      <p:sp>
        <p:nvSpPr>
          <p:cNvPr id="9" name="Rectangle 8"/>
          <p:cNvSpPr/>
          <p:nvPr/>
        </p:nvSpPr>
        <p:spPr>
          <a:xfrm>
            <a:off x="381000" y="762000"/>
            <a:ext cx="8229600" cy="1711366"/>
          </a:xfrm>
          <a:prstGeom prst="rect">
            <a:avLst/>
          </a:prstGeom>
        </p:spPr>
        <p:txBody>
          <a:bodyPr wrap="square">
            <a:spAutoFit/>
          </a:bodyPr>
          <a:lstStyle/>
          <a:p>
            <a:pPr algn="just">
              <a:lnSpc>
                <a:spcPct val="150000"/>
              </a:lnSpc>
            </a:pPr>
            <a:r>
              <a:rPr lang="en-US" dirty="0" smtClean="0"/>
              <a:t>A thread is also known as a lightweight process. The idea is to achieve parallelism by dividing a process into multiple threads. For example, in a </a:t>
            </a:r>
            <a:r>
              <a:rPr lang="en-US" u="sng" dirty="0" smtClean="0"/>
              <a:t>browser</a:t>
            </a:r>
            <a:r>
              <a:rPr lang="en-US" dirty="0" smtClean="0"/>
              <a:t>, multiple tabs can be different threads. MS Word uses multiple threads: one thread to format the text, another thread to process inputs, etc. </a:t>
            </a:r>
            <a:endParaRPr lang="en-US" dirty="0"/>
          </a:p>
        </p:txBody>
      </p:sp>
      <p:sp>
        <p:nvSpPr>
          <p:cNvPr id="10" name="Rectangle 9"/>
          <p:cNvSpPr/>
          <p:nvPr/>
        </p:nvSpPr>
        <p:spPr>
          <a:xfrm>
            <a:off x="381000" y="2590800"/>
            <a:ext cx="8382000" cy="1711366"/>
          </a:xfrm>
          <a:prstGeom prst="rect">
            <a:avLst/>
          </a:prstGeom>
        </p:spPr>
        <p:txBody>
          <a:bodyPr wrap="square">
            <a:spAutoFit/>
          </a:bodyPr>
          <a:lstStyle/>
          <a:p>
            <a:pPr algn="just">
              <a:lnSpc>
                <a:spcPct val="150000"/>
              </a:lnSpc>
            </a:pPr>
            <a:r>
              <a:rPr lang="en-US" dirty="0" smtClean="0"/>
              <a:t>Multithreading is a technique used in operating systems to improve the performance and responsiveness of computer systems. Multithreading allows multiple threads (i.e., lightweight processes) to share the same resources of a single process, such as the CPU, </a:t>
            </a:r>
            <a:r>
              <a:rPr lang="en-US" u="sng" dirty="0" smtClean="0"/>
              <a:t>memory</a:t>
            </a:r>
            <a:r>
              <a:rPr lang="en-US" dirty="0" smtClean="0"/>
              <a:t>, and</a:t>
            </a:r>
            <a:r>
              <a:rPr lang="en-US" u="sng" dirty="0" smtClean="0"/>
              <a:t> I/O devices</a:t>
            </a:r>
            <a:r>
              <a:rPr lang="en-US" dirty="0" smtClean="0"/>
              <a:t>.</a:t>
            </a:r>
            <a:endParaRPr lang="en-US" dirty="0"/>
          </a:p>
        </p:txBody>
      </p:sp>
    </p:spTree>
  </p:cSld>
  <p:clrMapOvr>
    <a:masterClrMapping/>
  </p:clrMapOvr>
  <p:timing>
    <p:tnLst>
      <p:par>
        <p:cTn id="1" dur="indefinite" restart="never" nodeType="tmRoot"/>
      </p:par>
    </p:tnLst>
  </p:timing>
</p:sld>
</file>

<file path=ppt/slides/slide46.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p:nvPr/>
        </p:nvSpPr>
        <p:spPr>
          <a:xfrm>
            <a:off x="1193800" y="0"/>
            <a:ext cx="7950200" cy="914400"/>
          </a:xfrm>
          <a:custGeom>
            <a:avLst/>
            <a:gdLst/>
            <a:ahLst/>
            <a:cxnLst/>
            <a:rect l="l" t="t" r="r" b="b"/>
            <a:pathLst>
              <a:path w="7950200" h="914400">
                <a:moveTo>
                  <a:pt x="7950200" y="0"/>
                </a:moveTo>
                <a:lnTo>
                  <a:pt x="0" y="0"/>
                </a:lnTo>
                <a:lnTo>
                  <a:pt x="0" y="914400"/>
                </a:lnTo>
                <a:lnTo>
                  <a:pt x="7950200" y="914400"/>
                </a:lnTo>
                <a:lnTo>
                  <a:pt x="7950200" y="0"/>
                </a:lnTo>
                <a:close/>
              </a:path>
            </a:pathLst>
          </a:custGeom>
          <a:solidFill>
            <a:srgbClr val="FFCE33"/>
          </a:solidFill>
        </p:spPr>
        <p:txBody>
          <a:bodyPr wrap="square" lIns="0" tIns="0" rIns="0" bIns="0" rtlCol="0"/>
          <a:lstStyle/>
          <a:p>
            <a:endParaRPr/>
          </a:p>
        </p:txBody>
      </p:sp>
      <p:sp>
        <p:nvSpPr>
          <p:cNvPr id="6" name="object 6"/>
          <p:cNvSpPr txBox="1">
            <a:spLocks noGrp="1"/>
          </p:cNvSpPr>
          <p:nvPr>
            <p:ph type="title"/>
          </p:nvPr>
        </p:nvSpPr>
        <p:spPr>
          <a:xfrm>
            <a:off x="3229482" y="198246"/>
            <a:ext cx="3211830" cy="330835"/>
          </a:xfrm>
          <a:prstGeom prst="rect">
            <a:avLst/>
          </a:prstGeom>
        </p:spPr>
        <p:txBody>
          <a:bodyPr vert="horz" wrap="square" lIns="0" tIns="12700" rIns="0" bIns="0" rtlCol="0">
            <a:spAutoFit/>
          </a:bodyPr>
          <a:lstStyle/>
          <a:p>
            <a:pPr marL="12700">
              <a:lnSpc>
                <a:spcPct val="100000"/>
              </a:lnSpc>
              <a:spcBef>
                <a:spcPts val="100"/>
              </a:spcBef>
            </a:pPr>
            <a:r>
              <a:rPr sz="2000" dirty="0">
                <a:solidFill>
                  <a:srgbClr val="000000"/>
                </a:solidFill>
                <a:latin typeface="Verdana"/>
                <a:cs typeface="Verdana"/>
              </a:rPr>
              <a:t>Multithreading</a:t>
            </a:r>
            <a:r>
              <a:rPr sz="2000" spc="-70" dirty="0">
                <a:solidFill>
                  <a:srgbClr val="000000"/>
                </a:solidFill>
                <a:latin typeface="Verdana"/>
                <a:cs typeface="Verdana"/>
              </a:rPr>
              <a:t> </a:t>
            </a:r>
            <a:r>
              <a:rPr sz="2000" dirty="0">
                <a:solidFill>
                  <a:srgbClr val="000000"/>
                </a:solidFill>
                <a:latin typeface="Verdana"/>
                <a:cs typeface="Verdana"/>
              </a:rPr>
              <a:t>Models</a:t>
            </a:r>
            <a:endParaRPr sz="2000">
              <a:latin typeface="Verdana"/>
              <a:cs typeface="Verdana"/>
            </a:endParaRPr>
          </a:p>
        </p:txBody>
      </p:sp>
      <p:pic>
        <p:nvPicPr>
          <p:cNvPr id="2050" name="Picture 2" descr="C:\Users\Dell\Desktop\Screenshot-from-2024-02-26-11-48-56-768.png"/>
          <p:cNvPicPr>
            <a:picLocks noChangeAspect="1" noChangeArrowheads="1"/>
          </p:cNvPicPr>
          <p:nvPr/>
        </p:nvPicPr>
        <p:blipFill>
          <a:blip r:embed="rId2"/>
          <a:srcRect/>
          <a:stretch>
            <a:fillRect/>
          </a:stretch>
        </p:blipFill>
        <p:spPr bwMode="auto">
          <a:xfrm>
            <a:off x="457200" y="1371600"/>
            <a:ext cx="8305800" cy="4657725"/>
          </a:xfrm>
          <a:prstGeom prst="rect">
            <a:avLst/>
          </a:prstGeom>
          <a:noFill/>
        </p:spPr>
      </p:pic>
    </p:spTree>
  </p:cSld>
  <p:clrMapOvr>
    <a:masterClrMapping/>
  </p:clrMapOvr>
  <p:timing>
    <p:tnLst>
      <p:par>
        <p:cTn id="1" dur="indefinite" restart="never" nodeType="tmRoot"/>
      </p:par>
    </p:tnLst>
  </p:timing>
</p:sld>
</file>

<file path=ppt/slides/slide4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04800" y="304800"/>
            <a:ext cx="8153400" cy="6186309"/>
          </a:xfrm>
          <a:prstGeom prst="rect">
            <a:avLst/>
          </a:prstGeom>
        </p:spPr>
        <p:txBody>
          <a:bodyPr wrap="square">
            <a:spAutoFit/>
          </a:bodyPr>
          <a:lstStyle/>
          <a:p>
            <a:pPr algn="just" fontAlgn="base"/>
            <a:r>
              <a:rPr lang="en-US" b="1" dirty="0" smtClean="0">
                <a:solidFill>
                  <a:srgbClr val="FF0000"/>
                </a:solidFill>
              </a:rPr>
              <a:t>Advantages of Thread in Operating System</a:t>
            </a:r>
          </a:p>
          <a:p>
            <a:pPr algn="just" fontAlgn="base"/>
            <a:r>
              <a:rPr lang="en-US" b="1" dirty="0" smtClean="0"/>
              <a:t>Responsiveness</a:t>
            </a:r>
            <a:r>
              <a:rPr lang="en-US" b="1" i="1" dirty="0" smtClean="0"/>
              <a:t>: </a:t>
            </a:r>
            <a:r>
              <a:rPr lang="en-US" dirty="0" smtClean="0"/>
              <a:t>If the process is divided into multiple threads, if one thread completes its execution, then its output can be immediately returned.</a:t>
            </a:r>
          </a:p>
          <a:p>
            <a:pPr algn="just" fontAlgn="base"/>
            <a:endParaRPr lang="en-US" dirty="0" smtClean="0"/>
          </a:p>
          <a:p>
            <a:pPr algn="just" fontAlgn="base"/>
            <a:r>
              <a:rPr lang="en-US" b="1" dirty="0" smtClean="0"/>
              <a:t>Faster context switch</a:t>
            </a:r>
            <a:r>
              <a:rPr lang="en-US" b="1" i="1" dirty="0" smtClean="0"/>
              <a:t>:</a:t>
            </a:r>
            <a:r>
              <a:rPr lang="en-US" i="1" dirty="0" smtClean="0"/>
              <a:t> </a:t>
            </a:r>
            <a:r>
              <a:rPr lang="en-US" dirty="0" smtClean="0"/>
              <a:t>Context switch time between threads is lower compared to the process context switch. Process context switching requires more overhead from the CPU. </a:t>
            </a:r>
          </a:p>
          <a:p>
            <a:pPr algn="just" fontAlgn="base"/>
            <a:r>
              <a:rPr lang="en-US" b="1" dirty="0" smtClean="0"/>
              <a:t>Effective utilization of multiprocessor system</a:t>
            </a:r>
            <a:r>
              <a:rPr lang="en-US" b="1" i="1" dirty="0" smtClean="0"/>
              <a:t>:</a:t>
            </a:r>
            <a:r>
              <a:rPr lang="en-US" i="1" dirty="0" smtClean="0"/>
              <a:t> </a:t>
            </a:r>
            <a:r>
              <a:rPr lang="en-US" dirty="0" smtClean="0"/>
              <a:t>If we have multiple threads in a single process, then we can schedule multiple threads on multiple processors. This will make process execution faster. </a:t>
            </a:r>
          </a:p>
          <a:p>
            <a:pPr algn="just" fontAlgn="base"/>
            <a:endParaRPr lang="en-US" dirty="0" smtClean="0"/>
          </a:p>
          <a:p>
            <a:pPr algn="just" fontAlgn="base"/>
            <a:r>
              <a:rPr lang="en-US" b="1" dirty="0" smtClean="0"/>
              <a:t>Resource sharing</a:t>
            </a:r>
            <a:r>
              <a:rPr lang="en-US" b="1" i="1" dirty="0" smtClean="0"/>
              <a:t>: </a:t>
            </a:r>
            <a:r>
              <a:rPr lang="en-US" dirty="0" smtClean="0"/>
              <a:t>Resources like code, data, and files can be shared among all threads within a process. Note: Stacks and registers can’t be shared among the threads. Each thread has its own stack and registers. </a:t>
            </a:r>
          </a:p>
          <a:p>
            <a:pPr algn="just" fontAlgn="base"/>
            <a:endParaRPr lang="en-US" dirty="0" smtClean="0"/>
          </a:p>
          <a:p>
            <a:pPr algn="just" fontAlgn="base"/>
            <a:r>
              <a:rPr lang="en-US" b="1" dirty="0" smtClean="0"/>
              <a:t>Communication</a:t>
            </a:r>
            <a:r>
              <a:rPr lang="en-US" b="1" i="1" dirty="0" smtClean="0"/>
              <a:t>:</a:t>
            </a:r>
            <a:r>
              <a:rPr lang="en-US" i="1" dirty="0" smtClean="0"/>
              <a:t> </a:t>
            </a:r>
            <a:r>
              <a:rPr lang="en-US" dirty="0" smtClean="0"/>
              <a:t>Communication between multiple threads is easier, as the threads share a common address space. while in the process we have to follow some specific communication techniques for communication between the two processes. </a:t>
            </a:r>
          </a:p>
          <a:p>
            <a:pPr algn="just" fontAlgn="base"/>
            <a:endParaRPr lang="en-US" dirty="0" smtClean="0"/>
          </a:p>
          <a:p>
            <a:pPr algn="just" fontAlgn="base"/>
            <a:r>
              <a:rPr lang="en-US" b="1" dirty="0" smtClean="0"/>
              <a:t>Enhanced throughput of the system</a:t>
            </a:r>
            <a:r>
              <a:rPr lang="en-US" b="1" i="1" dirty="0" smtClean="0"/>
              <a:t>: </a:t>
            </a:r>
            <a:r>
              <a:rPr lang="en-US" dirty="0" smtClean="0"/>
              <a:t>If a process is divided into multiple threads, and each thread function is considered as one job, then the number of jobs completed per unit of time is increased, thus increasing the throughput of the system. </a:t>
            </a:r>
            <a:endParaRPr lang="en-US" dirty="0"/>
          </a:p>
        </p:txBody>
      </p:sp>
    </p:spTree>
  </p:cSld>
  <p:clrMapOvr>
    <a:masterClrMapping/>
  </p:clrMapOvr>
  <p:timing>
    <p:tnLst>
      <p:par>
        <p:cTn id="1" dur="indefinite" restart="never" nodeType="tmRoot"/>
      </p:par>
    </p:tnLst>
  </p:timing>
</p:sld>
</file>

<file path=ppt/slides/slide48.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2" name="object 2"/>
          <p:cNvSpPr txBox="1">
            <a:spLocks noGrp="1"/>
          </p:cNvSpPr>
          <p:nvPr>
            <p:ph type="title"/>
          </p:nvPr>
        </p:nvSpPr>
        <p:spPr>
          <a:xfrm>
            <a:off x="1447800" y="533400"/>
            <a:ext cx="5833110" cy="452120"/>
          </a:xfrm>
          <a:prstGeom prst="rect">
            <a:avLst/>
          </a:prstGeom>
        </p:spPr>
        <p:txBody>
          <a:bodyPr vert="horz" wrap="square" lIns="0" tIns="12065" rIns="0" bIns="0" rtlCol="0">
            <a:spAutoFit/>
          </a:bodyPr>
          <a:lstStyle/>
          <a:p>
            <a:pPr marL="12700">
              <a:lnSpc>
                <a:spcPct val="100000"/>
              </a:lnSpc>
              <a:spcBef>
                <a:spcPts val="95"/>
              </a:spcBef>
            </a:pPr>
            <a:r>
              <a:rPr sz="2800" spc="-15" dirty="0">
                <a:solidFill>
                  <a:srgbClr val="000000"/>
                </a:solidFill>
              </a:rPr>
              <a:t>Difference</a:t>
            </a:r>
            <a:r>
              <a:rPr sz="2800" spc="20" dirty="0">
                <a:solidFill>
                  <a:srgbClr val="000000"/>
                </a:solidFill>
              </a:rPr>
              <a:t> </a:t>
            </a:r>
            <a:r>
              <a:rPr sz="2800" spc="-15" dirty="0">
                <a:solidFill>
                  <a:srgbClr val="000000"/>
                </a:solidFill>
              </a:rPr>
              <a:t>between</a:t>
            </a:r>
            <a:r>
              <a:rPr sz="2800" spc="25" dirty="0">
                <a:solidFill>
                  <a:srgbClr val="000000"/>
                </a:solidFill>
              </a:rPr>
              <a:t> </a:t>
            </a:r>
            <a:r>
              <a:rPr sz="2800" spc="-10" dirty="0">
                <a:solidFill>
                  <a:srgbClr val="000000"/>
                </a:solidFill>
              </a:rPr>
              <a:t>process</a:t>
            </a:r>
            <a:r>
              <a:rPr sz="2800" spc="15" dirty="0">
                <a:solidFill>
                  <a:srgbClr val="000000"/>
                </a:solidFill>
              </a:rPr>
              <a:t> </a:t>
            </a:r>
            <a:r>
              <a:rPr sz="2800" spc="-5" dirty="0">
                <a:solidFill>
                  <a:srgbClr val="000000"/>
                </a:solidFill>
              </a:rPr>
              <a:t>and</a:t>
            </a:r>
            <a:r>
              <a:rPr sz="2800" dirty="0">
                <a:solidFill>
                  <a:srgbClr val="000000"/>
                </a:solidFill>
              </a:rPr>
              <a:t> </a:t>
            </a:r>
            <a:r>
              <a:rPr sz="2800" spc="-15" dirty="0">
                <a:solidFill>
                  <a:srgbClr val="000000"/>
                </a:solidFill>
              </a:rPr>
              <a:t>thread</a:t>
            </a:r>
            <a:endParaRPr sz="2800"/>
          </a:p>
        </p:txBody>
      </p:sp>
      <p:sp>
        <p:nvSpPr>
          <p:cNvPr id="3" name="object 3"/>
          <p:cNvSpPr txBox="1"/>
          <p:nvPr/>
        </p:nvSpPr>
        <p:spPr>
          <a:xfrm>
            <a:off x="686816" y="1428953"/>
            <a:ext cx="3978910" cy="3059171"/>
          </a:xfrm>
          <a:prstGeom prst="rect">
            <a:avLst/>
          </a:prstGeom>
        </p:spPr>
        <p:txBody>
          <a:bodyPr vert="horz" wrap="square" lIns="0" tIns="12065" rIns="0" bIns="0" rtlCol="0">
            <a:spAutoFit/>
          </a:bodyPr>
          <a:lstStyle/>
          <a:p>
            <a:pPr marL="12700">
              <a:lnSpc>
                <a:spcPct val="100000"/>
              </a:lnSpc>
              <a:spcBef>
                <a:spcPts val="95"/>
              </a:spcBef>
            </a:pPr>
            <a:r>
              <a:rPr sz="2200" u="heavy" spc="-10" dirty="0">
                <a:solidFill>
                  <a:srgbClr val="FF0000"/>
                </a:solidFill>
                <a:uFill>
                  <a:solidFill>
                    <a:srgbClr val="000000"/>
                  </a:solidFill>
                </a:uFill>
                <a:latin typeface="Calibri"/>
                <a:cs typeface="Calibri"/>
              </a:rPr>
              <a:t>Process</a:t>
            </a:r>
            <a:endParaRPr sz="2200">
              <a:solidFill>
                <a:srgbClr val="FF0000"/>
              </a:solidFill>
              <a:latin typeface="Calibri"/>
              <a:cs typeface="Calibri"/>
            </a:endParaRPr>
          </a:p>
          <a:p>
            <a:pPr marL="225425" indent="-213360">
              <a:lnSpc>
                <a:spcPct val="150000"/>
              </a:lnSpc>
              <a:buSzPct val="95454"/>
              <a:buAutoNum type="arabicPeriod"/>
              <a:tabLst>
                <a:tab pos="226060" algn="l"/>
              </a:tabLst>
            </a:pPr>
            <a:r>
              <a:rPr sz="2200" spc="-10" dirty="0">
                <a:latin typeface="Calibri"/>
                <a:cs typeface="Calibri"/>
              </a:rPr>
              <a:t>Process</a:t>
            </a:r>
            <a:r>
              <a:rPr sz="2200" spc="-20" dirty="0">
                <a:latin typeface="Calibri"/>
                <a:cs typeface="Calibri"/>
              </a:rPr>
              <a:t> </a:t>
            </a:r>
            <a:r>
              <a:rPr sz="2200" spc="-5" dirty="0">
                <a:latin typeface="Calibri"/>
                <a:cs typeface="Calibri"/>
              </a:rPr>
              <a:t>is</a:t>
            </a:r>
            <a:r>
              <a:rPr sz="2200" spc="-15" dirty="0">
                <a:latin typeface="Calibri"/>
                <a:cs typeface="Calibri"/>
              </a:rPr>
              <a:t> </a:t>
            </a:r>
            <a:r>
              <a:rPr sz="2200" spc="-10" dirty="0">
                <a:latin typeface="Calibri"/>
                <a:cs typeface="Calibri"/>
              </a:rPr>
              <a:t>heavy</a:t>
            </a:r>
            <a:r>
              <a:rPr sz="2200" dirty="0">
                <a:latin typeface="Calibri"/>
                <a:cs typeface="Calibri"/>
              </a:rPr>
              <a:t> </a:t>
            </a:r>
            <a:r>
              <a:rPr sz="2200" spc="-15" dirty="0">
                <a:latin typeface="Calibri"/>
                <a:cs typeface="Calibri"/>
              </a:rPr>
              <a:t>weight</a:t>
            </a:r>
            <a:endParaRPr sz="2200">
              <a:latin typeface="Calibri"/>
              <a:cs typeface="Calibri"/>
            </a:endParaRPr>
          </a:p>
          <a:p>
            <a:pPr marL="285115" indent="-273050">
              <a:lnSpc>
                <a:spcPct val="150000"/>
              </a:lnSpc>
              <a:buSzPct val="95454"/>
              <a:buAutoNum type="arabicPeriod"/>
              <a:tabLst>
                <a:tab pos="285750" algn="l"/>
              </a:tabLst>
            </a:pPr>
            <a:r>
              <a:rPr sz="2200" spc="-5" dirty="0">
                <a:latin typeface="Calibri"/>
                <a:cs typeface="Calibri"/>
              </a:rPr>
              <a:t>It </a:t>
            </a:r>
            <a:r>
              <a:rPr sz="2200" spc="-10" dirty="0">
                <a:latin typeface="Calibri"/>
                <a:cs typeface="Calibri"/>
              </a:rPr>
              <a:t>needs</a:t>
            </a:r>
            <a:r>
              <a:rPr sz="2200" spc="20" dirty="0">
                <a:latin typeface="Calibri"/>
                <a:cs typeface="Calibri"/>
              </a:rPr>
              <a:t> </a:t>
            </a:r>
            <a:r>
              <a:rPr sz="2200" spc="-15" dirty="0">
                <a:latin typeface="Calibri"/>
                <a:cs typeface="Calibri"/>
              </a:rPr>
              <a:t>interaction</a:t>
            </a:r>
            <a:r>
              <a:rPr sz="2200" dirty="0">
                <a:latin typeface="Calibri"/>
                <a:cs typeface="Calibri"/>
              </a:rPr>
              <a:t> </a:t>
            </a:r>
            <a:r>
              <a:rPr sz="2200" spc="-5" dirty="0">
                <a:latin typeface="Calibri"/>
                <a:cs typeface="Calibri"/>
              </a:rPr>
              <a:t>with</a:t>
            </a:r>
            <a:r>
              <a:rPr sz="2200" spc="-15" dirty="0">
                <a:latin typeface="Calibri"/>
                <a:cs typeface="Calibri"/>
              </a:rPr>
              <a:t> </a:t>
            </a:r>
            <a:r>
              <a:rPr sz="2200" spc="-10" dirty="0">
                <a:latin typeface="Calibri"/>
                <a:cs typeface="Calibri"/>
              </a:rPr>
              <a:t>OS</a:t>
            </a:r>
            <a:endParaRPr sz="2200">
              <a:latin typeface="Calibri"/>
              <a:cs typeface="Calibri"/>
            </a:endParaRPr>
          </a:p>
          <a:p>
            <a:pPr marL="285115" indent="-273050">
              <a:lnSpc>
                <a:spcPct val="150000"/>
              </a:lnSpc>
              <a:buSzPct val="95454"/>
              <a:buAutoNum type="arabicPeriod"/>
              <a:tabLst>
                <a:tab pos="285750" algn="l"/>
              </a:tabLst>
            </a:pPr>
            <a:r>
              <a:rPr sz="2200" spc="-5" dirty="0">
                <a:latin typeface="Calibri"/>
                <a:cs typeface="Calibri"/>
              </a:rPr>
              <a:t>It</a:t>
            </a:r>
            <a:r>
              <a:rPr sz="2200" spc="-10" dirty="0">
                <a:latin typeface="Calibri"/>
                <a:cs typeface="Calibri"/>
              </a:rPr>
              <a:t> </a:t>
            </a:r>
            <a:r>
              <a:rPr sz="2200" spc="-15" dirty="0">
                <a:latin typeface="Calibri"/>
                <a:cs typeface="Calibri"/>
              </a:rPr>
              <a:t>creates</a:t>
            </a:r>
            <a:r>
              <a:rPr sz="2200" spc="15" dirty="0">
                <a:latin typeface="Calibri"/>
                <a:cs typeface="Calibri"/>
              </a:rPr>
              <a:t> </a:t>
            </a:r>
            <a:r>
              <a:rPr sz="2200" spc="-10" dirty="0">
                <a:latin typeface="Calibri"/>
                <a:cs typeface="Calibri"/>
              </a:rPr>
              <a:t>own</a:t>
            </a:r>
            <a:r>
              <a:rPr sz="2200" spc="-15" dirty="0">
                <a:latin typeface="Calibri"/>
                <a:cs typeface="Calibri"/>
              </a:rPr>
              <a:t> </a:t>
            </a:r>
            <a:r>
              <a:rPr sz="2200" spc="-5" dirty="0">
                <a:latin typeface="Calibri"/>
                <a:cs typeface="Calibri"/>
              </a:rPr>
              <a:t>memory</a:t>
            </a:r>
            <a:r>
              <a:rPr sz="2200" spc="35" dirty="0">
                <a:latin typeface="Calibri"/>
                <a:cs typeface="Calibri"/>
              </a:rPr>
              <a:t> </a:t>
            </a:r>
            <a:r>
              <a:rPr sz="2200" dirty="0">
                <a:latin typeface="Calibri"/>
                <a:cs typeface="Calibri"/>
              </a:rPr>
              <a:t>of</a:t>
            </a:r>
            <a:r>
              <a:rPr sz="2200" spc="-5" dirty="0">
                <a:latin typeface="Calibri"/>
                <a:cs typeface="Calibri"/>
              </a:rPr>
              <a:t> </a:t>
            </a:r>
            <a:r>
              <a:rPr sz="2200" spc="-10" dirty="0">
                <a:latin typeface="Calibri"/>
                <a:cs typeface="Calibri"/>
              </a:rPr>
              <a:t>files</a:t>
            </a:r>
            <a:endParaRPr sz="2200">
              <a:latin typeface="Calibri"/>
              <a:cs typeface="Calibri"/>
            </a:endParaRPr>
          </a:p>
          <a:p>
            <a:pPr marL="12700" marR="5080">
              <a:buSzPct val="95454"/>
              <a:buAutoNum type="arabicPeriod"/>
              <a:tabLst>
                <a:tab pos="226060" algn="l"/>
              </a:tabLst>
            </a:pPr>
            <a:r>
              <a:rPr sz="2200" spc="-5" smtClean="0">
                <a:latin typeface="Calibri"/>
                <a:cs typeface="Calibri"/>
              </a:rPr>
              <a:t>Multiple </a:t>
            </a:r>
            <a:r>
              <a:rPr sz="2200" spc="-10" dirty="0">
                <a:latin typeface="Calibri"/>
                <a:cs typeface="Calibri"/>
              </a:rPr>
              <a:t>processes </a:t>
            </a:r>
            <a:r>
              <a:rPr sz="2200" spc="-5" dirty="0">
                <a:latin typeface="Calibri"/>
                <a:cs typeface="Calibri"/>
              </a:rPr>
              <a:t>without </a:t>
            </a:r>
            <a:r>
              <a:rPr sz="2200" spc="-10" dirty="0">
                <a:latin typeface="Calibri"/>
                <a:cs typeface="Calibri"/>
              </a:rPr>
              <a:t>using </a:t>
            </a:r>
            <a:r>
              <a:rPr sz="2200" spc="-484" dirty="0">
                <a:latin typeface="Calibri"/>
                <a:cs typeface="Calibri"/>
              </a:rPr>
              <a:t> </a:t>
            </a:r>
            <a:r>
              <a:rPr sz="2200" spc="-10" dirty="0">
                <a:latin typeface="Calibri"/>
                <a:cs typeface="Calibri"/>
              </a:rPr>
              <a:t>Threads</a:t>
            </a:r>
            <a:r>
              <a:rPr sz="2200" spc="-20" dirty="0">
                <a:latin typeface="Calibri"/>
                <a:cs typeface="Calibri"/>
              </a:rPr>
              <a:t> </a:t>
            </a:r>
            <a:r>
              <a:rPr sz="2200" spc="-10" dirty="0">
                <a:latin typeface="Calibri"/>
                <a:cs typeface="Calibri"/>
              </a:rPr>
              <a:t>use</a:t>
            </a:r>
            <a:r>
              <a:rPr sz="2200" spc="5" dirty="0">
                <a:latin typeface="Calibri"/>
                <a:cs typeface="Calibri"/>
              </a:rPr>
              <a:t> </a:t>
            </a:r>
            <a:r>
              <a:rPr sz="2200" spc="-10" dirty="0">
                <a:latin typeface="Calibri"/>
                <a:cs typeface="Calibri"/>
              </a:rPr>
              <a:t>more</a:t>
            </a:r>
            <a:r>
              <a:rPr sz="2200" dirty="0">
                <a:latin typeface="Calibri"/>
                <a:cs typeface="Calibri"/>
              </a:rPr>
              <a:t> </a:t>
            </a:r>
            <a:r>
              <a:rPr sz="2200" spc="-10" dirty="0">
                <a:latin typeface="Calibri"/>
                <a:cs typeface="Calibri"/>
              </a:rPr>
              <a:t>resources</a:t>
            </a:r>
            <a:endParaRPr sz="2200">
              <a:latin typeface="Calibri"/>
              <a:cs typeface="Calibri"/>
            </a:endParaRPr>
          </a:p>
          <a:p>
            <a:pPr marL="285115" indent="-273050">
              <a:lnSpc>
                <a:spcPct val="150000"/>
              </a:lnSpc>
              <a:buSzPct val="95454"/>
              <a:buAutoNum type="arabicPeriod"/>
              <a:tabLst>
                <a:tab pos="285750" algn="l"/>
              </a:tabLst>
            </a:pPr>
            <a:r>
              <a:rPr sz="2200" spc="-5" dirty="0">
                <a:latin typeface="Calibri"/>
                <a:cs typeface="Calibri"/>
              </a:rPr>
              <a:t>It</a:t>
            </a:r>
            <a:r>
              <a:rPr sz="2200" spc="-20" dirty="0">
                <a:latin typeface="Calibri"/>
                <a:cs typeface="Calibri"/>
              </a:rPr>
              <a:t> </a:t>
            </a:r>
            <a:r>
              <a:rPr sz="2200" spc="-5" dirty="0">
                <a:latin typeface="Calibri"/>
                <a:cs typeface="Calibri"/>
              </a:rPr>
              <a:t>is</a:t>
            </a:r>
            <a:r>
              <a:rPr sz="2200" spc="-15" dirty="0">
                <a:latin typeface="Calibri"/>
                <a:cs typeface="Calibri"/>
              </a:rPr>
              <a:t> </a:t>
            </a:r>
            <a:r>
              <a:rPr sz="2200" spc="-5" dirty="0">
                <a:latin typeface="Calibri"/>
                <a:cs typeface="Calibri"/>
              </a:rPr>
              <a:t>an</a:t>
            </a:r>
            <a:r>
              <a:rPr sz="2200" spc="-25" dirty="0">
                <a:latin typeface="Calibri"/>
                <a:cs typeface="Calibri"/>
              </a:rPr>
              <a:t> </a:t>
            </a:r>
            <a:r>
              <a:rPr sz="2200" spc="-5" dirty="0">
                <a:latin typeface="Calibri"/>
                <a:cs typeface="Calibri"/>
              </a:rPr>
              <a:t>independent</a:t>
            </a:r>
            <a:endParaRPr sz="2200">
              <a:latin typeface="Calibri"/>
              <a:cs typeface="Calibri"/>
            </a:endParaRPr>
          </a:p>
        </p:txBody>
      </p:sp>
      <p:sp>
        <p:nvSpPr>
          <p:cNvPr id="4" name="object 4"/>
          <p:cNvSpPr txBox="1"/>
          <p:nvPr/>
        </p:nvSpPr>
        <p:spPr>
          <a:xfrm>
            <a:off x="5259704" y="1428953"/>
            <a:ext cx="3533140" cy="4244111"/>
          </a:xfrm>
          <a:prstGeom prst="rect">
            <a:avLst/>
          </a:prstGeom>
        </p:spPr>
        <p:txBody>
          <a:bodyPr vert="horz" wrap="square" lIns="0" tIns="12065" rIns="0" bIns="0" rtlCol="0">
            <a:spAutoFit/>
          </a:bodyPr>
          <a:lstStyle/>
          <a:p>
            <a:pPr marL="927100">
              <a:lnSpc>
                <a:spcPct val="100000"/>
              </a:lnSpc>
              <a:spcBef>
                <a:spcPts val="95"/>
              </a:spcBef>
            </a:pPr>
            <a:r>
              <a:rPr sz="2200" u="heavy" spc="-10" dirty="0">
                <a:solidFill>
                  <a:srgbClr val="FF0000"/>
                </a:solidFill>
                <a:uFill>
                  <a:solidFill>
                    <a:srgbClr val="000000"/>
                  </a:solidFill>
                </a:uFill>
                <a:latin typeface="Calibri"/>
                <a:cs typeface="Calibri"/>
              </a:rPr>
              <a:t>Thread</a:t>
            </a:r>
            <a:endParaRPr sz="2200">
              <a:solidFill>
                <a:srgbClr val="FF0000"/>
              </a:solidFill>
              <a:latin typeface="Calibri"/>
              <a:cs typeface="Calibri"/>
            </a:endParaRPr>
          </a:p>
          <a:p>
            <a:pPr marL="225425" indent="-213360">
              <a:lnSpc>
                <a:spcPct val="150000"/>
              </a:lnSpc>
              <a:buSzPct val="95454"/>
              <a:buAutoNum type="arabicPeriod"/>
              <a:tabLst>
                <a:tab pos="226060" algn="l"/>
              </a:tabLst>
            </a:pPr>
            <a:r>
              <a:rPr sz="2200" spc="-15" dirty="0">
                <a:latin typeface="Calibri"/>
                <a:cs typeface="Calibri"/>
              </a:rPr>
              <a:t>Light</a:t>
            </a:r>
            <a:r>
              <a:rPr sz="2200" spc="-35" dirty="0">
                <a:latin typeface="Calibri"/>
                <a:cs typeface="Calibri"/>
              </a:rPr>
              <a:t> </a:t>
            </a:r>
            <a:r>
              <a:rPr sz="2200" spc="-15" dirty="0">
                <a:latin typeface="Calibri"/>
                <a:cs typeface="Calibri"/>
              </a:rPr>
              <a:t>weight</a:t>
            </a:r>
            <a:endParaRPr sz="2200">
              <a:latin typeface="Calibri"/>
              <a:cs typeface="Calibri"/>
            </a:endParaRPr>
          </a:p>
          <a:p>
            <a:pPr marL="12700" marR="5080">
              <a:buSzPct val="95454"/>
              <a:buAutoNum type="arabicPeriod"/>
              <a:tabLst>
                <a:tab pos="285750" algn="l"/>
                <a:tab pos="532130" algn="l"/>
                <a:tab pos="1304925" algn="l"/>
                <a:tab pos="2062480" algn="l"/>
                <a:tab pos="2554605" algn="l"/>
                <a:tab pos="2938780" algn="l"/>
              </a:tabLst>
            </a:pPr>
            <a:r>
              <a:rPr sz="2200" spc="-5" dirty="0">
                <a:latin typeface="Calibri"/>
                <a:cs typeface="Calibri"/>
              </a:rPr>
              <a:t>Does</a:t>
            </a:r>
            <a:r>
              <a:rPr sz="2200" dirty="0">
                <a:latin typeface="Calibri"/>
                <a:cs typeface="Calibri"/>
              </a:rPr>
              <a:t> </a:t>
            </a:r>
            <a:r>
              <a:rPr sz="2200" spc="-10" dirty="0">
                <a:latin typeface="Calibri"/>
                <a:cs typeface="Calibri"/>
              </a:rPr>
              <a:t>not</a:t>
            </a:r>
            <a:r>
              <a:rPr sz="2200" dirty="0">
                <a:latin typeface="Calibri"/>
                <a:cs typeface="Calibri"/>
              </a:rPr>
              <a:t> </a:t>
            </a:r>
            <a:r>
              <a:rPr sz="2200" spc="-10" dirty="0">
                <a:latin typeface="Calibri"/>
                <a:cs typeface="Calibri"/>
              </a:rPr>
              <a:t>required</a:t>
            </a:r>
            <a:r>
              <a:rPr sz="2200" spc="-25" dirty="0">
                <a:latin typeface="Calibri"/>
                <a:cs typeface="Calibri"/>
              </a:rPr>
              <a:t> </a:t>
            </a:r>
            <a:r>
              <a:rPr sz="2200" spc="-5" dirty="0">
                <a:latin typeface="Calibri"/>
                <a:cs typeface="Calibri"/>
              </a:rPr>
              <a:t>with </a:t>
            </a:r>
            <a:r>
              <a:rPr sz="2200" spc="-10" dirty="0">
                <a:latin typeface="Calibri"/>
                <a:cs typeface="Calibri"/>
              </a:rPr>
              <a:t>OS </a:t>
            </a:r>
            <a:r>
              <a:rPr sz="2200" spc="-5" dirty="0">
                <a:latin typeface="Calibri"/>
                <a:cs typeface="Calibri"/>
              </a:rPr>
              <a:t> 3</a:t>
            </a:r>
            <a:r>
              <a:rPr sz="2200" spc="-10" dirty="0">
                <a:latin typeface="Calibri"/>
                <a:cs typeface="Calibri"/>
              </a:rPr>
              <a:t>.</a:t>
            </a:r>
            <a:r>
              <a:rPr sz="2200" spc="-5" dirty="0">
                <a:latin typeface="Calibri"/>
                <a:cs typeface="Calibri"/>
              </a:rPr>
              <a:t>it</a:t>
            </a:r>
            <a:r>
              <a:rPr sz="2200" dirty="0">
                <a:latin typeface="Calibri"/>
                <a:cs typeface="Calibri"/>
              </a:rPr>
              <a:t>	</a:t>
            </a:r>
            <a:r>
              <a:rPr sz="2200" spc="-10" dirty="0">
                <a:latin typeface="Calibri"/>
                <a:cs typeface="Calibri"/>
              </a:rPr>
              <a:t>sha</a:t>
            </a:r>
            <a:r>
              <a:rPr sz="2200" spc="-35" dirty="0">
                <a:latin typeface="Calibri"/>
                <a:cs typeface="Calibri"/>
              </a:rPr>
              <a:t>r</a:t>
            </a:r>
            <a:r>
              <a:rPr sz="2200" spc="-5" dirty="0">
                <a:latin typeface="Calibri"/>
                <a:cs typeface="Calibri"/>
              </a:rPr>
              <a:t>e</a:t>
            </a:r>
            <a:r>
              <a:rPr sz="2200" dirty="0">
                <a:latin typeface="Calibri"/>
                <a:cs typeface="Calibri"/>
              </a:rPr>
              <a:t>	</a:t>
            </a:r>
            <a:r>
              <a:rPr sz="2200" spc="-10" dirty="0">
                <a:latin typeface="Calibri"/>
                <a:cs typeface="Calibri"/>
              </a:rPr>
              <a:t>s</a:t>
            </a:r>
            <a:r>
              <a:rPr sz="2200" dirty="0">
                <a:latin typeface="Calibri"/>
                <a:cs typeface="Calibri"/>
              </a:rPr>
              <a:t>am</a:t>
            </a:r>
            <a:r>
              <a:rPr sz="2200" spc="-5" dirty="0">
                <a:latin typeface="Calibri"/>
                <a:cs typeface="Calibri"/>
              </a:rPr>
              <a:t>e</a:t>
            </a:r>
            <a:r>
              <a:rPr sz="2200" dirty="0">
                <a:latin typeface="Calibri"/>
                <a:cs typeface="Calibri"/>
              </a:rPr>
              <a:t>	</a:t>
            </a:r>
            <a:r>
              <a:rPr sz="2200" spc="-10" dirty="0">
                <a:latin typeface="Calibri"/>
                <a:cs typeface="Calibri"/>
              </a:rPr>
              <a:t>se</a:t>
            </a:r>
            <a:r>
              <a:rPr sz="2200" spc="-5" dirty="0">
                <a:latin typeface="Calibri"/>
                <a:cs typeface="Calibri"/>
              </a:rPr>
              <a:t>t</a:t>
            </a:r>
            <a:r>
              <a:rPr sz="2200" dirty="0">
                <a:latin typeface="Calibri"/>
                <a:cs typeface="Calibri"/>
              </a:rPr>
              <a:t>	o</a:t>
            </a:r>
            <a:r>
              <a:rPr sz="2200" spc="-5" dirty="0">
                <a:latin typeface="Calibri"/>
                <a:cs typeface="Calibri"/>
              </a:rPr>
              <a:t>f</a:t>
            </a:r>
            <a:r>
              <a:rPr sz="2200" dirty="0">
                <a:latin typeface="Calibri"/>
                <a:cs typeface="Calibri"/>
              </a:rPr>
              <a:t>	</a:t>
            </a:r>
            <a:r>
              <a:rPr sz="2200" spc="10" dirty="0">
                <a:latin typeface="Calibri"/>
                <a:cs typeface="Calibri"/>
              </a:rPr>
              <a:t>o</a:t>
            </a:r>
            <a:r>
              <a:rPr sz="2200" spc="-10" dirty="0">
                <a:latin typeface="Calibri"/>
                <a:cs typeface="Calibri"/>
              </a:rPr>
              <a:t>pen  </a:t>
            </a:r>
            <a:r>
              <a:rPr sz="2200" spc="-10">
                <a:latin typeface="Calibri"/>
                <a:cs typeface="Calibri"/>
              </a:rPr>
              <a:t>files,diff</a:t>
            </a:r>
            <a:r>
              <a:rPr sz="2200" spc="-5">
                <a:latin typeface="Calibri"/>
                <a:cs typeface="Calibri"/>
              </a:rPr>
              <a:t> </a:t>
            </a:r>
            <a:r>
              <a:rPr sz="2200" spc="-10" smtClean="0">
                <a:latin typeface="Calibri"/>
                <a:cs typeface="Calibri"/>
              </a:rPr>
              <a:t>processes</a:t>
            </a:r>
            <a:endParaRPr lang="en-US" sz="2200" spc="-10" dirty="0" smtClean="0">
              <a:latin typeface="Calibri"/>
              <a:cs typeface="Calibri"/>
            </a:endParaRPr>
          </a:p>
          <a:p>
            <a:pPr marL="12700" marR="5080">
              <a:buSzPct val="95454"/>
              <a:tabLst>
                <a:tab pos="285750" algn="l"/>
                <a:tab pos="532130" algn="l"/>
                <a:tab pos="1304925" algn="l"/>
                <a:tab pos="2062480" algn="l"/>
                <a:tab pos="2554605" algn="l"/>
                <a:tab pos="2938780" algn="l"/>
              </a:tabLst>
            </a:pPr>
            <a:endParaRPr sz="2200">
              <a:latin typeface="Calibri"/>
              <a:cs typeface="Calibri"/>
            </a:endParaRPr>
          </a:p>
          <a:p>
            <a:pPr marL="12700" marR="24765">
              <a:spcBef>
                <a:spcPts val="5"/>
              </a:spcBef>
              <a:buAutoNum type="arabicPeriod" startAt="4"/>
              <a:tabLst>
                <a:tab pos="285750" algn="l"/>
              </a:tabLst>
            </a:pPr>
            <a:r>
              <a:rPr sz="2200" spc="-5" dirty="0">
                <a:latin typeface="Calibri"/>
                <a:cs typeface="Calibri"/>
              </a:rPr>
              <a:t>multiple </a:t>
            </a:r>
            <a:r>
              <a:rPr sz="2200" spc="-10" dirty="0">
                <a:latin typeface="Calibri"/>
                <a:cs typeface="Calibri"/>
              </a:rPr>
              <a:t>threaded processes </a:t>
            </a:r>
            <a:r>
              <a:rPr sz="2200" spc="-484" dirty="0">
                <a:latin typeface="Calibri"/>
                <a:cs typeface="Calibri"/>
              </a:rPr>
              <a:t> </a:t>
            </a:r>
            <a:r>
              <a:rPr sz="2200" spc="-10" dirty="0">
                <a:latin typeface="Calibri"/>
                <a:cs typeface="Calibri"/>
              </a:rPr>
              <a:t>are</a:t>
            </a:r>
            <a:r>
              <a:rPr sz="2200" spc="-25" dirty="0">
                <a:latin typeface="Calibri"/>
                <a:cs typeface="Calibri"/>
              </a:rPr>
              <a:t> </a:t>
            </a:r>
            <a:r>
              <a:rPr sz="2200" spc="-25">
                <a:latin typeface="Calibri"/>
                <a:cs typeface="Calibri"/>
              </a:rPr>
              <a:t>fewer</a:t>
            </a:r>
            <a:r>
              <a:rPr sz="2200" spc="25">
                <a:latin typeface="Calibri"/>
                <a:cs typeface="Calibri"/>
              </a:rPr>
              <a:t> </a:t>
            </a:r>
            <a:r>
              <a:rPr sz="2200" spc="-5" smtClean="0">
                <a:latin typeface="Calibri"/>
                <a:cs typeface="Calibri"/>
              </a:rPr>
              <a:t>resoruces</a:t>
            </a:r>
            <a:endParaRPr lang="en-US" sz="2200" spc="-5" dirty="0" smtClean="0">
              <a:latin typeface="Calibri"/>
              <a:cs typeface="Calibri"/>
            </a:endParaRPr>
          </a:p>
          <a:p>
            <a:pPr marL="12700" marR="24765">
              <a:spcBef>
                <a:spcPts val="5"/>
              </a:spcBef>
              <a:tabLst>
                <a:tab pos="285750" algn="l"/>
              </a:tabLst>
            </a:pPr>
            <a:endParaRPr sz="2200">
              <a:latin typeface="Calibri"/>
              <a:cs typeface="Calibri"/>
            </a:endParaRPr>
          </a:p>
          <a:p>
            <a:pPr marL="12700" marR="5080" algn="just">
              <a:buAutoNum type="arabicPeriod" startAt="4"/>
              <a:tabLst>
                <a:tab pos="419734" algn="l"/>
              </a:tabLst>
            </a:pPr>
            <a:r>
              <a:rPr sz="2200" spc="-5" dirty="0">
                <a:latin typeface="Calibri"/>
                <a:cs typeface="Calibri"/>
              </a:rPr>
              <a:t>one</a:t>
            </a:r>
            <a:r>
              <a:rPr sz="2200" dirty="0">
                <a:latin typeface="Calibri"/>
                <a:cs typeface="Calibri"/>
              </a:rPr>
              <a:t> </a:t>
            </a:r>
            <a:r>
              <a:rPr sz="2200" spc="-10" dirty="0">
                <a:latin typeface="Calibri"/>
                <a:cs typeface="Calibri"/>
              </a:rPr>
              <a:t>thread</a:t>
            </a:r>
            <a:r>
              <a:rPr sz="2200" spc="-5" dirty="0">
                <a:latin typeface="Calibri"/>
                <a:cs typeface="Calibri"/>
              </a:rPr>
              <a:t> </a:t>
            </a:r>
            <a:r>
              <a:rPr sz="2200" spc="-15" dirty="0">
                <a:latin typeface="Calibri"/>
                <a:cs typeface="Calibri"/>
              </a:rPr>
              <a:t>having</a:t>
            </a:r>
            <a:r>
              <a:rPr sz="2200" spc="-10" dirty="0">
                <a:latin typeface="Calibri"/>
                <a:cs typeface="Calibri"/>
              </a:rPr>
              <a:t> read, </a:t>
            </a:r>
            <a:r>
              <a:rPr sz="2200" spc="-484" dirty="0">
                <a:latin typeface="Calibri"/>
                <a:cs typeface="Calibri"/>
              </a:rPr>
              <a:t> </a:t>
            </a:r>
            <a:r>
              <a:rPr sz="2200" spc="-10" dirty="0">
                <a:latin typeface="Calibri"/>
                <a:cs typeface="Calibri"/>
              </a:rPr>
              <a:t>write</a:t>
            </a:r>
            <a:r>
              <a:rPr sz="2200" spc="-5" dirty="0">
                <a:latin typeface="Calibri"/>
                <a:cs typeface="Calibri"/>
              </a:rPr>
              <a:t> or</a:t>
            </a:r>
            <a:r>
              <a:rPr sz="2200" dirty="0">
                <a:latin typeface="Calibri"/>
                <a:cs typeface="Calibri"/>
              </a:rPr>
              <a:t> </a:t>
            </a:r>
            <a:r>
              <a:rPr sz="2200" spc="-10" dirty="0">
                <a:latin typeface="Calibri"/>
                <a:cs typeface="Calibri"/>
              </a:rPr>
              <a:t>change</a:t>
            </a:r>
            <a:r>
              <a:rPr sz="2200" spc="480" dirty="0">
                <a:latin typeface="Calibri"/>
                <a:cs typeface="Calibri"/>
              </a:rPr>
              <a:t> </a:t>
            </a:r>
            <a:r>
              <a:rPr sz="2200" spc="-5" dirty="0">
                <a:latin typeface="Calibri"/>
                <a:cs typeface="Calibri"/>
              </a:rPr>
              <a:t>another </a:t>
            </a:r>
            <a:r>
              <a:rPr sz="2200" spc="-484" dirty="0">
                <a:latin typeface="Calibri"/>
                <a:cs typeface="Calibri"/>
              </a:rPr>
              <a:t> </a:t>
            </a:r>
            <a:r>
              <a:rPr sz="2200" spc="-10" dirty="0">
                <a:latin typeface="Calibri"/>
                <a:cs typeface="Calibri"/>
              </a:rPr>
              <a:t>thread</a:t>
            </a:r>
            <a:endParaRPr sz="2200">
              <a:latin typeface="Calibri"/>
              <a:cs typeface="Calibri"/>
            </a:endParaRPr>
          </a:p>
        </p:txBody>
      </p:sp>
    </p:spTree>
  </p:cSld>
  <p:clrMapOvr>
    <a:masterClrMapping/>
  </p:clrMapOvr>
  <p:timing>
    <p:tnLst>
      <p:par>
        <p:cTn id="1" dur="indefinite" restart="never" nodeType="tmRoot"/>
      </p:par>
    </p:tnLst>
  </p:timing>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3" name="Rectangle 2"/>
          <p:cNvSpPr/>
          <p:nvPr/>
        </p:nvSpPr>
        <p:spPr>
          <a:xfrm>
            <a:off x="457200" y="520871"/>
            <a:ext cx="4572000" cy="4247317"/>
          </a:xfrm>
          <a:prstGeom prst="rect">
            <a:avLst/>
          </a:prstGeom>
        </p:spPr>
        <p:txBody>
          <a:bodyPr wrap="square">
            <a:spAutoFit/>
          </a:bodyPr>
          <a:lstStyle/>
          <a:p>
            <a:r>
              <a:rPr lang="en-US" dirty="0" smtClean="0"/>
              <a:t>#include &lt;</a:t>
            </a:r>
            <a:r>
              <a:rPr lang="en-US" dirty="0" err="1" smtClean="0"/>
              <a:t>stdio.h</a:t>
            </a:r>
            <a:r>
              <a:rPr lang="en-US" dirty="0" smtClean="0"/>
              <a:t>&gt;</a:t>
            </a:r>
          </a:p>
          <a:p>
            <a:endParaRPr lang="en-US" dirty="0" smtClean="0"/>
          </a:p>
          <a:p>
            <a:r>
              <a:rPr lang="en-US" dirty="0" err="1" smtClean="0"/>
              <a:t>int</a:t>
            </a:r>
            <a:r>
              <a:rPr lang="en-US" dirty="0" smtClean="0"/>
              <a:t> k = 10;   // global variable</a:t>
            </a:r>
          </a:p>
          <a:p>
            <a:r>
              <a:rPr lang="en-US" dirty="0" smtClean="0"/>
              <a:t>static q=15 </a:t>
            </a:r>
          </a:p>
          <a:p>
            <a:r>
              <a:rPr lang="en-US" dirty="0" err="1" smtClean="0"/>
              <a:t>int</a:t>
            </a:r>
            <a:r>
              <a:rPr lang="en-US" dirty="0" smtClean="0"/>
              <a:t> main() {</a:t>
            </a:r>
          </a:p>
          <a:p>
            <a:r>
              <a:rPr lang="en-US" dirty="0" smtClean="0"/>
              <a:t>   </a:t>
            </a:r>
            <a:r>
              <a:rPr lang="en-US" dirty="0" err="1" smtClean="0"/>
              <a:t>int</a:t>
            </a:r>
            <a:r>
              <a:rPr lang="en-US" dirty="0" smtClean="0"/>
              <a:t> a=7;  </a:t>
            </a:r>
          </a:p>
          <a:p>
            <a:r>
              <a:rPr lang="en-US" dirty="0"/>
              <a:t> </a:t>
            </a:r>
            <a:r>
              <a:rPr lang="en-US" dirty="0" smtClean="0"/>
              <a:t>  static </a:t>
            </a:r>
            <a:r>
              <a:rPr lang="en-US" dirty="0" err="1" smtClean="0"/>
              <a:t>int</a:t>
            </a:r>
            <a:r>
              <a:rPr lang="en-US" dirty="0" smtClean="0"/>
              <a:t> c=9;   </a:t>
            </a:r>
          </a:p>
          <a:p>
            <a:r>
              <a:rPr lang="en-US" dirty="0" smtClean="0"/>
              <a:t>   float b = 5.5;</a:t>
            </a:r>
          </a:p>
          <a:p>
            <a:r>
              <a:rPr lang="en-US" dirty="0" smtClean="0"/>
              <a:t>  </a:t>
            </a:r>
            <a:r>
              <a:rPr lang="en-US" dirty="0" err="1" smtClean="0"/>
              <a:t>int</a:t>
            </a:r>
            <a:r>
              <a:rPr lang="en-US" dirty="0" smtClean="0"/>
              <a:t> *p;</a:t>
            </a:r>
          </a:p>
          <a:p>
            <a:r>
              <a:rPr lang="en-US" dirty="0"/>
              <a:t> </a:t>
            </a:r>
            <a:r>
              <a:rPr lang="en-US" dirty="0" smtClean="0"/>
              <a:t>    </a:t>
            </a:r>
          </a:p>
          <a:p>
            <a:r>
              <a:rPr lang="en-US" dirty="0" smtClean="0"/>
              <a:t>   </a:t>
            </a:r>
            <a:r>
              <a:rPr lang="en-US" dirty="0" err="1" smtClean="0"/>
              <a:t>printf</a:t>
            </a:r>
            <a:r>
              <a:rPr lang="en-US" dirty="0" smtClean="0"/>
              <a:t>("Hello, World! \n");</a:t>
            </a:r>
          </a:p>
          <a:p>
            <a:r>
              <a:rPr lang="en-US" dirty="0"/>
              <a:t> </a:t>
            </a:r>
            <a:r>
              <a:rPr lang="en-US" dirty="0" smtClean="0"/>
              <a:t>  p=(</a:t>
            </a:r>
            <a:r>
              <a:rPr lang="en-US" dirty="0" err="1" smtClean="0"/>
              <a:t>int</a:t>
            </a:r>
            <a:r>
              <a:rPr lang="en-US" dirty="0" smtClean="0"/>
              <a:t> *) </a:t>
            </a:r>
            <a:r>
              <a:rPr lang="en-US" dirty="0" err="1" smtClean="0"/>
              <a:t>malloc</a:t>
            </a:r>
            <a:r>
              <a:rPr lang="en-US" dirty="0" smtClean="0"/>
              <a:t>(</a:t>
            </a:r>
            <a:r>
              <a:rPr lang="en-US" dirty="0" err="1" smtClean="0"/>
              <a:t>sizeof</a:t>
            </a:r>
            <a:r>
              <a:rPr lang="en-US" dirty="0" smtClean="0"/>
              <a:t>(</a:t>
            </a:r>
            <a:r>
              <a:rPr lang="en-US" dirty="0" err="1" smtClean="0"/>
              <a:t>int</a:t>
            </a:r>
            <a:r>
              <a:rPr lang="en-US" dirty="0" smtClean="0"/>
              <a:t>));   </a:t>
            </a:r>
          </a:p>
          <a:p>
            <a:r>
              <a:rPr lang="en-US" dirty="0" smtClean="0"/>
              <a:t>   return 0;                     </a:t>
            </a:r>
          </a:p>
          <a:p>
            <a:r>
              <a:rPr lang="en-US" dirty="0" smtClean="0"/>
              <a:t>}</a:t>
            </a:r>
          </a:p>
          <a:p>
            <a:r>
              <a:rPr lang="en-US" dirty="0" smtClean="0"/>
              <a:t>Fit this code in memory</a:t>
            </a:r>
            <a:endParaRPr lang="en-US" dirty="0"/>
          </a:p>
        </p:txBody>
      </p:sp>
    </p:spTree>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397565" y="374812"/>
            <a:ext cx="8269357" cy="5355312"/>
          </a:xfrm>
          <a:prstGeom prst="rect">
            <a:avLst/>
          </a:prstGeom>
        </p:spPr>
        <p:txBody>
          <a:bodyPr wrap="square">
            <a:spAutoFit/>
          </a:bodyPr>
          <a:lstStyle/>
          <a:p>
            <a:r>
              <a:rPr lang="en-US" dirty="0" smtClean="0"/>
              <a:t> </a:t>
            </a:r>
          </a:p>
          <a:p>
            <a:endParaRPr lang="en-US" dirty="0" smtClean="0"/>
          </a:p>
          <a:p>
            <a:r>
              <a:rPr lang="en-US" dirty="0" smtClean="0"/>
              <a:t>            +-----------------------------+</a:t>
            </a:r>
          </a:p>
          <a:p>
            <a:r>
              <a:rPr lang="en-US" dirty="0" smtClean="0"/>
              <a:t>            |           STACK                    |  ← Grows downward</a:t>
            </a:r>
          </a:p>
          <a:p>
            <a:r>
              <a:rPr lang="en-US" dirty="0" smtClean="0"/>
              <a:t>            |  </a:t>
            </a:r>
            <a:r>
              <a:rPr lang="en-US" dirty="0" err="1" smtClean="0"/>
              <a:t>int</a:t>
            </a:r>
            <a:r>
              <a:rPr lang="en-US" dirty="0" smtClean="0"/>
              <a:t> a;                               |</a:t>
            </a:r>
          </a:p>
          <a:p>
            <a:r>
              <a:rPr lang="en-US" dirty="0" smtClean="0"/>
              <a:t>            |  float b = 5.5;                   |</a:t>
            </a:r>
          </a:p>
          <a:p>
            <a:r>
              <a:rPr lang="en-US" dirty="0" smtClean="0"/>
              <a:t>            |  </a:t>
            </a:r>
            <a:r>
              <a:rPr lang="en-US" dirty="0" err="1" smtClean="0"/>
              <a:t>int</a:t>
            </a:r>
            <a:r>
              <a:rPr lang="en-US" dirty="0" smtClean="0"/>
              <a:t> *p; (holds heap </a:t>
            </a:r>
            <a:r>
              <a:rPr lang="en-US" dirty="0" err="1" smtClean="0"/>
              <a:t>addr</a:t>
            </a:r>
            <a:r>
              <a:rPr lang="en-US" dirty="0" smtClean="0"/>
              <a:t>)  |</a:t>
            </a:r>
          </a:p>
          <a:p>
            <a:r>
              <a:rPr lang="en-US" dirty="0" smtClean="0"/>
              <a:t>            +-----------------------------+</a:t>
            </a:r>
          </a:p>
          <a:p>
            <a:r>
              <a:rPr lang="en-US" dirty="0" smtClean="0"/>
              <a:t>            |           HEAP                          |  ← Grows upward</a:t>
            </a:r>
          </a:p>
          <a:p>
            <a:r>
              <a:rPr lang="en-US" dirty="0" smtClean="0"/>
              <a:t>            |  </a:t>
            </a:r>
            <a:r>
              <a:rPr lang="en-US" dirty="0" err="1" smtClean="0"/>
              <a:t>malloc</a:t>
            </a:r>
            <a:r>
              <a:rPr lang="en-US" dirty="0" smtClean="0"/>
              <a:t>(</a:t>
            </a:r>
            <a:r>
              <a:rPr lang="en-US" dirty="0" err="1" smtClean="0"/>
              <a:t>sizeof</a:t>
            </a:r>
            <a:r>
              <a:rPr lang="en-US" dirty="0" smtClean="0"/>
              <a:t>(</a:t>
            </a:r>
            <a:r>
              <a:rPr lang="en-US" dirty="0" err="1" smtClean="0"/>
              <a:t>int</a:t>
            </a:r>
            <a:r>
              <a:rPr lang="en-US" dirty="0" smtClean="0"/>
              <a:t>)) block  |</a:t>
            </a:r>
          </a:p>
          <a:p>
            <a:r>
              <a:rPr lang="en-US" dirty="0" smtClean="0"/>
              <a:t>            +-----------------------------+</a:t>
            </a:r>
          </a:p>
          <a:p>
            <a:r>
              <a:rPr lang="en-US" dirty="0" smtClean="0"/>
              <a:t>          |    DATA Segment               |</a:t>
            </a:r>
          </a:p>
          <a:p>
            <a:r>
              <a:rPr lang="en-US" dirty="0" smtClean="0"/>
              <a:t>            |   </a:t>
            </a:r>
            <a:r>
              <a:rPr lang="en-US" dirty="0" err="1" smtClean="0"/>
              <a:t>int</a:t>
            </a:r>
            <a:r>
              <a:rPr lang="en-US" dirty="0" smtClean="0"/>
              <a:t> k = 10;                       |</a:t>
            </a:r>
          </a:p>
          <a:p>
            <a:r>
              <a:rPr lang="en-US" dirty="0" smtClean="0"/>
              <a:t>            |   static </a:t>
            </a:r>
            <a:r>
              <a:rPr lang="en-US" dirty="0" err="1" smtClean="0"/>
              <a:t>int</a:t>
            </a:r>
            <a:r>
              <a:rPr lang="en-US" dirty="0" smtClean="0"/>
              <a:t> q = 15;            |</a:t>
            </a:r>
          </a:p>
          <a:p>
            <a:r>
              <a:rPr lang="en-US" dirty="0" smtClean="0"/>
              <a:t>            |   static </a:t>
            </a:r>
            <a:r>
              <a:rPr lang="en-US" dirty="0" err="1" smtClean="0"/>
              <a:t>int</a:t>
            </a:r>
            <a:r>
              <a:rPr lang="en-US" dirty="0" smtClean="0"/>
              <a:t> c = 9;              |</a:t>
            </a:r>
          </a:p>
          <a:p>
            <a:r>
              <a:rPr lang="en-US" dirty="0" smtClean="0"/>
              <a:t>            +-----------------------------+</a:t>
            </a:r>
          </a:p>
          <a:p>
            <a:r>
              <a:rPr lang="en-US" dirty="0" smtClean="0"/>
              <a:t>            |    TEXT Segment             |</a:t>
            </a:r>
          </a:p>
          <a:p>
            <a:r>
              <a:rPr lang="en-US" dirty="0" smtClean="0"/>
              <a:t>            |   main(), </a:t>
            </a:r>
            <a:r>
              <a:rPr lang="en-US" dirty="0" err="1" smtClean="0"/>
              <a:t>printf</a:t>
            </a:r>
            <a:r>
              <a:rPr lang="en-US" dirty="0" smtClean="0"/>
              <a:t>()             |</a:t>
            </a:r>
          </a:p>
          <a:p>
            <a:r>
              <a:rPr lang="en-US" dirty="0" smtClean="0"/>
              <a:t>            +-----------------------------+</a:t>
            </a:r>
            <a:endParaRPr lang="en-US" dirty="0"/>
          </a:p>
        </p:txBody>
      </p:sp>
    </p:spTree>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228600" y="228600"/>
            <a:ext cx="8686800" cy="7078861"/>
          </a:xfrm>
          <a:prstGeom prst="rect">
            <a:avLst/>
          </a:prstGeom>
        </p:spPr>
        <p:txBody>
          <a:bodyPr wrap="square">
            <a:spAutoFit/>
          </a:bodyPr>
          <a:lstStyle/>
          <a:p>
            <a:pPr algn="ctr" fontAlgn="ctr"/>
            <a:r>
              <a:rPr lang="en-US" sz="3200" dirty="0" smtClean="0">
                <a:solidFill>
                  <a:srgbClr val="FF0000"/>
                </a:solidFill>
                <a:latin typeface="+mj-lt"/>
              </a:rPr>
              <a:t>Process States </a:t>
            </a:r>
          </a:p>
          <a:p>
            <a:pPr algn="just" fontAlgn="ctr"/>
            <a:endParaRPr lang="en-US" sz="2000" dirty="0" smtClean="0"/>
          </a:p>
          <a:p>
            <a:pPr algn="just" fontAlgn="ctr"/>
            <a:r>
              <a:rPr lang="en-US" sz="2000" dirty="0" smtClean="0"/>
              <a:t>In an operating system, a process can be in one of several states, representing its current activity or status. These states dictate how the OS manages and allocates resources to the process. The main process states are New, Ready, Running, Waiting (or Blocked), and Terminated. </a:t>
            </a:r>
          </a:p>
          <a:p>
            <a:r>
              <a:rPr lang="en-US" sz="2000" dirty="0" smtClean="0"/>
              <a:t/>
            </a:r>
            <a:br>
              <a:rPr lang="en-US" sz="2000" dirty="0" smtClean="0"/>
            </a:br>
            <a:r>
              <a:rPr lang="en-US" sz="2000" dirty="0" smtClean="0">
                <a:solidFill>
                  <a:srgbClr val="FF0000"/>
                </a:solidFill>
              </a:rPr>
              <a:t>New</a:t>
            </a:r>
            <a:r>
              <a:rPr lang="en-US" sz="2000" dirty="0" smtClean="0"/>
              <a:t>: The process is newly created and has not yet been admitted to the system for execution. </a:t>
            </a:r>
          </a:p>
          <a:p>
            <a:pPr fontAlgn="ctr"/>
            <a:endParaRPr lang="en-US" sz="2000" dirty="0" smtClean="0"/>
          </a:p>
          <a:p>
            <a:pPr fontAlgn="ctr"/>
            <a:r>
              <a:rPr lang="en-US" sz="2000" dirty="0" smtClean="0">
                <a:solidFill>
                  <a:srgbClr val="FF0000"/>
                </a:solidFill>
              </a:rPr>
              <a:t>Ready</a:t>
            </a:r>
            <a:r>
              <a:rPr lang="en-US" sz="2000" dirty="0" smtClean="0"/>
              <a:t>: The process is prepared to execute and is waiting for the CPU to become available. </a:t>
            </a:r>
          </a:p>
          <a:p>
            <a:pPr fontAlgn="ctr"/>
            <a:endParaRPr lang="en-US" sz="2000" dirty="0" smtClean="0"/>
          </a:p>
          <a:p>
            <a:pPr fontAlgn="ctr"/>
            <a:r>
              <a:rPr lang="en-US" sz="2000" dirty="0" smtClean="0">
                <a:solidFill>
                  <a:srgbClr val="FF0000"/>
                </a:solidFill>
              </a:rPr>
              <a:t>Running</a:t>
            </a:r>
            <a:r>
              <a:rPr lang="en-US" sz="2000" dirty="0" smtClean="0"/>
              <a:t>: The process is currently being executed by the CPU. </a:t>
            </a:r>
          </a:p>
          <a:p>
            <a:pPr fontAlgn="ctr"/>
            <a:endParaRPr lang="en-US" sz="2000" dirty="0" smtClean="0"/>
          </a:p>
          <a:p>
            <a:pPr fontAlgn="ctr"/>
            <a:r>
              <a:rPr lang="en-US" sz="2000" dirty="0" smtClean="0">
                <a:solidFill>
                  <a:srgbClr val="FF0000"/>
                </a:solidFill>
              </a:rPr>
              <a:t>Waiting (or Blocked):</a:t>
            </a:r>
            <a:r>
              <a:rPr lang="en-US" sz="2000" dirty="0" smtClean="0"/>
              <a:t> The process is temporarily halted, waiting for an event to occur, such as the completion of an I/O operation or the availability of a resource. </a:t>
            </a:r>
          </a:p>
          <a:p>
            <a:pPr fontAlgn="ctr"/>
            <a:endParaRPr lang="en-US" sz="2000" dirty="0" smtClean="0"/>
          </a:p>
          <a:p>
            <a:r>
              <a:rPr lang="en-US" sz="2000" dirty="0" smtClean="0">
                <a:solidFill>
                  <a:srgbClr val="FF0000"/>
                </a:solidFill>
              </a:rPr>
              <a:t>Terminated:</a:t>
            </a:r>
            <a:r>
              <a:rPr lang="en-US" sz="2000" dirty="0" smtClean="0"/>
              <a:t> The process has finished executing and is being removed from the system. </a:t>
            </a:r>
          </a:p>
          <a:p>
            <a:pPr algn="just" fontAlgn="base"/>
            <a:endParaRPr lang="en-US" sz="2400" dirty="0" smtClean="0"/>
          </a:p>
          <a:p>
            <a:pPr fontAlgn="base"/>
            <a:endParaRPr lang="en-US" dirty="0"/>
          </a:p>
        </p:txBody>
      </p:sp>
    </p:spTree>
  </p:cSld>
  <p:clrMapOvr>
    <a:masterClrMapping/>
  </p:clrMapOvr>
  <p:timing>
    <p:tnLst>
      <p:par>
        <p:cTn id="1" dur="indefinite" restart="never" nodeType="tmRoot"/>
      </p:par>
    </p:tnLst>
  </p:timing>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4" name="Rectangle 3"/>
          <p:cNvSpPr/>
          <p:nvPr/>
        </p:nvSpPr>
        <p:spPr>
          <a:xfrm>
            <a:off x="152400" y="228600"/>
            <a:ext cx="8610600" cy="6771084"/>
          </a:xfrm>
          <a:prstGeom prst="rect">
            <a:avLst/>
          </a:prstGeom>
        </p:spPr>
        <p:txBody>
          <a:bodyPr wrap="square">
            <a:spAutoFit/>
          </a:bodyPr>
          <a:lstStyle/>
          <a:p>
            <a:pPr fontAlgn="base"/>
            <a:r>
              <a:rPr lang="en-US" dirty="0" smtClean="0">
                <a:solidFill>
                  <a:srgbClr val="FF0000"/>
                </a:solidFill>
              </a:rPr>
              <a:t>Suspend </a:t>
            </a:r>
            <a:r>
              <a:rPr lang="en-US" sz="2000" dirty="0" smtClean="0">
                <a:solidFill>
                  <a:srgbClr val="FF0000"/>
                </a:solidFill>
              </a:rPr>
              <a:t>Ready</a:t>
            </a:r>
            <a:r>
              <a:rPr lang="en-US" dirty="0" smtClean="0">
                <a:solidFill>
                  <a:srgbClr val="FF0000"/>
                </a:solidFill>
              </a:rPr>
              <a:t> State-</a:t>
            </a:r>
          </a:p>
          <a:p>
            <a:pPr algn="just" fontAlgn="base"/>
            <a:r>
              <a:rPr lang="en-US" dirty="0" smtClean="0"/>
              <a:t>A process moves from ready state to suspend ready state if a process with higher priority has to be executed but the main memory is full.</a:t>
            </a:r>
          </a:p>
          <a:p>
            <a:pPr algn="just" fontAlgn="base"/>
            <a:endParaRPr lang="en-US" dirty="0" smtClean="0"/>
          </a:p>
          <a:p>
            <a:pPr algn="just" fontAlgn="base"/>
            <a:r>
              <a:rPr lang="en-US" dirty="0" smtClean="0"/>
              <a:t>Moving a process with lower priority from ready state to suspend ready state creates a room for higher priority process in the ready state.</a:t>
            </a:r>
          </a:p>
          <a:p>
            <a:pPr algn="just" fontAlgn="base"/>
            <a:endParaRPr lang="en-US" dirty="0" smtClean="0"/>
          </a:p>
          <a:p>
            <a:pPr algn="just" fontAlgn="base"/>
            <a:r>
              <a:rPr lang="en-US" dirty="0" smtClean="0"/>
              <a:t>The process remains in the suspend ready state until the main memory becomes available.</a:t>
            </a:r>
          </a:p>
          <a:p>
            <a:pPr algn="just" fontAlgn="base"/>
            <a:r>
              <a:rPr lang="en-US" dirty="0" smtClean="0"/>
              <a:t>When main memory becomes available, the process is brought back to the ready state.</a:t>
            </a:r>
          </a:p>
          <a:p>
            <a:pPr algn="just" fontAlgn="base"/>
            <a:endParaRPr lang="en-US" dirty="0" smtClean="0"/>
          </a:p>
          <a:p>
            <a:pPr fontAlgn="base"/>
            <a:r>
              <a:rPr lang="en-US" dirty="0" smtClean="0">
                <a:solidFill>
                  <a:srgbClr val="FF0000"/>
                </a:solidFill>
              </a:rPr>
              <a:t>Suspend Wait State</a:t>
            </a:r>
          </a:p>
          <a:p>
            <a:pPr fontAlgn="base"/>
            <a:endParaRPr lang="en-US" dirty="0" smtClean="0"/>
          </a:p>
          <a:p>
            <a:pPr fontAlgn="base"/>
            <a:r>
              <a:rPr lang="en-US" dirty="0" smtClean="0"/>
              <a:t>A process moves from wait state to suspend wait state if a process with higher priority has to be executed but the main memory is full.</a:t>
            </a:r>
          </a:p>
          <a:p>
            <a:pPr fontAlgn="base"/>
            <a:endParaRPr lang="en-US" dirty="0" smtClean="0"/>
          </a:p>
          <a:p>
            <a:pPr fontAlgn="base"/>
            <a:r>
              <a:rPr lang="en-US" dirty="0" smtClean="0"/>
              <a:t>Moving a process with lower priority from wait state to suspend wait state creates a room for higher priority process in the ready state.</a:t>
            </a:r>
          </a:p>
          <a:p>
            <a:pPr fontAlgn="base"/>
            <a:endParaRPr lang="en-US" dirty="0" smtClean="0"/>
          </a:p>
          <a:p>
            <a:pPr fontAlgn="base"/>
            <a:r>
              <a:rPr lang="en-US" dirty="0" smtClean="0"/>
              <a:t>After the resource becomes available, the process is moved to the suspend ready state.</a:t>
            </a:r>
          </a:p>
          <a:p>
            <a:pPr fontAlgn="base"/>
            <a:endParaRPr lang="en-US" dirty="0" smtClean="0"/>
          </a:p>
          <a:p>
            <a:pPr fontAlgn="base"/>
            <a:r>
              <a:rPr lang="en-US" dirty="0" smtClean="0"/>
              <a:t>After main memory becomes available, the process is moved to the ready state.</a:t>
            </a:r>
          </a:p>
          <a:p>
            <a:pPr fontAlgn="base"/>
            <a:endParaRPr lang="en-US" dirty="0" smtClean="0">
              <a:solidFill>
                <a:srgbClr val="FF0000"/>
              </a:solidFill>
            </a:endParaRPr>
          </a:p>
          <a:p>
            <a:pPr algn="just" fontAlgn="base"/>
            <a:endParaRPr lang="en-US" dirty="0" smtClean="0"/>
          </a:p>
          <a:p>
            <a:pPr fontAlgn="base"/>
            <a:endParaRPr lang="en-US" dirty="0">
              <a:solidFill>
                <a:srgbClr val="FF0000"/>
              </a:solidFill>
            </a:endParaRPr>
          </a:p>
        </p:txBody>
      </p:sp>
    </p:spTree>
  </p:cSld>
  <p:clrMapOvr>
    <a:masterClrMapping/>
  </p:clrMapOvr>
</p:sld>
</file>

<file path=ppt/slides/slide9.xml><?xml version="1.0" encoding="utf-8"?>
<p:sld xmlns:a="http://schemas.openxmlformats.org/drawingml/2006/main" xmlns:r="http://schemas.openxmlformats.org/officeDocument/2006/relationships" xmlns:p="http://schemas.openxmlformats.org/presentationml/2006/main" showMasterSp="0">
  <p:cSld>
    <p:spTree>
      <p:nvGrpSpPr>
        <p:cNvPr id="1" name=""/>
        <p:cNvGrpSpPr/>
        <p:nvPr/>
      </p:nvGrpSpPr>
      <p:grpSpPr>
        <a:xfrm>
          <a:off x="0" y="0"/>
          <a:ext cx="0" cy="0"/>
          <a:chOff x="0" y="0"/>
          <a:chExt cx="0" cy="0"/>
        </a:xfrm>
      </p:grpSpPr>
      <p:sp>
        <p:nvSpPr>
          <p:cNvPr id="5" name="Rectangle 4"/>
          <p:cNvSpPr/>
          <p:nvPr/>
        </p:nvSpPr>
        <p:spPr>
          <a:xfrm>
            <a:off x="2743200" y="152400"/>
            <a:ext cx="3988271" cy="461665"/>
          </a:xfrm>
          <a:prstGeom prst="rect">
            <a:avLst/>
          </a:prstGeom>
        </p:spPr>
        <p:txBody>
          <a:bodyPr wrap="none">
            <a:spAutoFit/>
          </a:bodyPr>
          <a:lstStyle/>
          <a:p>
            <a:r>
              <a:rPr lang="en-US" sz="2400" b="1" spc="-5" dirty="0" smtClean="0">
                <a:solidFill>
                  <a:srgbClr val="FF0000"/>
                </a:solidFill>
                <a:latin typeface="Arial"/>
                <a:cs typeface="Arial"/>
              </a:rPr>
              <a:t>Diagram</a:t>
            </a:r>
            <a:r>
              <a:rPr lang="en-US" sz="2400" b="1" spc="-10" dirty="0" smtClean="0">
                <a:solidFill>
                  <a:srgbClr val="FF0000"/>
                </a:solidFill>
                <a:latin typeface="Arial"/>
                <a:cs typeface="Arial"/>
              </a:rPr>
              <a:t> </a:t>
            </a:r>
            <a:r>
              <a:rPr lang="en-US" sz="2400" b="1" dirty="0" smtClean="0">
                <a:solidFill>
                  <a:srgbClr val="FF0000"/>
                </a:solidFill>
                <a:latin typeface="Arial"/>
                <a:cs typeface="Arial"/>
              </a:rPr>
              <a:t>of </a:t>
            </a:r>
            <a:r>
              <a:rPr lang="en-US" sz="2400" b="1" spc="-5" dirty="0" smtClean="0">
                <a:solidFill>
                  <a:srgbClr val="FF0000"/>
                </a:solidFill>
                <a:latin typeface="Arial"/>
                <a:cs typeface="Arial"/>
              </a:rPr>
              <a:t>Process</a:t>
            </a:r>
            <a:r>
              <a:rPr lang="en-US" sz="2400" b="1" spc="15" dirty="0" smtClean="0">
                <a:solidFill>
                  <a:srgbClr val="FF0000"/>
                </a:solidFill>
                <a:latin typeface="Arial"/>
                <a:cs typeface="Arial"/>
              </a:rPr>
              <a:t> </a:t>
            </a:r>
            <a:r>
              <a:rPr lang="en-US" sz="2400" b="1" spc="-5" dirty="0" smtClean="0">
                <a:solidFill>
                  <a:srgbClr val="FF0000"/>
                </a:solidFill>
                <a:latin typeface="Arial"/>
                <a:cs typeface="Arial"/>
              </a:rPr>
              <a:t>State</a:t>
            </a:r>
            <a:r>
              <a:rPr lang="en-US" sz="2400" b="1" dirty="0" smtClean="0">
                <a:solidFill>
                  <a:srgbClr val="FF0000"/>
                </a:solidFill>
                <a:latin typeface="Arial"/>
                <a:cs typeface="Arial"/>
              </a:rPr>
              <a:t> </a:t>
            </a:r>
            <a:endParaRPr lang="en-US" sz="2400" dirty="0">
              <a:solidFill>
                <a:srgbClr val="FF0000"/>
              </a:solidFill>
            </a:endParaRPr>
          </a:p>
        </p:txBody>
      </p:sp>
      <p:sp>
        <p:nvSpPr>
          <p:cNvPr id="6" name="Rectangle 5"/>
          <p:cNvSpPr/>
          <p:nvPr/>
        </p:nvSpPr>
        <p:spPr>
          <a:xfrm>
            <a:off x="3352800" y="4343400"/>
            <a:ext cx="1219200" cy="457200"/>
          </a:xfrm>
          <a:prstGeom prst="rect">
            <a:avLst/>
          </a:prstGeom>
          <a:solidFill>
            <a:schemeClr val="bg1"/>
          </a:solidFill>
          <a:ln>
            <a:solidFill>
              <a:schemeClr val="bg1"/>
            </a:solid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ln>
                <a:solidFill>
                  <a:schemeClr val="bg1"/>
                </a:solidFill>
              </a:ln>
              <a:solidFill>
                <a:schemeClr val="bg1"/>
              </a:solidFill>
            </a:endParaRPr>
          </a:p>
        </p:txBody>
      </p:sp>
      <p:sp>
        <p:nvSpPr>
          <p:cNvPr id="48130" name="AutoShape 2" descr="https://www.gatevidyalay.com/wp-content/uploads/2018/10/Process-State-Diagram.png"/>
          <p:cNvSpPr>
            <a:spLocks noChangeAspect="1" noChangeArrowheads="1"/>
          </p:cNvSpPr>
          <p:nvPr/>
        </p:nvSpPr>
        <p:spPr bwMode="auto">
          <a:xfrm>
            <a:off x="155575" y="-144463"/>
            <a:ext cx="304800" cy="304801"/>
          </a:xfrm>
          <a:prstGeom prst="rect">
            <a:avLst/>
          </a:prstGeom>
          <a:noFill/>
        </p:spPr>
        <p:txBody>
          <a:bodyPr vert="horz" wrap="square" lIns="91440" tIns="45720" rIns="91440" bIns="45720" numCol="1" anchor="t" anchorCtr="0" compatLnSpc="1">
            <a:prstTxWarp prst="textNoShape">
              <a:avLst/>
            </a:prstTxWarp>
          </a:bodyPr>
          <a:lstStyle/>
          <a:p>
            <a:endParaRPr lang="en-US"/>
          </a:p>
        </p:txBody>
      </p:sp>
      <p:pic>
        <p:nvPicPr>
          <p:cNvPr id="48131" name="Picture 3" descr="C:\Users\Dell\Desktop\process_state-modified.png"/>
          <p:cNvPicPr>
            <a:picLocks noChangeAspect="1" noChangeArrowheads="1"/>
          </p:cNvPicPr>
          <p:nvPr/>
        </p:nvPicPr>
        <p:blipFill>
          <a:blip r:embed="rId2"/>
          <a:srcRect/>
          <a:stretch>
            <a:fillRect/>
          </a:stretch>
        </p:blipFill>
        <p:spPr bwMode="auto">
          <a:xfrm>
            <a:off x="533400" y="1066800"/>
            <a:ext cx="7821122" cy="5562600"/>
          </a:xfrm>
          <a:prstGeom prst="rect">
            <a:avLst/>
          </a:prstGeom>
          <a:noFill/>
        </p:spPr>
      </p:pic>
    </p:spTree>
  </p:cSld>
  <p:clrMapOvr>
    <a:masterClrMapping/>
  </p:clrMapOvr>
  <p:timing>
    <p:tnLst>
      <p:par>
        <p:cTn id="1" dur="indefinite" restart="never" nodeType="tmRoot"/>
      </p:par>
    </p:tnLst>
  </p:timing>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ppt/theme/theme2.xml><?xml version="1.0" encoding="utf-8"?>
<a:theme xmlns:a="http://schemas.openxmlformats.org/drawingml/2006/main" name="os-8">
  <a:themeElements>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fontScheme name="os-8">
      <a:majorFont>
        <a:latin typeface="Arial"/>
        <a:ea typeface=""/>
        <a:cs typeface=""/>
      </a:majorFont>
      <a:minorFont>
        <a:latin typeface="Helvetica"/>
        <a:ea typeface=""/>
        <a:cs typeface=""/>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spDef>
    <a:lnDef>
      <a:spPr bwMode="auto">
        <a:xfrm>
          <a:off x="0" y="0"/>
          <a:ext cx="1" cy="1"/>
        </a:xfrm>
        <a:custGeom>
          <a:avLst/>
          <a:gdLst/>
          <a:ahLst/>
          <a:cxnLst/>
          <a:rect l="0" t="0" r="0" b="0"/>
          <a:pathLst/>
        </a:custGeom>
        <a:solidFill>
          <a:schemeClr val="accent1"/>
        </a:solidFill>
        <a:ln w="9525" cap="flat" cmpd="sng" algn="ctr">
          <a:solidFill>
            <a:schemeClr val="tx1"/>
          </a:solidFill>
          <a:prstDash val="solid"/>
          <a:round/>
          <a:headEnd type="none" w="med" len="med"/>
          <a:tailEnd type="none" w="med" len="med"/>
        </a:ln>
        <a:effectLst/>
      </a:spPr>
      <a:bodyPr vert="horz" wrap="none" lIns="91440" tIns="45720" rIns="91440" bIns="45720" numCol="1" anchor="t" anchorCtr="0" compatLnSpc="1">
        <a:prstTxWarp prst="textNoShape">
          <a:avLst/>
        </a:prstTxWarp>
      </a:bodyPr>
      <a:lstStyle>
        <a:defPPr marL="0" marR="0" indent="0" algn="l" defTabSz="914400" rtl="0" eaLnBrk="0" fontAlgn="base" latinLnBrk="0" hangingPunct="0">
          <a:lnSpc>
            <a:spcPct val="100000"/>
          </a:lnSpc>
          <a:spcBef>
            <a:spcPct val="0"/>
          </a:spcBef>
          <a:spcAft>
            <a:spcPct val="0"/>
          </a:spcAft>
          <a:buClrTx/>
          <a:buSzTx/>
          <a:buFontTx/>
          <a:buNone/>
          <a:tabLst/>
          <a:defRPr kumimoji="0" lang="en-US" sz="1800" b="0" i="0" u="none" strike="noStrike" cap="none" normalizeH="0" baseline="0">
            <a:ln>
              <a:noFill/>
            </a:ln>
            <a:solidFill>
              <a:schemeClr val="tx1"/>
            </a:solidFill>
            <a:effectLst/>
            <a:latin typeface="Verdana" charset="0"/>
          </a:defRPr>
        </a:defPPr>
      </a:lstStyle>
    </a:lnDef>
  </a:objectDefaults>
  <a:extraClrSchemeLst>
    <a:extraClrScheme>
      <a:clrScheme name="os-8 1">
        <a:dk1>
          <a:srgbClr val="006699"/>
        </a:dk1>
        <a:lt1>
          <a:srgbClr val="FFFFFF"/>
        </a:lt1>
        <a:dk2>
          <a:srgbClr val="000000"/>
        </a:dk2>
        <a:lt2>
          <a:srgbClr val="99FF99"/>
        </a:lt2>
        <a:accent1>
          <a:srgbClr val="00CC99"/>
        </a:accent1>
        <a:accent2>
          <a:srgbClr val="009999"/>
        </a:accent2>
        <a:accent3>
          <a:srgbClr val="AAAAAA"/>
        </a:accent3>
        <a:accent4>
          <a:srgbClr val="DADADA"/>
        </a:accent4>
        <a:accent5>
          <a:srgbClr val="AAE2CA"/>
        </a:accent5>
        <a:accent6>
          <a:srgbClr val="008A8A"/>
        </a:accent6>
        <a:hlink>
          <a:srgbClr val="0066FF"/>
        </a:hlink>
        <a:folHlink>
          <a:srgbClr val="989CBA"/>
        </a:folHlink>
      </a:clrScheme>
      <a:clrMap bg1="dk2" tx1="lt1" bg2="dk1" tx2="lt2" accent1="accent1" accent2="accent2" accent3="accent3" accent4="accent4" accent5="accent5" accent6="accent6" hlink="hlink" folHlink="folHlink"/>
    </a:extraClrScheme>
    <a:extraClrScheme>
      <a:clrScheme name="os-8 2">
        <a:dk1>
          <a:srgbClr val="808000"/>
        </a:dk1>
        <a:lt1>
          <a:srgbClr val="FFFFFF"/>
        </a:lt1>
        <a:dk2>
          <a:srgbClr val="5C271E"/>
        </a:dk2>
        <a:lt2>
          <a:srgbClr val="FFDD89"/>
        </a:lt2>
        <a:accent1>
          <a:srgbClr val="CC6600"/>
        </a:accent1>
        <a:accent2>
          <a:srgbClr val="CC9900"/>
        </a:accent2>
        <a:accent3>
          <a:srgbClr val="B5ACAB"/>
        </a:accent3>
        <a:accent4>
          <a:srgbClr val="DADADA"/>
        </a:accent4>
        <a:accent5>
          <a:srgbClr val="E2B8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3">
        <a:dk1>
          <a:srgbClr val="763B00"/>
        </a:dk1>
        <a:lt1>
          <a:srgbClr val="FFFFFF"/>
        </a:lt1>
        <a:dk2>
          <a:srgbClr val="330000"/>
        </a:dk2>
        <a:lt2>
          <a:srgbClr val="CC9900"/>
        </a:lt2>
        <a:accent1>
          <a:srgbClr val="FFCC00"/>
        </a:accent1>
        <a:accent2>
          <a:srgbClr val="CC3300"/>
        </a:accent2>
        <a:accent3>
          <a:srgbClr val="ADAAAA"/>
        </a:accent3>
        <a:accent4>
          <a:srgbClr val="DADADA"/>
        </a:accent4>
        <a:accent5>
          <a:srgbClr val="FFE2AA"/>
        </a:accent5>
        <a:accent6>
          <a:srgbClr val="B92D00"/>
        </a:accent6>
        <a:hlink>
          <a:srgbClr val="666699"/>
        </a:hlink>
        <a:folHlink>
          <a:srgbClr val="999966"/>
        </a:folHlink>
      </a:clrScheme>
      <a:clrMap bg1="dk2" tx1="lt1" bg2="dk1" tx2="lt2" accent1="accent1" accent2="accent2" accent3="accent3" accent4="accent4" accent5="accent5" accent6="accent6" hlink="hlink" folHlink="folHlink"/>
    </a:extraClrScheme>
    <a:extraClrScheme>
      <a:clrScheme name="os-8 4">
        <a:dk1>
          <a:srgbClr val="6D3696"/>
        </a:dk1>
        <a:lt1>
          <a:srgbClr val="FFFFFF"/>
        </a:lt1>
        <a:dk2>
          <a:srgbClr val="51255D"/>
        </a:dk2>
        <a:lt2>
          <a:srgbClr val="FFFFCC"/>
        </a:lt2>
        <a:accent1>
          <a:srgbClr val="666699"/>
        </a:accent1>
        <a:accent2>
          <a:srgbClr val="800080"/>
        </a:accent2>
        <a:accent3>
          <a:srgbClr val="B3ACB6"/>
        </a:accent3>
        <a:accent4>
          <a:srgbClr val="DADADA"/>
        </a:accent4>
        <a:accent5>
          <a:srgbClr val="B8B8CA"/>
        </a:accent5>
        <a:accent6>
          <a:srgbClr val="730073"/>
        </a:accent6>
        <a:hlink>
          <a:srgbClr val="CCCC00"/>
        </a:hlink>
        <a:folHlink>
          <a:srgbClr val="A3A274"/>
        </a:folHlink>
      </a:clrScheme>
      <a:clrMap bg1="dk2" tx1="lt1" bg2="dk1" tx2="lt2" accent1="accent1" accent2="accent2" accent3="accent3" accent4="accent4" accent5="accent5" accent6="accent6" hlink="hlink" folHlink="folHlink"/>
    </a:extraClrScheme>
    <a:extraClrScheme>
      <a:clrScheme name="os-8 5">
        <a:dk1>
          <a:srgbClr val="CC6600"/>
        </a:dk1>
        <a:lt1>
          <a:srgbClr val="FFFFFF"/>
        </a:lt1>
        <a:dk2>
          <a:srgbClr val="4A553B"/>
        </a:dk2>
        <a:lt2>
          <a:srgbClr val="FFBF1F"/>
        </a:lt2>
        <a:accent1>
          <a:srgbClr val="FFCC00"/>
        </a:accent1>
        <a:accent2>
          <a:srgbClr val="CC9900"/>
        </a:accent2>
        <a:accent3>
          <a:srgbClr val="B1B4AF"/>
        </a:accent3>
        <a:accent4>
          <a:srgbClr val="DADADA"/>
        </a:accent4>
        <a:accent5>
          <a:srgbClr val="FFE2AA"/>
        </a:accent5>
        <a:accent6>
          <a:srgbClr val="B98A00"/>
        </a:accent6>
        <a:hlink>
          <a:srgbClr val="669900"/>
        </a:hlink>
        <a:folHlink>
          <a:srgbClr val="A3A274"/>
        </a:folHlink>
      </a:clrScheme>
      <a:clrMap bg1="dk2" tx1="lt1" bg2="dk1" tx2="lt2" accent1="accent1" accent2="accent2" accent3="accent3" accent4="accent4" accent5="accent5" accent6="accent6" hlink="hlink" folHlink="folHlink"/>
    </a:extraClrScheme>
    <a:extraClrScheme>
      <a:clrScheme name="os-8 6">
        <a:dk1>
          <a:srgbClr val="000000"/>
        </a:dk1>
        <a:lt1>
          <a:srgbClr val="FFFFFF"/>
        </a:lt1>
        <a:dk2>
          <a:srgbClr val="666699"/>
        </a:dk2>
        <a:lt2>
          <a:srgbClr val="FFCC00"/>
        </a:lt2>
        <a:accent1>
          <a:srgbClr val="FF9900"/>
        </a:accent1>
        <a:accent2>
          <a:srgbClr val="FF0000"/>
        </a:accent2>
        <a:accent3>
          <a:srgbClr val="FFFFFF"/>
        </a:accent3>
        <a:accent4>
          <a:srgbClr val="000000"/>
        </a:accent4>
        <a:accent5>
          <a:srgbClr val="FFCAAA"/>
        </a:accent5>
        <a:accent6>
          <a:srgbClr val="E70000"/>
        </a:accent6>
        <a:hlink>
          <a:srgbClr val="666699"/>
        </a:hlink>
        <a:folHlink>
          <a:srgbClr val="999966"/>
        </a:folHlink>
      </a:clrScheme>
      <a:clrMap bg1="lt1" tx1="dk1" bg2="lt2" tx2="dk2" accent1="accent1" accent2="accent2" accent3="accent3" accent4="accent4" accent5="accent5" accent6="accent6" hlink="hlink" folHlink="folHlink"/>
    </a:extraClrScheme>
    <a:extraClrScheme>
      <a:clrScheme name="os-8 7">
        <a:dk1>
          <a:srgbClr val="000000"/>
        </a:dk1>
        <a:lt1>
          <a:srgbClr val="FFFFFF"/>
        </a:lt1>
        <a:dk2>
          <a:srgbClr val="CC3300"/>
        </a:dk2>
        <a:lt2>
          <a:srgbClr val="663300"/>
        </a:lt2>
        <a:accent1>
          <a:srgbClr val="FFCC00"/>
        </a:accent1>
        <a:accent2>
          <a:srgbClr val="CC6600"/>
        </a:accent2>
        <a:accent3>
          <a:srgbClr val="FFFFFF"/>
        </a:accent3>
        <a:accent4>
          <a:srgbClr val="000000"/>
        </a:accent4>
        <a:accent5>
          <a:srgbClr val="FFE2AA"/>
        </a:accent5>
        <a:accent6>
          <a:srgbClr val="B95C00"/>
        </a:accent6>
        <a:hlink>
          <a:srgbClr val="CC9900"/>
        </a:hlink>
        <a:folHlink>
          <a:srgbClr val="996633"/>
        </a:folHlink>
      </a:clrScheme>
      <a:clrMap bg1="lt1" tx1="dk1" bg2="lt2" tx2="dk2" accent1="accent1" accent2="accent2" accent3="accent3" accent4="accent4" accent5="accent5" accent6="accent6" hlink="hlink" folHlink="folHlink"/>
    </a:extraClrScheme>
    <a:extraClrScheme>
      <a:clrScheme name="os-8 8">
        <a:dk1>
          <a:srgbClr val="000000"/>
        </a:dk1>
        <a:lt1>
          <a:srgbClr val="FFFFFF"/>
        </a:lt1>
        <a:dk2>
          <a:srgbClr val="999900"/>
        </a:dk2>
        <a:lt2>
          <a:srgbClr val="666600"/>
        </a:lt2>
        <a:accent1>
          <a:srgbClr val="99CC00"/>
        </a:accent1>
        <a:accent2>
          <a:srgbClr val="CCCC66"/>
        </a:accent2>
        <a:accent3>
          <a:srgbClr val="FFFFFF"/>
        </a:accent3>
        <a:accent4>
          <a:srgbClr val="000000"/>
        </a:accent4>
        <a:accent5>
          <a:srgbClr val="CAE2AA"/>
        </a:accent5>
        <a:accent6>
          <a:srgbClr val="B9B95C"/>
        </a:accent6>
        <a:hlink>
          <a:srgbClr val="FFCC00"/>
        </a:hlink>
        <a:folHlink>
          <a:srgbClr val="CC9900"/>
        </a:folHlink>
      </a:clrScheme>
      <a:clrMap bg1="lt1" tx1="dk1" bg2="lt2" tx2="dk2" accent1="accent1" accent2="accent2" accent3="accent3" accent4="accent4" accent5="accent5" accent6="accent6" hlink="hlink" folHlink="folHlink"/>
    </a:extraClrScheme>
  </a:extraClrSchemeLst>
</a:theme>
</file>

<file path=ppt/theme/theme3.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shade val="51000"/>
                <a:satMod val="130000"/>
              </a:schemeClr>
            </a:gs>
            <a:gs pos="80000">
              <a:schemeClr val="phClr">
                <a:shade val="93000"/>
                <a:satMod val="130000"/>
              </a:schemeClr>
            </a:gs>
            <a:gs pos="100000">
              <a:schemeClr val="phClr">
                <a:shade val="94000"/>
                <a:satMod val="135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extraClrSchemeLst/>
</a:theme>
</file>

<file path=docProps/app.xml><?xml version="1.0" encoding="utf-8"?>
<Properties xmlns="http://schemas.openxmlformats.org/officeDocument/2006/extended-properties" xmlns:vt="http://schemas.openxmlformats.org/officeDocument/2006/docPropsVTypes">
  <Template/>
  <TotalTime>5177</TotalTime>
  <Words>1764</Words>
  <Application>Microsoft Office PowerPoint</Application>
  <PresentationFormat>On-screen Show (4:3)</PresentationFormat>
  <Paragraphs>448</Paragraphs>
  <Slides>48</Slides>
  <Notes>7</Notes>
  <HiddenSlides>5</HiddenSlides>
  <MMClips>0</MMClips>
  <ScaleCrop>false</ScaleCrop>
  <HeadingPairs>
    <vt:vector size="4" baseType="variant">
      <vt:variant>
        <vt:lpstr>Theme</vt:lpstr>
      </vt:variant>
      <vt:variant>
        <vt:i4>2</vt:i4>
      </vt:variant>
      <vt:variant>
        <vt:lpstr>Slide Titles</vt:lpstr>
      </vt:variant>
      <vt:variant>
        <vt:i4>48</vt:i4>
      </vt:variant>
    </vt:vector>
  </HeadingPairs>
  <TitlesOfParts>
    <vt:vector size="50" baseType="lpstr">
      <vt:lpstr>Office Theme</vt:lpstr>
      <vt:lpstr>os-8</vt:lpstr>
      <vt:lpstr>Module-2 Process &amp; IPC</vt:lpstr>
      <vt:lpstr>Process Concept</vt:lpstr>
      <vt:lpstr>Process Concept (Cont.)</vt:lpstr>
      <vt:lpstr>Slide 4</vt:lpstr>
      <vt:lpstr>Slide 5</vt:lpstr>
      <vt:lpstr>Slide 6</vt:lpstr>
      <vt:lpstr>Slide 7</vt:lpstr>
      <vt:lpstr>Slide 8</vt:lpstr>
      <vt:lpstr>Slide 9</vt:lpstr>
      <vt:lpstr>Slide 10</vt:lpstr>
      <vt:lpstr>Process Control Block (PCB)</vt:lpstr>
      <vt:lpstr>Slide 12</vt:lpstr>
      <vt:lpstr>Process Scheduling</vt:lpstr>
      <vt:lpstr>Operating System - Process Scheduling</vt:lpstr>
      <vt:lpstr>CONTD..</vt:lpstr>
      <vt:lpstr>CONTD..</vt:lpstr>
      <vt:lpstr>CONTD..</vt:lpstr>
      <vt:lpstr>CONTD..</vt:lpstr>
      <vt:lpstr>CONTD..</vt:lpstr>
      <vt:lpstr>CONTD..</vt:lpstr>
      <vt:lpstr>CONTD..</vt:lpstr>
      <vt:lpstr>Slide 22</vt:lpstr>
      <vt:lpstr>Schedulers</vt:lpstr>
      <vt:lpstr>Addition of Medium Term Scheduling</vt:lpstr>
      <vt:lpstr>CONTD..</vt:lpstr>
      <vt:lpstr>Slide 26</vt:lpstr>
      <vt:lpstr>Slide 27</vt:lpstr>
      <vt:lpstr>OPERATIONS ON PROCESSES</vt:lpstr>
      <vt:lpstr>CONTD..</vt:lpstr>
      <vt:lpstr>CONTD..</vt:lpstr>
      <vt:lpstr>CONTD..</vt:lpstr>
      <vt:lpstr>CONTD..</vt:lpstr>
      <vt:lpstr>Interprocess Communication</vt:lpstr>
      <vt:lpstr>Interprocess Communication</vt:lpstr>
      <vt:lpstr>Slide 35</vt:lpstr>
      <vt:lpstr>Slide 36</vt:lpstr>
      <vt:lpstr>Slide 37</vt:lpstr>
      <vt:lpstr>Slide 38</vt:lpstr>
      <vt:lpstr>Slide 39</vt:lpstr>
      <vt:lpstr>Slide 40</vt:lpstr>
      <vt:lpstr>Slide 41</vt:lpstr>
      <vt:lpstr>Slide 42</vt:lpstr>
      <vt:lpstr>Slide 43</vt:lpstr>
      <vt:lpstr>Thread</vt:lpstr>
      <vt:lpstr>Slide 45</vt:lpstr>
      <vt:lpstr>Multithreading Models</vt:lpstr>
      <vt:lpstr>Slide 47</vt:lpstr>
      <vt:lpstr>Difference between process and thread</vt:lpstr>
    </vt:vector>
  </TitlesOfParts>
  <LinksUpToDate>false</LinksUpToDate>
  <SharedDoc>false</SharedDoc>
  <HyperlinksChanged>false</HyperlinksChanged>
  <AppVersion>12.0000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2.01</dc:title>
  <dc:creator>Lucent End User</dc:creator>
  <cp:lastModifiedBy>Dell</cp:lastModifiedBy>
  <cp:revision>104</cp:revision>
  <dcterms:created xsi:type="dcterms:W3CDTF">2024-02-29T08:09:26Z</dcterms:created>
  <dcterms:modified xsi:type="dcterms:W3CDTF">2025-09-03T04:19:52Z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Created">
    <vt:filetime>2021-08-11T00:00:00Z</vt:filetime>
  </property>
  <property fmtid="{D5CDD505-2E9C-101B-9397-08002B2CF9AE}" pid="3" name="Creator">
    <vt:lpwstr>Microsoft® Office PowerPoint® 2007</vt:lpwstr>
  </property>
  <property fmtid="{D5CDD505-2E9C-101B-9397-08002B2CF9AE}" pid="4" name="LastSaved">
    <vt:filetime>2024-02-29T00:00:00Z</vt:filetime>
  </property>
</Properties>
</file>