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4048" r:id="rId2"/>
  </p:sldMasterIdLst>
  <p:notesMasterIdLst>
    <p:notesMasterId r:id="rId50"/>
  </p:notesMasterIdLst>
  <p:handoutMasterIdLst>
    <p:handoutMasterId r:id="rId51"/>
  </p:handoutMasterIdLst>
  <p:sldIdLst>
    <p:sldId id="331" r:id="rId3"/>
    <p:sldId id="427" r:id="rId4"/>
    <p:sldId id="428" r:id="rId5"/>
    <p:sldId id="429" r:id="rId6"/>
    <p:sldId id="430" r:id="rId7"/>
    <p:sldId id="338" r:id="rId8"/>
    <p:sldId id="339" r:id="rId9"/>
    <p:sldId id="399" r:id="rId10"/>
    <p:sldId id="405" r:id="rId11"/>
    <p:sldId id="401" r:id="rId12"/>
    <p:sldId id="409" r:id="rId13"/>
    <p:sldId id="406" r:id="rId14"/>
    <p:sldId id="407" r:id="rId15"/>
    <p:sldId id="403" r:id="rId16"/>
    <p:sldId id="404" r:id="rId17"/>
    <p:sldId id="340" r:id="rId18"/>
    <p:sldId id="341" r:id="rId19"/>
    <p:sldId id="342" r:id="rId20"/>
    <p:sldId id="343" r:id="rId21"/>
    <p:sldId id="410" r:id="rId22"/>
    <p:sldId id="347" r:id="rId23"/>
    <p:sldId id="411" r:id="rId24"/>
    <p:sldId id="348" r:id="rId25"/>
    <p:sldId id="349" r:id="rId26"/>
    <p:sldId id="416" r:id="rId27"/>
    <p:sldId id="417" r:id="rId28"/>
    <p:sldId id="418" r:id="rId29"/>
    <p:sldId id="419" r:id="rId30"/>
    <p:sldId id="420" r:id="rId31"/>
    <p:sldId id="432" r:id="rId32"/>
    <p:sldId id="350" r:id="rId33"/>
    <p:sldId id="351" r:id="rId34"/>
    <p:sldId id="412" r:id="rId35"/>
    <p:sldId id="413" r:id="rId36"/>
    <p:sldId id="414" r:id="rId37"/>
    <p:sldId id="415" r:id="rId38"/>
    <p:sldId id="431" r:id="rId39"/>
    <p:sldId id="425" r:id="rId40"/>
    <p:sldId id="426" r:id="rId41"/>
    <p:sldId id="421" r:id="rId42"/>
    <p:sldId id="422" r:id="rId43"/>
    <p:sldId id="423" r:id="rId44"/>
    <p:sldId id="424" r:id="rId45"/>
    <p:sldId id="354" r:id="rId46"/>
    <p:sldId id="355" r:id="rId47"/>
    <p:sldId id="356" r:id="rId48"/>
    <p:sldId id="357" r:id="rId49"/>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0000"/>
    <a:srgbClr val="CCECFF"/>
    <a:srgbClr val="66CCFF"/>
    <a:srgbClr val="CCFFFF"/>
    <a:srgbClr val="F8F8F8"/>
    <a:srgbClr val="EAEAEA"/>
    <a:srgbClr val="CC6600"/>
  </p:clrMru>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71" autoAdjust="0"/>
    <p:restoredTop sz="94660"/>
  </p:normalViewPr>
  <p:slideViewPr>
    <p:cSldViewPr snapToGrid="0">
      <p:cViewPr varScale="1">
        <p:scale>
          <a:sx n="72" d="100"/>
          <a:sy n="72" d="100"/>
        </p:scale>
        <p:origin x="-1146" y="-10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1460">
              <a:defRPr sz="1100">
                <a:latin typeface="Helvetica" pitchFamily="-84" charset="0"/>
              </a:defRPr>
            </a:lvl1pPr>
          </a:lstStyle>
          <a:p>
            <a:pPr>
              <a:defRPr/>
            </a:pPr>
            <a:fld id="{3260F19E-2C3B-41D3-A19E-357B611B914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909">
              <a:defRPr sz="1200">
                <a:latin typeface="Times New Roman" pitchFamily="18" charset="0"/>
              </a:defRPr>
            </a:lvl1pPr>
          </a:lstStyle>
          <a:p>
            <a:pPr>
              <a:defRPr/>
            </a:pPr>
            <a:fld id="{0FAD5DC9-749D-4587-A62C-437CE297CA6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39800"/>
            <a:fld id="{7FFEB6E5-4906-4402-B6C8-2138383B521C}" type="slidenum">
              <a:rPr lang="en-US" altLang="en-US" smtClean="0"/>
              <a:pPr defTabSz="939800"/>
              <a:t>1</a:t>
            </a:fld>
            <a:endParaRPr lang="en-US" alt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39800"/>
            <a:fld id="{1B83FB7C-1CCB-4E8B-960E-707CC249C823}" type="slidenum">
              <a:rPr lang="en-US" altLang="en-US" smtClean="0"/>
              <a:pPr defTabSz="939800"/>
              <a:t>24</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39800"/>
            <a:fld id="{F1840B47-42F6-4FD5-A762-D3D59C50E061}" type="slidenum">
              <a:rPr lang="en-US" altLang="en-US" smtClean="0"/>
              <a:pPr defTabSz="939800"/>
              <a:t>31</a:t>
            </a:fld>
            <a:endParaRPr lang="en-US" alt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39800"/>
            <a:fld id="{E6595E1C-2919-4FFA-B396-5725E7F9E35D}" type="slidenum">
              <a:rPr lang="en-US" altLang="en-US" smtClean="0"/>
              <a:pPr defTabSz="939800"/>
              <a:t>32</a:t>
            </a:fld>
            <a:endParaRPr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39800"/>
            <a:fld id="{F9A32B73-64A5-4ADC-8CE2-3BE06AE813FA}" type="slidenum">
              <a:rPr lang="en-US" altLang="en-US" smtClean="0"/>
              <a:pPr defTabSz="939800"/>
              <a:t>44</a:t>
            </a:fld>
            <a:endParaRPr lang="en-US" alt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39800"/>
            <a:fld id="{CD684681-6605-4DCE-A218-237D735DB862}" type="slidenum">
              <a:rPr lang="en-US" altLang="en-US" smtClean="0"/>
              <a:pPr defTabSz="939800"/>
              <a:t>45</a:t>
            </a:fld>
            <a:endParaRPr lang="en-US" alt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defTabSz="939800"/>
            <a:fld id="{00EE0A8B-AD61-4016-8E6E-3E16AC908AFF}" type="slidenum">
              <a:rPr lang="en-US" altLang="en-US" smtClean="0"/>
              <a:pPr defTabSz="939800"/>
              <a:t>46</a:t>
            </a:fld>
            <a:endParaRPr lang="en-US" alt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39800"/>
            <a:fld id="{23026618-D305-495C-91D1-DA11CC7E2D6F}" type="slidenum">
              <a:rPr lang="en-US" altLang="en-US" smtClean="0"/>
              <a:pPr defTabSz="939800"/>
              <a:t>47</a:t>
            </a:fld>
            <a:endParaRPr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39800"/>
            <a:fld id="{2AA55C80-3017-4BB7-83D9-B459AA4BE1C7}" type="slidenum">
              <a:rPr lang="en-US" altLang="en-US" smtClean="0"/>
              <a:pPr defTabSz="939800"/>
              <a:t>6</a:t>
            </a:fld>
            <a:endParaRPr lang="en-US" alt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defTabSz="939800"/>
            <a:fld id="{79E2B57F-3035-4AD7-BDB4-BCC955091E43}" type="slidenum">
              <a:rPr lang="en-US" altLang="en-US" smtClean="0"/>
              <a:pPr defTabSz="939800"/>
              <a:t>7</a:t>
            </a:fld>
            <a:endParaRPr lang="en-US" alt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defTabSz="939800"/>
            <a:fld id="{DD768E48-0645-4DB3-8B25-2A1DC5E77F4A}" type="slidenum">
              <a:rPr lang="en-US" altLang="en-US" smtClean="0"/>
              <a:pPr defTabSz="939800"/>
              <a:t>16</a:t>
            </a:fld>
            <a:endParaRPr lang="en-US"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pPr defTabSz="939800"/>
            <a:fld id="{095B20E2-D273-4381-8F7A-151F7F973246}" type="slidenum">
              <a:rPr lang="en-US" altLang="en-US" smtClean="0"/>
              <a:pPr defTabSz="939800"/>
              <a:t>17</a:t>
            </a:fld>
            <a:endParaRPr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pPr defTabSz="939800"/>
            <a:fld id="{F87BDFB4-CA03-4EF6-A480-B2258032259D}" type="slidenum">
              <a:rPr lang="en-US" altLang="en-US" smtClean="0"/>
              <a:pPr defTabSz="939800"/>
              <a:t>18</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pPr defTabSz="939800"/>
            <a:fld id="{DC72D287-7137-4A8C-9D5E-914698EDA57B}" type="slidenum">
              <a:rPr lang="en-US" altLang="en-US" smtClean="0"/>
              <a:pPr defTabSz="939800"/>
              <a:t>19</a:t>
            </a:fld>
            <a:endParaRPr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39800"/>
            <a:fld id="{2909A36C-DA0A-4B5C-9D81-59145F3A6425}" type="slidenum">
              <a:rPr lang="en-US" altLang="en-US" smtClean="0"/>
              <a:pPr defTabSz="939800"/>
              <a:t>21</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pPr defTabSz="939800"/>
            <a:fld id="{81F5B16A-84EB-4443-9787-3011D8DE7440}" type="slidenum">
              <a:rPr lang="en-US" altLang="en-US" smtClean="0"/>
              <a:pPr defTabSz="939800"/>
              <a:t>23</a:t>
            </a:fld>
            <a:endParaRPr lang="en-US" alt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695922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12EB4-D0E8-4F8B-893A-5E3D1ED48D01}"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B9EA5-CE9A-4950-A80C-5ADF06B45BB8}" type="slidenum">
              <a:rPr lang="en-US" smtClean="0"/>
              <a:pPr/>
              <a:t>‹#›</a:t>
            </a:fld>
            <a:endParaRPr lang="en-US" dirty="0"/>
          </a:p>
        </p:txBody>
      </p:sp>
    </p:spTree>
    <p:extLst>
      <p:ext uri="{BB962C8B-B14F-4D97-AF65-F5344CB8AC3E}">
        <p14:creationId xmlns="" xmlns:p14="http://schemas.microsoft.com/office/powerpoint/2010/main" val="683484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12EB4-D0E8-4F8B-893A-5E3D1ED48D01}"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1772232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2014600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282978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888234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288522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9630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2295704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3876598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B9EA5-CE9A-4950-A80C-5ADF06B45BB8}" type="slidenum">
              <a:rPr lang="en-US" smtClean="0"/>
              <a:pPr/>
              <a:t>‹#›</a:t>
            </a:fld>
            <a:endParaRPr lang="en-US"/>
          </a:p>
        </p:txBody>
      </p:sp>
    </p:spTree>
    <p:extLst>
      <p:ext uri="{BB962C8B-B14F-4D97-AF65-F5344CB8AC3E}">
        <p14:creationId xmlns="" xmlns:p14="http://schemas.microsoft.com/office/powerpoint/2010/main" val="159408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smtClean="0">
                <a:solidFill>
                  <a:srgbClr val="006699"/>
                </a:solidFill>
                <a:latin typeface="Helvetica" pitchFamily="-84" charset="0"/>
              </a:rPr>
              <a:t>6.</a:t>
            </a:r>
            <a:fld id="{B298ABA8-230C-4C53-B004-C5181B33D748}" type="slidenum">
              <a:rPr lang="en-US" altLang="en-US" sz="1000" b="1" smtClean="0">
                <a:solidFill>
                  <a:srgbClr val="006699"/>
                </a:solidFill>
                <a:latin typeface="Helvetica" pitchFamily="-84" charset="0"/>
              </a:rPr>
              <a:pPr algn="ctr">
                <a:spcBef>
                  <a:spcPct val="50000"/>
                </a:spcBef>
                <a:defRPr/>
              </a:pPr>
              <a:t>‹#›</a:t>
            </a:fld>
            <a:endParaRPr lang="en-US" altLang="en-US" sz="1000" b="1" dirty="0" smtClean="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2060"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47"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12EB4-D0E8-4F8B-893A-5E3D1ED48D01}" type="datetimeFigureOut">
              <a:rPr lang="en-US" smtClean="0"/>
              <a:pPr/>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B9EA5-CE9A-4950-A80C-5ADF06B45BB8}" type="slidenum">
              <a:rPr lang="en-US" smtClean="0"/>
              <a:pPr/>
              <a:t>‹#›</a:t>
            </a:fld>
            <a:endParaRPr lang="en-US" dirty="0"/>
          </a:p>
        </p:txBody>
      </p:sp>
    </p:spTree>
    <p:extLst>
      <p:ext uri="{BB962C8B-B14F-4D97-AF65-F5344CB8AC3E}">
        <p14:creationId xmlns="" xmlns:p14="http://schemas.microsoft.com/office/powerpoint/2010/main" val="2644457075"/>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782638"/>
            <a:ext cx="7772400" cy="2127250"/>
          </a:xfrm>
        </p:spPr>
        <p:txBody>
          <a:bodyPr/>
          <a:lstStyle/>
          <a:p>
            <a:pPr eaLnBrk="1" hangingPunct="1"/>
            <a:r>
              <a:rPr lang="en-US" altLang="en-US" dirty="0" smtClean="0"/>
              <a:t>CPU Scheduling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3095" y="390939"/>
            <a:ext cx="8203096" cy="5601533"/>
          </a:xfrm>
          <a:prstGeom prst="rect">
            <a:avLst/>
          </a:prstGeom>
        </p:spPr>
        <p:txBody>
          <a:bodyPr wrap="square">
            <a:spAutoFit/>
          </a:bodyPr>
          <a:lstStyle/>
          <a:p>
            <a:pPr algn="ctr"/>
            <a:r>
              <a:rPr lang="en-US" sz="3600" dirty="0" smtClean="0">
                <a:solidFill>
                  <a:srgbClr val="C00000"/>
                </a:solidFill>
              </a:rPr>
              <a:t>CPU </a:t>
            </a:r>
            <a:r>
              <a:rPr lang="en-US" sz="3600" dirty="0">
                <a:solidFill>
                  <a:srgbClr val="C00000"/>
                </a:solidFill>
              </a:rPr>
              <a:t>Scheduling </a:t>
            </a:r>
            <a:r>
              <a:rPr lang="en-US" sz="3600" dirty="0" smtClean="0">
                <a:solidFill>
                  <a:srgbClr val="C00000"/>
                </a:solidFill>
              </a:rPr>
              <a:t>Algorithms</a:t>
            </a:r>
          </a:p>
          <a:p>
            <a:endParaRPr lang="en-US" sz="2800" dirty="0" smtClean="0">
              <a:solidFill>
                <a:srgbClr val="7030A0"/>
              </a:solidFill>
            </a:endParaRPr>
          </a:p>
          <a:p>
            <a:pPr marL="514350" indent="-514350">
              <a:lnSpc>
                <a:spcPct val="150000"/>
              </a:lnSpc>
              <a:buFont typeface="+mj-lt"/>
              <a:buAutoNum type="arabicPeriod"/>
            </a:pPr>
            <a:r>
              <a:rPr lang="en-US" sz="2800" dirty="0" smtClean="0"/>
              <a:t>First-Come, First-Served (FCFS)</a:t>
            </a:r>
          </a:p>
          <a:p>
            <a:pPr marL="514350" indent="-514350">
              <a:lnSpc>
                <a:spcPct val="150000"/>
              </a:lnSpc>
              <a:buFont typeface="+mj-lt"/>
              <a:buAutoNum type="arabicPeriod"/>
            </a:pPr>
            <a:r>
              <a:rPr lang="en-US" sz="2800" dirty="0" smtClean="0"/>
              <a:t>Shortest Job First (SJF)</a:t>
            </a:r>
          </a:p>
          <a:p>
            <a:pPr marL="514350" indent="-514350">
              <a:lnSpc>
                <a:spcPct val="150000"/>
              </a:lnSpc>
              <a:buFont typeface="+mj-lt"/>
              <a:buAutoNum type="arabicPeriod"/>
            </a:pPr>
            <a:r>
              <a:rPr lang="en-US" sz="2800" dirty="0" smtClean="0"/>
              <a:t>Shortest Remaining Time First (SRTF)</a:t>
            </a:r>
          </a:p>
          <a:p>
            <a:pPr marL="514350" indent="-514350">
              <a:lnSpc>
                <a:spcPct val="150000"/>
              </a:lnSpc>
              <a:buFont typeface="+mj-lt"/>
              <a:buAutoNum type="arabicPeriod"/>
            </a:pPr>
            <a:r>
              <a:rPr lang="en-US" sz="2800" dirty="0" smtClean="0"/>
              <a:t>Round Robin (RR) </a:t>
            </a:r>
          </a:p>
          <a:p>
            <a:pPr marL="514350" indent="-514350">
              <a:lnSpc>
                <a:spcPct val="150000"/>
              </a:lnSpc>
              <a:buFont typeface="+mj-lt"/>
              <a:buAutoNum type="arabicPeriod"/>
            </a:pPr>
            <a:r>
              <a:rPr lang="en-US" sz="2800" dirty="0" smtClean="0"/>
              <a:t>Priority Scheduling </a:t>
            </a:r>
          </a:p>
          <a:p>
            <a:pPr marL="514350" indent="-514350">
              <a:lnSpc>
                <a:spcPct val="150000"/>
              </a:lnSpc>
              <a:buFont typeface="+mj-lt"/>
              <a:buAutoNum type="arabicPeriod"/>
            </a:pPr>
            <a:r>
              <a:rPr lang="en-US" sz="2800" dirty="0" smtClean="0"/>
              <a:t>Multilevel Queue Scheduling</a:t>
            </a:r>
          </a:p>
          <a:p>
            <a:pPr marL="514350" indent="-514350">
              <a:lnSpc>
                <a:spcPct val="150000"/>
              </a:lnSpc>
              <a:buFont typeface="+mj-lt"/>
              <a:buAutoNum type="arabicPeriod"/>
            </a:pPr>
            <a:r>
              <a:rPr lang="en-US" sz="2800" dirty="0" smtClean="0"/>
              <a:t>Multilevel Feedback Queue Scheduling </a:t>
            </a:r>
            <a:endParaRPr lang="en-US" sz="2800" dirty="0">
              <a:solidFill>
                <a:srgbClr val="7030A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248400"/>
            <a:ext cx="1905000" cy="457200"/>
          </a:xfrm>
          <a:prstGeom prst="rect">
            <a:avLst/>
          </a:prstGeom>
        </p:spPr>
        <p:txBody>
          <a:bodyPr/>
          <a:lstStyle/>
          <a:p>
            <a:fld id="{FCF5D026-435F-41C3-9464-A04DF4F1BBBB}" type="slidenum">
              <a:rPr lang="en-US" smtClean="0"/>
              <a:pPr/>
              <a:t>11</a:t>
            </a:fld>
            <a:endParaRPr lang="en-US"/>
          </a:p>
        </p:txBody>
      </p:sp>
      <p:sp>
        <p:nvSpPr>
          <p:cNvPr id="6" name="Rectangle 5"/>
          <p:cNvSpPr/>
          <p:nvPr/>
        </p:nvSpPr>
        <p:spPr>
          <a:xfrm>
            <a:off x="1752600" y="0"/>
            <a:ext cx="4024820" cy="400110"/>
          </a:xfrm>
          <a:prstGeom prst="rect">
            <a:avLst/>
          </a:prstGeom>
        </p:spPr>
        <p:txBody>
          <a:bodyPr wrap="none">
            <a:spAutoFit/>
          </a:bodyPr>
          <a:lstStyle/>
          <a:p>
            <a:r>
              <a:rPr lang="en-US" sz="2000" dirty="0">
                <a:solidFill>
                  <a:srgbClr val="FF0000"/>
                </a:solidFill>
              </a:rPr>
              <a:t>First Come First </a:t>
            </a:r>
            <a:r>
              <a:rPr lang="en-US" sz="2000" dirty="0" smtClean="0">
                <a:solidFill>
                  <a:srgbClr val="FF0000"/>
                </a:solidFill>
              </a:rPr>
              <a:t>Serve(FCFS) </a:t>
            </a:r>
            <a:endParaRPr lang="en-US" sz="2000" dirty="0">
              <a:solidFill>
                <a:srgbClr val="FF0000"/>
              </a:solidFill>
            </a:endParaRPr>
          </a:p>
        </p:txBody>
      </p:sp>
      <p:sp>
        <p:nvSpPr>
          <p:cNvPr id="8" name="Rectangle 7"/>
          <p:cNvSpPr/>
          <p:nvPr/>
        </p:nvSpPr>
        <p:spPr>
          <a:xfrm>
            <a:off x="198782" y="870107"/>
            <a:ext cx="8481391" cy="5570756"/>
          </a:xfrm>
          <a:prstGeom prst="rect">
            <a:avLst/>
          </a:prstGeom>
        </p:spPr>
        <p:txBody>
          <a:bodyPr wrap="square">
            <a:spAutoFit/>
          </a:bodyPr>
          <a:lstStyle/>
          <a:p>
            <a:r>
              <a:rPr lang="en-US" dirty="0" smtClean="0">
                <a:solidFill>
                  <a:srgbClr val="FF0000"/>
                </a:solidFill>
              </a:rPr>
              <a:t>In FCFS Scheduling,</a:t>
            </a:r>
          </a:p>
          <a:p>
            <a:endParaRPr lang="en-US" dirty="0" smtClean="0"/>
          </a:p>
          <a:p>
            <a:pPr marL="342900" indent="-342900" algn="just">
              <a:buFont typeface="Wingdings" pitchFamily="2" charset="2"/>
              <a:buChar char="Ø"/>
            </a:pPr>
            <a:r>
              <a:rPr lang="en-US" sz="2000" dirty="0" smtClean="0"/>
              <a:t>The process which arrives first in the ready queue is firstly assigned the CPU.</a:t>
            </a:r>
          </a:p>
          <a:p>
            <a:pPr marL="342900" indent="-342900" algn="just">
              <a:buFont typeface="Wingdings" pitchFamily="2" charset="2"/>
              <a:buChar char="Ø"/>
            </a:pPr>
            <a:endParaRPr lang="en-US" sz="2000" dirty="0" smtClean="0"/>
          </a:p>
          <a:p>
            <a:pPr marL="342900" indent="-342900" algn="just">
              <a:buFont typeface="Wingdings" pitchFamily="2" charset="2"/>
              <a:buChar char="Ø"/>
            </a:pPr>
            <a:r>
              <a:rPr lang="en-US" sz="2000" dirty="0" smtClean="0"/>
              <a:t>  In case of a tie, process with smaller process id is executed first.</a:t>
            </a:r>
          </a:p>
          <a:p>
            <a:pPr marL="342900" indent="-342900" algn="just">
              <a:buFont typeface="Wingdings" pitchFamily="2" charset="2"/>
              <a:buChar char="Ø"/>
            </a:pPr>
            <a:endParaRPr lang="en-US" sz="2000" dirty="0" smtClean="0"/>
          </a:p>
          <a:p>
            <a:pPr marL="342900" indent="-342900" algn="just">
              <a:buFont typeface="Wingdings" pitchFamily="2" charset="2"/>
              <a:buChar char="Ø"/>
            </a:pPr>
            <a:r>
              <a:rPr lang="en-US" sz="2000" dirty="0" smtClean="0"/>
              <a:t>  It is always non-preemptive in nature.</a:t>
            </a:r>
          </a:p>
          <a:p>
            <a:pPr marL="342900" indent="-342900" algn="just">
              <a:buFont typeface="Wingdings" pitchFamily="2" charset="2"/>
              <a:buChar char="Ø"/>
            </a:pPr>
            <a:endParaRPr lang="en-US" sz="2000" dirty="0" smtClean="0"/>
          </a:p>
          <a:p>
            <a:pPr algn="just">
              <a:buFont typeface="Wingdings" pitchFamily="2" charset="2"/>
              <a:buChar char="Ø"/>
            </a:pPr>
            <a:r>
              <a:rPr lang="en-US" sz="2000" dirty="0" smtClean="0"/>
              <a:t>   Jobs are always executed on a first-come, first-serve basis.</a:t>
            </a:r>
          </a:p>
          <a:p>
            <a:pPr algn="just">
              <a:buFont typeface="Wingdings" pitchFamily="2" charset="2"/>
              <a:buChar char="Ø"/>
            </a:pPr>
            <a:endParaRPr lang="en-US" sz="2000" dirty="0" smtClean="0"/>
          </a:p>
          <a:p>
            <a:pPr algn="just">
              <a:buFont typeface="Wingdings" pitchFamily="2" charset="2"/>
              <a:buChar char="Ø"/>
            </a:pPr>
            <a:r>
              <a:rPr lang="en-US" sz="2000" dirty="0" smtClean="0"/>
              <a:t>   It is easy to implement and use.</a:t>
            </a:r>
          </a:p>
          <a:p>
            <a:pPr algn="just">
              <a:buFont typeface="Wingdings" pitchFamily="2" charset="2"/>
              <a:buChar char="Ø"/>
            </a:pPr>
            <a:endParaRPr lang="en-US" sz="2000" dirty="0" smtClean="0"/>
          </a:p>
          <a:p>
            <a:pPr algn="just">
              <a:buFont typeface="Wingdings" pitchFamily="2" charset="2"/>
              <a:buChar char="Ø"/>
            </a:pPr>
            <a:r>
              <a:rPr lang="en-US" sz="2000" dirty="0" smtClean="0"/>
              <a:t>  This method is poor in performance, and the general wait time is quite high.</a:t>
            </a:r>
          </a:p>
          <a:p>
            <a:pPr algn="just"/>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14400" y="2069327"/>
          <a:ext cx="6997146" cy="2560320"/>
        </p:xfrm>
        <a:graphic>
          <a:graphicData uri="http://schemas.openxmlformats.org/drawingml/2006/table">
            <a:tbl>
              <a:tblPr/>
              <a:tblGrid>
                <a:gridCol w="2332382"/>
                <a:gridCol w="2332382"/>
                <a:gridCol w="2332382"/>
              </a:tblGrid>
              <a:tr h="0">
                <a:tc>
                  <a:txBody>
                    <a:bodyPr/>
                    <a:lstStyle/>
                    <a:p>
                      <a:pPr algn="just" fontAlgn="t"/>
                      <a:r>
                        <a:rPr lang="en-US" b="1" dirty="0">
                          <a:latin typeface="inherit"/>
                        </a:rPr>
                        <a:t>Process ID</a:t>
                      </a:r>
                    </a:p>
                  </a:txBody>
                  <a:tcPr marL="76200" marR="76200" marT="76200" marB="76200">
                    <a:lnL>
                      <a:noFill/>
                    </a:lnL>
                    <a:lnR>
                      <a:noFill/>
                    </a:lnR>
                    <a:lnT>
                      <a:noFill/>
                    </a:lnT>
                    <a:lnB>
                      <a:noFill/>
                    </a:lnB>
                  </a:tcPr>
                </a:tc>
                <a:tc>
                  <a:txBody>
                    <a:bodyPr/>
                    <a:lstStyle/>
                    <a:p>
                      <a:pPr algn="just" fontAlgn="t"/>
                      <a:r>
                        <a:rPr lang="en-US" b="1">
                          <a:latin typeface="inherit"/>
                        </a:rPr>
                        <a:t>Arrival time</a:t>
                      </a:r>
                    </a:p>
                  </a:txBody>
                  <a:tcPr marL="76200" marR="76200" marT="76200" marB="76200">
                    <a:lnL>
                      <a:noFill/>
                    </a:lnL>
                    <a:lnR>
                      <a:noFill/>
                    </a:lnR>
                    <a:lnT>
                      <a:noFill/>
                    </a:lnT>
                    <a:lnB>
                      <a:noFill/>
                    </a:lnB>
                  </a:tcPr>
                </a:tc>
                <a:tc>
                  <a:txBody>
                    <a:bodyPr/>
                    <a:lstStyle/>
                    <a:p>
                      <a:pPr algn="just" fontAlgn="t"/>
                      <a:r>
                        <a:rPr lang="en-US" b="1">
                          <a:latin typeface="inherit"/>
                        </a:rPr>
                        <a:t>Burst time</a:t>
                      </a:r>
                    </a:p>
                  </a:txBody>
                  <a:tcPr marL="76200" marR="76200" marT="76200" marB="76200">
                    <a:lnL>
                      <a:noFill/>
                    </a:lnL>
                    <a:lnR>
                      <a:noFill/>
                    </a:lnR>
                    <a:lnT>
                      <a:noFill/>
                    </a:lnT>
                    <a:lnB>
                      <a:noFill/>
                    </a:lnB>
                  </a:tcPr>
                </a:tc>
              </a:tr>
              <a:tr h="0">
                <a:tc>
                  <a:txBody>
                    <a:bodyPr/>
                    <a:lstStyle/>
                    <a:p>
                      <a:pPr algn="l" fontAlgn="t"/>
                      <a:r>
                        <a:rPr lang="en-US">
                          <a:latin typeface="inherit"/>
                        </a:rPr>
                        <a:t>P1</a:t>
                      </a:r>
                    </a:p>
                  </a:txBody>
                  <a:tcPr marL="76200" marR="76200" marT="76200" marB="76200">
                    <a:lnL>
                      <a:noFill/>
                    </a:lnL>
                    <a:lnR>
                      <a:noFill/>
                    </a:lnR>
                    <a:lnT>
                      <a:noFill/>
                    </a:lnT>
                    <a:lnB>
                      <a:noFill/>
                    </a:lnB>
                  </a:tcPr>
                </a:tc>
                <a:tc>
                  <a:txBody>
                    <a:bodyPr/>
                    <a:lstStyle/>
                    <a:p>
                      <a:pPr algn="l" fontAlgn="t"/>
                      <a:r>
                        <a:rPr lang="en-US">
                          <a:latin typeface="inherit"/>
                        </a:rPr>
                        <a:t>2</a:t>
                      </a:r>
                    </a:p>
                  </a:txBody>
                  <a:tcPr marL="76200" marR="76200" marT="76200" marB="76200">
                    <a:lnL>
                      <a:noFill/>
                    </a:lnL>
                    <a:lnR>
                      <a:noFill/>
                    </a:lnR>
                    <a:lnT>
                      <a:noFill/>
                    </a:lnT>
                    <a:lnB>
                      <a:noFill/>
                    </a:lnB>
                  </a:tcPr>
                </a:tc>
                <a:tc>
                  <a:txBody>
                    <a:bodyPr/>
                    <a:lstStyle/>
                    <a:p>
                      <a:pPr algn="l" fontAlgn="t"/>
                      <a:r>
                        <a:rPr lang="en-US">
                          <a:latin typeface="inherit"/>
                        </a:rPr>
                        <a:t>2</a:t>
                      </a:r>
                    </a:p>
                  </a:txBody>
                  <a:tcPr marL="76200" marR="76200" marT="76200" marB="76200">
                    <a:lnL>
                      <a:noFill/>
                    </a:lnL>
                    <a:lnR>
                      <a:noFill/>
                    </a:lnR>
                    <a:lnT>
                      <a:noFill/>
                    </a:lnT>
                    <a:lnB>
                      <a:noFill/>
                    </a:lnB>
                  </a:tcPr>
                </a:tc>
              </a:tr>
              <a:tr h="0">
                <a:tc>
                  <a:txBody>
                    <a:bodyPr/>
                    <a:lstStyle/>
                    <a:p>
                      <a:pPr algn="l" fontAlgn="t"/>
                      <a:r>
                        <a:rPr lang="en-US">
                          <a:latin typeface="inherit"/>
                        </a:rPr>
                        <a:t>P2</a:t>
                      </a:r>
                    </a:p>
                  </a:txBody>
                  <a:tcPr marL="76200" marR="76200" marT="76200" marB="76200">
                    <a:lnL>
                      <a:noFill/>
                    </a:lnL>
                    <a:lnR>
                      <a:noFill/>
                    </a:lnR>
                    <a:lnT>
                      <a:noFill/>
                    </a:lnT>
                    <a:lnB>
                      <a:noFill/>
                    </a:lnB>
                  </a:tcPr>
                </a:tc>
                <a:tc>
                  <a:txBody>
                    <a:bodyPr/>
                    <a:lstStyle/>
                    <a:p>
                      <a:pPr algn="l" fontAlgn="t"/>
                      <a:r>
                        <a:rPr lang="en-US">
                          <a:latin typeface="inherit"/>
                        </a:rPr>
                        <a:t>5</a:t>
                      </a:r>
                    </a:p>
                  </a:txBody>
                  <a:tcPr marL="76200" marR="76200" marT="76200" marB="76200">
                    <a:lnL>
                      <a:noFill/>
                    </a:lnL>
                    <a:lnR>
                      <a:noFill/>
                    </a:lnR>
                    <a:lnT>
                      <a:noFill/>
                    </a:lnT>
                    <a:lnB>
                      <a:noFill/>
                    </a:lnB>
                  </a:tcPr>
                </a:tc>
                <a:tc>
                  <a:txBody>
                    <a:bodyPr/>
                    <a:lstStyle/>
                    <a:p>
                      <a:pPr algn="l" fontAlgn="t"/>
                      <a:r>
                        <a:rPr lang="en-US">
                          <a:latin typeface="inherit"/>
                        </a:rPr>
                        <a:t>6</a:t>
                      </a:r>
                    </a:p>
                  </a:txBody>
                  <a:tcPr marL="76200" marR="76200" marT="76200" marB="76200">
                    <a:lnL>
                      <a:noFill/>
                    </a:lnL>
                    <a:lnR>
                      <a:noFill/>
                    </a:lnR>
                    <a:lnT>
                      <a:noFill/>
                    </a:lnT>
                    <a:lnB>
                      <a:noFill/>
                    </a:lnB>
                  </a:tcPr>
                </a:tc>
              </a:tr>
              <a:tr h="0">
                <a:tc>
                  <a:txBody>
                    <a:bodyPr/>
                    <a:lstStyle/>
                    <a:p>
                      <a:pPr algn="l" fontAlgn="t"/>
                      <a:r>
                        <a:rPr lang="en-US" dirty="0">
                          <a:latin typeface="inherit"/>
                        </a:rPr>
                        <a:t>P3</a:t>
                      </a:r>
                    </a:p>
                  </a:txBody>
                  <a:tcPr marL="76200" marR="76200" marT="76200" marB="76200">
                    <a:lnL>
                      <a:noFill/>
                    </a:lnL>
                    <a:lnR>
                      <a:noFill/>
                    </a:lnR>
                    <a:lnT>
                      <a:noFill/>
                    </a:lnT>
                    <a:lnB>
                      <a:noFill/>
                    </a:lnB>
                  </a:tcPr>
                </a:tc>
                <a:tc>
                  <a:txBody>
                    <a:bodyPr/>
                    <a:lstStyle/>
                    <a:p>
                      <a:pPr algn="l" fontAlgn="t"/>
                      <a:r>
                        <a:rPr lang="en-US">
                          <a:latin typeface="inherit"/>
                        </a:rPr>
                        <a:t>0</a:t>
                      </a:r>
                    </a:p>
                  </a:txBody>
                  <a:tcPr marL="76200" marR="76200" marT="76200" marB="76200">
                    <a:lnL>
                      <a:noFill/>
                    </a:lnL>
                    <a:lnR>
                      <a:noFill/>
                    </a:lnR>
                    <a:lnT>
                      <a:noFill/>
                    </a:lnT>
                    <a:lnB>
                      <a:noFill/>
                    </a:lnB>
                  </a:tcPr>
                </a:tc>
                <a:tc>
                  <a:txBody>
                    <a:bodyPr/>
                    <a:lstStyle/>
                    <a:p>
                      <a:pPr algn="l" fontAlgn="t"/>
                      <a:r>
                        <a:rPr lang="en-US">
                          <a:latin typeface="inherit"/>
                        </a:rPr>
                        <a:t>4</a:t>
                      </a:r>
                    </a:p>
                  </a:txBody>
                  <a:tcPr marL="76200" marR="76200" marT="76200" marB="76200">
                    <a:lnL>
                      <a:noFill/>
                    </a:lnL>
                    <a:lnR>
                      <a:noFill/>
                    </a:lnR>
                    <a:lnT>
                      <a:noFill/>
                    </a:lnT>
                    <a:lnB>
                      <a:noFill/>
                    </a:lnB>
                  </a:tcPr>
                </a:tc>
              </a:tr>
              <a:tr h="0">
                <a:tc>
                  <a:txBody>
                    <a:bodyPr/>
                    <a:lstStyle/>
                    <a:p>
                      <a:pPr algn="l" fontAlgn="t"/>
                      <a:r>
                        <a:rPr lang="en-US">
                          <a:latin typeface="inherit"/>
                        </a:rPr>
                        <a:t>P4</a:t>
                      </a:r>
                    </a:p>
                  </a:txBody>
                  <a:tcPr marL="76200" marR="76200" marT="76200" marB="76200">
                    <a:lnL>
                      <a:noFill/>
                    </a:lnL>
                    <a:lnR>
                      <a:noFill/>
                    </a:lnR>
                    <a:lnT>
                      <a:noFill/>
                    </a:lnT>
                    <a:lnB>
                      <a:noFill/>
                    </a:lnB>
                  </a:tcPr>
                </a:tc>
                <a:tc>
                  <a:txBody>
                    <a:bodyPr/>
                    <a:lstStyle/>
                    <a:p>
                      <a:pPr algn="l" fontAlgn="t"/>
                      <a:r>
                        <a:rPr lang="en-US">
                          <a:latin typeface="inherit"/>
                        </a:rPr>
                        <a:t>0</a:t>
                      </a:r>
                    </a:p>
                  </a:txBody>
                  <a:tcPr marL="76200" marR="76200" marT="76200" marB="76200">
                    <a:lnL>
                      <a:noFill/>
                    </a:lnL>
                    <a:lnR>
                      <a:noFill/>
                    </a:lnR>
                    <a:lnT>
                      <a:noFill/>
                    </a:lnT>
                    <a:lnB>
                      <a:noFill/>
                    </a:lnB>
                  </a:tcPr>
                </a:tc>
                <a:tc>
                  <a:txBody>
                    <a:bodyPr/>
                    <a:lstStyle/>
                    <a:p>
                      <a:pPr algn="l" fontAlgn="t"/>
                      <a:r>
                        <a:rPr lang="en-US" dirty="0" smtClean="0">
                          <a:latin typeface="inherit"/>
                        </a:rPr>
                        <a:t>7</a:t>
                      </a:r>
                      <a:endParaRPr lang="en-US" dirty="0">
                        <a:latin typeface="inherit"/>
                      </a:endParaRPr>
                    </a:p>
                  </a:txBody>
                  <a:tcPr marL="76200" marR="76200" marT="76200" marB="76200">
                    <a:lnL>
                      <a:noFill/>
                    </a:lnL>
                    <a:lnR>
                      <a:noFill/>
                    </a:lnR>
                    <a:lnT>
                      <a:noFill/>
                    </a:lnT>
                    <a:lnB>
                      <a:noFill/>
                    </a:lnB>
                  </a:tcPr>
                </a:tc>
              </a:tr>
              <a:tr h="0">
                <a:tc>
                  <a:txBody>
                    <a:bodyPr/>
                    <a:lstStyle/>
                    <a:p>
                      <a:pPr algn="l" fontAlgn="t"/>
                      <a:r>
                        <a:rPr lang="en-US">
                          <a:latin typeface="inherit"/>
                        </a:rPr>
                        <a:t>P5</a:t>
                      </a:r>
                    </a:p>
                  </a:txBody>
                  <a:tcPr marL="76200" marR="76200" marT="76200" marB="76200">
                    <a:lnL>
                      <a:noFill/>
                    </a:lnL>
                    <a:lnR>
                      <a:noFill/>
                    </a:lnR>
                    <a:lnT>
                      <a:noFill/>
                    </a:lnT>
                    <a:lnB>
                      <a:noFill/>
                    </a:lnB>
                  </a:tcPr>
                </a:tc>
                <a:tc>
                  <a:txBody>
                    <a:bodyPr/>
                    <a:lstStyle/>
                    <a:p>
                      <a:pPr algn="l" fontAlgn="t"/>
                      <a:r>
                        <a:rPr lang="en-US">
                          <a:latin typeface="inherit"/>
                        </a:rPr>
                        <a:t>7</a:t>
                      </a:r>
                    </a:p>
                  </a:txBody>
                  <a:tcPr marL="76200" marR="76200" marT="76200" marB="76200">
                    <a:lnL>
                      <a:noFill/>
                    </a:lnL>
                    <a:lnR>
                      <a:noFill/>
                    </a:lnR>
                    <a:lnT>
                      <a:noFill/>
                    </a:lnT>
                    <a:lnB>
                      <a:noFill/>
                    </a:lnB>
                  </a:tcPr>
                </a:tc>
                <a:tc>
                  <a:txBody>
                    <a:bodyPr/>
                    <a:lstStyle/>
                    <a:p>
                      <a:pPr algn="l" fontAlgn="t"/>
                      <a:r>
                        <a:rPr lang="en-US" dirty="0">
                          <a:latin typeface="inherit"/>
                        </a:rPr>
                        <a:t>4</a:t>
                      </a:r>
                    </a:p>
                  </a:txBody>
                  <a:tcPr marL="76200" marR="76200" marT="76200" marB="76200">
                    <a:lnL>
                      <a:noFill/>
                    </a:lnL>
                    <a:lnR>
                      <a:noFill/>
                    </a:lnR>
                    <a:lnT>
                      <a:noFill/>
                    </a:lnT>
                    <a:lnB>
                      <a:noFill/>
                    </a:lnB>
                  </a:tcPr>
                </a:tc>
              </a:tr>
            </a:tbl>
          </a:graphicData>
        </a:graphic>
      </p:graphicFrame>
      <p:sp>
        <p:nvSpPr>
          <p:cNvPr id="5" name="Rectangle 4"/>
          <p:cNvSpPr/>
          <p:nvPr/>
        </p:nvSpPr>
        <p:spPr>
          <a:xfrm>
            <a:off x="258418" y="239981"/>
            <a:ext cx="8580782" cy="1477328"/>
          </a:xfrm>
          <a:prstGeom prst="rect">
            <a:avLst/>
          </a:prstGeom>
        </p:spPr>
        <p:txBody>
          <a:bodyPr wrap="square">
            <a:spAutoFit/>
          </a:bodyPr>
          <a:lstStyle/>
          <a:p>
            <a:r>
              <a:rPr lang="en-US" dirty="0" smtClean="0"/>
              <a:t>Problem 1</a:t>
            </a:r>
          </a:p>
          <a:p>
            <a:endParaRPr lang="en-US" dirty="0" smtClean="0"/>
          </a:p>
          <a:p>
            <a:pPr algn="just"/>
            <a:r>
              <a:rPr lang="en-US" dirty="0" smtClean="0"/>
              <a:t>Consider the given table below and find Completion time (CT), Turn-around time (TAT), Waiting time (WT), Response time (RT), Average Turn-around time and Average Waiting time.</a:t>
            </a:r>
            <a:endParaRPr lang="en-US" dirty="0"/>
          </a:p>
        </p:txBody>
      </p:sp>
      <p:pic>
        <p:nvPicPr>
          <p:cNvPr id="37889" name="Picture 1" descr="C:\Users\Dell\Desktop\123881-1680694846.jpg"/>
          <p:cNvPicPr>
            <a:picLocks noChangeAspect="1" noChangeArrowheads="1"/>
          </p:cNvPicPr>
          <p:nvPr/>
        </p:nvPicPr>
        <p:blipFill>
          <a:blip r:embed="rId2"/>
          <a:srcRect/>
          <a:stretch>
            <a:fillRect/>
          </a:stretch>
        </p:blipFill>
        <p:spPr bwMode="auto">
          <a:xfrm>
            <a:off x="1091232" y="5291551"/>
            <a:ext cx="7114899" cy="1566449"/>
          </a:xfrm>
          <a:prstGeom prst="rect">
            <a:avLst/>
          </a:prstGeom>
          <a:noFill/>
        </p:spPr>
      </p:pic>
      <p:sp>
        <p:nvSpPr>
          <p:cNvPr id="7" name="Rectangle 6"/>
          <p:cNvSpPr/>
          <p:nvPr/>
        </p:nvSpPr>
        <p:spPr>
          <a:xfrm>
            <a:off x="178904" y="4881627"/>
            <a:ext cx="4572000" cy="646331"/>
          </a:xfrm>
          <a:prstGeom prst="rect">
            <a:avLst/>
          </a:prstGeom>
        </p:spPr>
        <p:txBody>
          <a:bodyPr>
            <a:spAutoFit/>
          </a:bodyPr>
          <a:lstStyle/>
          <a:p>
            <a:r>
              <a:rPr lang="en-US" dirty="0" smtClean="0"/>
              <a:t>Solution</a:t>
            </a:r>
          </a:p>
          <a:p>
            <a:r>
              <a:rPr lang="en-US" dirty="0" smtClean="0"/>
              <a:t>Gantt chart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5291" y="463827"/>
          <a:ext cx="8574151" cy="5486402"/>
        </p:xfrm>
        <a:graphic>
          <a:graphicData uri="http://schemas.openxmlformats.org/drawingml/2006/table">
            <a:tbl>
              <a:tblPr>
                <a:tableStyleId>{35758FB7-9AC5-4552-8A53-C91805E547FA}</a:tableStyleId>
              </a:tblPr>
              <a:tblGrid>
                <a:gridCol w="1363505"/>
                <a:gridCol w="1363505"/>
                <a:gridCol w="1197978"/>
                <a:gridCol w="840035"/>
                <a:gridCol w="2052503"/>
                <a:gridCol w="1756625"/>
              </a:tblGrid>
              <a:tr h="959371">
                <a:tc>
                  <a:txBody>
                    <a:bodyPr/>
                    <a:lstStyle/>
                    <a:p>
                      <a:pPr algn="ctr" fontAlgn="t"/>
                      <a:r>
                        <a:rPr lang="en-US" sz="1800" dirty="0"/>
                        <a:t>Process ID</a:t>
                      </a:r>
                      <a:endParaRPr lang="en-US" sz="1800" b="1" dirty="0">
                        <a:latin typeface="Calibri" pitchFamily="34" charset="0"/>
                        <a:cs typeface="Calibri" pitchFamily="34" charset="0"/>
                      </a:endParaRPr>
                    </a:p>
                  </a:txBody>
                  <a:tcPr marL="55519" marR="55519" marT="55519" marB="55519"/>
                </a:tc>
                <a:tc>
                  <a:txBody>
                    <a:bodyPr/>
                    <a:lstStyle/>
                    <a:p>
                      <a:pPr algn="ctr" fontAlgn="t"/>
                      <a:r>
                        <a:rPr lang="en-US" sz="1800" dirty="0"/>
                        <a:t>Arrival time</a:t>
                      </a:r>
                      <a:endParaRPr lang="en-US" sz="1800" b="1" dirty="0">
                        <a:latin typeface="Calibri" pitchFamily="34" charset="0"/>
                        <a:cs typeface="Calibri" pitchFamily="34" charset="0"/>
                      </a:endParaRPr>
                    </a:p>
                  </a:txBody>
                  <a:tcPr marL="55519" marR="55519" marT="55519" marB="55519"/>
                </a:tc>
                <a:tc>
                  <a:txBody>
                    <a:bodyPr/>
                    <a:lstStyle/>
                    <a:p>
                      <a:pPr algn="ctr" fontAlgn="t"/>
                      <a:r>
                        <a:rPr lang="en-US" sz="1800" dirty="0"/>
                        <a:t>Burst time</a:t>
                      </a:r>
                      <a:endParaRPr lang="en-US" sz="1800" b="1" dirty="0">
                        <a:latin typeface="Calibri" pitchFamily="34" charset="0"/>
                        <a:cs typeface="Calibri" pitchFamily="34" charset="0"/>
                      </a:endParaRPr>
                    </a:p>
                  </a:txBody>
                  <a:tcPr marL="55519" marR="55519" marT="55519" marB="55519"/>
                </a:tc>
                <a:tc>
                  <a:txBody>
                    <a:bodyPr/>
                    <a:lstStyle/>
                    <a:p>
                      <a:pPr algn="ctr" fontAlgn="t"/>
                      <a:r>
                        <a:rPr lang="en-US" sz="1800" dirty="0"/>
                        <a:t>CT</a:t>
                      </a:r>
                      <a:endParaRPr lang="en-US" sz="1800" b="1" dirty="0">
                        <a:latin typeface="Calibri" pitchFamily="34" charset="0"/>
                        <a:cs typeface="Calibri" pitchFamily="34" charset="0"/>
                      </a:endParaRPr>
                    </a:p>
                  </a:txBody>
                  <a:tcPr marL="55519" marR="55519" marT="55519" marB="55519"/>
                </a:tc>
                <a:tc>
                  <a:txBody>
                    <a:bodyPr/>
                    <a:lstStyle/>
                    <a:p>
                      <a:pPr algn="ctr" fontAlgn="t"/>
                      <a:r>
                        <a:rPr lang="en-US" sz="1800" dirty="0"/>
                        <a:t>TAT=CT-AT</a:t>
                      </a:r>
                      <a:endParaRPr lang="en-US" sz="1800" b="1" dirty="0">
                        <a:latin typeface="Calibri" pitchFamily="34" charset="0"/>
                        <a:cs typeface="Calibri" pitchFamily="34" charset="0"/>
                      </a:endParaRPr>
                    </a:p>
                  </a:txBody>
                  <a:tcPr marL="55519" marR="55519" marT="55519" marB="55519"/>
                </a:tc>
                <a:tc>
                  <a:txBody>
                    <a:bodyPr/>
                    <a:lstStyle/>
                    <a:p>
                      <a:pPr algn="ctr" fontAlgn="t"/>
                      <a:r>
                        <a:rPr lang="en-US" sz="1800" dirty="0"/>
                        <a:t>WT=TAT-BT</a:t>
                      </a:r>
                      <a:endParaRPr lang="en-US" sz="1800" b="1" dirty="0">
                        <a:latin typeface="Calibri" pitchFamily="34" charset="0"/>
                        <a:cs typeface="Calibri" pitchFamily="34" charset="0"/>
                      </a:endParaRPr>
                    </a:p>
                  </a:txBody>
                  <a:tcPr marL="55519" marR="55519" marT="55519" marB="55519"/>
                </a:tc>
              </a:tr>
              <a:tr h="959371">
                <a:tc>
                  <a:txBody>
                    <a:bodyPr/>
                    <a:lstStyle/>
                    <a:p>
                      <a:pPr algn="ctr" fontAlgn="t"/>
                      <a:r>
                        <a:rPr lang="en-US" sz="1800"/>
                        <a:t>P1</a:t>
                      </a:r>
                      <a:endParaRPr lang="en-US" sz="1800">
                        <a:latin typeface="Calibri" pitchFamily="34" charset="0"/>
                        <a:cs typeface="Calibri" pitchFamily="34" charset="0"/>
                      </a:endParaRPr>
                    </a:p>
                  </a:txBody>
                  <a:tcPr marL="55519" marR="55519" marT="55519" marB="55519"/>
                </a:tc>
                <a:tc>
                  <a:txBody>
                    <a:bodyPr/>
                    <a:lstStyle/>
                    <a:p>
                      <a:pPr algn="ctr" fontAlgn="t"/>
                      <a:r>
                        <a:rPr lang="en-US" sz="1800"/>
                        <a:t>2</a:t>
                      </a:r>
                      <a:endParaRPr lang="en-US" sz="1800">
                        <a:latin typeface="Calibri" pitchFamily="34" charset="0"/>
                        <a:cs typeface="Calibri" pitchFamily="34" charset="0"/>
                      </a:endParaRPr>
                    </a:p>
                  </a:txBody>
                  <a:tcPr marL="55519" marR="55519" marT="55519" marB="55519"/>
                </a:tc>
                <a:tc>
                  <a:txBody>
                    <a:bodyPr/>
                    <a:lstStyle/>
                    <a:p>
                      <a:pPr algn="ctr" fontAlgn="t"/>
                      <a:r>
                        <a:rPr lang="en-US" sz="1800" dirty="0"/>
                        <a:t>2</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13</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13-2= 11</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11-2= 9</a:t>
                      </a:r>
                      <a:endParaRPr lang="en-US" sz="1800" dirty="0">
                        <a:latin typeface="Calibri" pitchFamily="34" charset="0"/>
                        <a:cs typeface="Calibri" pitchFamily="34" charset="0"/>
                      </a:endParaRPr>
                    </a:p>
                  </a:txBody>
                  <a:tcPr marL="55519" marR="55519" marT="55519" marB="55519"/>
                </a:tc>
              </a:tr>
              <a:tr h="959371">
                <a:tc>
                  <a:txBody>
                    <a:bodyPr/>
                    <a:lstStyle/>
                    <a:p>
                      <a:pPr algn="ctr" fontAlgn="t"/>
                      <a:r>
                        <a:rPr lang="en-US" sz="1800"/>
                        <a:t>P2</a:t>
                      </a:r>
                      <a:endParaRPr lang="en-US" sz="1800">
                        <a:latin typeface="Calibri" pitchFamily="34" charset="0"/>
                        <a:cs typeface="Calibri" pitchFamily="34" charset="0"/>
                      </a:endParaRPr>
                    </a:p>
                  </a:txBody>
                  <a:tcPr marL="55519" marR="55519" marT="55519" marB="55519"/>
                </a:tc>
                <a:tc>
                  <a:txBody>
                    <a:bodyPr/>
                    <a:lstStyle/>
                    <a:p>
                      <a:pPr algn="ctr" fontAlgn="t"/>
                      <a:r>
                        <a:rPr lang="en-US" sz="1800"/>
                        <a:t>5</a:t>
                      </a:r>
                      <a:endParaRPr lang="en-US" sz="1800">
                        <a:latin typeface="Calibri" pitchFamily="34" charset="0"/>
                        <a:cs typeface="Calibri" pitchFamily="34" charset="0"/>
                      </a:endParaRPr>
                    </a:p>
                  </a:txBody>
                  <a:tcPr marL="55519" marR="55519" marT="55519" marB="55519"/>
                </a:tc>
                <a:tc>
                  <a:txBody>
                    <a:bodyPr/>
                    <a:lstStyle/>
                    <a:p>
                      <a:pPr algn="ctr" fontAlgn="t"/>
                      <a:r>
                        <a:rPr lang="en-US" sz="1800"/>
                        <a:t>6</a:t>
                      </a:r>
                      <a:endParaRPr lang="en-US" sz="1800">
                        <a:latin typeface="Calibri" pitchFamily="34" charset="0"/>
                        <a:cs typeface="Calibri" pitchFamily="34" charset="0"/>
                      </a:endParaRPr>
                    </a:p>
                  </a:txBody>
                  <a:tcPr marL="55519" marR="55519" marT="55519" marB="55519"/>
                </a:tc>
                <a:tc>
                  <a:txBody>
                    <a:bodyPr/>
                    <a:lstStyle/>
                    <a:p>
                      <a:pPr algn="ctr" fontAlgn="t"/>
                      <a:r>
                        <a:rPr lang="en-US" sz="1800" dirty="0"/>
                        <a:t>19</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19-5= 14</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14-6= 8</a:t>
                      </a:r>
                      <a:endParaRPr lang="en-US" sz="1800" dirty="0">
                        <a:latin typeface="Calibri" pitchFamily="34" charset="0"/>
                        <a:cs typeface="Calibri" pitchFamily="34" charset="0"/>
                      </a:endParaRPr>
                    </a:p>
                  </a:txBody>
                  <a:tcPr marL="55519" marR="55519" marT="55519" marB="55519"/>
                </a:tc>
              </a:tr>
              <a:tr h="689547">
                <a:tc>
                  <a:txBody>
                    <a:bodyPr/>
                    <a:lstStyle/>
                    <a:p>
                      <a:pPr algn="ctr" fontAlgn="t"/>
                      <a:r>
                        <a:rPr lang="en-US" sz="1800"/>
                        <a:t>P3</a:t>
                      </a:r>
                      <a:endParaRPr lang="en-US" sz="1800">
                        <a:latin typeface="Calibri" pitchFamily="34" charset="0"/>
                        <a:cs typeface="Calibri" pitchFamily="34" charset="0"/>
                      </a:endParaRPr>
                    </a:p>
                  </a:txBody>
                  <a:tcPr marL="55519" marR="55519" marT="55519" marB="55519"/>
                </a:tc>
                <a:tc>
                  <a:txBody>
                    <a:bodyPr/>
                    <a:lstStyle/>
                    <a:p>
                      <a:pPr algn="ctr" fontAlgn="t"/>
                      <a:r>
                        <a:rPr lang="en-US" sz="1800"/>
                        <a:t>0</a:t>
                      </a:r>
                      <a:endParaRPr lang="en-US" sz="1800">
                        <a:latin typeface="Calibri" pitchFamily="34" charset="0"/>
                        <a:cs typeface="Calibri" pitchFamily="34" charset="0"/>
                      </a:endParaRPr>
                    </a:p>
                  </a:txBody>
                  <a:tcPr marL="55519" marR="55519" marT="55519" marB="55519"/>
                </a:tc>
                <a:tc>
                  <a:txBody>
                    <a:bodyPr/>
                    <a:lstStyle/>
                    <a:p>
                      <a:pPr algn="ctr" fontAlgn="t"/>
                      <a:r>
                        <a:rPr lang="en-US" sz="1800"/>
                        <a:t>4</a:t>
                      </a:r>
                      <a:endParaRPr lang="en-US" sz="1800">
                        <a:latin typeface="Calibri" pitchFamily="34" charset="0"/>
                        <a:cs typeface="Calibri" pitchFamily="34" charset="0"/>
                      </a:endParaRPr>
                    </a:p>
                  </a:txBody>
                  <a:tcPr marL="55519" marR="55519" marT="55519" marB="55519"/>
                </a:tc>
                <a:tc>
                  <a:txBody>
                    <a:bodyPr/>
                    <a:lstStyle/>
                    <a:p>
                      <a:pPr algn="ctr" fontAlgn="t"/>
                      <a:r>
                        <a:rPr lang="en-US" sz="1800" dirty="0"/>
                        <a:t>4</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4-0= 4</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4-4= 0</a:t>
                      </a:r>
                      <a:endParaRPr lang="en-US" sz="1800" dirty="0">
                        <a:latin typeface="Calibri" pitchFamily="34" charset="0"/>
                        <a:cs typeface="Calibri" pitchFamily="34" charset="0"/>
                      </a:endParaRPr>
                    </a:p>
                  </a:txBody>
                  <a:tcPr marL="55519" marR="55519" marT="55519" marB="55519"/>
                </a:tc>
              </a:tr>
              <a:tr h="959371">
                <a:tc>
                  <a:txBody>
                    <a:bodyPr/>
                    <a:lstStyle/>
                    <a:p>
                      <a:pPr algn="ctr" fontAlgn="t"/>
                      <a:r>
                        <a:rPr lang="en-US" sz="1800"/>
                        <a:t>P4</a:t>
                      </a:r>
                      <a:endParaRPr lang="en-US" sz="1800">
                        <a:latin typeface="Calibri" pitchFamily="34" charset="0"/>
                        <a:cs typeface="Calibri" pitchFamily="34" charset="0"/>
                      </a:endParaRPr>
                    </a:p>
                  </a:txBody>
                  <a:tcPr marL="55519" marR="55519" marT="55519" marB="55519"/>
                </a:tc>
                <a:tc>
                  <a:txBody>
                    <a:bodyPr/>
                    <a:lstStyle/>
                    <a:p>
                      <a:pPr algn="ctr" fontAlgn="t"/>
                      <a:r>
                        <a:rPr lang="en-US" sz="1800"/>
                        <a:t>0</a:t>
                      </a:r>
                      <a:endParaRPr lang="en-US" sz="1800">
                        <a:latin typeface="Calibri" pitchFamily="34" charset="0"/>
                        <a:cs typeface="Calibri" pitchFamily="34" charset="0"/>
                      </a:endParaRPr>
                    </a:p>
                  </a:txBody>
                  <a:tcPr marL="55519" marR="55519" marT="55519" marB="55519"/>
                </a:tc>
                <a:tc>
                  <a:txBody>
                    <a:bodyPr/>
                    <a:lstStyle/>
                    <a:p>
                      <a:pPr algn="ctr" fontAlgn="t"/>
                      <a:r>
                        <a:rPr lang="en-US" sz="1800"/>
                        <a:t>7</a:t>
                      </a:r>
                      <a:endParaRPr lang="en-US" sz="1800">
                        <a:latin typeface="Calibri" pitchFamily="34" charset="0"/>
                        <a:cs typeface="Calibri" pitchFamily="34" charset="0"/>
                      </a:endParaRPr>
                    </a:p>
                  </a:txBody>
                  <a:tcPr marL="55519" marR="55519" marT="55519" marB="55519"/>
                </a:tc>
                <a:tc>
                  <a:txBody>
                    <a:bodyPr/>
                    <a:lstStyle/>
                    <a:p>
                      <a:pPr algn="ctr" fontAlgn="t"/>
                      <a:r>
                        <a:rPr lang="en-US" sz="1800"/>
                        <a:t>11</a:t>
                      </a:r>
                      <a:endParaRPr lang="en-US" sz="1800">
                        <a:latin typeface="Calibri" pitchFamily="34" charset="0"/>
                        <a:cs typeface="Calibri" pitchFamily="34" charset="0"/>
                      </a:endParaRPr>
                    </a:p>
                  </a:txBody>
                  <a:tcPr marL="55519" marR="55519" marT="55519" marB="55519"/>
                </a:tc>
                <a:tc>
                  <a:txBody>
                    <a:bodyPr/>
                    <a:lstStyle/>
                    <a:p>
                      <a:pPr algn="ctr" fontAlgn="t"/>
                      <a:r>
                        <a:rPr lang="en-US" sz="1800" dirty="0"/>
                        <a:t>11-0= 11</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11-7= 4</a:t>
                      </a:r>
                      <a:endParaRPr lang="en-US" sz="1800" dirty="0">
                        <a:latin typeface="Calibri" pitchFamily="34" charset="0"/>
                        <a:cs typeface="Calibri" pitchFamily="34" charset="0"/>
                      </a:endParaRPr>
                    </a:p>
                  </a:txBody>
                  <a:tcPr marL="55519" marR="55519" marT="55519" marB="55519"/>
                </a:tc>
              </a:tr>
              <a:tr h="959371">
                <a:tc>
                  <a:txBody>
                    <a:bodyPr/>
                    <a:lstStyle/>
                    <a:p>
                      <a:pPr algn="ctr" fontAlgn="t"/>
                      <a:r>
                        <a:rPr lang="en-US" sz="1800"/>
                        <a:t>P5</a:t>
                      </a:r>
                      <a:endParaRPr lang="en-US" sz="1800">
                        <a:latin typeface="Calibri" pitchFamily="34" charset="0"/>
                        <a:cs typeface="Calibri" pitchFamily="34" charset="0"/>
                      </a:endParaRPr>
                    </a:p>
                  </a:txBody>
                  <a:tcPr marL="55519" marR="55519" marT="55519" marB="55519"/>
                </a:tc>
                <a:tc>
                  <a:txBody>
                    <a:bodyPr/>
                    <a:lstStyle/>
                    <a:p>
                      <a:pPr algn="ctr" fontAlgn="t"/>
                      <a:r>
                        <a:rPr lang="en-US" sz="1800"/>
                        <a:t>7</a:t>
                      </a:r>
                      <a:endParaRPr lang="en-US" sz="1800">
                        <a:latin typeface="Calibri" pitchFamily="34" charset="0"/>
                        <a:cs typeface="Calibri" pitchFamily="34" charset="0"/>
                      </a:endParaRPr>
                    </a:p>
                  </a:txBody>
                  <a:tcPr marL="55519" marR="55519" marT="55519" marB="55519"/>
                </a:tc>
                <a:tc>
                  <a:txBody>
                    <a:bodyPr/>
                    <a:lstStyle/>
                    <a:p>
                      <a:pPr algn="ctr" fontAlgn="t"/>
                      <a:r>
                        <a:rPr lang="en-US" sz="1800"/>
                        <a:t>4</a:t>
                      </a:r>
                      <a:endParaRPr lang="en-US" sz="1800">
                        <a:latin typeface="Calibri" pitchFamily="34" charset="0"/>
                        <a:cs typeface="Calibri" pitchFamily="34" charset="0"/>
                      </a:endParaRPr>
                    </a:p>
                  </a:txBody>
                  <a:tcPr marL="55519" marR="55519" marT="55519" marB="55519"/>
                </a:tc>
                <a:tc>
                  <a:txBody>
                    <a:bodyPr/>
                    <a:lstStyle/>
                    <a:p>
                      <a:pPr algn="ctr" fontAlgn="t"/>
                      <a:r>
                        <a:rPr lang="en-US" sz="1800"/>
                        <a:t>23</a:t>
                      </a:r>
                      <a:endParaRPr lang="en-US" sz="1800">
                        <a:latin typeface="Calibri" pitchFamily="34" charset="0"/>
                        <a:cs typeface="Calibri" pitchFamily="34" charset="0"/>
                      </a:endParaRPr>
                    </a:p>
                  </a:txBody>
                  <a:tcPr marL="55519" marR="55519" marT="55519" marB="55519"/>
                </a:tc>
                <a:tc>
                  <a:txBody>
                    <a:bodyPr/>
                    <a:lstStyle/>
                    <a:p>
                      <a:pPr algn="ctr" fontAlgn="t"/>
                      <a:r>
                        <a:rPr lang="en-US" sz="1800" dirty="0"/>
                        <a:t>23-7= 16</a:t>
                      </a:r>
                      <a:endParaRPr lang="en-US" sz="1800" dirty="0">
                        <a:latin typeface="Calibri" pitchFamily="34" charset="0"/>
                        <a:cs typeface="Calibri" pitchFamily="34" charset="0"/>
                      </a:endParaRPr>
                    </a:p>
                  </a:txBody>
                  <a:tcPr marL="55519" marR="55519" marT="55519" marB="55519"/>
                </a:tc>
                <a:tc>
                  <a:txBody>
                    <a:bodyPr/>
                    <a:lstStyle/>
                    <a:p>
                      <a:pPr algn="ctr" fontAlgn="t"/>
                      <a:r>
                        <a:rPr lang="en-US" sz="1800" dirty="0"/>
                        <a:t>16-4= 12</a:t>
                      </a:r>
                      <a:endParaRPr lang="en-US" sz="1800" dirty="0">
                        <a:latin typeface="Calibri" pitchFamily="34" charset="0"/>
                        <a:cs typeface="Calibri" pitchFamily="34" charset="0"/>
                      </a:endParaRPr>
                    </a:p>
                  </a:txBody>
                  <a:tcPr marL="55519" marR="55519" marT="55519" marB="55519"/>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6104" y="304800"/>
            <a:ext cx="8097078" cy="2308324"/>
          </a:xfrm>
          <a:prstGeom prst="rect">
            <a:avLst/>
          </a:prstGeom>
        </p:spPr>
        <p:txBody>
          <a:bodyPr wrap="square">
            <a:spAutoFit/>
          </a:bodyPr>
          <a:lstStyle/>
          <a:p>
            <a:r>
              <a:rPr lang="en-US" b="1" dirty="0" smtClean="0">
                <a:solidFill>
                  <a:srgbClr val="FF0000"/>
                </a:solidFill>
              </a:rPr>
              <a:t>Examples</a:t>
            </a:r>
          </a:p>
          <a:p>
            <a:endParaRPr lang="en-US" dirty="0"/>
          </a:p>
          <a:p>
            <a:r>
              <a:rPr lang="en-US" u="sng" dirty="0"/>
              <a:t>Process ID   </a:t>
            </a:r>
            <a:r>
              <a:rPr lang="en-US" dirty="0"/>
              <a:t>      </a:t>
            </a:r>
            <a:r>
              <a:rPr lang="en-US" u="sng" dirty="0"/>
              <a:t>Arrival Time</a:t>
            </a:r>
            <a:r>
              <a:rPr lang="en-US" dirty="0"/>
              <a:t>      </a:t>
            </a:r>
            <a:r>
              <a:rPr lang="en-US" u="sng" dirty="0"/>
              <a:t>Burst Time</a:t>
            </a:r>
            <a:r>
              <a:rPr lang="en-US" dirty="0"/>
              <a:t>         </a:t>
            </a:r>
          </a:p>
          <a:p>
            <a:r>
              <a:rPr lang="en-US" dirty="0"/>
              <a:t>P 1            </a:t>
            </a:r>
            <a:r>
              <a:rPr lang="en-US" dirty="0" smtClean="0"/>
              <a:t>      </a:t>
            </a:r>
            <a:r>
              <a:rPr lang="en-US" dirty="0"/>
              <a:t>       0                 </a:t>
            </a:r>
            <a:r>
              <a:rPr lang="en-US" dirty="0" smtClean="0"/>
              <a:t>      6</a:t>
            </a:r>
            <a:r>
              <a:rPr lang="en-US" dirty="0"/>
              <a:t>  </a:t>
            </a:r>
          </a:p>
          <a:p>
            <a:r>
              <a:rPr lang="en-US" dirty="0"/>
              <a:t>P 2            </a:t>
            </a:r>
            <a:r>
              <a:rPr lang="en-US" dirty="0" smtClean="0"/>
              <a:t>	</a:t>
            </a:r>
            <a:r>
              <a:rPr lang="en-US" dirty="0"/>
              <a:t>     </a:t>
            </a:r>
            <a:r>
              <a:rPr lang="en-US" dirty="0" smtClean="0"/>
              <a:t> </a:t>
            </a:r>
            <a:r>
              <a:rPr lang="en-US" dirty="0"/>
              <a:t> 2                  </a:t>
            </a:r>
            <a:r>
              <a:rPr lang="en-US" dirty="0" smtClean="0"/>
              <a:t>     2</a:t>
            </a:r>
            <a:r>
              <a:rPr lang="en-US" dirty="0"/>
              <a:t>  </a:t>
            </a:r>
          </a:p>
          <a:p>
            <a:r>
              <a:rPr lang="en-US" dirty="0"/>
              <a:t>P 3           </a:t>
            </a:r>
            <a:r>
              <a:rPr lang="en-US" dirty="0" smtClean="0"/>
              <a:t>	</a:t>
            </a:r>
            <a:r>
              <a:rPr lang="en-US" dirty="0"/>
              <a:t>     </a:t>
            </a:r>
            <a:r>
              <a:rPr lang="en-US" dirty="0" smtClean="0"/>
              <a:t> </a:t>
            </a:r>
            <a:r>
              <a:rPr lang="en-US" dirty="0"/>
              <a:t> 3                 </a:t>
            </a:r>
            <a:r>
              <a:rPr lang="en-US" dirty="0" smtClean="0"/>
              <a:t>   </a:t>
            </a:r>
            <a:r>
              <a:rPr lang="en-US" dirty="0"/>
              <a:t> </a:t>
            </a:r>
            <a:r>
              <a:rPr lang="en-US" dirty="0" smtClean="0"/>
              <a:t>  1</a:t>
            </a:r>
            <a:r>
              <a:rPr lang="en-US" dirty="0"/>
              <a:t>  </a:t>
            </a:r>
          </a:p>
          <a:p>
            <a:r>
              <a:rPr lang="en-US" dirty="0"/>
              <a:t>P 4           </a:t>
            </a:r>
            <a:r>
              <a:rPr lang="en-US" dirty="0" smtClean="0"/>
              <a:t>	</a:t>
            </a:r>
            <a:r>
              <a:rPr lang="en-US" dirty="0"/>
              <a:t>       4                  </a:t>
            </a:r>
            <a:r>
              <a:rPr lang="en-US" dirty="0" smtClean="0"/>
              <a:t>     9</a:t>
            </a:r>
            <a:r>
              <a:rPr lang="en-US" dirty="0"/>
              <a:t>      </a:t>
            </a:r>
          </a:p>
          <a:p>
            <a:r>
              <a:rPr lang="en-US" dirty="0"/>
              <a:t>P 5            </a:t>
            </a:r>
            <a:r>
              <a:rPr lang="en-US" dirty="0" smtClean="0"/>
              <a:t>	</a:t>
            </a:r>
            <a:r>
              <a:rPr lang="en-US" dirty="0"/>
              <a:t>     </a:t>
            </a:r>
            <a:r>
              <a:rPr lang="en-US" dirty="0" smtClean="0"/>
              <a:t> </a:t>
            </a:r>
            <a:r>
              <a:rPr lang="en-US" dirty="0"/>
              <a:t> 5                 </a:t>
            </a:r>
            <a:r>
              <a:rPr lang="en-US" dirty="0" smtClean="0"/>
              <a:t>   </a:t>
            </a:r>
            <a:r>
              <a:rPr lang="en-US" dirty="0"/>
              <a:t> </a:t>
            </a:r>
            <a:r>
              <a:rPr lang="en-US" dirty="0" smtClean="0"/>
              <a:t>  8</a:t>
            </a:r>
            <a:r>
              <a:rPr lang="en-US" dirty="0"/>
              <a:t>  </a:t>
            </a:r>
          </a:p>
        </p:txBody>
      </p:sp>
      <p:graphicFrame>
        <p:nvGraphicFramePr>
          <p:cNvPr id="7" name="Table 6"/>
          <p:cNvGraphicFramePr>
            <a:graphicFrameLocks noGrp="1"/>
          </p:cNvGraphicFramePr>
          <p:nvPr/>
        </p:nvGraphicFramePr>
        <p:xfrm>
          <a:off x="874641" y="3018183"/>
          <a:ext cx="7898298" cy="3303103"/>
        </p:xfrm>
        <a:graphic>
          <a:graphicData uri="http://schemas.openxmlformats.org/drawingml/2006/table">
            <a:tbl>
              <a:tblPr/>
              <a:tblGrid>
                <a:gridCol w="1039903"/>
                <a:gridCol w="1225598"/>
                <a:gridCol w="1361775"/>
                <a:gridCol w="1262737"/>
                <a:gridCol w="1349396"/>
                <a:gridCol w="1658889"/>
              </a:tblGrid>
              <a:tr h="1092723">
                <a:tc>
                  <a:txBody>
                    <a:bodyPr/>
                    <a:lstStyle/>
                    <a:p>
                      <a:pPr algn="l" fontAlgn="t"/>
                      <a:r>
                        <a:rPr lang="en-US" sz="1700" dirty="0">
                          <a:solidFill>
                            <a:srgbClr val="000000"/>
                          </a:solidFill>
                          <a:latin typeface="times new roman"/>
                        </a:rPr>
                        <a:t>Process ID</a:t>
                      </a:r>
                    </a:p>
                  </a:txBody>
                  <a:tcPr marL="105613" marR="105613" marT="105613" marB="105613">
                    <a:lnL w="9525" cap="flat" cmpd="sng" algn="ctr">
                      <a:solidFill>
                        <a:srgbClr val="20E356"/>
                      </a:solidFill>
                      <a:prstDash val="solid"/>
                      <a:round/>
                      <a:headEnd type="none" w="med" len="med"/>
                      <a:tailEnd type="none" w="med" len="med"/>
                    </a:lnL>
                    <a:lnR w="9525" cap="flat" cmpd="sng" algn="ctr">
                      <a:solidFill>
                        <a:srgbClr val="20E356"/>
                      </a:solidFill>
                      <a:prstDash val="solid"/>
                      <a:round/>
                      <a:headEnd type="none" w="med" len="med"/>
                      <a:tailEnd type="none" w="med" len="med"/>
                    </a:lnR>
                    <a:lnT w="9525" cap="flat" cmpd="sng" algn="ctr">
                      <a:solidFill>
                        <a:srgbClr val="20E3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Arrival Time</a:t>
                      </a:r>
                    </a:p>
                  </a:txBody>
                  <a:tcPr marL="105613" marR="105613" marT="105613" marB="105613">
                    <a:lnL w="9525" cap="flat" cmpd="sng" algn="ctr">
                      <a:solidFill>
                        <a:srgbClr val="20E356"/>
                      </a:solidFill>
                      <a:prstDash val="solid"/>
                      <a:round/>
                      <a:headEnd type="none" w="med" len="med"/>
                      <a:tailEnd type="none" w="med" len="med"/>
                    </a:lnL>
                    <a:lnR w="9525" cap="flat" cmpd="sng" algn="ctr">
                      <a:solidFill>
                        <a:srgbClr val="20E356"/>
                      </a:solidFill>
                      <a:prstDash val="solid"/>
                      <a:round/>
                      <a:headEnd type="none" w="med" len="med"/>
                      <a:tailEnd type="none" w="med" len="med"/>
                    </a:lnR>
                    <a:lnT w="9525" cap="flat" cmpd="sng" algn="ctr">
                      <a:solidFill>
                        <a:srgbClr val="20E3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a:solidFill>
                            <a:srgbClr val="000000"/>
                          </a:solidFill>
                          <a:latin typeface="times new roman"/>
                        </a:rPr>
                        <a:t>Burst Time</a:t>
                      </a:r>
                    </a:p>
                  </a:txBody>
                  <a:tcPr marL="105613" marR="105613" marT="105613" marB="105613">
                    <a:lnL w="9525" cap="flat" cmpd="sng" algn="ctr">
                      <a:solidFill>
                        <a:srgbClr val="20E356"/>
                      </a:solidFill>
                      <a:prstDash val="solid"/>
                      <a:round/>
                      <a:headEnd type="none" w="med" len="med"/>
                      <a:tailEnd type="none" w="med" len="med"/>
                    </a:lnL>
                    <a:lnR w="9525" cap="flat" cmpd="sng" algn="ctr">
                      <a:solidFill>
                        <a:srgbClr val="20E356"/>
                      </a:solidFill>
                      <a:prstDash val="solid"/>
                      <a:round/>
                      <a:headEnd type="none" w="med" len="med"/>
                      <a:tailEnd type="none" w="med" len="med"/>
                    </a:lnR>
                    <a:lnT w="9525" cap="flat" cmpd="sng" algn="ctr">
                      <a:solidFill>
                        <a:srgbClr val="20E3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a:solidFill>
                            <a:srgbClr val="000000"/>
                          </a:solidFill>
                          <a:latin typeface="times new roman"/>
                        </a:rPr>
                        <a:t>Completion Time</a:t>
                      </a:r>
                    </a:p>
                  </a:txBody>
                  <a:tcPr marL="105613" marR="105613" marT="105613" marB="105613">
                    <a:lnL w="9525" cap="flat" cmpd="sng" algn="ctr">
                      <a:solidFill>
                        <a:srgbClr val="20E356"/>
                      </a:solidFill>
                      <a:prstDash val="solid"/>
                      <a:round/>
                      <a:headEnd type="none" w="med" len="med"/>
                      <a:tailEnd type="none" w="med" len="med"/>
                    </a:lnL>
                    <a:lnR w="9525" cap="flat" cmpd="sng" algn="ctr">
                      <a:solidFill>
                        <a:srgbClr val="20E356"/>
                      </a:solidFill>
                      <a:prstDash val="solid"/>
                      <a:round/>
                      <a:headEnd type="none" w="med" len="med"/>
                      <a:tailEnd type="none" w="med" len="med"/>
                    </a:lnR>
                    <a:lnT w="9525" cap="flat" cmpd="sng" algn="ctr">
                      <a:solidFill>
                        <a:srgbClr val="20E3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Turn Around Time</a:t>
                      </a:r>
                    </a:p>
                  </a:txBody>
                  <a:tcPr marL="105613" marR="105613" marT="105613" marB="105613">
                    <a:lnL w="9525" cap="flat" cmpd="sng" algn="ctr">
                      <a:solidFill>
                        <a:srgbClr val="20E356"/>
                      </a:solidFill>
                      <a:prstDash val="solid"/>
                      <a:round/>
                      <a:headEnd type="none" w="med" len="med"/>
                      <a:tailEnd type="none" w="med" len="med"/>
                    </a:lnL>
                    <a:lnR w="9525" cap="flat" cmpd="sng" algn="ctr">
                      <a:solidFill>
                        <a:srgbClr val="20E356"/>
                      </a:solidFill>
                      <a:prstDash val="solid"/>
                      <a:round/>
                      <a:headEnd type="none" w="med" len="med"/>
                      <a:tailEnd type="none" w="med" len="med"/>
                    </a:lnR>
                    <a:lnT w="9525" cap="flat" cmpd="sng" algn="ctr">
                      <a:solidFill>
                        <a:srgbClr val="20E3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Waiting Time</a:t>
                      </a:r>
                    </a:p>
                  </a:txBody>
                  <a:tcPr marL="105613" marR="105613" marT="105613" marB="105613">
                    <a:lnL w="9525" cap="flat" cmpd="sng" algn="ctr">
                      <a:solidFill>
                        <a:srgbClr val="20E356"/>
                      </a:solidFill>
                      <a:prstDash val="solid"/>
                      <a:round/>
                      <a:headEnd type="none" w="med" len="med"/>
                      <a:tailEnd type="none" w="med" len="med"/>
                    </a:lnL>
                    <a:lnR w="9525" cap="flat" cmpd="sng" algn="ctr">
                      <a:solidFill>
                        <a:srgbClr val="20E356"/>
                      </a:solidFill>
                      <a:prstDash val="solid"/>
                      <a:round/>
                      <a:headEnd type="none" w="med" len="med"/>
                      <a:tailEnd type="none" w="med" len="med"/>
                    </a:lnR>
                    <a:lnT w="9525" cap="flat" cmpd="sng" algn="ctr">
                      <a:solidFill>
                        <a:srgbClr val="20E3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42076">
                <a:tc>
                  <a:txBody>
                    <a:bodyPr/>
                    <a:lstStyle/>
                    <a:p>
                      <a:pPr algn="just" fontAlgn="t"/>
                      <a:r>
                        <a:rPr lang="en-US" sz="1700">
                          <a:solidFill>
                            <a:srgbClr val="333333"/>
                          </a:solidFill>
                          <a:latin typeface="inter-regular"/>
                        </a:rPr>
                        <a:t>P 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6</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6</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smtClean="0">
                          <a:solidFill>
                            <a:srgbClr val="333333"/>
                          </a:solidFill>
                          <a:latin typeface="inter-regular"/>
                        </a:rPr>
                        <a:t>6</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smtClean="0">
                          <a:solidFill>
                            <a:srgbClr val="333333"/>
                          </a:solidFill>
                          <a:latin typeface="inter-regular"/>
                        </a:rPr>
                        <a:t>0</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2076">
                <a:tc>
                  <a:txBody>
                    <a:bodyPr/>
                    <a:lstStyle/>
                    <a:p>
                      <a:pPr algn="just" fontAlgn="t"/>
                      <a:r>
                        <a:rPr lang="en-US" sz="1700">
                          <a:solidFill>
                            <a:srgbClr val="333333"/>
                          </a:solidFill>
                          <a:latin typeface="inter-regular"/>
                        </a:rPr>
                        <a:t>P 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8</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smtClean="0">
                          <a:solidFill>
                            <a:srgbClr val="333333"/>
                          </a:solidFill>
                          <a:latin typeface="inter-regular"/>
                        </a:rPr>
                        <a:t>6</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smtClean="0">
                          <a:solidFill>
                            <a:srgbClr val="333333"/>
                          </a:solidFill>
                          <a:latin typeface="inter-regular"/>
                        </a:rPr>
                        <a:t>4</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2076">
                <a:tc>
                  <a:txBody>
                    <a:bodyPr/>
                    <a:lstStyle/>
                    <a:p>
                      <a:pPr algn="just" fontAlgn="t"/>
                      <a:r>
                        <a:rPr lang="en-US" sz="1700">
                          <a:solidFill>
                            <a:srgbClr val="333333"/>
                          </a:solidFill>
                          <a:latin typeface="inter-regular"/>
                        </a:rPr>
                        <a:t>P 3</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3</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latin typeface="inter-regular"/>
                        </a:rPr>
                        <a:t>9</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smtClean="0">
                          <a:solidFill>
                            <a:srgbClr val="333333"/>
                          </a:solidFill>
                          <a:latin typeface="inter-regular"/>
                        </a:rPr>
                        <a:t>6</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smtClean="0">
                          <a:solidFill>
                            <a:srgbClr val="333333"/>
                          </a:solidFill>
                          <a:latin typeface="inter-regular"/>
                        </a:rPr>
                        <a:t>5</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2076">
                <a:tc>
                  <a:txBody>
                    <a:bodyPr/>
                    <a:lstStyle/>
                    <a:p>
                      <a:pPr algn="just" fontAlgn="t"/>
                      <a:r>
                        <a:rPr lang="en-US" sz="1700">
                          <a:solidFill>
                            <a:srgbClr val="333333"/>
                          </a:solidFill>
                          <a:latin typeface="inter-regular"/>
                        </a:rPr>
                        <a:t>P4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latin typeface="inter-regular"/>
                        </a:rPr>
                        <a:t>9</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18</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smtClean="0">
                          <a:solidFill>
                            <a:srgbClr val="333333"/>
                          </a:solidFill>
                          <a:latin typeface="inter-regular"/>
                        </a:rPr>
                        <a:t>14</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smtClean="0">
                          <a:solidFill>
                            <a:srgbClr val="333333"/>
                          </a:solidFill>
                          <a:latin typeface="inter-regular"/>
                        </a:rPr>
                        <a:t>5</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2076">
                <a:tc>
                  <a:txBody>
                    <a:bodyPr/>
                    <a:lstStyle/>
                    <a:p>
                      <a:pPr algn="just" fontAlgn="t"/>
                      <a:r>
                        <a:rPr lang="en-US" sz="1700">
                          <a:solidFill>
                            <a:srgbClr val="333333"/>
                          </a:solidFill>
                          <a:latin typeface="inter-regular"/>
                        </a:rPr>
                        <a:t>P 5</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5</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8</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26</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smtClean="0">
                          <a:solidFill>
                            <a:srgbClr val="333333"/>
                          </a:solidFill>
                          <a:latin typeface="inter-regular"/>
                        </a:rPr>
                        <a:t>21</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smtClean="0">
                          <a:solidFill>
                            <a:srgbClr val="333333"/>
                          </a:solidFill>
                          <a:latin typeface="inter-regular"/>
                        </a:rPr>
                        <a:t>13</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248400"/>
            <a:ext cx="1905000" cy="457200"/>
          </a:xfrm>
          <a:prstGeom prst="rect">
            <a:avLst/>
          </a:prstGeom>
        </p:spPr>
        <p:txBody>
          <a:bodyPr/>
          <a:lstStyle/>
          <a:p>
            <a:fld id="{FCF5D026-435F-41C3-9464-A04DF4F1BBBB}" type="slidenum">
              <a:rPr lang="en-US" smtClean="0"/>
              <a:pPr/>
              <a:t>15</a:t>
            </a:fld>
            <a:endParaRPr lang="en-US"/>
          </a:p>
        </p:txBody>
      </p:sp>
      <p:sp>
        <p:nvSpPr>
          <p:cNvPr id="57345" name="Rectangle 1"/>
          <p:cNvSpPr>
            <a:spLocks noChangeArrowheads="1"/>
          </p:cNvSpPr>
          <p:nvPr/>
        </p:nvSpPr>
        <p:spPr bwMode="auto">
          <a:xfrm>
            <a:off x="228600" y="228600"/>
            <a:ext cx="2362200" cy="60016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10B4B"/>
                </a:solidFill>
                <a:effectLst/>
                <a:latin typeface="erdana"/>
              </a:rPr>
              <a:t>Gantt Chart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  </a:t>
            </a:r>
            <a:endParaRPr kumimoji="0" lang="en-US" sz="1900" b="0" i="0" u="none" strike="noStrike" cap="none" normalizeH="0" baseline="0" dirty="0" smtClean="0">
              <a:ln>
                <a:noFill/>
              </a:ln>
              <a:solidFill>
                <a:schemeClr val="tx1"/>
              </a:solidFill>
              <a:effectLst/>
              <a:latin typeface="Times New Roman" pitchFamily="18" charset="0"/>
            </a:endParaRPr>
          </a:p>
        </p:txBody>
      </p:sp>
      <p:sp>
        <p:nvSpPr>
          <p:cNvPr id="57346" name="AutoShape 2" descr="CPU Scheduling Algorithms in Operating Systems"/>
          <p:cNvSpPr>
            <a:spLocks noChangeAspect="1" noChangeArrowheads="1"/>
          </p:cNvSpPr>
          <p:nvPr/>
        </p:nvSpPr>
        <p:spPr bwMode="auto">
          <a:xfrm>
            <a:off x="31750" y="460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48" name="AutoShape 4" descr="CPU Scheduling Algorithms in Operating Systems"/>
          <p:cNvSpPr>
            <a:spLocks noChangeAspect="1" noChangeArrowheads="1"/>
          </p:cNvSpPr>
          <p:nvPr/>
        </p:nvSpPr>
        <p:spPr bwMode="auto">
          <a:xfrm>
            <a:off x="76200" y="-1825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7349" name="Picture 5" descr="C:\Users\Dell\Desktop\cpu-scheduling-algorithms-in-operating-systems.png"/>
          <p:cNvPicPr>
            <a:picLocks noChangeAspect="1" noChangeArrowheads="1"/>
          </p:cNvPicPr>
          <p:nvPr/>
        </p:nvPicPr>
        <p:blipFill>
          <a:blip r:embed="rId2"/>
          <a:srcRect/>
          <a:stretch>
            <a:fillRect/>
          </a:stretch>
        </p:blipFill>
        <p:spPr bwMode="auto">
          <a:xfrm>
            <a:off x="2895600" y="0"/>
            <a:ext cx="3810000" cy="1143000"/>
          </a:xfrm>
          <a:prstGeom prst="rect">
            <a:avLst/>
          </a:prstGeom>
          <a:noFill/>
        </p:spPr>
      </p:pic>
      <p:sp>
        <p:nvSpPr>
          <p:cNvPr id="46081" name="Rectangle 1"/>
          <p:cNvSpPr>
            <a:spLocks noChangeArrowheads="1"/>
          </p:cNvSpPr>
          <p:nvPr/>
        </p:nvSpPr>
        <p:spPr bwMode="auto">
          <a:xfrm>
            <a:off x="185531" y="1696278"/>
            <a:ext cx="7898296" cy="29392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15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Response Time (RT)</a:t>
            </a:r>
            <a:r>
              <a:rPr kumimoji="0" 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1" fontAlgn="base" latinLnBrk="0" hangingPunct="1">
              <a:lnSpc>
                <a:spcPts val="15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1" fontAlgn="base" latinLnBrk="0" hangingPunct="1">
              <a:lnSpc>
                <a:spcPts val="15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(ST – AT)</a:t>
            </a:r>
          </a:p>
          <a:p>
            <a:pPr marL="0" marR="0" lvl="0" indent="0" algn="l" defTabSz="914400" rtl="0" eaLnBrk="1" fontAlgn="base" latinLnBrk="0" hangingPunct="1">
              <a:lnSpc>
                <a:spcPts val="15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b="1" dirty="0" smtClean="0">
                <a:latin typeface="Arial" charset="0"/>
                <a:cs typeface="Arial" charset="0"/>
              </a:rPr>
              <a:t>P1 -&gt; 0-0 = 0</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P2-&gt; 6-2 = 4</a:t>
            </a:r>
          </a:p>
          <a:p>
            <a:pPr marL="0" marR="0" lvl="0" indent="0" algn="l" defTabSz="914400" rtl="0" eaLnBrk="1" fontAlgn="base" latinLnBrk="0" hangingPunct="1">
              <a:lnSpc>
                <a:spcPct val="150000"/>
              </a:lnSpc>
              <a:spcBef>
                <a:spcPct val="0"/>
              </a:spcBef>
              <a:spcAft>
                <a:spcPct val="0"/>
              </a:spcAft>
              <a:buClrTx/>
              <a:buSzTx/>
              <a:buFontTx/>
              <a:buNone/>
              <a:tabLst/>
            </a:pPr>
            <a:r>
              <a:rPr lang="en-US" b="1" dirty="0" smtClean="0">
                <a:latin typeface="Arial" charset="0"/>
                <a:cs typeface="Arial" charset="0"/>
              </a:rPr>
              <a:t>P3-&gt; 8-3 = 5</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P4-&gt; 9-4 = 5</a:t>
            </a:r>
          </a:p>
          <a:p>
            <a:pPr marL="0" marR="0" lvl="0" indent="0" algn="l" defTabSz="914400" rtl="0" eaLnBrk="1" fontAlgn="base" latinLnBrk="0" hangingPunct="1">
              <a:lnSpc>
                <a:spcPct val="150000"/>
              </a:lnSpc>
              <a:spcBef>
                <a:spcPct val="0"/>
              </a:spcBef>
              <a:spcAft>
                <a:spcPct val="0"/>
              </a:spcAft>
              <a:buClrTx/>
              <a:buSzTx/>
              <a:buFontTx/>
              <a:buNone/>
              <a:tabLst/>
            </a:pPr>
            <a:r>
              <a:rPr lang="en-US" b="1" dirty="0" smtClean="0">
                <a:latin typeface="Arial" charset="0"/>
                <a:cs typeface="Arial" charset="0"/>
              </a:rPr>
              <a:t>P5-&gt; 18-5 = 13</a:t>
            </a:r>
            <a:endParaRPr kumimoji="0" lang="en-US" sz="1800" b="1" i="0" u="none" strike="noStrike" cap="none" normalizeH="0" baseline="0" dirty="0" smtClean="0">
              <a:ln>
                <a:noFill/>
              </a:ln>
              <a:solidFill>
                <a:schemeClr val="tx1"/>
              </a:solidFill>
              <a:effectLst/>
              <a:latin typeface="Arial" charset="0"/>
              <a:cs typeface="Arial" charset="0"/>
            </a:endParaRPr>
          </a:p>
        </p:txBody>
      </p:sp>
      <p:sp>
        <p:nvSpPr>
          <p:cNvPr id="46082" name="AutoShape 2" descr="data:image/gif;base64,R0lGODlhAQABAIAAAP///wAAACH5BAEAAAAALAAAAAABAAEAAAICRAEAOw=="/>
          <p:cNvSpPr>
            <a:spLocks noChangeAspect="1" noChangeArrowheads="1"/>
          </p:cNvSpPr>
          <p:nvPr/>
        </p:nvSpPr>
        <p:spPr bwMode="auto">
          <a:xfrm>
            <a:off x="142875" y="-260826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3" name="AutoShape 3" descr="data:image/gif;base64,R0lGODlhAQABAIAAAP///wAAACH5BAEAAAAALAAAAAABAAEAAAICRAEAOw=="/>
          <p:cNvSpPr>
            <a:spLocks noChangeAspect="1" noChangeArrowheads="1"/>
          </p:cNvSpPr>
          <p:nvPr/>
        </p:nvSpPr>
        <p:spPr bwMode="auto">
          <a:xfrm>
            <a:off x="142875" y="-150971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4" name="AutoShape 4" descr="data:image/gif;base64,R0lGODlhAQABAIAAAP///wAAACH5BAEAAAAALAAAAAABAAEAAAICRAEAOw=="/>
          <p:cNvSpPr>
            <a:spLocks noChangeAspect="1" noChangeArrowheads="1"/>
          </p:cNvSpPr>
          <p:nvPr/>
        </p:nvSpPr>
        <p:spPr bwMode="auto">
          <a:xfrm>
            <a:off x="142875" y="-41116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5" name="AutoShape 5" descr="data:image/gif;base64,R0lGODlhAQABAIAAAP///wAAACH5BAEAAAAALAAAAAABAAEAAAICRAEAOw=="/>
          <p:cNvSpPr>
            <a:spLocks noChangeAspect="1" noChangeArrowheads="1"/>
          </p:cNvSpPr>
          <p:nvPr/>
        </p:nvSpPr>
        <p:spPr bwMode="auto">
          <a:xfrm>
            <a:off x="142875" y="68738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6086" name="AutoShape 6" descr="data:image/gif;base64,R0lGODlhAQABAIAAAP///wAAACH5BAEAAAAALAAAAAABAAEAAAICRAEAOw=="/>
          <p:cNvSpPr>
            <a:spLocks noChangeAspect="1" noChangeArrowheads="1"/>
          </p:cNvSpPr>
          <p:nvPr/>
        </p:nvSpPr>
        <p:spPr bwMode="auto">
          <a:xfrm>
            <a:off x="142875" y="17859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0938" y="268288"/>
            <a:ext cx="7997825" cy="457200"/>
          </a:xfrm>
        </p:spPr>
        <p:txBody>
          <a:bodyPr/>
          <a:lstStyle/>
          <a:p>
            <a:pPr eaLnBrk="1" hangingPunct="1"/>
            <a:r>
              <a:rPr lang="en-US" altLang="en-US" sz="2400" smtClean="0"/>
              <a:t>First- Come, First-Served (FCFS) Scheduling</a:t>
            </a:r>
          </a:p>
        </p:txBody>
      </p:sp>
      <p:sp>
        <p:nvSpPr>
          <p:cNvPr id="13315" name="Rectangle 3"/>
          <p:cNvSpPr>
            <a:spLocks noGrp="1" noChangeArrowheads="1"/>
          </p:cNvSpPr>
          <p:nvPr>
            <p:ph type="body" idx="1"/>
          </p:nvPr>
        </p:nvSpPr>
        <p:spPr>
          <a:xfrm>
            <a:off x="833438" y="1250950"/>
            <a:ext cx="7566025" cy="4114800"/>
          </a:xfrm>
        </p:spPr>
        <p:txBody>
          <a:bodyPr/>
          <a:lstStyle/>
          <a:p>
            <a:pPr>
              <a:lnSpc>
                <a:spcPct val="90000"/>
              </a:lnSpc>
              <a:buFont typeface="Monotype Sorts" pitchFamily="2" charset="2"/>
              <a:buNone/>
              <a:tabLst>
                <a:tab pos="3028950" algn="ctr"/>
                <a:tab pos="4633913" algn="ctr"/>
              </a:tabLst>
            </a:pPr>
            <a:r>
              <a:rPr lang="en-US" altLang="en-US" sz="1600" smtClean="0"/>
              <a:t>		</a:t>
            </a:r>
            <a:r>
              <a:rPr lang="en-US" altLang="en-US" u="sng" smtClean="0"/>
              <a:t>Process</a:t>
            </a:r>
            <a:r>
              <a:rPr lang="en-US" altLang="en-US" smtClean="0"/>
              <a:t>	</a:t>
            </a:r>
            <a:r>
              <a:rPr lang="en-US" altLang="en-US" u="sng" smtClean="0"/>
              <a:t>Burst Time	</a:t>
            </a:r>
          </a:p>
          <a:p>
            <a:pPr>
              <a:lnSpc>
                <a:spcPct val="90000"/>
              </a:lnSpc>
              <a:buFont typeface="Monotype Sorts" pitchFamily="2" charset="2"/>
              <a:buNone/>
              <a:tabLst>
                <a:tab pos="3028950" algn="ctr"/>
                <a:tab pos="4633913" algn="ctr"/>
              </a:tabLst>
            </a:pPr>
            <a:r>
              <a:rPr lang="en-US" altLang="en-US" smtClean="0"/>
              <a:t>		 </a:t>
            </a:r>
            <a:r>
              <a:rPr lang="en-US" altLang="en-US" i="1" smtClean="0"/>
              <a:t>P</a:t>
            </a:r>
            <a:r>
              <a:rPr lang="en-US" altLang="en-US" i="1" baseline="-25000" smtClean="0"/>
              <a:t>1</a:t>
            </a:r>
            <a:r>
              <a:rPr lang="en-US" altLang="en-US" smtClean="0"/>
              <a:t>	24</a:t>
            </a:r>
          </a:p>
          <a:p>
            <a:pPr>
              <a:lnSpc>
                <a:spcPct val="90000"/>
              </a:lnSpc>
              <a:buFont typeface="Monotype Sorts" pitchFamily="2" charset="2"/>
              <a:buNone/>
              <a:tabLst>
                <a:tab pos="3028950" algn="ctr"/>
                <a:tab pos="4633913" algn="ctr"/>
              </a:tabLst>
            </a:pPr>
            <a:r>
              <a:rPr lang="en-US" altLang="en-US" smtClean="0"/>
              <a:t>		 </a:t>
            </a:r>
            <a:r>
              <a:rPr lang="en-US" altLang="en-US" i="1" smtClean="0"/>
              <a:t>P</a:t>
            </a:r>
            <a:r>
              <a:rPr lang="en-US" altLang="en-US" i="1" baseline="-25000" smtClean="0"/>
              <a:t>2</a:t>
            </a:r>
            <a:r>
              <a:rPr lang="en-US" altLang="en-US" smtClean="0"/>
              <a:t> 	3</a:t>
            </a:r>
          </a:p>
          <a:p>
            <a:pPr>
              <a:lnSpc>
                <a:spcPct val="90000"/>
              </a:lnSpc>
              <a:buFont typeface="Monotype Sorts" pitchFamily="2" charset="2"/>
              <a:buNone/>
              <a:tabLst>
                <a:tab pos="3028950" algn="ctr"/>
                <a:tab pos="4633913" algn="ctr"/>
              </a:tabLst>
            </a:pPr>
            <a:r>
              <a:rPr lang="en-US" altLang="en-US" smtClean="0"/>
              <a:t>		 </a:t>
            </a:r>
            <a:r>
              <a:rPr lang="en-US" altLang="en-US" i="1" smtClean="0"/>
              <a:t>P</a:t>
            </a:r>
            <a:r>
              <a:rPr lang="en-US" altLang="en-US" i="1" baseline="-25000" smtClean="0"/>
              <a:t>3	 </a:t>
            </a:r>
            <a:r>
              <a:rPr lang="en-US" altLang="en-US" smtClean="0"/>
              <a:t>3</a:t>
            </a:r>
            <a:r>
              <a:rPr lang="en-US" altLang="en-US" i="1" baseline="-25000" smtClean="0"/>
              <a:t> </a:t>
            </a:r>
          </a:p>
          <a:p>
            <a:pPr>
              <a:lnSpc>
                <a:spcPct val="90000"/>
              </a:lnSpc>
              <a:tabLst>
                <a:tab pos="3028950" algn="ctr"/>
                <a:tab pos="4633913" algn="ctr"/>
              </a:tabLst>
            </a:pPr>
            <a:r>
              <a:rPr lang="en-US" altLang="en-US" smtClean="0"/>
              <a:t>Suppose that the processes arrive in the order: </a:t>
            </a:r>
            <a:r>
              <a:rPr lang="en-US" altLang="en-US" i="1" smtClean="0"/>
              <a:t>P</a:t>
            </a:r>
            <a:r>
              <a:rPr lang="en-US" altLang="en-US" i="1" baseline="-25000" smtClean="0"/>
              <a:t>1</a:t>
            </a:r>
            <a:r>
              <a:rPr lang="en-US" altLang="en-US" smtClean="0"/>
              <a:t> , </a:t>
            </a:r>
            <a:r>
              <a:rPr lang="en-US" altLang="en-US" i="1" smtClean="0"/>
              <a:t>P</a:t>
            </a:r>
            <a:r>
              <a:rPr lang="en-US" altLang="en-US" i="1" baseline="-25000" smtClean="0"/>
              <a:t>2</a:t>
            </a:r>
            <a:r>
              <a:rPr lang="en-US" altLang="en-US" smtClean="0"/>
              <a:t> , </a:t>
            </a:r>
            <a:r>
              <a:rPr lang="en-US" altLang="en-US" i="1" smtClean="0"/>
              <a:t>P</a:t>
            </a:r>
            <a:r>
              <a:rPr lang="en-US" altLang="en-US" i="1" baseline="-25000" smtClean="0"/>
              <a:t>3  </a:t>
            </a:r>
            <a:br>
              <a:rPr lang="en-US" altLang="en-US" i="1" baseline="-25000" smtClean="0"/>
            </a:br>
            <a:r>
              <a:rPr lang="en-US" altLang="en-US" smtClean="0"/>
              <a:t>The Gantt Chart for the schedule is:</a:t>
            </a:r>
            <a:br>
              <a:rPr lang="en-US" altLang="en-US" smtClean="0"/>
            </a:br>
            <a:r>
              <a:rPr lang="en-US" altLang="en-US" sz="1600" smtClean="0"/>
              <a:t/>
            </a:r>
            <a:br>
              <a:rPr lang="en-US" altLang="en-US" sz="1600" smtClean="0"/>
            </a:br>
            <a:r>
              <a:rPr lang="en-US" altLang="en-US" sz="1600" smtClean="0"/>
              <a:t/>
            </a:r>
            <a:br>
              <a:rPr lang="en-US" altLang="en-US" sz="1600" smtClean="0"/>
            </a:br>
            <a:r>
              <a:rPr lang="en-US" altLang="en-US" sz="1600" smtClean="0"/>
              <a:t/>
            </a:r>
            <a:br>
              <a:rPr lang="en-US" altLang="en-US" sz="1600" smtClean="0"/>
            </a:br>
            <a:r>
              <a:rPr lang="en-US" altLang="en-US" sz="1600" smtClean="0"/>
              <a:t/>
            </a:r>
            <a:br>
              <a:rPr lang="en-US" altLang="en-US" sz="1600" smtClean="0"/>
            </a:br>
            <a:endParaRPr lang="en-US" altLang="en-US" sz="1600" smtClean="0"/>
          </a:p>
          <a:p>
            <a:pPr>
              <a:lnSpc>
                <a:spcPct val="90000"/>
              </a:lnSpc>
              <a:buFont typeface="Monotype Sorts" pitchFamily="2" charset="2"/>
              <a:buNone/>
              <a:tabLst>
                <a:tab pos="3028950" algn="ctr"/>
                <a:tab pos="4633913" algn="ctr"/>
              </a:tabLst>
            </a:pPr>
            <a:endParaRPr lang="en-US" altLang="en-US" sz="1600" smtClean="0"/>
          </a:p>
          <a:p>
            <a:pPr>
              <a:lnSpc>
                <a:spcPct val="90000"/>
              </a:lnSpc>
              <a:tabLst>
                <a:tab pos="3028950" algn="ctr"/>
                <a:tab pos="4633913" algn="ctr"/>
              </a:tabLst>
            </a:pPr>
            <a:r>
              <a:rPr lang="en-US" altLang="en-US" smtClean="0"/>
              <a:t>Waiting time for </a:t>
            </a:r>
            <a:r>
              <a:rPr lang="en-US" altLang="en-US" i="1" smtClean="0"/>
              <a:t>P</a:t>
            </a:r>
            <a:r>
              <a:rPr lang="en-US" altLang="en-US" i="1" baseline="-25000" smtClean="0"/>
              <a:t>1</a:t>
            </a:r>
            <a:r>
              <a:rPr lang="en-US" altLang="en-US" smtClean="0"/>
              <a:t>  = 0; </a:t>
            </a:r>
            <a:r>
              <a:rPr lang="en-US" altLang="en-US" i="1" smtClean="0"/>
              <a:t>P</a:t>
            </a:r>
            <a:r>
              <a:rPr lang="en-US" altLang="en-US" i="1" baseline="-25000" smtClean="0"/>
              <a:t>2</a:t>
            </a:r>
            <a:r>
              <a:rPr lang="en-US" altLang="en-US" smtClean="0"/>
              <a:t>  = 24; </a:t>
            </a:r>
            <a:r>
              <a:rPr lang="en-US" altLang="en-US" i="1" smtClean="0"/>
              <a:t>P</a:t>
            </a:r>
            <a:r>
              <a:rPr lang="en-US" altLang="en-US" i="1" baseline="-25000" smtClean="0"/>
              <a:t>3 </a:t>
            </a:r>
            <a:r>
              <a:rPr lang="en-US" altLang="en-US" smtClean="0"/>
              <a:t>= 27</a:t>
            </a:r>
          </a:p>
          <a:p>
            <a:pPr>
              <a:lnSpc>
                <a:spcPct val="90000"/>
              </a:lnSpc>
              <a:tabLst>
                <a:tab pos="3028950" algn="ctr"/>
                <a:tab pos="4633913" algn="ctr"/>
              </a:tabLst>
            </a:pPr>
            <a:r>
              <a:rPr lang="en-US" altLang="en-US" smtClean="0"/>
              <a:t>Average waiting time:  (0 + 24 + 27)/3 = 17</a:t>
            </a:r>
          </a:p>
        </p:txBody>
      </p:sp>
      <p:pic>
        <p:nvPicPr>
          <p:cNvPr id="13316" name="Picture 1"/>
          <p:cNvPicPr>
            <a:picLocks noChangeAspect="1"/>
          </p:cNvPicPr>
          <p:nvPr/>
        </p:nvPicPr>
        <p:blipFill>
          <a:blip r:embed="rId3"/>
          <a:srcRect/>
          <a:stretch>
            <a:fillRect/>
          </a:stretch>
        </p:blipFill>
        <p:spPr bwMode="auto">
          <a:xfrm>
            <a:off x="1171575" y="3479800"/>
            <a:ext cx="6954838" cy="801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63393" y="0"/>
            <a:ext cx="7704137" cy="576262"/>
          </a:xfrm>
        </p:spPr>
        <p:txBody>
          <a:bodyPr/>
          <a:lstStyle/>
          <a:p>
            <a:pPr eaLnBrk="1" hangingPunct="1"/>
            <a:r>
              <a:rPr lang="en-US" altLang="en-US" dirty="0" smtClean="0"/>
              <a:t>FCFS Scheduling (Cont.)</a:t>
            </a:r>
          </a:p>
        </p:txBody>
      </p:sp>
      <p:sp>
        <p:nvSpPr>
          <p:cNvPr id="13315" name="Rectangle 3"/>
          <p:cNvSpPr>
            <a:spLocks noGrp="1" noChangeArrowheads="1"/>
          </p:cNvSpPr>
          <p:nvPr>
            <p:ph type="body" idx="1"/>
          </p:nvPr>
        </p:nvSpPr>
        <p:spPr>
          <a:xfrm>
            <a:off x="384313" y="716653"/>
            <a:ext cx="8256104" cy="4530725"/>
          </a:xfrm>
        </p:spPr>
        <p:txBody>
          <a:bodyPr/>
          <a:lstStyle/>
          <a:p>
            <a:pPr>
              <a:buFont typeface="Monotype Sorts" pitchFamily="-84" charset="2"/>
              <a:buNone/>
              <a:tabLst>
                <a:tab pos="3649345" algn="ctr"/>
              </a:tabLst>
              <a:defRPr/>
            </a:pPr>
            <a:r>
              <a:rPr lang="en-US" altLang="en-US" sz="1600" dirty="0" smtClean="0"/>
              <a:t>Suppose that the processes arrive in the order:</a:t>
            </a:r>
          </a:p>
          <a:p>
            <a:pPr>
              <a:buFont typeface="Monotype Sorts" pitchFamily="-84" charset="2"/>
              <a:buNone/>
              <a:tabLst>
                <a:tab pos="3649345" algn="ctr"/>
              </a:tabLst>
              <a:defRPr/>
            </a:pPr>
            <a:r>
              <a:rPr lang="en-US" altLang="en-US" sz="1600" dirty="0" smtClean="0"/>
              <a:t>		 </a:t>
            </a:r>
            <a:r>
              <a:rPr lang="en-US" altLang="en-US" sz="1600" i="1" dirty="0" smtClean="0"/>
              <a:t>P</a:t>
            </a:r>
            <a:r>
              <a:rPr lang="en-US" altLang="en-US" sz="1600" i="1" baseline="-25000" dirty="0" smtClean="0"/>
              <a:t>2</a:t>
            </a:r>
            <a:r>
              <a:rPr lang="en-US" altLang="en-US" sz="1600" dirty="0" smtClean="0"/>
              <a:t> , </a:t>
            </a:r>
            <a:r>
              <a:rPr lang="en-US" altLang="en-US" sz="1600" i="1" dirty="0" smtClean="0"/>
              <a:t>P</a:t>
            </a:r>
            <a:r>
              <a:rPr lang="en-US" altLang="en-US" sz="1600" i="1" baseline="-25000" dirty="0" smtClean="0"/>
              <a:t>3</a:t>
            </a:r>
            <a:r>
              <a:rPr lang="en-US" altLang="en-US" sz="1600" dirty="0" smtClean="0"/>
              <a:t> , </a:t>
            </a:r>
            <a:r>
              <a:rPr lang="en-US" altLang="en-US" sz="1600" i="1" dirty="0" smtClean="0"/>
              <a:t>P</a:t>
            </a:r>
            <a:r>
              <a:rPr lang="en-US" altLang="en-US" sz="1600" i="1" baseline="-25000" dirty="0" smtClean="0"/>
              <a:t>1</a:t>
            </a:r>
            <a:r>
              <a:rPr lang="en-US" altLang="en-US" sz="1600" dirty="0" smtClean="0"/>
              <a:t> </a:t>
            </a:r>
          </a:p>
          <a:p>
            <a:pPr>
              <a:buFont typeface="Monotype Sorts" pitchFamily="-84" charset="2"/>
              <a:buChar char="n"/>
              <a:tabLst>
                <a:tab pos="3649345" algn="ctr"/>
              </a:tabLst>
              <a:defRPr/>
            </a:pPr>
            <a:r>
              <a:rPr lang="en-US" altLang="en-US" sz="1600" dirty="0" smtClean="0"/>
              <a:t>The Gantt chart for the schedule is:</a:t>
            </a:r>
            <a:br>
              <a:rPr lang="en-US" altLang="en-US" sz="1600" dirty="0" smtClean="0"/>
            </a:br>
            <a:endParaRPr lang="en-US" altLang="en-US" sz="1600" dirty="0" smtClean="0"/>
          </a:p>
          <a:p>
            <a:pPr>
              <a:buFont typeface="Monotype Sorts" pitchFamily="-84" charset="2"/>
              <a:buChar char="n"/>
              <a:tabLst>
                <a:tab pos="3649345" algn="ctr"/>
              </a:tabLst>
              <a:defRPr/>
            </a:pPr>
            <a:endParaRPr lang="en-US" altLang="en-US" sz="1600" dirty="0" smtClean="0"/>
          </a:p>
          <a:p>
            <a:pPr>
              <a:buFont typeface="Monotype Sorts" pitchFamily="-84" charset="2"/>
              <a:buChar char="n"/>
              <a:tabLst>
                <a:tab pos="3649345" algn="ctr"/>
              </a:tabLst>
              <a:defRPr/>
            </a:pPr>
            <a:endParaRPr lang="en-US" altLang="en-US" sz="1600" dirty="0" smtClean="0"/>
          </a:p>
          <a:p>
            <a:pPr marL="0" indent="0">
              <a:buFont typeface="Monotype Sorts" pitchFamily="-84" charset="2"/>
              <a:buNone/>
              <a:tabLst>
                <a:tab pos="3649345" algn="ctr"/>
              </a:tabLst>
              <a:defRPr/>
            </a:pPr>
            <a:endParaRPr lang="en-US" altLang="en-US" sz="1600" dirty="0" smtClean="0"/>
          </a:p>
          <a:p>
            <a:pPr>
              <a:buFont typeface="Monotype Sorts" pitchFamily="-84" charset="2"/>
              <a:buChar char="n"/>
              <a:tabLst>
                <a:tab pos="3649345" algn="ctr"/>
              </a:tabLst>
              <a:defRPr/>
            </a:pPr>
            <a:r>
              <a:rPr lang="en-US" altLang="en-US" sz="1600" dirty="0" smtClean="0"/>
              <a:t>Waiting time for </a:t>
            </a:r>
            <a:r>
              <a:rPr lang="en-US" altLang="en-US" sz="1600" i="1" dirty="0" smtClean="0"/>
              <a:t>P</a:t>
            </a:r>
            <a:r>
              <a:rPr lang="en-US" altLang="en-US" sz="1600" i="1" baseline="-25000" dirty="0" smtClean="0"/>
              <a:t>1 </a:t>
            </a:r>
            <a:r>
              <a:rPr lang="en-US" altLang="en-US" sz="1600" i="1" dirty="0" smtClean="0"/>
              <a:t>=</a:t>
            </a:r>
            <a:r>
              <a:rPr lang="en-US" altLang="en-US" sz="1600" dirty="0" smtClean="0"/>
              <a:t> 6</a:t>
            </a:r>
            <a:r>
              <a:rPr lang="en-US" altLang="en-US" sz="1600" i="1" dirty="0" smtClean="0"/>
              <a:t>;</a:t>
            </a:r>
            <a:r>
              <a:rPr lang="en-US" altLang="en-US" sz="1600" i="1" baseline="-25000" dirty="0" smtClean="0"/>
              <a:t> </a:t>
            </a:r>
            <a:r>
              <a:rPr lang="en-US" altLang="en-US" sz="1600" i="1" dirty="0" smtClean="0"/>
              <a:t>P</a:t>
            </a:r>
            <a:r>
              <a:rPr lang="en-US" altLang="en-US" sz="1600" i="1" baseline="-25000" dirty="0" smtClean="0"/>
              <a:t>2</a:t>
            </a:r>
            <a:r>
              <a:rPr lang="en-US" altLang="en-US" sz="1600" dirty="0" smtClean="0"/>
              <a:t> = 0</a:t>
            </a:r>
            <a:r>
              <a:rPr lang="en-US" altLang="en-US" sz="1600" i="1" baseline="-25000" dirty="0" smtClean="0"/>
              <a:t>; </a:t>
            </a:r>
            <a:r>
              <a:rPr lang="en-US" altLang="en-US" sz="1600" i="1" dirty="0" smtClean="0"/>
              <a:t>P</a:t>
            </a:r>
            <a:r>
              <a:rPr lang="en-US" altLang="en-US" sz="1600" i="1" baseline="-25000" dirty="0" smtClean="0"/>
              <a:t>3 </a:t>
            </a:r>
            <a:r>
              <a:rPr lang="en-US" altLang="en-US" sz="1600" i="1" dirty="0" smtClean="0"/>
              <a:t>= </a:t>
            </a:r>
            <a:r>
              <a:rPr lang="en-US" altLang="en-US" sz="1600" dirty="0" smtClean="0"/>
              <a:t>3</a:t>
            </a:r>
            <a:endParaRPr lang="en-US" altLang="en-US" sz="1600" i="1" dirty="0" smtClean="0"/>
          </a:p>
          <a:p>
            <a:pPr>
              <a:buFont typeface="Monotype Sorts" pitchFamily="-84" charset="2"/>
              <a:buChar char="n"/>
              <a:tabLst>
                <a:tab pos="3649345" algn="ctr"/>
              </a:tabLst>
              <a:defRPr/>
            </a:pPr>
            <a:r>
              <a:rPr lang="en-US" altLang="en-US" sz="1600" dirty="0" smtClean="0"/>
              <a:t>Average waiting time:   (6 + 0 + 3)/3 = 3</a:t>
            </a:r>
          </a:p>
          <a:p>
            <a:pPr>
              <a:buFont typeface="Monotype Sorts" pitchFamily="-84" charset="2"/>
              <a:buChar char="n"/>
              <a:tabLst>
                <a:tab pos="3649345" algn="ctr"/>
              </a:tabLst>
              <a:defRPr/>
            </a:pPr>
            <a:r>
              <a:rPr lang="en-US" altLang="en-US" sz="1600" dirty="0" smtClean="0"/>
              <a:t>Much better than previous case</a:t>
            </a:r>
          </a:p>
        </p:txBody>
      </p:sp>
      <p:pic>
        <p:nvPicPr>
          <p:cNvPr id="14340" name="Picture 1"/>
          <p:cNvPicPr>
            <a:picLocks noChangeAspect="1"/>
          </p:cNvPicPr>
          <p:nvPr/>
        </p:nvPicPr>
        <p:blipFill>
          <a:blip r:embed="rId3"/>
          <a:srcRect/>
          <a:stretch>
            <a:fillRect/>
          </a:stretch>
        </p:blipFill>
        <p:spPr bwMode="auto">
          <a:xfrm>
            <a:off x="1044713" y="1828799"/>
            <a:ext cx="7123113" cy="1038295"/>
          </a:xfrm>
          <a:prstGeom prst="rect">
            <a:avLst/>
          </a:prstGeom>
          <a:noFill/>
          <a:ln w="9525">
            <a:noFill/>
            <a:miter lim="800000"/>
            <a:headEnd/>
            <a:tailEnd/>
          </a:ln>
        </p:spPr>
      </p:pic>
      <p:sp>
        <p:nvSpPr>
          <p:cNvPr id="5" name="Rectangle 4"/>
          <p:cNvSpPr/>
          <p:nvPr/>
        </p:nvSpPr>
        <p:spPr>
          <a:xfrm>
            <a:off x="318051" y="4254238"/>
            <a:ext cx="8401878" cy="1815882"/>
          </a:xfrm>
          <a:prstGeom prst="rect">
            <a:avLst/>
          </a:prstGeom>
        </p:spPr>
        <p:txBody>
          <a:bodyPr wrap="square">
            <a:spAutoFit/>
          </a:bodyPr>
          <a:lstStyle/>
          <a:p>
            <a:pPr algn="just"/>
            <a:r>
              <a:rPr lang="en-US" sz="1600" dirty="0" smtClean="0"/>
              <a:t>The convoy effect in the FCFS (First-Come, First-Serve) scheduling algorithm occurs when a long-duration process occupies the CPU or other system resources, causing numerous shorter processes in the queue to wait behind it for an extended time. </a:t>
            </a:r>
          </a:p>
          <a:p>
            <a:endParaRPr lang="en-US" sz="1600" dirty="0" smtClean="0"/>
          </a:p>
          <a:p>
            <a:r>
              <a:rPr lang="en-US" sz="1600" dirty="0" smtClean="0"/>
              <a:t>This phenomenon leads to decreased overall system efficiency and increased average wait times for the shorter tasks.</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58863" y="188913"/>
            <a:ext cx="7704137" cy="576262"/>
          </a:xfrm>
        </p:spPr>
        <p:txBody>
          <a:bodyPr/>
          <a:lstStyle/>
          <a:p>
            <a:pPr eaLnBrk="1" hangingPunct="1"/>
            <a:r>
              <a:rPr lang="en-US" altLang="en-US" dirty="0" smtClean="0"/>
              <a:t>Shortest-Job-First (SJF) Scheduling</a:t>
            </a:r>
          </a:p>
        </p:txBody>
      </p:sp>
      <p:sp>
        <p:nvSpPr>
          <p:cNvPr id="15363" name="Rectangle 3"/>
          <p:cNvSpPr>
            <a:spLocks noGrp="1" noChangeArrowheads="1"/>
          </p:cNvSpPr>
          <p:nvPr>
            <p:ph type="body" idx="1"/>
          </p:nvPr>
        </p:nvSpPr>
        <p:spPr>
          <a:xfrm>
            <a:off x="908050" y="1233488"/>
            <a:ext cx="7143750" cy="4530725"/>
          </a:xfrm>
        </p:spPr>
        <p:txBody>
          <a:bodyPr/>
          <a:lstStyle/>
          <a:p>
            <a:r>
              <a:rPr lang="en-US" dirty="0" smtClean="0"/>
              <a:t>Till now, we were scheduling the processes according to their arrival time (in FCFS scheduling). However, SJF scheduling algorithm, schedules the processes according to their </a:t>
            </a:r>
            <a:r>
              <a:rPr lang="en-US" dirty="0" smtClean="0">
                <a:solidFill>
                  <a:srgbClr val="FF0000"/>
                </a:solidFill>
              </a:rPr>
              <a:t>burst time</a:t>
            </a:r>
            <a:r>
              <a:rPr lang="en-US" dirty="0" smtClean="0"/>
              <a:t>.</a:t>
            </a:r>
          </a:p>
          <a:p>
            <a:r>
              <a:rPr lang="en-US" dirty="0" smtClean="0"/>
              <a:t>In SJF scheduling, the process with the lowest burst time, among the list of available processes in the ready queue, is going to be scheduled next.</a:t>
            </a:r>
          </a:p>
          <a:p>
            <a:r>
              <a:rPr lang="en-US" dirty="0" smtClean="0"/>
              <a:t>However, it is very difficult to predict the burst time needed for a process hence this algorithm is very difficult to implement in the system.</a:t>
            </a:r>
          </a:p>
          <a:p>
            <a:r>
              <a:rPr lang="en-US" dirty="0" smtClean="0"/>
              <a:t>Advantages of SJF</a:t>
            </a:r>
          </a:p>
          <a:p>
            <a:pPr lvl="2"/>
            <a:r>
              <a:rPr lang="en-US" dirty="0" smtClean="0"/>
              <a:t>Maximum throughput</a:t>
            </a:r>
          </a:p>
          <a:p>
            <a:pPr lvl="2"/>
            <a:r>
              <a:rPr lang="en-US" dirty="0" smtClean="0"/>
              <a:t>Minimum average waiting and turnaround time</a:t>
            </a:r>
          </a:p>
          <a:p>
            <a:r>
              <a:rPr lang="en-US" dirty="0" smtClean="0"/>
              <a:t>Disadvantages of SJF</a:t>
            </a:r>
          </a:p>
          <a:p>
            <a:pPr lvl="2"/>
            <a:r>
              <a:rPr lang="en-US" dirty="0" smtClean="0"/>
              <a:t>May suffer with the problem of starvation</a:t>
            </a:r>
          </a:p>
          <a:p>
            <a:pPr lvl="2"/>
            <a:r>
              <a:rPr lang="en-US" dirty="0" smtClean="0"/>
              <a:t>It is not implementable because the exact Burst time for a process can't be known in advance.</a:t>
            </a:r>
          </a:p>
          <a:p>
            <a:endParaRPr lang="en-US"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01613"/>
            <a:ext cx="8229600" cy="576262"/>
          </a:xfrm>
        </p:spPr>
        <p:txBody>
          <a:bodyPr/>
          <a:lstStyle/>
          <a:p>
            <a:pPr eaLnBrk="1" hangingPunct="1"/>
            <a:r>
              <a:rPr lang="en-US" altLang="en-US" smtClean="0"/>
              <a:t>Example of SJF</a:t>
            </a:r>
          </a:p>
        </p:txBody>
      </p:sp>
      <p:sp>
        <p:nvSpPr>
          <p:cNvPr id="6" name="Rectangle 5"/>
          <p:cNvSpPr/>
          <p:nvPr/>
        </p:nvSpPr>
        <p:spPr>
          <a:xfrm>
            <a:off x="318052" y="986784"/>
            <a:ext cx="8521148" cy="646331"/>
          </a:xfrm>
          <a:prstGeom prst="rect">
            <a:avLst/>
          </a:prstGeom>
        </p:spPr>
        <p:txBody>
          <a:bodyPr wrap="square">
            <a:spAutoFit/>
          </a:bodyPr>
          <a:lstStyle/>
          <a:p>
            <a:r>
              <a:rPr lang="en-US" dirty="0" smtClean="0"/>
              <a:t>There are five jobs named as P1, P2, P3, P4 and P5. Their arrival time and burst time are given in the table below.</a:t>
            </a:r>
            <a:endParaRPr lang="en-US" dirty="0"/>
          </a:p>
        </p:txBody>
      </p:sp>
      <p:graphicFrame>
        <p:nvGraphicFramePr>
          <p:cNvPr id="7" name="Table 6"/>
          <p:cNvGraphicFramePr>
            <a:graphicFrameLocks noGrp="1"/>
          </p:cNvGraphicFramePr>
          <p:nvPr/>
        </p:nvGraphicFramePr>
        <p:xfrm>
          <a:off x="278295" y="2027786"/>
          <a:ext cx="8163340" cy="2987956"/>
        </p:xfrm>
        <a:graphic>
          <a:graphicData uri="http://schemas.openxmlformats.org/drawingml/2006/table">
            <a:tbl>
              <a:tblPr/>
              <a:tblGrid>
                <a:gridCol w="723069"/>
                <a:gridCol w="1068884"/>
                <a:gridCol w="1150030"/>
                <a:gridCol w="1351722"/>
                <a:gridCol w="1364974"/>
                <a:gridCol w="1205948"/>
                <a:gridCol w="1298713"/>
              </a:tblGrid>
              <a:tr h="971641">
                <a:tc>
                  <a:txBody>
                    <a:bodyPr/>
                    <a:lstStyle/>
                    <a:p>
                      <a:pPr algn="l" fontAlgn="t"/>
                      <a:r>
                        <a:rPr lang="en-US" sz="1700" dirty="0">
                          <a:solidFill>
                            <a:srgbClr val="000000"/>
                          </a:solidFill>
                          <a:latin typeface="times new roman"/>
                        </a:rPr>
                        <a:t>PID</a:t>
                      </a:r>
                    </a:p>
                  </a:txBody>
                  <a:tcPr marL="105613" marR="105613" marT="105613" marB="105613">
                    <a:lnL w="9525" cap="flat" cmpd="sng" algn="ctr">
                      <a:solidFill>
                        <a:srgbClr val="80BC3B"/>
                      </a:solidFill>
                      <a:prstDash val="solid"/>
                      <a:round/>
                      <a:headEnd type="none" w="med" len="med"/>
                      <a:tailEnd type="none" w="med" len="med"/>
                    </a:lnL>
                    <a:lnR w="9525" cap="flat" cmpd="sng" algn="ctr">
                      <a:solidFill>
                        <a:srgbClr val="80BC3B"/>
                      </a:solidFill>
                      <a:prstDash val="solid"/>
                      <a:round/>
                      <a:headEnd type="none" w="med" len="med"/>
                      <a:tailEnd type="none" w="med" len="med"/>
                    </a:lnR>
                    <a:lnT w="9525" cap="flat" cmpd="sng" algn="ctr">
                      <a:solidFill>
                        <a:srgbClr val="80BC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a:solidFill>
                            <a:srgbClr val="000000"/>
                          </a:solidFill>
                          <a:latin typeface="times new roman"/>
                        </a:rPr>
                        <a:t>Arrival </a:t>
                      </a:r>
                      <a:r>
                        <a:rPr lang="en-US" sz="1700" dirty="0" smtClean="0">
                          <a:solidFill>
                            <a:srgbClr val="000000"/>
                          </a:solidFill>
                          <a:latin typeface="times new roman"/>
                        </a:rPr>
                        <a:t>Time(AT)</a:t>
                      </a:r>
                      <a:endParaRPr lang="en-US" sz="1700" dirty="0">
                        <a:solidFill>
                          <a:srgbClr val="000000"/>
                        </a:solidFill>
                        <a:latin typeface="times new roman"/>
                      </a:endParaRPr>
                    </a:p>
                  </a:txBody>
                  <a:tcPr marL="105613" marR="105613" marT="105613" marB="105613">
                    <a:lnL w="9525" cap="flat" cmpd="sng" algn="ctr">
                      <a:solidFill>
                        <a:srgbClr val="80BC3B"/>
                      </a:solidFill>
                      <a:prstDash val="solid"/>
                      <a:round/>
                      <a:headEnd type="none" w="med" len="med"/>
                      <a:tailEnd type="none" w="med" len="med"/>
                    </a:lnL>
                    <a:lnR w="9525" cap="flat" cmpd="sng" algn="ctr">
                      <a:solidFill>
                        <a:srgbClr val="80BC3B"/>
                      </a:solidFill>
                      <a:prstDash val="solid"/>
                      <a:round/>
                      <a:headEnd type="none" w="med" len="med"/>
                      <a:tailEnd type="none" w="med" len="med"/>
                    </a:lnR>
                    <a:lnT w="9525" cap="flat" cmpd="sng" algn="ctr">
                      <a:solidFill>
                        <a:srgbClr val="80BC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a:solidFill>
                            <a:srgbClr val="000000"/>
                          </a:solidFill>
                          <a:latin typeface="times new roman"/>
                        </a:rPr>
                        <a:t>Burst </a:t>
                      </a:r>
                      <a:r>
                        <a:rPr lang="en-US" sz="1700" dirty="0" smtClean="0">
                          <a:solidFill>
                            <a:srgbClr val="000000"/>
                          </a:solidFill>
                          <a:latin typeface="times new roman"/>
                        </a:rPr>
                        <a:t>Time(BT)</a:t>
                      </a:r>
                      <a:endParaRPr lang="en-US" sz="1700" dirty="0">
                        <a:solidFill>
                          <a:srgbClr val="000000"/>
                        </a:solidFill>
                        <a:latin typeface="times new roman"/>
                      </a:endParaRPr>
                    </a:p>
                  </a:txBody>
                  <a:tcPr marL="105613" marR="105613" marT="105613" marB="105613">
                    <a:lnL w="9525" cap="flat" cmpd="sng" algn="ctr">
                      <a:solidFill>
                        <a:srgbClr val="80BC3B"/>
                      </a:solidFill>
                      <a:prstDash val="solid"/>
                      <a:round/>
                      <a:headEnd type="none" w="med" len="med"/>
                      <a:tailEnd type="none" w="med" len="med"/>
                    </a:lnL>
                    <a:lnR w="9525" cap="flat" cmpd="sng" algn="ctr">
                      <a:solidFill>
                        <a:srgbClr val="80BC3B"/>
                      </a:solidFill>
                      <a:prstDash val="solid"/>
                      <a:round/>
                      <a:headEnd type="none" w="med" len="med"/>
                      <a:tailEnd type="none" w="med" len="med"/>
                    </a:lnR>
                    <a:lnT w="9525" cap="flat" cmpd="sng" algn="ctr">
                      <a:solidFill>
                        <a:srgbClr val="80BC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a:solidFill>
                            <a:srgbClr val="000000"/>
                          </a:solidFill>
                          <a:latin typeface="times new roman"/>
                        </a:rPr>
                        <a:t>Completion </a:t>
                      </a:r>
                      <a:r>
                        <a:rPr lang="en-US" sz="1700" dirty="0" smtClean="0">
                          <a:solidFill>
                            <a:srgbClr val="000000"/>
                          </a:solidFill>
                          <a:latin typeface="times new roman"/>
                        </a:rPr>
                        <a:t>Time(CT)</a:t>
                      </a:r>
                      <a:endParaRPr lang="en-US" sz="1700" dirty="0">
                        <a:solidFill>
                          <a:srgbClr val="000000"/>
                        </a:solidFill>
                        <a:latin typeface="times new roman"/>
                      </a:endParaRPr>
                    </a:p>
                  </a:txBody>
                  <a:tcPr marL="105613" marR="105613" marT="105613" marB="105613">
                    <a:lnL w="9525" cap="flat" cmpd="sng" algn="ctr">
                      <a:solidFill>
                        <a:srgbClr val="80BC3B"/>
                      </a:solidFill>
                      <a:prstDash val="solid"/>
                      <a:round/>
                      <a:headEnd type="none" w="med" len="med"/>
                      <a:tailEnd type="none" w="med" len="med"/>
                    </a:lnL>
                    <a:lnR w="9525" cap="flat" cmpd="sng" algn="ctr">
                      <a:solidFill>
                        <a:srgbClr val="80BC3B"/>
                      </a:solidFill>
                      <a:prstDash val="solid"/>
                      <a:round/>
                      <a:headEnd type="none" w="med" len="med"/>
                      <a:tailEnd type="none" w="med" len="med"/>
                    </a:lnR>
                    <a:lnT w="9525" cap="flat" cmpd="sng" algn="ctr">
                      <a:solidFill>
                        <a:srgbClr val="80BC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a:solidFill>
                            <a:srgbClr val="000000"/>
                          </a:solidFill>
                          <a:latin typeface="times new roman"/>
                        </a:rPr>
                        <a:t>Turn Around </a:t>
                      </a:r>
                      <a:r>
                        <a:rPr lang="en-US" sz="1700" dirty="0" smtClean="0">
                          <a:solidFill>
                            <a:srgbClr val="000000"/>
                          </a:solidFill>
                          <a:latin typeface="times new roman"/>
                        </a:rPr>
                        <a:t>Time(TAT)</a:t>
                      </a:r>
                      <a:endParaRPr lang="en-US" sz="1700" dirty="0">
                        <a:solidFill>
                          <a:srgbClr val="000000"/>
                        </a:solidFill>
                        <a:latin typeface="times new roman"/>
                      </a:endParaRPr>
                    </a:p>
                  </a:txBody>
                  <a:tcPr marL="105613" marR="105613" marT="105613" marB="105613">
                    <a:lnL w="9525" cap="flat" cmpd="sng" algn="ctr">
                      <a:solidFill>
                        <a:srgbClr val="80BC3B"/>
                      </a:solidFill>
                      <a:prstDash val="solid"/>
                      <a:round/>
                      <a:headEnd type="none" w="med" len="med"/>
                      <a:tailEnd type="none" w="med" len="med"/>
                    </a:lnL>
                    <a:lnR w="9525" cap="flat" cmpd="sng" algn="ctr">
                      <a:solidFill>
                        <a:srgbClr val="80BC3B"/>
                      </a:solidFill>
                      <a:prstDash val="solid"/>
                      <a:round/>
                      <a:headEnd type="none" w="med" len="med"/>
                      <a:tailEnd type="none" w="med" len="med"/>
                    </a:lnR>
                    <a:lnT w="9525" cap="flat" cmpd="sng" algn="ctr">
                      <a:solidFill>
                        <a:srgbClr val="80BC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a:solidFill>
                            <a:srgbClr val="000000"/>
                          </a:solidFill>
                          <a:latin typeface="times new roman"/>
                        </a:rPr>
                        <a:t>Waiting </a:t>
                      </a:r>
                      <a:r>
                        <a:rPr lang="en-US" sz="1700" dirty="0" smtClean="0">
                          <a:solidFill>
                            <a:srgbClr val="000000"/>
                          </a:solidFill>
                          <a:latin typeface="times new roman"/>
                        </a:rPr>
                        <a:t>Time(WT)</a:t>
                      </a:r>
                      <a:endParaRPr lang="en-US" sz="1700" dirty="0">
                        <a:solidFill>
                          <a:srgbClr val="000000"/>
                        </a:solidFill>
                        <a:latin typeface="times new roman"/>
                      </a:endParaRPr>
                    </a:p>
                  </a:txBody>
                  <a:tcPr marL="105613" marR="105613" marT="105613" marB="105613">
                    <a:lnL w="9525" cap="flat" cmpd="sng" algn="ctr">
                      <a:solidFill>
                        <a:srgbClr val="80BC3B"/>
                      </a:solidFill>
                      <a:prstDash val="solid"/>
                      <a:round/>
                      <a:headEnd type="none" w="med" len="med"/>
                      <a:tailEnd type="none" w="med" len="med"/>
                    </a:lnL>
                    <a:lnR w="9525" cap="flat" cmpd="sng" algn="ctr">
                      <a:solidFill>
                        <a:srgbClr val="80BC3B"/>
                      </a:solidFill>
                      <a:prstDash val="solid"/>
                      <a:round/>
                      <a:headEnd type="none" w="med" len="med"/>
                      <a:tailEnd type="none" w="med" len="med"/>
                    </a:lnR>
                    <a:lnT w="9525" cap="flat" cmpd="sng" algn="ctr">
                      <a:solidFill>
                        <a:srgbClr val="80BC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smtClean="0">
                          <a:solidFill>
                            <a:srgbClr val="000000"/>
                          </a:solidFill>
                          <a:latin typeface="times new roman"/>
                        </a:rPr>
                        <a:t>Response Time(RT)</a:t>
                      </a:r>
                    </a:p>
                    <a:p>
                      <a:pPr algn="l" fontAlgn="t"/>
                      <a:endParaRPr lang="en-US" sz="1700" dirty="0">
                        <a:solidFill>
                          <a:srgbClr val="000000"/>
                        </a:solidFill>
                        <a:latin typeface="times new roman"/>
                      </a:endParaRPr>
                    </a:p>
                  </a:txBody>
                  <a:tcPr marL="105613" marR="105613" marT="105613" marB="105613">
                    <a:lnL w="9525" cap="flat" cmpd="sng" algn="ctr">
                      <a:solidFill>
                        <a:srgbClr val="80BC3B"/>
                      </a:solidFill>
                      <a:prstDash val="solid"/>
                      <a:round/>
                      <a:headEnd type="none" w="med" len="med"/>
                      <a:tailEnd type="none" w="med" len="med"/>
                    </a:lnL>
                    <a:lnR w="9525" cap="flat" cmpd="sng" algn="ctr">
                      <a:solidFill>
                        <a:srgbClr val="80BC3B"/>
                      </a:solidFill>
                      <a:prstDash val="solid"/>
                      <a:round/>
                      <a:headEnd type="none" w="med" len="med"/>
                      <a:tailEnd type="none" w="med" len="med"/>
                    </a:lnR>
                    <a:lnT w="9525" cap="flat" cmpd="sng" algn="ctr">
                      <a:solidFill>
                        <a:srgbClr val="80BC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4289">
                <a:tc>
                  <a:txBody>
                    <a:bodyPr/>
                    <a:lstStyle/>
                    <a:p>
                      <a:pPr algn="just" fontAlgn="t"/>
                      <a:r>
                        <a:rPr lang="en-US" sz="1700" dirty="0" smtClean="0">
                          <a:solidFill>
                            <a:srgbClr val="333333"/>
                          </a:solidFill>
                          <a:latin typeface="inter-regular"/>
                        </a:rPr>
                        <a:t>P1</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7</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latin typeface="inter-regular"/>
                        </a:rPr>
                        <a:t>8</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7</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70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4289">
                <a:tc>
                  <a:txBody>
                    <a:bodyPr/>
                    <a:lstStyle/>
                    <a:p>
                      <a:pPr algn="just" fontAlgn="t"/>
                      <a:r>
                        <a:rPr lang="en-US" sz="1700" dirty="0" smtClean="0">
                          <a:solidFill>
                            <a:srgbClr val="333333"/>
                          </a:solidFill>
                          <a:latin typeface="inter-regular"/>
                        </a:rPr>
                        <a:t>P2</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3</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3</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13</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7</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170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4289">
                <a:tc>
                  <a:txBody>
                    <a:bodyPr/>
                    <a:lstStyle/>
                    <a:p>
                      <a:pPr algn="just" fontAlgn="t"/>
                      <a:r>
                        <a:rPr lang="en-US" sz="1700" dirty="0" smtClean="0">
                          <a:solidFill>
                            <a:srgbClr val="333333"/>
                          </a:solidFill>
                          <a:latin typeface="inter-regular"/>
                        </a:rPr>
                        <a:t>P3</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6</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10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70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4289">
                <a:tc>
                  <a:txBody>
                    <a:bodyPr/>
                    <a:lstStyle/>
                    <a:p>
                      <a:pPr algn="just" fontAlgn="t"/>
                      <a:r>
                        <a:rPr lang="en-US" sz="1700" dirty="0" smtClean="0">
                          <a:solidFill>
                            <a:srgbClr val="333333"/>
                          </a:solidFill>
                          <a:latin typeface="inter-regular"/>
                        </a:rPr>
                        <a:t>P4</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7</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31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24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US" sz="170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4289">
                <a:tc>
                  <a:txBody>
                    <a:bodyPr/>
                    <a:lstStyle/>
                    <a:p>
                      <a:pPr algn="just" fontAlgn="t"/>
                      <a:r>
                        <a:rPr lang="en-US" sz="1700" dirty="0" smtClean="0">
                          <a:solidFill>
                            <a:srgbClr val="333333"/>
                          </a:solidFill>
                          <a:latin typeface="inter-regular"/>
                        </a:rPr>
                        <a:t>P5</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9</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8</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12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latin typeface="inter-regular"/>
                        </a:rPr>
                        <a:t>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pic>
        <p:nvPicPr>
          <p:cNvPr id="3073" name="Picture 1" descr="C:\Users\Dell\Desktop\os-sjf-scheduling-algorithm.png"/>
          <p:cNvPicPr>
            <a:picLocks noChangeAspect="1" noChangeArrowheads="1"/>
          </p:cNvPicPr>
          <p:nvPr/>
        </p:nvPicPr>
        <p:blipFill>
          <a:blip r:embed="rId3"/>
          <a:srcRect/>
          <a:stretch>
            <a:fillRect/>
          </a:stretch>
        </p:blipFill>
        <p:spPr bwMode="auto">
          <a:xfrm>
            <a:off x="636104" y="5062331"/>
            <a:ext cx="7805529" cy="1795669"/>
          </a:xfrm>
          <a:prstGeom prst="rect">
            <a:avLst/>
          </a:prstGeom>
          <a:noFill/>
        </p:spPr>
      </p:pic>
      <p:sp>
        <p:nvSpPr>
          <p:cNvPr id="9" name="Rectangle 8"/>
          <p:cNvSpPr/>
          <p:nvPr/>
        </p:nvSpPr>
        <p:spPr>
          <a:xfrm>
            <a:off x="384314" y="5642978"/>
            <a:ext cx="2009476" cy="400110"/>
          </a:xfrm>
          <a:prstGeom prst="rect">
            <a:avLst/>
          </a:prstGeom>
        </p:spPr>
        <p:txBody>
          <a:bodyPr wrap="square">
            <a:spAutoFit/>
          </a:bodyPr>
          <a:lstStyle/>
          <a:p>
            <a:r>
              <a:rPr lang="en-US" sz="2000" b="1" dirty="0" smtClean="0"/>
              <a:t>Gantt chart</a:t>
            </a: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Rectangle 4"/>
          <p:cNvSpPr/>
          <p:nvPr/>
        </p:nvSpPr>
        <p:spPr>
          <a:xfrm>
            <a:off x="384313" y="1537904"/>
            <a:ext cx="8256104" cy="4801314"/>
          </a:xfrm>
          <a:prstGeom prst="rect">
            <a:avLst/>
          </a:prstGeom>
        </p:spPr>
        <p:txBody>
          <a:bodyPr wrap="square">
            <a:spAutoFit/>
          </a:bodyPr>
          <a:lstStyle/>
          <a:p>
            <a:pPr algn="just">
              <a:buFont typeface="Wingdings" pitchFamily="2" charset="2"/>
              <a:buChar char="Ø"/>
            </a:pPr>
            <a:r>
              <a:rPr lang="en-US" sz="2400" dirty="0" smtClean="0">
                <a:latin typeface="Calibri" pitchFamily="34" charset="0"/>
                <a:cs typeface="Calibri" pitchFamily="34" charset="0"/>
              </a:rPr>
              <a:t>CPU scheduling in an operating system is the process of selecting which ready process should execute next on the CPU to ensure efficient utilization of the CPU and to improve system performance. </a:t>
            </a:r>
          </a:p>
          <a:p>
            <a:pPr algn="just">
              <a:buFont typeface="Wingdings" pitchFamily="2" charset="2"/>
              <a:buChar char="Ø"/>
            </a:pPr>
            <a:endParaRPr lang="en-US" sz="2400" dirty="0" smtClean="0">
              <a:latin typeface="Calibri" pitchFamily="34" charset="0"/>
              <a:cs typeface="Calibri" pitchFamily="34" charset="0"/>
            </a:endParaRPr>
          </a:p>
          <a:p>
            <a:pPr algn="just">
              <a:buFont typeface="Wingdings" pitchFamily="2" charset="2"/>
              <a:buChar char="Ø"/>
            </a:pPr>
            <a:r>
              <a:rPr lang="en-US" sz="2400" dirty="0" smtClean="0">
                <a:latin typeface="Calibri" pitchFamily="34" charset="0"/>
                <a:cs typeface="Calibri" pitchFamily="34" charset="0"/>
              </a:rPr>
              <a:t>It manages the allocation of the CPU among competing processes, deciding when, and for how long, each process gets to run. </a:t>
            </a:r>
          </a:p>
          <a:p>
            <a:pPr algn="just">
              <a:buFont typeface="Wingdings" pitchFamily="2" charset="2"/>
              <a:buChar char="Ø"/>
            </a:pPr>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The primary goals of CPU scheduling are to </a:t>
            </a:r>
            <a:r>
              <a:rPr lang="en-US" sz="2400" dirty="0" smtClean="0">
                <a:solidFill>
                  <a:srgbClr val="C00000"/>
                </a:solidFill>
                <a:latin typeface="Calibri" pitchFamily="34" charset="0"/>
                <a:cs typeface="Calibri" pitchFamily="34" charset="0"/>
              </a:rPr>
              <a:t>maximize CPU utilization, minimize waiting </a:t>
            </a:r>
            <a:r>
              <a:rPr lang="en-US" sz="2400" dirty="0" smtClean="0">
                <a:latin typeface="Calibri" pitchFamily="34" charset="0"/>
                <a:cs typeface="Calibri" pitchFamily="34" charset="0"/>
              </a:rPr>
              <a:t>and </a:t>
            </a:r>
            <a:r>
              <a:rPr lang="en-US" sz="2400" dirty="0" smtClean="0">
                <a:solidFill>
                  <a:srgbClr val="C00000"/>
                </a:solidFill>
                <a:latin typeface="Calibri" pitchFamily="34" charset="0"/>
                <a:cs typeface="Calibri" pitchFamily="34" charset="0"/>
              </a:rPr>
              <a:t>turnaround times </a:t>
            </a:r>
            <a:r>
              <a:rPr lang="en-US" sz="2400" dirty="0" smtClean="0">
                <a:latin typeface="Calibri" pitchFamily="34" charset="0"/>
                <a:cs typeface="Calibri" pitchFamily="34" charset="0"/>
              </a:rPr>
              <a:t>for processes, and provide a responsive and fair system for all users and tasks.</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0574" y="209858"/>
          <a:ext cx="6096000" cy="1773520"/>
        </p:xfrm>
        <a:graphic>
          <a:graphicData uri="http://schemas.openxmlformats.org/drawingml/2006/table">
            <a:tbl>
              <a:tblPr/>
              <a:tblGrid>
                <a:gridCol w="2032000"/>
                <a:gridCol w="2032000"/>
                <a:gridCol w="2032000"/>
              </a:tblGrid>
              <a:tr h="353807">
                <a:tc>
                  <a:txBody>
                    <a:bodyPr/>
                    <a:lstStyle/>
                    <a:p>
                      <a:pPr fontAlgn="t"/>
                      <a:r>
                        <a:rPr lang="en-US" sz="1700" b="1" dirty="0">
                          <a:solidFill>
                            <a:srgbClr val="333333"/>
                          </a:solidFill>
                        </a:rPr>
                        <a:t>PROCESS ID</a:t>
                      </a:r>
                      <a:endParaRPr lang="en-US" sz="1700" dirty="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ARRIVAL TIME</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BURST TIME</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53807">
                <a:tc>
                  <a:txBody>
                    <a:bodyPr/>
                    <a:lstStyle/>
                    <a:p>
                      <a:pPr fontAlgn="t"/>
                      <a:r>
                        <a:rPr lang="en-US" sz="1700">
                          <a:solidFill>
                            <a:srgbClr val="333333"/>
                          </a:solidFill>
                        </a:rPr>
                        <a:t>P0</a:t>
                      </a:r>
                      <a:endParaRPr lang="en-US" sz="170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solidFill>
                            <a:srgbClr val="333333"/>
                          </a:solidFill>
                        </a:rPr>
                        <a:t>5</a:t>
                      </a:r>
                      <a:endParaRPr lang="en-US" sz="1700" dirty="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solidFill>
                            <a:srgbClr val="333333"/>
                          </a:solidFill>
                        </a:rPr>
                        <a:t>8</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53807">
                <a:tc>
                  <a:txBody>
                    <a:bodyPr/>
                    <a:lstStyle/>
                    <a:p>
                      <a:pPr fontAlgn="t"/>
                      <a:r>
                        <a:rPr lang="en-US" sz="1700" dirty="0">
                          <a:solidFill>
                            <a:srgbClr val="333333"/>
                          </a:solidFill>
                        </a:rPr>
                        <a:t>P1</a:t>
                      </a:r>
                      <a:endParaRPr lang="en-US" sz="1700" dirty="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solidFill>
                            <a:srgbClr val="333333"/>
                          </a:solidFill>
                        </a:rPr>
                        <a:t>0</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solidFill>
                            <a:srgbClr val="333333"/>
                          </a:solidFill>
                        </a:rPr>
                        <a:t>5</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53807">
                <a:tc>
                  <a:txBody>
                    <a:bodyPr/>
                    <a:lstStyle/>
                    <a:p>
                      <a:pPr fontAlgn="t"/>
                      <a:r>
                        <a:rPr lang="en-US" sz="1700">
                          <a:solidFill>
                            <a:srgbClr val="333333"/>
                          </a:solidFill>
                        </a:rPr>
                        <a:t>P2</a:t>
                      </a:r>
                      <a:endParaRPr lang="en-US" sz="170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solidFill>
                            <a:srgbClr val="333333"/>
                          </a:solidFill>
                        </a:rPr>
                        <a:t>4</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solidFill>
                            <a:srgbClr val="333333"/>
                          </a:solidFill>
                        </a:rPr>
                        <a:t>9</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53807">
                <a:tc>
                  <a:txBody>
                    <a:bodyPr/>
                    <a:lstStyle/>
                    <a:p>
                      <a:pPr fontAlgn="t"/>
                      <a:r>
                        <a:rPr lang="en-US" sz="1700">
                          <a:solidFill>
                            <a:srgbClr val="333333"/>
                          </a:solidFill>
                        </a:rPr>
                        <a:t>P3</a:t>
                      </a:r>
                      <a:endParaRPr lang="en-US" sz="170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fontAlgn="t"/>
                      <a:r>
                        <a:rPr lang="en-US" sz="1700">
                          <a:solidFill>
                            <a:srgbClr val="333333"/>
                          </a:solidFill>
                        </a:rPr>
                        <a:t>1</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fontAlgn="t"/>
                      <a:r>
                        <a:rPr lang="en-US" sz="1700" dirty="0">
                          <a:solidFill>
                            <a:srgbClr val="333333"/>
                          </a:solidFill>
                        </a:rPr>
                        <a:t>2</a:t>
                      </a:r>
                      <a:endParaRPr lang="en-US" sz="1700" dirty="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r>
            </a:tbl>
          </a:graphicData>
        </a:graphic>
      </p:graphicFrame>
      <p:sp>
        <p:nvSpPr>
          <p:cNvPr id="4" name="Rectangle 3"/>
          <p:cNvSpPr/>
          <p:nvPr/>
        </p:nvSpPr>
        <p:spPr>
          <a:xfrm>
            <a:off x="390939" y="2437248"/>
            <a:ext cx="7944678" cy="646331"/>
          </a:xfrm>
          <a:prstGeom prst="rect">
            <a:avLst/>
          </a:prstGeom>
        </p:spPr>
        <p:txBody>
          <a:bodyPr wrap="square">
            <a:spAutoFit/>
          </a:bodyPr>
          <a:lstStyle/>
          <a:p>
            <a:r>
              <a:rPr lang="en-US" b="1" dirty="0" smtClean="0"/>
              <a:t>Solution:</a:t>
            </a:r>
            <a:endParaRPr lang="en-US" dirty="0" smtClean="0"/>
          </a:p>
          <a:p>
            <a:r>
              <a:rPr lang="en-US" dirty="0" smtClean="0"/>
              <a:t>Let us use the Gantt Chart for the above-given problem.</a:t>
            </a:r>
            <a:endParaRPr lang="en-US" dirty="0"/>
          </a:p>
        </p:txBody>
      </p:sp>
      <p:graphicFrame>
        <p:nvGraphicFramePr>
          <p:cNvPr id="5" name="Table 4"/>
          <p:cNvGraphicFramePr>
            <a:graphicFrameLocks noGrp="1"/>
          </p:cNvGraphicFramePr>
          <p:nvPr/>
        </p:nvGraphicFramePr>
        <p:xfrm>
          <a:off x="662607" y="4191473"/>
          <a:ext cx="8242854" cy="2291680"/>
        </p:xfrm>
        <a:graphic>
          <a:graphicData uri="http://schemas.openxmlformats.org/drawingml/2006/table">
            <a:tbl>
              <a:tblPr/>
              <a:tblGrid>
                <a:gridCol w="1373809"/>
                <a:gridCol w="1373809"/>
                <a:gridCol w="1373809"/>
                <a:gridCol w="1373809"/>
                <a:gridCol w="1373809"/>
                <a:gridCol w="1373809"/>
              </a:tblGrid>
              <a:tr h="870174">
                <a:tc>
                  <a:txBody>
                    <a:bodyPr/>
                    <a:lstStyle/>
                    <a:p>
                      <a:pPr fontAlgn="t"/>
                      <a:r>
                        <a:rPr lang="en-US" sz="1700" b="1" dirty="0">
                          <a:solidFill>
                            <a:srgbClr val="333333"/>
                          </a:solidFill>
                        </a:rPr>
                        <a:t>PROCESS ID</a:t>
                      </a:r>
                      <a:endParaRPr lang="en-US" sz="1700" dirty="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ARRIVAL TIME</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BURST TIME</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COMPLETION TIME</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dirty="0">
                          <a:solidFill>
                            <a:srgbClr val="333333"/>
                          </a:solidFill>
                        </a:rPr>
                        <a:t>TURN AROUND TIME</a:t>
                      </a:r>
                      <a:endParaRPr lang="en-US" sz="1700" dirty="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WAITING TIME</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53807">
                <a:tc>
                  <a:txBody>
                    <a:bodyPr/>
                    <a:lstStyle/>
                    <a:p>
                      <a:pPr fontAlgn="t"/>
                      <a:r>
                        <a:rPr lang="en-US" sz="1700" b="1">
                          <a:solidFill>
                            <a:srgbClr val="333333"/>
                          </a:solidFill>
                        </a:rPr>
                        <a:t>P0</a:t>
                      </a:r>
                      <a:endParaRPr lang="en-US" sz="170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5</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8</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21</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16</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8</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53807">
                <a:tc>
                  <a:txBody>
                    <a:bodyPr/>
                    <a:lstStyle/>
                    <a:p>
                      <a:pPr fontAlgn="t"/>
                      <a:r>
                        <a:rPr lang="en-US" sz="1700" b="1">
                          <a:solidFill>
                            <a:srgbClr val="333333"/>
                          </a:solidFill>
                        </a:rPr>
                        <a:t>P1</a:t>
                      </a:r>
                      <a:endParaRPr lang="en-US" sz="170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0</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5</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5</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5</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0</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53807">
                <a:tc>
                  <a:txBody>
                    <a:bodyPr/>
                    <a:lstStyle/>
                    <a:p>
                      <a:pPr fontAlgn="t"/>
                      <a:r>
                        <a:rPr lang="en-US" sz="1700" b="1">
                          <a:solidFill>
                            <a:srgbClr val="333333"/>
                          </a:solidFill>
                        </a:rPr>
                        <a:t>P2</a:t>
                      </a:r>
                      <a:endParaRPr lang="en-US" sz="170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4</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9</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16</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12</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b="1">
                          <a:solidFill>
                            <a:srgbClr val="333333"/>
                          </a:solidFill>
                        </a:rPr>
                        <a:t>3</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353807">
                <a:tc>
                  <a:txBody>
                    <a:bodyPr/>
                    <a:lstStyle/>
                    <a:p>
                      <a:pPr fontAlgn="t"/>
                      <a:r>
                        <a:rPr lang="en-US" sz="1700" b="1">
                          <a:solidFill>
                            <a:srgbClr val="333333"/>
                          </a:solidFill>
                        </a:rPr>
                        <a:t>P3</a:t>
                      </a:r>
                      <a:endParaRPr lang="en-US" sz="1700"/>
                    </a:p>
                  </a:txBody>
                  <a:tcPr marL="95624" marR="95624" marT="47812" marB="47812">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fontAlgn="t"/>
                      <a:r>
                        <a:rPr lang="en-US" sz="1700" b="1">
                          <a:solidFill>
                            <a:srgbClr val="333333"/>
                          </a:solidFill>
                        </a:rPr>
                        <a:t>1</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fontAlgn="t"/>
                      <a:r>
                        <a:rPr lang="en-US" sz="1700" b="1">
                          <a:solidFill>
                            <a:srgbClr val="333333"/>
                          </a:solidFill>
                        </a:rPr>
                        <a:t>2</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fontAlgn="t"/>
                      <a:r>
                        <a:rPr lang="en-US" sz="1700" b="1" dirty="0">
                          <a:solidFill>
                            <a:srgbClr val="333333"/>
                          </a:solidFill>
                        </a:rPr>
                        <a:t>7</a:t>
                      </a:r>
                      <a:endParaRPr lang="en-US" sz="1700" dirty="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fontAlgn="t"/>
                      <a:r>
                        <a:rPr lang="en-US" sz="1700" b="1">
                          <a:solidFill>
                            <a:srgbClr val="333333"/>
                          </a:solidFill>
                        </a:rPr>
                        <a:t>6</a:t>
                      </a:r>
                      <a:endParaRPr lang="en-US" sz="170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fontAlgn="t"/>
                      <a:r>
                        <a:rPr lang="en-US" sz="1700" b="1" dirty="0">
                          <a:solidFill>
                            <a:srgbClr val="333333"/>
                          </a:solidFill>
                        </a:rPr>
                        <a:t>4</a:t>
                      </a:r>
                      <a:endParaRPr lang="en-US" sz="1700" dirty="0"/>
                    </a:p>
                  </a:txBody>
                  <a:tcPr marL="95624" marR="95624" marT="47812" marB="47812">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r>
            </a:tbl>
          </a:graphicData>
        </a:graphic>
      </p:graphicFrame>
      <p:sp>
        <p:nvSpPr>
          <p:cNvPr id="6" name="Rectangle 5"/>
          <p:cNvSpPr/>
          <p:nvPr/>
        </p:nvSpPr>
        <p:spPr bwMode="auto">
          <a:xfrm>
            <a:off x="689114" y="3167270"/>
            <a:ext cx="4518990" cy="42407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P1</a:t>
            </a:r>
            <a:r>
              <a:rPr kumimoji="0" lang="en-US" sz="1800" b="0" i="0" u="none" strike="noStrike" cap="none" normalizeH="0" dirty="0" smtClean="0">
                <a:ln>
                  <a:noFill/>
                </a:ln>
                <a:solidFill>
                  <a:schemeClr val="tx1"/>
                </a:solidFill>
                <a:effectLst/>
                <a:latin typeface="Verdana" charset="0"/>
              </a:rPr>
              <a:t>          </a:t>
            </a:r>
            <a:r>
              <a:rPr kumimoji="0" lang="en-US" sz="1800" b="0" i="0" u="none" strike="noStrike" cap="none" normalizeH="0" baseline="0" dirty="0" smtClean="0">
                <a:ln>
                  <a:noFill/>
                </a:ln>
                <a:solidFill>
                  <a:schemeClr val="tx1"/>
                </a:solidFill>
                <a:effectLst/>
                <a:latin typeface="Verdana" charset="0"/>
              </a:rPr>
              <a:t> P3           P0                  P2 </a:t>
            </a:r>
            <a:endParaRPr kumimoji="0" lang="en-US" sz="1800" b="0" i="0" u="none" strike="noStrike" cap="none" normalizeH="0" baseline="0" dirty="0">
              <a:ln>
                <a:noFill/>
              </a:ln>
              <a:solidFill>
                <a:schemeClr val="tx1"/>
              </a:solidFill>
              <a:effectLst/>
              <a:latin typeface="Verdana" charset="0"/>
            </a:endParaRPr>
          </a:p>
        </p:txBody>
      </p:sp>
      <p:sp>
        <p:nvSpPr>
          <p:cNvPr id="7" name="TextBox 6"/>
          <p:cNvSpPr txBox="1"/>
          <p:nvPr/>
        </p:nvSpPr>
        <p:spPr>
          <a:xfrm>
            <a:off x="689113" y="3631096"/>
            <a:ext cx="4770783" cy="369332"/>
          </a:xfrm>
          <a:prstGeom prst="rect">
            <a:avLst/>
          </a:prstGeom>
          <a:noFill/>
        </p:spPr>
        <p:txBody>
          <a:bodyPr wrap="square" rtlCol="0">
            <a:spAutoFit/>
          </a:bodyPr>
          <a:lstStyle/>
          <a:p>
            <a:r>
              <a:rPr lang="en-US" dirty="0" smtClean="0"/>
              <a:t>0     5          7             15                24</a:t>
            </a:r>
            <a:endParaRPr lang="en-US" dirty="0"/>
          </a:p>
        </p:txBody>
      </p:sp>
      <p:cxnSp>
        <p:nvCxnSpPr>
          <p:cNvPr id="9" name="Straight Connector 8"/>
          <p:cNvCxnSpPr/>
          <p:nvPr/>
        </p:nvCxnSpPr>
        <p:spPr bwMode="auto">
          <a:xfrm rot="5400000">
            <a:off x="1172817" y="3412435"/>
            <a:ext cx="43732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rot="5400000">
            <a:off x="2173356" y="3392557"/>
            <a:ext cx="43732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rot="5400000">
            <a:off x="3379304" y="3419061"/>
            <a:ext cx="43732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86182" y="0"/>
            <a:ext cx="7594600" cy="576262"/>
          </a:xfrm>
        </p:spPr>
        <p:txBody>
          <a:bodyPr/>
          <a:lstStyle/>
          <a:p>
            <a:pPr eaLnBrk="1" hangingPunct="1"/>
            <a:r>
              <a:rPr lang="en-US" altLang="en-US" sz="2800" dirty="0" smtClean="0"/>
              <a:t>Shortest-Remaining-Time-First(SRTF)</a:t>
            </a:r>
          </a:p>
        </p:txBody>
      </p:sp>
      <p:sp>
        <p:nvSpPr>
          <p:cNvPr id="19459" name="Rectangle 36"/>
          <p:cNvSpPr>
            <a:spLocks noGrp="1" noChangeArrowheads="1"/>
          </p:cNvSpPr>
          <p:nvPr>
            <p:ph type="body" idx="1"/>
          </p:nvPr>
        </p:nvSpPr>
        <p:spPr>
          <a:xfrm>
            <a:off x="331028" y="2624967"/>
            <a:ext cx="8494919" cy="3789086"/>
          </a:xfrm>
        </p:spPr>
        <p:txBody>
          <a:bodyPr/>
          <a:lstStyle/>
          <a:p>
            <a:pPr>
              <a:buFont typeface="Monotype Sorts" pitchFamily="-84" charset="2"/>
              <a:buChar char="n"/>
              <a:tabLst>
                <a:tab pos="1601312" algn="ctr"/>
                <a:tab pos="3252629" algn="ctr"/>
                <a:tab pos="5141754" algn="ctr"/>
              </a:tabLst>
              <a:defRPr/>
            </a:pPr>
            <a:r>
              <a:rPr lang="en-US" altLang="en-US" dirty="0" smtClean="0"/>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smtClean="0"/>
              <a:t>		         </a:t>
            </a:r>
            <a:r>
              <a:rPr lang="en-US" altLang="en-US" u="sng" dirty="0" err="1" smtClean="0"/>
              <a:t>Process</a:t>
            </a:r>
            <a:r>
              <a:rPr lang="en-US" altLang="en-US" u="sng" dirty="0" err="1" smtClean="0">
                <a:solidFill>
                  <a:schemeClr val="bg1"/>
                </a:solidFill>
              </a:rPr>
              <a:t>A</a:t>
            </a:r>
            <a:r>
              <a:rPr lang="en-US" altLang="en-US" u="sng" dirty="0" smtClean="0">
                <a:solidFill>
                  <a:schemeClr val="bg1"/>
                </a:solidFill>
              </a:rPr>
              <a:t>	</a:t>
            </a:r>
            <a:r>
              <a:rPr lang="en-US" altLang="en-US" u="sng" dirty="0" err="1" smtClean="0">
                <a:solidFill>
                  <a:schemeClr val="bg1"/>
                </a:solidFill>
              </a:rPr>
              <a:t>arri</a:t>
            </a:r>
            <a:r>
              <a:rPr lang="en-US" altLang="en-US" u="sng" dirty="0" smtClean="0">
                <a:solidFill>
                  <a:schemeClr val="bg1"/>
                </a:solidFill>
              </a:rPr>
              <a:t> </a:t>
            </a:r>
            <a:r>
              <a:rPr lang="en-US" altLang="en-US" i="1" u="sng" dirty="0" smtClean="0"/>
              <a:t>Arrival </a:t>
            </a:r>
            <a:r>
              <a:rPr lang="en-US" altLang="en-US" u="sng" dirty="0" err="1" smtClean="0"/>
              <a:t>Time</a:t>
            </a:r>
            <a:r>
              <a:rPr lang="en-US" altLang="en-US" u="sng" dirty="0" err="1" smtClean="0">
                <a:solidFill>
                  <a:schemeClr val="bg1"/>
                </a:solidFill>
              </a:rPr>
              <a:t>T</a:t>
            </a:r>
            <a:r>
              <a:rPr lang="en-US" altLang="en-US" dirty="0" smtClean="0"/>
              <a:t>	</a:t>
            </a:r>
            <a:r>
              <a:rPr lang="en-US" altLang="en-US" u="sng" dirty="0" smtClean="0"/>
              <a:t>Burst Time</a:t>
            </a:r>
            <a:endParaRPr lang="en-US" altLang="en-US" dirty="0" smtClean="0"/>
          </a:p>
          <a:p>
            <a:pPr>
              <a:buFont typeface="Monotype Sorts" pitchFamily="-84" charset="2"/>
              <a:buNone/>
              <a:tabLst>
                <a:tab pos="1601312" algn="ctr"/>
                <a:tab pos="3252629" algn="ctr"/>
                <a:tab pos="5141754" algn="ctr"/>
              </a:tabLst>
              <a:defRPr/>
            </a:pPr>
            <a:r>
              <a:rPr lang="en-US" altLang="en-US" dirty="0" smtClean="0"/>
              <a:t>		 </a:t>
            </a:r>
            <a:r>
              <a:rPr lang="en-US" altLang="en-US" i="1" dirty="0" smtClean="0"/>
              <a:t>P</a:t>
            </a:r>
            <a:r>
              <a:rPr lang="en-US" altLang="en-US" i="1" baseline="-25000" dirty="0" smtClean="0"/>
              <a:t>1</a:t>
            </a:r>
            <a:r>
              <a:rPr lang="en-US" altLang="en-US" dirty="0" smtClean="0"/>
              <a:t>	</a:t>
            </a:r>
            <a:r>
              <a:rPr lang="en-US" altLang="en-US" dirty="0" smtClean="0">
                <a:solidFill>
                  <a:srgbClr val="000000"/>
                </a:solidFill>
              </a:rPr>
              <a:t>0</a:t>
            </a:r>
            <a:r>
              <a:rPr lang="en-US" altLang="en-US" dirty="0" smtClean="0"/>
              <a:t>	8</a:t>
            </a:r>
          </a:p>
          <a:p>
            <a:pPr>
              <a:buFont typeface="Monotype Sorts" pitchFamily="-84" charset="2"/>
              <a:buNone/>
              <a:tabLst>
                <a:tab pos="1601312" algn="ctr"/>
                <a:tab pos="3252629" algn="ctr"/>
                <a:tab pos="5141754" algn="ctr"/>
              </a:tabLst>
              <a:defRPr/>
            </a:pPr>
            <a:r>
              <a:rPr lang="en-US" altLang="en-US" dirty="0" smtClean="0"/>
              <a:t>		 </a:t>
            </a:r>
            <a:r>
              <a:rPr lang="en-US" altLang="en-US" i="1" dirty="0" smtClean="0"/>
              <a:t>P</a:t>
            </a:r>
            <a:r>
              <a:rPr lang="en-US" altLang="en-US" i="1" baseline="-25000" dirty="0" smtClean="0"/>
              <a:t>2 	</a:t>
            </a:r>
            <a:r>
              <a:rPr lang="en-US" altLang="en-US" dirty="0" smtClean="0">
                <a:solidFill>
                  <a:srgbClr val="000000"/>
                </a:solidFill>
              </a:rPr>
              <a:t>1</a:t>
            </a:r>
            <a:r>
              <a:rPr lang="en-US" altLang="en-US" dirty="0" smtClean="0"/>
              <a:t>	4</a:t>
            </a:r>
          </a:p>
          <a:p>
            <a:pPr>
              <a:buFont typeface="Monotype Sorts" pitchFamily="-84" charset="2"/>
              <a:buNone/>
              <a:tabLst>
                <a:tab pos="1601312" algn="ctr"/>
                <a:tab pos="3252629" algn="ctr"/>
                <a:tab pos="5141754" algn="ctr"/>
              </a:tabLst>
              <a:defRPr/>
            </a:pPr>
            <a:r>
              <a:rPr lang="en-US" altLang="en-US" dirty="0" smtClean="0"/>
              <a:t>		 </a:t>
            </a:r>
            <a:r>
              <a:rPr lang="en-US" altLang="en-US" i="1" dirty="0" smtClean="0"/>
              <a:t>P</a:t>
            </a:r>
            <a:r>
              <a:rPr lang="en-US" altLang="en-US" i="1" baseline="-25000" dirty="0" smtClean="0"/>
              <a:t>3</a:t>
            </a:r>
            <a:r>
              <a:rPr lang="en-US" altLang="en-US" dirty="0" smtClean="0"/>
              <a:t>	</a:t>
            </a:r>
            <a:r>
              <a:rPr lang="en-US" altLang="en-US" dirty="0" smtClean="0">
                <a:solidFill>
                  <a:srgbClr val="000000"/>
                </a:solidFill>
              </a:rPr>
              <a:t>2</a:t>
            </a:r>
            <a:r>
              <a:rPr lang="en-US" altLang="en-US" dirty="0" smtClean="0"/>
              <a:t>	9</a:t>
            </a:r>
          </a:p>
          <a:p>
            <a:pPr>
              <a:buFont typeface="Monotype Sorts" pitchFamily="-84" charset="2"/>
              <a:buNone/>
              <a:tabLst>
                <a:tab pos="1601312" algn="ctr"/>
                <a:tab pos="3252629" algn="ctr"/>
                <a:tab pos="5141754" algn="ctr"/>
              </a:tabLst>
              <a:defRPr/>
            </a:pPr>
            <a:r>
              <a:rPr lang="en-US" altLang="en-US" dirty="0" smtClean="0"/>
              <a:t>		 </a:t>
            </a:r>
            <a:r>
              <a:rPr lang="en-US" altLang="en-US" i="1" dirty="0" smtClean="0"/>
              <a:t>P</a:t>
            </a:r>
            <a:r>
              <a:rPr lang="en-US" altLang="en-US" i="1" baseline="-25000" dirty="0" smtClean="0"/>
              <a:t>4</a:t>
            </a:r>
            <a:r>
              <a:rPr lang="en-US" altLang="en-US" dirty="0" smtClean="0"/>
              <a:t>	</a:t>
            </a:r>
            <a:r>
              <a:rPr lang="en-US" altLang="en-US" dirty="0" smtClean="0">
                <a:solidFill>
                  <a:srgbClr val="000000"/>
                </a:solidFill>
              </a:rPr>
              <a:t>3</a:t>
            </a:r>
            <a:r>
              <a:rPr lang="en-US" altLang="en-US" dirty="0" smtClean="0"/>
              <a:t>	5</a:t>
            </a:r>
          </a:p>
          <a:p>
            <a:pPr>
              <a:buNone/>
              <a:tabLst>
                <a:tab pos="1601312" algn="ctr"/>
                <a:tab pos="3252629" algn="ctr"/>
                <a:tab pos="5141754" algn="ctr"/>
              </a:tabLst>
              <a:defRPr/>
            </a:pPr>
            <a:r>
              <a:rPr lang="en-US" altLang="en-US" dirty="0" smtClean="0"/>
              <a:t> Gantt Chart</a:t>
            </a:r>
          </a:p>
          <a:p>
            <a:pPr>
              <a:buNone/>
              <a:tabLst>
                <a:tab pos="1601312" algn="ctr"/>
                <a:tab pos="3252629" algn="ctr"/>
                <a:tab pos="5141754" algn="ctr"/>
              </a:tabLst>
              <a:defRPr/>
            </a:pPr>
            <a:endParaRPr lang="en-US" altLang="en-US" dirty="0" smtClean="0"/>
          </a:p>
          <a:p>
            <a:pPr>
              <a:buFont typeface="Monotype Sorts" pitchFamily="-84" charset="2"/>
              <a:buChar char="n"/>
              <a:tabLst>
                <a:tab pos="1601312" algn="ctr"/>
                <a:tab pos="3252629" algn="ctr"/>
                <a:tab pos="5141754" algn="ctr"/>
              </a:tabLst>
              <a:defRPr/>
            </a:pPr>
            <a:endParaRPr lang="en-US" altLang="en-US" dirty="0" smtClean="0"/>
          </a:p>
          <a:p>
            <a:pPr>
              <a:buNone/>
              <a:tabLst>
                <a:tab pos="1601312" algn="ctr"/>
                <a:tab pos="3252629" algn="ctr"/>
                <a:tab pos="5141754" algn="ctr"/>
              </a:tabLst>
              <a:defRPr/>
            </a:pPr>
            <a:r>
              <a:rPr lang="en-US" altLang="en-US" dirty="0" smtClean="0"/>
              <a:t/>
            </a:r>
            <a:br>
              <a:rPr lang="en-US" altLang="en-US" dirty="0" smtClean="0"/>
            </a:br>
            <a:r>
              <a:rPr lang="en-US" altLang="en-US" dirty="0" smtClean="0"/>
              <a:t>Average waiting time = [(10-1)+(1-1)+(17-2)+5-3)]/4 = 26/4 = 6.5 </a:t>
            </a:r>
            <a:r>
              <a:rPr lang="en-US" altLang="en-US" dirty="0" err="1" smtClean="0"/>
              <a:t>msec</a:t>
            </a:r>
            <a:endParaRPr lang="en-US" altLang="en-US" dirty="0" smtClean="0"/>
          </a:p>
          <a:p>
            <a:pPr>
              <a:buFont typeface="Monotype Sorts" pitchFamily="-84" charset="2"/>
              <a:buChar char="n"/>
              <a:tabLst>
                <a:tab pos="1601312" algn="ctr"/>
                <a:tab pos="3252629" algn="ctr"/>
                <a:tab pos="5141754" algn="ctr"/>
              </a:tabLst>
              <a:defRPr/>
            </a:pPr>
            <a:endParaRPr lang="en-US" altLang="en-US" i="1" baseline="-25000" dirty="0" smtClean="0"/>
          </a:p>
          <a:p>
            <a:pPr>
              <a:buFont typeface="Monotype Sorts" pitchFamily="-84" charset="2"/>
              <a:buNone/>
              <a:tabLst>
                <a:tab pos="1601312" algn="ctr"/>
                <a:tab pos="3252629" algn="ctr"/>
                <a:tab pos="5141754" algn="ctr"/>
              </a:tabLst>
              <a:defRPr/>
            </a:pPr>
            <a:endParaRPr lang="en-US" altLang="en-US" i="1" baseline="-25000" dirty="0" smtClean="0"/>
          </a:p>
        </p:txBody>
      </p:sp>
      <p:pic>
        <p:nvPicPr>
          <p:cNvPr id="19460" name="Picture 1"/>
          <p:cNvPicPr>
            <a:picLocks noChangeAspect="1"/>
          </p:cNvPicPr>
          <p:nvPr/>
        </p:nvPicPr>
        <p:blipFill>
          <a:blip r:embed="rId3"/>
          <a:srcRect/>
          <a:stretch>
            <a:fillRect/>
          </a:stretch>
        </p:blipFill>
        <p:spPr bwMode="auto">
          <a:xfrm>
            <a:off x="1061901" y="5554318"/>
            <a:ext cx="6535737" cy="800100"/>
          </a:xfrm>
          <a:prstGeom prst="rect">
            <a:avLst/>
          </a:prstGeom>
          <a:noFill/>
          <a:ln w="9525">
            <a:noFill/>
            <a:miter lim="800000"/>
            <a:headEnd/>
            <a:tailEnd/>
          </a:ln>
        </p:spPr>
      </p:pic>
      <p:sp>
        <p:nvSpPr>
          <p:cNvPr id="5" name="Rectangle 4"/>
          <p:cNvSpPr/>
          <p:nvPr/>
        </p:nvSpPr>
        <p:spPr>
          <a:xfrm>
            <a:off x="198782" y="665348"/>
            <a:ext cx="8719931" cy="1711366"/>
          </a:xfrm>
          <a:prstGeom prst="rect">
            <a:avLst/>
          </a:prstGeom>
        </p:spPr>
        <p:txBody>
          <a:bodyPr wrap="square">
            <a:spAutoFit/>
          </a:bodyPr>
          <a:lstStyle/>
          <a:p>
            <a:pPr algn="just">
              <a:lnSpc>
                <a:spcPct val="150000"/>
              </a:lnSpc>
            </a:pPr>
            <a:r>
              <a:rPr lang="en-US" dirty="0" smtClean="0">
                <a:latin typeface="Calibri" pitchFamily="34" charset="0"/>
                <a:cs typeface="Calibri" pitchFamily="34" charset="0"/>
              </a:rPr>
              <a:t>This Algorithm is the </a:t>
            </a:r>
            <a:r>
              <a:rPr lang="en-US" b="1" dirty="0" smtClean="0">
                <a:latin typeface="Calibri" pitchFamily="34" charset="0"/>
                <a:cs typeface="Calibri" pitchFamily="34" charset="0"/>
              </a:rPr>
              <a:t>preemptive version</a:t>
            </a:r>
            <a:r>
              <a:rPr lang="en-US" dirty="0" smtClean="0">
                <a:latin typeface="Calibri" pitchFamily="34" charset="0"/>
                <a:cs typeface="Calibri" pitchFamily="34" charset="0"/>
              </a:rPr>
              <a:t> of </a:t>
            </a:r>
            <a:r>
              <a:rPr lang="en-US" b="1" dirty="0" smtClean="0">
                <a:latin typeface="Calibri" pitchFamily="34" charset="0"/>
                <a:cs typeface="Calibri" pitchFamily="34" charset="0"/>
              </a:rPr>
              <a:t>SJF scheduling</a:t>
            </a:r>
            <a:r>
              <a:rPr lang="en-US" dirty="0" smtClean="0">
                <a:latin typeface="Calibri" pitchFamily="34" charset="0"/>
                <a:cs typeface="Calibri" pitchFamily="34" charset="0"/>
              </a:rPr>
              <a:t>. In SRTF, the execution of the process can be stopped after certain amount of time. At the arrival of every process, the short term scheduler schedules the process with the least remaining burst time among the list of available processes and the running process.</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5040" y="621889"/>
          <a:ext cx="8428385" cy="4745239"/>
        </p:xfrm>
        <a:graphic>
          <a:graphicData uri="http://schemas.openxmlformats.org/drawingml/2006/table">
            <a:tbl>
              <a:tblPr/>
              <a:tblGrid>
                <a:gridCol w="1204055"/>
                <a:gridCol w="1204055"/>
                <a:gridCol w="1204055"/>
                <a:gridCol w="1344151"/>
                <a:gridCol w="1063959"/>
                <a:gridCol w="1204055"/>
                <a:gridCol w="1204055"/>
              </a:tblGrid>
              <a:tr h="1384507">
                <a:tc>
                  <a:txBody>
                    <a:bodyPr/>
                    <a:lstStyle/>
                    <a:p>
                      <a:pPr algn="l" fontAlgn="t"/>
                      <a:r>
                        <a:rPr lang="en-US" sz="1700" dirty="0">
                          <a:solidFill>
                            <a:srgbClr val="000000"/>
                          </a:solidFill>
                          <a:latin typeface="times new roman"/>
                        </a:rPr>
                        <a:t>Process ID</a:t>
                      </a:r>
                    </a:p>
                  </a:txBody>
                  <a:tcPr marL="105613" marR="105613" marT="105613" marB="105613">
                    <a:lnL w="9525" cap="flat" cmpd="sng" algn="ctr">
                      <a:solidFill>
                        <a:srgbClr val="D062C1"/>
                      </a:solidFill>
                      <a:prstDash val="solid"/>
                      <a:round/>
                      <a:headEnd type="none" w="med" len="med"/>
                      <a:tailEnd type="none" w="med" len="med"/>
                    </a:lnL>
                    <a:lnR w="9525" cap="flat" cmpd="sng" algn="ctr">
                      <a:solidFill>
                        <a:srgbClr val="D062C1"/>
                      </a:solidFill>
                      <a:prstDash val="solid"/>
                      <a:round/>
                      <a:headEnd type="none" w="med" len="med"/>
                      <a:tailEnd type="none" w="med" len="med"/>
                    </a:lnR>
                    <a:lnT w="9525" cap="flat" cmpd="sng" algn="ctr">
                      <a:solidFill>
                        <a:srgbClr val="D062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Arrival Time</a:t>
                      </a:r>
                    </a:p>
                  </a:txBody>
                  <a:tcPr marL="105613" marR="105613" marT="105613" marB="105613">
                    <a:lnL w="9525" cap="flat" cmpd="sng" algn="ctr">
                      <a:solidFill>
                        <a:srgbClr val="D062C1"/>
                      </a:solidFill>
                      <a:prstDash val="solid"/>
                      <a:round/>
                      <a:headEnd type="none" w="med" len="med"/>
                      <a:tailEnd type="none" w="med" len="med"/>
                    </a:lnL>
                    <a:lnR w="9525" cap="flat" cmpd="sng" algn="ctr">
                      <a:solidFill>
                        <a:srgbClr val="D062C1"/>
                      </a:solidFill>
                      <a:prstDash val="solid"/>
                      <a:round/>
                      <a:headEnd type="none" w="med" len="med"/>
                      <a:tailEnd type="none" w="med" len="med"/>
                    </a:lnR>
                    <a:lnT w="9525" cap="flat" cmpd="sng" algn="ctr">
                      <a:solidFill>
                        <a:srgbClr val="D062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Burst Time</a:t>
                      </a:r>
                    </a:p>
                  </a:txBody>
                  <a:tcPr marL="105613" marR="105613" marT="105613" marB="105613">
                    <a:lnL w="9525" cap="flat" cmpd="sng" algn="ctr">
                      <a:solidFill>
                        <a:srgbClr val="D062C1"/>
                      </a:solidFill>
                      <a:prstDash val="solid"/>
                      <a:round/>
                      <a:headEnd type="none" w="med" len="med"/>
                      <a:tailEnd type="none" w="med" len="med"/>
                    </a:lnL>
                    <a:lnR w="9525" cap="flat" cmpd="sng" algn="ctr">
                      <a:solidFill>
                        <a:srgbClr val="D062C1"/>
                      </a:solidFill>
                      <a:prstDash val="solid"/>
                      <a:round/>
                      <a:headEnd type="none" w="med" len="med"/>
                      <a:tailEnd type="none" w="med" len="med"/>
                    </a:lnR>
                    <a:lnT w="9525" cap="flat" cmpd="sng" algn="ctr">
                      <a:solidFill>
                        <a:srgbClr val="D062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dirty="0">
                          <a:solidFill>
                            <a:srgbClr val="000000"/>
                          </a:solidFill>
                          <a:latin typeface="times new roman"/>
                        </a:rPr>
                        <a:t>Completion Time</a:t>
                      </a:r>
                    </a:p>
                  </a:txBody>
                  <a:tcPr marL="105613" marR="105613" marT="105613" marB="105613">
                    <a:lnL w="9525" cap="flat" cmpd="sng" algn="ctr">
                      <a:solidFill>
                        <a:srgbClr val="D062C1"/>
                      </a:solidFill>
                      <a:prstDash val="solid"/>
                      <a:round/>
                      <a:headEnd type="none" w="med" len="med"/>
                      <a:tailEnd type="none" w="med" len="med"/>
                    </a:lnL>
                    <a:lnR w="9525" cap="flat" cmpd="sng" algn="ctr">
                      <a:solidFill>
                        <a:srgbClr val="D062C1"/>
                      </a:solidFill>
                      <a:prstDash val="solid"/>
                      <a:round/>
                      <a:headEnd type="none" w="med" len="med"/>
                      <a:tailEnd type="none" w="med" len="med"/>
                    </a:lnR>
                    <a:lnT w="9525" cap="flat" cmpd="sng" algn="ctr">
                      <a:solidFill>
                        <a:srgbClr val="D062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Turn Around Time</a:t>
                      </a:r>
                    </a:p>
                  </a:txBody>
                  <a:tcPr marL="105613" marR="105613" marT="105613" marB="105613">
                    <a:lnL w="9525" cap="flat" cmpd="sng" algn="ctr">
                      <a:solidFill>
                        <a:srgbClr val="D062C1"/>
                      </a:solidFill>
                      <a:prstDash val="solid"/>
                      <a:round/>
                      <a:headEnd type="none" w="med" len="med"/>
                      <a:tailEnd type="none" w="med" len="med"/>
                    </a:lnL>
                    <a:lnR w="9525" cap="flat" cmpd="sng" algn="ctr">
                      <a:solidFill>
                        <a:srgbClr val="D062C1"/>
                      </a:solidFill>
                      <a:prstDash val="solid"/>
                      <a:round/>
                      <a:headEnd type="none" w="med" len="med"/>
                      <a:tailEnd type="none" w="med" len="med"/>
                    </a:lnR>
                    <a:lnT w="9525" cap="flat" cmpd="sng" algn="ctr">
                      <a:solidFill>
                        <a:srgbClr val="D062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Waiting Time</a:t>
                      </a:r>
                    </a:p>
                  </a:txBody>
                  <a:tcPr marL="105613" marR="105613" marT="105613" marB="105613">
                    <a:lnL w="9525" cap="flat" cmpd="sng" algn="ctr">
                      <a:solidFill>
                        <a:srgbClr val="D062C1"/>
                      </a:solidFill>
                      <a:prstDash val="solid"/>
                      <a:round/>
                      <a:headEnd type="none" w="med" len="med"/>
                      <a:tailEnd type="none" w="med" len="med"/>
                    </a:lnL>
                    <a:lnR w="9525" cap="flat" cmpd="sng" algn="ctr">
                      <a:solidFill>
                        <a:srgbClr val="D062C1"/>
                      </a:solidFill>
                      <a:prstDash val="solid"/>
                      <a:round/>
                      <a:headEnd type="none" w="med" len="med"/>
                      <a:tailEnd type="none" w="med" len="med"/>
                    </a:lnR>
                    <a:lnT w="9525" cap="flat" cmpd="sng" algn="ctr">
                      <a:solidFill>
                        <a:srgbClr val="D062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latin typeface="times new roman"/>
                        </a:rPr>
                        <a:t>Response Time</a:t>
                      </a:r>
                    </a:p>
                  </a:txBody>
                  <a:tcPr marL="105613" marR="105613" marT="105613" marB="105613">
                    <a:lnL w="9525" cap="flat" cmpd="sng" algn="ctr">
                      <a:solidFill>
                        <a:srgbClr val="D062C1"/>
                      </a:solidFill>
                      <a:prstDash val="solid"/>
                      <a:round/>
                      <a:headEnd type="none" w="med" len="med"/>
                      <a:tailEnd type="none" w="med" len="med"/>
                    </a:lnL>
                    <a:lnR w="9525" cap="flat" cmpd="sng" algn="ctr">
                      <a:solidFill>
                        <a:srgbClr val="D062C1"/>
                      </a:solidFill>
                      <a:prstDash val="solid"/>
                      <a:round/>
                      <a:headEnd type="none" w="med" len="med"/>
                      <a:tailEnd type="none" w="med" len="med"/>
                    </a:lnR>
                    <a:lnT w="9525" cap="flat" cmpd="sng" algn="ctr">
                      <a:solidFill>
                        <a:srgbClr val="D062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60122">
                <a:tc>
                  <a:txBody>
                    <a:bodyPr/>
                    <a:lstStyle/>
                    <a:p>
                      <a:pPr algn="just" fontAlgn="t"/>
                      <a:r>
                        <a:rPr lang="en-US" sz="1700" dirty="0" smtClean="0">
                          <a:solidFill>
                            <a:srgbClr val="333333"/>
                          </a:solidFill>
                          <a:latin typeface="inter-regular"/>
                        </a:rPr>
                        <a:t>P1</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8</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12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0122">
                <a:tc>
                  <a:txBody>
                    <a:bodyPr/>
                    <a:lstStyle/>
                    <a:p>
                      <a:pPr algn="just" fontAlgn="t"/>
                      <a:r>
                        <a:rPr lang="en-US" sz="1700" dirty="0" smtClean="0">
                          <a:solidFill>
                            <a:srgbClr val="333333"/>
                          </a:solidFill>
                          <a:latin typeface="inter-regular"/>
                        </a:rPr>
                        <a:t>P2</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9</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5</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60122">
                <a:tc>
                  <a:txBody>
                    <a:bodyPr/>
                    <a:lstStyle/>
                    <a:p>
                      <a:pPr algn="just" fontAlgn="t"/>
                      <a:r>
                        <a:rPr lang="en-US" sz="1700" dirty="0" smtClean="0">
                          <a:solidFill>
                            <a:srgbClr val="333333"/>
                          </a:solidFill>
                          <a:latin typeface="inter-regular"/>
                        </a:rPr>
                        <a:t>P3</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0122">
                <a:tc>
                  <a:txBody>
                    <a:bodyPr/>
                    <a:lstStyle/>
                    <a:p>
                      <a:pPr algn="just" fontAlgn="t"/>
                      <a:r>
                        <a:rPr lang="en-US" sz="1700" dirty="0" smtClean="0">
                          <a:solidFill>
                            <a:srgbClr val="333333"/>
                          </a:solidFill>
                          <a:latin typeface="inter-regular"/>
                        </a:rPr>
                        <a:t>P4</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3</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5</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1</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60122">
                <a:tc>
                  <a:txBody>
                    <a:bodyPr/>
                    <a:lstStyle/>
                    <a:p>
                      <a:pPr algn="just" fontAlgn="t"/>
                      <a:r>
                        <a:rPr lang="en-US" sz="1700" dirty="0" smtClean="0">
                          <a:solidFill>
                            <a:srgbClr val="333333"/>
                          </a:solidFill>
                          <a:latin typeface="inter-regular"/>
                        </a:rPr>
                        <a:t>P5</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4</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3</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13</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9</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6</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latin typeface="inter-regular"/>
                        </a:rPr>
                        <a:t>10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0122">
                <a:tc>
                  <a:txBody>
                    <a:bodyPr/>
                    <a:lstStyle/>
                    <a:p>
                      <a:pPr algn="just" fontAlgn="t"/>
                      <a:r>
                        <a:rPr lang="en-US" sz="1700" dirty="0" smtClean="0">
                          <a:solidFill>
                            <a:srgbClr val="333333"/>
                          </a:solidFill>
                          <a:latin typeface="inter-regular"/>
                        </a:rPr>
                        <a:t>P6</a:t>
                      </a:r>
                      <a:endParaRPr lang="en-US" sz="1700" dirty="0">
                        <a:solidFill>
                          <a:srgbClr val="333333"/>
                        </a:solidFill>
                        <a:latin typeface="inter-regular"/>
                      </a:endParaRP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5</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7</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2</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latin typeface="inter-regular"/>
                        </a:rPr>
                        <a:t>0</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latin typeface="inter-regular"/>
                        </a:rPr>
                        <a:t>5</a:t>
                      </a:r>
                    </a:p>
                  </a:txBody>
                  <a:tcPr marL="70409" marR="70409" marT="70409" marB="704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pic>
        <p:nvPicPr>
          <p:cNvPr id="6" name="Picture 1"/>
          <p:cNvPicPr>
            <a:picLocks noChangeAspect="1" noChangeArrowheads="1"/>
          </p:cNvPicPr>
          <p:nvPr/>
        </p:nvPicPr>
        <p:blipFill>
          <a:blip r:embed="rId2"/>
          <a:srcRect/>
          <a:stretch>
            <a:fillRect/>
          </a:stretch>
        </p:blipFill>
        <p:spPr bwMode="auto">
          <a:xfrm>
            <a:off x="543340" y="5565912"/>
            <a:ext cx="7209182" cy="1133062"/>
          </a:xfrm>
          <a:prstGeom prst="rect">
            <a:avLst/>
          </a:prstGeom>
          <a:noFill/>
          <a:ln w="9525">
            <a:noFill/>
            <a:miter lim="800000"/>
            <a:headEnd/>
            <a:tailEnd/>
          </a:ln>
          <a:effectLst/>
        </p:spPr>
      </p:pic>
      <p:sp>
        <p:nvSpPr>
          <p:cNvPr id="5" name="TextBox 4"/>
          <p:cNvSpPr txBox="1"/>
          <p:nvPr/>
        </p:nvSpPr>
        <p:spPr>
          <a:xfrm>
            <a:off x="304800" y="0"/>
            <a:ext cx="1175322" cy="369332"/>
          </a:xfrm>
          <a:prstGeom prst="rect">
            <a:avLst/>
          </a:prstGeom>
          <a:noFill/>
        </p:spPr>
        <p:txBody>
          <a:bodyPr wrap="none" rtlCol="0">
            <a:spAutoFit/>
          </a:bodyPr>
          <a:lstStyle/>
          <a:p>
            <a:r>
              <a:rPr lang="en-US" dirty="0" smtClean="0">
                <a:solidFill>
                  <a:srgbClr val="FF0000"/>
                </a:solidFill>
              </a:rPr>
              <a:t>Example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37109" y="0"/>
            <a:ext cx="7723187" cy="576262"/>
          </a:xfrm>
        </p:spPr>
        <p:txBody>
          <a:bodyPr/>
          <a:lstStyle/>
          <a:p>
            <a:pPr eaLnBrk="1" hangingPunct="1"/>
            <a:r>
              <a:rPr lang="en-US" altLang="en-US" dirty="0" smtClean="0"/>
              <a:t>Priority Scheduling</a:t>
            </a:r>
          </a:p>
        </p:txBody>
      </p:sp>
      <p:sp>
        <p:nvSpPr>
          <p:cNvPr id="20483" name="Rectangle 3"/>
          <p:cNvSpPr>
            <a:spLocks noGrp="1" noChangeArrowheads="1"/>
          </p:cNvSpPr>
          <p:nvPr>
            <p:ph type="body" idx="1"/>
          </p:nvPr>
        </p:nvSpPr>
        <p:spPr>
          <a:xfrm>
            <a:off x="371061" y="623888"/>
            <a:ext cx="8362121" cy="4530725"/>
          </a:xfrm>
        </p:spPr>
        <p:txBody>
          <a:bodyPr/>
          <a:lstStyle/>
          <a:p>
            <a:r>
              <a:rPr lang="en-US" altLang="en-US" dirty="0" smtClean="0"/>
              <a:t>A priority number (integer) is associated with each process</a:t>
            </a:r>
          </a:p>
          <a:p>
            <a:endParaRPr lang="en-US" altLang="en-US" sz="800" dirty="0" smtClean="0"/>
          </a:p>
          <a:p>
            <a:r>
              <a:rPr lang="en-US" altLang="en-US" dirty="0" smtClean="0"/>
              <a:t>The CPU is allocated to the process with the highest priority (smallest integer </a:t>
            </a:r>
            <a:r>
              <a:rPr lang="en-US" altLang="en-US" dirty="0" smtClean="0">
                <a:sym typeface="Symbol" pitchFamily="18" charset="2"/>
              </a:rPr>
              <a:t> highest priority)</a:t>
            </a:r>
          </a:p>
          <a:p>
            <a:pPr lvl="1"/>
            <a:r>
              <a:rPr lang="en-US" altLang="en-US" dirty="0" smtClean="0"/>
              <a:t>Preemptive</a:t>
            </a:r>
          </a:p>
          <a:p>
            <a:pPr lvl="1"/>
            <a:r>
              <a:rPr lang="en-US" altLang="en-US" dirty="0" smtClean="0"/>
              <a:t>Non-preemptive</a:t>
            </a:r>
          </a:p>
          <a:p>
            <a:pPr lvl="1"/>
            <a:endParaRPr lang="en-US" altLang="en-US" sz="800" dirty="0" smtClean="0"/>
          </a:p>
          <a:p>
            <a:pPr>
              <a:buNone/>
            </a:pPr>
            <a:endParaRPr lang="en-US" altLang="en-US" sz="800" dirty="0" smtClean="0"/>
          </a:p>
          <a:p>
            <a:r>
              <a:rPr lang="en-US" altLang="en-US" dirty="0" smtClean="0"/>
              <a:t>Problem </a:t>
            </a:r>
            <a:r>
              <a:rPr lang="en-US" altLang="en-US" dirty="0" smtClean="0">
                <a:sym typeface="Symbol" pitchFamily="18" charset="2"/>
              </a:rPr>
              <a:t> </a:t>
            </a:r>
            <a:r>
              <a:rPr lang="en-US" altLang="en-US" b="1" dirty="0" smtClean="0">
                <a:solidFill>
                  <a:srgbClr val="3366FF"/>
                </a:solidFill>
                <a:sym typeface="Symbol" pitchFamily="18" charset="2"/>
              </a:rPr>
              <a:t>Starvation</a:t>
            </a:r>
            <a:r>
              <a:rPr lang="en-US" altLang="en-US" b="1" dirty="0" smtClean="0">
                <a:sym typeface="Symbol" pitchFamily="18" charset="2"/>
              </a:rPr>
              <a:t> </a:t>
            </a:r>
            <a:r>
              <a:rPr lang="en-US" altLang="en-US" dirty="0" smtClean="0">
                <a:sym typeface="Symbol" pitchFamily="18" charset="2"/>
              </a:rPr>
              <a:t>– low priority processes may never execute</a:t>
            </a:r>
          </a:p>
          <a:p>
            <a:pPr lvl="1" algn="just"/>
            <a:r>
              <a:rPr lang="en-US" dirty="0" smtClean="0"/>
              <a:t>In priority scheduling, starvation occurs when low-priority processes are indefinitely blocked from CPU execution due to continuous arrival of higher-priority processes. </a:t>
            </a:r>
            <a:endParaRPr lang="en-US" altLang="en-US" dirty="0" smtClean="0">
              <a:sym typeface="Symbol" pitchFamily="18" charset="2"/>
            </a:endParaRPr>
          </a:p>
          <a:p>
            <a:pPr>
              <a:buNone/>
            </a:pPr>
            <a:r>
              <a:rPr lang="en-US" altLang="en-US" dirty="0" smtClean="0">
                <a:sym typeface="Symbol" pitchFamily="18" charset="2"/>
              </a:rPr>
              <a:t>	</a:t>
            </a:r>
            <a:endParaRPr lang="en-US" altLang="en-US" sz="800" dirty="0" smtClean="0">
              <a:sym typeface="Symbol" pitchFamily="18" charset="2"/>
            </a:endParaRPr>
          </a:p>
          <a:p>
            <a:r>
              <a:rPr lang="en-US" altLang="en-US" dirty="0" smtClean="0">
                <a:sym typeface="Symbol" pitchFamily="18" charset="2"/>
              </a:rPr>
              <a:t>Solution  </a:t>
            </a:r>
            <a:r>
              <a:rPr lang="en-US" altLang="en-US" b="1" dirty="0" smtClean="0">
                <a:solidFill>
                  <a:srgbClr val="3366FF"/>
                </a:solidFill>
                <a:sym typeface="Symbol" pitchFamily="18" charset="2"/>
              </a:rPr>
              <a:t>Aging</a:t>
            </a:r>
            <a:r>
              <a:rPr lang="en-US" altLang="en-US" b="1" dirty="0" smtClean="0">
                <a:sym typeface="Symbol" pitchFamily="18" charset="2"/>
              </a:rPr>
              <a:t> </a:t>
            </a:r>
            <a:r>
              <a:rPr lang="en-US" altLang="en-US" dirty="0" smtClean="0">
                <a:sym typeface="Symbol" pitchFamily="18" charset="2"/>
              </a:rPr>
              <a:t>– as time progresses increase the priority of the process</a:t>
            </a:r>
          </a:p>
          <a:p>
            <a:pPr lvl="1" algn="just"/>
            <a:r>
              <a:rPr lang="en-US" dirty="0" smtClean="0"/>
              <a:t>Aging is a technique that prevents starvation by gradually increasing the priority of processes that have waited in the ready queue for a long time, ensuring they eventually gain CPU access. For example, a background process with initially low priority might have its priority increased over time, allowing it to run after many user applications have finished. </a:t>
            </a:r>
            <a:endParaRPr lang="en-US" altLang="en-US" dirty="0" smtClean="0">
              <a:sym typeface="Symbol" pitchFamily="18" charset="2"/>
            </a:endParaRPr>
          </a:p>
          <a:p>
            <a:pPr>
              <a:buFont typeface="Monotype Sorts" pitchFamily="2" charset="2"/>
              <a:buNone/>
            </a:pPr>
            <a:endParaRPr lang="en-US" altLang="en-US" b="1" dirty="0" smtClean="0">
              <a:solidFill>
                <a:srgbClr val="3366FF"/>
              </a:solidFill>
              <a:sym typeface="Symbol" pitchFamily="18"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06525" y="201613"/>
            <a:ext cx="7280275" cy="576262"/>
          </a:xfrm>
        </p:spPr>
        <p:txBody>
          <a:bodyPr/>
          <a:lstStyle/>
          <a:p>
            <a:pPr eaLnBrk="1" hangingPunct="1"/>
            <a:r>
              <a:rPr lang="en-US" altLang="en-US" dirty="0" smtClean="0"/>
              <a:t>Priority Scheduling</a:t>
            </a:r>
          </a:p>
        </p:txBody>
      </p:sp>
      <p:sp>
        <p:nvSpPr>
          <p:cNvPr id="21507" name="Rectangle 36"/>
          <p:cNvSpPr>
            <a:spLocks noGrp="1" noChangeArrowheads="1"/>
          </p:cNvSpPr>
          <p:nvPr>
            <p:ph type="body" idx="1"/>
          </p:nvPr>
        </p:nvSpPr>
        <p:spPr>
          <a:xfrm>
            <a:off x="806450" y="1233488"/>
            <a:ext cx="8337550" cy="4887912"/>
          </a:xfrm>
          <a:noFill/>
        </p:spPr>
        <p:txBody>
          <a:bodyPr/>
          <a:lstStyle/>
          <a:p>
            <a:pPr>
              <a:buFont typeface="Monotype Sorts" pitchFamily="2" charset="2"/>
              <a:buNone/>
              <a:tabLst>
                <a:tab pos="1600200" algn="ctr"/>
                <a:tab pos="3251200" algn="ctr"/>
                <a:tab pos="5140325" algn="ctr"/>
              </a:tabLst>
            </a:pPr>
            <a:r>
              <a:rPr lang="en-US" altLang="en-US" dirty="0" smtClean="0"/>
              <a:t>		         </a:t>
            </a:r>
            <a:r>
              <a:rPr lang="en-US" altLang="en-US" u="sng" dirty="0" err="1" smtClean="0"/>
              <a:t>Process</a:t>
            </a:r>
            <a:r>
              <a:rPr lang="en-US" altLang="en-US" u="sng" dirty="0" err="1" smtClean="0">
                <a:solidFill>
                  <a:schemeClr val="bg1"/>
                </a:solidFill>
              </a:rPr>
              <a:t>A</a:t>
            </a:r>
            <a:r>
              <a:rPr lang="en-US" altLang="en-US" u="sng" dirty="0" smtClean="0">
                <a:solidFill>
                  <a:schemeClr val="bg1"/>
                </a:solidFill>
              </a:rPr>
              <a:t>	</a:t>
            </a:r>
            <a:r>
              <a:rPr lang="en-US" altLang="en-US" u="sng" dirty="0" err="1" smtClean="0">
                <a:solidFill>
                  <a:schemeClr val="bg1"/>
                </a:solidFill>
              </a:rPr>
              <a:t>arri</a:t>
            </a:r>
            <a:r>
              <a:rPr lang="en-US" altLang="en-US" u="sng" dirty="0" smtClean="0">
                <a:solidFill>
                  <a:schemeClr val="bg1"/>
                </a:solidFill>
              </a:rPr>
              <a:t> </a:t>
            </a:r>
            <a:r>
              <a:rPr lang="en-US" altLang="en-US" u="sng" dirty="0" smtClean="0"/>
              <a:t>Burst </a:t>
            </a:r>
            <a:r>
              <a:rPr lang="en-US" altLang="en-US" u="sng" dirty="0" err="1" smtClean="0"/>
              <a:t>Time</a:t>
            </a:r>
            <a:r>
              <a:rPr lang="en-US" altLang="en-US" u="sng" dirty="0" err="1" smtClean="0">
                <a:solidFill>
                  <a:schemeClr val="bg1"/>
                </a:solidFill>
              </a:rPr>
              <a:t>T</a:t>
            </a:r>
            <a:r>
              <a:rPr lang="en-US" altLang="en-US" dirty="0" smtClean="0"/>
              <a:t>	</a:t>
            </a:r>
            <a:r>
              <a:rPr lang="en-US" altLang="en-US" u="sng" dirty="0" smtClean="0"/>
              <a:t>Priority</a:t>
            </a:r>
            <a:endParaRPr lang="en-US" altLang="en-US" dirty="0" smtClean="0"/>
          </a:p>
          <a:p>
            <a:pPr>
              <a:buFont typeface="Monotype Sorts" pitchFamily="2" charset="2"/>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1</a:t>
            </a:r>
            <a:r>
              <a:rPr lang="en-US" altLang="en-US" dirty="0" smtClean="0"/>
              <a:t>	1</a:t>
            </a:r>
            <a:r>
              <a:rPr lang="en-US" altLang="en-US" dirty="0" smtClean="0">
                <a:solidFill>
                  <a:srgbClr val="000000"/>
                </a:solidFill>
              </a:rPr>
              <a:t>0</a:t>
            </a:r>
            <a:r>
              <a:rPr lang="en-US" altLang="en-US" dirty="0" smtClean="0"/>
              <a:t>	3</a:t>
            </a:r>
          </a:p>
          <a:p>
            <a:pPr>
              <a:buFont typeface="Monotype Sorts" pitchFamily="2" charset="2"/>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2 	</a:t>
            </a:r>
            <a:r>
              <a:rPr lang="en-US" altLang="en-US" dirty="0" smtClean="0">
                <a:solidFill>
                  <a:srgbClr val="000000"/>
                </a:solidFill>
              </a:rPr>
              <a:t>1</a:t>
            </a:r>
            <a:r>
              <a:rPr lang="en-US" altLang="en-US" dirty="0" smtClean="0"/>
              <a:t>	1</a:t>
            </a:r>
          </a:p>
          <a:p>
            <a:pPr>
              <a:buFont typeface="Monotype Sorts" pitchFamily="2" charset="2"/>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3</a:t>
            </a:r>
            <a:r>
              <a:rPr lang="en-US" altLang="en-US" dirty="0" smtClean="0"/>
              <a:t>	</a:t>
            </a:r>
            <a:r>
              <a:rPr lang="en-US" altLang="en-US" dirty="0" smtClean="0">
                <a:solidFill>
                  <a:srgbClr val="000000"/>
                </a:solidFill>
              </a:rPr>
              <a:t>2</a:t>
            </a:r>
            <a:r>
              <a:rPr lang="en-US" altLang="en-US" dirty="0" smtClean="0"/>
              <a:t>	4</a:t>
            </a:r>
          </a:p>
          <a:p>
            <a:pPr>
              <a:buFont typeface="Monotype Sorts" pitchFamily="2" charset="2"/>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4</a:t>
            </a:r>
            <a:r>
              <a:rPr lang="en-US" altLang="en-US" dirty="0" smtClean="0"/>
              <a:t>	</a:t>
            </a:r>
            <a:r>
              <a:rPr lang="en-US" altLang="en-US" dirty="0" smtClean="0">
                <a:solidFill>
                  <a:srgbClr val="000000"/>
                </a:solidFill>
              </a:rPr>
              <a:t>1</a:t>
            </a:r>
            <a:r>
              <a:rPr lang="en-US" altLang="en-US" dirty="0" smtClean="0"/>
              <a:t>	5</a:t>
            </a:r>
          </a:p>
          <a:p>
            <a:pPr>
              <a:buFont typeface="Monotype Sorts" pitchFamily="2" charset="2"/>
              <a:buNone/>
              <a:tabLst>
                <a:tab pos="1600200" algn="ctr"/>
                <a:tab pos="3251200" algn="ctr"/>
                <a:tab pos="5140325" algn="ctr"/>
              </a:tabLst>
            </a:pPr>
            <a:r>
              <a:rPr lang="en-US" altLang="en-US" dirty="0" smtClean="0"/>
              <a:t>		</a:t>
            </a:r>
            <a:r>
              <a:rPr lang="en-US" altLang="en-US" i="1" dirty="0" smtClean="0"/>
              <a:t>P</a:t>
            </a:r>
            <a:r>
              <a:rPr lang="en-US" altLang="en-US" i="1" baseline="-25000" dirty="0" smtClean="0"/>
              <a:t>5	</a:t>
            </a:r>
            <a:r>
              <a:rPr lang="en-US" altLang="en-US" dirty="0" smtClean="0"/>
              <a:t>5	2</a:t>
            </a:r>
          </a:p>
          <a:p>
            <a:pPr>
              <a:buFont typeface="Monotype Sorts" pitchFamily="2" charset="2"/>
              <a:buNone/>
              <a:tabLst>
                <a:tab pos="1600200" algn="ctr"/>
                <a:tab pos="3251200" algn="ctr"/>
                <a:tab pos="5140325" algn="ctr"/>
              </a:tabLst>
            </a:pPr>
            <a:endParaRPr lang="en-US" altLang="en-US" baseline="-25000" dirty="0" smtClean="0"/>
          </a:p>
          <a:p>
            <a:pPr>
              <a:tabLst>
                <a:tab pos="1600200" algn="ctr"/>
                <a:tab pos="3251200" algn="ctr"/>
                <a:tab pos="5140325" algn="ctr"/>
              </a:tabLst>
            </a:pPr>
            <a:r>
              <a:rPr lang="en-US" altLang="en-US" dirty="0" smtClean="0"/>
              <a:t>Priority scheduling Gantt Chart</a:t>
            </a:r>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tabLst>
                <a:tab pos="1600200" algn="ctr"/>
                <a:tab pos="3251200" algn="ctr"/>
                <a:tab pos="5140325" algn="ctr"/>
              </a:tabLst>
            </a:pPr>
            <a:endParaRPr lang="en-US" altLang="en-US" dirty="0" smtClean="0"/>
          </a:p>
          <a:p>
            <a:pPr>
              <a:buFont typeface="Monotype Sorts" pitchFamily="2" charset="2"/>
              <a:buNone/>
              <a:tabLst>
                <a:tab pos="1600200" algn="ctr"/>
                <a:tab pos="3251200" algn="ctr"/>
                <a:tab pos="5140325" algn="ctr"/>
              </a:tabLst>
            </a:pPr>
            <a:endParaRPr lang="en-US" altLang="en-US" dirty="0" smtClean="0"/>
          </a:p>
          <a:p>
            <a:pPr>
              <a:tabLst>
                <a:tab pos="1600200" algn="ctr"/>
                <a:tab pos="3251200" algn="ctr"/>
                <a:tab pos="5140325" algn="ctr"/>
              </a:tabLst>
            </a:pPr>
            <a:r>
              <a:rPr lang="en-US" altLang="en-US" dirty="0" smtClean="0"/>
              <a:t>Average waiting time = 8.2 </a:t>
            </a:r>
            <a:r>
              <a:rPr lang="en-US" altLang="en-US" dirty="0" err="1" smtClean="0"/>
              <a:t>msec</a:t>
            </a:r>
            <a:endParaRPr lang="en-US" altLang="en-US" i="1" baseline="-25000" dirty="0" smtClean="0"/>
          </a:p>
        </p:txBody>
      </p:sp>
      <p:pic>
        <p:nvPicPr>
          <p:cNvPr id="21508" name="Picture 5" descr="C:\Users\as668\Desktop\in-5_6.jpg"/>
          <p:cNvPicPr>
            <a:picLocks noChangeAspect="1" noChangeArrowheads="1"/>
          </p:cNvPicPr>
          <p:nvPr/>
        </p:nvPicPr>
        <p:blipFill>
          <a:blip r:embed="rId3"/>
          <a:srcRect/>
          <a:stretch>
            <a:fillRect/>
          </a:stretch>
        </p:blipFill>
        <p:spPr bwMode="auto">
          <a:xfrm>
            <a:off x="1349375" y="4318000"/>
            <a:ext cx="6318250" cy="844550"/>
          </a:xfrm>
          <a:prstGeom prst="rect">
            <a:avLst/>
          </a:prstGeom>
          <a:noFill/>
          <a:ln w="9525">
            <a:noFill/>
            <a:miter lim="800000"/>
            <a:headEnd/>
            <a:tailEnd/>
          </a:ln>
        </p:spPr>
      </p:pic>
      <p:sp>
        <p:nvSpPr>
          <p:cNvPr id="6" name="Rectangle 5"/>
          <p:cNvSpPr/>
          <p:nvPr/>
        </p:nvSpPr>
        <p:spPr bwMode="auto">
          <a:xfrm>
            <a:off x="6864625" y="2001078"/>
            <a:ext cx="2027584" cy="4240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Non-Preemptive</a:t>
            </a:r>
            <a:endParaRPr kumimoji="0" lang="en-US" sz="1800" b="0" i="0" u="none" strike="noStrike" cap="none" normalizeH="0" baseline="0" dirty="0">
              <a:ln>
                <a:noFill/>
              </a:ln>
              <a:solidFill>
                <a:schemeClr val="tx1"/>
              </a:solidFill>
              <a:effectLst/>
              <a:latin typeface="Verdana"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esktop\opSystemScheduling.png"/>
          <p:cNvPicPr>
            <a:picLocks noChangeAspect="1" noChangeArrowheads="1"/>
          </p:cNvPicPr>
          <p:nvPr/>
        </p:nvPicPr>
        <p:blipFill>
          <a:blip r:embed="rId2"/>
          <a:srcRect/>
          <a:stretch>
            <a:fillRect/>
          </a:stretch>
        </p:blipFill>
        <p:spPr bwMode="auto">
          <a:xfrm>
            <a:off x="251792" y="204165"/>
            <a:ext cx="8440476" cy="4875467"/>
          </a:xfrm>
          <a:prstGeom prst="rect">
            <a:avLst/>
          </a:prstGeom>
          <a:noFill/>
        </p:spPr>
      </p:pic>
      <p:pic>
        <p:nvPicPr>
          <p:cNvPr id="2051" name="Picture 3" descr="C:\Users\Dell\Desktop\priorityscheduling.jpg"/>
          <p:cNvPicPr>
            <a:picLocks noChangeAspect="1" noChangeArrowheads="1"/>
          </p:cNvPicPr>
          <p:nvPr/>
        </p:nvPicPr>
        <p:blipFill>
          <a:blip r:embed="rId3"/>
          <a:srcRect/>
          <a:stretch>
            <a:fillRect/>
          </a:stretch>
        </p:blipFill>
        <p:spPr bwMode="auto">
          <a:xfrm>
            <a:off x="2228022" y="5277885"/>
            <a:ext cx="4343400" cy="115252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46921" y="1442451"/>
          <a:ext cx="6718852" cy="3686137"/>
        </p:xfrm>
        <a:graphic>
          <a:graphicData uri="http://schemas.openxmlformats.org/drawingml/2006/table">
            <a:tbl>
              <a:tblPr/>
              <a:tblGrid>
                <a:gridCol w="1679713"/>
                <a:gridCol w="1679713"/>
                <a:gridCol w="1679713"/>
                <a:gridCol w="1679713"/>
              </a:tblGrid>
              <a:tr h="557322">
                <a:tc>
                  <a:txBody>
                    <a:bodyPr/>
                    <a:lstStyle/>
                    <a:p>
                      <a:pPr algn="ctr" fontAlgn="base"/>
                      <a:r>
                        <a:rPr lang="en-US" sz="1800" b="1" dirty="0"/>
                        <a:t>Process</a:t>
                      </a:r>
                    </a:p>
                  </a:txBody>
                  <a:tcPr marL="34834" marR="34834" marT="87086" marB="8708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t>Arrival Time</a:t>
                      </a:r>
                    </a:p>
                  </a:txBody>
                  <a:tcPr marL="87086" marR="87086" marT="87086" marB="8708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t> Priority</a:t>
                      </a:r>
                    </a:p>
                  </a:txBody>
                  <a:tcPr marL="87086" marR="87086" marT="87086" marB="8708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t>Burst Time</a:t>
                      </a:r>
                    </a:p>
                  </a:txBody>
                  <a:tcPr marL="87086" marR="87086" marT="87086" marB="8708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25763">
                <a:tc>
                  <a:txBody>
                    <a:bodyPr/>
                    <a:lstStyle/>
                    <a:p>
                      <a:pPr algn="ctr" fontAlgn="ctr"/>
                      <a:r>
                        <a:rPr lang="en-US" sz="1800" b="0" dirty="0"/>
                        <a:t> P1  </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 0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3</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3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25763">
                <a:tc>
                  <a:txBody>
                    <a:bodyPr/>
                    <a:lstStyle/>
                    <a:p>
                      <a:pPr algn="ctr" fontAlgn="ctr"/>
                      <a:r>
                        <a:rPr lang="en-US" sz="1800" b="0"/>
                        <a:t> P2</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 1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2</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4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25763">
                <a:tc>
                  <a:txBody>
                    <a:bodyPr/>
                    <a:lstStyle/>
                    <a:p>
                      <a:pPr algn="ctr" fontAlgn="ctr"/>
                      <a:r>
                        <a:rPr lang="en-US" sz="1800" b="0"/>
                        <a:t> P3</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 2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4   </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6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25763">
                <a:tc>
                  <a:txBody>
                    <a:bodyPr/>
                    <a:lstStyle/>
                    <a:p>
                      <a:pPr algn="ctr" fontAlgn="ctr"/>
                      <a:r>
                        <a:rPr lang="en-US" sz="1800" b="0"/>
                        <a:t> P4</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 3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6   </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4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25763">
                <a:tc>
                  <a:txBody>
                    <a:bodyPr/>
                    <a:lstStyle/>
                    <a:p>
                      <a:pPr algn="ctr" fontAlgn="ctr"/>
                      <a:r>
                        <a:rPr lang="en-US" sz="1800" b="0"/>
                        <a:t> P5</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 5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10   </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2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5" name="Rectangle 4"/>
          <p:cNvSpPr/>
          <p:nvPr/>
        </p:nvSpPr>
        <p:spPr>
          <a:xfrm>
            <a:off x="1272209" y="344557"/>
            <a:ext cx="6652591" cy="461665"/>
          </a:xfrm>
          <a:prstGeom prst="rect">
            <a:avLst/>
          </a:prstGeom>
        </p:spPr>
        <p:txBody>
          <a:bodyPr wrap="square">
            <a:spAutoFit/>
          </a:bodyPr>
          <a:lstStyle/>
          <a:p>
            <a:pPr algn="ctr"/>
            <a:r>
              <a:rPr lang="en-US" sz="2400" b="1" dirty="0" smtClean="0">
                <a:solidFill>
                  <a:srgbClr val="FF0000"/>
                </a:solidFill>
                <a:latin typeface="+mj-lt"/>
              </a:rPr>
              <a:t>Preemptive Priority Scheduling Algorithm</a:t>
            </a:r>
            <a:endParaRPr lang="en-US" sz="2400" b="1" dirty="0">
              <a:solidFill>
                <a:srgbClr val="FF0000"/>
              </a:solidFill>
              <a:latin typeface="+mj-lt"/>
            </a:endParaRPr>
          </a:p>
        </p:txBody>
      </p:sp>
      <p:pic>
        <p:nvPicPr>
          <p:cNvPr id="6" name="Picture 2" descr="C:\Users\Dell\Desktop\gantt1.png"/>
          <p:cNvPicPr>
            <a:picLocks noChangeAspect="1" noChangeArrowheads="1"/>
          </p:cNvPicPr>
          <p:nvPr/>
        </p:nvPicPr>
        <p:blipFill>
          <a:blip r:embed="rId2"/>
          <a:srcRect/>
          <a:stretch>
            <a:fillRect/>
          </a:stretch>
        </p:blipFill>
        <p:spPr bwMode="auto">
          <a:xfrm>
            <a:off x="1125193" y="5581028"/>
            <a:ext cx="5886450" cy="10763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AutoShape 4"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9270" name="AutoShape 6"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9271" name="Picture 7" descr="C:\Users\Dell\Desktop\table1-300x96.png"/>
          <p:cNvPicPr>
            <a:picLocks noChangeAspect="1" noChangeArrowheads="1"/>
          </p:cNvPicPr>
          <p:nvPr/>
        </p:nvPicPr>
        <p:blipFill>
          <a:blip r:embed="rId2"/>
          <a:srcRect/>
          <a:stretch>
            <a:fillRect/>
          </a:stretch>
        </p:blipFill>
        <p:spPr bwMode="auto">
          <a:xfrm>
            <a:off x="450575" y="384313"/>
            <a:ext cx="8348868" cy="2941983"/>
          </a:xfrm>
          <a:prstGeom prst="rect">
            <a:avLst/>
          </a:prstGeom>
          <a:noFill/>
        </p:spPr>
      </p:pic>
      <p:sp>
        <p:nvSpPr>
          <p:cNvPr id="8" name="Rectangle 7"/>
          <p:cNvSpPr/>
          <p:nvPr/>
        </p:nvSpPr>
        <p:spPr>
          <a:xfrm>
            <a:off x="159026" y="3584714"/>
            <a:ext cx="8772939" cy="3139321"/>
          </a:xfrm>
          <a:prstGeom prst="rect">
            <a:avLst/>
          </a:prstGeom>
        </p:spPr>
        <p:txBody>
          <a:bodyPr wrap="square">
            <a:spAutoFit/>
          </a:bodyPr>
          <a:lstStyle/>
          <a:p>
            <a:r>
              <a:rPr lang="en-US" b="1" dirty="0" smtClean="0"/>
              <a:t>Total Turn Around Time</a:t>
            </a:r>
            <a:r>
              <a:rPr lang="en-US" dirty="0" smtClean="0"/>
              <a:t> = 7 + 4 + 11 + 14 + 14 = 50 ms</a:t>
            </a:r>
            <a:br>
              <a:rPr lang="en-US" dirty="0" smtClean="0"/>
            </a:br>
            <a:r>
              <a:rPr lang="en-US" b="1" dirty="0" smtClean="0"/>
              <a:t>Average Turn Around Time</a:t>
            </a:r>
            <a:r>
              <a:rPr lang="en-US" dirty="0" smtClean="0"/>
              <a:t> = (Total Turn Around Time)/(no. of processes) = 50/5 = 10.00 ms</a:t>
            </a:r>
            <a:br>
              <a:rPr lang="en-US" dirty="0" smtClean="0"/>
            </a:br>
            <a:endParaRPr lang="en-US" dirty="0" smtClean="0"/>
          </a:p>
          <a:p>
            <a:r>
              <a:rPr lang="en-US" b="1" dirty="0" smtClean="0"/>
              <a:t>Total Waiting Time</a:t>
            </a:r>
            <a:r>
              <a:rPr lang="en-US" dirty="0" smtClean="0"/>
              <a:t> = 4 + 0 + 5 + 10 + 12 = 31 ms</a:t>
            </a:r>
          </a:p>
          <a:p>
            <a:r>
              <a:rPr lang="en-US" b="1" dirty="0" smtClean="0"/>
              <a:t>Average Waiting Time</a:t>
            </a:r>
            <a:r>
              <a:rPr lang="en-US" dirty="0" smtClean="0"/>
              <a:t> = (Total Waiting Time)/(no. of processes) = 31/5 = 6.20 ms</a:t>
            </a:r>
            <a:br>
              <a:rPr lang="en-US" dirty="0" smtClean="0"/>
            </a:br>
            <a:endParaRPr lang="en-US" dirty="0" smtClean="0"/>
          </a:p>
          <a:p>
            <a:r>
              <a:rPr lang="en-US" b="1" dirty="0" smtClean="0"/>
              <a:t>Total Response Time</a:t>
            </a:r>
            <a:r>
              <a:rPr lang="en-US" dirty="0" smtClean="0"/>
              <a:t> = 0 + 0 + 5 + 10 + 12 = 27 ms</a:t>
            </a:r>
          </a:p>
          <a:p>
            <a:r>
              <a:rPr lang="en-US" b="1" dirty="0" smtClean="0"/>
              <a:t>Average Response Time</a:t>
            </a:r>
            <a:r>
              <a:rPr lang="en-US" dirty="0" smtClean="0"/>
              <a:t> = (Total Response Time)/(no. of processes) = 27/5 = 5.40 ms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16835" y="437320"/>
          <a:ext cx="7500731" cy="4108175"/>
        </p:xfrm>
        <a:graphic>
          <a:graphicData uri="http://schemas.openxmlformats.org/drawingml/2006/table">
            <a:tbl>
              <a:tblPr/>
              <a:tblGrid>
                <a:gridCol w="2243076"/>
                <a:gridCol w="1901914"/>
                <a:gridCol w="1761444"/>
                <a:gridCol w="1594297"/>
              </a:tblGrid>
              <a:tr h="557900">
                <a:tc>
                  <a:txBody>
                    <a:bodyPr/>
                    <a:lstStyle/>
                    <a:p>
                      <a:pPr algn="ctr"/>
                      <a:r>
                        <a:rPr lang="en-US" sz="1800" b="1" dirty="0"/>
                        <a:t>Process Id</a:t>
                      </a:r>
                      <a:endParaRPr lang="en-US" sz="1800"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b="1" dirty="0"/>
                        <a:t>Arrival time</a:t>
                      </a:r>
                      <a:endParaRPr lang="en-US" sz="1800"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b="1"/>
                        <a:t>Burst time</a:t>
                      </a:r>
                      <a:endParaRPr lang="en-US" sz="180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b="1"/>
                        <a:t> Priority</a:t>
                      </a:r>
                      <a:endParaRPr lang="en-US" sz="180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710055">
                <a:tc>
                  <a:txBody>
                    <a:bodyPr/>
                    <a:lstStyle/>
                    <a:p>
                      <a:pPr algn="ctr"/>
                      <a:r>
                        <a:rPr lang="en-US" sz="1800"/>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710055">
                <a:tc>
                  <a:txBody>
                    <a:bodyPr/>
                    <a:lstStyle/>
                    <a:p>
                      <a:pPr algn="ctr"/>
                      <a:r>
                        <a:rPr lang="en-US" sz="1800"/>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710055">
                <a:tc>
                  <a:txBody>
                    <a:bodyPr/>
                    <a:lstStyle/>
                    <a:p>
                      <a:pPr algn="ctr"/>
                      <a:r>
                        <a:rPr lang="en-US" sz="1800"/>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710055">
                <a:tc>
                  <a:txBody>
                    <a:bodyPr/>
                    <a:lstStyle/>
                    <a:p>
                      <a:pPr algn="ctr"/>
                      <a:r>
                        <a:rPr lang="en-US" sz="1800"/>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710055">
                <a:tc>
                  <a:txBody>
                    <a:bodyPr/>
                    <a:lstStyle/>
                    <a:p>
                      <a:pPr algn="ctr"/>
                      <a:r>
                        <a:rPr lang="en-US" sz="1800"/>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800" dirty="0"/>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5" name="Rectangle 4"/>
          <p:cNvSpPr/>
          <p:nvPr/>
        </p:nvSpPr>
        <p:spPr>
          <a:xfrm>
            <a:off x="278297" y="5102231"/>
            <a:ext cx="8560904" cy="923330"/>
          </a:xfrm>
          <a:prstGeom prst="rect">
            <a:avLst/>
          </a:prstGeom>
        </p:spPr>
        <p:txBody>
          <a:bodyPr wrap="square">
            <a:spAutoFit/>
          </a:bodyPr>
          <a:lstStyle/>
          <a:p>
            <a:pPr algn="just"/>
            <a:r>
              <a:rPr lang="en-US" dirty="0" smtClean="0"/>
              <a:t>If the CPU scheduling policy is priority preemptive, calculate the average waiting time and average turn around time. (Higher number represents higher priority)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409" y="250640"/>
            <a:ext cx="4572000" cy="923330"/>
          </a:xfrm>
          <a:prstGeom prst="rect">
            <a:avLst/>
          </a:prstGeom>
        </p:spPr>
        <p:txBody>
          <a:bodyPr>
            <a:spAutoFit/>
          </a:bodyPr>
          <a:lstStyle/>
          <a:p>
            <a:r>
              <a:rPr lang="en-US" b="1" u="sng" dirty="0" smtClean="0"/>
              <a:t>Solution-</a:t>
            </a:r>
            <a:endParaRPr lang="en-US" b="1" dirty="0" smtClean="0"/>
          </a:p>
          <a:p>
            <a:r>
              <a:rPr lang="en-US" dirty="0" smtClean="0"/>
              <a:t> </a:t>
            </a:r>
          </a:p>
          <a:p>
            <a:r>
              <a:rPr lang="en-US" b="1" u="sng" dirty="0" smtClean="0"/>
              <a:t>Gantt Chart-</a:t>
            </a:r>
            <a:endParaRPr lang="en-US" b="1" dirty="0"/>
          </a:p>
        </p:txBody>
      </p:sp>
      <p:pic>
        <p:nvPicPr>
          <p:cNvPr id="141314" name="Picture 2" descr="C:\Users\Dell\Desktop\Priority-Scheduling-Problem-02-Gantt-Chart.png"/>
          <p:cNvPicPr>
            <a:picLocks noChangeAspect="1" noChangeArrowheads="1"/>
          </p:cNvPicPr>
          <p:nvPr/>
        </p:nvPicPr>
        <p:blipFill>
          <a:blip r:embed="rId2"/>
          <a:srcRect/>
          <a:stretch>
            <a:fillRect/>
          </a:stretch>
        </p:blipFill>
        <p:spPr bwMode="auto">
          <a:xfrm>
            <a:off x="821636" y="1674950"/>
            <a:ext cx="7474226" cy="1228725"/>
          </a:xfrm>
          <a:prstGeom prst="rect">
            <a:avLst/>
          </a:prstGeom>
          <a:noFill/>
        </p:spPr>
      </p:pic>
      <p:graphicFrame>
        <p:nvGraphicFramePr>
          <p:cNvPr id="6" name="Table 5"/>
          <p:cNvGraphicFramePr>
            <a:graphicFrameLocks noGrp="1"/>
          </p:cNvGraphicFramePr>
          <p:nvPr/>
        </p:nvGraphicFramePr>
        <p:xfrm>
          <a:off x="874643" y="3360751"/>
          <a:ext cx="7659757" cy="2377440"/>
        </p:xfrm>
        <a:graphic>
          <a:graphicData uri="http://schemas.openxmlformats.org/drawingml/2006/table">
            <a:tbl>
              <a:tblPr/>
              <a:tblGrid>
                <a:gridCol w="1407196"/>
                <a:gridCol w="1506847"/>
                <a:gridCol w="2142512"/>
                <a:gridCol w="2603202"/>
              </a:tblGrid>
              <a:tr h="209550">
                <a:tc>
                  <a:txBody>
                    <a:bodyPr/>
                    <a:lstStyle/>
                    <a:p>
                      <a:pPr algn="ctr"/>
                      <a:r>
                        <a:rPr lang="en-US" sz="1600" b="1" dirty="0"/>
                        <a:t> Id</a:t>
                      </a:r>
                      <a:endParaRPr lang="en-US" sz="1600"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b="1" dirty="0" smtClean="0"/>
                        <a:t>CT</a:t>
                      </a:r>
                      <a:endParaRPr lang="en-US" sz="1600"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b="1" dirty="0"/>
                        <a:t>Turn Around time</a:t>
                      </a:r>
                      <a:endParaRPr lang="en-US" sz="1600"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b="1" dirty="0"/>
                        <a:t>Waiting time</a:t>
                      </a:r>
                      <a:endParaRPr lang="en-US" sz="1600"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09550">
                <a:tc>
                  <a:txBody>
                    <a:bodyPr/>
                    <a:lstStyle/>
                    <a:p>
                      <a:pPr algn="ctr"/>
                      <a:r>
                        <a:rPr lang="en-US" sz="1600"/>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15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15 – 0 = 15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15 – 4 = 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algn="ctr"/>
                      <a:r>
                        <a:rPr lang="en-US" sz="1600"/>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12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12 – 1 = 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11 – 3 = 8</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09550">
                <a:tc>
                  <a:txBody>
                    <a:bodyPr/>
                    <a:lstStyle/>
                    <a:p>
                      <a:pPr algn="ctr"/>
                      <a:r>
                        <a:rPr lang="en-US" sz="1600"/>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3 – 2 = 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1 – 1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09550">
                <a:tc>
                  <a:txBody>
                    <a:bodyPr/>
                    <a:lstStyle/>
                    <a:p>
                      <a:pPr algn="ctr"/>
                      <a:r>
                        <a:rPr lang="en-US" sz="1600"/>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8</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8 – 3 = 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5 – 5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09550">
                <a:tc>
                  <a:txBody>
                    <a:bodyPr/>
                    <a:lstStyle/>
                    <a:p>
                      <a:pPr algn="ctr"/>
                      <a:r>
                        <a:rPr lang="en-US" sz="1600"/>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10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10 – 4 = 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6 – 2 = 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7" name="Rectangle 6"/>
          <p:cNvSpPr/>
          <p:nvPr/>
        </p:nvSpPr>
        <p:spPr>
          <a:xfrm>
            <a:off x="212035" y="6028732"/>
            <a:ext cx="8733183" cy="615553"/>
          </a:xfrm>
          <a:prstGeom prst="rect">
            <a:avLst/>
          </a:prstGeom>
        </p:spPr>
        <p:txBody>
          <a:bodyPr wrap="square">
            <a:spAutoFit/>
          </a:bodyPr>
          <a:lstStyle/>
          <a:p>
            <a:r>
              <a:rPr lang="en-US" dirty="0" smtClean="0"/>
              <a:t> </a:t>
            </a:r>
            <a:r>
              <a:rPr lang="en-US" sz="1600" dirty="0" smtClean="0"/>
              <a:t>AVG(Turn Around time) = (15 + 11 + 1 + 5 + 6) / 5 = 38 / 5 = 7.6 unit</a:t>
            </a:r>
          </a:p>
          <a:p>
            <a:r>
              <a:rPr lang="en-US" sz="1600" dirty="0" smtClean="0"/>
              <a:t> AVG(waiting time) = (11 + 8 + 0 + 0 + 4) / 5 = 23 / 5 = 4.6 unit</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Why is CPU Scheduling Necessary?</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In a </a:t>
            </a:r>
            <a:r>
              <a:rPr lang="en-US" dirty="0" err="1" smtClean="0"/>
              <a:t>multiprogrammed</a:t>
            </a:r>
            <a:r>
              <a:rPr lang="en-US" dirty="0" smtClean="0"/>
              <a:t> system, many processes are present in memory and are ready to execute. However, a CPU can only execute one process at a time. CPU scheduling is essential to: </a:t>
            </a:r>
          </a:p>
          <a:p>
            <a:r>
              <a:rPr lang="en-US" b="1" dirty="0" smtClean="0"/>
              <a:t>Maximize CPU Utilization:</a:t>
            </a:r>
            <a:endParaRPr lang="en-US" dirty="0" smtClean="0"/>
          </a:p>
          <a:p>
            <a:pPr>
              <a:buNone/>
            </a:pPr>
            <a:r>
              <a:rPr lang="en-US" dirty="0" smtClean="0"/>
              <a:t>     It keeps the CPU busy by assigning it to a process whenever a previous process finishes or goes into a waiting state (e.g., for I/O operations), preventing it from sitting idle. </a:t>
            </a:r>
          </a:p>
          <a:p>
            <a:r>
              <a:rPr lang="en-US" b="1" dirty="0" smtClean="0"/>
              <a:t>Improve System Efficiency:</a:t>
            </a:r>
            <a:endParaRPr lang="en-US" dirty="0" smtClean="0"/>
          </a:p>
          <a:p>
            <a:pPr>
              <a:buNone/>
            </a:pPr>
            <a:r>
              <a:rPr lang="en-US" dirty="0" smtClean="0"/>
              <a:t>     By keeping the CPU busy, the overall time wasted is minimized, leading to higher productivity. </a:t>
            </a:r>
          </a:p>
          <a:p>
            <a:r>
              <a:rPr lang="en-US" b="1" dirty="0" smtClean="0"/>
              <a:t>Enhance User Experience:</a:t>
            </a:r>
            <a:endParaRPr lang="en-US" dirty="0" smtClean="0"/>
          </a:p>
          <a:p>
            <a:pPr>
              <a:buNone/>
            </a:pPr>
            <a:r>
              <a:rPr lang="en-US" dirty="0" smtClean="0"/>
              <a:t>     Scheduling algorithms aim to provide quick response times for interactive processes and complete background tasks efficiently. </a:t>
            </a:r>
          </a:p>
          <a:p>
            <a:pPr>
              <a:buNone/>
            </a:pPr>
            <a:endParaRPr lang="en-US" dirty="0" smtClean="0"/>
          </a:p>
          <a:p>
            <a:pPr>
              <a:buNone/>
            </a:pP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409" y="275057"/>
            <a:ext cx="8673548" cy="1477328"/>
          </a:xfrm>
          <a:prstGeom prst="rect">
            <a:avLst/>
          </a:prstGeom>
        </p:spPr>
        <p:txBody>
          <a:bodyPr wrap="square">
            <a:spAutoFit/>
          </a:bodyPr>
          <a:lstStyle/>
          <a:p>
            <a:pPr algn="just"/>
            <a:r>
              <a:rPr lang="en-US" dirty="0" smtClean="0"/>
              <a:t>Q. Consider </a:t>
            </a:r>
            <a:r>
              <a:rPr lang="en-US" dirty="0" smtClean="0"/>
              <a:t>the following set of processes with their CPU burst time, arrival time given in milliseconds and priority. Draw GANTT charts for each execution using SRTF, RR(quantum=2) and preemptive priority scheduling. Compute average response time, average waiting time and average turnaround time for each of the algorithms.</a:t>
            </a:r>
            <a:endParaRPr lang="en-US" dirty="0"/>
          </a:p>
        </p:txBody>
      </p:sp>
      <p:graphicFrame>
        <p:nvGraphicFramePr>
          <p:cNvPr id="5" name="Table 4"/>
          <p:cNvGraphicFramePr>
            <a:graphicFrameLocks noGrp="1"/>
          </p:cNvGraphicFramePr>
          <p:nvPr/>
        </p:nvGraphicFramePr>
        <p:xfrm>
          <a:off x="583095" y="2725309"/>
          <a:ext cx="7659758" cy="3171907"/>
        </p:xfrm>
        <a:graphic>
          <a:graphicData uri="http://schemas.openxmlformats.org/drawingml/2006/table">
            <a:tbl>
              <a:tblPr/>
              <a:tblGrid>
                <a:gridCol w="1928238"/>
                <a:gridCol w="1888343"/>
                <a:gridCol w="1914939"/>
                <a:gridCol w="1928238"/>
              </a:tblGrid>
              <a:tr h="822347">
                <a:tc>
                  <a:txBody>
                    <a:bodyPr/>
                    <a:lstStyle/>
                    <a:p>
                      <a:pPr algn="ctr"/>
                      <a:r>
                        <a:rPr lang="en-US" sz="1800" dirty="0">
                          <a:latin typeface="Calibri"/>
                        </a:rPr>
                        <a:t>Process</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dirty="0">
                          <a:latin typeface="Calibri"/>
                        </a:rPr>
                        <a:t>CPU burst time</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Arrival time</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Priority</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69912">
                <a:tc>
                  <a:txBody>
                    <a:bodyPr/>
                    <a:lstStyle/>
                    <a:p>
                      <a:pPr algn="ctr"/>
                      <a:r>
                        <a:rPr lang="en-US" sz="1800">
                          <a:latin typeface="Calibri"/>
                        </a:rPr>
                        <a:t>P1</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dirty="0">
                          <a:latin typeface="Calibri"/>
                        </a:rPr>
                        <a:t>3</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dirty="0">
                          <a:latin typeface="Calibri"/>
                        </a:rPr>
                        <a:t>0</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1</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69912">
                <a:tc>
                  <a:txBody>
                    <a:bodyPr/>
                    <a:lstStyle/>
                    <a:p>
                      <a:pPr algn="ctr"/>
                      <a:r>
                        <a:rPr lang="en-US" sz="1800">
                          <a:latin typeface="Calibri"/>
                        </a:rPr>
                        <a:t>P2</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2</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dirty="0">
                          <a:latin typeface="Calibri"/>
                        </a:rPr>
                        <a:t>1</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0</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69912">
                <a:tc>
                  <a:txBody>
                    <a:bodyPr/>
                    <a:lstStyle/>
                    <a:p>
                      <a:pPr algn="ctr"/>
                      <a:r>
                        <a:rPr lang="en-US" sz="1800">
                          <a:latin typeface="Calibri"/>
                        </a:rPr>
                        <a:t>P3</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4</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dirty="0">
                          <a:latin typeface="Calibri"/>
                        </a:rPr>
                        <a:t>3</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dirty="0">
                          <a:latin typeface="Calibri"/>
                        </a:rPr>
                        <a:t>2</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69912">
                <a:tc>
                  <a:txBody>
                    <a:bodyPr/>
                    <a:lstStyle/>
                    <a:p>
                      <a:pPr algn="ctr"/>
                      <a:r>
                        <a:rPr lang="en-US" sz="1800">
                          <a:latin typeface="Calibri"/>
                        </a:rPr>
                        <a:t>P4</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5</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4</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dirty="0">
                          <a:latin typeface="Calibri"/>
                        </a:rPr>
                        <a:t>0</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69912">
                <a:tc>
                  <a:txBody>
                    <a:bodyPr/>
                    <a:lstStyle/>
                    <a:p>
                      <a:pPr algn="ctr"/>
                      <a:r>
                        <a:rPr lang="en-US" sz="1800">
                          <a:latin typeface="Calibri"/>
                        </a:rPr>
                        <a:t>P5</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3</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a:latin typeface="Calibri"/>
                        </a:rPr>
                        <a:t>5</a:t>
                      </a:r>
                      <a:endParaRPr lang="en-US" sz="180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800" dirty="0">
                          <a:latin typeface="Calibri"/>
                        </a:rPr>
                        <a:t>1</a:t>
                      </a:r>
                      <a:endParaRPr lang="en-US" sz="1800" dirty="0"/>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76213"/>
            <a:ext cx="8229600" cy="576262"/>
          </a:xfrm>
        </p:spPr>
        <p:txBody>
          <a:bodyPr/>
          <a:lstStyle/>
          <a:p>
            <a:pPr eaLnBrk="1" hangingPunct="1"/>
            <a:r>
              <a:rPr lang="en-US" altLang="en-US" smtClean="0"/>
              <a:t>Round Robin (RR)</a:t>
            </a:r>
          </a:p>
        </p:txBody>
      </p:sp>
      <p:sp>
        <p:nvSpPr>
          <p:cNvPr id="5" name="Rectangle 4"/>
          <p:cNvSpPr/>
          <p:nvPr/>
        </p:nvSpPr>
        <p:spPr>
          <a:xfrm>
            <a:off x="205408" y="939753"/>
            <a:ext cx="8779566" cy="646331"/>
          </a:xfrm>
          <a:prstGeom prst="rect">
            <a:avLst/>
          </a:prstGeom>
        </p:spPr>
        <p:txBody>
          <a:bodyPr wrap="square">
            <a:spAutoFit/>
          </a:bodyPr>
          <a:lstStyle/>
          <a:p>
            <a:r>
              <a:rPr lang="en-US" b="1" dirty="0" smtClean="0"/>
              <a:t>Round Robin</a:t>
            </a:r>
            <a:r>
              <a:rPr lang="en-US" dirty="0" smtClean="0"/>
              <a:t> is a CPU scheduling algorithm where each process is cyclically assigned a fixed time slot. </a:t>
            </a:r>
            <a:endParaRPr lang="en-US" dirty="0"/>
          </a:p>
        </p:txBody>
      </p:sp>
      <p:sp>
        <p:nvSpPr>
          <p:cNvPr id="6" name="Rectangle 5"/>
          <p:cNvSpPr/>
          <p:nvPr/>
        </p:nvSpPr>
        <p:spPr>
          <a:xfrm>
            <a:off x="304801" y="2026937"/>
            <a:ext cx="8627164" cy="3139321"/>
          </a:xfrm>
          <a:prstGeom prst="rect">
            <a:avLst/>
          </a:prstGeom>
        </p:spPr>
        <p:txBody>
          <a:bodyPr wrap="square">
            <a:spAutoFit/>
          </a:bodyPr>
          <a:lstStyle/>
          <a:p>
            <a:pPr marL="342900" indent="-342900">
              <a:buFont typeface="+mj-lt"/>
              <a:buAutoNum type="arabicPeriod"/>
            </a:pPr>
            <a:r>
              <a:rPr lang="en-US" dirty="0" smtClean="0"/>
              <a:t>Round Robin CPU Algorithm generally focuses on Time Sharing technique. </a:t>
            </a:r>
            <a:br>
              <a:rPr lang="en-US" dirty="0" smtClean="0"/>
            </a:br>
            <a:endParaRPr lang="en-US" dirty="0" smtClean="0"/>
          </a:p>
          <a:p>
            <a:pPr marL="342900" indent="-342900">
              <a:buFont typeface="+mj-lt"/>
              <a:buAutoNum type="arabicPeriod"/>
            </a:pPr>
            <a:r>
              <a:rPr lang="en-US" dirty="0" smtClean="0"/>
              <a:t>The period of time for which a process or job is allowed to run in a pre-emptive method is called time </a:t>
            </a:r>
            <a:r>
              <a:rPr lang="en-US" b="1" dirty="0" smtClean="0"/>
              <a:t>quantum</a:t>
            </a:r>
            <a:r>
              <a:rPr lang="en-US" dirty="0" smtClean="0"/>
              <a:t>. </a:t>
            </a:r>
          </a:p>
          <a:p>
            <a:pPr marL="342900" indent="-342900">
              <a:buFont typeface="+mj-lt"/>
              <a:buAutoNum type="arabicPeriod"/>
            </a:pPr>
            <a:endParaRPr lang="en-US" dirty="0" smtClean="0"/>
          </a:p>
          <a:p>
            <a:pPr marL="342900" indent="-342900" algn="just">
              <a:buFont typeface="+mj-lt"/>
              <a:buAutoNum type="arabicPeriod"/>
            </a:pPr>
            <a:r>
              <a:rPr lang="en-US" dirty="0" smtClean="0"/>
              <a:t>Each process or job present in the ready queue is assigned the CPU for that time quantum, if the execution of the process is completed during that time then the process will </a:t>
            </a:r>
            <a:r>
              <a:rPr lang="en-US" b="1" dirty="0" smtClean="0"/>
              <a:t>terminate</a:t>
            </a:r>
            <a:r>
              <a:rPr lang="en-US" dirty="0" smtClean="0"/>
              <a:t> else the process will go back to the </a:t>
            </a:r>
            <a:r>
              <a:rPr lang="en-US" b="1" dirty="0" smtClean="0"/>
              <a:t>Ready Queue</a:t>
            </a:r>
            <a:r>
              <a:rPr lang="en-US" dirty="0" smtClean="0"/>
              <a:t> and wait for its next turn to complete the execution.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65043" y="828264"/>
            <a:ext cx="8375374" cy="4247317"/>
          </a:xfrm>
          <a:prstGeom prst="rect">
            <a:avLst/>
          </a:prstGeom>
        </p:spPr>
        <p:txBody>
          <a:bodyPr wrap="square">
            <a:spAutoFit/>
          </a:bodyPr>
          <a:lstStyle/>
          <a:p>
            <a:r>
              <a:rPr lang="en-US" b="1" dirty="0" smtClean="0"/>
              <a:t>Advantages of Round Robin CPU Scheduling Algorithm</a:t>
            </a:r>
          </a:p>
          <a:p>
            <a:endParaRPr lang="en-US" b="1" dirty="0" smtClean="0"/>
          </a:p>
          <a:p>
            <a:pPr marL="342900" indent="-342900" algn="just">
              <a:buFont typeface="+mj-lt"/>
              <a:buAutoNum type="arabicPeriod"/>
            </a:pPr>
            <a:r>
              <a:rPr lang="en-US" dirty="0" smtClean="0"/>
              <a:t>There is fairness since every process gets an equal share of the CPU.</a:t>
            </a:r>
          </a:p>
          <a:p>
            <a:pPr marL="342900" indent="-342900" algn="just">
              <a:buFont typeface="+mj-lt"/>
              <a:buAutoNum type="arabicPeriod"/>
            </a:pPr>
            <a:endParaRPr lang="en-US" dirty="0" smtClean="0"/>
          </a:p>
          <a:p>
            <a:pPr marL="342900" indent="-342900" algn="just">
              <a:buFont typeface="+mj-lt"/>
              <a:buAutoNum type="arabicPeriod"/>
            </a:pPr>
            <a:r>
              <a:rPr lang="en-US" dirty="0" smtClean="0"/>
              <a:t>The newly created process is added to the end of the ready queue.</a:t>
            </a:r>
          </a:p>
          <a:p>
            <a:pPr marL="342900" indent="-342900" algn="just">
              <a:buFont typeface="+mj-lt"/>
              <a:buAutoNum type="arabicPeriod"/>
            </a:pPr>
            <a:endParaRPr lang="en-US" dirty="0" smtClean="0"/>
          </a:p>
          <a:p>
            <a:pPr marL="342900" indent="-342900" algn="just">
              <a:buFont typeface="+mj-lt"/>
              <a:buAutoNum type="arabicPeriod"/>
            </a:pPr>
            <a:r>
              <a:rPr lang="en-US" dirty="0" smtClean="0"/>
              <a:t>A round-robin scheduler generally employs time-sharing, giving each job a time slot or quantum. </a:t>
            </a:r>
          </a:p>
          <a:p>
            <a:pPr marL="342900" indent="-342900" algn="just">
              <a:buFont typeface="+mj-lt"/>
              <a:buAutoNum type="arabicPeriod"/>
            </a:pPr>
            <a:endParaRPr lang="en-US" dirty="0" smtClean="0"/>
          </a:p>
          <a:p>
            <a:pPr marL="342900" indent="-342900" algn="just">
              <a:buFont typeface="+mj-lt"/>
              <a:buAutoNum type="arabicPeriod"/>
            </a:pPr>
            <a:r>
              <a:rPr lang="en-US" dirty="0" smtClean="0"/>
              <a:t>While performing a round-robin scheduling, a particular time quantum is allotted to different jobs. </a:t>
            </a:r>
          </a:p>
          <a:p>
            <a:pPr marL="342900" indent="-342900" algn="just">
              <a:buFont typeface="+mj-lt"/>
              <a:buAutoNum type="arabicPeriod"/>
            </a:pPr>
            <a:endParaRPr lang="en-US" dirty="0" smtClean="0"/>
          </a:p>
          <a:p>
            <a:pPr marL="342900" indent="-342900" algn="just">
              <a:buFont typeface="+mj-lt"/>
              <a:buAutoNum type="arabicPeriod"/>
            </a:pPr>
            <a:r>
              <a:rPr lang="en-US" dirty="0" smtClean="0"/>
              <a:t>Each process get a chance to reschedule after a particular quantum time in this scheduling.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669" y="257914"/>
            <a:ext cx="8647044" cy="1200329"/>
          </a:xfrm>
          <a:prstGeom prst="rect">
            <a:avLst/>
          </a:prstGeom>
        </p:spPr>
        <p:txBody>
          <a:bodyPr wrap="square">
            <a:spAutoFit/>
          </a:bodyPr>
          <a:lstStyle/>
          <a:p>
            <a:r>
              <a:rPr lang="en-US" b="1" dirty="0" smtClean="0"/>
              <a:t>Example-1: </a:t>
            </a:r>
          </a:p>
          <a:p>
            <a:endParaRPr lang="en-US" b="1" dirty="0" smtClean="0"/>
          </a:p>
          <a:p>
            <a:pPr algn="just"/>
            <a:r>
              <a:rPr lang="en-US" dirty="0" smtClean="0"/>
              <a:t>Consider the following table of arrival time and burst time for four processes </a:t>
            </a:r>
            <a:r>
              <a:rPr lang="en-US" b="1" dirty="0" smtClean="0"/>
              <a:t>P1, P2, P3, and P4 </a:t>
            </a:r>
            <a:r>
              <a:rPr lang="en-US" dirty="0" smtClean="0"/>
              <a:t>and given </a:t>
            </a:r>
            <a:r>
              <a:rPr lang="en-US" b="1" dirty="0" smtClean="0"/>
              <a:t>Time Quantum = 2</a:t>
            </a:r>
            <a:endParaRPr lang="en-US" dirty="0"/>
          </a:p>
        </p:txBody>
      </p:sp>
      <p:graphicFrame>
        <p:nvGraphicFramePr>
          <p:cNvPr id="6" name="Table 5"/>
          <p:cNvGraphicFramePr>
            <a:graphicFrameLocks noGrp="1"/>
          </p:cNvGraphicFramePr>
          <p:nvPr/>
        </p:nvGraphicFramePr>
        <p:xfrm>
          <a:off x="848139" y="1996012"/>
          <a:ext cx="6626088" cy="3172334"/>
        </p:xfrm>
        <a:graphic>
          <a:graphicData uri="http://schemas.openxmlformats.org/drawingml/2006/table">
            <a:tbl>
              <a:tblPr/>
              <a:tblGrid>
                <a:gridCol w="2208696"/>
                <a:gridCol w="2208696"/>
                <a:gridCol w="2208696"/>
              </a:tblGrid>
              <a:tr h="577710">
                <a:tc>
                  <a:txBody>
                    <a:bodyPr/>
                    <a:lstStyle/>
                    <a:p>
                      <a:pPr algn="ctr" fontAlgn="base"/>
                      <a:r>
                        <a:rPr lang="en-US" sz="1800" b="1" dirty="0"/>
                        <a:t>Process</a:t>
                      </a:r>
                    </a:p>
                  </a:txBody>
                  <a:tcPr marL="34834" marR="34834" marT="87086" marB="8708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t>Arrival Time</a:t>
                      </a:r>
                    </a:p>
                  </a:txBody>
                  <a:tcPr marL="87086" marR="87086" marT="87086" marB="8708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t>Burst Time</a:t>
                      </a:r>
                    </a:p>
                  </a:txBody>
                  <a:tcPr marL="87086" marR="87086" marT="87086" marB="87086"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48656">
                <a:tc>
                  <a:txBody>
                    <a:bodyPr/>
                    <a:lstStyle/>
                    <a:p>
                      <a:pPr algn="ctr" fontAlgn="ctr"/>
                      <a:r>
                        <a:rPr lang="en-US" sz="1800" b="0"/>
                        <a:t> P1  </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0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 5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48656">
                <a:tc>
                  <a:txBody>
                    <a:bodyPr/>
                    <a:lstStyle/>
                    <a:p>
                      <a:pPr algn="ctr" fontAlgn="ctr"/>
                      <a:r>
                        <a:rPr lang="en-US" sz="1800" b="0"/>
                        <a:t> P2</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1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 4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48656">
                <a:tc>
                  <a:txBody>
                    <a:bodyPr/>
                    <a:lstStyle/>
                    <a:p>
                      <a:pPr algn="ctr" fontAlgn="ctr"/>
                      <a:r>
                        <a:rPr lang="en-US" sz="1800" b="0"/>
                        <a:t> P3</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2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 2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48656">
                <a:tc>
                  <a:txBody>
                    <a:bodyPr/>
                    <a:lstStyle/>
                    <a:p>
                      <a:pPr algn="ctr" fontAlgn="ctr"/>
                      <a:r>
                        <a:rPr lang="en-US" sz="1800" b="0"/>
                        <a:t> P4</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4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 1 ms</a:t>
                      </a:r>
                    </a:p>
                  </a:txBody>
                  <a:tcPr marL="87086" marR="87086"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pic>
        <p:nvPicPr>
          <p:cNvPr id="1026" name="Picture 2" descr="C:\Users\Dell\Desktop\UntitledDiagram6-300x54.jpg"/>
          <p:cNvPicPr>
            <a:picLocks noChangeAspect="1" noChangeArrowheads="1"/>
          </p:cNvPicPr>
          <p:nvPr/>
        </p:nvPicPr>
        <p:blipFill>
          <a:blip r:embed="rId2"/>
          <a:srcRect/>
          <a:stretch>
            <a:fillRect/>
          </a:stretch>
        </p:blipFill>
        <p:spPr bwMode="auto">
          <a:xfrm>
            <a:off x="834886" y="5426765"/>
            <a:ext cx="6135757" cy="143123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71060" y="485269"/>
          <a:ext cx="7898298" cy="2521130"/>
        </p:xfrm>
        <a:graphic>
          <a:graphicData uri="http://schemas.openxmlformats.org/drawingml/2006/table">
            <a:tbl>
              <a:tblPr/>
              <a:tblGrid>
                <a:gridCol w="1316383"/>
                <a:gridCol w="1316383"/>
                <a:gridCol w="1316383"/>
                <a:gridCol w="1316383"/>
                <a:gridCol w="1316383"/>
                <a:gridCol w="1316383"/>
              </a:tblGrid>
              <a:tr h="369242">
                <a:tc>
                  <a:txBody>
                    <a:bodyPr/>
                    <a:lstStyle/>
                    <a:p>
                      <a:pPr algn="ctr" fontAlgn="base"/>
                      <a:r>
                        <a:rPr lang="en-US" sz="1800" b="1" dirty="0"/>
                        <a:t>Processes</a:t>
                      </a:r>
                    </a:p>
                  </a:txBody>
                  <a:tcPr marL="34834" marR="34834" marT="87085" marB="870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dirty="0"/>
                        <a:t>AT</a:t>
                      </a:r>
                    </a:p>
                  </a:txBody>
                  <a:tcPr marL="87085" marR="87085" marT="87085" marB="870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t>BT</a:t>
                      </a:r>
                    </a:p>
                  </a:txBody>
                  <a:tcPr marL="87085" marR="87085" marT="87085" marB="870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t>CT</a:t>
                      </a:r>
                    </a:p>
                  </a:txBody>
                  <a:tcPr marL="87085" marR="87085" marT="87085" marB="870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t>TAT</a:t>
                      </a:r>
                    </a:p>
                  </a:txBody>
                  <a:tcPr marL="87085" marR="87085" marT="87085" marB="870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t>WT</a:t>
                      </a:r>
                    </a:p>
                  </a:txBody>
                  <a:tcPr marL="87085" marR="87085" marT="87085" marB="870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18010">
                <a:tc>
                  <a:txBody>
                    <a:bodyPr/>
                    <a:lstStyle/>
                    <a:p>
                      <a:pPr algn="ctr" fontAlgn="ctr"/>
                      <a:r>
                        <a:rPr lang="en-US" sz="1800" b="0"/>
                        <a:t>P1</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0</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5</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12</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12-0 = 12</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12-5 = 7</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18010">
                <a:tc>
                  <a:txBody>
                    <a:bodyPr/>
                    <a:lstStyle/>
                    <a:p>
                      <a:pPr algn="ctr" fontAlgn="ctr"/>
                      <a:r>
                        <a:rPr lang="en-US" sz="1800" b="0"/>
                        <a:t>P2</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1</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4</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11</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11-1 = 10</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10-4 = 6</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18010">
                <a:tc>
                  <a:txBody>
                    <a:bodyPr/>
                    <a:lstStyle/>
                    <a:p>
                      <a:pPr algn="ctr" fontAlgn="ctr"/>
                      <a:r>
                        <a:rPr lang="en-US" sz="1800" b="0"/>
                        <a:t>P3</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2</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2</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6</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6-2 = 4</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4-2 = 2</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18010">
                <a:tc>
                  <a:txBody>
                    <a:bodyPr/>
                    <a:lstStyle/>
                    <a:p>
                      <a:pPr algn="ctr" fontAlgn="ctr"/>
                      <a:r>
                        <a:rPr lang="en-US" sz="1800" b="0"/>
                        <a:t>P4</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4</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t>1</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9</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9-4 = 5</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t>5-1 = 4</a:t>
                      </a:r>
                    </a:p>
                  </a:txBody>
                  <a:tcPr marL="87085" marR="87085" marT="121920" marB="12192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5" name="Rectangle 4"/>
          <p:cNvSpPr/>
          <p:nvPr/>
        </p:nvSpPr>
        <p:spPr>
          <a:xfrm>
            <a:off x="351182" y="3199898"/>
            <a:ext cx="7904921" cy="1109663"/>
          </a:xfrm>
          <a:prstGeom prst="rect">
            <a:avLst/>
          </a:prstGeom>
        </p:spPr>
        <p:txBody>
          <a:bodyPr wrap="square">
            <a:spAutoFit/>
          </a:bodyPr>
          <a:lstStyle/>
          <a:p>
            <a:pPr>
              <a:lnSpc>
                <a:spcPct val="200000"/>
              </a:lnSpc>
            </a:pPr>
            <a:r>
              <a:rPr lang="en-US" b="1" i="1" dirty="0" smtClean="0"/>
              <a:t>Average Turn around time</a:t>
            </a:r>
            <a:r>
              <a:rPr lang="en-US" i="1" dirty="0" smtClean="0"/>
              <a:t> = (12 + 10 + 4 + 5)/4 = 31/4 = 7.7</a:t>
            </a:r>
          </a:p>
          <a:p>
            <a:pPr>
              <a:lnSpc>
                <a:spcPct val="200000"/>
              </a:lnSpc>
            </a:pPr>
            <a:r>
              <a:rPr lang="en-US" b="1" i="1" dirty="0" smtClean="0"/>
              <a:t>Average waiting time</a:t>
            </a:r>
            <a:r>
              <a:rPr lang="en-US" i="1" dirty="0" smtClean="0"/>
              <a:t> = (7 + 6 + 2 + 4)/4 = 19/4 = 4.7</a:t>
            </a:r>
            <a:endParaRPr lang="en-US"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02364" y="842837"/>
          <a:ext cx="7354958" cy="3662901"/>
        </p:xfrm>
        <a:graphic>
          <a:graphicData uri="http://schemas.openxmlformats.org/drawingml/2006/table">
            <a:tbl>
              <a:tblPr/>
              <a:tblGrid>
                <a:gridCol w="2451506"/>
                <a:gridCol w="2451506"/>
                <a:gridCol w="2451946"/>
              </a:tblGrid>
              <a:tr h="497431">
                <a:tc>
                  <a:txBody>
                    <a:bodyPr/>
                    <a:lstStyle/>
                    <a:p>
                      <a:pPr algn="ctr"/>
                      <a:r>
                        <a:rPr lang="en-US" sz="1600" b="1" dirty="0"/>
                        <a:t>Process Id</a:t>
                      </a:r>
                      <a:endParaRPr lang="en-US" sz="1600" dirty="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b="1"/>
                        <a:t>Arrival time</a:t>
                      </a:r>
                      <a:endParaRPr lang="en-US" sz="160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b="1"/>
                        <a:t>Burst time</a:t>
                      </a:r>
                      <a:endParaRPr lang="en-US" sz="1600"/>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633094">
                <a:tc>
                  <a:txBody>
                    <a:bodyPr/>
                    <a:lstStyle/>
                    <a:p>
                      <a:pPr algn="ctr"/>
                      <a:r>
                        <a:rPr lang="en-US" sz="1600"/>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633094">
                <a:tc>
                  <a:txBody>
                    <a:bodyPr/>
                    <a:lstStyle/>
                    <a:p>
                      <a:pPr algn="ctr"/>
                      <a:r>
                        <a:rPr lang="en-US" sz="1600"/>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633094">
                <a:tc>
                  <a:txBody>
                    <a:bodyPr/>
                    <a:lstStyle/>
                    <a:p>
                      <a:pPr algn="ctr"/>
                      <a:r>
                        <a:rPr lang="en-US" sz="1600"/>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633094">
                <a:tc>
                  <a:txBody>
                    <a:bodyPr/>
                    <a:lstStyle/>
                    <a:p>
                      <a:pPr algn="ctr"/>
                      <a:r>
                        <a:rPr lang="en-US" sz="1600"/>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633094">
                <a:tc>
                  <a:txBody>
                    <a:bodyPr/>
                    <a:lstStyle/>
                    <a:p>
                      <a:pPr algn="ctr"/>
                      <a:r>
                        <a:rPr lang="en-US" sz="1600" dirty="0"/>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600" dirty="0"/>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
        <p:nvSpPr>
          <p:cNvPr id="3" name="Rectangle 2"/>
          <p:cNvSpPr/>
          <p:nvPr/>
        </p:nvSpPr>
        <p:spPr>
          <a:xfrm>
            <a:off x="251791" y="4856420"/>
            <a:ext cx="8242851" cy="923330"/>
          </a:xfrm>
          <a:prstGeom prst="rect">
            <a:avLst/>
          </a:prstGeom>
        </p:spPr>
        <p:txBody>
          <a:bodyPr wrap="square">
            <a:spAutoFit/>
          </a:bodyPr>
          <a:lstStyle/>
          <a:p>
            <a:r>
              <a:rPr lang="en-US" dirty="0" smtClean="0"/>
              <a:t>If the CPU scheduling policy is Round Robin with time quantum = 2 unit, calculate the average waiting time and average turn around time.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1" descr="C:\Users\Dell\Desktop\Round-Robin-Scheduling-Problem-01-Gantt-Chart.png"/>
          <p:cNvPicPr>
            <a:picLocks noChangeAspect="1" noChangeArrowheads="1"/>
          </p:cNvPicPr>
          <p:nvPr/>
        </p:nvPicPr>
        <p:blipFill>
          <a:blip r:embed="rId2"/>
          <a:srcRect/>
          <a:stretch>
            <a:fillRect/>
          </a:stretch>
        </p:blipFill>
        <p:spPr bwMode="auto">
          <a:xfrm>
            <a:off x="1260405" y="1754462"/>
            <a:ext cx="7153275" cy="122872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191" y="457994"/>
            <a:ext cx="8236225" cy="923330"/>
          </a:xfrm>
          <a:prstGeom prst="rect">
            <a:avLst/>
          </a:prstGeom>
        </p:spPr>
        <p:txBody>
          <a:bodyPr wrap="square">
            <a:spAutoFit/>
          </a:bodyPr>
          <a:lstStyle/>
          <a:p>
            <a:r>
              <a:rPr lang="en-US" dirty="0" smtClean="0"/>
              <a:t>Let us consider a system that has four processes which have arrived at the same time in the order P1, P2, P3 and P4. The burst time in milliseconds of each process is given by the following table −</a:t>
            </a:r>
            <a:endParaRPr lang="en-US" dirty="0"/>
          </a:p>
        </p:txBody>
      </p:sp>
      <p:graphicFrame>
        <p:nvGraphicFramePr>
          <p:cNvPr id="5" name="Table 4"/>
          <p:cNvGraphicFramePr>
            <a:graphicFrameLocks noGrp="1"/>
          </p:cNvGraphicFramePr>
          <p:nvPr/>
        </p:nvGraphicFramePr>
        <p:xfrm>
          <a:off x="1206267" y="1699592"/>
          <a:ext cx="5565276" cy="2133600"/>
        </p:xfrm>
        <a:graphic>
          <a:graphicData uri="http://schemas.openxmlformats.org/drawingml/2006/table">
            <a:tbl>
              <a:tblPr/>
              <a:tblGrid>
                <a:gridCol w="2782638"/>
                <a:gridCol w="2782638"/>
              </a:tblGrid>
              <a:tr h="0">
                <a:tc>
                  <a:txBody>
                    <a:bodyPr/>
                    <a:lstStyle/>
                    <a:p>
                      <a:pPr algn="ctr"/>
                      <a:r>
                        <a:rPr lang="en-US" b="1">
                          <a:latin typeface="inherit"/>
                        </a:rPr>
                        <a:t>Process</a:t>
                      </a:r>
                    </a:p>
                  </a:txBody>
                  <a:tcPr marL="76200" marR="76200" marT="76200" marB="76200" anchor="ctr">
                    <a:lnL>
                      <a:noFill/>
                    </a:lnL>
                    <a:lnR>
                      <a:noFill/>
                    </a:lnR>
                    <a:lnT>
                      <a:noFill/>
                    </a:lnT>
                    <a:lnB>
                      <a:noFill/>
                    </a:lnB>
                    <a:solidFill>
                      <a:srgbClr val="FFFFFF"/>
                    </a:solidFill>
                  </a:tcPr>
                </a:tc>
                <a:tc>
                  <a:txBody>
                    <a:bodyPr/>
                    <a:lstStyle/>
                    <a:p>
                      <a:pPr algn="ctr"/>
                      <a:r>
                        <a:rPr lang="en-US" b="1">
                          <a:latin typeface="inherit"/>
                        </a:rPr>
                        <a:t>CPU Burst Times in ms</a:t>
                      </a:r>
                    </a:p>
                  </a:txBody>
                  <a:tcPr marL="76200" marR="76200" marT="76200" marB="76200" anchor="ctr">
                    <a:lnL>
                      <a:noFill/>
                    </a:lnL>
                    <a:lnR>
                      <a:noFill/>
                    </a:lnR>
                    <a:lnT>
                      <a:noFill/>
                    </a:lnT>
                    <a:lnB>
                      <a:noFill/>
                    </a:lnB>
                    <a:solidFill>
                      <a:srgbClr val="FFFFFF"/>
                    </a:solidFill>
                  </a:tcPr>
                </a:tc>
              </a:tr>
              <a:tr h="0">
                <a:tc>
                  <a:txBody>
                    <a:bodyPr/>
                    <a:lstStyle/>
                    <a:p>
                      <a:pPr algn="ctr"/>
                      <a:r>
                        <a:rPr lang="en-US"/>
                        <a:t>P1</a:t>
                      </a:r>
                    </a:p>
                  </a:txBody>
                  <a:tcPr marL="76200" marR="76200" marT="76200" marB="76200" anchor="ctr">
                    <a:lnL>
                      <a:noFill/>
                    </a:lnL>
                    <a:lnR>
                      <a:noFill/>
                    </a:lnR>
                    <a:lnT>
                      <a:noFill/>
                    </a:lnT>
                    <a:lnB>
                      <a:noFill/>
                    </a:lnB>
                    <a:solidFill>
                      <a:srgbClr val="FFFFFF"/>
                    </a:solidFill>
                  </a:tcPr>
                </a:tc>
                <a:tc>
                  <a:txBody>
                    <a:bodyPr/>
                    <a:lstStyle/>
                    <a:p>
                      <a:pPr algn="ctr"/>
                      <a:r>
                        <a:rPr lang="en-US"/>
                        <a:t>8</a:t>
                      </a:r>
                    </a:p>
                  </a:txBody>
                  <a:tcPr marL="76200" marR="76200" marT="76200" marB="76200" anchor="ctr">
                    <a:lnL>
                      <a:noFill/>
                    </a:lnL>
                    <a:lnR>
                      <a:noFill/>
                    </a:lnR>
                    <a:lnT>
                      <a:noFill/>
                    </a:lnT>
                    <a:lnB>
                      <a:noFill/>
                    </a:lnB>
                    <a:solidFill>
                      <a:srgbClr val="FFFFFF"/>
                    </a:solidFill>
                  </a:tcPr>
                </a:tc>
              </a:tr>
              <a:tr h="0">
                <a:tc>
                  <a:txBody>
                    <a:bodyPr/>
                    <a:lstStyle/>
                    <a:p>
                      <a:pPr algn="ctr"/>
                      <a:r>
                        <a:rPr lang="en-US"/>
                        <a:t>P2</a:t>
                      </a:r>
                    </a:p>
                  </a:txBody>
                  <a:tcPr marL="76200" marR="76200" marT="76200" marB="76200" anchor="ctr">
                    <a:lnL>
                      <a:noFill/>
                    </a:lnL>
                    <a:lnR>
                      <a:noFill/>
                    </a:lnR>
                    <a:lnT>
                      <a:noFill/>
                    </a:lnT>
                    <a:lnB>
                      <a:noFill/>
                    </a:lnB>
                    <a:solidFill>
                      <a:srgbClr val="FFFFFF"/>
                    </a:solidFill>
                  </a:tcPr>
                </a:tc>
                <a:tc>
                  <a:txBody>
                    <a:bodyPr/>
                    <a:lstStyle/>
                    <a:p>
                      <a:pPr algn="ctr"/>
                      <a:r>
                        <a:rPr lang="en-US"/>
                        <a:t>10</a:t>
                      </a:r>
                    </a:p>
                  </a:txBody>
                  <a:tcPr marL="76200" marR="76200" marT="76200" marB="76200" anchor="ctr">
                    <a:lnL>
                      <a:noFill/>
                    </a:lnL>
                    <a:lnR>
                      <a:noFill/>
                    </a:lnR>
                    <a:lnT>
                      <a:noFill/>
                    </a:lnT>
                    <a:lnB>
                      <a:noFill/>
                    </a:lnB>
                    <a:solidFill>
                      <a:srgbClr val="FFFFFF"/>
                    </a:solidFill>
                  </a:tcPr>
                </a:tc>
              </a:tr>
              <a:tr h="0">
                <a:tc>
                  <a:txBody>
                    <a:bodyPr/>
                    <a:lstStyle/>
                    <a:p>
                      <a:pPr algn="ctr"/>
                      <a:r>
                        <a:rPr lang="en-US"/>
                        <a:t>P3</a:t>
                      </a:r>
                    </a:p>
                  </a:txBody>
                  <a:tcPr marL="76200" marR="76200" marT="76200" marB="76200" anchor="ctr">
                    <a:lnL>
                      <a:noFill/>
                    </a:lnL>
                    <a:lnR>
                      <a:noFill/>
                    </a:lnR>
                    <a:lnT>
                      <a:noFill/>
                    </a:lnT>
                    <a:lnB>
                      <a:noFill/>
                    </a:lnB>
                    <a:solidFill>
                      <a:srgbClr val="FFFFFF"/>
                    </a:solidFill>
                  </a:tcPr>
                </a:tc>
                <a:tc>
                  <a:txBody>
                    <a:bodyPr/>
                    <a:lstStyle/>
                    <a:p>
                      <a:pPr algn="ctr"/>
                      <a:r>
                        <a:rPr lang="en-US"/>
                        <a:t>6</a:t>
                      </a:r>
                    </a:p>
                  </a:txBody>
                  <a:tcPr marL="76200" marR="76200" marT="76200" marB="76200" anchor="ctr">
                    <a:lnL>
                      <a:noFill/>
                    </a:lnL>
                    <a:lnR>
                      <a:noFill/>
                    </a:lnR>
                    <a:lnT>
                      <a:noFill/>
                    </a:lnT>
                    <a:lnB>
                      <a:noFill/>
                    </a:lnB>
                    <a:solidFill>
                      <a:srgbClr val="FFFFFF"/>
                    </a:solidFill>
                  </a:tcPr>
                </a:tc>
              </a:tr>
              <a:tr h="0">
                <a:tc>
                  <a:txBody>
                    <a:bodyPr/>
                    <a:lstStyle/>
                    <a:p>
                      <a:pPr algn="ctr"/>
                      <a:r>
                        <a:rPr lang="en-US"/>
                        <a:t>P4</a:t>
                      </a:r>
                    </a:p>
                  </a:txBody>
                  <a:tcPr marL="76200" marR="76200" marT="76200" marB="76200" anchor="ctr">
                    <a:lnL>
                      <a:noFill/>
                    </a:lnL>
                    <a:lnR>
                      <a:noFill/>
                    </a:lnR>
                    <a:lnT>
                      <a:noFill/>
                    </a:lnT>
                    <a:lnB>
                      <a:noFill/>
                    </a:lnB>
                    <a:solidFill>
                      <a:srgbClr val="FFFFFF"/>
                    </a:solidFill>
                  </a:tcPr>
                </a:tc>
                <a:tc>
                  <a:txBody>
                    <a:bodyPr/>
                    <a:lstStyle/>
                    <a:p>
                      <a:pPr algn="ctr"/>
                      <a:r>
                        <a:rPr lang="en-US" dirty="0"/>
                        <a:t>4</a:t>
                      </a:r>
                    </a:p>
                  </a:txBody>
                  <a:tcPr marL="76200" marR="76200" marT="76200" marB="76200" anchor="ctr">
                    <a:lnL>
                      <a:noFill/>
                    </a:lnL>
                    <a:lnR>
                      <a:noFill/>
                    </a:lnR>
                    <a:lnT>
                      <a:noFill/>
                    </a:lnT>
                    <a:lnB>
                      <a:noFill/>
                    </a:lnB>
                    <a:solidFill>
                      <a:srgbClr val="FFFFFF"/>
                    </a:solidFill>
                  </a:tcPr>
                </a:tc>
              </a:tr>
            </a:tbl>
          </a:graphicData>
        </a:graphic>
      </p:graphicFrame>
      <p:sp>
        <p:nvSpPr>
          <p:cNvPr id="6" name="Rectangle 5"/>
          <p:cNvSpPr/>
          <p:nvPr/>
        </p:nvSpPr>
        <p:spPr>
          <a:xfrm>
            <a:off x="284922" y="4099748"/>
            <a:ext cx="8063948" cy="369332"/>
          </a:xfrm>
          <a:prstGeom prst="rect">
            <a:avLst/>
          </a:prstGeom>
        </p:spPr>
        <p:txBody>
          <a:bodyPr wrap="square">
            <a:spAutoFit/>
          </a:bodyPr>
          <a:lstStyle/>
          <a:p>
            <a:r>
              <a:rPr lang="en-US" dirty="0" smtClean="0"/>
              <a:t>GANTT Chart with time quantum of 2ms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Queue (MLQ)</a:t>
            </a:r>
            <a:endParaRPr lang="en-US" dirty="0"/>
          </a:p>
        </p:txBody>
      </p:sp>
      <p:sp>
        <p:nvSpPr>
          <p:cNvPr id="4" name="Rectangle 3"/>
          <p:cNvSpPr/>
          <p:nvPr/>
        </p:nvSpPr>
        <p:spPr>
          <a:xfrm>
            <a:off x="424070" y="1963270"/>
            <a:ext cx="8017565" cy="4247317"/>
          </a:xfrm>
          <a:prstGeom prst="rect">
            <a:avLst/>
          </a:prstGeom>
        </p:spPr>
        <p:txBody>
          <a:bodyPr wrap="square">
            <a:spAutoFit/>
          </a:bodyPr>
          <a:lstStyle/>
          <a:p>
            <a:pPr algn="just"/>
            <a:r>
              <a:rPr lang="en-US" dirty="0" smtClean="0"/>
              <a:t>A method of organizing the tasks or processes that a computer must perform is multilevel queue scheduling. </a:t>
            </a:r>
          </a:p>
          <a:p>
            <a:pPr algn="just"/>
            <a:endParaRPr lang="en-US" dirty="0" smtClean="0"/>
          </a:p>
          <a:p>
            <a:pPr algn="just"/>
            <a:r>
              <a:rPr lang="en-US" dirty="0" smtClean="0"/>
              <a:t>The computer system divides tasks or processes into different queues based on their priority in this method.</a:t>
            </a:r>
          </a:p>
          <a:p>
            <a:pPr algn="just"/>
            <a:endParaRPr lang="en-US" dirty="0" smtClean="0"/>
          </a:p>
          <a:p>
            <a:pPr algn="just"/>
            <a:r>
              <a:rPr lang="en-US" dirty="0" smtClean="0"/>
              <a:t> A task’s priority can be determined by factors such as memory capacity, process priority, or type.</a:t>
            </a:r>
          </a:p>
          <a:p>
            <a:pPr algn="just"/>
            <a:endParaRPr lang="en-US" dirty="0" smtClean="0"/>
          </a:p>
          <a:p>
            <a:pPr algn="just"/>
            <a:r>
              <a:rPr lang="en-US" dirty="0" smtClean="0"/>
              <a:t>There are two main types of processes in the computer system:</a:t>
            </a:r>
          </a:p>
          <a:p>
            <a:pPr algn="just"/>
            <a:endParaRPr lang="en-US" dirty="0" smtClean="0"/>
          </a:p>
          <a:p>
            <a:pPr algn="just"/>
            <a:r>
              <a:rPr lang="en-US" dirty="0" smtClean="0"/>
              <a:t> interactive processes and background processes. Interactive processes need to be done quickly because they are being used by a person, while background processes can wait because they are not as important.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1658314234142-Image-01.png"/>
          <p:cNvPicPr>
            <a:picLocks noGrp="1" noChangeAspect="1" noChangeArrowheads="1"/>
          </p:cNvPicPr>
          <p:nvPr>
            <p:ph idx="1"/>
          </p:nvPr>
        </p:nvPicPr>
        <p:blipFill>
          <a:blip r:embed="rId2"/>
          <a:srcRect/>
          <a:stretch>
            <a:fillRect/>
          </a:stretch>
        </p:blipFill>
        <p:spPr bwMode="auto">
          <a:xfrm>
            <a:off x="702365" y="505539"/>
            <a:ext cx="7924800" cy="3339421"/>
          </a:xfrm>
          <a:prstGeom prst="rect">
            <a:avLst/>
          </a:prstGeom>
          <a:noFill/>
        </p:spPr>
      </p:pic>
      <p:sp>
        <p:nvSpPr>
          <p:cNvPr id="5" name="Rectangle 4"/>
          <p:cNvSpPr/>
          <p:nvPr/>
        </p:nvSpPr>
        <p:spPr>
          <a:xfrm>
            <a:off x="516836" y="4006337"/>
            <a:ext cx="8004312" cy="2308324"/>
          </a:xfrm>
          <a:prstGeom prst="rect">
            <a:avLst/>
          </a:prstGeom>
        </p:spPr>
        <p:txBody>
          <a:bodyPr wrap="square">
            <a:spAutoFit/>
          </a:bodyPr>
          <a:lstStyle/>
          <a:p>
            <a:r>
              <a:rPr lang="en-US" b="1" dirty="0" smtClean="0"/>
              <a:t>System Process</a:t>
            </a:r>
            <a:r>
              <a:rPr lang="en-US" dirty="0" smtClean="0"/>
              <a:t/>
            </a:r>
            <a:br>
              <a:rPr lang="en-US" dirty="0" smtClean="0"/>
            </a:br>
            <a:r>
              <a:rPr lang="en-US" dirty="0" smtClean="0"/>
              <a:t>The OS has its own process to run, known as the System Process.</a:t>
            </a:r>
          </a:p>
          <a:p>
            <a:r>
              <a:rPr lang="en-US" b="1" dirty="0" smtClean="0"/>
              <a:t>Interactive Process</a:t>
            </a:r>
            <a:r>
              <a:rPr lang="en-US" dirty="0" smtClean="0"/>
              <a:t/>
            </a:r>
            <a:br>
              <a:rPr lang="en-US" dirty="0" smtClean="0"/>
            </a:br>
            <a:r>
              <a:rPr lang="en-US" dirty="0" smtClean="0"/>
              <a:t>The System Process, a process that the OS has to run, is known as such.</a:t>
            </a:r>
          </a:p>
          <a:p>
            <a:r>
              <a:rPr lang="en-US" b="1" dirty="0" smtClean="0"/>
              <a:t>Batch Process</a:t>
            </a:r>
            <a:r>
              <a:rPr lang="en-US" dirty="0" smtClean="0"/>
              <a:t/>
            </a:r>
            <a:br>
              <a:rPr lang="en-US" dirty="0" smtClean="0"/>
            </a:br>
            <a:r>
              <a:rPr lang="en-US" dirty="0" smtClean="0"/>
              <a:t>An operating system function called batch processing gathers applications and data into a batch before processing begins.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13" y="595865"/>
            <a:ext cx="8229600" cy="576262"/>
          </a:xfrm>
        </p:spPr>
        <p:txBody>
          <a:bodyPr/>
          <a:lstStyle/>
          <a:p>
            <a:r>
              <a:rPr lang="en-US" dirty="0" smtClean="0"/>
              <a:t>Key Concepts</a:t>
            </a:r>
            <a:br>
              <a:rPr lang="en-US" dirty="0" smtClean="0"/>
            </a:br>
            <a:endParaRPr lang="en-US" dirty="0"/>
          </a:p>
        </p:txBody>
      </p:sp>
      <p:sp>
        <p:nvSpPr>
          <p:cNvPr id="3" name="Content Placeholder 2"/>
          <p:cNvSpPr>
            <a:spLocks noGrp="1"/>
          </p:cNvSpPr>
          <p:nvPr>
            <p:ph idx="1"/>
          </p:nvPr>
        </p:nvSpPr>
        <p:spPr/>
        <p:txBody>
          <a:bodyPr/>
          <a:lstStyle/>
          <a:p>
            <a:r>
              <a:rPr lang="en-US" b="1" dirty="0" smtClean="0">
                <a:solidFill>
                  <a:srgbClr val="FF0000"/>
                </a:solidFill>
              </a:rPr>
              <a:t>Ready Queue:</a:t>
            </a:r>
            <a:endParaRPr lang="en-US" dirty="0" smtClean="0">
              <a:solidFill>
                <a:srgbClr val="FF0000"/>
              </a:solidFill>
            </a:endParaRPr>
          </a:p>
          <a:p>
            <a:pPr lvl="1" fontAlgn="ctr"/>
            <a:r>
              <a:rPr lang="en-US" dirty="0" smtClean="0"/>
              <a:t>A queue of processes that are in the memory and are ready to be executed by the CPU. </a:t>
            </a:r>
          </a:p>
          <a:p>
            <a:r>
              <a:rPr lang="en-US" b="1" dirty="0" smtClean="0">
                <a:solidFill>
                  <a:srgbClr val="FF0000"/>
                </a:solidFill>
              </a:rPr>
              <a:t>Short-Term Scheduler</a:t>
            </a:r>
            <a:r>
              <a:rPr lang="en-US" b="1" dirty="0" smtClean="0"/>
              <a:t> (CPU Scheduler):</a:t>
            </a:r>
            <a:endParaRPr lang="en-US" dirty="0" smtClean="0"/>
          </a:p>
          <a:p>
            <a:pPr lvl="1" fontAlgn="ctr"/>
            <a:r>
              <a:rPr lang="en-US" dirty="0" smtClean="0"/>
              <a:t>The component of the operating system that makes the final decision of which process to execute next from the ready queue. </a:t>
            </a:r>
          </a:p>
          <a:p>
            <a:r>
              <a:rPr lang="en-US" b="1" dirty="0" smtClean="0">
                <a:solidFill>
                  <a:srgbClr val="FF0000"/>
                </a:solidFill>
              </a:rPr>
              <a:t>Types of Scheduling</a:t>
            </a:r>
            <a:r>
              <a:rPr lang="en-US" b="1" dirty="0" smtClean="0"/>
              <a:t>:</a:t>
            </a:r>
            <a:endParaRPr lang="en-US" dirty="0" smtClean="0"/>
          </a:p>
          <a:p>
            <a:pPr lvl="1" fontAlgn="ctr"/>
            <a:r>
              <a:rPr lang="en-US" b="1" dirty="0" smtClean="0"/>
              <a:t>Non-Preemptive Scheduling:</a:t>
            </a:r>
            <a:r>
              <a:rPr lang="en-US" dirty="0" smtClean="0"/>
              <a:t> Once a process starts executing, it continues until it completes or voluntarily releases the CPU. </a:t>
            </a:r>
          </a:p>
          <a:p>
            <a:pPr lvl="1"/>
            <a:r>
              <a:rPr lang="en-US" b="1" dirty="0" smtClean="0"/>
              <a:t>Preemptive Scheduling:</a:t>
            </a:r>
            <a:r>
              <a:rPr lang="en-US" dirty="0" smtClean="0"/>
              <a:t> The operating system can interrupt a running process and allocate the CPU to another process, usually based on priority or time slicing.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Multilevel Queue (MLQ)</a:t>
            </a:r>
            <a:endParaRPr lang="en-US" dirty="0"/>
          </a:p>
        </p:txBody>
      </p:sp>
      <p:sp>
        <p:nvSpPr>
          <p:cNvPr id="3" name="Content Placeholder 2"/>
          <p:cNvSpPr>
            <a:spLocks noGrp="1"/>
          </p:cNvSpPr>
          <p:nvPr>
            <p:ph idx="1"/>
          </p:nvPr>
        </p:nvSpPr>
        <p:spPr>
          <a:xfrm>
            <a:off x="430696" y="1202635"/>
            <a:ext cx="8229600" cy="5018964"/>
          </a:xfrm>
        </p:spPr>
        <p:txBody>
          <a:bodyPr>
            <a:normAutofit/>
          </a:bodyPr>
          <a:lstStyle/>
          <a:p>
            <a:r>
              <a:rPr lang="en-US" dirty="0" smtClean="0"/>
              <a:t>Key idea: divide the ready queue in two</a:t>
            </a:r>
          </a:p>
          <a:p>
            <a:pPr marL="971550" lvl="1" indent="-514350">
              <a:buFont typeface="+mj-lt"/>
              <a:buAutoNum type="arabicPeriod"/>
            </a:pPr>
            <a:r>
              <a:rPr lang="en-US" dirty="0" smtClean="0"/>
              <a:t>High priority queue for interactive processes</a:t>
            </a:r>
          </a:p>
          <a:p>
            <a:pPr marL="1371600" lvl="2" indent="-514350"/>
            <a:r>
              <a:rPr lang="en-US" dirty="0" smtClean="0"/>
              <a:t>RR scheduling</a:t>
            </a:r>
          </a:p>
          <a:p>
            <a:pPr marL="971550" lvl="1" indent="-514350">
              <a:buFont typeface="+mj-lt"/>
              <a:buAutoNum type="arabicPeriod"/>
            </a:pPr>
            <a:r>
              <a:rPr lang="en-US" dirty="0" smtClean="0"/>
              <a:t>Low priority queue for CPU bound processes</a:t>
            </a:r>
          </a:p>
          <a:p>
            <a:pPr marL="1371600" lvl="2" indent="-514350"/>
            <a:r>
              <a:rPr lang="en-US" dirty="0" smtClean="0"/>
              <a:t>FCFS scheduling</a:t>
            </a:r>
          </a:p>
          <a:p>
            <a:pPr marL="571500" indent="-514350"/>
            <a:r>
              <a:rPr lang="en-US" dirty="0" smtClean="0"/>
              <a:t>Simple, static configuration</a:t>
            </a:r>
          </a:p>
          <a:p>
            <a:pPr marL="971550" lvl="1" indent="-514350"/>
            <a:r>
              <a:rPr lang="en-US" dirty="0" smtClean="0"/>
              <a:t>Each process is assigned a priority on startup</a:t>
            </a:r>
          </a:p>
          <a:p>
            <a:pPr marL="971550" lvl="1" indent="-514350"/>
            <a:r>
              <a:rPr lang="en-US" dirty="0" smtClean="0"/>
              <a:t>Each queue is given a fixed amount of CPU time</a:t>
            </a:r>
          </a:p>
          <a:p>
            <a:pPr marL="1371600" lvl="2" indent="-514350"/>
            <a:r>
              <a:rPr lang="en-US" dirty="0" smtClean="0"/>
              <a:t>80% to processes in the high priority queue</a:t>
            </a:r>
          </a:p>
          <a:p>
            <a:pPr marL="1371600" lvl="2" indent="-514350"/>
            <a:r>
              <a:rPr lang="en-US" dirty="0" smtClean="0"/>
              <a:t>20% to processes in the low priority queue</a:t>
            </a:r>
          </a:p>
        </p:txBody>
      </p:sp>
      <p:sp>
        <p:nvSpPr>
          <p:cNvPr id="4" name="Slide Number Placeholder 3"/>
          <p:cNvSpPr>
            <a:spLocks noGrp="1"/>
          </p:cNvSpPr>
          <p:nvPr>
            <p:ph type="sldNum" sz="quarter" idx="12"/>
          </p:nvPr>
        </p:nvSpPr>
        <p:spPr/>
        <p:txBody>
          <a:bodyPr/>
          <a:lstStyle/>
          <a:p>
            <a:fld id="{283B9EA5-CE9A-4950-A80C-5ADF06B45BB8}" type="slidenum">
              <a:rPr lang="en-US" smtClean="0"/>
              <a:pPr/>
              <a:t>40</a:t>
            </a:fld>
            <a:endParaRPr lang="en-US" dirty="0"/>
          </a:p>
        </p:txBody>
      </p:sp>
    </p:spTree>
    <p:extLst>
      <p:ext uri="{BB962C8B-B14F-4D97-AF65-F5344CB8AC3E}">
        <p14:creationId xmlns="" xmlns:p14="http://schemas.microsoft.com/office/powerpoint/2010/main" val="11929059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201903" cy="1143000"/>
          </a:xfrm>
        </p:spPr>
        <p:txBody>
          <a:bodyPr/>
          <a:lstStyle/>
          <a:p>
            <a:r>
              <a:rPr lang="en-US" dirty="0" smtClean="0"/>
              <a:t>MLQ Example</a:t>
            </a:r>
            <a:endParaRPr lang="en-US" dirty="0"/>
          </a:p>
        </p:txBody>
      </p:sp>
      <p:sp>
        <p:nvSpPr>
          <p:cNvPr id="4" name="Slide Number Placeholder 3"/>
          <p:cNvSpPr>
            <a:spLocks noGrp="1"/>
          </p:cNvSpPr>
          <p:nvPr>
            <p:ph type="sldNum" sz="quarter" idx="12"/>
          </p:nvPr>
        </p:nvSpPr>
        <p:spPr/>
        <p:txBody>
          <a:bodyPr/>
          <a:lstStyle/>
          <a:p>
            <a:fld id="{283B9EA5-CE9A-4950-A80C-5ADF06B45BB8}" type="slidenum">
              <a:rPr lang="en-US" smtClean="0"/>
              <a:pPr/>
              <a:t>41</a:t>
            </a:fld>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208945675"/>
              </p:ext>
            </p:extLst>
          </p:nvPr>
        </p:nvGraphicFramePr>
        <p:xfrm>
          <a:off x="5075763" y="129654"/>
          <a:ext cx="3272981" cy="2225040"/>
        </p:xfrm>
        <a:graphic>
          <a:graphicData uri="http://schemas.openxmlformats.org/drawingml/2006/table">
            <a:tbl>
              <a:tblPr firstRow="1" bandRow="1">
                <a:tableStyleId>{5C22544A-7EE6-4342-B048-85BDC9FD1C3A}</a:tableStyleId>
              </a:tblPr>
              <a:tblGrid>
                <a:gridCol w="948436"/>
                <a:gridCol w="1384427"/>
                <a:gridCol w="940118"/>
              </a:tblGrid>
              <a:tr h="370840">
                <a:tc>
                  <a:txBody>
                    <a:bodyPr/>
                    <a:lstStyle/>
                    <a:p>
                      <a:r>
                        <a:rPr lang="en-US" dirty="0" smtClean="0"/>
                        <a:t>Process</a:t>
                      </a:r>
                      <a:endParaRPr lang="en-US" dirty="0"/>
                    </a:p>
                  </a:txBody>
                  <a:tcPr/>
                </a:tc>
                <a:tc>
                  <a:txBody>
                    <a:bodyPr/>
                    <a:lstStyle/>
                    <a:p>
                      <a:r>
                        <a:rPr lang="en-US" dirty="0" smtClean="0"/>
                        <a:t>Arrival Time</a:t>
                      </a:r>
                      <a:endParaRPr lang="en-US" dirty="0"/>
                    </a:p>
                  </a:txBody>
                  <a:tcPr/>
                </a:tc>
                <a:tc>
                  <a:txBody>
                    <a:bodyPr/>
                    <a:lstStyle/>
                    <a:p>
                      <a:r>
                        <a:rPr lang="en-US" dirty="0" smtClean="0"/>
                        <a:t>Priority</a:t>
                      </a:r>
                      <a:endParaRPr lang="en-US" dirty="0"/>
                    </a:p>
                  </a:txBody>
                  <a:tcPr/>
                </a:tc>
              </a:tr>
              <a:tr h="370840">
                <a:tc>
                  <a:txBody>
                    <a:bodyPr/>
                    <a:lstStyle/>
                    <a:p>
                      <a:r>
                        <a:rPr lang="en-US" dirty="0" smtClean="0"/>
                        <a:t>P1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P2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P3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P4</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r>
              <a:tr h="370840">
                <a:tc>
                  <a:txBody>
                    <a:bodyPr/>
                    <a:lstStyle/>
                    <a:p>
                      <a:r>
                        <a:rPr lang="en-US" dirty="0" smtClean="0"/>
                        <a:t>P5</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bl>
          </a:graphicData>
        </a:graphic>
      </p:graphicFrame>
      <p:sp>
        <p:nvSpPr>
          <p:cNvPr id="6" name="Rectangle 5"/>
          <p:cNvSpPr/>
          <p:nvPr/>
        </p:nvSpPr>
        <p:spPr>
          <a:xfrm>
            <a:off x="1163258" y="3518033"/>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15" name="Rectangle 14"/>
          <p:cNvSpPr/>
          <p:nvPr/>
        </p:nvSpPr>
        <p:spPr>
          <a:xfrm>
            <a:off x="5524813" y="3518033"/>
            <a:ext cx="1095275" cy="47767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P4</a:t>
            </a:r>
            <a:endParaRPr lang="en-US" sz="2400" dirty="0"/>
          </a:p>
        </p:txBody>
      </p:sp>
      <p:sp>
        <p:nvSpPr>
          <p:cNvPr id="18" name="Rectangle 17"/>
          <p:cNvSpPr/>
          <p:nvPr/>
        </p:nvSpPr>
        <p:spPr>
          <a:xfrm>
            <a:off x="1707638" y="3518033"/>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19" name="Rectangle 18"/>
          <p:cNvSpPr/>
          <p:nvPr/>
        </p:nvSpPr>
        <p:spPr>
          <a:xfrm>
            <a:off x="2258533" y="3518033"/>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20" name="Rectangle 19"/>
          <p:cNvSpPr/>
          <p:nvPr/>
        </p:nvSpPr>
        <p:spPr>
          <a:xfrm>
            <a:off x="2802913" y="3518033"/>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21" name="Rectangle 20"/>
          <p:cNvSpPr/>
          <p:nvPr/>
        </p:nvSpPr>
        <p:spPr>
          <a:xfrm>
            <a:off x="3347293" y="3518033"/>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22" name="Rectangle 21"/>
          <p:cNvSpPr/>
          <p:nvPr/>
        </p:nvSpPr>
        <p:spPr>
          <a:xfrm>
            <a:off x="3891673" y="3518033"/>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23" name="Rectangle 22"/>
          <p:cNvSpPr/>
          <p:nvPr/>
        </p:nvSpPr>
        <p:spPr>
          <a:xfrm>
            <a:off x="4436053" y="3518033"/>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24" name="Rectangle 23"/>
          <p:cNvSpPr/>
          <p:nvPr/>
        </p:nvSpPr>
        <p:spPr>
          <a:xfrm>
            <a:off x="4980433" y="3518033"/>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25" name="TextBox 24"/>
          <p:cNvSpPr txBox="1"/>
          <p:nvPr/>
        </p:nvSpPr>
        <p:spPr>
          <a:xfrm>
            <a:off x="369443" y="3995705"/>
            <a:ext cx="958917" cy="400110"/>
          </a:xfrm>
          <a:prstGeom prst="rect">
            <a:avLst/>
          </a:prstGeom>
          <a:noFill/>
        </p:spPr>
        <p:txBody>
          <a:bodyPr wrap="none" rtlCol="0">
            <a:spAutoFit/>
          </a:bodyPr>
          <a:lstStyle/>
          <a:p>
            <a:r>
              <a:rPr lang="en-US" sz="2000" dirty="0" smtClean="0"/>
              <a:t>Time: 0</a:t>
            </a:r>
            <a:endParaRPr lang="en-US" sz="2000" dirty="0"/>
          </a:p>
        </p:txBody>
      </p:sp>
      <p:sp>
        <p:nvSpPr>
          <p:cNvPr id="26" name="TextBox 25"/>
          <p:cNvSpPr txBox="1"/>
          <p:nvPr/>
        </p:nvSpPr>
        <p:spPr>
          <a:xfrm>
            <a:off x="1555867" y="3995705"/>
            <a:ext cx="314509" cy="400110"/>
          </a:xfrm>
          <a:prstGeom prst="rect">
            <a:avLst/>
          </a:prstGeom>
          <a:noFill/>
        </p:spPr>
        <p:txBody>
          <a:bodyPr wrap="none" rtlCol="0">
            <a:spAutoFit/>
          </a:bodyPr>
          <a:lstStyle/>
          <a:p>
            <a:pPr algn="ctr"/>
            <a:r>
              <a:rPr lang="en-US" sz="2000" dirty="0" smtClean="0"/>
              <a:t>2</a:t>
            </a:r>
            <a:endParaRPr lang="en-US" sz="2000" dirty="0"/>
          </a:p>
        </p:txBody>
      </p:sp>
      <p:sp>
        <p:nvSpPr>
          <p:cNvPr id="27" name="TextBox 26"/>
          <p:cNvSpPr txBox="1"/>
          <p:nvPr/>
        </p:nvSpPr>
        <p:spPr>
          <a:xfrm>
            <a:off x="2091016" y="3995705"/>
            <a:ext cx="314509" cy="400110"/>
          </a:xfrm>
          <a:prstGeom prst="rect">
            <a:avLst/>
          </a:prstGeom>
          <a:noFill/>
        </p:spPr>
        <p:txBody>
          <a:bodyPr wrap="none" rtlCol="0">
            <a:spAutoFit/>
          </a:bodyPr>
          <a:lstStyle/>
          <a:p>
            <a:pPr algn="ctr"/>
            <a:r>
              <a:rPr lang="en-US" sz="2000" dirty="0" smtClean="0"/>
              <a:t>4</a:t>
            </a:r>
            <a:endParaRPr lang="en-US" sz="2000" dirty="0"/>
          </a:p>
        </p:txBody>
      </p:sp>
      <p:sp>
        <p:nvSpPr>
          <p:cNvPr id="28" name="TextBox 27"/>
          <p:cNvSpPr txBox="1"/>
          <p:nvPr/>
        </p:nvSpPr>
        <p:spPr>
          <a:xfrm>
            <a:off x="2637806" y="3995705"/>
            <a:ext cx="314510" cy="400110"/>
          </a:xfrm>
          <a:prstGeom prst="rect">
            <a:avLst/>
          </a:prstGeom>
          <a:noFill/>
        </p:spPr>
        <p:txBody>
          <a:bodyPr wrap="none" rtlCol="0">
            <a:spAutoFit/>
          </a:bodyPr>
          <a:lstStyle/>
          <a:p>
            <a:pPr algn="ctr"/>
            <a:r>
              <a:rPr lang="en-US" sz="2000" dirty="0" smtClean="0"/>
              <a:t>6</a:t>
            </a:r>
            <a:endParaRPr lang="en-US" sz="2000" dirty="0"/>
          </a:p>
        </p:txBody>
      </p:sp>
      <p:sp>
        <p:nvSpPr>
          <p:cNvPr id="29" name="TextBox 28"/>
          <p:cNvSpPr txBox="1"/>
          <p:nvPr/>
        </p:nvSpPr>
        <p:spPr>
          <a:xfrm>
            <a:off x="3195837" y="3995705"/>
            <a:ext cx="314510" cy="400110"/>
          </a:xfrm>
          <a:prstGeom prst="rect">
            <a:avLst/>
          </a:prstGeom>
          <a:noFill/>
        </p:spPr>
        <p:txBody>
          <a:bodyPr wrap="none" rtlCol="0">
            <a:spAutoFit/>
          </a:bodyPr>
          <a:lstStyle/>
          <a:p>
            <a:pPr algn="ctr"/>
            <a:r>
              <a:rPr lang="en-US" sz="2000" dirty="0" smtClean="0"/>
              <a:t>8</a:t>
            </a:r>
            <a:endParaRPr lang="en-US" sz="2000" dirty="0"/>
          </a:p>
        </p:txBody>
      </p:sp>
      <p:sp>
        <p:nvSpPr>
          <p:cNvPr id="30" name="TextBox 29"/>
          <p:cNvSpPr txBox="1"/>
          <p:nvPr/>
        </p:nvSpPr>
        <p:spPr>
          <a:xfrm>
            <a:off x="3668474" y="3995705"/>
            <a:ext cx="444352" cy="400110"/>
          </a:xfrm>
          <a:prstGeom prst="rect">
            <a:avLst/>
          </a:prstGeom>
          <a:noFill/>
        </p:spPr>
        <p:txBody>
          <a:bodyPr wrap="none" rtlCol="0">
            <a:spAutoFit/>
          </a:bodyPr>
          <a:lstStyle/>
          <a:p>
            <a:pPr algn="ctr"/>
            <a:r>
              <a:rPr lang="en-US" sz="2000" dirty="0" smtClean="0"/>
              <a:t>10</a:t>
            </a:r>
            <a:endParaRPr lang="en-US" sz="2000" dirty="0"/>
          </a:p>
        </p:txBody>
      </p:sp>
      <p:sp>
        <p:nvSpPr>
          <p:cNvPr id="31" name="TextBox 30"/>
          <p:cNvSpPr txBox="1"/>
          <p:nvPr/>
        </p:nvSpPr>
        <p:spPr>
          <a:xfrm>
            <a:off x="4214697" y="3995705"/>
            <a:ext cx="444352" cy="400110"/>
          </a:xfrm>
          <a:prstGeom prst="rect">
            <a:avLst/>
          </a:prstGeom>
          <a:noFill/>
        </p:spPr>
        <p:txBody>
          <a:bodyPr wrap="none" rtlCol="0">
            <a:spAutoFit/>
          </a:bodyPr>
          <a:lstStyle/>
          <a:p>
            <a:pPr algn="ctr"/>
            <a:r>
              <a:rPr lang="en-US" sz="2000" dirty="0" smtClean="0"/>
              <a:t>12</a:t>
            </a:r>
            <a:endParaRPr lang="en-US" sz="2000" dirty="0"/>
          </a:p>
        </p:txBody>
      </p:sp>
      <p:sp>
        <p:nvSpPr>
          <p:cNvPr id="32" name="TextBox 31"/>
          <p:cNvSpPr txBox="1"/>
          <p:nvPr/>
        </p:nvSpPr>
        <p:spPr>
          <a:xfrm>
            <a:off x="4752255" y="3995705"/>
            <a:ext cx="444352" cy="400110"/>
          </a:xfrm>
          <a:prstGeom prst="rect">
            <a:avLst/>
          </a:prstGeom>
          <a:noFill/>
        </p:spPr>
        <p:txBody>
          <a:bodyPr wrap="none" rtlCol="0">
            <a:spAutoFit/>
          </a:bodyPr>
          <a:lstStyle/>
          <a:p>
            <a:pPr algn="ctr"/>
            <a:r>
              <a:rPr lang="en-US" sz="2000" dirty="0" smtClean="0"/>
              <a:t>14</a:t>
            </a:r>
            <a:endParaRPr lang="en-US" sz="2000" dirty="0"/>
          </a:p>
        </p:txBody>
      </p:sp>
      <p:sp>
        <p:nvSpPr>
          <p:cNvPr id="33" name="TextBox 32"/>
          <p:cNvSpPr txBox="1"/>
          <p:nvPr/>
        </p:nvSpPr>
        <p:spPr>
          <a:xfrm>
            <a:off x="5296637" y="3995705"/>
            <a:ext cx="444352" cy="400110"/>
          </a:xfrm>
          <a:prstGeom prst="rect">
            <a:avLst/>
          </a:prstGeom>
          <a:noFill/>
        </p:spPr>
        <p:txBody>
          <a:bodyPr wrap="none" rtlCol="0">
            <a:spAutoFit/>
          </a:bodyPr>
          <a:lstStyle/>
          <a:p>
            <a:pPr algn="ctr"/>
            <a:r>
              <a:rPr lang="en-US" sz="2000" dirty="0" smtClean="0"/>
              <a:t>16</a:t>
            </a:r>
            <a:endParaRPr lang="en-US" sz="2000" dirty="0"/>
          </a:p>
        </p:txBody>
      </p:sp>
      <p:sp>
        <p:nvSpPr>
          <p:cNvPr id="35" name="TextBox 34"/>
          <p:cNvSpPr txBox="1"/>
          <p:nvPr/>
        </p:nvSpPr>
        <p:spPr>
          <a:xfrm>
            <a:off x="6400214" y="3995705"/>
            <a:ext cx="444352" cy="400110"/>
          </a:xfrm>
          <a:prstGeom prst="rect">
            <a:avLst/>
          </a:prstGeom>
          <a:noFill/>
        </p:spPr>
        <p:txBody>
          <a:bodyPr wrap="none" rtlCol="0">
            <a:spAutoFit/>
          </a:bodyPr>
          <a:lstStyle/>
          <a:p>
            <a:pPr algn="ctr"/>
            <a:r>
              <a:rPr lang="en-US" sz="2000" dirty="0" smtClean="0"/>
              <a:t>20</a:t>
            </a:r>
            <a:endParaRPr lang="en-US" sz="2000" dirty="0"/>
          </a:p>
        </p:txBody>
      </p:sp>
      <p:grpSp>
        <p:nvGrpSpPr>
          <p:cNvPr id="3" name="Group 79"/>
          <p:cNvGrpSpPr/>
          <p:nvPr/>
        </p:nvGrpSpPr>
        <p:grpSpPr>
          <a:xfrm>
            <a:off x="913705" y="4601544"/>
            <a:ext cx="6529715" cy="877782"/>
            <a:chOff x="913705" y="4601544"/>
            <a:chExt cx="6529715" cy="877782"/>
          </a:xfrm>
        </p:grpSpPr>
        <p:sp>
          <p:nvSpPr>
            <p:cNvPr id="37" name="Rectangle 36"/>
            <p:cNvSpPr/>
            <p:nvPr/>
          </p:nvSpPr>
          <p:spPr>
            <a:xfrm>
              <a:off x="1762112" y="460154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38" name="Rectangle 37"/>
            <p:cNvSpPr/>
            <p:nvPr/>
          </p:nvSpPr>
          <p:spPr>
            <a:xfrm>
              <a:off x="6123667" y="4601544"/>
              <a:ext cx="1095275" cy="47767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P4</a:t>
              </a:r>
              <a:endParaRPr lang="en-US" sz="2400" dirty="0"/>
            </a:p>
          </p:txBody>
        </p:sp>
        <p:sp>
          <p:nvSpPr>
            <p:cNvPr id="39" name="Rectangle 38"/>
            <p:cNvSpPr/>
            <p:nvPr/>
          </p:nvSpPr>
          <p:spPr>
            <a:xfrm>
              <a:off x="2306492" y="460154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40" name="Rectangle 39"/>
            <p:cNvSpPr/>
            <p:nvPr/>
          </p:nvSpPr>
          <p:spPr>
            <a:xfrm>
              <a:off x="2857387" y="460154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41" name="Rectangle 40"/>
            <p:cNvSpPr/>
            <p:nvPr/>
          </p:nvSpPr>
          <p:spPr>
            <a:xfrm>
              <a:off x="3401767" y="460154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42" name="Rectangle 41"/>
            <p:cNvSpPr/>
            <p:nvPr/>
          </p:nvSpPr>
          <p:spPr>
            <a:xfrm>
              <a:off x="3946147" y="460154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43" name="Rectangle 42"/>
            <p:cNvSpPr/>
            <p:nvPr/>
          </p:nvSpPr>
          <p:spPr>
            <a:xfrm>
              <a:off x="4490527" y="460154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44" name="Rectangle 43"/>
            <p:cNvSpPr/>
            <p:nvPr/>
          </p:nvSpPr>
          <p:spPr>
            <a:xfrm>
              <a:off x="5034907" y="460154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45" name="Rectangle 44"/>
            <p:cNvSpPr/>
            <p:nvPr/>
          </p:nvSpPr>
          <p:spPr>
            <a:xfrm>
              <a:off x="5579287" y="460154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46" name="TextBox 45"/>
            <p:cNvSpPr txBox="1"/>
            <p:nvPr/>
          </p:nvSpPr>
          <p:spPr>
            <a:xfrm>
              <a:off x="913705" y="5079216"/>
              <a:ext cx="1088760" cy="400110"/>
            </a:xfrm>
            <a:prstGeom prst="rect">
              <a:avLst/>
            </a:prstGeom>
            <a:noFill/>
          </p:spPr>
          <p:txBody>
            <a:bodyPr wrap="none" rtlCol="0">
              <a:spAutoFit/>
            </a:bodyPr>
            <a:lstStyle/>
            <a:p>
              <a:r>
                <a:rPr lang="en-US" sz="2000" dirty="0" smtClean="0"/>
                <a:t>Time: 20</a:t>
              </a:r>
              <a:endParaRPr lang="en-US" sz="2000" dirty="0"/>
            </a:p>
          </p:txBody>
        </p:sp>
        <p:sp>
          <p:nvSpPr>
            <p:cNvPr id="47" name="TextBox 46"/>
            <p:cNvSpPr txBox="1"/>
            <p:nvPr/>
          </p:nvSpPr>
          <p:spPr>
            <a:xfrm>
              <a:off x="2089800" y="5079216"/>
              <a:ext cx="444352" cy="400110"/>
            </a:xfrm>
            <a:prstGeom prst="rect">
              <a:avLst/>
            </a:prstGeom>
            <a:noFill/>
          </p:spPr>
          <p:txBody>
            <a:bodyPr wrap="none" rtlCol="0">
              <a:spAutoFit/>
            </a:bodyPr>
            <a:lstStyle/>
            <a:p>
              <a:pPr algn="ctr"/>
              <a:r>
                <a:rPr lang="en-US" sz="2000" dirty="0" smtClean="0"/>
                <a:t>22</a:t>
              </a:r>
              <a:endParaRPr lang="en-US" sz="2000" dirty="0"/>
            </a:p>
          </p:txBody>
        </p:sp>
        <p:sp>
          <p:nvSpPr>
            <p:cNvPr id="48" name="TextBox 47"/>
            <p:cNvSpPr txBox="1"/>
            <p:nvPr/>
          </p:nvSpPr>
          <p:spPr>
            <a:xfrm>
              <a:off x="2624949" y="5079216"/>
              <a:ext cx="444352" cy="400110"/>
            </a:xfrm>
            <a:prstGeom prst="rect">
              <a:avLst/>
            </a:prstGeom>
            <a:noFill/>
          </p:spPr>
          <p:txBody>
            <a:bodyPr wrap="none" rtlCol="0">
              <a:spAutoFit/>
            </a:bodyPr>
            <a:lstStyle/>
            <a:p>
              <a:pPr algn="ctr"/>
              <a:r>
                <a:rPr lang="en-US" sz="2000" dirty="0" smtClean="0"/>
                <a:t>24</a:t>
              </a:r>
              <a:endParaRPr lang="en-US" sz="2000" dirty="0"/>
            </a:p>
          </p:txBody>
        </p:sp>
        <p:sp>
          <p:nvSpPr>
            <p:cNvPr id="49" name="TextBox 48"/>
            <p:cNvSpPr txBox="1"/>
            <p:nvPr/>
          </p:nvSpPr>
          <p:spPr>
            <a:xfrm>
              <a:off x="3171739" y="5079216"/>
              <a:ext cx="444352" cy="400110"/>
            </a:xfrm>
            <a:prstGeom prst="rect">
              <a:avLst/>
            </a:prstGeom>
            <a:noFill/>
          </p:spPr>
          <p:txBody>
            <a:bodyPr wrap="none" rtlCol="0">
              <a:spAutoFit/>
            </a:bodyPr>
            <a:lstStyle/>
            <a:p>
              <a:pPr algn="ctr"/>
              <a:r>
                <a:rPr lang="en-US" sz="2000" dirty="0" smtClean="0"/>
                <a:t>26</a:t>
              </a:r>
              <a:endParaRPr lang="en-US" sz="2000" dirty="0"/>
            </a:p>
          </p:txBody>
        </p:sp>
        <p:sp>
          <p:nvSpPr>
            <p:cNvPr id="50" name="TextBox 49"/>
            <p:cNvSpPr txBox="1"/>
            <p:nvPr/>
          </p:nvSpPr>
          <p:spPr>
            <a:xfrm>
              <a:off x="3729770" y="5079216"/>
              <a:ext cx="444352" cy="400110"/>
            </a:xfrm>
            <a:prstGeom prst="rect">
              <a:avLst/>
            </a:prstGeom>
            <a:noFill/>
          </p:spPr>
          <p:txBody>
            <a:bodyPr wrap="none" rtlCol="0">
              <a:spAutoFit/>
            </a:bodyPr>
            <a:lstStyle/>
            <a:p>
              <a:pPr algn="ctr"/>
              <a:r>
                <a:rPr lang="en-US" sz="2000" dirty="0" smtClean="0"/>
                <a:t>28</a:t>
              </a:r>
              <a:endParaRPr lang="en-US" sz="2000" dirty="0"/>
            </a:p>
          </p:txBody>
        </p:sp>
        <p:sp>
          <p:nvSpPr>
            <p:cNvPr id="51" name="TextBox 50"/>
            <p:cNvSpPr txBox="1"/>
            <p:nvPr/>
          </p:nvSpPr>
          <p:spPr>
            <a:xfrm>
              <a:off x="4267328" y="5079216"/>
              <a:ext cx="444352" cy="400110"/>
            </a:xfrm>
            <a:prstGeom prst="rect">
              <a:avLst/>
            </a:prstGeom>
            <a:noFill/>
          </p:spPr>
          <p:txBody>
            <a:bodyPr wrap="none" rtlCol="0">
              <a:spAutoFit/>
            </a:bodyPr>
            <a:lstStyle/>
            <a:p>
              <a:pPr algn="ctr"/>
              <a:r>
                <a:rPr lang="en-US" sz="2000" dirty="0" smtClean="0"/>
                <a:t>30</a:t>
              </a:r>
              <a:endParaRPr lang="en-US" sz="2000" dirty="0"/>
            </a:p>
          </p:txBody>
        </p:sp>
        <p:sp>
          <p:nvSpPr>
            <p:cNvPr id="52" name="TextBox 51"/>
            <p:cNvSpPr txBox="1"/>
            <p:nvPr/>
          </p:nvSpPr>
          <p:spPr>
            <a:xfrm>
              <a:off x="4813551" y="5079216"/>
              <a:ext cx="444352" cy="400110"/>
            </a:xfrm>
            <a:prstGeom prst="rect">
              <a:avLst/>
            </a:prstGeom>
            <a:noFill/>
          </p:spPr>
          <p:txBody>
            <a:bodyPr wrap="none" rtlCol="0">
              <a:spAutoFit/>
            </a:bodyPr>
            <a:lstStyle/>
            <a:p>
              <a:pPr algn="ctr"/>
              <a:r>
                <a:rPr lang="en-US" sz="2000" dirty="0"/>
                <a:t>3</a:t>
              </a:r>
              <a:r>
                <a:rPr lang="en-US" sz="2000" dirty="0" smtClean="0"/>
                <a:t>2</a:t>
              </a:r>
              <a:endParaRPr lang="en-US" sz="2000" dirty="0"/>
            </a:p>
          </p:txBody>
        </p:sp>
        <p:sp>
          <p:nvSpPr>
            <p:cNvPr id="53" name="TextBox 52"/>
            <p:cNvSpPr txBox="1"/>
            <p:nvPr/>
          </p:nvSpPr>
          <p:spPr>
            <a:xfrm>
              <a:off x="5351109" y="5079216"/>
              <a:ext cx="444352" cy="400110"/>
            </a:xfrm>
            <a:prstGeom prst="rect">
              <a:avLst/>
            </a:prstGeom>
            <a:noFill/>
          </p:spPr>
          <p:txBody>
            <a:bodyPr wrap="none" rtlCol="0">
              <a:spAutoFit/>
            </a:bodyPr>
            <a:lstStyle/>
            <a:p>
              <a:pPr algn="ctr"/>
              <a:r>
                <a:rPr lang="en-US" sz="2000" dirty="0"/>
                <a:t>3</a:t>
              </a:r>
              <a:r>
                <a:rPr lang="en-US" sz="2000" dirty="0" smtClean="0"/>
                <a:t>4</a:t>
              </a:r>
              <a:endParaRPr lang="en-US" sz="2000" dirty="0"/>
            </a:p>
          </p:txBody>
        </p:sp>
        <p:sp>
          <p:nvSpPr>
            <p:cNvPr id="54" name="TextBox 53"/>
            <p:cNvSpPr txBox="1"/>
            <p:nvPr/>
          </p:nvSpPr>
          <p:spPr>
            <a:xfrm>
              <a:off x="5895491" y="5079216"/>
              <a:ext cx="444352" cy="400110"/>
            </a:xfrm>
            <a:prstGeom prst="rect">
              <a:avLst/>
            </a:prstGeom>
            <a:noFill/>
          </p:spPr>
          <p:txBody>
            <a:bodyPr wrap="none" rtlCol="0">
              <a:spAutoFit/>
            </a:bodyPr>
            <a:lstStyle/>
            <a:p>
              <a:pPr algn="ctr"/>
              <a:r>
                <a:rPr lang="en-US" sz="2000" dirty="0"/>
                <a:t>3</a:t>
              </a:r>
              <a:r>
                <a:rPr lang="en-US" sz="2000" dirty="0" smtClean="0"/>
                <a:t>6</a:t>
              </a:r>
              <a:endParaRPr lang="en-US" sz="2000" dirty="0"/>
            </a:p>
          </p:txBody>
        </p:sp>
        <p:sp>
          <p:nvSpPr>
            <p:cNvPr id="55" name="TextBox 54"/>
            <p:cNvSpPr txBox="1"/>
            <p:nvPr/>
          </p:nvSpPr>
          <p:spPr>
            <a:xfrm>
              <a:off x="6999068" y="5079216"/>
              <a:ext cx="444352" cy="400110"/>
            </a:xfrm>
            <a:prstGeom prst="rect">
              <a:avLst/>
            </a:prstGeom>
            <a:noFill/>
          </p:spPr>
          <p:txBody>
            <a:bodyPr wrap="none" rtlCol="0">
              <a:spAutoFit/>
            </a:bodyPr>
            <a:lstStyle/>
            <a:p>
              <a:pPr algn="ctr"/>
              <a:r>
                <a:rPr lang="en-US" sz="2000" dirty="0"/>
                <a:t>4</a:t>
              </a:r>
              <a:r>
                <a:rPr lang="en-US" sz="2000" dirty="0" smtClean="0"/>
                <a:t>0</a:t>
              </a:r>
              <a:endParaRPr lang="en-US" sz="2000" dirty="0"/>
            </a:p>
          </p:txBody>
        </p:sp>
      </p:grpSp>
      <p:grpSp>
        <p:nvGrpSpPr>
          <p:cNvPr id="7" name="Group 80"/>
          <p:cNvGrpSpPr/>
          <p:nvPr/>
        </p:nvGrpSpPr>
        <p:grpSpPr>
          <a:xfrm>
            <a:off x="1586583" y="5634224"/>
            <a:ext cx="6550187" cy="877782"/>
            <a:chOff x="1586583" y="5634224"/>
            <a:chExt cx="6550187" cy="877782"/>
          </a:xfrm>
        </p:grpSpPr>
        <p:sp>
          <p:nvSpPr>
            <p:cNvPr id="56" name="Rectangle 55"/>
            <p:cNvSpPr/>
            <p:nvPr/>
          </p:nvSpPr>
          <p:spPr>
            <a:xfrm>
              <a:off x="2455462" y="563422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57" name="Rectangle 56"/>
            <p:cNvSpPr/>
            <p:nvPr/>
          </p:nvSpPr>
          <p:spPr>
            <a:xfrm>
              <a:off x="6817017" y="5634224"/>
              <a:ext cx="547637" cy="47767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P4</a:t>
              </a:r>
              <a:endParaRPr lang="en-US" sz="2400" dirty="0"/>
            </a:p>
          </p:txBody>
        </p:sp>
        <p:sp>
          <p:nvSpPr>
            <p:cNvPr id="58" name="Rectangle 57"/>
            <p:cNvSpPr/>
            <p:nvPr/>
          </p:nvSpPr>
          <p:spPr>
            <a:xfrm>
              <a:off x="2999842" y="563422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59" name="Rectangle 58"/>
            <p:cNvSpPr/>
            <p:nvPr/>
          </p:nvSpPr>
          <p:spPr>
            <a:xfrm>
              <a:off x="3550737" y="563422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60" name="Rectangle 59"/>
            <p:cNvSpPr/>
            <p:nvPr/>
          </p:nvSpPr>
          <p:spPr>
            <a:xfrm>
              <a:off x="4095117" y="563422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61" name="Rectangle 60"/>
            <p:cNvSpPr/>
            <p:nvPr/>
          </p:nvSpPr>
          <p:spPr>
            <a:xfrm>
              <a:off x="4639497" y="563422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62" name="Rectangle 61"/>
            <p:cNvSpPr/>
            <p:nvPr/>
          </p:nvSpPr>
          <p:spPr>
            <a:xfrm>
              <a:off x="5183877" y="563422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63" name="Rectangle 62"/>
            <p:cNvSpPr/>
            <p:nvPr/>
          </p:nvSpPr>
          <p:spPr>
            <a:xfrm>
              <a:off x="5728257" y="563422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64" name="Rectangle 63"/>
            <p:cNvSpPr/>
            <p:nvPr/>
          </p:nvSpPr>
          <p:spPr>
            <a:xfrm>
              <a:off x="6272637" y="5634224"/>
              <a:ext cx="54438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65" name="TextBox 64"/>
            <p:cNvSpPr txBox="1"/>
            <p:nvPr/>
          </p:nvSpPr>
          <p:spPr>
            <a:xfrm>
              <a:off x="1586583" y="6111896"/>
              <a:ext cx="1088760" cy="400110"/>
            </a:xfrm>
            <a:prstGeom prst="rect">
              <a:avLst/>
            </a:prstGeom>
            <a:noFill/>
          </p:spPr>
          <p:txBody>
            <a:bodyPr wrap="none" rtlCol="0">
              <a:spAutoFit/>
            </a:bodyPr>
            <a:lstStyle/>
            <a:p>
              <a:r>
                <a:rPr lang="en-US" sz="2000" dirty="0" smtClean="0"/>
                <a:t>Time: 40</a:t>
              </a:r>
              <a:endParaRPr lang="en-US" sz="2000" dirty="0"/>
            </a:p>
          </p:txBody>
        </p:sp>
        <p:sp>
          <p:nvSpPr>
            <p:cNvPr id="66" name="TextBox 65"/>
            <p:cNvSpPr txBox="1"/>
            <p:nvPr/>
          </p:nvSpPr>
          <p:spPr>
            <a:xfrm>
              <a:off x="2783150" y="6111896"/>
              <a:ext cx="444352" cy="400110"/>
            </a:xfrm>
            <a:prstGeom prst="rect">
              <a:avLst/>
            </a:prstGeom>
            <a:noFill/>
          </p:spPr>
          <p:txBody>
            <a:bodyPr wrap="none" rtlCol="0">
              <a:spAutoFit/>
            </a:bodyPr>
            <a:lstStyle/>
            <a:p>
              <a:pPr algn="ctr"/>
              <a:r>
                <a:rPr lang="en-US" sz="2000" dirty="0" smtClean="0"/>
                <a:t>42</a:t>
              </a:r>
              <a:endParaRPr lang="en-US" sz="2000" dirty="0"/>
            </a:p>
          </p:txBody>
        </p:sp>
        <p:sp>
          <p:nvSpPr>
            <p:cNvPr id="67" name="TextBox 66"/>
            <p:cNvSpPr txBox="1"/>
            <p:nvPr/>
          </p:nvSpPr>
          <p:spPr>
            <a:xfrm>
              <a:off x="3318299" y="6111896"/>
              <a:ext cx="444352" cy="400110"/>
            </a:xfrm>
            <a:prstGeom prst="rect">
              <a:avLst/>
            </a:prstGeom>
            <a:noFill/>
          </p:spPr>
          <p:txBody>
            <a:bodyPr wrap="none" rtlCol="0">
              <a:spAutoFit/>
            </a:bodyPr>
            <a:lstStyle/>
            <a:p>
              <a:pPr algn="ctr"/>
              <a:r>
                <a:rPr lang="en-US" sz="2000" dirty="0" smtClean="0"/>
                <a:t>44</a:t>
              </a:r>
              <a:endParaRPr lang="en-US" sz="2000" dirty="0"/>
            </a:p>
          </p:txBody>
        </p:sp>
        <p:sp>
          <p:nvSpPr>
            <p:cNvPr id="68" name="TextBox 67"/>
            <p:cNvSpPr txBox="1"/>
            <p:nvPr/>
          </p:nvSpPr>
          <p:spPr>
            <a:xfrm>
              <a:off x="3865089" y="6111896"/>
              <a:ext cx="444352" cy="400110"/>
            </a:xfrm>
            <a:prstGeom prst="rect">
              <a:avLst/>
            </a:prstGeom>
            <a:noFill/>
          </p:spPr>
          <p:txBody>
            <a:bodyPr wrap="none" rtlCol="0">
              <a:spAutoFit/>
            </a:bodyPr>
            <a:lstStyle/>
            <a:p>
              <a:pPr algn="ctr"/>
              <a:r>
                <a:rPr lang="en-US" sz="2000" dirty="0" smtClean="0"/>
                <a:t>46</a:t>
              </a:r>
              <a:endParaRPr lang="en-US" sz="2000" dirty="0"/>
            </a:p>
          </p:txBody>
        </p:sp>
        <p:sp>
          <p:nvSpPr>
            <p:cNvPr id="69" name="TextBox 68"/>
            <p:cNvSpPr txBox="1"/>
            <p:nvPr/>
          </p:nvSpPr>
          <p:spPr>
            <a:xfrm>
              <a:off x="4423120" y="6111896"/>
              <a:ext cx="444352" cy="400110"/>
            </a:xfrm>
            <a:prstGeom prst="rect">
              <a:avLst/>
            </a:prstGeom>
            <a:noFill/>
          </p:spPr>
          <p:txBody>
            <a:bodyPr wrap="none" rtlCol="0">
              <a:spAutoFit/>
            </a:bodyPr>
            <a:lstStyle/>
            <a:p>
              <a:pPr algn="ctr"/>
              <a:r>
                <a:rPr lang="en-US" sz="2000" dirty="0" smtClean="0"/>
                <a:t>48</a:t>
              </a:r>
              <a:endParaRPr lang="en-US" sz="2000" dirty="0"/>
            </a:p>
          </p:txBody>
        </p:sp>
        <p:sp>
          <p:nvSpPr>
            <p:cNvPr id="70" name="TextBox 69"/>
            <p:cNvSpPr txBox="1"/>
            <p:nvPr/>
          </p:nvSpPr>
          <p:spPr>
            <a:xfrm>
              <a:off x="4960678" y="6111896"/>
              <a:ext cx="444352" cy="400110"/>
            </a:xfrm>
            <a:prstGeom prst="rect">
              <a:avLst/>
            </a:prstGeom>
            <a:noFill/>
          </p:spPr>
          <p:txBody>
            <a:bodyPr wrap="none" rtlCol="0">
              <a:spAutoFit/>
            </a:bodyPr>
            <a:lstStyle/>
            <a:p>
              <a:pPr algn="ctr"/>
              <a:r>
                <a:rPr lang="en-US" sz="2000" dirty="0"/>
                <a:t>5</a:t>
              </a:r>
              <a:r>
                <a:rPr lang="en-US" sz="2000" dirty="0" smtClean="0"/>
                <a:t>0</a:t>
              </a:r>
              <a:endParaRPr lang="en-US" sz="2000" dirty="0"/>
            </a:p>
          </p:txBody>
        </p:sp>
        <p:sp>
          <p:nvSpPr>
            <p:cNvPr id="71" name="TextBox 70"/>
            <p:cNvSpPr txBox="1"/>
            <p:nvPr/>
          </p:nvSpPr>
          <p:spPr>
            <a:xfrm>
              <a:off x="5506901" y="6111896"/>
              <a:ext cx="444352" cy="400110"/>
            </a:xfrm>
            <a:prstGeom prst="rect">
              <a:avLst/>
            </a:prstGeom>
            <a:noFill/>
          </p:spPr>
          <p:txBody>
            <a:bodyPr wrap="none" rtlCol="0">
              <a:spAutoFit/>
            </a:bodyPr>
            <a:lstStyle/>
            <a:p>
              <a:pPr algn="ctr"/>
              <a:r>
                <a:rPr lang="en-US" sz="2000" dirty="0"/>
                <a:t>5</a:t>
              </a:r>
              <a:r>
                <a:rPr lang="en-US" sz="2000" dirty="0" smtClean="0"/>
                <a:t>2</a:t>
              </a:r>
              <a:endParaRPr lang="en-US" sz="2000" dirty="0"/>
            </a:p>
          </p:txBody>
        </p:sp>
        <p:sp>
          <p:nvSpPr>
            <p:cNvPr id="72" name="TextBox 71"/>
            <p:cNvSpPr txBox="1"/>
            <p:nvPr/>
          </p:nvSpPr>
          <p:spPr>
            <a:xfrm>
              <a:off x="6044459" y="6111896"/>
              <a:ext cx="444352" cy="400110"/>
            </a:xfrm>
            <a:prstGeom prst="rect">
              <a:avLst/>
            </a:prstGeom>
            <a:noFill/>
          </p:spPr>
          <p:txBody>
            <a:bodyPr wrap="none" rtlCol="0">
              <a:spAutoFit/>
            </a:bodyPr>
            <a:lstStyle/>
            <a:p>
              <a:pPr algn="ctr"/>
              <a:r>
                <a:rPr lang="en-US" sz="2000" dirty="0"/>
                <a:t>5</a:t>
              </a:r>
              <a:r>
                <a:rPr lang="en-US" sz="2000" dirty="0" smtClean="0"/>
                <a:t>4</a:t>
              </a:r>
              <a:endParaRPr lang="en-US" sz="2000" dirty="0"/>
            </a:p>
          </p:txBody>
        </p:sp>
        <p:sp>
          <p:nvSpPr>
            <p:cNvPr id="73" name="TextBox 72"/>
            <p:cNvSpPr txBox="1"/>
            <p:nvPr/>
          </p:nvSpPr>
          <p:spPr>
            <a:xfrm>
              <a:off x="6588841" y="6111896"/>
              <a:ext cx="444352" cy="400110"/>
            </a:xfrm>
            <a:prstGeom prst="rect">
              <a:avLst/>
            </a:prstGeom>
            <a:noFill/>
          </p:spPr>
          <p:txBody>
            <a:bodyPr wrap="none" rtlCol="0">
              <a:spAutoFit/>
            </a:bodyPr>
            <a:lstStyle/>
            <a:p>
              <a:pPr algn="ctr"/>
              <a:r>
                <a:rPr lang="en-US" sz="2000" dirty="0"/>
                <a:t>5</a:t>
              </a:r>
              <a:r>
                <a:rPr lang="en-US" sz="2000" dirty="0" smtClean="0"/>
                <a:t>6</a:t>
              </a:r>
              <a:endParaRPr lang="en-US" sz="2000" dirty="0"/>
            </a:p>
          </p:txBody>
        </p:sp>
        <p:sp>
          <p:nvSpPr>
            <p:cNvPr id="74" name="TextBox 73"/>
            <p:cNvSpPr txBox="1"/>
            <p:nvPr/>
          </p:nvSpPr>
          <p:spPr>
            <a:xfrm>
              <a:off x="7692418" y="6111896"/>
              <a:ext cx="444352" cy="400110"/>
            </a:xfrm>
            <a:prstGeom prst="rect">
              <a:avLst/>
            </a:prstGeom>
            <a:noFill/>
          </p:spPr>
          <p:txBody>
            <a:bodyPr wrap="none" rtlCol="0">
              <a:spAutoFit/>
            </a:bodyPr>
            <a:lstStyle/>
            <a:p>
              <a:pPr algn="ctr"/>
              <a:r>
                <a:rPr lang="en-US" sz="2000" dirty="0"/>
                <a:t>6</a:t>
              </a:r>
              <a:r>
                <a:rPr lang="en-US" sz="2000" dirty="0" smtClean="0"/>
                <a:t>0</a:t>
              </a:r>
              <a:endParaRPr lang="en-US" sz="2000" dirty="0"/>
            </a:p>
          </p:txBody>
        </p:sp>
        <p:sp>
          <p:nvSpPr>
            <p:cNvPr id="75" name="Rectangle 74"/>
            <p:cNvSpPr/>
            <p:nvPr/>
          </p:nvSpPr>
          <p:spPr>
            <a:xfrm>
              <a:off x="7364654" y="5634224"/>
              <a:ext cx="547637" cy="47767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P5</a:t>
              </a:r>
              <a:endParaRPr lang="en-US" sz="2400" dirty="0"/>
            </a:p>
          </p:txBody>
        </p:sp>
      </p:grpSp>
      <p:sp>
        <p:nvSpPr>
          <p:cNvPr id="76" name="Right Brace 75"/>
          <p:cNvSpPr/>
          <p:nvPr/>
        </p:nvSpPr>
        <p:spPr>
          <a:xfrm rot="16200000">
            <a:off x="3114114" y="1079736"/>
            <a:ext cx="391886" cy="4292025"/>
          </a:xfrm>
          <a:prstGeom prst="rightBrace">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TextBox 76"/>
          <p:cNvSpPr txBox="1"/>
          <p:nvPr/>
        </p:nvSpPr>
        <p:spPr>
          <a:xfrm>
            <a:off x="1622295" y="2674596"/>
            <a:ext cx="2421368" cy="400110"/>
          </a:xfrm>
          <a:prstGeom prst="rect">
            <a:avLst/>
          </a:prstGeom>
          <a:noFill/>
        </p:spPr>
        <p:txBody>
          <a:bodyPr wrap="none" rtlCol="0">
            <a:spAutoFit/>
          </a:bodyPr>
          <a:lstStyle/>
          <a:p>
            <a:r>
              <a:rPr lang="en-US" sz="2000" b="1" dirty="0" smtClean="0"/>
              <a:t>80% High priority, RR</a:t>
            </a:r>
            <a:endParaRPr lang="en-US" sz="2000" b="1" dirty="0"/>
          </a:p>
        </p:txBody>
      </p:sp>
      <p:sp>
        <p:nvSpPr>
          <p:cNvPr id="78" name="Right Brace 77"/>
          <p:cNvSpPr/>
          <p:nvPr/>
        </p:nvSpPr>
        <p:spPr>
          <a:xfrm rot="16200000">
            <a:off x="5887306" y="2688907"/>
            <a:ext cx="391886" cy="1073684"/>
          </a:xfrm>
          <a:prstGeom prst="rightBrace">
            <a:avLst/>
          </a:prstGeom>
          <a:ln w="571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p:cNvSpPr txBox="1"/>
          <p:nvPr/>
        </p:nvSpPr>
        <p:spPr>
          <a:xfrm>
            <a:off x="5389990" y="2648093"/>
            <a:ext cx="2526204" cy="400110"/>
          </a:xfrm>
          <a:prstGeom prst="rect">
            <a:avLst/>
          </a:prstGeom>
          <a:noFill/>
        </p:spPr>
        <p:txBody>
          <a:bodyPr wrap="none" rtlCol="0">
            <a:spAutoFit/>
          </a:bodyPr>
          <a:lstStyle/>
          <a:p>
            <a:r>
              <a:rPr lang="en-US" sz="2000" b="1" dirty="0"/>
              <a:t>2</a:t>
            </a:r>
            <a:r>
              <a:rPr lang="en-US" sz="2000" b="1" dirty="0" smtClean="0"/>
              <a:t>0% low priority, FCFS</a:t>
            </a:r>
            <a:endParaRPr lang="en-US" sz="2000" b="1" dirty="0"/>
          </a:p>
        </p:txBody>
      </p:sp>
    </p:spTree>
    <p:extLst>
      <p:ext uri="{BB962C8B-B14F-4D97-AF65-F5344CB8AC3E}">
        <p14:creationId xmlns="" xmlns:p14="http://schemas.microsoft.com/office/powerpoint/2010/main" val="424605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anim calcmode="lin" valueType="num">
                                      <p:cBhvr>
                                        <p:cTn id="8" dur="500" fill="hold"/>
                                        <p:tgtEl>
                                          <p:spTgt spid="76"/>
                                        </p:tgtEl>
                                        <p:attrNameLst>
                                          <p:attrName>ppt_x</p:attrName>
                                        </p:attrNameLst>
                                      </p:cBhvr>
                                      <p:tavLst>
                                        <p:tav tm="0">
                                          <p:val>
                                            <p:strVal val="#ppt_x"/>
                                          </p:val>
                                        </p:tav>
                                        <p:tav tm="100000">
                                          <p:val>
                                            <p:strVal val="#ppt_x"/>
                                          </p:val>
                                        </p:tav>
                                      </p:tavLst>
                                    </p:anim>
                                    <p:anim calcmode="lin" valueType="num">
                                      <p:cBhvr>
                                        <p:cTn id="9" dur="500" fill="hold"/>
                                        <p:tgtEl>
                                          <p:spTgt spid="7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anim calcmode="lin" valueType="num">
                                      <p:cBhvr>
                                        <p:cTn id="13" dur="500" fill="hold"/>
                                        <p:tgtEl>
                                          <p:spTgt spid="77"/>
                                        </p:tgtEl>
                                        <p:attrNameLst>
                                          <p:attrName>ppt_x</p:attrName>
                                        </p:attrNameLst>
                                      </p:cBhvr>
                                      <p:tavLst>
                                        <p:tav tm="0">
                                          <p:val>
                                            <p:strVal val="#ppt_x"/>
                                          </p:val>
                                        </p:tav>
                                        <p:tav tm="100000">
                                          <p:val>
                                            <p:strVal val="#ppt_x"/>
                                          </p:val>
                                        </p:tav>
                                      </p:tavLst>
                                    </p:anim>
                                    <p:anim calcmode="lin" valueType="num">
                                      <p:cBhvr>
                                        <p:cTn id="14" dur="500" fill="hold"/>
                                        <p:tgtEl>
                                          <p:spTgt spid="7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anim calcmode="lin" valueType="num">
                                      <p:cBhvr>
                                        <p:cTn id="19" dur="500" fill="hold"/>
                                        <p:tgtEl>
                                          <p:spTgt spid="78"/>
                                        </p:tgtEl>
                                        <p:attrNameLst>
                                          <p:attrName>ppt_x</p:attrName>
                                        </p:attrNameLst>
                                      </p:cBhvr>
                                      <p:tavLst>
                                        <p:tav tm="0">
                                          <p:val>
                                            <p:strVal val="#ppt_x"/>
                                          </p:val>
                                        </p:tav>
                                        <p:tav tm="100000">
                                          <p:val>
                                            <p:strVal val="#ppt_x"/>
                                          </p:val>
                                        </p:tav>
                                      </p:tavLst>
                                    </p:anim>
                                    <p:anim calcmode="lin" valueType="num">
                                      <p:cBhvr>
                                        <p:cTn id="20" dur="500" fill="hold"/>
                                        <p:tgtEl>
                                          <p:spTgt spid="7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anim calcmode="lin" valueType="num">
                                      <p:cBhvr>
                                        <p:cTn id="24" dur="500" fill="hold"/>
                                        <p:tgtEl>
                                          <p:spTgt spid="79"/>
                                        </p:tgtEl>
                                        <p:attrNameLst>
                                          <p:attrName>ppt_x</p:attrName>
                                        </p:attrNameLst>
                                      </p:cBhvr>
                                      <p:tavLst>
                                        <p:tav tm="0">
                                          <p:val>
                                            <p:strVal val="#ppt_x"/>
                                          </p:val>
                                        </p:tav>
                                        <p:tav tm="100000">
                                          <p:val>
                                            <p:strVal val="#ppt_x"/>
                                          </p:val>
                                        </p:tav>
                                      </p:tavLst>
                                    </p:anim>
                                    <p:anim calcmode="lin" valueType="num">
                                      <p:cBhvr>
                                        <p:cTn id="25" dur="5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anim calcmode="lin" valueType="num">
                                      <p:cBhvr>
                                        <p:cTn id="31" dur="500" fill="hold"/>
                                        <p:tgtEl>
                                          <p:spTgt spid="3"/>
                                        </p:tgtEl>
                                        <p:attrNameLst>
                                          <p:attrName>ppt_x</p:attrName>
                                        </p:attrNameLst>
                                      </p:cBhvr>
                                      <p:tavLst>
                                        <p:tav tm="0">
                                          <p:val>
                                            <p:strVal val="#ppt_x"/>
                                          </p:val>
                                        </p:tav>
                                        <p:tav tm="100000">
                                          <p:val>
                                            <p:strVal val="#ppt_x"/>
                                          </p:val>
                                        </p:tav>
                                      </p:tavLst>
                                    </p:anim>
                                    <p:anim calcmode="lin" valueType="num">
                                      <p:cBhvr>
                                        <p:cTn id="32" dur="500" fill="hold"/>
                                        <p:tgtEl>
                                          <p:spTgt spid="3"/>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42"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P spid="78" grpId="0" animBg="1"/>
      <p:bldP spid="7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MLQ</a:t>
            </a:r>
            <a:endParaRPr lang="en-US" dirty="0"/>
          </a:p>
        </p:txBody>
      </p:sp>
      <p:sp>
        <p:nvSpPr>
          <p:cNvPr id="3" name="Content Placeholder 2"/>
          <p:cNvSpPr>
            <a:spLocks noGrp="1"/>
          </p:cNvSpPr>
          <p:nvPr>
            <p:ph idx="1"/>
          </p:nvPr>
        </p:nvSpPr>
        <p:spPr/>
        <p:txBody>
          <a:bodyPr>
            <a:normAutofit lnSpcReduction="10000"/>
          </a:bodyPr>
          <a:lstStyle/>
          <a:p>
            <a:r>
              <a:rPr lang="en-US" dirty="0" smtClean="0"/>
              <a:t>Assumes you can classify processes into high and low priority</a:t>
            </a:r>
          </a:p>
          <a:p>
            <a:pPr lvl="1"/>
            <a:r>
              <a:rPr lang="en-US" dirty="0" smtClean="0"/>
              <a:t>How could you actually do this at run time?</a:t>
            </a:r>
          </a:p>
          <a:p>
            <a:pPr lvl="1"/>
            <a:r>
              <a:rPr lang="en-US" dirty="0" smtClean="0"/>
              <a:t>What of a processes’ behavior changes over time?</a:t>
            </a:r>
          </a:p>
          <a:p>
            <a:pPr lvl="2"/>
            <a:r>
              <a:rPr lang="en-US" dirty="0" smtClean="0"/>
              <a:t>i.e. CPU bound portion, followed by interactive portion</a:t>
            </a:r>
          </a:p>
          <a:p>
            <a:r>
              <a:rPr lang="en-US" dirty="0" smtClean="0"/>
              <a:t>Highly biased use of CPU time</a:t>
            </a:r>
          </a:p>
          <a:p>
            <a:pPr lvl="1"/>
            <a:r>
              <a:rPr lang="en-US" dirty="0" smtClean="0"/>
              <a:t>Potentially too much time dedicated to interactive processes</a:t>
            </a:r>
          </a:p>
          <a:p>
            <a:pPr lvl="1"/>
            <a:r>
              <a:rPr lang="en-US" dirty="0" smtClean="0"/>
              <a:t>Convoy problems for low priority tasks</a:t>
            </a:r>
            <a:endParaRPr lang="en-US" dirty="0"/>
          </a:p>
        </p:txBody>
      </p:sp>
      <p:sp>
        <p:nvSpPr>
          <p:cNvPr id="4" name="Slide Number Placeholder 3"/>
          <p:cNvSpPr>
            <a:spLocks noGrp="1"/>
          </p:cNvSpPr>
          <p:nvPr>
            <p:ph type="sldNum" sz="quarter" idx="12"/>
          </p:nvPr>
        </p:nvSpPr>
        <p:spPr/>
        <p:txBody>
          <a:bodyPr/>
          <a:lstStyle/>
          <a:p>
            <a:fld id="{283B9EA5-CE9A-4950-A80C-5ADF06B45BB8}" type="slidenum">
              <a:rPr lang="en-US" smtClean="0"/>
              <a:pPr/>
              <a:t>42</a:t>
            </a:fld>
            <a:endParaRPr lang="en-US" dirty="0"/>
          </a:p>
        </p:txBody>
      </p:sp>
    </p:spTree>
    <p:extLst>
      <p:ext uri="{BB962C8B-B14F-4D97-AF65-F5344CB8AC3E}">
        <p14:creationId xmlns="" xmlns:p14="http://schemas.microsoft.com/office/powerpoint/2010/main" val="54336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Feedback Queue (MLFQ)</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Minimize response time and turnaround time</a:t>
            </a:r>
          </a:p>
          <a:p>
            <a:pPr lvl="1"/>
            <a:r>
              <a:rPr lang="en-US" dirty="0" smtClean="0"/>
              <a:t>Dynamically adjust process priorities over time</a:t>
            </a:r>
          </a:p>
          <a:p>
            <a:pPr lvl="2"/>
            <a:r>
              <a:rPr lang="en-US" dirty="0"/>
              <a:t>N</a:t>
            </a:r>
            <a:r>
              <a:rPr lang="en-US" dirty="0" smtClean="0"/>
              <a:t>o assumptions or prior knowledge about burst times or process behavior</a:t>
            </a:r>
          </a:p>
          <a:p>
            <a:r>
              <a:rPr lang="en-US" dirty="0" smtClean="0"/>
              <a:t>High level design: generalized MLQ</a:t>
            </a:r>
          </a:p>
          <a:p>
            <a:pPr lvl="1"/>
            <a:r>
              <a:rPr lang="en-US" dirty="0" smtClean="0"/>
              <a:t>Several priority queues</a:t>
            </a:r>
          </a:p>
          <a:p>
            <a:pPr lvl="1"/>
            <a:r>
              <a:rPr lang="en-US" dirty="0" smtClean="0"/>
              <a:t>Move processes between queue based on observed behavior (i.e. their history)</a:t>
            </a:r>
          </a:p>
          <a:p>
            <a:pPr lvl="1"/>
            <a:endParaRPr lang="en-US" dirty="0" smtClean="0"/>
          </a:p>
        </p:txBody>
      </p:sp>
      <p:sp>
        <p:nvSpPr>
          <p:cNvPr id="4" name="Slide Number Placeholder 3"/>
          <p:cNvSpPr>
            <a:spLocks noGrp="1"/>
          </p:cNvSpPr>
          <p:nvPr>
            <p:ph type="sldNum" sz="quarter" idx="12"/>
          </p:nvPr>
        </p:nvSpPr>
        <p:spPr/>
        <p:txBody>
          <a:bodyPr/>
          <a:lstStyle/>
          <a:p>
            <a:fld id="{283B9EA5-CE9A-4950-A80C-5ADF06B45BB8}" type="slidenum">
              <a:rPr lang="en-US" smtClean="0"/>
              <a:pPr/>
              <a:t>43</a:t>
            </a:fld>
            <a:endParaRPr lang="en-US" dirty="0"/>
          </a:p>
        </p:txBody>
      </p:sp>
    </p:spTree>
    <p:extLst>
      <p:ext uri="{BB962C8B-B14F-4D97-AF65-F5344CB8AC3E}">
        <p14:creationId xmlns="" xmlns:p14="http://schemas.microsoft.com/office/powerpoint/2010/main" val="2824456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73138" y="153988"/>
            <a:ext cx="7713662" cy="576262"/>
          </a:xfrm>
        </p:spPr>
        <p:txBody>
          <a:bodyPr/>
          <a:lstStyle/>
          <a:p>
            <a:pPr eaLnBrk="1" hangingPunct="1"/>
            <a:r>
              <a:rPr lang="en-US" altLang="en-US" dirty="0" smtClean="0"/>
              <a:t>Multilevel Queue</a:t>
            </a:r>
          </a:p>
        </p:txBody>
      </p:sp>
      <p:sp>
        <p:nvSpPr>
          <p:cNvPr id="26627" name="Rectangle 3"/>
          <p:cNvSpPr>
            <a:spLocks noGrp="1" noChangeArrowheads="1"/>
          </p:cNvSpPr>
          <p:nvPr>
            <p:ph type="body" idx="1"/>
          </p:nvPr>
        </p:nvSpPr>
        <p:spPr>
          <a:xfrm>
            <a:off x="844550" y="1068388"/>
            <a:ext cx="7537450" cy="5221287"/>
          </a:xfrm>
        </p:spPr>
        <p:txBody>
          <a:bodyPr/>
          <a:lstStyle/>
          <a:p>
            <a:r>
              <a:rPr lang="en-US" altLang="en-US" smtClean="0"/>
              <a:t>Ready queue is partitioned into separate queues, eg:</a:t>
            </a:r>
          </a:p>
          <a:p>
            <a:pPr lvl="1"/>
            <a:r>
              <a:rPr lang="en-US" altLang="en-US" b="1" smtClean="0">
                <a:solidFill>
                  <a:srgbClr val="3366FF"/>
                </a:solidFill>
              </a:rPr>
              <a:t>foreground</a:t>
            </a:r>
            <a:r>
              <a:rPr lang="en-US" altLang="en-US" smtClean="0"/>
              <a:t> (interactive)</a:t>
            </a:r>
          </a:p>
          <a:p>
            <a:pPr lvl="1"/>
            <a:r>
              <a:rPr lang="en-US" altLang="en-US" b="1" smtClean="0">
                <a:solidFill>
                  <a:srgbClr val="3366FF"/>
                </a:solidFill>
              </a:rPr>
              <a:t>background</a:t>
            </a:r>
            <a:r>
              <a:rPr lang="en-US" altLang="en-US" smtClean="0"/>
              <a:t> (batch)</a:t>
            </a:r>
          </a:p>
          <a:p>
            <a:r>
              <a:rPr lang="en-US" altLang="en-US" smtClean="0"/>
              <a:t>Process permanently in a given queue</a:t>
            </a:r>
            <a:endParaRPr lang="en-US" altLang="en-US" sz="800" smtClean="0"/>
          </a:p>
          <a:p>
            <a:r>
              <a:rPr lang="en-US" altLang="en-US" smtClean="0"/>
              <a:t>Each queue has its own scheduling algorithm:</a:t>
            </a:r>
          </a:p>
          <a:p>
            <a:pPr lvl="1"/>
            <a:r>
              <a:rPr lang="en-US" altLang="en-US" smtClean="0"/>
              <a:t>foreground – RR</a:t>
            </a:r>
          </a:p>
          <a:p>
            <a:pPr lvl="1"/>
            <a:r>
              <a:rPr lang="en-US" altLang="en-US" smtClean="0"/>
              <a:t>background – FCFS</a:t>
            </a:r>
            <a:endParaRPr lang="en-US" altLang="en-US" sz="800" smtClean="0"/>
          </a:p>
          <a:p>
            <a:r>
              <a:rPr lang="en-US" altLang="en-US" smtClean="0"/>
              <a:t>Scheduling must be done between the queues:</a:t>
            </a:r>
          </a:p>
          <a:p>
            <a:pPr lvl="1"/>
            <a:r>
              <a:rPr lang="en-US" altLang="en-US" smtClean="0"/>
              <a:t>Fixed priority scheduling; (i.e., serve all from foreground then from background).  Possibility of starvation.</a:t>
            </a:r>
          </a:p>
          <a:p>
            <a:pPr lvl="1"/>
            <a:r>
              <a:rPr lang="en-US" altLang="en-US" smtClean="0"/>
              <a:t>Time slice – each queue gets a certain amount of CPU time which it can schedule amongst its processes; i.e., 80% to foreground in RR</a:t>
            </a:r>
          </a:p>
          <a:p>
            <a:pPr lvl="1"/>
            <a:r>
              <a:rPr lang="en-US" altLang="en-US" smtClean="0"/>
              <a:t>20% to background in FCFS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90613" y="188913"/>
            <a:ext cx="7596187" cy="576262"/>
          </a:xfrm>
        </p:spPr>
        <p:txBody>
          <a:bodyPr/>
          <a:lstStyle/>
          <a:p>
            <a:pPr eaLnBrk="1" hangingPunct="1"/>
            <a:r>
              <a:rPr lang="en-US" altLang="en-US" smtClean="0"/>
              <a:t>Multilevel Queue Scheduling</a:t>
            </a:r>
          </a:p>
        </p:txBody>
      </p:sp>
      <p:pic>
        <p:nvPicPr>
          <p:cNvPr id="27651" name="Picture 4" descr="5"/>
          <p:cNvPicPr>
            <a:picLocks noChangeAspect="1" noChangeArrowheads="1"/>
          </p:cNvPicPr>
          <p:nvPr/>
        </p:nvPicPr>
        <p:blipFill>
          <a:blip r:embed="rId3"/>
          <a:srcRect/>
          <a:stretch>
            <a:fillRect/>
          </a:stretch>
        </p:blipFill>
        <p:spPr bwMode="auto">
          <a:xfrm>
            <a:off x="1270000" y="1466850"/>
            <a:ext cx="6686550" cy="442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60400" y="239713"/>
            <a:ext cx="8026400" cy="576262"/>
          </a:xfrm>
        </p:spPr>
        <p:txBody>
          <a:bodyPr/>
          <a:lstStyle/>
          <a:p>
            <a:pPr eaLnBrk="1" hangingPunct="1"/>
            <a:r>
              <a:rPr lang="en-US" altLang="en-US" smtClean="0"/>
              <a:t>Multilevel Feedback Queue</a:t>
            </a:r>
          </a:p>
        </p:txBody>
      </p:sp>
      <p:sp>
        <p:nvSpPr>
          <p:cNvPr id="28675" name="Rectangle 3"/>
          <p:cNvSpPr>
            <a:spLocks noGrp="1" noChangeArrowheads="1"/>
          </p:cNvSpPr>
          <p:nvPr>
            <p:ph type="body" idx="1"/>
          </p:nvPr>
        </p:nvSpPr>
        <p:spPr>
          <a:xfrm>
            <a:off x="979488" y="1468438"/>
            <a:ext cx="7351712" cy="4483100"/>
          </a:xfrm>
        </p:spPr>
        <p:txBody>
          <a:bodyPr/>
          <a:lstStyle/>
          <a:p>
            <a:r>
              <a:rPr lang="en-US" altLang="en-US" smtClean="0"/>
              <a:t>A process can move between the various queues; aging can be implemented this way</a:t>
            </a:r>
          </a:p>
          <a:p>
            <a:r>
              <a:rPr lang="en-US" altLang="en-US" smtClean="0"/>
              <a:t>Multilevel-feedback-queue scheduler defined by the following parameters:</a:t>
            </a:r>
          </a:p>
          <a:p>
            <a:pPr lvl="1"/>
            <a:r>
              <a:rPr lang="en-US" altLang="en-US" smtClean="0"/>
              <a:t>number of queues</a:t>
            </a:r>
          </a:p>
          <a:p>
            <a:pPr lvl="1"/>
            <a:r>
              <a:rPr lang="en-US" altLang="en-US" smtClean="0"/>
              <a:t>scheduling algorithms for each queue</a:t>
            </a:r>
          </a:p>
          <a:p>
            <a:pPr lvl="1"/>
            <a:r>
              <a:rPr lang="en-US" altLang="en-US" smtClean="0"/>
              <a:t>method used to determine when to upgrade a process</a:t>
            </a:r>
          </a:p>
          <a:p>
            <a:pPr lvl="1"/>
            <a:r>
              <a:rPr lang="en-US" altLang="en-US" smtClean="0"/>
              <a:t>method used to determine when to demote a process</a:t>
            </a:r>
          </a:p>
          <a:p>
            <a:pPr lvl="1"/>
            <a:r>
              <a:rPr lang="en-US" altLang="en-US" smtClean="0"/>
              <a:t>method used to determine which queue a process will enter when that process needs service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71600" y="50800"/>
            <a:ext cx="7710488" cy="679450"/>
          </a:xfrm>
        </p:spPr>
        <p:txBody>
          <a:bodyPr/>
          <a:lstStyle/>
          <a:p>
            <a:pPr eaLnBrk="1" hangingPunct="1"/>
            <a:r>
              <a:rPr lang="en-US" altLang="en-US" smtClean="0"/>
              <a:t>Example of Multilevel Feedback Queue</a:t>
            </a:r>
          </a:p>
        </p:txBody>
      </p:sp>
      <p:sp>
        <p:nvSpPr>
          <p:cNvPr id="29699" name="Rectangle 3"/>
          <p:cNvSpPr>
            <a:spLocks noGrp="1" noChangeArrowheads="1"/>
          </p:cNvSpPr>
          <p:nvPr>
            <p:ph type="body" idx="1"/>
          </p:nvPr>
        </p:nvSpPr>
        <p:spPr>
          <a:xfrm>
            <a:off x="806450" y="1233488"/>
            <a:ext cx="4065588" cy="4530725"/>
          </a:xfrm>
        </p:spPr>
        <p:txBody>
          <a:bodyPr/>
          <a:lstStyle/>
          <a:p>
            <a:r>
              <a:rPr lang="en-US" altLang="en-US" smtClean="0"/>
              <a:t>Three queues: </a:t>
            </a:r>
          </a:p>
          <a:p>
            <a:pPr lvl="1"/>
            <a:r>
              <a:rPr lang="en-US" altLang="en-US" sz="1400" i="1" smtClean="0"/>
              <a:t>Q</a:t>
            </a:r>
            <a:r>
              <a:rPr lang="en-US" altLang="en-US" sz="1400" baseline="-25000" smtClean="0"/>
              <a:t>0</a:t>
            </a:r>
            <a:r>
              <a:rPr lang="en-US" altLang="en-US" sz="1400" smtClean="0"/>
              <a:t> – RR with time quantum 8 milliseconds</a:t>
            </a:r>
          </a:p>
          <a:p>
            <a:pPr lvl="1"/>
            <a:r>
              <a:rPr lang="en-US" altLang="en-US" sz="1400" i="1" smtClean="0"/>
              <a:t>Q</a:t>
            </a:r>
            <a:r>
              <a:rPr lang="en-US" altLang="en-US" sz="1400" baseline="-25000" smtClean="0"/>
              <a:t>1</a:t>
            </a:r>
            <a:r>
              <a:rPr lang="en-US" altLang="en-US" sz="1400" smtClean="0"/>
              <a:t> – RR time quantum 16 milliseconds</a:t>
            </a:r>
          </a:p>
          <a:p>
            <a:pPr lvl="1"/>
            <a:r>
              <a:rPr lang="en-US" altLang="en-US" sz="1400" i="1" smtClean="0"/>
              <a:t>Q</a:t>
            </a:r>
            <a:r>
              <a:rPr lang="en-US" altLang="en-US" sz="1400" baseline="-25000" smtClean="0"/>
              <a:t>2</a:t>
            </a:r>
            <a:r>
              <a:rPr lang="en-US" altLang="en-US" sz="1400" smtClean="0"/>
              <a:t> – FCFS</a:t>
            </a:r>
          </a:p>
          <a:p>
            <a:pPr lvl="1"/>
            <a:endParaRPr lang="en-US" altLang="en-US" sz="1400" smtClean="0"/>
          </a:p>
          <a:p>
            <a:r>
              <a:rPr lang="en-US" altLang="en-US" smtClean="0"/>
              <a:t>Scheduling</a:t>
            </a:r>
          </a:p>
          <a:p>
            <a:pPr lvl="1"/>
            <a:r>
              <a:rPr lang="en-US" altLang="en-US" sz="1400" smtClean="0"/>
              <a:t>A new job enters queue </a:t>
            </a:r>
            <a:r>
              <a:rPr lang="en-US" altLang="en-US" sz="1400" i="1" smtClean="0"/>
              <a:t>Q</a:t>
            </a:r>
            <a:r>
              <a:rPr lang="en-US" altLang="en-US" sz="1400" i="1" baseline="-25000" smtClean="0"/>
              <a:t>0</a:t>
            </a:r>
            <a:r>
              <a:rPr lang="en-US" altLang="en-US" sz="1400" i="1" smtClean="0"/>
              <a:t> </a:t>
            </a:r>
            <a:r>
              <a:rPr lang="en-US" altLang="en-US" sz="1400" smtClean="0"/>
              <a:t>which is served</a:t>
            </a:r>
            <a:r>
              <a:rPr lang="en-US" altLang="en-US" sz="1400" i="1" smtClean="0"/>
              <a:t> </a:t>
            </a:r>
            <a:r>
              <a:rPr lang="en-US" altLang="en-US" sz="1400" smtClean="0"/>
              <a:t>FCFS</a:t>
            </a:r>
          </a:p>
          <a:p>
            <a:pPr lvl="2"/>
            <a:r>
              <a:rPr lang="en-US" altLang="en-US" sz="1400" smtClean="0"/>
              <a:t>When it gains CPU, job receives 8 milliseconds</a:t>
            </a:r>
          </a:p>
          <a:p>
            <a:pPr lvl="2"/>
            <a:r>
              <a:rPr lang="en-US" altLang="en-US" sz="1400" smtClean="0"/>
              <a:t>If it does not finish in 8 milliseconds, job is moved to queue </a:t>
            </a:r>
            <a:r>
              <a:rPr lang="en-US" altLang="en-US" sz="1400" i="1" smtClean="0"/>
              <a:t>Q</a:t>
            </a:r>
            <a:r>
              <a:rPr lang="en-US" altLang="en-US" sz="1400" baseline="-25000" smtClean="0"/>
              <a:t>1</a:t>
            </a:r>
            <a:endParaRPr lang="en-US" altLang="en-US" sz="1400" smtClean="0"/>
          </a:p>
          <a:p>
            <a:pPr lvl="1"/>
            <a:r>
              <a:rPr lang="en-US" altLang="en-US" sz="1400" smtClean="0"/>
              <a:t>At </a:t>
            </a:r>
            <a:r>
              <a:rPr lang="en-US" altLang="en-US" sz="1400" i="1" smtClean="0"/>
              <a:t>Q</a:t>
            </a:r>
            <a:r>
              <a:rPr lang="en-US" altLang="en-US" sz="1400" baseline="-25000" smtClean="0"/>
              <a:t>1</a:t>
            </a:r>
            <a:r>
              <a:rPr lang="en-US" altLang="en-US" sz="1400" smtClean="0"/>
              <a:t> job is again served FCFS and receives 16 additional milliseconds</a:t>
            </a:r>
          </a:p>
          <a:p>
            <a:pPr lvl="2"/>
            <a:r>
              <a:rPr lang="en-US" altLang="en-US" sz="1400" smtClean="0"/>
              <a:t>If it still does not complete, it is preempted and moved to queue </a:t>
            </a:r>
            <a:r>
              <a:rPr lang="en-US" altLang="en-US" sz="1400" i="1" smtClean="0"/>
              <a:t>Q</a:t>
            </a:r>
            <a:r>
              <a:rPr lang="en-US" altLang="en-US" sz="1400" baseline="-25000" smtClean="0"/>
              <a:t>2</a:t>
            </a:r>
            <a:endParaRPr lang="en-US" altLang="en-US" sz="1400" smtClean="0"/>
          </a:p>
        </p:txBody>
      </p:sp>
      <p:pic>
        <p:nvPicPr>
          <p:cNvPr id="29700" name="Picture 4" descr="5"/>
          <p:cNvPicPr>
            <a:picLocks noChangeAspect="1" noChangeArrowheads="1"/>
          </p:cNvPicPr>
          <p:nvPr/>
        </p:nvPicPr>
        <p:blipFill>
          <a:blip r:embed="rId3"/>
          <a:srcRect/>
          <a:stretch>
            <a:fillRect/>
          </a:stretch>
        </p:blipFill>
        <p:spPr bwMode="auto">
          <a:xfrm>
            <a:off x="4972050" y="2159000"/>
            <a:ext cx="3862388" cy="257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452" y="0"/>
            <a:ext cx="8229600" cy="576262"/>
          </a:xfrm>
        </p:spPr>
        <p:txBody>
          <a:bodyPr/>
          <a:lstStyle/>
          <a:p>
            <a:r>
              <a:rPr lang="en-US" b="0" dirty="0" smtClean="0">
                <a:solidFill>
                  <a:srgbClr val="FF0000"/>
                </a:solidFill>
              </a:rPr>
              <a:t>CPU Scheduling Criteria</a:t>
            </a:r>
            <a:endParaRPr lang="en-US" dirty="0">
              <a:solidFill>
                <a:srgbClr val="FF0000"/>
              </a:solidFill>
            </a:endParaRPr>
          </a:p>
        </p:txBody>
      </p:sp>
      <p:sp>
        <p:nvSpPr>
          <p:cNvPr id="3" name="Content Placeholder 2"/>
          <p:cNvSpPr>
            <a:spLocks noGrp="1"/>
          </p:cNvSpPr>
          <p:nvPr>
            <p:ph idx="1"/>
          </p:nvPr>
        </p:nvSpPr>
        <p:spPr>
          <a:xfrm>
            <a:off x="238539" y="358845"/>
            <a:ext cx="8678241" cy="4530725"/>
          </a:xfrm>
        </p:spPr>
        <p:txBody>
          <a:bodyPr/>
          <a:lstStyle/>
          <a:p>
            <a:r>
              <a:rPr lang="en-US" b="1" dirty="0" smtClean="0">
                <a:latin typeface="Calibri" pitchFamily="34" charset="0"/>
                <a:cs typeface="Calibri" pitchFamily="34" charset="0"/>
              </a:rPr>
              <a:t>CPU Utilization:</a:t>
            </a:r>
            <a:endParaRPr lang="en-US" dirty="0" smtClean="0">
              <a:latin typeface="Calibri" pitchFamily="34" charset="0"/>
              <a:cs typeface="Calibri" pitchFamily="34" charset="0"/>
            </a:endParaRPr>
          </a:p>
          <a:p>
            <a:pPr lvl="1" fontAlgn="ctr"/>
            <a:r>
              <a:rPr lang="en-US" dirty="0" smtClean="0">
                <a:latin typeface="Calibri" pitchFamily="34" charset="0"/>
                <a:cs typeface="Calibri" pitchFamily="34" charset="0"/>
              </a:rPr>
              <a:t>Aims to keep the CPU as busy as possible to avoid wasting cycles, ideally operating at 100%. </a:t>
            </a:r>
          </a:p>
          <a:p>
            <a:r>
              <a:rPr lang="en-US" b="1" dirty="0" smtClean="0">
                <a:latin typeface="Calibri" pitchFamily="34" charset="0"/>
                <a:cs typeface="Calibri" pitchFamily="34" charset="0"/>
              </a:rPr>
              <a:t>Throughput:</a:t>
            </a:r>
            <a:endParaRPr lang="en-US" dirty="0" smtClean="0">
              <a:latin typeface="Calibri" pitchFamily="34" charset="0"/>
              <a:cs typeface="Calibri" pitchFamily="34" charset="0"/>
            </a:endParaRPr>
          </a:p>
          <a:p>
            <a:pPr lvl="1" fontAlgn="ctr"/>
            <a:r>
              <a:rPr lang="en-US" dirty="0" smtClean="0">
                <a:latin typeface="Calibri" pitchFamily="34" charset="0"/>
                <a:cs typeface="Calibri" pitchFamily="34" charset="0"/>
              </a:rPr>
              <a:t>Measures the total number of processes that are completed per unit of time; higher throughput indicates a more efficient system. </a:t>
            </a:r>
          </a:p>
          <a:p>
            <a:r>
              <a:rPr lang="en-US" b="1" dirty="0" smtClean="0">
                <a:latin typeface="Calibri" pitchFamily="34" charset="0"/>
                <a:cs typeface="Calibri" pitchFamily="34" charset="0"/>
              </a:rPr>
              <a:t>Turnaround Time:</a:t>
            </a:r>
            <a:endParaRPr lang="en-US" dirty="0" smtClean="0">
              <a:latin typeface="Calibri" pitchFamily="34" charset="0"/>
              <a:cs typeface="Calibri" pitchFamily="34" charset="0"/>
            </a:endParaRPr>
          </a:p>
          <a:p>
            <a:pPr lvl="1" fontAlgn="ctr"/>
            <a:r>
              <a:rPr lang="en-US" dirty="0" smtClean="0">
                <a:latin typeface="Calibri" pitchFamily="34" charset="0"/>
                <a:cs typeface="Calibri" pitchFamily="34" charset="0"/>
              </a:rPr>
              <a:t>The total time taken for a process to execute, from its submission to its completion. </a:t>
            </a:r>
          </a:p>
          <a:p>
            <a:r>
              <a:rPr lang="en-US" b="1" dirty="0" smtClean="0">
                <a:latin typeface="Calibri" pitchFamily="34" charset="0"/>
                <a:cs typeface="Calibri" pitchFamily="34" charset="0"/>
              </a:rPr>
              <a:t>Waiting Time:</a:t>
            </a:r>
            <a:endParaRPr lang="en-US" dirty="0" smtClean="0">
              <a:latin typeface="Calibri" pitchFamily="34" charset="0"/>
              <a:cs typeface="Calibri" pitchFamily="34" charset="0"/>
            </a:endParaRPr>
          </a:p>
          <a:p>
            <a:pPr lvl="1" fontAlgn="ctr"/>
            <a:r>
              <a:rPr lang="en-US" dirty="0" smtClean="0">
                <a:latin typeface="Calibri" pitchFamily="34" charset="0"/>
                <a:cs typeface="Calibri" pitchFamily="34" charset="0"/>
              </a:rPr>
              <a:t>The sum of the time a process spends waiting in the ready queue to acquire the CPU. </a:t>
            </a:r>
          </a:p>
          <a:p>
            <a:r>
              <a:rPr lang="en-US" b="1" dirty="0" smtClean="0">
                <a:latin typeface="Calibri" pitchFamily="34" charset="0"/>
                <a:cs typeface="Calibri" pitchFamily="34" charset="0"/>
              </a:rPr>
              <a:t>Response Time:</a:t>
            </a:r>
            <a:endParaRPr lang="en-US" dirty="0" smtClean="0">
              <a:latin typeface="Calibri" pitchFamily="34" charset="0"/>
              <a:cs typeface="Calibri" pitchFamily="34" charset="0"/>
            </a:endParaRPr>
          </a:p>
          <a:p>
            <a:pPr lvl="1" fontAlgn="ctr"/>
            <a:r>
              <a:rPr lang="en-US" dirty="0" smtClean="0">
                <a:latin typeface="Calibri" pitchFamily="34" charset="0"/>
                <a:cs typeface="Calibri" pitchFamily="34" charset="0"/>
              </a:rPr>
              <a:t>The time from when a request is submitted to the system until the first response is produced, crucial for interactive systems. </a:t>
            </a:r>
          </a:p>
          <a:p>
            <a:r>
              <a:rPr lang="en-US" b="1" dirty="0" smtClean="0">
                <a:latin typeface="Calibri" pitchFamily="34" charset="0"/>
                <a:cs typeface="Calibri" pitchFamily="34" charset="0"/>
              </a:rPr>
              <a:t>Fairness:</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While not a distinct metric in the same way, fairness ensures that each process receives a fair share of the CPU time over a given period, preventing any single process from monopolizing the CPU. </a:t>
            </a:r>
          </a:p>
          <a:p>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214313"/>
            <a:ext cx="7696200" cy="576262"/>
          </a:xfrm>
        </p:spPr>
        <p:txBody>
          <a:bodyPr/>
          <a:lstStyle/>
          <a:p>
            <a:pPr eaLnBrk="1" hangingPunct="1"/>
            <a:r>
              <a:rPr lang="en-US" altLang="en-US" dirty="0" smtClean="0"/>
              <a:t>Scheduling Criteria</a:t>
            </a:r>
          </a:p>
        </p:txBody>
      </p:sp>
      <p:sp>
        <p:nvSpPr>
          <p:cNvPr id="11267" name="Rectangle 3"/>
          <p:cNvSpPr>
            <a:spLocks noGrp="1" noChangeArrowheads="1"/>
          </p:cNvSpPr>
          <p:nvPr>
            <p:ph type="body" idx="1"/>
          </p:nvPr>
        </p:nvSpPr>
        <p:spPr>
          <a:xfrm>
            <a:off x="933450" y="1246188"/>
            <a:ext cx="7156450" cy="4959350"/>
          </a:xfrm>
        </p:spPr>
        <p:txBody>
          <a:bodyPr/>
          <a:lstStyle/>
          <a:p>
            <a:r>
              <a:rPr lang="en-US" altLang="en-US" b="1" smtClean="0"/>
              <a:t>CPU utilization </a:t>
            </a:r>
            <a:r>
              <a:rPr lang="en-US" altLang="en-US" smtClean="0"/>
              <a:t>– keep the CPU as busy as possible</a:t>
            </a:r>
          </a:p>
          <a:p>
            <a:r>
              <a:rPr lang="en-US" altLang="en-US" b="1" smtClean="0"/>
              <a:t>Throughput</a:t>
            </a:r>
            <a:r>
              <a:rPr lang="en-US" altLang="en-US" smtClean="0"/>
              <a:t> – # of processes that complete their execution per time unit</a:t>
            </a:r>
          </a:p>
          <a:p>
            <a:r>
              <a:rPr lang="en-US" altLang="en-US" b="1" smtClean="0"/>
              <a:t>Turnaround time </a:t>
            </a:r>
            <a:r>
              <a:rPr lang="en-US" altLang="en-US" smtClean="0"/>
              <a:t>– amount of time to execute a particular process</a:t>
            </a:r>
          </a:p>
          <a:p>
            <a:r>
              <a:rPr lang="en-US" altLang="en-US" b="1" smtClean="0"/>
              <a:t>Waiting time </a:t>
            </a:r>
            <a:r>
              <a:rPr lang="en-US" altLang="en-US" smtClean="0"/>
              <a:t>– amount of time a process has been waiting in the ready queue</a:t>
            </a:r>
          </a:p>
          <a:p>
            <a:r>
              <a:rPr lang="en-US" altLang="en-US" b="1" smtClean="0"/>
              <a:t>Response time </a:t>
            </a:r>
            <a:r>
              <a:rPr lang="en-US" altLang="en-US" smtClean="0"/>
              <a:t>– amount of time it takes from when a request was submitted until the first response is produced, not output  (for time-sharing environment)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65050" y="323643"/>
            <a:ext cx="7513637" cy="576262"/>
          </a:xfrm>
        </p:spPr>
        <p:txBody>
          <a:bodyPr/>
          <a:lstStyle/>
          <a:p>
            <a:pPr eaLnBrk="1" hangingPunct="1"/>
            <a:r>
              <a:rPr lang="en-US" altLang="en-US" sz="2800" dirty="0" smtClean="0"/>
              <a:t>Scheduling Algorithm Optimization Criteria</a:t>
            </a:r>
          </a:p>
        </p:txBody>
      </p:sp>
      <p:sp>
        <p:nvSpPr>
          <p:cNvPr id="12291" name="Rectangle 3"/>
          <p:cNvSpPr>
            <a:spLocks noGrp="1" noChangeArrowheads="1"/>
          </p:cNvSpPr>
          <p:nvPr>
            <p:ph type="body" idx="1"/>
          </p:nvPr>
        </p:nvSpPr>
        <p:spPr>
          <a:xfrm>
            <a:off x="852488" y="1174750"/>
            <a:ext cx="6115050" cy="4483100"/>
          </a:xfrm>
        </p:spPr>
        <p:txBody>
          <a:bodyPr/>
          <a:lstStyle/>
          <a:p>
            <a:r>
              <a:rPr lang="en-US" altLang="en-US" smtClean="0"/>
              <a:t>Max CPU utilization</a:t>
            </a:r>
          </a:p>
          <a:p>
            <a:r>
              <a:rPr lang="en-US" altLang="en-US" smtClean="0"/>
              <a:t>Max throughput</a:t>
            </a:r>
          </a:p>
          <a:p>
            <a:r>
              <a:rPr lang="en-US" altLang="en-US" smtClean="0"/>
              <a:t>Min turnaround time </a:t>
            </a:r>
          </a:p>
          <a:p>
            <a:r>
              <a:rPr lang="en-US" altLang="en-US" smtClean="0"/>
              <a:t>Min waiting time </a:t>
            </a:r>
          </a:p>
          <a:p>
            <a:r>
              <a:rPr lang="en-US" altLang="en-US" smtClean="0"/>
              <a:t>Min response time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305" y="304154"/>
            <a:ext cx="8454887" cy="3139321"/>
          </a:xfrm>
          <a:prstGeom prst="rect">
            <a:avLst/>
          </a:prstGeom>
        </p:spPr>
        <p:txBody>
          <a:bodyPr wrap="square">
            <a:spAutoFit/>
          </a:bodyPr>
          <a:lstStyle/>
          <a:p>
            <a:pPr algn="just"/>
            <a:r>
              <a:rPr lang="en-US" b="1" dirty="0" smtClean="0"/>
              <a:t>Arrival time (AT)</a:t>
            </a:r>
            <a:r>
              <a:rPr lang="en-US" dirty="0" smtClean="0"/>
              <a:t> − Arrival time is the time at which the process arrives in ready queue.</a:t>
            </a:r>
          </a:p>
          <a:p>
            <a:pPr algn="just"/>
            <a:endParaRPr lang="en-US" dirty="0" smtClean="0"/>
          </a:p>
          <a:p>
            <a:pPr algn="just"/>
            <a:r>
              <a:rPr lang="en-US" b="1" dirty="0" smtClean="0"/>
              <a:t>Burst time (BT) or CPU time of the process</a:t>
            </a:r>
            <a:r>
              <a:rPr lang="en-US" dirty="0" smtClean="0"/>
              <a:t> − Burst time is the unit of time in which a particular process completes its execution.</a:t>
            </a:r>
          </a:p>
          <a:p>
            <a:pPr algn="just"/>
            <a:endParaRPr lang="en-US" dirty="0" smtClean="0"/>
          </a:p>
          <a:p>
            <a:pPr algn="just"/>
            <a:r>
              <a:rPr lang="en-US" b="1" dirty="0" smtClean="0"/>
              <a:t>Completion time (CT)</a:t>
            </a:r>
            <a:r>
              <a:rPr lang="en-US" dirty="0" smtClean="0"/>
              <a:t> − Completion time is the time at which the process has been terminated.</a:t>
            </a:r>
          </a:p>
          <a:p>
            <a:pPr algn="just"/>
            <a:endParaRPr lang="en-US" dirty="0" smtClean="0"/>
          </a:p>
          <a:p>
            <a:pPr algn="just"/>
            <a:r>
              <a:rPr lang="en-US" b="1" dirty="0" smtClean="0"/>
              <a:t>Turn-around time (TAT)</a:t>
            </a:r>
            <a:r>
              <a:rPr lang="en-US" dirty="0" smtClean="0"/>
              <a:t> − The total time from arrival time to completion time is known as turn-around time. TAT can be written as,</a:t>
            </a:r>
            <a:endParaRPr lang="en-US" dirty="0"/>
          </a:p>
        </p:txBody>
      </p:sp>
      <p:sp>
        <p:nvSpPr>
          <p:cNvPr id="5" name="Rectangle 4"/>
          <p:cNvSpPr/>
          <p:nvPr/>
        </p:nvSpPr>
        <p:spPr>
          <a:xfrm>
            <a:off x="304800" y="3544453"/>
            <a:ext cx="8640417" cy="954107"/>
          </a:xfrm>
          <a:prstGeom prst="rect">
            <a:avLst/>
          </a:prstGeom>
        </p:spPr>
        <p:txBody>
          <a:bodyPr wrap="square">
            <a:spAutoFit/>
          </a:bodyPr>
          <a:lstStyle/>
          <a:p>
            <a:r>
              <a:rPr lang="en-US" sz="1600" b="1" dirty="0" smtClean="0"/>
              <a:t>Turn-around time (TAT) = Completion time (CT) – Arrival time (AT)</a:t>
            </a:r>
            <a:endParaRPr lang="en-US" sz="1600" dirty="0" smtClean="0"/>
          </a:p>
          <a:p>
            <a:r>
              <a:rPr lang="en-US" sz="2400" dirty="0" smtClean="0">
                <a:solidFill>
                  <a:srgbClr val="FF0000"/>
                </a:solidFill>
              </a:rPr>
              <a:t>Or</a:t>
            </a:r>
          </a:p>
          <a:p>
            <a:r>
              <a:rPr lang="en-US" sz="1600" b="1" dirty="0" smtClean="0"/>
              <a:t>TAT = Burst time (BT) + Waiting time (WT)</a:t>
            </a:r>
            <a:endParaRPr lang="en-US" sz="1600" dirty="0"/>
          </a:p>
        </p:txBody>
      </p:sp>
      <p:sp>
        <p:nvSpPr>
          <p:cNvPr id="7" name="Rectangle 6"/>
          <p:cNvSpPr/>
          <p:nvPr/>
        </p:nvSpPr>
        <p:spPr>
          <a:xfrm>
            <a:off x="351181" y="4850440"/>
            <a:ext cx="8554279" cy="923330"/>
          </a:xfrm>
          <a:prstGeom prst="rect">
            <a:avLst/>
          </a:prstGeom>
        </p:spPr>
        <p:txBody>
          <a:bodyPr wrap="square">
            <a:spAutoFit/>
          </a:bodyPr>
          <a:lstStyle/>
          <a:p>
            <a:r>
              <a:rPr lang="en-US" b="1" dirty="0" smtClean="0"/>
              <a:t>Waiting time (WT)</a:t>
            </a:r>
            <a:r>
              <a:rPr lang="en-US" dirty="0" smtClean="0"/>
              <a:t> − Waiting time is the time at which the process waits for its allocation while the previous process is in the CPU for execution. WT is written as,</a:t>
            </a:r>
            <a:endParaRPr lang="en-US" dirty="0"/>
          </a:p>
        </p:txBody>
      </p:sp>
      <p:sp>
        <p:nvSpPr>
          <p:cNvPr id="9" name="Rectangle 8"/>
          <p:cNvSpPr/>
          <p:nvPr/>
        </p:nvSpPr>
        <p:spPr>
          <a:xfrm>
            <a:off x="265046" y="6034566"/>
            <a:ext cx="8335616" cy="369332"/>
          </a:xfrm>
          <a:prstGeom prst="rect">
            <a:avLst/>
          </a:prstGeom>
        </p:spPr>
        <p:txBody>
          <a:bodyPr wrap="square">
            <a:spAutoFit/>
          </a:bodyPr>
          <a:lstStyle/>
          <a:p>
            <a:r>
              <a:rPr lang="en-US" b="1" dirty="0" smtClean="0"/>
              <a:t>Waiting time (WT) = Turn-around time (TAT) – Burst time (BT)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2279" y="563220"/>
            <a:ext cx="8574157" cy="3693319"/>
          </a:xfrm>
          <a:prstGeom prst="rect">
            <a:avLst/>
          </a:prstGeom>
        </p:spPr>
        <p:txBody>
          <a:bodyPr wrap="square">
            <a:spAutoFit/>
          </a:bodyPr>
          <a:lstStyle/>
          <a:p>
            <a:pPr algn="just">
              <a:lnSpc>
                <a:spcPct val="150000"/>
              </a:lnSpc>
            </a:pPr>
            <a:r>
              <a:rPr lang="en-US" b="1" dirty="0" smtClean="0"/>
              <a:t>Response time (RT)</a:t>
            </a:r>
            <a:r>
              <a:rPr lang="en-US" dirty="0" smtClean="0"/>
              <a:t> − Response time is the time at which CPU has been allocated to a particular process first time. In case of non-preemptive scheduling, generally Waiting time and Response time is same.</a:t>
            </a:r>
          </a:p>
          <a:p>
            <a:endParaRPr lang="en-US" b="1" dirty="0" smtClean="0"/>
          </a:p>
          <a:p>
            <a:pPr algn="just">
              <a:lnSpc>
                <a:spcPct val="150000"/>
              </a:lnSpc>
            </a:pPr>
            <a:r>
              <a:rPr lang="en-US" b="1" dirty="0" smtClean="0"/>
              <a:t>Gantt chart</a:t>
            </a:r>
            <a:r>
              <a:rPr lang="en-US" dirty="0" smtClean="0"/>
              <a:t> − Gantt chart is a visualization which helps to scheduling and managing particular tasks in a project. It is used while solving scheduling problems, for a concept of how the processes are being allocated in different algorithms.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13743</TotalTime>
  <Words>2189</Words>
  <Application>Microsoft Office PowerPoint</Application>
  <PresentationFormat>On-screen Show (4:3)</PresentationFormat>
  <Paragraphs>794</Paragraphs>
  <Slides>47</Slides>
  <Notes>16</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os-8</vt:lpstr>
      <vt:lpstr>Office Theme</vt:lpstr>
      <vt:lpstr>CPU Scheduling</vt:lpstr>
      <vt:lpstr>Introduction</vt:lpstr>
      <vt:lpstr>Why is CPU Scheduling Necessary?</vt:lpstr>
      <vt:lpstr>Key Concepts </vt:lpstr>
      <vt:lpstr>CPU Scheduling Criteria</vt:lpstr>
      <vt:lpstr>Scheduling Criteria</vt:lpstr>
      <vt:lpstr>Scheduling Algorithm Optimization Criteria</vt:lpstr>
      <vt:lpstr>Slide 8</vt:lpstr>
      <vt:lpstr>Slide 9</vt:lpstr>
      <vt:lpstr>Slide 10</vt:lpstr>
      <vt:lpstr>Slide 11</vt:lpstr>
      <vt:lpstr>Slide 12</vt:lpstr>
      <vt:lpstr>Slide 13</vt:lpstr>
      <vt:lpstr>Slide 14</vt:lpstr>
      <vt:lpstr>Slide 15</vt:lpstr>
      <vt:lpstr>First- Come, First-Served (FCFS) Scheduling</vt:lpstr>
      <vt:lpstr>FCFS Scheduling (Cont.)</vt:lpstr>
      <vt:lpstr>Shortest-Job-First (SJF) Scheduling</vt:lpstr>
      <vt:lpstr>Example of SJF</vt:lpstr>
      <vt:lpstr>Slide 20</vt:lpstr>
      <vt:lpstr>Shortest-Remaining-Time-First(SRTF)</vt:lpstr>
      <vt:lpstr>Slide 22</vt:lpstr>
      <vt:lpstr>Priority Scheduling</vt:lpstr>
      <vt:lpstr>Priority Scheduling</vt:lpstr>
      <vt:lpstr>Slide 25</vt:lpstr>
      <vt:lpstr>Slide 26</vt:lpstr>
      <vt:lpstr>Slide 27</vt:lpstr>
      <vt:lpstr>Slide 28</vt:lpstr>
      <vt:lpstr>Slide 29</vt:lpstr>
      <vt:lpstr>Slide 30</vt:lpstr>
      <vt:lpstr>Round Robin (RR)</vt:lpstr>
      <vt:lpstr>Slide 32</vt:lpstr>
      <vt:lpstr>Slide 33</vt:lpstr>
      <vt:lpstr>Slide 34</vt:lpstr>
      <vt:lpstr>Slide 35</vt:lpstr>
      <vt:lpstr>Slide 36</vt:lpstr>
      <vt:lpstr>Slide 37</vt:lpstr>
      <vt:lpstr>Multilevel Queue (MLQ)</vt:lpstr>
      <vt:lpstr>Slide 39</vt:lpstr>
      <vt:lpstr>Multilevel Queue (MLQ)</vt:lpstr>
      <vt:lpstr>MLQ Example</vt:lpstr>
      <vt:lpstr>Problems with MLQ</vt:lpstr>
      <vt:lpstr>Multilevel Feedback Queue (MLFQ)</vt:lpstr>
      <vt:lpstr>Multilevel Queue</vt:lpstr>
      <vt:lpstr>Multilevel Queue Scheduling</vt:lpstr>
      <vt:lpstr>Multilevel Feedback Queue</vt:lpstr>
      <vt:lpstr>Example of Multilevel Feedback Queue</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Dell</cp:lastModifiedBy>
  <cp:revision>271</cp:revision>
  <cp:lastPrinted>2013-09-10T17:57:57Z</cp:lastPrinted>
  <dcterms:created xsi:type="dcterms:W3CDTF">2011-01-13T23:43:38Z</dcterms:created>
  <dcterms:modified xsi:type="dcterms:W3CDTF">2025-09-19T05:30:45Z</dcterms:modified>
</cp:coreProperties>
</file>