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4BFD8-9659-4AE8-AB2C-8DA26775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44B1C4-AA89-4F5B-8C1B-3587EEAA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514B1-B9DF-40F2-B06D-97F93C5D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E761E-34EB-4374-A8E0-5F82A9B6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FE6E4-C125-4C13-886F-55BB4F05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D2A1-3AED-4C40-8728-43F06049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BCCB93-F279-4A0B-BB6F-054A46D9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72EB8-353E-46DF-A0C3-A7728EB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F4FF6-E556-4B35-91B9-B2C5136E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5468D8-11F0-431C-8A5D-45866709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1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F1581C-9BA6-4D5E-8738-29EA1188F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1063B8-0E23-4890-9DD6-1696273D7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C093C8-4694-4FBB-9AC6-AB47D807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0EEDE-18B8-4E96-8000-1BEBE604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82430-FCD8-4E74-9E2D-9F65EB69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8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EFD1B-D4EA-42B2-8F1F-2E21E7D2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18F97-B191-4B09-BD31-B7F23D09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315D8-CF85-4E8A-A564-2A3C6AAB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F068B1-1C91-41DC-8A3D-1B950659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8B12F-65F7-4C8C-9C9C-4C9D86C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5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A8ECA-730C-462E-9BA6-E045864C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AFB7A-0CBF-4006-8AF8-FEC7ECAE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6069E-7E6E-48A5-89BB-0FB584FC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16D3B-F6BD-4FFC-B84B-B020AD5E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07A01-82FA-4298-8DB2-6617D457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1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36A66-BFB9-4530-A30D-6879604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864E2-062B-4017-ADE2-28EAB4128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238BA1-DA2D-49A9-9318-30C01B33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7CD14E-8E09-4F21-B2A8-8A2A6E38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C3BFF-A438-42BF-ACA6-592F800F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56C0B-1137-434F-99C9-2400127F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A96B3-3755-4350-A2ED-DE5164D4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93BA9-ED07-402B-B9DA-FEB47A78B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0A764A-1D0D-4A37-8F56-B952124BA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E55498-283F-4E16-A689-D3FE4BEFD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6E2858-1486-4B25-B6DD-23BD8C5EF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E6323E-52BC-4705-9884-88209BC6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DC3630-3E1D-4768-A45A-73669F60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BCA591-F5FB-4790-8E04-82DA1A5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4D57C-EA3A-4482-B783-50B46BB9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D6C767-21A6-4506-8D3F-371F6BC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8D02B2-D5F5-4493-8819-B0E82F36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EC7DA-9AB9-4183-B659-E9EC5C5F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E7CFB3-D6A3-476C-AB79-AA53D6A4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0D9219-45EC-454D-9988-B86D9E5F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7C742A-736C-40F2-BE25-888C869F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E203-6E10-4854-8B63-9802CE4B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DAB9F-EEAD-49BD-AB0A-526670E8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754A83-5613-4958-8A06-5D54ABA1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2CD92-8E0B-4967-AAAA-5FC4681C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C0C9A9-A1E3-4501-9370-C412DEBB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4763DC-1B12-41D1-9A3F-FAE1136B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1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2F684-C825-4F1C-B810-82351183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0242DC-96B5-404D-8C3D-26C46573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4F8382-32DE-421C-9068-DE988D8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A5F3E-F58D-4857-8CD5-6AF086A6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F6ABF4-88C7-44E7-82CA-BADBB1C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72C62D-480C-4809-9B14-C78C600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BC369-B661-41AA-9CF7-A8C6A28A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14AA0-AC22-4184-929A-577E5FCD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E067A5-647E-4326-8F95-CFE867F59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4E70-754C-484F-94DB-920424038AC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93747-1DB7-44D8-B6DC-1F68593F9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B4189-24CD-4AF7-A643-0F113C02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EDC2-3ADE-4768-8D16-967038D6F8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438BA-B417-4529-B7A5-9CE59643B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Псевдоклассы</a:t>
            </a:r>
            <a:r>
              <a:rPr lang="ru-RU" dirty="0"/>
              <a:t> и </a:t>
            </a:r>
            <a:r>
              <a:rPr lang="ru-RU" dirty="0" err="1"/>
              <a:t>псевдоэлементы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0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03880-D831-41D1-8864-B33BBDCD7DB4}"/>
              </a:ext>
            </a:extLst>
          </p:cNvPr>
          <p:cNvSpPr txBox="1"/>
          <p:nvPr/>
        </p:nvSpPr>
        <p:spPr>
          <a:xfrm>
            <a:off x="320879" y="19679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nth-of-type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nth-of-type</a:t>
            </a:r>
            <a:r>
              <a:rPr lang="ru-RU" dirty="0"/>
              <a:t>() находит один или более элементов с заданным тегом, основываясь на их позиции среди группы соседних элементов.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CBAC7-585A-451F-AE1E-414AC1F1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170" y="196790"/>
            <a:ext cx="3895725" cy="153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1C54C-2C08-489E-B71B-C2643B920988}"/>
              </a:ext>
            </a:extLst>
          </p:cNvPr>
          <p:cNvSpPr txBox="1"/>
          <p:nvPr/>
        </p:nvSpPr>
        <p:spPr>
          <a:xfrm>
            <a:off x="320878" y="1932824"/>
            <a:ext cx="11465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required</a:t>
            </a:r>
            <a:endParaRPr lang="ru-RU" b="1" dirty="0"/>
          </a:p>
          <a:p>
            <a:r>
              <a:rPr lang="ru-RU" dirty="0"/>
              <a:t>Описание</a:t>
            </a:r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required</a:t>
            </a:r>
            <a:r>
              <a:rPr lang="ru-RU" dirty="0"/>
              <a:t> находит любые &lt;</a:t>
            </a:r>
            <a:r>
              <a:rPr lang="ru-RU" dirty="0" err="1"/>
              <a:t>input</a:t>
            </a:r>
            <a:r>
              <a:rPr lang="ru-RU" dirty="0"/>
              <a:t>&gt; элементы, имеющие атрибут </a:t>
            </a:r>
            <a:r>
              <a:rPr lang="ru-RU" dirty="0" err="1"/>
              <a:t>required</a:t>
            </a:r>
            <a:r>
              <a:rPr lang="ru-RU" dirty="0"/>
              <a:t>. Он позволяет формам легко сообщать, что поля должны быть корректно заполнены перед отправкой формы.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14CD1-6A6A-4EDC-87A3-FE07C689B085}"/>
              </a:ext>
            </a:extLst>
          </p:cNvPr>
          <p:cNvSpPr txBox="1"/>
          <p:nvPr/>
        </p:nvSpPr>
        <p:spPr>
          <a:xfrm>
            <a:off x="405469" y="313315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target</a:t>
            </a:r>
            <a:endParaRPr lang="ru-RU" b="1" dirty="0"/>
          </a:p>
          <a:p>
            <a:r>
              <a:rPr lang="ru-RU" dirty="0" err="1"/>
              <a:t>Псевдокласс</a:t>
            </a:r>
            <a:r>
              <a:rPr lang="ru-RU" dirty="0"/>
              <a:t> CSS :</a:t>
            </a:r>
            <a:r>
              <a:rPr lang="ru-RU" dirty="0" err="1"/>
              <a:t>target</a:t>
            </a:r>
            <a:r>
              <a:rPr lang="ru-RU" dirty="0"/>
              <a:t> представляет уникальный элемент (целевой элемент) с подходящим </a:t>
            </a:r>
            <a:r>
              <a:rPr lang="ru-RU" dirty="0" err="1"/>
              <a:t>id</a:t>
            </a:r>
            <a:r>
              <a:rPr lang="ru-RU" dirty="0"/>
              <a:t> URL-фрагментом.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95BAFE-ACFF-4C5D-8BAB-A0B79348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014" y="3335662"/>
            <a:ext cx="5362575" cy="1114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75709C-E23C-4E0D-81BB-788784E9D375}"/>
              </a:ext>
            </a:extLst>
          </p:cNvPr>
          <p:cNvSpPr txBox="1"/>
          <p:nvPr/>
        </p:nvSpPr>
        <p:spPr>
          <a:xfrm>
            <a:off x="367410" y="4258992"/>
            <a:ext cx="73001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visited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visited</a:t>
            </a:r>
            <a:r>
              <a:rPr lang="ru-RU" dirty="0"/>
              <a:t> позволяет вам выбирать ссылки, которые были посещены. Этот стиль может переопределяться другими относящимися к ссылкам </a:t>
            </a:r>
            <a:r>
              <a:rPr lang="ru-RU" dirty="0" err="1"/>
              <a:t>псевдоклассами</a:t>
            </a:r>
            <a:r>
              <a:rPr lang="ru-RU" dirty="0"/>
              <a:t>, такими как :</a:t>
            </a:r>
            <a:r>
              <a:rPr lang="ru-RU" dirty="0" err="1"/>
              <a:t>link</a:t>
            </a:r>
            <a:r>
              <a:rPr lang="ru-RU" dirty="0"/>
              <a:t>, :</a:t>
            </a:r>
            <a:r>
              <a:rPr lang="ru-RU" dirty="0" err="1"/>
              <a:t>hover</a:t>
            </a:r>
            <a:r>
              <a:rPr lang="ru-RU" dirty="0"/>
              <a:t> и :</a:t>
            </a:r>
            <a:r>
              <a:rPr lang="ru-RU" dirty="0" err="1"/>
              <a:t>active</a:t>
            </a:r>
            <a:r>
              <a:rPr lang="ru-RU" dirty="0"/>
              <a:t>, появляющимися в соответствующем порядке. Чтобы </a:t>
            </a:r>
            <a:r>
              <a:rPr lang="ru-RU" dirty="0" err="1"/>
              <a:t>стилизировать</a:t>
            </a:r>
            <a:r>
              <a:rPr lang="ru-RU" dirty="0"/>
              <a:t> ссылки должным образом, вставьте правило :</a:t>
            </a:r>
            <a:r>
              <a:rPr lang="ru-RU" dirty="0" err="1"/>
              <a:t>visited</a:t>
            </a:r>
            <a:r>
              <a:rPr lang="ru-RU" dirty="0"/>
              <a:t> после правила :</a:t>
            </a:r>
            <a:r>
              <a:rPr lang="ru-RU" dirty="0" err="1"/>
              <a:t>link</a:t>
            </a:r>
            <a:r>
              <a:rPr lang="ru-RU" dirty="0"/>
              <a:t> до правил :</a:t>
            </a:r>
            <a:r>
              <a:rPr lang="ru-RU" dirty="0" err="1"/>
              <a:t>hover</a:t>
            </a:r>
            <a:r>
              <a:rPr lang="ru-RU" dirty="0"/>
              <a:t> и :</a:t>
            </a:r>
            <a:r>
              <a:rPr lang="ru-RU" dirty="0" err="1"/>
              <a:t>active</a:t>
            </a:r>
            <a:r>
              <a:rPr lang="ru-RU" dirty="0"/>
              <a:t>, как определено LVHA-порядком: :</a:t>
            </a:r>
            <a:r>
              <a:rPr lang="ru-RU" dirty="0" err="1"/>
              <a:t>link</a:t>
            </a:r>
            <a:r>
              <a:rPr lang="ru-RU" dirty="0"/>
              <a:t> — :</a:t>
            </a:r>
            <a:r>
              <a:rPr lang="ru-RU" dirty="0" err="1"/>
              <a:t>visited</a:t>
            </a:r>
            <a:r>
              <a:rPr lang="ru-RU" dirty="0"/>
              <a:t> — :</a:t>
            </a:r>
            <a:r>
              <a:rPr lang="ru-RU" dirty="0" err="1"/>
              <a:t>hover</a:t>
            </a:r>
            <a:r>
              <a:rPr lang="ru-RU" dirty="0"/>
              <a:t> — :</a:t>
            </a:r>
            <a:r>
              <a:rPr lang="ru-RU" dirty="0" err="1"/>
              <a:t>active</a:t>
            </a:r>
            <a:r>
              <a:rPr lang="ru-RU" dirty="0"/>
              <a:t>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7002A3-B444-48B8-8F25-3029A1386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0" y="5180089"/>
            <a:ext cx="3371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D17CE8-FE08-416E-B516-FFCB7B16FBC6}"/>
              </a:ext>
            </a:extLst>
          </p:cNvPr>
          <p:cNvSpPr txBox="1"/>
          <p:nvPr/>
        </p:nvSpPr>
        <p:spPr>
          <a:xfrm>
            <a:off x="354434" y="230184"/>
            <a:ext cx="1153276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Псевдоэлементы</a:t>
            </a:r>
            <a:endParaRPr lang="ru-RU" sz="2000" b="1" dirty="0"/>
          </a:p>
          <a:p>
            <a:pPr algn="ctr"/>
            <a:endParaRPr lang="ru-RU" sz="2000" b="1" dirty="0"/>
          </a:p>
          <a:p>
            <a:r>
              <a:rPr lang="ru-RU" dirty="0" err="1"/>
              <a:t>Псевдоэлемент</a:t>
            </a:r>
            <a:r>
              <a:rPr lang="ru-RU" dirty="0"/>
              <a:t> в CSS — это ключевое слово, добавляемое к селектору, которое позволяет стилизовать определённую часть выбранного элемента. Например, </a:t>
            </a:r>
            <a:r>
              <a:rPr lang="ru-RU" dirty="0" err="1"/>
              <a:t>псевдоэлемент</a:t>
            </a:r>
            <a:r>
              <a:rPr lang="ru-RU" dirty="0"/>
              <a:t> ::</a:t>
            </a:r>
            <a:r>
              <a:rPr lang="ru-RU" dirty="0" err="1"/>
              <a:t>first-line</a:t>
            </a:r>
            <a:r>
              <a:rPr lang="ru-RU" dirty="0"/>
              <a:t> может быть использован для изменения шрифта первой строки абзаца.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AE3BA3-03E8-4D39-BB0F-15E1FA05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6" y="1855321"/>
            <a:ext cx="3914775" cy="141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B6BC0-22BA-43C5-9E7B-CD6E272CD08A}"/>
              </a:ext>
            </a:extLst>
          </p:cNvPr>
          <p:cNvSpPr txBox="1"/>
          <p:nvPr/>
        </p:nvSpPr>
        <p:spPr>
          <a:xfrm>
            <a:off x="5303940" y="20046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Примечание: В отличие от </a:t>
            </a:r>
            <a:r>
              <a:rPr lang="ru-RU" dirty="0" err="1">
                <a:solidFill>
                  <a:srgbClr val="C00000"/>
                </a:solidFill>
              </a:rPr>
              <a:t>псевдоэлементов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псевдоклассы</a:t>
            </a:r>
            <a:r>
              <a:rPr lang="ru-RU" dirty="0">
                <a:solidFill>
                  <a:srgbClr val="C00000"/>
                </a:solidFill>
              </a:rPr>
              <a:t> могут быть использованы для стилизации элемента на основе его состояния.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7FB475-BC3A-4975-BC44-53C43F07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6" y="4212069"/>
            <a:ext cx="2638425" cy="1057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6EA8F4-D3A2-440B-AC2E-ED8725586047}"/>
              </a:ext>
            </a:extLst>
          </p:cNvPr>
          <p:cNvSpPr txBox="1"/>
          <p:nvPr/>
        </p:nvSpPr>
        <p:spPr>
          <a:xfrm>
            <a:off x="354434" y="374530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Синтаксис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11577-0D91-4E0F-BFA0-C85A66B4BC82}"/>
              </a:ext>
            </a:extLst>
          </p:cNvPr>
          <p:cNvSpPr txBox="1"/>
          <p:nvPr/>
        </p:nvSpPr>
        <p:spPr>
          <a:xfrm>
            <a:off x="4857181" y="432745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селекторе можно использовать только один </a:t>
            </a:r>
            <a:r>
              <a:rPr lang="ru-RU" dirty="0" err="1"/>
              <a:t>псевдоэлемент</a:t>
            </a:r>
            <a:r>
              <a:rPr lang="ru-RU" dirty="0"/>
              <a:t>. Он должен находиться после простых селекторов в выражении.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76747-A40C-4A41-8705-88256FFF6F0A}"/>
              </a:ext>
            </a:extLst>
          </p:cNvPr>
          <p:cNvSpPr txBox="1"/>
          <p:nvPr/>
        </p:nvSpPr>
        <p:spPr>
          <a:xfrm>
            <a:off x="354433" y="5435505"/>
            <a:ext cx="114572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Примечание: Как правило, следует использовать двойное двоеточие (::) вместо одинарного (:). В этом состоит различие между </a:t>
            </a:r>
            <a:r>
              <a:rPr lang="ru-RU" dirty="0" err="1"/>
              <a:t>псевдоклассами</a:t>
            </a:r>
            <a:r>
              <a:rPr lang="ru-RU" dirty="0"/>
              <a:t> и </a:t>
            </a:r>
            <a:r>
              <a:rPr lang="ru-RU" dirty="0" err="1"/>
              <a:t>псевдоэлементами</a:t>
            </a:r>
            <a:r>
              <a:rPr lang="ru-RU" dirty="0"/>
              <a:t>. Однако, так как это различие не присутствовало в старых версиях спецификации W3C, большинство браузеров поддерживают оба синтаксиса для </a:t>
            </a:r>
            <a:r>
              <a:rPr lang="ru-RU" dirty="0" err="1"/>
              <a:t>псевдоэлементов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65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76560-CCC0-48BF-A783-789ECC8FDC1F}"/>
              </a:ext>
            </a:extLst>
          </p:cNvPr>
          <p:cNvSpPr txBox="1"/>
          <p:nvPr/>
        </p:nvSpPr>
        <p:spPr>
          <a:xfrm>
            <a:off x="1374047" y="988819"/>
            <a:ext cx="94439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Список стандартных </a:t>
            </a:r>
            <a:r>
              <a:rPr lang="ru-RU" b="1" dirty="0" err="1"/>
              <a:t>псевдоэлементов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::</a:t>
            </a:r>
            <a:r>
              <a:rPr lang="en-US" b="1" dirty="0"/>
              <a:t>after</a:t>
            </a:r>
          </a:p>
          <a:p>
            <a:r>
              <a:rPr lang="en-US" b="1" dirty="0"/>
              <a:t>::before</a:t>
            </a:r>
          </a:p>
          <a:p>
            <a:r>
              <a:rPr lang="en-US" dirty="0"/>
              <a:t>::cue</a:t>
            </a:r>
          </a:p>
          <a:p>
            <a:r>
              <a:rPr lang="en-US" dirty="0"/>
              <a:t>::first-letter</a:t>
            </a:r>
          </a:p>
          <a:p>
            <a:r>
              <a:rPr lang="en-US" dirty="0"/>
              <a:t>::first-line</a:t>
            </a:r>
          </a:p>
          <a:p>
            <a:r>
              <a:rPr lang="en-US" dirty="0"/>
              <a:t>::selection</a:t>
            </a:r>
          </a:p>
          <a:p>
            <a:r>
              <a:rPr lang="en-US" dirty="0"/>
              <a:t>::slotted</a:t>
            </a:r>
          </a:p>
          <a:p>
            <a:r>
              <a:rPr lang="en-US" dirty="0"/>
              <a:t>::backdrop </a:t>
            </a:r>
            <a:r>
              <a:rPr lang="ru-RU" dirty="0"/>
              <a:t> </a:t>
            </a:r>
          </a:p>
          <a:p>
            <a:r>
              <a:rPr lang="ru-RU" b="1" dirty="0"/>
              <a:t>::</a:t>
            </a:r>
            <a:r>
              <a:rPr lang="en-US" b="1" dirty="0"/>
              <a:t>placeholder </a:t>
            </a:r>
            <a:r>
              <a:rPr lang="ru-RU" b="1" dirty="0"/>
              <a:t> </a:t>
            </a:r>
          </a:p>
          <a:p>
            <a:r>
              <a:rPr lang="ru-RU" dirty="0"/>
              <a:t>::</a:t>
            </a:r>
            <a:r>
              <a:rPr lang="en-US" dirty="0"/>
              <a:t>marker </a:t>
            </a:r>
            <a:r>
              <a:rPr lang="ru-RU" dirty="0" err="1"/>
              <a:t>Эксперимен</a:t>
            </a:r>
            <a:r>
              <a:rPr lang="ru-RU" dirty="0"/>
              <a:t> </a:t>
            </a:r>
          </a:p>
          <a:p>
            <a:r>
              <a:rPr lang="ru-RU" dirty="0"/>
              <a:t>::</a:t>
            </a:r>
            <a:r>
              <a:rPr lang="en-US" dirty="0"/>
              <a:t>spelling-error (</a:t>
            </a:r>
            <a:r>
              <a:rPr lang="en-US" dirty="0" err="1"/>
              <a:t>en</a:t>
            </a:r>
            <a:r>
              <a:rPr lang="en-US" dirty="0"/>
              <a:t>-US) </a:t>
            </a:r>
            <a:r>
              <a:rPr lang="ru-RU" dirty="0"/>
              <a:t> </a:t>
            </a:r>
          </a:p>
          <a:p>
            <a:r>
              <a:rPr lang="ru-RU" dirty="0"/>
              <a:t>::</a:t>
            </a:r>
            <a:r>
              <a:rPr lang="en-US" dirty="0"/>
              <a:t>grammar-error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8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ABDE1-BF84-40B5-ACD8-E526F95A675F}"/>
              </a:ext>
            </a:extLst>
          </p:cNvPr>
          <p:cNvSpPr txBox="1"/>
          <p:nvPr/>
        </p:nvSpPr>
        <p:spPr>
          <a:xfrm>
            <a:off x="555770" y="205017"/>
            <a:ext cx="6994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::</a:t>
            </a:r>
            <a:r>
              <a:rPr lang="ru-RU" b="1" dirty="0" err="1"/>
              <a:t>after</a:t>
            </a:r>
            <a:r>
              <a:rPr lang="ru-RU" b="1" dirty="0"/>
              <a:t> (:</a:t>
            </a:r>
            <a:r>
              <a:rPr lang="ru-RU" b="1" dirty="0" err="1"/>
              <a:t>after</a:t>
            </a:r>
            <a:r>
              <a:rPr lang="ru-RU" b="1" dirty="0"/>
              <a:t>)</a:t>
            </a:r>
          </a:p>
          <a:p>
            <a:r>
              <a:rPr lang="ru-RU" dirty="0"/>
              <a:t>В CSS, ::</a:t>
            </a:r>
            <a:r>
              <a:rPr lang="ru-RU" dirty="0" err="1"/>
              <a:t>after</a:t>
            </a:r>
            <a:r>
              <a:rPr lang="ru-RU" dirty="0"/>
              <a:t> создаёт </a:t>
            </a:r>
            <a:r>
              <a:rPr lang="ru-RU" dirty="0" err="1"/>
              <a:t>псевдоэлемент</a:t>
            </a:r>
            <a:r>
              <a:rPr lang="ru-RU" dirty="0"/>
              <a:t>, который является последним потомком выбранного элемента. Часто используется для добавления косметического содержимого в элемент с помощью свойства </a:t>
            </a:r>
            <a:r>
              <a:rPr lang="ru-RU" dirty="0" err="1"/>
              <a:t>content</a:t>
            </a:r>
            <a:r>
              <a:rPr lang="ru-RU" dirty="0"/>
              <a:t>. По умолчанию является </a:t>
            </a:r>
            <a:r>
              <a:rPr lang="ru-RU" dirty="0" err="1"/>
              <a:t>инлайновым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79EF7D-ED41-484B-B3F0-ACBCBAC5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27" y="353131"/>
            <a:ext cx="3419475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130B9-8DC9-428F-A311-58A0A9F14674}"/>
              </a:ext>
            </a:extLst>
          </p:cNvPr>
          <p:cNvSpPr txBox="1"/>
          <p:nvPr/>
        </p:nvSpPr>
        <p:spPr>
          <a:xfrm>
            <a:off x="555769" y="1849259"/>
            <a:ext cx="72867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::</a:t>
            </a:r>
            <a:r>
              <a:rPr lang="ru-RU" b="1" dirty="0" err="1"/>
              <a:t>before</a:t>
            </a:r>
            <a:r>
              <a:rPr lang="ru-RU" b="1" dirty="0"/>
              <a:t> (:</a:t>
            </a:r>
            <a:r>
              <a:rPr lang="ru-RU" b="1" dirty="0" err="1"/>
              <a:t>before</a:t>
            </a:r>
            <a:r>
              <a:rPr lang="ru-RU" b="1" dirty="0"/>
              <a:t>)</a:t>
            </a:r>
          </a:p>
          <a:p>
            <a:r>
              <a:rPr lang="ru-RU" dirty="0"/>
              <a:t>В CSS, ::</a:t>
            </a:r>
            <a:r>
              <a:rPr lang="ru-RU" dirty="0" err="1"/>
              <a:t>before</a:t>
            </a:r>
            <a:r>
              <a:rPr lang="ru-RU" dirty="0"/>
              <a:t> создаёт </a:t>
            </a:r>
            <a:r>
              <a:rPr lang="ru-RU" dirty="0" err="1"/>
              <a:t>псевдоэлемент,который</a:t>
            </a:r>
            <a:r>
              <a:rPr lang="ru-RU" dirty="0"/>
              <a:t> является первым потомком выбранного элемента. Часто используется для добавления косметического содержимого в элемент с помощью свойства </a:t>
            </a:r>
            <a:r>
              <a:rPr lang="ru-RU" dirty="0" err="1"/>
              <a:t>content</a:t>
            </a:r>
            <a:r>
              <a:rPr lang="ru-RU" dirty="0"/>
              <a:t>. По умолчания является </a:t>
            </a:r>
            <a:r>
              <a:rPr lang="ru-RU" dirty="0" err="1"/>
              <a:t>инлайновым</a:t>
            </a:r>
            <a:r>
              <a:rPr lang="ru-RU" dirty="0"/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F7912A-B976-47E5-B750-D5A1FED6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26" y="2078812"/>
            <a:ext cx="3333750" cy="12477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742C78-E0C9-406C-BA72-0D43B92D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491" y="3749310"/>
            <a:ext cx="5562600" cy="4667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A4F64A-A70C-4A25-88CC-AAC909684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491" y="4362449"/>
            <a:ext cx="1709126" cy="2373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338951-2284-4101-81AE-81FFCFC4E0C5}"/>
              </a:ext>
            </a:extLst>
          </p:cNvPr>
          <p:cNvSpPr txBox="1"/>
          <p:nvPr/>
        </p:nvSpPr>
        <p:spPr>
          <a:xfrm>
            <a:off x="555769" y="3798006"/>
            <a:ext cx="7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0B2B59-FBBD-435C-92FB-2A09257AD516}"/>
              </a:ext>
            </a:extLst>
          </p:cNvPr>
          <p:cNvSpPr txBox="1"/>
          <p:nvPr/>
        </p:nvSpPr>
        <p:spPr>
          <a:xfrm>
            <a:off x="623449" y="4798394"/>
            <a:ext cx="727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1B1B1B"/>
                </a:solidFill>
                <a:effectLst/>
                <a:latin typeface="Inter" panose="020B0502030000000004" pitchFamily="34" charset="0"/>
              </a:rPr>
              <a:t>CSS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40FAA2-6B2C-410E-B6B7-CC6B3F4D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013" y="5014912"/>
            <a:ext cx="4200525" cy="1190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22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42129A-DE7C-4575-9767-CEC1D58FBFD0}"/>
              </a:ext>
            </a:extLst>
          </p:cNvPr>
          <p:cNvSpPr txBox="1"/>
          <p:nvPr/>
        </p:nvSpPr>
        <p:spPr>
          <a:xfrm>
            <a:off x="429936" y="184125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::</a:t>
            </a:r>
            <a:r>
              <a:rPr lang="ru-RU" b="1" dirty="0" err="1"/>
              <a:t>first-letter</a:t>
            </a:r>
            <a:r>
              <a:rPr lang="ru-RU" b="1" dirty="0"/>
              <a:t> (:</a:t>
            </a:r>
            <a:r>
              <a:rPr lang="ru-RU" b="1" dirty="0" err="1"/>
              <a:t>first-letter</a:t>
            </a:r>
            <a:r>
              <a:rPr lang="ru-RU" b="1" dirty="0"/>
              <a:t>)</a:t>
            </a:r>
          </a:p>
          <a:p>
            <a:r>
              <a:rPr lang="ru-RU" dirty="0"/>
              <a:t>CSS </a:t>
            </a:r>
            <a:r>
              <a:rPr lang="ru-RU" dirty="0" err="1"/>
              <a:t>псевдоэлемент</a:t>
            </a:r>
            <a:r>
              <a:rPr lang="ru-RU" dirty="0"/>
              <a:t> ::</a:t>
            </a:r>
            <a:r>
              <a:rPr lang="ru-RU" dirty="0" err="1"/>
              <a:t>first-letter</a:t>
            </a:r>
            <a:r>
              <a:rPr lang="ru-RU" dirty="0"/>
              <a:t> применяет стили к первой букве первой строки блочного элемента, но только если нету другого предшествующего содержимого (такого как изображения или </a:t>
            </a:r>
            <a:r>
              <a:rPr lang="ru-RU" dirty="0" err="1"/>
              <a:t>инлайн</a:t>
            </a:r>
            <a:r>
              <a:rPr lang="ru-RU" dirty="0"/>
              <a:t> таблицы).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520DA-ECE5-4573-B816-7AB44475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92" y="432728"/>
            <a:ext cx="3819525" cy="122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1E3A7-14F7-4C1D-AF83-997A3FB21AF2}"/>
              </a:ext>
            </a:extLst>
          </p:cNvPr>
          <p:cNvSpPr txBox="1"/>
          <p:nvPr/>
        </p:nvSpPr>
        <p:spPr>
          <a:xfrm>
            <a:off x="429936" y="1840870"/>
            <a:ext cx="64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::</a:t>
            </a:r>
            <a:r>
              <a:rPr lang="ru-RU" b="1" dirty="0" err="1"/>
              <a:t>first-line</a:t>
            </a:r>
            <a:r>
              <a:rPr lang="ru-RU" b="1" dirty="0"/>
              <a:t> (:</a:t>
            </a:r>
            <a:r>
              <a:rPr lang="ru-RU" b="1" dirty="0" err="1"/>
              <a:t>first-line</a:t>
            </a:r>
            <a:r>
              <a:rPr lang="ru-RU" b="1" dirty="0"/>
              <a:t>)</a:t>
            </a:r>
          </a:p>
          <a:p>
            <a:r>
              <a:rPr lang="ru-RU" dirty="0"/>
              <a:t>CSS </a:t>
            </a:r>
            <a:r>
              <a:rPr lang="ru-RU" dirty="0" err="1"/>
              <a:t>псевдоэлемент</a:t>
            </a:r>
            <a:r>
              <a:rPr lang="ru-RU" dirty="0"/>
              <a:t> ::</a:t>
            </a:r>
            <a:r>
              <a:rPr lang="ru-RU" dirty="0" err="1"/>
              <a:t>first-line</a:t>
            </a:r>
            <a:r>
              <a:rPr lang="ru-RU" dirty="0"/>
              <a:t> применяет стили к первой строке блочного элемента. Обратите внимание, что длина первой строки зависит от многих факторов, включая ширину элемента, ширину документа и размер шрифта текста.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322C08-B5FA-4AC2-9F1C-58C87C2B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92" y="2172180"/>
            <a:ext cx="3914775" cy="1209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0EA2C-E3D0-4B58-978A-85B2808CE42A}"/>
              </a:ext>
            </a:extLst>
          </p:cNvPr>
          <p:cNvSpPr txBox="1"/>
          <p:nvPr/>
        </p:nvSpPr>
        <p:spPr>
          <a:xfrm>
            <a:off x="429936" y="356881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::placeholder</a:t>
            </a:r>
          </a:p>
          <a:p>
            <a:r>
              <a:rPr lang="en-US" dirty="0"/>
              <a:t>CSS </a:t>
            </a:r>
            <a:r>
              <a:rPr lang="ru-RU" dirty="0" err="1"/>
              <a:t>псевдоэлемент</a:t>
            </a:r>
            <a:r>
              <a:rPr lang="ru-RU" dirty="0"/>
              <a:t> ::</a:t>
            </a:r>
            <a:r>
              <a:rPr lang="en-US" dirty="0"/>
              <a:t>placeholder </a:t>
            </a:r>
            <a:r>
              <a:rPr lang="ru-RU" dirty="0"/>
              <a:t>представляет собой текст </a:t>
            </a:r>
            <a:r>
              <a:rPr lang="en-US" dirty="0"/>
              <a:t>placeholder (</a:t>
            </a:r>
            <a:r>
              <a:rPr lang="en-US" dirty="0" err="1"/>
              <a:t>en</a:t>
            </a:r>
            <a:r>
              <a:rPr lang="en-US" dirty="0"/>
              <a:t>-US) </a:t>
            </a:r>
            <a:r>
              <a:rPr lang="ru-RU" dirty="0"/>
              <a:t>в &lt;</a:t>
            </a:r>
            <a:r>
              <a:rPr lang="en-US" dirty="0"/>
              <a:t>input&gt; </a:t>
            </a:r>
            <a:r>
              <a:rPr lang="ru-RU" dirty="0"/>
              <a:t>или &lt;</a:t>
            </a:r>
            <a:r>
              <a:rPr lang="en-US" dirty="0" err="1"/>
              <a:t>textarea</a:t>
            </a:r>
            <a:r>
              <a:rPr lang="en-US" dirty="0"/>
              <a:t>&gt; (</a:t>
            </a:r>
            <a:r>
              <a:rPr lang="en-US" dirty="0" err="1"/>
              <a:t>en</a:t>
            </a:r>
            <a:r>
              <a:rPr lang="en-US" dirty="0"/>
              <a:t>-US) </a:t>
            </a:r>
            <a:r>
              <a:rPr lang="ru-RU" dirty="0"/>
              <a:t>элементах.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8897DD-78CF-4602-8010-441DA15E4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492" y="3713165"/>
            <a:ext cx="1809750" cy="1266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0F84A-1BCD-429B-B97F-332E7B595256}"/>
              </a:ext>
            </a:extLst>
          </p:cNvPr>
          <p:cNvSpPr txBox="1"/>
          <p:nvPr/>
        </p:nvSpPr>
        <p:spPr>
          <a:xfrm>
            <a:off x="429936" y="5314161"/>
            <a:ext cx="4530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HTML</a:t>
            </a:r>
          </a:p>
          <a:p>
            <a:r>
              <a:rPr lang="ru-RU" dirty="0"/>
              <a:t>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placeholder</a:t>
            </a:r>
            <a:r>
              <a:rPr lang="ru-RU" dirty="0"/>
              <a:t>="Введите что-нибудь!"&gt;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1046B-88CB-4A82-A8FE-9C606D8744C7}"/>
              </a:ext>
            </a:extLst>
          </p:cNvPr>
          <p:cNvSpPr txBox="1"/>
          <p:nvPr/>
        </p:nvSpPr>
        <p:spPr>
          <a:xfrm>
            <a:off x="4959991" y="5019755"/>
            <a:ext cx="23384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CSS</a:t>
            </a:r>
          </a:p>
          <a:p>
            <a:r>
              <a:rPr lang="en-US" dirty="0"/>
              <a:t>input::placeholder {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  font-size: 1.2em;</a:t>
            </a:r>
          </a:p>
          <a:p>
            <a:r>
              <a:rPr lang="en-US" dirty="0"/>
              <a:t>  font-style: italic;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7E28248-E084-48A9-A8C6-91ABD0654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604" y="5363518"/>
            <a:ext cx="2266950" cy="1066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DC5673-1083-46D9-A940-4432A793EB08}"/>
              </a:ext>
            </a:extLst>
          </p:cNvPr>
          <p:cNvSpPr txBox="1"/>
          <p:nvPr/>
        </p:nvSpPr>
        <p:spPr>
          <a:xfrm>
            <a:off x="564159" y="242848"/>
            <a:ext cx="1111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 err="1"/>
              <a:t>Псевдоклассы</a:t>
            </a:r>
            <a:endParaRPr lang="ru-RU" b="1" dirty="0"/>
          </a:p>
          <a:p>
            <a:pPr algn="ctr"/>
            <a:endParaRPr lang="ru-RU" b="1" dirty="0"/>
          </a:p>
          <a:p>
            <a:r>
              <a:rPr lang="ru-RU" dirty="0" err="1"/>
              <a:t>Псевдокласс</a:t>
            </a:r>
            <a:r>
              <a:rPr lang="ru-RU" dirty="0"/>
              <a:t> в CSS — это ключевое слово, добавленное к селектору, которое определяет его особое состояние. Например, :</a:t>
            </a:r>
            <a:r>
              <a:rPr lang="ru-RU" dirty="0" err="1"/>
              <a:t>hover</a:t>
            </a:r>
            <a:r>
              <a:rPr lang="ru-RU" dirty="0"/>
              <a:t> может быть использован для изменения цвета кнопки при наведении курсора на неё.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2AA49C-1677-495D-AE0C-858D324F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9" y="1610729"/>
            <a:ext cx="2743200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87A57-B577-4D62-AE58-503236A3F85D}"/>
              </a:ext>
            </a:extLst>
          </p:cNvPr>
          <p:cNvSpPr txBox="1"/>
          <p:nvPr/>
        </p:nvSpPr>
        <p:spPr>
          <a:xfrm>
            <a:off x="564158" y="2797456"/>
            <a:ext cx="1111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Псевдоклассы</a:t>
            </a:r>
            <a:r>
              <a:rPr lang="ru-RU" dirty="0"/>
              <a:t> дают возможность стилизовать элемент на основе не только отношений в DOM-дереве, но и основываясь на внешних факторах, таких как история посещений (например, :</a:t>
            </a:r>
            <a:r>
              <a:rPr lang="ru-RU" dirty="0" err="1"/>
              <a:t>visited</a:t>
            </a:r>
            <a:r>
              <a:rPr lang="ru-RU" dirty="0"/>
              <a:t>), состояние содержимого (вроде :</a:t>
            </a:r>
            <a:r>
              <a:rPr lang="ru-RU" dirty="0" err="1"/>
              <a:t>checked</a:t>
            </a:r>
            <a:r>
              <a:rPr lang="ru-RU" dirty="0"/>
              <a:t> у некоторых элементов формы) или позиции курсора мыши (например, :</a:t>
            </a:r>
            <a:r>
              <a:rPr lang="ru-RU" dirty="0" err="1"/>
              <a:t>hover</a:t>
            </a:r>
            <a:r>
              <a:rPr lang="ru-RU" dirty="0"/>
              <a:t> определяет, находится ли курсор мыши над элементом).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C50F03-7198-4931-A677-B4001C0A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59" y="4065078"/>
            <a:ext cx="2619375" cy="100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B6ADDD-F6EA-4744-AA68-85EA7DD31F20}"/>
              </a:ext>
            </a:extLst>
          </p:cNvPr>
          <p:cNvSpPr txBox="1"/>
          <p:nvPr/>
        </p:nvSpPr>
        <p:spPr>
          <a:xfrm>
            <a:off x="564157" y="5515572"/>
            <a:ext cx="10995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Как и с обычными классами, можно совмещать вместе в одном селекторе любое число </a:t>
            </a:r>
            <a:r>
              <a:rPr lang="ru-RU" dirty="0" err="1"/>
              <a:t>псевдоклассов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56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523163-3C5C-4489-9CBC-910A6B8AAB6E}"/>
              </a:ext>
            </a:extLst>
          </p:cNvPr>
          <p:cNvSpPr txBox="1"/>
          <p:nvPr/>
        </p:nvSpPr>
        <p:spPr>
          <a:xfrm>
            <a:off x="874551" y="1443841"/>
            <a:ext cx="24810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:active</a:t>
            </a:r>
          </a:p>
          <a:p>
            <a:r>
              <a:rPr lang="en-US" dirty="0"/>
              <a:t>:any (</a:t>
            </a:r>
            <a:r>
              <a:rPr lang="en-US" dirty="0" err="1"/>
              <a:t>en</a:t>
            </a:r>
            <a:r>
              <a:rPr lang="en-US" dirty="0"/>
              <a:t>-US)</a:t>
            </a:r>
          </a:p>
          <a:p>
            <a:r>
              <a:rPr lang="en-US" dirty="0"/>
              <a:t>:any-link</a:t>
            </a:r>
          </a:p>
          <a:p>
            <a:r>
              <a:rPr lang="en-US" b="1" dirty="0"/>
              <a:t>:checked</a:t>
            </a:r>
          </a:p>
          <a:p>
            <a:r>
              <a:rPr lang="en-US" b="1" dirty="0"/>
              <a:t>:default</a:t>
            </a:r>
          </a:p>
          <a:p>
            <a:r>
              <a:rPr lang="en-US" dirty="0"/>
              <a:t>:defined</a:t>
            </a:r>
          </a:p>
          <a:p>
            <a:r>
              <a:rPr lang="en-US" dirty="0"/>
              <a:t>: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r>
              <a:rPr lang="en-US" b="1" dirty="0"/>
              <a:t>:disabled</a:t>
            </a:r>
          </a:p>
          <a:p>
            <a:r>
              <a:rPr lang="en-US" dirty="0"/>
              <a:t>:empty</a:t>
            </a:r>
          </a:p>
          <a:p>
            <a:r>
              <a:rPr lang="en-US" b="1" dirty="0"/>
              <a:t>:enabled</a:t>
            </a:r>
          </a:p>
          <a:p>
            <a:r>
              <a:rPr lang="en-US" dirty="0"/>
              <a:t>:first</a:t>
            </a:r>
          </a:p>
          <a:p>
            <a:r>
              <a:rPr lang="en-US" b="1" dirty="0"/>
              <a:t>:first-child</a:t>
            </a:r>
          </a:p>
          <a:p>
            <a:r>
              <a:rPr lang="en-US" b="1" dirty="0"/>
              <a:t>:first-of-type</a:t>
            </a:r>
          </a:p>
          <a:p>
            <a:r>
              <a:rPr lang="en-US" dirty="0"/>
              <a:t>:</a:t>
            </a:r>
            <a:r>
              <a:rPr lang="en-US" dirty="0" err="1"/>
              <a:t>fullscreen</a:t>
            </a:r>
            <a:endParaRPr lang="en-US" dirty="0"/>
          </a:p>
          <a:p>
            <a:r>
              <a:rPr lang="en-US" b="1" dirty="0"/>
              <a:t>:focus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87CE4-8F64-4B1B-AE42-A4CBD279A432}"/>
              </a:ext>
            </a:extLst>
          </p:cNvPr>
          <p:cNvSpPr txBox="1"/>
          <p:nvPr/>
        </p:nvSpPr>
        <p:spPr>
          <a:xfrm>
            <a:off x="4106410" y="1443841"/>
            <a:ext cx="29319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:hover</a:t>
            </a:r>
          </a:p>
          <a:p>
            <a:r>
              <a:rPr lang="en-US" dirty="0"/>
              <a:t>:indeterminate</a:t>
            </a:r>
          </a:p>
          <a:p>
            <a:r>
              <a:rPr lang="en-US" dirty="0"/>
              <a:t>:in-range</a:t>
            </a:r>
          </a:p>
          <a:p>
            <a:r>
              <a:rPr lang="en-US" dirty="0"/>
              <a:t>:invalid</a:t>
            </a:r>
          </a:p>
          <a:p>
            <a:r>
              <a:rPr lang="en-US" dirty="0"/>
              <a:t>:</a:t>
            </a:r>
            <a:r>
              <a:rPr lang="en-US" dirty="0" err="1"/>
              <a:t>lang</a:t>
            </a:r>
            <a:r>
              <a:rPr lang="en-US" dirty="0"/>
              <a:t>()</a:t>
            </a:r>
          </a:p>
          <a:p>
            <a:r>
              <a:rPr lang="en-US" b="1" dirty="0"/>
              <a:t>:last-child</a:t>
            </a:r>
          </a:p>
          <a:p>
            <a:r>
              <a:rPr lang="en-US" b="1" dirty="0"/>
              <a:t>:last-of-type</a:t>
            </a:r>
          </a:p>
          <a:p>
            <a:r>
              <a:rPr lang="en-US" dirty="0"/>
              <a:t>:left</a:t>
            </a:r>
          </a:p>
          <a:p>
            <a:r>
              <a:rPr lang="en-US" b="1" dirty="0"/>
              <a:t>:link</a:t>
            </a:r>
          </a:p>
          <a:p>
            <a:r>
              <a:rPr lang="en-US" b="1" dirty="0"/>
              <a:t>:not()</a:t>
            </a:r>
          </a:p>
          <a:p>
            <a:r>
              <a:rPr lang="en-US" b="1" dirty="0"/>
              <a:t>:nth-child()</a:t>
            </a:r>
          </a:p>
          <a:p>
            <a:r>
              <a:rPr lang="en-US" b="1" dirty="0"/>
              <a:t>:nth-last-child()</a:t>
            </a:r>
          </a:p>
          <a:p>
            <a:r>
              <a:rPr lang="en-US" b="1" dirty="0"/>
              <a:t>:nth-last-of-type()</a:t>
            </a:r>
          </a:p>
          <a:p>
            <a:r>
              <a:rPr lang="en-US" b="1" dirty="0"/>
              <a:t>:nth-of-type()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2F1D9-275E-4713-9771-2EB00AF65247}"/>
              </a:ext>
            </a:extLst>
          </p:cNvPr>
          <p:cNvSpPr txBox="1"/>
          <p:nvPr/>
        </p:nvSpPr>
        <p:spPr>
          <a:xfrm>
            <a:off x="8256864" y="1443841"/>
            <a:ext cx="31521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:only-child</a:t>
            </a:r>
          </a:p>
          <a:p>
            <a:r>
              <a:rPr lang="en-US" dirty="0"/>
              <a:t>:only-of-type</a:t>
            </a:r>
          </a:p>
          <a:p>
            <a:r>
              <a:rPr lang="en-US" dirty="0"/>
              <a:t>:optional</a:t>
            </a:r>
          </a:p>
          <a:p>
            <a:r>
              <a:rPr lang="en-US" dirty="0"/>
              <a:t>:out-of-range</a:t>
            </a:r>
          </a:p>
          <a:p>
            <a:r>
              <a:rPr lang="en-US" dirty="0"/>
              <a:t>:read-only</a:t>
            </a:r>
          </a:p>
          <a:p>
            <a:r>
              <a:rPr lang="en-US" dirty="0"/>
              <a:t>:read-write</a:t>
            </a:r>
          </a:p>
          <a:p>
            <a:r>
              <a:rPr lang="en-US" dirty="0"/>
              <a:t>:required</a:t>
            </a:r>
          </a:p>
          <a:p>
            <a:r>
              <a:rPr lang="en-US" dirty="0"/>
              <a:t>:right</a:t>
            </a:r>
          </a:p>
          <a:p>
            <a:r>
              <a:rPr lang="en-US" dirty="0"/>
              <a:t>:root</a:t>
            </a:r>
          </a:p>
          <a:p>
            <a:r>
              <a:rPr lang="en-US" dirty="0"/>
              <a:t>:scope (</a:t>
            </a:r>
            <a:r>
              <a:rPr lang="en-US" dirty="0" err="1"/>
              <a:t>en</a:t>
            </a:r>
            <a:r>
              <a:rPr lang="en-US" dirty="0"/>
              <a:t>-US)</a:t>
            </a:r>
          </a:p>
          <a:p>
            <a:r>
              <a:rPr lang="en-US" dirty="0"/>
              <a:t>:target</a:t>
            </a:r>
          </a:p>
          <a:p>
            <a:r>
              <a:rPr lang="en-US" dirty="0"/>
              <a:t>:valid</a:t>
            </a:r>
          </a:p>
          <a:p>
            <a:r>
              <a:rPr lang="en-US" b="1" dirty="0"/>
              <a:t>:visited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1D9D8-DA3E-40F5-9625-8AEF6ADE9EAF}"/>
              </a:ext>
            </a:extLst>
          </p:cNvPr>
          <p:cNvSpPr txBox="1"/>
          <p:nvPr/>
        </p:nvSpPr>
        <p:spPr>
          <a:xfrm>
            <a:off x="3192010" y="335452"/>
            <a:ext cx="633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Список стандартных </a:t>
            </a:r>
            <a:r>
              <a:rPr lang="ru-RU" sz="2400" b="1" dirty="0" err="1"/>
              <a:t>псевдоклассов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7112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70315-480C-4567-AF49-6FFEB29C6308}"/>
              </a:ext>
            </a:extLst>
          </p:cNvPr>
          <p:cNvSpPr txBox="1"/>
          <p:nvPr/>
        </p:nvSpPr>
        <p:spPr>
          <a:xfrm>
            <a:off x="480269" y="121127"/>
            <a:ext cx="65245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active</a:t>
            </a:r>
            <a:endParaRPr lang="ru-RU" b="1" dirty="0"/>
          </a:p>
          <a:p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active</a:t>
            </a:r>
            <a:r>
              <a:rPr lang="ru-RU" dirty="0"/>
              <a:t> соответствует элементу в момент, когда он активируется пользователем. Он позволяет странице среагировать, когда элемент активируется. Взаимодействие элемента с мышью - это, как правило, время между нажатием и отпусканием пользователем кнопки мыши.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964B7-265A-409A-A27A-EA10BD07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507" y="374402"/>
            <a:ext cx="4448175" cy="124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FCDF8-C382-439B-9E8F-2EF0A94CBB9C}"/>
              </a:ext>
            </a:extLst>
          </p:cNvPr>
          <p:cNvSpPr txBox="1"/>
          <p:nvPr/>
        </p:nvSpPr>
        <p:spPr>
          <a:xfrm>
            <a:off x="480268" y="1875453"/>
            <a:ext cx="65245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:checked</a:t>
            </a:r>
          </a:p>
          <a:p>
            <a:r>
              <a:rPr lang="en-US" dirty="0"/>
              <a:t>CSS </a:t>
            </a:r>
            <a:r>
              <a:rPr lang="ru-RU" dirty="0" err="1"/>
              <a:t>псевдоклассы</a:t>
            </a:r>
            <a:r>
              <a:rPr lang="ru-RU" dirty="0"/>
              <a:t> :</a:t>
            </a:r>
            <a:r>
              <a:rPr lang="en-US" dirty="0"/>
              <a:t>checked CSS </a:t>
            </a:r>
            <a:r>
              <a:rPr lang="ru-RU" dirty="0"/>
              <a:t>находит любые элементы </a:t>
            </a:r>
            <a:r>
              <a:rPr lang="en-US" dirty="0"/>
              <a:t>radio (&lt;input type="radio"&gt;), checkbox (&lt;input type="checkbox"&gt;) </a:t>
            </a:r>
            <a:r>
              <a:rPr lang="ru-RU" dirty="0"/>
              <a:t>или </a:t>
            </a:r>
            <a:r>
              <a:rPr lang="en-US" dirty="0"/>
              <a:t>option (&lt;option&gt; </a:t>
            </a:r>
            <a:r>
              <a:rPr lang="ru-RU" dirty="0"/>
              <a:t>внутри &lt;</a:t>
            </a:r>
            <a:r>
              <a:rPr lang="en-US" dirty="0"/>
              <a:t>select&gt;), </a:t>
            </a:r>
            <a:r>
              <a:rPr lang="ru-RU" dirty="0"/>
              <a:t>которые выбраны или включены. Пользователь может изменить это состояние, нажав на элемент, или выбрав другое значение, в этом случае :</a:t>
            </a:r>
            <a:r>
              <a:rPr lang="en-US" dirty="0"/>
              <a:t>checked </a:t>
            </a:r>
            <a:r>
              <a:rPr lang="ru-RU" dirty="0"/>
              <a:t>повторно не применится к элементу, а сохранится.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F8BB9C-EFC6-45F1-BE08-0C9D6702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507" y="2276752"/>
            <a:ext cx="2305050" cy="1228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1A4000-0D20-481A-8F66-B19FBCF3571F}"/>
              </a:ext>
            </a:extLst>
          </p:cNvPr>
          <p:cNvSpPr txBox="1"/>
          <p:nvPr/>
        </p:nvSpPr>
        <p:spPr>
          <a:xfrm>
            <a:off x="480268" y="415195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:default</a:t>
            </a:r>
          </a:p>
          <a:p>
            <a:r>
              <a:rPr lang="en-US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en-US" dirty="0"/>
              <a:t>default </a:t>
            </a:r>
            <a:r>
              <a:rPr lang="ru-RU" dirty="0"/>
              <a:t>находит элемент формы, установленный по умолчанию для группы связанных элементов.</a:t>
            </a:r>
          </a:p>
          <a:p>
            <a:r>
              <a:rPr lang="ru-RU" dirty="0"/>
              <a:t>Этот селектор используется для элементов: &lt;</a:t>
            </a:r>
            <a:r>
              <a:rPr lang="en-US" dirty="0"/>
              <a:t>button&gt;, &lt;input type="checkbox"&gt;, &lt;input type="radio"&gt;, </a:t>
            </a:r>
            <a:r>
              <a:rPr lang="ru-RU" dirty="0"/>
              <a:t>и &lt;</a:t>
            </a:r>
            <a:r>
              <a:rPr lang="en-US" dirty="0"/>
              <a:t>option&gt; 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5251A1-BCA9-4DFC-91D4-78AC8875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805" y="4633694"/>
            <a:ext cx="4772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9C279F-5169-451A-910A-26D7F203E108}"/>
              </a:ext>
            </a:extLst>
          </p:cNvPr>
          <p:cNvSpPr txBox="1"/>
          <p:nvPr/>
        </p:nvSpPr>
        <p:spPr>
          <a:xfrm>
            <a:off x="413158" y="162909"/>
            <a:ext cx="7019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disabled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disabled</a:t>
            </a:r>
            <a:r>
              <a:rPr lang="ru-RU" dirty="0"/>
              <a:t> находит любой отключённый элемент. Элемент отключён, если не может быть активирован (например, его нельзя выбрать, нажать на него или ввести текст) или получить фокус. У элемента также есть включённое состояние, когда его можно активировать или сфокусировать.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5401C-7376-4920-8C5D-CC933FD78305}"/>
              </a:ext>
            </a:extLst>
          </p:cNvPr>
          <p:cNvSpPr txBox="1"/>
          <p:nvPr/>
        </p:nvSpPr>
        <p:spPr>
          <a:xfrm>
            <a:off x="7552189" y="439908"/>
            <a:ext cx="4125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селекторов</a:t>
            </a:r>
          </a:p>
          <a:p>
            <a:r>
              <a:rPr lang="en-US" dirty="0" err="1"/>
              <a:t>input:disabled</a:t>
            </a:r>
            <a:endParaRPr lang="en-US" dirty="0"/>
          </a:p>
          <a:p>
            <a:r>
              <a:rPr lang="ru-RU" dirty="0"/>
              <a:t>Выберет все отключённые поля ввода</a:t>
            </a:r>
          </a:p>
          <a:p>
            <a:r>
              <a:rPr lang="en-US" dirty="0" err="1"/>
              <a:t>select.country:disabled</a:t>
            </a:r>
            <a:endParaRPr lang="en-US" dirty="0"/>
          </a:p>
          <a:p>
            <a:r>
              <a:rPr lang="ru-RU" dirty="0"/>
              <a:t>Найдёт все отключённые </a:t>
            </a:r>
            <a:r>
              <a:rPr lang="en-US" dirty="0"/>
              <a:t>select </a:t>
            </a:r>
            <a:r>
              <a:rPr lang="ru-RU" dirty="0"/>
              <a:t>элементы с классом </a:t>
            </a:r>
            <a:r>
              <a:rPr lang="en-US" dirty="0"/>
              <a:t>country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089D-37CA-44A0-A29B-96FEF54EE9BE}"/>
              </a:ext>
            </a:extLst>
          </p:cNvPr>
          <p:cNvSpPr txBox="1"/>
          <p:nvPr/>
        </p:nvSpPr>
        <p:spPr>
          <a:xfrm>
            <a:off x="413158" y="2274838"/>
            <a:ext cx="7019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enabled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enabled</a:t>
            </a:r>
            <a:r>
              <a:rPr lang="ru-RU" dirty="0"/>
              <a:t> находит любой включённый элемент. Элемент включён, если его можно активировать (например, выбрать, нажать на него или ввести текст) или поставить фокус. У элемента также есть отключённое состояние, когда его нельзя активировать или сфокусировать.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B0FB01-F5E6-46E2-9355-F89351AC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159" y="2274838"/>
            <a:ext cx="1571625" cy="167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A66BA3-B8F6-40A7-8B86-5BC112293E37}"/>
              </a:ext>
            </a:extLst>
          </p:cNvPr>
          <p:cNvSpPr txBox="1"/>
          <p:nvPr/>
        </p:nvSpPr>
        <p:spPr>
          <a:xfrm>
            <a:off x="413158" y="463045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first-child</a:t>
            </a:r>
            <a:endParaRPr lang="ru-RU" b="1" dirty="0"/>
          </a:p>
          <a:p>
            <a:r>
              <a:rPr lang="ru-RU" dirty="0" err="1"/>
              <a:t>css</a:t>
            </a:r>
            <a:r>
              <a:rPr lang="ru-RU" dirty="0"/>
              <a:t>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first-child</a:t>
            </a:r>
            <a:r>
              <a:rPr lang="ru-RU" dirty="0"/>
              <a:t> находит любой элемент, являющийся первым в своём родителе.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D2DF5B-24AB-4A94-907B-6778DDD2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21" y="4674144"/>
            <a:ext cx="4981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97A73F-1A54-40C0-B284-F6AB61AD192B}"/>
              </a:ext>
            </a:extLst>
          </p:cNvPr>
          <p:cNvSpPr txBox="1"/>
          <p:nvPr/>
        </p:nvSpPr>
        <p:spPr>
          <a:xfrm>
            <a:off x="463492" y="18001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first-of-type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first-of-type</a:t>
            </a:r>
            <a:r>
              <a:rPr lang="ru-RU" dirty="0"/>
              <a:t> находит первого потомка своего типа среди детей родителя.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6D5023-F72B-4DAB-82AA-CC0C4E43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79" y="270763"/>
            <a:ext cx="2409825" cy="981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619A5-5A0A-4BCB-9294-F364297654B3}"/>
              </a:ext>
            </a:extLst>
          </p:cNvPr>
          <p:cNvSpPr txBox="1"/>
          <p:nvPr/>
        </p:nvSpPr>
        <p:spPr>
          <a:xfrm>
            <a:off x="463492" y="153475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focus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focus</a:t>
            </a:r>
            <a:r>
              <a:rPr lang="ru-RU" dirty="0"/>
              <a:t> применяется, когда элемент (такой как </a:t>
            </a:r>
            <a:r>
              <a:rPr lang="ru-RU" dirty="0" err="1"/>
              <a:t>input</a:t>
            </a:r>
            <a:r>
              <a:rPr lang="ru-RU" dirty="0"/>
              <a:t> формы) получает фокус. Обычно он активируется при клике мышью пользователем или при выборе элемента с использованием клавиши "</a:t>
            </a:r>
            <a:r>
              <a:rPr lang="ru-RU" dirty="0" err="1"/>
              <a:t>tab</a:t>
            </a:r>
            <a:r>
              <a:rPr lang="ru-RU" dirty="0"/>
              <a:t>" на клавиатуре.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811BCC-0375-42F5-934D-DEA36570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779" y="1678103"/>
            <a:ext cx="3486150" cy="119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FC11F-48E5-45B8-ADA0-8CB7E059C4A5}"/>
              </a:ext>
            </a:extLst>
          </p:cNvPr>
          <p:cNvSpPr txBox="1"/>
          <p:nvPr/>
        </p:nvSpPr>
        <p:spPr>
          <a:xfrm>
            <a:off x="463492" y="3363093"/>
            <a:ext cx="78667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hover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hover</a:t>
            </a:r>
            <a:r>
              <a:rPr lang="ru-RU" dirty="0"/>
              <a:t> срабатывает, когда пользователь наводит на элемент мышью, но не обязательно активирует его. Этот стиль может переопределяться другими относящимися к ссылкам </a:t>
            </a:r>
            <a:r>
              <a:rPr lang="ru-RU" dirty="0" err="1"/>
              <a:t>псевдоклассами</a:t>
            </a:r>
            <a:r>
              <a:rPr lang="ru-RU" dirty="0"/>
              <a:t>, такими как :</a:t>
            </a:r>
            <a:r>
              <a:rPr lang="ru-RU" dirty="0" err="1"/>
              <a:t>link</a:t>
            </a:r>
            <a:r>
              <a:rPr lang="ru-RU" dirty="0"/>
              <a:t>, :</a:t>
            </a:r>
            <a:r>
              <a:rPr lang="ru-RU" dirty="0" err="1"/>
              <a:t>visited</a:t>
            </a:r>
            <a:r>
              <a:rPr lang="ru-RU" dirty="0"/>
              <a:t> и :</a:t>
            </a:r>
            <a:r>
              <a:rPr lang="ru-RU" dirty="0" err="1"/>
              <a:t>active</a:t>
            </a:r>
            <a:r>
              <a:rPr lang="ru-RU" dirty="0"/>
              <a:t>, появляющимися в соответствующем порядке. Чтобы </a:t>
            </a:r>
            <a:r>
              <a:rPr lang="ru-RU" dirty="0" err="1"/>
              <a:t>стилизировать</a:t>
            </a:r>
            <a:r>
              <a:rPr lang="ru-RU" dirty="0"/>
              <a:t> ссылки должным образом, вставьте правило :</a:t>
            </a:r>
            <a:r>
              <a:rPr lang="ru-RU" dirty="0" err="1"/>
              <a:t>hover</a:t>
            </a:r>
            <a:r>
              <a:rPr lang="ru-RU" dirty="0"/>
              <a:t> после правил :</a:t>
            </a:r>
            <a:r>
              <a:rPr lang="ru-RU" dirty="0" err="1"/>
              <a:t>link</a:t>
            </a:r>
            <a:r>
              <a:rPr lang="ru-RU" dirty="0"/>
              <a:t> и :</a:t>
            </a:r>
            <a:r>
              <a:rPr lang="ru-RU" dirty="0" err="1"/>
              <a:t>visited</a:t>
            </a:r>
            <a:r>
              <a:rPr lang="ru-RU" dirty="0"/>
              <a:t> до :</a:t>
            </a:r>
            <a:r>
              <a:rPr lang="ru-RU" dirty="0" err="1"/>
              <a:t>active</a:t>
            </a:r>
            <a:r>
              <a:rPr lang="ru-RU" dirty="0"/>
              <a:t>, как определено LVHA-порядком: :</a:t>
            </a:r>
            <a:r>
              <a:rPr lang="ru-RU" dirty="0" err="1"/>
              <a:t>link</a:t>
            </a:r>
            <a:r>
              <a:rPr lang="ru-RU" dirty="0"/>
              <a:t> — :</a:t>
            </a:r>
            <a:r>
              <a:rPr lang="ru-RU" dirty="0" err="1"/>
              <a:t>visited</a:t>
            </a:r>
            <a:r>
              <a:rPr lang="ru-RU" dirty="0"/>
              <a:t> — :</a:t>
            </a:r>
            <a:r>
              <a:rPr lang="ru-RU" dirty="0" err="1"/>
              <a:t>hover</a:t>
            </a:r>
            <a:r>
              <a:rPr lang="ru-RU" dirty="0"/>
              <a:t> — :</a:t>
            </a:r>
            <a:r>
              <a:rPr lang="ru-RU" dirty="0" err="1"/>
              <a:t>active</a:t>
            </a:r>
            <a:r>
              <a:rPr lang="ru-RU" dirty="0"/>
              <a:t>.</a:t>
            </a:r>
          </a:p>
          <a:p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hover</a:t>
            </a:r>
            <a:r>
              <a:rPr lang="ru-RU" dirty="0"/>
              <a:t> может применяться к любому </a:t>
            </a:r>
            <a:r>
              <a:rPr lang="ru-RU" dirty="0" err="1"/>
              <a:t>псевдоэлементу</a:t>
            </a:r>
            <a:r>
              <a:rPr lang="ru-RU" dirty="0"/>
              <a:t>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3C81C5-218A-446D-90EF-01E0D021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261" y="4891141"/>
            <a:ext cx="3495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4C7DD-F667-4000-9331-28317A896996}"/>
              </a:ext>
            </a:extLst>
          </p:cNvPr>
          <p:cNvSpPr txBox="1"/>
          <p:nvPr/>
        </p:nvSpPr>
        <p:spPr>
          <a:xfrm>
            <a:off x="656437" y="196790"/>
            <a:ext cx="8093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last-child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last-child</a:t>
            </a:r>
            <a:r>
              <a:rPr lang="ru-RU" dirty="0"/>
              <a:t> находит любой элемент, являющийся последним в его родителе.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D6B72E-BCBB-4BDD-A11B-055CA173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58" y="297066"/>
            <a:ext cx="2305050" cy="96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42AC6-0097-45A5-93DE-012F8FCFE619}"/>
              </a:ext>
            </a:extLst>
          </p:cNvPr>
          <p:cNvSpPr txBox="1"/>
          <p:nvPr/>
        </p:nvSpPr>
        <p:spPr>
          <a:xfrm>
            <a:off x="656437" y="1509747"/>
            <a:ext cx="6230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last-of-type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last-of-type</a:t>
            </a:r>
            <a:r>
              <a:rPr lang="ru-RU" dirty="0"/>
              <a:t> находит последнего потомка с заданным тегом в списке детей родительского элемента.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A038F3-D5D0-452E-976B-A4192B094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38" y="1509747"/>
            <a:ext cx="4619625" cy="139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AF81F2-C0F0-444F-8492-A3FC35DB51F3}"/>
              </a:ext>
            </a:extLst>
          </p:cNvPr>
          <p:cNvSpPr txBox="1"/>
          <p:nvPr/>
        </p:nvSpPr>
        <p:spPr>
          <a:xfrm>
            <a:off x="656960" y="3491360"/>
            <a:ext cx="7657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link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link</a:t>
            </a:r>
            <a:r>
              <a:rPr lang="ru-RU" dirty="0"/>
              <a:t> позволяет вам выбирать ссылки внутри элементов. Он выберет любую ссылку, которая ещё не была посещена, даже те, которые уже стилизованы, используя селекторы с другими, относящимися к ссылкам, </a:t>
            </a:r>
            <a:r>
              <a:rPr lang="ru-RU" dirty="0" err="1"/>
              <a:t>псевдоклассам</a:t>
            </a:r>
            <a:r>
              <a:rPr lang="ru-RU" dirty="0"/>
              <a:t> типа :</a:t>
            </a:r>
            <a:r>
              <a:rPr lang="ru-RU" dirty="0" err="1"/>
              <a:t>hover</a:t>
            </a:r>
            <a:r>
              <a:rPr lang="ru-RU" dirty="0"/>
              <a:t>, :</a:t>
            </a:r>
            <a:r>
              <a:rPr lang="ru-RU" dirty="0" err="1"/>
              <a:t>active</a:t>
            </a:r>
            <a:r>
              <a:rPr lang="ru-RU" dirty="0"/>
              <a:t> или :</a:t>
            </a:r>
            <a:r>
              <a:rPr lang="ru-RU" dirty="0" err="1"/>
              <a:t>visited</a:t>
            </a:r>
            <a:r>
              <a:rPr lang="ru-RU" dirty="0"/>
              <a:t>. Чтобы стилизовать ссылки должным образом, вам нужно вставлять правила :</a:t>
            </a:r>
            <a:r>
              <a:rPr lang="ru-RU" dirty="0" err="1"/>
              <a:t>link</a:t>
            </a:r>
            <a:r>
              <a:rPr lang="ru-RU" dirty="0"/>
              <a:t> до других, как определено LVHA-порядком: :</a:t>
            </a:r>
            <a:r>
              <a:rPr lang="ru-RU" dirty="0" err="1"/>
              <a:t>link</a:t>
            </a:r>
            <a:r>
              <a:rPr lang="ru-RU" dirty="0"/>
              <a:t> — :</a:t>
            </a:r>
            <a:r>
              <a:rPr lang="ru-RU" dirty="0" err="1"/>
              <a:t>visited</a:t>
            </a:r>
            <a:r>
              <a:rPr lang="ru-RU" dirty="0"/>
              <a:t> — :</a:t>
            </a:r>
            <a:r>
              <a:rPr lang="ru-RU" dirty="0" err="1"/>
              <a:t>hover</a:t>
            </a:r>
            <a:r>
              <a:rPr lang="ru-RU" dirty="0"/>
              <a:t> — :</a:t>
            </a:r>
            <a:r>
              <a:rPr lang="ru-RU" dirty="0" err="1"/>
              <a:t>active</a:t>
            </a:r>
            <a:r>
              <a:rPr lang="ru-RU" dirty="0"/>
              <a:t>. Псевдо-класс :</a:t>
            </a:r>
            <a:r>
              <a:rPr lang="ru-RU" dirty="0" err="1"/>
              <a:t>focus</a:t>
            </a:r>
            <a:r>
              <a:rPr lang="ru-RU" dirty="0"/>
              <a:t> обычно размещается прямо перед или сразу после :</a:t>
            </a:r>
            <a:r>
              <a:rPr lang="ru-RU" dirty="0" err="1"/>
              <a:t>hover</a:t>
            </a:r>
            <a:r>
              <a:rPr lang="ru-RU" dirty="0"/>
              <a:t>, в зависимости от ожидаемого эффекта.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2397B52-7261-481A-A3AB-607C14AC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930" y="4084653"/>
            <a:ext cx="2457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F70F7F-B98B-410C-ACF4-3C41F02C14E6}"/>
              </a:ext>
            </a:extLst>
          </p:cNvPr>
          <p:cNvSpPr txBox="1"/>
          <p:nvPr/>
        </p:nvSpPr>
        <p:spPr>
          <a:xfrm>
            <a:off x="404769" y="163072"/>
            <a:ext cx="83193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not</a:t>
            </a:r>
            <a:r>
              <a:rPr lang="ru-RU" b="1" dirty="0"/>
              <a:t>()</a:t>
            </a:r>
          </a:p>
          <a:p>
            <a:r>
              <a:rPr lang="ru-RU" dirty="0"/>
              <a:t>Отрицательный CSS </a:t>
            </a:r>
            <a:r>
              <a:rPr lang="ru-RU" dirty="0" err="1"/>
              <a:t>псевдокласс</a:t>
            </a:r>
            <a:r>
              <a:rPr lang="ru-RU" dirty="0"/>
              <a:t> (</a:t>
            </a:r>
            <a:r>
              <a:rPr lang="ru-RU" dirty="0" err="1"/>
              <a:t>en</a:t>
            </a:r>
            <a:r>
              <a:rPr lang="ru-RU" dirty="0"/>
              <a:t>-US), :</a:t>
            </a:r>
            <a:r>
              <a:rPr lang="ru-RU" dirty="0" err="1"/>
              <a:t>not</a:t>
            </a:r>
            <a:r>
              <a:rPr lang="ru-RU" dirty="0"/>
              <a:t>(X) - функция, принимающая простой селектор X в качестве аргумента. Он находит элементы, не соответствующие селектору. X не должен содержать других отрицательных селекторов.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199FDB-264E-4DA0-829A-F3B622C5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114" y="332676"/>
            <a:ext cx="2914650" cy="857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3FE4C-A1E5-4FBF-9E02-5C43458A68D5}"/>
              </a:ext>
            </a:extLst>
          </p:cNvPr>
          <p:cNvSpPr txBox="1"/>
          <p:nvPr/>
        </p:nvSpPr>
        <p:spPr>
          <a:xfrm>
            <a:off x="404769" y="177392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nth-child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nth-child</a:t>
            </a:r>
            <a:r>
              <a:rPr lang="ru-RU" dirty="0"/>
              <a:t>() находит один или более элементов, основываясь на их позиции среди группы соседних элементов.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FEA654-086D-42BD-9750-02F66AD7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14" y="1773920"/>
            <a:ext cx="4191000" cy="1390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97D6CC-257E-470B-A3C8-C31F24BFA101}"/>
              </a:ext>
            </a:extLst>
          </p:cNvPr>
          <p:cNvSpPr txBox="1"/>
          <p:nvPr/>
        </p:nvSpPr>
        <p:spPr>
          <a:xfrm>
            <a:off x="417702" y="3693431"/>
            <a:ext cx="11356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Ключевые слова</a:t>
            </a:r>
          </a:p>
          <a:p>
            <a:r>
              <a:rPr lang="ru-RU" dirty="0" err="1"/>
              <a:t>odd</a:t>
            </a:r>
            <a:endParaRPr lang="ru-RU" dirty="0"/>
          </a:p>
          <a:p>
            <a:r>
              <a:rPr lang="ru-RU" dirty="0"/>
              <a:t>Описывает элементы среди группы соседних с нечётными номерами 1, 3, 5, и т. д.</a:t>
            </a:r>
          </a:p>
          <a:p>
            <a:r>
              <a:rPr lang="ru-RU" dirty="0" err="1"/>
              <a:t>even</a:t>
            </a:r>
            <a:endParaRPr lang="ru-RU" dirty="0"/>
          </a:p>
          <a:p>
            <a:r>
              <a:rPr lang="ru-RU" dirty="0"/>
              <a:t>Описывает элементы среди группы соседних с чётными номерами 2, 4, 6, и т. д.</a:t>
            </a:r>
          </a:p>
          <a:p>
            <a:r>
              <a:rPr lang="ru-RU" dirty="0"/>
              <a:t>&lt;</a:t>
            </a:r>
            <a:r>
              <a:rPr lang="ru-RU" dirty="0" err="1"/>
              <a:t>An+B</a:t>
            </a:r>
            <a:r>
              <a:rPr lang="ru-RU" dirty="0"/>
              <a:t>&gt;</a:t>
            </a:r>
          </a:p>
          <a:p>
            <a:r>
              <a:rPr lang="ru-RU" dirty="0"/>
              <a:t>Описывает элементы среди группы соседних с номерами, соответствующими паттерну </a:t>
            </a:r>
            <a:r>
              <a:rPr lang="ru-RU" dirty="0" err="1"/>
              <a:t>An+B</a:t>
            </a:r>
            <a:r>
              <a:rPr lang="ru-RU" dirty="0"/>
              <a:t> (для каждого целого числа n &gt;= 0). Нумерация элементов начинается с единицы. Значения A и B должны быть &lt;</a:t>
            </a:r>
            <a:r>
              <a:rPr lang="ru-RU" dirty="0" err="1"/>
              <a:t>integer</a:t>
            </a:r>
            <a:r>
              <a:rPr lang="ru-RU" dirty="0"/>
              <a:t>&gt;s.</a:t>
            </a:r>
          </a:p>
        </p:txBody>
      </p:sp>
    </p:spTree>
    <p:extLst>
      <p:ext uri="{BB962C8B-B14F-4D97-AF65-F5344CB8AC3E}">
        <p14:creationId xmlns:p14="http://schemas.microsoft.com/office/powerpoint/2010/main" val="393842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F2722-3D8F-4CC1-825F-E213582F6290}"/>
              </a:ext>
            </a:extLst>
          </p:cNvPr>
          <p:cNvSpPr txBox="1"/>
          <p:nvPr/>
        </p:nvSpPr>
        <p:spPr>
          <a:xfrm>
            <a:off x="455102" y="137580"/>
            <a:ext cx="6574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nth-last-child</a:t>
            </a:r>
            <a:endParaRPr lang="ru-RU" b="1" dirty="0"/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nth-last-child</a:t>
            </a:r>
            <a:r>
              <a:rPr lang="ru-RU" dirty="0"/>
              <a:t>(</a:t>
            </a:r>
            <a:r>
              <a:rPr lang="ru-RU" dirty="0" err="1"/>
              <a:t>an+b</a:t>
            </a:r>
            <a:r>
              <a:rPr lang="ru-RU" dirty="0"/>
              <a:t>) находит элемент, имеющий an+b-1 потомков после данной позиции в дереве документа, значение для n может быть положительным или нулевым, а также имеющий родительский элемент.</a:t>
            </a:r>
          </a:p>
          <a:p>
            <a:r>
              <a:rPr lang="ru-RU" dirty="0"/>
              <a:t>В результате, он функционирует так же, как и :</a:t>
            </a:r>
            <a:r>
              <a:rPr lang="ru-RU" dirty="0" err="1"/>
              <a:t>nth-child</a:t>
            </a:r>
            <a:r>
              <a:rPr lang="ru-RU" dirty="0"/>
              <a:t>, кроме того, что выбирает элементы, считая в обратном порядке, с конца списка потомков, не с начала.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E4EC8-12B6-4C97-B194-09DA0986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63" y="463067"/>
            <a:ext cx="4648200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02EB5-2488-4835-99AA-AA3DF12A40CE}"/>
              </a:ext>
            </a:extLst>
          </p:cNvPr>
          <p:cNvSpPr txBox="1"/>
          <p:nvPr/>
        </p:nvSpPr>
        <p:spPr>
          <a:xfrm>
            <a:off x="455101" y="2380772"/>
            <a:ext cx="113457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селекторов</a:t>
            </a:r>
          </a:p>
          <a:p>
            <a:r>
              <a:rPr lang="ru-RU" dirty="0" err="1"/>
              <a:t>tr:nth-last-child</a:t>
            </a:r>
            <a:r>
              <a:rPr lang="ru-RU" dirty="0"/>
              <a:t>(-n+4)</a:t>
            </a:r>
          </a:p>
          <a:p>
            <a:r>
              <a:rPr lang="ru-RU" dirty="0"/>
              <a:t>Находит последние 4 строки HTML таблицы.</a:t>
            </a:r>
          </a:p>
          <a:p>
            <a:r>
              <a:rPr lang="ru-RU" dirty="0" err="1"/>
              <a:t>span:nth-last-child</a:t>
            </a:r>
            <a:r>
              <a:rPr lang="ru-RU" dirty="0"/>
              <a:t>(</a:t>
            </a:r>
            <a:r>
              <a:rPr lang="ru-RU" dirty="0" err="1"/>
              <a:t>even</a:t>
            </a:r>
            <a:r>
              <a:rPr lang="ru-RU" dirty="0"/>
              <a:t>)</a:t>
            </a:r>
          </a:p>
          <a:p>
            <a:r>
              <a:rPr lang="ru-RU" dirty="0"/>
              <a:t>Ищет чётные элементы в родительском элементе, начиная с последнего элемента и работая задом наперёд.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E3D8-6130-464A-B4A2-6DD8AD5FB388}"/>
              </a:ext>
            </a:extLst>
          </p:cNvPr>
          <p:cNvSpPr txBox="1"/>
          <p:nvPr/>
        </p:nvSpPr>
        <p:spPr>
          <a:xfrm>
            <a:off x="455101" y="4118455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:</a:t>
            </a:r>
            <a:r>
              <a:rPr lang="ru-RU" b="1" dirty="0" err="1"/>
              <a:t>nth-last-of-type</a:t>
            </a:r>
            <a:r>
              <a:rPr lang="ru-RU" b="1" dirty="0"/>
              <a:t>()</a:t>
            </a:r>
          </a:p>
          <a:p>
            <a:r>
              <a:rPr lang="ru-RU" dirty="0"/>
              <a:t>CSS </a:t>
            </a:r>
            <a:r>
              <a:rPr lang="ru-RU" dirty="0" err="1"/>
              <a:t>псевдокласс</a:t>
            </a:r>
            <a:r>
              <a:rPr lang="ru-RU" dirty="0"/>
              <a:t> :</a:t>
            </a:r>
            <a:r>
              <a:rPr lang="ru-RU" dirty="0" err="1"/>
              <a:t>nth-last-of-type</a:t>
            </a:r>
            <a:r>
              <a:rPr lang="ru-RU" dirty="0"/>
              <a:t>() находит один или более элементов с заданным тегом, основываясь на их позиции среди группы соседних элементов, считая с конца.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43A0FF-79AB-4715-9C72-F27A2CFC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63" y="4233687"/>
            <a:ext cx="4171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69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1592</Words>
  <Application>Microsoft Office PowerPoint</Application>
  <PresentationFormat>Широкоэкранный</PresentationFormat>
  <Paragraphs>151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Тема Office</vt:lpstr>
      <vt:lpstr>Псевдоклассы и псевдоэлементы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Псевдоклассы и псевдоэлементы</dc:title>
  <dc:creator>Свешникова Анна</dc:creator>
  <cp:lastModifiedBy>Свешникова Анна</cp:lastModifiedBy>
  <cp:revision>1</cp:revision>
  <dcterms:created xsi:type="dcterms:W3CDTF">2022-10-02T07:20:45Z</dcterms:created>
  <dcterms:modified xsi:type="dcterms:W3CDTF">2022-10-02T08:14:57Z</dcterms:modified>
</cp:coreProperties>
</file>