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0" r:id="rId3"/>
    <p:sldId id="294" r:id="rId4"/>
    <p:sldId id="331" r:id="rId5"/>
    <p:sldId id="346" r:id="rId6"/>
    <p:sldId id="351" r:id="rId7"/>
    <p:sldId id="352" r:id="rId8"/>
    <p:sldId id="347" r:id="rId9"/>
    <p:sldId id="348" r:id="rId10"/>
    <p:sldId id="349" r:id="rId11"/>
    <p:sldId id="350" r:id="rId12"/>
    <p:sldId id="330" r:id="rId13"/>
    <p:sldId id="345" r:id="rId14"/>
    <p:sldId id="315" r:id="rId15"/>
    <p:sldId id="283" r:id="rId16"/>
    <p:sldId id="307" r:id="rId17"/>
    <p:sldId id="304" r:id="rId18"/>
    <p:sldId id="284" r:id="rId19"/>
    <p:sldId id="299" r:id="rId20"/>
    <p:sldId id="306" r:id="rId21"/>
    <p:sldId id="302" r:id="rId22"/>
    <p:sldId id="303" r:id="rId23"/>
    <p:sldId id="308" r:id="rId24"/>
    <p:sldId id="300" r:id="rId25"/>
    <p:sldId id="301" r:id="rId26"/>
    <p:sldId id="295" r:id="rId27"/>
    <p:sldId id="310" r:id="rId28"/>
    <p:sldId id="309" r:id="rId29"/>
    <p:sldId id="296" r:id="rId30"/>
    <p:sldId id="297" r:id="rId31"/>
    <p:sldId id="298" r:id="rId32"/>
    <p:sldId id="285" r:id="rId33"/>
    <p:sldId id="311" r:id="rId34"/>
    <p:sldId id="316" r:id="rId35"/>
    <p:sldId id="317" r:id="rId36"/>
    <p:sldId id="312" r:id="rId37"/>
    <p:sldId id="332" r:id="rId38"/>
    <p:sldId id="334" r:id="rId39"/>
    <p:sldId id="335" r:id="rId40"/>
    <p:sldId id="340" r:id="rId41"/>
    <p:sldId id="333" r:id="rId42"/>
    <p:sldId id="336" r:id="rId43"/>
    <p:sldId id="339" r:id="rId44"/>
    <p:sldId id="337" r:id="rId45"/>
    <p:sldId id="313" r:id="rId46"/>
    <p:sldId id="318" r:id="rId47"/>
    <p:sldId id="329" r:id="rId48"/>
    <p:sldId id="341" r:id="rId49"/>
    <p:sldId id="320" r:id="rId50"/>
    <p:sldId id="319" r:id="rId51"/>
    <p:sldId id="321" r:id="rId52"/>
    <p:sldId id="322" r:id="rId53"/>
    <p:sldId id="323" r:id="rId54"/>
    <p:sldId id="343" r:id="rId55"/>
    <p:sldId id="344" r:id="rId56"/>
    <p:sldId id="324" r:id="rId57"/>
    <p:sldId id="342" r:id="rId58"/>
    <p:sldId id="326" r:id="rId59"/>
    <p:sldId id="325" r:id="rId60"/>
    <p:sldId id="327" r:id="rId61"/>
    <p:sldId id="32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8CF9-D353-2E35-6018-661489DE0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FCC4-1E26-4BAC-FAF3-8E6FA209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FD4B-4A9F-16DB-F8B7-1040967D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867E-E3BB-486E-BDFD-10765FE0A280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C272-1141-5C43-7363-8D743065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6F44-6784-3FDA-31DF-48C34BA4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2A7D-05F1-4A03-A21F-FA0868D0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0752-9CCF-3F96-21CE-B729AD8C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76FFE-8DB1-B6C6-E80D-096DF6622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302D-A8B4-4BA2-E7E4-1662C9C9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867E-E3BB-486E-BDFD-10765FE0A280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7ABD8-A3E2-4B55-B820-A0CD105D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9AEB-1574-E0C8-396E-91F9AE3E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2A7D-05F1-4A03-A21F-FA0868D0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4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4D155-8353-763E-9F92-D4AA6DB70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FEE67-A9AE-90B8-BBE4-7A8B67AF4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275DE-538B-4F18-6651-AA6CB35A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867E-E3BB-486E-BDFD-10765FE0A280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77B29-540F-6445-45AF-1FF5B9F8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DB3DF-44D7-B0F4-08C0-CE2280AA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2A7D-05F1-4A03-A21F-FA0868D0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9EC7-D725-5724-AA0B-27642827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BA70-3BFA-67E3-AC95-5C48CEB4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8CC0-9018-F384-C248-1DC18259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867E-E3BB-486E-BDFD-10765FE0A280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371FF-3A9D-90A6-47FB-4BA7B9B0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FE4A-1863-3DE8-11DB-BF13AD66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2A7D-05F1-4A03-A21F-FA0868D0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728A-B081-819D-80DB-1F8A3F34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5CA0F-E606-BB35-1B10-F6140DF17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10C5-E20C-264F-6E45-38393DEF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867E-E3BB-486E-BDFD-10765FE0A280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4811-B913-C0D7-239E-2C0FAC54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73582-BE6E-B2D8-AD01-8CFCB376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2A7D-05F1-4A03-A21F-FA0868D0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1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A2CA-0D42-10CC-2897-059C7472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ACB4-0449-9883-F9EA-04D28E2D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DDE04-C77E-B876-7B61-865EE9BBD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7B0A6-F018-196B-5065-515A2F85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867E-E3BB-486E-BDFD-10765FE0A280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25E96-7704-1775-ACFA-C2D76009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16FC7-E3AB-F619-BE27-187E317E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2A7D-05F1-4A03-A21F-FA0868D0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D67C-3E3D-BD0B-7EB9-D11D7DD8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E9AD-B25A-2E42-9215-00F71F01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B6723-BDB6-1A92-8054-B3A998DFF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45B85-B75C-FBC9-1918-2DE30E8E8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7EBBC-01B3-E51B-33E3-ECA7B6492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A91F9-3A88-70F5-13D1-7E682E85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867E-E3BB-486E-BDFD-10765FE0A280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63440-D3F4-8D72-7DAE-B4169DAF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0A4EB-78AF-76C2-93B9-8CC9791C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2A7D-05F1-4A03-A21F-FA0868D0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D6D3-00C3-5198-5005-D4D20F8A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438EA-4BA5-EDC1-5EE4-47121470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867E-E3BB-486E-BDFD-10765FE0A280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1C182-6921-8803-B853-597C6D77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64B74-92C0-71C6-A67D-C12649B4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2A7D-05F1-4A03-A21F-FA0868D0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D84CE-6FF8-5A45-22E0-976E3E47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867E-E3BB-486E-BDFD-10765FE0A280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7BDCC-4E66-7A2D-B35F-CB181F1B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AD975-A7C7-4867-E4E1-73F33497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2A7D-05F1-4A03-A21F-FA0868D0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1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388C-1FA7-134C-FE67-65B196E3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D1B4C-FABF-E6AF-7A3B-320C8CF3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0BEF9-1140-96D1-914B-F2EF14FBB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7439B-EA61-4896-4D6C-21774983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867E-E3BB-486E-BDFD-10765FE0A280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6CA6A-18D0-D09A-8C0E-A03B2FA0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07181-D42F-82A6-F66A-87075142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2A7D-05F1-4A03-A21F-FA0868D0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9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45A3-5BD5-BD69-3EBD-F358ED64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A7FA7-F842-D380-D25C-DDE08742B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9B16E-1F13-BD46-E049-1920A0BDD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A3E72-87B7-3C84-9D5F-94E91D0A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867E-E3BB-486E-BDFD-10765FE0A280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16CF3-354D-E991-F829-E43E3211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F368D-91EE-33A1-3C6B-81A4545B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2A7D-05F1-4A03-A21F-FA0868D0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6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62D90-E331-3D9E-A059-D1DE60FF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4BD4A-C1FD-881C-521D-2F8F935B1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F960-70D8-83D1-7C8F-6C45125A8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2867E-E3BB-486E-BDFD-10765FE0A280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FBA0-DEB6-4CE9-CDE3-F59C408DE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12F9-77BB-C91C-EF91-61D529692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852A7D-05F1-4A03-A21F-FA0868D0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9.09668" TargetMode="External"/><Relationship Id="rId2" Type="http://schemas.openxmlformats.org/officeDocument/2006/relationships/hyperlink" Target="https://github.com/VCIP-RGBD/Dformer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4.13579" TargetMode="External"/><Relationship Id="rId2" Type="http://schemas.openxmlformats.org/officeDocument/2006/relationships/hyperlink" Target="https://github.com/Weishuobin/HDBFormer?tab=readme-ov-file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9.09668" TargetMode="External"/><Relationship Id="rId7" Type="http://schemas.openxmlformats.org/officeDocument/2006/relationships/hyperlink" Target="https://arxiv.org/abs/2011.05005" TargetMode="External"/><Relationship Id="rId2" Type="http://schemas.openxmlformats.org/officeDocument/2006/relationships/hyperlink" Target="https://github.com/VCIP-RGBD/Dform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yikaiw/CEN" TargetMode="External"/><Relationship Id="rId5" Type="http://schemas.openxmlformats.org/officeDocument/2006/relationships/hyperlink" Target="https://arxiv.org/abs/2504.13579" TargetMode="External"/><Relationship Id="rId4" Type="http://schemas.openxmlformats.org/officeDocument/2006/relationships/hyperlink" Target="https://github.com/Weishuobin/HDBFormer?tab=readme-ov-fil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11.05005" TargetMode="External"/><Relationship Id="rId2" Type="http://schemas.openxmlformats.org/officeDocument/2006/relationships/hyperlink" Target="https://github.com/yikaiw/CEN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104C7-487D-ACF2-6510-6AFC9FA80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EF2C0-0B05-1199-7D1C-0B338B3E86A1}"/>
              </a:ext>
            </a:extLst>
          </p:cNvPr>
          <p:cNvSpPr txBox="1"/>
          <p:nvPr/>
        </p:nvSpPr>
        <p:spPr>
          <a:xfrm>
            <a:off x="0" y="6434328"/>
            <a:ext cx="173736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Inga Paster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3FCFE-3C2A-ECEF-9125-F224BD89A5C2}"/>
              </a:ext>
            </a:extLst>
          </p:cNvPr>
          <p:cNvSpPr txBox="1"/>
          <p:nvPr/>
        </p:nvSpPr>
        <p:spPr>
          <a:xfrm>
            <a:off x="10454640" y="6434328"/>
            <a:ext cx="173736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FF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20/07/2025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71C56-926A-0442-CD80-CDC2DAA6FB4F}"/>
              </a:ext>
            </a:extLst>
          </p:cNvPr>
          <p:cNvSpPr txBox="1"/>
          <p:nvPr/>
        </p:nvSpPr>
        <p:spPr>
          <a:xfrm>
            <a:off x="0" y="253288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</a:rPr>
              <a:t>LMY Home Exercise</a:t>
            </a:r>
          </a:p>
          <a:p>
            <a:pPr algn="ctr"/>
            <a:r>
              <a:rPr lang="en-US" sz="4800" b="1" dirty="0">
                <a:solidFill>
                  <a:srgbClr val="0000FF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56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1F792-E6E8-06DD-B4D4-50297916CBC2}"/>
              </a:ext>
            </a:extLst>
          </p:cNvPr>
          <p:cNvSpPr txBox="1"/>
          <p:nvPr/>
        </p:nvSpPr>
        <p:spPr>
          <a:xfrm>
            <a:off x="603504" y="100584"/>
            <a:ext cx="11295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Recommendation for building semantic segmentation using satellite TIFF images + depth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215AF-8865-01D8-E8BF-2E05F3F70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148" y="3999543"/>
            <a:ext cx="10601287" cy="2373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4B7A2B-383F-DEFC-13DD-4B2E172F0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157" y="1562546"/>
            <a:ext cx="8465650" cy="192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0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2671E-9CFF-12AF-6675-0DDA75E6D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D3E68-6B11-D682-AFB0-01279E5452DD}"/>
              </a:ext>
            </a:extLst>
          </p:cNvPr>
          <p:cNvSpPr txBox="1"/>
          <p:nvPr/>
        </p:nvSpPr>
        <p:spPr>
          <a:xfrm>
            <a:off x="603504" y="100584"/>
            <a:ext cx="11295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Recommendation for building semantic segmentation using satellite TIFF images + depth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C012-6E42-219D-CD3F-D78742CA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39" y="2608667"/>
            <a:ext cx="9958426" cy="17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9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A31423-2854-76D0-47F2-7F2E55F91A46}"/>
              </a:ext>
            </a:extLst>
          </p:cNvPr>
          <p:cNvGraphicFramePr>
            <a:graphicFrameLocks noGrp="1"/>
          </p:cNvGraphicFramePr>
          <p:nvPr/>
        </p:nvGraphicFramePr>
        <p:xfrm>
          <a:off x="427482" y="1044428"/>
          <a:ext cx="11337036" cy="449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848">
                  <a:extLst>
                    <a:ext uri="{9D8B030D-6E8A-4147-A177-3AD203B41FA5}">
                      <a16:colId xmlns:a16="http://schemas.microsoft.com/office/drawing/2014/main" val="3500679381"/>
                    </a:ext>
                  </a:extLst>
                </a:gridCol>
                <a:gridCol w="3913124">
                  <a:extLst>
                    <a:ext uri="{9D8B030D-6E8A-4147-A177-3AD203B41FA5}">
                      <a16:colId xmlns:a16="http://schemas.microsoft.com/office/drawing/2014/main" val="2535619535"/>
                    </a:ext>
                  </a:extLst>
                </a:gridCol>
                <a:gridCol w="6227064">
                  <a:extLst>
                    <a:ext uri="{9D8B030D-6E8A-4147-A177-3AD203B41FA5}">
                      <a16:colId xmlns:a16="http://schemas.microsoft.com/office/drawing/2014/main" val="3040854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Open-Source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https://github.com/huaaaliu/RGBX_Semantic_Segmentation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2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DPLNet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https://github.com/ShaohuaDong2021/DPLNet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5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Omnivore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Unified Fusion (implicit)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https://github.com/facebookresearch/omnivore/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99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AsymFormer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Hybrid mid-late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https://github.com/Fourier7754/AsymFormer/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30222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en-US" sz="1400" dirty="0" err="1"/>
                        <a:t>MultiMAE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Mid-implicit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https://github.com/EPFL-VILAB/MultiMAE/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6352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ACNet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https://github.com/anheidelonghu/ACNet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411510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en-US" sz="1400" dirty="0" err="1"/>
                        <a:t>SGNet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Mid-level fusion via depth-guided convolution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https://github.com/LinZhuoChen/SGNet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08779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r>
                        <a:rPr lang="en-US" sz="1400" dirty="0"/>
                        <a:t>SA-Gate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Mid-level fusion via gated feature recalibration between RGB and HHA (depth)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https://github.com/charlesCXK/RGBD_Semantic_Segmentation_PyTorch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8567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ShapeConv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https://github.com/hanchaoleng/ShapeConv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39499"/>
                  </a:ext>
                </a:extLst>
              </a:tr>
              <a:tr h="134112">
                <a:tc>
                  <a:txBody>
                    <a:bodyPr/>
                    <a:lstStyle/>
                    <a:p>
                      <a:r>
                        <a:rPr lang="en-US" sz="1400" dirty="0" err="1"/>
                        <a:t>ESANet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https://github.com/TUI-NICR/ESANet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747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EMSANe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https://github.com/TUI-NICR/EMSANet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621960"/>
                  </a:ext>
                </a:extLst>
              </a:tr>
              <a:tr h="3556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TokenFusion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Mid (implicit)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https://github.com/yikaiw/TokenFusion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6671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D22B6E-0640-1EE2-9397-E7B2B4682F8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Additional Models</a:t>
            </a:r>
          </a:p>
        </p:txBody>
      </p:sp>
    </p:spTree>
    <p:extLst>
      <p:ext uri="{BB962C8B-B14F-4D97-AF65-F5344CB8AC3E}">
        <p14:creationId xmlns:p14="http://schemas.microsoft.com/office/powerpoint/2010/main" val="418358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D34D9-E71C-3734-E00A-9A1486A4C94A}"/>
              </a:ext>
            </a:extLst>
          </p:cNvPr>
          <p:cNvSpPr txBox="1"/>
          <p:nvPr/>
        </p:nvSpPr>
        <p:spPr>
          <a:xfrm>
            <a:off x="182880" y="2600462"/>
            <a:ext cx="11917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sz="66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59056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564B-4EBD-70E5-4783-2E5EAA7E3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48D7ED-BFAF-E741-01CB-BFB49334DA3D}"/>
              </a:ext>
            </a:extLst>
          </p:cNvPr>
          <p:cNvSpPr txBox="1"/>
          <p:nvPr/>
        </p:nvSpPr>
        <p:spPr>
          <a:xfrm>
            <a:off x="182880" y="2600462"/>
            <a:ext cx="11917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sz="6600" dirty="0" err="1"/>
              <a:t>Dformer</a:t>
            </a:r>
            <a:endParaRPr 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4B632-FF6A-D28B-43C8-348F994127B2}"/>
              </a:ext>
            </a:extLst>
          </p:cNvPr>
          <p:cNvSpPr txBox="1"/>
          <p:nvPr/>
        </p:nvSpPr>
        <p:spPr>
          <a:xfrm>
            <a:off x="3193542" y="359180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Depth-guided Transformer</a:t>
            </a:r>
          </a:p>
        </p:txBody>
      </p:sp>
    </p:spTree>
    <p:extLst>
      <p:ext uri="{BB962C8B-B14F-4D97-AF65-F5344CB8AC3E}">
        <p14:creationId xmlns:p14="http://schemas.microsoft.com/office/powerpoint/2010/main" val="274159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60291-9458-D955-C749-352501AD3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BBAA6-7316-998E-E495-55020CA2D3F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-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2433B-9411-F749-6386-0AC8E6B2FA86}"/>
              </a:ext>
            </a:extLst>
          </p:cNvPr>
          <p:cNvSpPr txBox="1"/>
          <p:nvPr/>
        </p:nvSpPr>
        <p:spPr>
          <a:xfrm>
            <a:off x="1968246" y="2411330"/>
            <a:ext cx="87850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Mid-level – RGB-D blocks fuse features during backbone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https://github.com/VCIP-RGBD/Dformer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Article: </a:t>
            </a:r>
            <a:r>
              <a:rPr lang="en-US" dirty="0">
                <a:hlinkClick r:id="rId3"/>
              </a:rPr>
              <a:t>https://arxiv.org/pdf/2309.09668</a:t>
            </a:r>
            <a:r>
              <a:rPr lang="en-US" dirty="0"/>
              <a:t>, 2024, CVPR</a:t>
            </a:r>
          </a:p>
        </p:txBody>
      </p:sp>
    </p:spTree>
    <p:extLst>
      <p:ext uri="{BB962C8B-B14F-4D97-AF65-F5344CB8AC3E}">
        <p14:creationId xmlns:p14="http://schemas.microsoft.com/office/powerpoint/2010/main" val="205308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11717-80B0-3741-7A30-95F29D79D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750AF-B0AA-F6BE-2AB6-F140D992B3F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– Architecture - </a:t>
            </a:r>
            <a:r>
              <a:rPr lang="en-US" dirty="0">
                <a:highlight>
                  <a:srgbClr val="FFFF00"/>
                </a:highlight>
              </a:rPr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8BB41-E13A-970E-5789-D8B610F1D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36" y="2054771"/>
            <a:ext cx="10174120" cy="2181529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5660A2AE-1116-66F7-AEFD-168D1B474622}"/>
              </a:ext>
            </a:extLst>
          </p:cNvPr>
          <p:cNvSpPr/>
          <p:nvPr/>
        </p:nvSpPr>
        <p:spPr>
          <a:xfrm rot="5400000">
            <a:off x="5490000" y="1804968"/>
            <a:ext cx="600876" cy="57927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861283F-219D-F685-5764-7CFC6CF8FFBE}"/>
              </a:ext>
            </a:extLst>
          </p:cNvPr>
          <p:cNvSpPr/>
          <p:nvPr/>
        </p:nvSpPr>
        <p:spPr>
          <a:xfrm rot="5400000">
            <a:off x="9030633" y="4156881"/>
            <a:ext cx="482004" cy="9700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20B62-E465-9CFE-017E-785BB5404733}"/>
              </a:ext>
            </a:extLst>
          </p:cNvPr>
          <p:cNvSpPr txBox="1"/>
          <p:nvPr/>
        </p:nvSpPr>
        <p:spPr>
          <a:xfrm>
            <a:off x="4619244" y="4981694"/>
            <a:ext cx="295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 Backbone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75D12E-4755-0D3C-2DBD-BC43DC52C4FA}"/>
              </a:ext>
            </a:extLst>
          </p:cNvPr>
          <p:cNvSpPr txBox="1"/>
          <p:nvPr/>
        </p:nvSpPr>
        <p:spPr>
          <a:xfrm>
            <a:off x="9015984" y="4886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1860A3-1566-0EE5-E4A2-EEF90CFEC37A}"/>
              </a:ext>
            </a:extLst>
          </p:cNvPr>
          <p:cNvSpPr txBox="1"/>
          <p:nvPr/>
        </p:nvSpPr>
        <p:spPr>
          <a:xfrm>
            <a:off x="73152" y="6171081"/>
            <a:ext cx="4590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 depth frame:</a:t>
            </a:r>
          </a:p>
          <a:p>
            <a:r>
              <a:rPr lang="en-US" sz="1100" dirty="0"/>
              <a:t>Dark pixels = closer objects (low depth values)</a:t>
            </a:r>
          </a:p>
          <a:p>
            <a:r>
              <a:rPr lang="en-US" sz="1100" dirty="0"/>
              <a:t>Bright pixels = farther objects (high depth values)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D79F201-6711-35E7-4756-C3AE35B113DC}"/>
              </a:ext>
            </a:extLst>
          </p:cNvPr>
          <p:cNvSpPr/>
          <p:nvPr/>
        </p:nvSpPr>
        <p:spPr>
          <a:xfrm rot="16200000">
            <a:off x="5594013" y="-346643"/>
            <a:ext cx="600876" cy="426796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07545-34A4-3BD6-4A25-EE9FDBF46F87}"/>
              </a:ext>
            </a:extLst>
          </p:cNvPr>
          <p:cNvSpPr txBox="1"/>
          <p:nvPr/>
        </p:nvSpPr>
        <p:spPr>
          <a:xfrm>
            <a:off x="4963287" y="1104329"/>
            <a:ext cx="226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fusion stages</a:t>
            </a:r>
          </a:p>
        </p:txBody>
      </p:sp>
    </p:spTree>
    <p:extLst>
      <p:ext uri="{BB962C8B-B14F-4D97-AF65-F5344CB8AC3E}">
        <p14:creationId xmlns:p14="http://schemas.microsoft.com/office/powerpoint/2010/main" val="370008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5F10-7F5C-0B7F-97CD-AD6EC16D3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C3939-1AD0-709F-AA4F-721842A93B8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– Four Stages Fusion - </a:t>
            </a:r>
            <a:r>
              <a:rPr lang="en-US" dirty="0">
                <a:highlight>
                  <a:srgbClr val="FFFF00"/>
                </a:highlight>
              </a:rPr>
              <a:t>Diagram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5DE4E-ACB0-A22C-6DA5-DDB704B0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27" y="454571"/>
            <a:ext cx="10174120" cy="218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94BE59-3BE4-03B3-6556-8637C46D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652" y="3098503"/>
            <a:ext cx="8259057" cy="2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EBDD0-32FA-9C38-CA0C-99942CDC4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ECAD9-5E45-4C46-B11E-B24C7787741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– Architecture - </a:t>
            </a:r>
            <a:r>
              <a:rPr lang="en-US" dirty="0">
                <a:highlight>
                  <a:srgbClr val="FFFF00"/>
                </a:highlight>
              </a:rPr>
              <a:t>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82656-75C2-1CBF-3969-2F3B913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52" y="629422"/>
            <a:ext cx="8173591" cy="2581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51BC57-1365-5DF9-4019-E0CDB6F03582}"/>
              </a:ext>
            </a:extLst>
          </p:cNvPr>
          <p:cNvSpPr txBox="1"/>
          <p:nvPr/>
        </p:nvSpPr>
        <p:spPr>
          <a:xfrm>
            <a:off x="2288286" y="4186440"/>
            <a:ext cx="89954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Stem Layers: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RGB-Stem Layer: Processes the RGB image to extract low-level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D-Stem Layer: Processes the Depth image to extract complementary depth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stem layers are typically convolutional and serve as the initial embedding layers.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4A8C1-AECD-5379-E09A-C85C9603B2EC}"/>
              </a:ext>
            </a:extLst>
          </p:cNvPr>
          <p:cNvCxnSpPr/>
          <p:nvPr/>
        </p:nvCxnSpPr>
        <p:spPr>
          <a:xfrm flipV="1">
            <a:off x="2724912" y="2359152"/>
            <a:ext cx="658368" cy="1920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3588A3-F8B9-700B-9C7D-565FD49121AA}"/>
              </a:ext>
            </a:extLst>
          </p:cNvPr>
          <p:cNvCxnSpPr>
            <a:cxnSpLocks/>
          </p:cNvCxnSpPr>
          <p:nvPr/>
        </p:nvCxnSpPr>
        <p:spPr>
          <a:xfrm flipV="1">
            <a:off x="2724912" y="1471231"/>
            <a:ext cx="466344" cy="2808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8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80C79-52C3-337C-7D8B-9FC160965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EAA6F-0F46-D10E-E31A-F1EAECFD03F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– Architecture - </a:t>
            </a:r>
            <a:r>
              <a:rPr lang="en-US" dirty="0">
                <a:highlight>
                  <a:srgbClr val="FFFF00"/>
                </a:highlight>
              </a:rPr>
              <a:t>Stages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04F53-5705-9A4F-6157-31DA3FE9A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52" y="629422"/>
            <a:ext cx="8173591" cy="25816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CBFB3F-7806-5068-FE72-C5A664AE79EB}"/>
              </a:ext>
            </a:extLst>
          </p:cNvPr>
          <p:cNvCxnSpPr>
            <a:cxnSpLocks/>
          </p:cNvCxnSpPr>
          <p:nvPr/>
        </p:nvCxnSpPr>
        <p:spPr>
          <a:xfrm flipV="1">
            <a:off x="3127248" y="2250937"/>
            <a:ext cx="3747229" cy="1848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D93700-ACD9-6E01-31D7-2F6CEB35692A}"/>
              </a:ext>
            </a:extLst>
          </p:cNvPr>
          <p:cNvCxnSpPr>
            <a:cxnSpLocks/>
          </p:cNvCxnSpPr>
          <p:nvPr/>
        </p:nvCxnSpPr>
        <p:spPr>
          <a:xfrm flipV="1">
            <a:off x="2088166" y="2185416"/>
            <a:ext cx="1779746" cy="1913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0830B4-66FB-70E4-B213-29719120EC9D}"/>
              </a:ext>
            </a:extLst>
          </p:cNvPr>
          <p:cNvSpPr txBox="1"/>
          <p:nvPr/>
        </p:nvSpPr>
        <p:spPr>
          <a:xfrm>
            <a:off x="1433132" y="4098978"/>
            <a:ext cx="97408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Stage 1 to Stage 4: RGB-D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stage has an RGB-D Block which performs joint feature fusion of RGB and Depth: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Stage 1: Resolution: H/4 × W/4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Stage 2: Resolution: H/8 × W/8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Stage 3: Resolution: H/16 × W/16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Stage 4: Resolution: H/32 × W/32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blocks are repeated N1, N2, N3, N4 times respectively at each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blocks integrate both RGB and Depth modalities at different resolutions.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EEDE76-A99D-7368-93F4-FE0F9B4D32D1}"/>
              </a:ext>
            </a:extLst>
          </p:cNvPr>
          <p:cNvCxnSpPr>
            <a:cxnSpLocks/>
          </p:cNvCxnSpPr>
          <p:nvPr/>
        </p:nvCxnSpPr>
        <p:spPr>
          <a:xfrm flipV="1">
            <a:off x="2333863" y="2250937"/>
            <a:ext cx="2625851" cy="1848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D1D95-BF63-DBC2-50F7-90A31204D2C2}"/>
              </a:ext>
            </a:extLst>
          </p:cNvPr>
          <p:cNvCxnSpPr>
            <a:cxnSpLocks/>
          </p:cNvCxnSpPr>
          <p:nvPr/>
        </p:nvCxnSpPr>
        <p:spPr>
          <a:xfrm flipV="1">
            <a:off x="2582275" y="2250937"/>
            <a:ext cx="3407045" cy="1848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45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B0E79-E27F-20C8-5270-89BF0A2F5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BAB79-F794-AB5B-05E5-CC1973CC64AD}"/>
              </a:ext>
            </a:extLst>
          </p:cNvPr>
          <p:cNvSpPr txBox="1"/>
          <p:nvPr/>
        </p:nvSpPr>
        <p:spPr>
          <a:xfrm>
            <a:off x="1368552" y="2542032"/>
            <a:ext cx="945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Task 2: </a:t>
            </a:r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Explore and explain existing methods for fusing DSM with RGB imagery to improve building detection </a:t>
            </a:r>
          </a:p>
        </p:txBody>
      </p:sp>
    </p:spTree>
    <p:extLst>
      <p:ext uri="{BB962C8B-B14F-4D97-AF65-F5344CB8AC3E}">
        <p14:creationId xmlns:p14="http://schemas.microsoft.com/office/powerpoint/2010/main" val="1811024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8597B-3474-F5E3-B888-3F740128A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E92FCB-E4D7-5A8B-879A-63B1F9E14AD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– Architecture – </a:t>
            </a:r>
            <a:r>
              <a:rPr lang="en-US" dirty="0">
                <a:highlight>
                  <a:srgbClr val="FFFF00"/>
                </a:highlight>
              </a:rPr>
              <a:t>Stage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E76F6-4A0A-F33F-538C-DAC32170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52" y="629422"/>
            <a:ext cx="8173591" cy="2581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87B736-A411-110B-1FE6-B1020AF84C85}"/>
              </a:ext>
            </a:extLst>
          </p:cNvPr>
          <p:cNvSpPr txBox="1"/>
          <p:nvPr/>
        </p:nvSpPr>
        <p:spPr>
          <a:xfrm>
            <a:off x="1433132" y="4098978"/>
            <a:ext cx="97408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 to Stage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RGB Stage 1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Depth Stage 1 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3A0034-6388-DC22-C925-79807A5B7753}"/>
              </a:ext>
            </a:extLst>
          </p:cNvPr>
          <p:cNvCxnSpPr/>
          <p:nvPr/>
        </p:nvCxnSpPr>
        <p:spPr>
          <a:xfrm flipV="1">
            <a:off x="3310128" y="1335024"/>
            <a:ext cx="411480" cy="3136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D73686-564E-5217-4E91-2EEF3DA183BD}"/>
              </a:ext>
            </a:extLst>
          </p:cNvPr>
          <p:cNvCxnSpPr/>
          <p:nvPr/>
        </p:nvCxnSpPr>
        <p:spPr>
          <a:xfrm flipV="1">
            <a:off x="3483864" y="1956816"/>
            <a:ext cx="256032" cy="2807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1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E2084-B3CF-E357-73F3-5AF8F05BE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4B842-933D-ED57-A54B-146B0DD7922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– Architecture – </a:t>
            </a:r>
            <a:r>
              <a:rPr lang="en-US" dirty="0">
                <a:highlight>
                  <a:srgbClr val="FFFF00"/>
                </a:highlight>
              </a:rPr>
              <a:t>Stage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C92CD-1DAA-8741-A0AB-C9A89F64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52" y="629422"/>
            <a:ext cx="8173591" cy="25816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E4D885-6D19-5E04-C63E-22004803A966}"/>
              </a:ext>
            </a:extLst>
          </p:cNvPr>
          <p:cNvCxnSpPr>
            <a:cxnSpLocks/>
          </p:cNvCxnSpPr>
          <p:nvPr/>
        </p:nvCxnSpPr>
        <p:spPr>
          <a:xfrm flipV="1">
            <a:off x="4666774" y="1354318"/>
            <a:ext cx="773906" cy="3031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97A816-B6D1-F9AE-358C-58A12FD1EFA1}"/>
              </a:ext>
            </a:extLst>
          </p:cNvPr>
          <p:cNvSpPr txBox="1"/>
          <p:nvPr/>
        </p:nvSpPr>
        <p:spPr>
          <a:xfrm>
            <a:off x="1433132" y="4098978"/>
            <a:ext cx="9740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 to Stage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RGB output from Stage 2 (main stream)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RGB intermediate feature from earlier block (e.g., residual)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Depth output from Stage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36A224-16B4-250C-BBE6-359125850DA3}"/>
              </a:ext>
            </a:extLst>
          </p:cNvPr>
          <p:cNvCxnSpPr>
            <a:cxnSpLocks/>
          </p:cNvCxnSpPr>
          <p:nvPr/>
        </p:nvCxnSpPr>
        <p:spPr>
          <a:xfrm flipH="1" flipV="1">
            <a:off x="5596128" y="1627632"/>
            <a:ext cx="1390174" cy="3205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ED4EBD-CA79-B277-22F9-F037EB781902}"/>
              </a:ext>
            </a:extLst>
          </p:cNvPr>
          <p:cNvCxnSpPr>
            <a:cxnSpLocks/>
          </p:cNvCxnSpPr>
          <p:nvPr/>
        </p:nvCxnSpPr>
        <p:spPr>
          <a:xfrm flipV="1">
            <a:off x="2200942" y="1920239"/>
            <a:ext cx="3331178" cy="3111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1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A44FD-F07E-AE8A-8C6D-202272C2E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16194-C969-9D14-324B-E65E02E447C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– Architecture – </a:t>
            </a:r>
            <a:r>
              <a:rPr lang="en-US" dirty="0">
                <a:highlight>
                  <a:srgbClr val="FFFF00"/>
                </a:highlight>
              </a:rPr>
              <a:t>Stage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67256-3E0A-E4A8-76AB-C64A9434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52" y="629422"/>
            <a:ext cx="8173591" cy="2581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21F601-E7E2-E808-9C76-9F9EB90C826A}"/>
              </a:ext>
            </a:extLst>
          </p:cNvPr>
          <p:cNvSpPr txBox="1"/>
          <p:nvPr/>
        </p:nvSpPr>
        <p:spPr>
          <a:xfrm>
            <a:off x="1433132" y="4098978"/>
            <a:ext cx="97408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 to Stage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RGB output from Stage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Depth output from Stage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RGB feature from earlier RGB branch (likely Stage 2 or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RGB feature from an even earlier point (likely Stage 1 or stem)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160641-C7C0-F8F4-5095-CFC0F7F0662F}"/>
              </a:ext>
            </a:extLst>
          </p:cNvPr>
          <p:cNvCxnSpPr/>
          <p:nvPr/>
        </p:nvCxnSpPr>
        <p:spPr>
          <a:xfrm flipV="1">
            <a:off x="2194560" y="1325880"/>
            <a:ext cx="4379976" cy="3145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E7FB17-6D7A-B785-96F0-B0A37D3FA6DB}"/>
              </a:ext>
            </a:extLst>
          </p:cNvPr>
          <p:cNvCxnSpPr/>
          <p:nvPr/>
        </p:nvCxnSpPr>
        <p:spPr>
          <a:xfrm flipV="1">
            <a:off x="2093976" y="1929384"/>
            <a:ext cx="4343400" cy="2889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CF4123-D262-7590-6A77-EEC3406306BD}"/>
              </a:ext>
            </a:extLst>
          </p:cNvPr>
          <p:cNvCxnSpPr/>
          <p:nvPr/>
        </p:nvCxnSpPr>
        <p:spPr>
          <a:xfrm flipV="1">
            <a:off x="2496312" y="1472184"/>
            <a:ext cx="4078224" cy="3602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7FD51F-98A1-DD0F-B7BF-69CD13E6352F}"/>
              </a:ext>
            </a:extLst>
          </p:cNvPr>
          <p:cNvCxnSpPr/>
          <p:nvPr/>
        </p:nvCxnSpPr>
        <p:spPr>
          <a:xfrm flipV="1">
            <a:off x="3264408" y="1636776"/>
            <a:ext cx="3310128" cy="3694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26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F48D6-E645-DA14-E75D-6709AEE5B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DC707-55A6-EDC5-7359-70D6726AD902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– Architecture - </a:t>
            </a:r>
            <a:r>
              <a:rPr lang="en-US" dirty="0">
                <a:highlight>
                  <a:srgbClr val="FFFF00"/>
                </a:highlight>
              </a:rPr>
              <a:t>Concatenation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BC071-52CD-493B-E465-3966F8AD9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52" y="629422"/>
            <a:ext cx="8173591" cy="2581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1A710E-7CE8-69FA-3A81-C4B3D3279982}"/>
              </a:ext>
            </a:extLst>
          </p:cNvPr>
          <p:cNvSpPr txBox="1"/>
          <p:nvPr/>
        </p:nvSpPr>
        <p:spPr>
          <a:xfrm>
            <a:off x="1295972" y="4089834"/>
            <a:ext cx="9740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 to </a:t>
            </a:r>
            <a:r>
              <a:rPr lang="en-US" dirty="0" err="1"/>
              <a:t>Concatination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Stage 2 RGB output (H/8)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Stage 3 RGB output (</a:t>
            </a:r>
            <a:r>
              <a:rPr lang="en-US" dirty="0" err="1"/>
              <a:t>upsampled</a:t>
            </a:r>
            <a:r>
              <a:rPr lang="en-US" dirty="0"/>
              <a:t> to H/8)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Stage 4 RGB output (</a:t>
            </a:r>
            <a:r>
              <a:rPr lang="en-US" dirty="0" err="1"/>
              <a:t>upsampled</a:t>
            </a:r>
            <a:r>
              <a:rPr lang="en-US" dirty="0"/>
              <a:t> to H/8)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BB2D59-BB2F-7CAB-4291-88EB241AAE6A}"/>
              </a:ext>
            </a:extLst>
          </p:cNvPr>
          <p:cNvCxnSpPr/>
          <p:nvPr/>
        </p:nvCxnSpPr>
        <p:spPr>
          <a:xfrm flipV="1">
            <a:off x="3968496" y="1316736"/>
            <a:ext cx="3374136" cy="3154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791162-F8DD-B382-B203-D32ABEED5445}"/>
              </a:ext>
            </a:extLst>
          </p:cNvPr>
          <p:cNvCxnSpPr/>
          <p:nvPr/>
        </p:nvCxnSpPr>
        <p:spPr>
          <a:xfrm flipV="1">
            <a:off x="4471416" y="1463040"/>
            <a:ext cx="2843784" cy="3226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CF8133-7DA2-DB88-8CEB-5E0AC7632811}"/>
              </a:ext>
            </a:extLst>
          </p:cNvPr>
          <p:cNvCxnSpPr/>
          <p:nvPr/>
        </p:nvCxnSpPr>
        <p:spPr>
          <a:xfrm flipV="1">
            <a:off x="4663440" y="1645920"/>
            <a:ext cx="2679192" cy="3438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62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C2777-66C0-402E-0495-180784958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399BB3-1013-224D-BA25-6925049C7D30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- Architecture - </a:t>
            </a:r>
            <a:r>
              <a:rPr lang="en-US" dirty="0">
                <a:highlight>
                  <a:srgbClr val="FFFF00"/>
                </a:highlight>
              </a:rPr>
              <a:t>Concatenation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92DFC-44CB-A2CB-7835-8AF73FED7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52" y="629422"/>
            <a:ext cx="8173591" cy="2581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D51A0-57AC-691A-0A42-B8F840EC5D53}"/>
              </a:ext>
            </a:extLst>
          </p:cNvPr>
          <p:cNvSpPr txBox="1"/>
          <p:nvPr/>
        </p:nvSpPr>
        <p:spPr>
          <a:xfrm>
            <a:off x="1076516" y="4412641"/>
            <a:ext cx="10575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 Concatenation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all stages, features from the last three stages (Stages 2, 3, and 4) are concatenated.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concatenation combines multi-scale contextual features, which helps in dense prediction tasks like segmentation.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0D0E5E-3334-DD8D-61CC-9D15BEB94EC1}"/>
              </a:ext>
            </a:extLst>
          </p:cNvPr>
          <p:cNvCxnSpPr/>
          <p:nvPr/>
        </p:nvCxnSpPr>
        <p:spPr>
          <a:xfrm flipV="1">
            <a:off x="2798064" y="2185416"/>
            <a:ext cx="4764024" cy="2331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09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05252-954D-BB48-D4FD-17CE989D3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F30DB0-E0D7-5CCB-D042-39ECB36866E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– Architecture - </a:t>
            </a:r>
            <a:r>
              <a:rPr lang="en-US" dirty="0">
                <a:highlight>
                  <a:srgbClr val="FFFF00"/>
                </a:highlight>
              </a:rPr>
              <a:t>Head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BB082-684A-F94A-D309-B64C1E9A9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52" y="629422"/>
            <a:ext cx="8173591" cy="2581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68CC3D-948A-68CC-7984-EAC4C18DA879}"/>
              </a:ext>
            </a:extLst>
          </p:cNvPr>
          <p:cNvSpPr txBox="1"/>
          <p:nvPr/>
        </p:nvSpPr>
        <p:spPr>
          <a:xfrm>
            <a:off x="1776222" y="3981583"/>
            <a:ext cx="96446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Decoder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only RGB features from the encoder (The RGB features after they have been enhanced by depth fusion are kept).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decoder receives only these depth-aware RGB features (not separate or raw depth features).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depth branch is dropped after Stage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Produces the final semantic segmentation map at a resolution of H/8 × W/8.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0034F4-C651-D3BE-C9EB-2E417B50A4B8}"/>
              </a:ext>
            </a:extLst>
          </p:cNvPr>
          <p:cNvCxnSpPr/>
          <p:nvPr/>
        </p:nvCxnSpPr>
        <p:spPr>
          <a:xfrm flipV="1">
            <a:off x="3099816" y="2203704"/>
            <a:ext cx="5129784" cy="193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51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237AE-4955-1283-2E29-AF45D77A4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0E625-CE53-A314-0343-442C9BF8D54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- Attentions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3029B-0511-2BAD-E9A0-3AE9BF1B43A8}"/>
              </a:ext>
            </a:extLst>
          </p:cNvPr>
          <p:cNvSpPr txBox="1"/>
          <p:nvPr/>
        </p:nvSpPr>
        <p:spPr>
          <a:xfrm>
            <a:off x="322326" y="523220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Hierarchical Multi-Stage Attention mechanism: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Depth-Guided Cross-Attention (in RGB-D Blocks)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Self-Attention (within RGB branch)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24D86-BC71-2426-3AD5-E66E1875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52" y="1446550"/>
            <a:ext cx="10174120" cy="2181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5B301-F6EB-834E-B41E-56C4936A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38" y="3772457"/>
            <a:ext cx="6277851" cy="2934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3FCF8-5A30-CB04-8C54-A05B8587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681" y="4039875"/>
            <a:ext cx="5320385" cy="11505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886502-2548-DDF0-9407-7164629C6A7E}"/>
              </a:ext>
            </a:extLst>
          </p:cNvPr>
          <p:cNvSpPr/>
          <p:nvPr/>
        </p:nvSpPr>
        <p:spPr>
          <a:xfrm>
            <a:off x="230638" y="3772457"/>
            <a:ext cx="6277851" cy="29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CB7F1-86ED-1B59-1FA6-82D1D558BA50}"/>
              </a:ext>
            </a:extLst>
          </p:cNvPr>
          <p:cNvSpPr/>
          <p:nvPr/>
        </p:nvSpPr>
        <p:spPr>
          <a:xfrm>
            <a:off x="6628681" y="3772457"/>
            <a:ext cx="5432255" cy="16853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5C22AB-1A92-C40A-BEB6-65349B86DE0E}"/>
              </a:ext>
            </a:extLst>
          </p:cNvPr>
          <p:cNvSpPr/>
          <p:nvPr/>
        </p:nvSpPr>
        <p:spPr>
          <a:xfrm>
            <a:off x="762052" y="1417684"/>
            <a:ext cx="10174120" cy="21815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16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B6E67-7241-E99A-91F2-8E1D6B098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29983-9E28-3448-F888-86E19C335384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– Fusion Stages 1-4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FFE90-7723-E179-33AC-1764597D5980}"/>
              </a:ext>
            </a:extLst>
          </p:cNvPr>
          <p:cNvSpPr txBox="1"/>
          <p:nvPr/>
        </p:nvSpPr>
        <p:spPr>
          <a:xfrm>
            <a:off x="969264" y="667512"/>
            <a:ext cx="955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Stage 1, the RGB features are no longer “pure” RGB — they are depth-guided via attention (Depth used as Key/Value). RGB features modified by Depth via attention.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depth features themselves remain separate and are not altered by RGB. Depth not modified by RGB.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61615-5BDA-1F87-8D20-892480D0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440458"/>
            <a:ext cx="7134987" cy="3156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A207A6-8487-38B8-34FC-C51752D54D04}"/>
              </a:ext>
            </a:extLst>
          </p:cNvPr>
          <p:cNvSpPr txBox="1"/>
          <p:nvPr/>
        </p:nvSpPr>
        <p:spPr>
          <a:xfrm>
            <a:off x="4471416" y="471830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BC70F-00EE-B3DC-E749-BD5A958E8A93}"/>
              </a:ext>
            </a:extLst>
          </p:cNvPr>
          <p:cNvSpPr txBox="1"/>
          <p:nvPr/>
        </p:nvSpPr>
        <p:spPr>
          <a:xfrm>
            <a:off x="4444047" y="39610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EA360-C23A-0FE4-6CD3-3356753C7A23}"/>
              </a:ext>
            </a:extLst>
          </p:cNvPr>
          <p:cNvSpPr txBox="1"/>
          <p:nvPr/>
        </p:nvSpPr>
        <p:spPr>
          <a:xfrm>
            <a:off x="4471416" y="2431734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12570-2912-36E4-FA1B-751279F0F524}"/>
              </a:ext>
            </a:extLst>
          </p:cNvPr>
          <p:cNvSpPr txBox="1"/>
          <p:nvPr/>
        </p:nvSpPr>
        <p:spPr>
          <a:xfrm>
            <a:off x="8089392" y="2689552"/>
            <a:ext cx="150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 updated</a:t>
            </a:r>
          </a:p>
        </p:txBody>
      </p:sp>
    </p:spTree>
    <p:extLst>
      <p:ext uri="{BB962C8B-B14F-4D97-AF65-F5344CB8AC3E}">
        <p14:creationId xmlns:p14="http://schemas.microsoft.com/office/powerpoint/2010/main" val="3963203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BBDF8-1026-8E43-94B5-47DD17D5FBE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– Fusion Stages 1-4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BB8B7D6-EF81-0704-44BA-083DB2166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63" y="2331847"/>
            <a:ext cx="847843" cy="18195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3683DE-D688-ABB5-A390-37ED26F39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942" y="1676155"/>
            <a:ext cx="1848108" cy="17528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6945E4-CE29-B74A-70BA-E2587EC0C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107" y="2157855"/>
            <a:ext cx="495369" cy="19243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3B3989-EFE1-30C2-4587-0E2246B3D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79" y="1300485"/>
            <a:ext cx="1876687" cy="17147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86BBD7F-E945-4947-D783-19E46C5C6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75" y="3429000"/>
            <a:ext cx="1905266" cy="172426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83F115-049E-F63F-1374-EC17897742FE}"/>
              </a:ext>
            </a:extLst>
          </p:cNvPr>
          <p:cNvCxnSpPr/>
          <p:nvPr/>
        </p:nvCxnSpPr>
        <p:spPr>
          <a:xfrm>
            <a:off x="2170866" y="2304288"/>
            <a:ext cx="305241" cy="50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D44B55-FDC5-86C9-C459-1C071B115F2F}"/>
              </a:ext>
            </a:extLst>
          </p:cNvPr>
          <p:cNvCxnSpPr/>
          <p:nvPr/>
        </p:nvCxnSpPr>
        <p:spPr>
          <a:xfrm flipV="1">
            <a:off x="2170866" y="3611880"/>
            <a:ext cx="305241" cy="539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28FA45-D21F-903D-6D4B-72BA0ABB8C30}"/>
              </a:ext>
            </a:extLst>
          </p:cNvPr>
          <p:cNvCxnSpPr/>
          <p:nvPr/>
        </p:nvCxnSpPr>
        <p:spPr>
          <a:xfrm>
            <a:off x="2971476" y="2688336"/>
            <a:ext cx="2754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AD676C7-10C1-E64F-607E-D13D7CB6D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6942" y="3564758"/>
            <a:ext cx="1848108" cy="175284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CEE5E6-79F9-3F75-6481-9970E5475508}"/>
              </a:ext>
            </a:extLst>
          </p:cNvPr>
          <p:cNvCxnSpPr/>
          <p:nvPr/>
        </p:nvCxnSpPr>
        <p:spPr>
          <a:xfrm>
            <a:off x="2971476" y="3881628"/>
            <a:ext cx="2754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E09E9D-6B3A-66B3-CA35-19066514FC21}"/>
              </a:ext>
            </a:extLst>
          </p:cNvPr>
          <p:cNvCxnSpPr>
            <a:stCxn id="25" idx="3"/>
          </p:cNvCxnSpPr>
          <p:nvPr/>
        </p:nvCxnSpPr>
        <p:spPr>
          <a:xfrm>
            <a:off x="5095050" y="2552578"/>
            <a:ext cx="318198" cy="567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A6D1D3-1724-F29F-A031-CDAC6159237B}"/>
              </a:ext>
            </a:extLst>
          </p:cNvPr>
          <p:cNvCxnSpPr/>
          <p:nvPr/>
        </p:nvCxnSpPr>
        <p:spPr>
          <a:xfrm flipV="1">
            <a:off x="5095050" y="3611880"/>
            <a:ext cx="346913" cy="679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99481D60-878A-CDAC-3C98-13E3E025FD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856" y="1685682"/>
            <a:ext cx="1876687" cy="174331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799E195-137B-DE3B-17CF-D00FFF6AF8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7856" y="3695987"/>
            <a:ext cx="1857634" cy="179095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659F93-EA7B-A1BD-FC61-18CA24788AD5}"/>
              </a:ext>
            </a:extLst>
          </p:cNvPr>
          <p:cNvCxnSpPr>
            <a:endCxn id="47" idx="1"/>
          </p:cNvCxnSpPr>
          <p:nvPr/>
        </p:nvCxnSpPr>
        <p:spPr>
          <a:xfrm flipV="1">
            <a:off x="6289806" y="2557341"/>
            <a:ext cx="468050" cy="562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D204F2-22E8-7E00-FAD9-186A2320312F}"/>
              </a:ext>
            </a:extLst>
          </p:cNvPr>
          <p:cNvCxnSpPr/>
          <p:nvPr/>
        </p:nvCxnSpPr>
        <p:spPr>
          <a:xfrm>
            <a:off x="6289806" y="3564758"/>
            <a:ext cx="468050" cy="726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02ABA11-577D-90F0-08F2-D12957B219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4238" y="2417584"/>
            <a:ext cx="866896" cy="173379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D061EB-B031-F504-615C-B88BC877B858}"/>
              </a:ext>
            </a:extLst>
          </p:cNvPr>
          <p:cNvCxnSpPr/>
          <p:nvPr/>
        </p:nvCxnSpPr>
        <p:spPr>
          <a:xfrm>
            <a:off x="8615490" y="2417584"/>
            <a:ext cx="538748" cy="702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D825CA-E151-1372-5075-4180FB471718}"/>
              </a:ext>
            </a:extLst>
          </p:cNvPr>
          <p:cNvCxnSpPr/>
          <p:nvPr/>
        </p:nvCxnSpPr>
        <p:spPr>
          <a:xfrm flipV="1">
            <a:off x="8634543" y="3564758"/>
            <a:ext cx="519695" cy="876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2FEC1B-D340-8421-998C-F26856534E9F}"/>
              </a:ext>
            </a:extLst>
          </p:cNvPr>
          <p:cNvSpPr txBox="1"/>
          <p:nvPr/>
        </p:nvSpPr>
        <p:spPr>
          <a:xfrm>
            <a:off x="5865884" y="5585332"/>
            <a:ext cx="4782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Depth features are updated per stage but remain in a separate 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guide RGB via cross-attention but are not mixed with RGB.</a:t>
            </a:r>
          </a:p>
        </p:txBody>
      </p:sp>
    </p:spTree>
    <p:extLst>
      <p:ext uri="{BB962C8B-B14F-4D97-AF65-F5344CB8AC3E}">
        <p14:creationId xmlns:p14="http://schemas.microsoft.com/office/powerpoint/2010/main" val="3366067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D086B-12BE-1C60-4B29-C7D27C5ED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AA2F3-F516-FEDF-F324-8DB9D463172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-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0081-7A0A-AAE6-8B5F-2623F187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85" y="1414802"/>
            <a:ext cx="6055023" cy="38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0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EFE64-90BE-C033-AE83-FBA82F0A9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58A96E-AB5F-6D49-96CB-133C53EBF775}"/>
              </a:ext>
            </a:extLst>
          </p:cNvPr>
          <p:cNvSpPr txBox="1"/>
          <p:nvPr/>
        </p:nvSpPr>
        <p:spPr>
          <a:xfrm>
            <a:off x="502920" y="4705822"/>
            <a:ext cx="1077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Mid-level fusion  models balance modality-specific feature learning with strong cross-modal interaction, leading to better accuracy and flexibility than early or late fusion.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C26A8-1D3B-385A-35E9-D064744C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11" y="697954"/>
            <a:ext cx="10707594" cy="32675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5AEF8B-05D8-7810-B8AE-067D0617451F}"/>
              </a:ext>
            </a:extLst>
          </p:cNvPr>
          <p:cNvSpPr/>
          <p:nvPr/>
        </p:nvSpPr>
        <p:spPr>
          <a:xfrm>
            <a:off x="275830" y="2066544"/>
            <a:ext cx="11694497" cy="1133856"/>
          </a:xfrm>
          <a:prstGeom prst="rect">
            <a:avLst/>
          </a:prstGeom>
          <a:noFill/>
          <a:ln w="412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14686-2477-F426-AE50-543A12D1047F}"/>
              </a:ext>
            </a:extLst>
          </p:cNvPr>
          <p:cNvSpPr txBox="1"/>
          <p:nvPr/>
        </p:nvSpPr>
        <p:spPr>
          <a:xfrm>
            <a:off x="0" y="3600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Fusion Levels Comparison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C078F-1037-7525-403E-9906DC191639}"/>
              </a:ext>
            </a:extLst>
          </p:cNvPr>
          <p:cNvSpPr txBox="1"/>
          <p:nvPr/>
        </p:nvSpPr>
        <p:spPr>
          <a:xfrm>
            <a:off x="3048762" y="6026713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Let's go with </a:t>
            </a:r>
            <a:r>
              <a:rPr lang="en-US" sz="2800" b="1" dirty="0">
                <a:solidFill>
                  <a:srgbClr val="0000FF"/>
                </a:solidFill>
                <a:highlight>
                  <a:srgbClr val="FFFF00"/>
                </a:highlight>
              </a:rPr>
              <a:t>Mid-Level Fusion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7B17B7F-1B8B-47C0-A749-451D6E400C57}"/>
              </a:ext>
            </a:extLst>
          </p:cNvPr>
          <p:cNvSpPr/>
          <p:nvPr/>
        </p:nvSpPr>
        <p:spPr>
          <a:xfrm>
            <a:off x="5577839" y="5446005"/>
            <a:ext cx="448056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2E1580-B03B-61D2-5737-1DA9E701BF11}"/>
              </a:ext>
            </a:extLst>
          </p:cNvPr>
          <p:cNvSpPr/>
          <p:nvPr/>
        </p:nvSpPr>
        <p:spPr>
          <a:xfrm>
            <a:off x="502920" y="592109"/>
            <a:ext cx="11237976" cy="35007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3CF6D38-05EA-F7DC-F924-E01F0812FB4C}"/>
              </a:ext>
            </a:extLst>
          </p:cNvPr>
          <p:cNvSpPr/>
          <p:nvPr/>
        </p:nvSpPr>
        <p:spPr>
          <a:xfrm>
            <a:off x="5577839" y="4218845"/>
            <a:ext cx="448056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26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3F748-842E-0C16-A6C0-DCBF032E2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DE458E-329D-2948-E65D-1AE9443088B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- Key Innovation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7782A-6901-8F0E-4825-BD1029E047D5}"/>
              </a:ext>
            </a:extLst>
          </p:cNvPr>
          <p:cNvSpPr txBox="1"/>
          <p:nvPr/>
        </p:nvSpPr>
        <p:spPr>
          <a:xfrm>
            <a:off x="173736" y="523220"/>
            <a:ext cx="1100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DFormer's</a:t>
            </a:r>
            <a:r>
              <a:rPr lang="en-US" dirty="0"/>
              <a:t> key innovation is the introduction of depth-guided cross-attention blocks at multiple encoder stages, enabling effective and efficient RGB-D feature fusion for semantic segmentation.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F756E-591E-CFAD-21AE-CFA673BC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52" y="1499216"/>
            <a:ext cx="6126480" cy="518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2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9C95D-F808-A1A2-87AB-A0A5BAA31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9E8B8B-7609-5C18-D8BD-05B7B5F751E4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-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00577-3D47-12A2-1982-D67B636F5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995" y="450068"/>
            <a:ext cx="8154538" cy="3972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5A2B8-0D32-90BD-72C3-A5277F008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60" y="5263614"/>
            <a:ext cx="2191056" cy="13051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4B0399-9194-C19F-7715-E16680C18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537899"/>
            <a:ext cx="4849517" cy="21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9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074A0-D3D9-6CCE-96F5-0F8C217D5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EAD36-01CC-49D4-BB90-1B0D2AEEC77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- Cons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E458C-F4DC-5F65-5417-F13CBB97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794970"/>
            <a:ext cx="7487695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4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982C9-BA44-D28F-1F12-4DD33A26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EFFBB-A113-8921-AEA3-670CF1307700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Dformer</a:t>
            </a:r>
            <a:r>
              <a:rPr lang="en-US" dirty="0"/>
              <a:t> - </a:t>
            </a:r>
            <a:endParaRPr lang="en-US" b="0" dirty="0"/>
          </a:p>
          <a:p>
            <a:r>
              <a:rPr lang="en-US" dirty="0"/>
              <a:t>Preprocessing/alignment techniques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55450-B6CC-4B19-E647-CD6E1988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916" y="1377016"/>
            <a:ext cx="8680709" cy="48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88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0F67-B9DE-D349-4A44-EFEDB49D8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16749-B9C0-69CA-B7BD-491EE4F59C85}"/>
              </a:ext>
            </a:extLst>
          </p:cNvPr>
          <p:cNvSpPr txBox="1"/>
          <p:nvPr/>
        </p:nvSpPr>
        <p:spPr>
          <a:xfrm>
            <a:off x="182880" y="2600462"/>
            <a:ext cx="11917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sz="6600" dirty="0" err="1"/>
              <a:t>HDBFormer</a:t>
            </a:r>
            <a:endParaRPr 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89C38-371D-458A-B683-3154526ADB9E}"/>
              </a:ext>
            </a:extLst>
          </p:cNvPr>
          <p:cNvSpPr txBox="1"/>
          <p:nvPr/>
        </p:nvSpPr>
        <p:spPr>
          <a:xfrm>
            <a:off x="3943350" y="370845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Heterogeneous Dual-Branch Framework</a:t>
            </a:r>
          </a:p>
        </p:txBody>
      </p:sp>
    </p:spTree>
    <p:extLst>
      <p:ext uri="{BB962C8B-B14F-4D97-AF65-F5344CB8AC3E}">
        <p14:creationId xmlns:p14="http://schemas.microsoft.com/office/powerpoint/2010/main" val="2129580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9BDC7-D072-19DE-1F6F-1F3C4E03C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2D536-7640-20B5-5355-2909A7FDB36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-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E5ECD-2DDD-5BCC-CF7F-3C7ADFB00165}"/>
              </a:ext>
            </a:extLst>
          </p:cNvPr>
          <p:cNvSpPr txBox="1"/>
          <p:nvPr/>
        </p:nvSpPr>
        <p:spPr>
          <a:xfrm>
            <a:off x="1968246" y="2411330"/>
            <a:ext cx="87850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Mid-level – two separate encoders (RGB and depth) fused via Modality Information Interaction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https://github.com/Weishuobin/HDBFormer?tab=readme-ov-file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Article: </a:t>
            </a:r>
            <a:r>
              <a:rPr lang="en-US" dirty="0">
                <a:hlinkClick r:id="rId3"/>
              </a:rPr>
              <a:t>https://arxiv.org/abs/2504.13579</a:t>
            </a:r>
            <a:r>
              <a:rPr lang="en-US" dirty="0"/>
              <a:t>, 2024, IEEE Signal Processing Letters</a:t>
            </a:r>
          </a:p>
        </p:txBody>
      </p:sp>
    </p:spTree>
    <p:extLst>
      <p:ext uri="{BB962C8B-B14F-4D97-AF65-F5344CB8AC3E}">
        <p14:creationId xmlns:p14="http://schemas.microsoft.com/office/powerpoint/2010/main" val="1436114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B6216-2B3B-786B-3878-4EA8987B1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02790-10F3-8026-5E0F-936030E983B8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– Architecture - </a:t>
            </a:r>
            <a:r>
              <a:rPr lang="en-US" dirty="0">
                <a:highlight>
                  <a:srgbClr val="FFFF00"/>
                </a:highlight>
              </a:rPr>
              <a:t>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4665F-96AF-24A0-FDE4-4F1CD750D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18" y="684137"/>
            <a:ext cx="10945617" cy="54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01EA4-5FBE-F72D-ABD2-511A4E2F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52" y="1056864"/>
            <a:ext cx="9450119" cy="3153215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1AEF8474-3ECF-6643-EEAF-0DD4306009BB}"/>
              </a:ext>
            </a:extLst>
          </p:cNvPr>
          <p:cNvSpPr/>
          <p:nvPr/>
        </p:nvSpPr>
        <p:spPr>
          <a:xfrm rot="5400000">
            <a:off x="5361984" y="1614155"/>
            <a:ext cx="600876" cy="57927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13AFCF9-8CEF-E5F3-878A-31BDE3FB51C1}"/>
              </a:ext>
            </a:extLst>
          </p:cNvPr>
          <p:cNvSpPr/>
          <p:nvPr/>
        </p:nvSpPr>
        <p:spPr>
          <a:xfrm>
            <a:off x="10574171" y="1212512"/>
            <a:ext cx="482004" cy="15215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E525C-4D0C-C104-64C4-7757443C7E98}"/>
              </a:ext>
            </a:extLst>
          </p:cNvPr>
          <p:cNvSpPr txBox="1"/>
          <p:nvPr/>
        </p:nvSpPr>
        <p:spPr>
          <a:xfrm>
            <a:off x="3411855" y="4743723"/>
            <a:ext cx="450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Hybrid (heterogeneous) Backbone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1549C-BC5E-6622-2E05-D94DCF180E64}"/>
              </a:ext>
            </a:extLst>
          </p:cNvPr>
          <p:cNvSpPr txBox="1"/>
          <p:nvPr/>
        </p:nvSpPr>
        <p:spPr>
          <a:xfrm>
            <a:off x="11067948" y="1788617"/>
            <a:ext cx="8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89DC5-C12D-E3B1-0758-A7EE4E02BB3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– Architecture - </a:t>
            </a:r>
            <a:r>
              <a:rPr lang="en-US" dirty="0">
                <a:highlight>
                  <a:srgbClr val="FFFF00"/>
                </a:highlight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840187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0FFE72-7E0A-33C2-2045-953557372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02" y="1674100"/>
            <a:ext cx="1943371" cy="2924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A5205F-CB4C-48EB-1E3E-BF6E3D514D2E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– Architecture - </a:t>
            </a:r>
            <a:r>
              <a:rPr lang="en-US" dirty="0">
                <a:highlight>
                  <a:srgbClr val="FFFF00"/>
                </a:highlight>
              </a:rPr>
              <a:t>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6FE12-4316-6BB2-7FEB-3B6B7E7E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35" y="1121717"/>
            <a:ext cx="4915586" cy="2353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D4C63-18AF-C645-A0AC-1BD4F1B89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082" y="3688988"/>
            <a:ext cx="5506218" cy="26102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392DA0-ECF6-0BE6-A903-55E38EAE7100}"/>
              </a:ext>
            </a:extLst>
          </p:cNvPr>
          <p:cNvSpPr/>
          <p:nvPr/>
        </p:nvSpPr>
        <p:spPr>
          <a:xfrm>
            <a:off x="4206239" y="1088136"/>
            <a:ext cx="5685905" cy="2423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74A45-1C7A-ED80-8022-36C23A179309}"/>
              </a:ext>
            </a:extLst>
          </p:cNvPr>
          <p:cNvSpPr/>
          <p:nvPr/>
        </p:nvSpPr>
        <p:spPr>
          <a:xfrm>
            <a:off x="4219537" y="3782515"/>
            <a:ext cx="5672608" cy="2423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CE3904-1D53-919D-11F0-30AAEB0782DD}"/>
              </a:ext>
            </a:extLst>
          </p:cNvPr>
          <p:cNvCxnSpPr>
            <a:cxnSpLocks/>
          </p:cNvCxnSpPr>
          <p:nvPr/>
        </p:nvCxnSpPr>
        <p:spPr>
          <a:xfrm flipH="1" flipV="1">
            <a:off x="2970069" y="2008836"/>
            <a:ext cx="1235066" cy="406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2409BF-1879-7C58-2EAB-97F6E6F3E01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971173" y="4073217"/>
            <a:ext cx="1248364" cy="920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9882A5-D9E3-C3E8-0EF6-8694279D15D9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2971173" y="2415593"/>
            <a:ext cx="1233962" cy="720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90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879178-6F51-E77E-2A09-AD39FE52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8" y="1252233"/>
            <a:ext cx="3038899" cy="4353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C903DB-A605-FC51-CC28-1DC0B57FBE35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– Architecture - </a:t>
            </a:r>
            <a:r>
              <a:rPr lang="en-US" dirty="0">
                <a:highlight>
                  <a:srgbClr val="FFFF00"/>
                </a:highlight>
              </a:rPr>
              <a:t>Encoding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6E1EF-EFB9-93A0-BC7F-33B59207D600}"/>
              </a:ext>
            </a:extLst>
          </p:cNvPr>
          <p:cNvSpPr txBox="1"/>
          <p:nvPr/>
        </p:nvSpPr>
        <p:spPr>
          <a:xfrm>
            <a:off x="3602736" y="175564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encoder (CNN-based)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10321-BC4B-4FE9-C31B-41FCBF18A8E2}"/>
              </a:ext>
            </a:extLst>
          </p:cNvPr>
          <p:cNvSpPr txBox="1"/>
          <p:nvPr/>
        </p:nvSpPr>
        <p:spPr>
          <a:xfrm>
            <a:off x="3602736" y="3608832"/>
            <a:ext cx="405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 encoder (Lightweight CNN)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C4D7-BAC6-0B2A-D820-7AB14A66701F}"/>
              </a:ext>
            </a:extLst>
          </p:cNvPr>
          <p:cNvSpPr txBox="1"/>
          <p:nvPr/>
        </p:nvSpPr>
        <p:spPr>
          <a:xfrm>
            <a:off x="3602736" y="4868692"/>
            <a:ext cx="464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encoder (Lightweight Transformer)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D4D252-A216-695A-10ED-BB83A4436BC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145536" y="194031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E6B98B-8C9C-01D6-C354-057B68221B36}"/>
              </a:ext>
            </a:extLst>
          </p:cNvPr>
          <p:cNvCxnSpPr/>
          <p:nvPr/>
        </p:nvCxnSpPr>
        <p:spPr>
          <a:xfrm flipH="1">
            <a:off x="3069336" y="379349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BC8F5F-72B7-491F-9080-F3F2ACB5C8E3}"/>
              </a:ext>
            </a:extLst>
          </p:cNvPr>
          <p:cNvCxnSpPr/>
          <p:nvPr/>
        </p:nvCxnSpPr>
        <p:spPr>
          <a:xfrm flipH="1">
            <a:off x="3069336" y="50246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FACFF4-4AC0-6FD5-C188-38B67AFB041B}"/>
              </a:ext>
            </a:extLst>
          </p:cNvPr>
          <p:cNvSpPr txBox="1"/>
          <p:nvPr/>
        </p:nvSpPr>
        <p:spPr>
          <a:xfrm>
            <a:off x="3621788" y="5238024"/>
            <a:ext cx="8283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Depth maps inherently capture object boundaries, edges, and geometry - so a separate "detail encoder" like RGB doesn’t add much.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Transformer for depth because depth requires global geometric understanding, which Transformers capture better than CNN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FB569-8533-D909-9287-9CBA82EFB168}"/>
              </a:ext>
            </a:extLst>
          </p:cNvPr>
          <p:cNvSpPr txBox="1"/>
          <p:nvPr/>
        </p:nvSpPr>
        <p:spPr>
          <a:xfrm>
            <a:off x="3621788" y="2124980"/>
            <a:ext cx="47449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Captures high-level semantic features (context)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45C18-504E-F9A8-54CA-BE365990EB77}"/>
              </a:ext>
            </a:extLst>
          </p:cNvPr>
          <p:cNvSpPr txBox="1"/>
          <p:nvPr/>
        </p:nvSpPr>
        <p:spPr>
          <a:xfrm>
            <a:off x="3621786" y="3899987"/>
            <a:ext cx="57233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Captures low-level spatial/detail features (edges, textures)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35228F-1749-AF78-78D7-31243258F813}"/>
              </a:ext>
            </a:extLst>
          </p:cNvPr>
          <p:cNvSpPr txBox="1"/>
          <p:nvPr/>
        </p:nvSpPr>
        <p:spPr>
          <a:xfrm>
            <a:off x="3831336" y="2639336"/>
            <a:ext cx="8211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Element-wise addition, element-wise multiplication, concatenation, and a final convolution =&gt; produces strong, edge-aware RGB features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CFE5C3-01E6-149F-5E24-D897FF58CA3F}"/>
              </a:ext>
            </a:extLst>
          </p:cNvPr>
          <p:cNvCxnSpPr>
            <a:cxnSpLocks/>
          </p:cNvCxnSpPr>
          <p:nvPr/>
        </p:nvCxnSpPr>
        <p:spPr>
          <a:xfrm flipH="1">
            <a:off x="3374136" y="293293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E25A39D-FD36-12FE-0D6A-79FFF4104706}"/>
              </a:ext>
            </a:extLst>
          </p:cNvPr>
          <p:cNvSpPr/>
          <p:nvPr/>
        </p:nvSpPr>
        <p:spPr>
          <a:xfrm>
            <a:off x="3621787" y="1770879"/>
            <a:ext cx="4059936" cy="6609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CD121A-EE79-1B90-54BD-CFD8B69A949C}"/>
              </a:ext>
            </a:extLst>
          </p:cNvPr>
          <p:cNvSpPr/>
          <p:nvPr/>
        </p:nvSpPr>
        <p:spPr>
          <a:xfrm>
            <a:off x="3829050" y="2661407"/>
            <a:ext cx="7902701" cy="6087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AEDDF5-A377-C2D2-963F-D66CE0CC4E35}"/>
              </a:ext>
            </a:extLst>
          </p:cNvPr>
          <p:cNvSpPr/>
          <p:nvPr/>
        </p:nvSpPr>
        <p:spPr>
          <a:xfrm>
            <a:off x="3646170" y="3587847"/>
            <a:ext cx="4866893" cy="6904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3AB9E5-B524-75FA-0143-EEF63D24DC2E}"/>
              </a:ext>
            </a:extLst>
          </p:cNvPr>
          <p:cNvSpPr/>
          <p:nvPr/>
        </p:nvSpPr>
        <p:spPr>
          <a:xfrm>
            <a:off x="3621786" y="4868692"/>
            <a:ext cx="8000237" cy="13995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56AA8B8-365C-F2FA-3B51-DEFF7434C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59" y="156275"/>
            <a:ext cx="2558292" cy="236048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2C6CD9-9A1E-410B-0F05-3521BFB90BF0}"/>
              </a:ext>
            </a:extLst>
          </p:cNvPr>
          <p:cNvCxnSpPr>
            <a:cxnSpLocks/>
          </p:cNvCxnSpPr>
          <p:nvPr/>
        </p:nvCxnSpPr>
        <p:spPr>
          <a:xfrm flipV="1">
            <a:off x="8595360" y="1940314"/>
            <a:ext cx="493776" cy="721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3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7CBF29-C252-C22D-CD1C-1E85C20353CC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Summary of 3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C4AEFF-41C0-3DF9-7DF9-839C5C3E5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19402"/>
              </p:ext>
            </p:extLst>
          </p:nvPr>
        </p:nvGraphicFramePr>
        <p:xfrm>
          <a:off x="287274" y="1684020"/>
          <a:ext cx="11141964" cy="1744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9655">
                  <a:extLst>
                    <a:ext uri="{9D8B030D-6E8A-4147-A177-3AD203B41FA5}">
                      <a16:colId xmlns:a16="http://schemas.microsoft.com/office/drawing/2014/main" val="1993758256"/>
                    </a:ext>
                  </a:extLst>
                </a:gridCol>
                <a:gridCol w="3555916">
                  <a:extLst>
                    <a:ext uri="{9D8B030D-6E8A-4147-A177-3AD203B41FA5}">
                      <a16:colId xmlns:a16="http://schemas.microsoft.com/office/drawing/2014/main" val="2828404081"/>
                    </a:ext>
                  </a:extLst>
                </a:gridCol>
                <a:gridCol w="2469980">
                  <a:extLst>
                    <a:ext uri="{9D8B030D-6E8A-4147-A177-3AD203B41FA5}">
                      <a16:colId xmlns:a16="http://schemas.microsoft.com/office/drawing/2014/main" val="2367417771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1722957555"/>
                    </a:ext>
                  </a:extLst>
                </a:gridCol>
                <a:gridCol w="1906525">
                  <a:extLst>
                    <a:ext uri="{9D8B030D-6E8A-4147-A177-3AD203B41FA5}">
                      <a16:colId xmlns:a16="http://schemas.microsoft.com/office/drawing/2014/main" val="126487383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2164278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Model's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GitHub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Article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Year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Source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Fusion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241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Dformer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u="sng" strike="noStrike" dirty="0">
                          <a:effectLst/>
                          <a:hlinkClick r:id="rId2"/>
                        </a:rPr>
                        <a:t>https://github.com/VCIP-RGBD/Dformer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u="sng" strike="noStrike" dirty="0">
                          <a:effectLst/>
                          <a:hlinkClick r:id="rId3"/>
                        </a:rPr>
                        <a:t>https://arxiv.org/pdf/2309.09668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CVPR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Mid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865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HDBFormer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u="sng" strike="noStrike">
                          <a:effectLst/>
                          <a:hlinkClick r:id="rId4"/>
                        </a:rPr>
                        <a:t>https://github.com/Weishuobin/HDBFormer?tab=readme-ov-file</a:t>
                      </a:r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u="sng" strike="noStrike">
                          <a:effectLst/>
                          <a:hlinkClick r:id="rId5"/>
                        </a:rPr>
                        <a:t>https://arxiv.org/abs/2504.13579</a:t>
                      </a:r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2024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IEEE Signal Processing Letters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Mid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4852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CEN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u="sng" strike="noStrike" dirty="0">
                          <a:effectLst/>
                          <a:hlinkClick r:id="rId6"/>
                        </a:rPr>
                        <a:t>https://github.com/yikaiw/CEN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u="sng" strike="noStrike" dirty="0">
                          <a:effectLst/>
                          <a:hlinkClick r:id="rId7"/>
                        </a:rPr>
                        <a:t>https://arxiv.org/abs/2011.05005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2020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NeurIPS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Mid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4693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47FC78-490E-FB49-6C00-84474D823A78}"/>
              </a:ext>
            </a:extLst>
          </p:cNvPr>
          <p:cNvSpPr txBox="1"/>
          <p:nvPr/>
        </p:nvSpPr>
        <p:spPr>
          <a:xfrm>
            <a:off x="859536" y="4572239"/>
            <a:ext cx="982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 looks like old for SOTA model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748E4D0-2D51-DB71-5575-DED4D89AA901}"/>
              </a:ext>
            </a:extLst>
          </p:cNvPr>
          <p:cNvSpPr/>
          <p:nvPr/>
        </p:nvSpPr>
        <p:spPr>
          <a:xfrm>
            <a:off x="5583936" y="3751826"/>
            <a:ext cx="548640" cy="7040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E1C9A-15FC-0784-A396-D89D6599540B}"/>
              </a:ext>
            </a:extLst>
          </p:cNvPr>
          <p:cNvSpPr txBox="1"/>
          <p:nvPr/>
        </p:nvSpPr>
        <p:spPr>
          <a:xfrm>
            <a:off x="106680" y="6401957"/>
            <a:ext cx="1057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the details of each of 3 models in the “Details” section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2640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C92A1-E47B-EABF-AF9A-BD0893D0E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BBF4D-A8CA-7E84-62B4-2075A6BD506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– Architecture - </a:t>
            </a:r>
            <a:r>
              <a:rPr lang="en-US" dirty="0">
                <a:highlight>
                  <a:srgbClr val="FFFF00"/>
                </a:highlight>
              </a:rPr>
              <a:t>MIIM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655DC-D7AF-D23E-0277-78C6ABB4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675" y="1273978"/>
            <a:ext cx="4270413" cy="2953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06A9D3-685C-5382-17CC-CC5B4F56347A}"/>
              </a:ext>
            </a:extLst>
          </p:cNvPr>
          <p:cNvSpPr txBox="1"/>
          <p:nvPr/>
        </p:nvSpPr>
        <p:spPr>
          <a:xfrm>
            <a:off x="2818638" y="71393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MIIM (Modality Interaction and Integration Module)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A3CBD-0797-1A0B-F7E6-3D51D727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269" y="4476434"/>
            <a:ext cx="648743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24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81F0C-1C43-7570-C89A-FF6D3ECADD3E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– Architecture - </a:t>
            </a:r>
            <a:r>
              <a:rPr lang="en-US" dirty="0">
                <a:highlight>
                  <a:srgbClr val="FFFF00"/>
                </a:highlight>
              </a:rPr>
              <a:t>GFA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4648D-5D84-9D04-FC1A-0EEC8EE5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9" y="331605"/>
            <a:ext cx="3301149" cy="2283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A5626-4C85-76C5-E062-D19BBF684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9" y="2735155"/>
            <a:ext cx="4572638" cy="3362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902260-BB98-5FB2-2249-0757BA781C72}"/>
              </a:ext>
            </a:extLst>
          </p:cNvPr>
          <p:cNvSpPr txBox="1"/>
          <p:nvPr/>
        </p:nvSpPr>
        <p:spPr>
          <a:xfrm>
            <a:off x="5296662" y="642866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GFA (Global Fusion Attention)</a:t>
            </a:r>
          </a:p>
          <a:p>
            <a:endParaRPr lang="en-US" dirty="0"/>
          </a:p>
          <a:p>
            <a:r>
              <a:rPr lang="en-US" dirty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RGB Feature Fusion (Main)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Depth Features (Minor)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D1C90-7E11-8AA4-64EF-5315A5F8FD5B}"/>
              </a:ext>
            </a:extLst>
          </p:cNvPr>
          <p:cNvSpPr txBox="1"/>
          <p:nvPr/>
        </p:nvSpPr>
        <p:spPr>
          <a:xfrm>
            <a:off x="210312" y="3127248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A13AC-4BF9-CB1D-0433-AB7D1F80D98E}"/>
              </a:ext>
            </a:extLst>
          </p:cNvPr>
          <p:cNvSpPr txBox="1"/>
          <p:nvPr/>
        </p:nvSpPr>
        <p:spPr>
          <a:xfrm>
            <a:off x="146139" y="4916424"/>
            <a:ext cx="107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8B4333-5189-2548-BC52-07AEADC8E52D}"/>
              </a:ext>
            </a:extLst>
          </p:cNvPr>
          <p:cNvSpPr txBox="1"/>
          <p:nvPr/>
        </p:nvSpPr>
        <p:spPr>
          <a:xfrm>
            <a:off x="5863881" y="2659118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attention fusion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B2ECEE-BA40-B506-4F43-AA70D4263E45}"/>
              </a:ext>
            </a:extLst>
          </p:cNvPr>
          <p:cNvCxnSpPr/>
          <p:nvPr/>
        </p:nvCxnSpPr>
        <p:spPr>
          <a:xfrm flipH="1">
            <a:off x="4871702" y="2843784"/>
            <a:ext cx="849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7985B4-7B1B-9BBB-8E03-C7322C34D48C}"/>
              </a:ext>
            </a:extLst>
          </p:cNvPr>
          <p:cNvSpPr txBox="1"/>
          <p:nvPr/>
        </p:nvSpPr>
        <p:spPr>
          <a:xfrm>
            <a:off x="210312" y="641296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MIIM (Modality Interaction and Integration Module)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D823E4-6826-0092-0B8C-2D0D12347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500" y="3496580"/>
            <a:ext cx="698279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7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E116F-268F-4246-13FA-3FEB473AA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2481-4B67-1FCE-B8BA-F3FF831C06B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– Architecture - </a:t>
            </a:r>
            <a:r>
              <a:rPr lang="en-US" dirty="0">
                <a:highlight>
                  <a:srgbClr val="FFFF00"/>
                </a:highlight>
              </a:rPr>
              <a:t>LFA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F733F-31A0-EBEA-585F-6B5F3C261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9" y="331605"/>
            <a:ext cx="3301149" cy="2283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E6BB4F-76F2-72CC-B386-59B877599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99" y="2946248"/>
            <a:ext cx="4877481" cy="3353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E4FB35-3657-E55C-79CA-D4A91FE03C6E}"/>
              </a:ext>
            </a:extLst>
          </p:cNvPr>
          <p:cNvSpPr txBox="1"/>
          <p:nvPr/>
        </p:nvSpPr>
        <p:spPr>
          <a:xfrm>
            <a:off x="5697476" y="917186"/>
            <a:ext cx="609447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LFA (Local Fusion Attention)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LFA is designed to fuse local spatial information between RGB and Depth in a lightweight, convolution-based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LFA doesn’t use self-attention or cross-attention like in Transformers, it mimics an attention-like filtering mechanism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Computing an importance map from the minor modality (depth or RGB)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Modulating the main modality features using element-wise multiplication (like an attention mask)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called Local Fusion Attention because it modulates the main feature map using spatially-aware cues from the minor modality, similar to how attention emphasizes relevant features — but implemented through convolution and element-wise gating, not true self-attention.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4E204-FFFF-ADAC-E617-4BE753C8D24D}"/>
              </a:ext>
            </a:extLst>
          </p:cNvPr>
          <p:cNvSpPr txBox="1"/>
          <p:nvPr/>
        </p:nvSpPr>
        <p:spPr>
          <a:xfrm>
            <a:off x="146139" y="644645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MIIM (Modality Interaction and Integration Module)</a:t>
            </a:r>
          </a:p>
        </p:txBody>
      </p:sp>
    </p:spTree>
    <p:extLst>
      <p:ext uri="{BB962C8B-B14F-4D97-AF65-F5344CB8AC3E}">
        <p14:creationId xmlns:p14="http://schemas.microsoft.com/office/powerpoint/2010/main" val="1005817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FD96D-36EB-DFCF-3CA8-7C0F6E784AA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– Architecture - </a:t>
            </a:r>
            <a:r>
              <a:rPr lang="en-US" dirty="0">
                <a:highlight>
                  <a:srgbClr val="FFFF00"/>
                </a:highlight>
              </a:rPr>
              <a:t>LFA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C059F-A3D8-2EAB-B51E-764067D3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2" y="1145961"/>
            <a:ext cx="5541429" cy="3832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E6CED1-04B5-13F6-04CA-518101D9A35F}"/>
              </a:ext>
            </a:extLst>
          </p:cNvPr>
          <p:cNvSpPr txBox="1"/>
          <p:nvPr/>
        </p:nvSpPr>
        <p:spPr>
          <a:xfrm>
            <a:off x="121158" y="64992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MIIM (Modality Interaction and Integration Module)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EBDE2-0D06-B472-614E-C74FE197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34" y="1019257"/>
            <a:ext cx="4429743" cy="2772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192051-46FA-3C41-59E7-4705D44A8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55230"/>
            <a:ext cx="497274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68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C8832-6208-55CE-54BE-F700D2DC6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090806-CF8A-CB9A-2D94-DBB769FA1492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– Architecture - </a:t>
            </a:r>
            <a:r>
              <a:rPr lang="en-US" dirty="0">
                <a:highlight>
                  <a:srgbClr val="FFFF00"/>
                </a:highlight>
              </a:rPr>
              <a:t>Head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8A7C7-6781-34BF-3E11-593C1F334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66" y="1209365"/>
            <a:ext cx="2905530" cy="4439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5E295-E4D9-8C08-3653-E8649F68BA63}"/>
              </a:ext>
            </a:extLst>
          </p:cNvPr>
          <p:cNvSpPr txBox="1"/>
          <p:nvPr/>
        </p:nvSpPr>
        <p:spPr>
          <a:xfrm>
            <a:off x="4400550" y="2457164"/>
            <a:ext cx="60944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HDBFormer</a:t>
            </a:r>
            <a:r>
              <a:rPr lang="en-US" dirty="0"/>
              <a:t> doesn’t use a full decoder.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Instead, it uses </a:t>
            </a:r>
            <a:r>
              <a:rPr lang="en-US" dirty="0" err="1"/>
              <a:t>upsampling</a:t>
            </a:r>
            <a:r>
              <a:rPr lang="en-US" dirty="0"/>
              <a:t> + concatenation + 1 conv layer because the MIIM blocks already fuse and refine features effectively.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keeps the model lightweight, fast, and accurate, making a separate decoder unnecessary.</a:t>
            </a:r>
          </a:p>
        </p:txBody>
      </p:sp>
    </p:spTree>
    <p:extLst>
      <p:ext uri="{BB962C8B-B14F-4D97-AF65-F5344CB8AC3E}">
        <p14:creationId xmlns:p14="http://schemas.microsoft.com/office/powerpoint/2010/main" val="1565348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B1954-F7EB-AF34-A405-6EB86DBEB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2A0BD-3FE2-C88D-4BF1-4AF2966A6AAE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-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72E90-B077-8E8A-34F0-01E2BA331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80" y="647312"/>
            <a:ext cx="5115639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62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E151D-B572-2B91-0D34-4FDED3956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1441A-5F89-5657-951D-C0E76041A59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-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B0ED2-47B4-0FE0-0264-86EEB833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875943"/>
            <a:ext cx="7163800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47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6B7F3-0A6C-FF2A-C99A-C6C49C0E4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18E43-56C7-712F-E2D2-67A335F1392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-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9873A-A247-196D-DFEB-97A58410F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0" y="1074919"/>
            <a:ext cx="5659940" cy="4928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FC633-E145-FEBC-0F5F-73276A15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097" y="2314359"/>
            <a:ext cx="3801005" cy="60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AD8250-0473-1988-72DC-8D25B6880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76" y="3062236"/>
            <a:ext cx="1924319" cy="733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5FEAEB-3D45-3DEE-2A30-FA30CDF2D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097" y="4724708"/>
            <a:ext cx="2143424" cy="1047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27275C-7126-FF67-3AC3-2786187BF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6521" y="4743760"/>
            <a:ext cx="100979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851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4279D-1A8B-2906-D9F9-21C7F93B1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61F57-0FEC-8945-D641-2B148E9A1EDE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- Key Innovation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E9192-D26E-9B61-D0EE-F61EA0ED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96" y="1714738"/>
            <a:ext cx="7812138" cy="249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83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1E8E7-C390-58B0-F4D1-02BC2D91E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CF2C5-DDB1-0464-1641-3AB39626D11D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- Cons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8FB8B-05A3-2DEB-C459-D803717A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944" y="1573166"/>
            <a:ext cx="8313346" cy="31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7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B377C-1D7F-0618-08E4-C74BC3BD58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Summary of 3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2EBC6-5EC2-4E16-C3D4-0CBA5DC1F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04" y="615721"/>
            <a:ext cx="10775255" cy="308042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139DFAAC-E9F4-312F-DB74-45B83F0CD559}"/>
              </a:ext>
            </a:extLst>
          </p:cNvPr>
          <p:cNvSpPr/>
          <p:nvPr/>
        </p:nvSpPr>
        <p:spPr>
          <a:xfrm>
            <a:off x="5702808" y="3788647"/>
            <a:ext cx="548640" cy="7040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0754BF-13BD-A3E3-5D21-E42769A6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60" y="4676486"/>
            <a:ext cx="10678699" cy="16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75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90E1-B6C6-2E06-E3B9-2C7DD8E9E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03003-36E7-6B07-8666-D79033F70A8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/>
              <a:t>HDBFormer</a:t>
            </a:r>
            <a:r>
              <a:rPr lang="en-US" dirty="0"/>
              <a:t> - Preprocessing/alignment techniques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86C53-242A-BD97-F9CB-1A57BD16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2004813"/>
            <a:ext cx="6020640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93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6F60D-5D82-20F6-BF88-504778C4C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29CB6D-37EE-685C-1C32-C55DA4C433C5}"/>
              </a:ext>
            </a:extLst>
          </p:cNvPr>
          <p:cNvSpPr txBox="1"/>
          <p:nvPr/>
        </p:nvSpPr>
        <p:spPr>
          <a:xfrm>
            <a:off x="182880" y="2600462"/>
            <a:ext cx="11917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sz="6600" dirty="0"/>
              <a:t>CEN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32313-9373-8BD4-6808-D65A57AFB77C}"/>
              </a:ext>
            </a:extLst>
          </p:cNvPr>
          <p:cNvSpPr txBox="1"/>
          <p:nvPr/>
        </p:nvSpPr>
        <p:spPr>
          <a:xfrm>
            <a:off x="3943350" y="370845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Heterogeneous Dual-Branch Framework</a:t>
            </a:r>
          </a:p>
        </p:txBody>
      </p:sp>
    </p:spTree>
    <p:extLst>
      <p:ext uri="{BB962C8B-B14F-4D97-AF65-F5344CB8AC3E}">
        <p14:creationId xmlns:p14="http://schemas.microsoft.com/office/powerpoint/2010/main" val="1729883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EEAF8-1D91-21AD-DD42-6D687ED08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241A2C-9E6B-B7B9-E133-85BAA4B94AF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CEN -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6CB2D-6E79-57F9-CCF9-26F1E6F23595}"/>
              </a:ext>
            </a:extLst>
          </p:cNvPr>
          <p:cNvSpPr txBox="1"/>
          <p:nvPr/>
        </p:nvSpPr>
        <p:spPr>
          <a:xfrm>
            <a:off x="1968246" y="2411330"/>
            <a:ext cx="87850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Mid-Level Fusion with Interleaved Channel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https://github.com/yikaiw/CEN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Article: </a:t>
            </a:r>
            <a:r>
              <a:rPr lang="en-US" dirty="0">
                <a:hlinkClick r:id="rId3"/>
              </a:rPr>
              <a:t>https://arxiv.org/abs/2011.05005</a:t>
            </a:r>
            <a:r>
              <a:rPr lang="en-US" dirty="0"/>
              <a:t>, 2020, </a:t>
            </a:r>
            <a:r>
              <a:rPr lang="en-US" dirty="0" err="1"/>
              <a:t>NeurIPS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95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24233-7707-30F6-86D0-FB08150F1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A7098A-791D-B995-12B1-AE5DB3ED8BE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CEN – Architecture – </a:t>
            </a:r>
            <a:r>
              <a:rPr lang="en-US" dirty="0">
                <a:highlight>
                  <a:srgbClr val="FFFF00"/>
                </a:highlight>
              </a:rPr>
              <a:t>Mid-level Fusion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34453-C436-1AE2-4899-B79CA7A3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47" y="1349855"/>
            <a:ext cx="7973538" cy="3134162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9973A8C-C6CC-040C-E73A-30839050430B}"/>
              </a:ext>
            </a:extLst>
          </p:cNvPr>
          <p:cNvSpPr/>
          <p:nvPr/>
        </p:nvSpPr>
        <p:spPr>
          <a:xfrm rot="5400000">
            <a:off x="5406390" y="522379"/>
            <a:ext cx="873252" cy="87965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EF333-D85D-1E95-FB61-05A37A37F75E}"/>
              </a:ext>
            </a:extLst>
          </p:cNvPr>
          <p:cNvSpPr txBox="1"/>
          <p:nvPr/>
        </p:nvSpPr>
        <p:spPr>
          <a:xfrm>
            <a:off x="4727448" y="5357270"/>
            <a:ext cx="30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inside Backbone</a:t>
            </a:r>
          </a:p>
        </p:txBody>
      </p:sp>
    </p:spTree>
    <p:extLst>
      <p:ext uri="{BB962C8B-B14F-4D97-AF65-F5344CB8AC3E}">
        <p14:creationId xmlns:p14="http://schemas.microsoft.com/office/powerpoint/2010/main" val="2815721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5F09F-3995-8D2D-5F01-CF48B97D90B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CEN – Architecture – </a:t>
            </a:r>
            <a:r>
              <a:rPr lang="en-US" dirty="0">
                <a:highlight>
                  <a:srgbClr val="FFFF00"/>
                </a:highlight>
              </a:rPr>
              <a:t>Mid-level Fusion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BF713-6C50-E5A1-62E0-839AABDDFBBA}"/>
              </a:ext>
            </a:extLst>
          </p:cNvPr>
          <p:cNvSpPr txBox="1"/>
          <p:nvPr/>
        </p:nvSpPr>
        <p:spPr>
          <a:xfrm>
            <a:off x="176022" y="792956"/>
            <a:ext cx="115482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sparsity constraint in CEN is an ℓ₁ penalty on BatchNorm γ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encourages certain feature channels to become inactive (γ ≈ 0), allowing those channels to be exchanged with more informative ones from the other modality.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57078-E2C0-2B4D-A48A-F99560080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67" y="1986022"/>
            <a:ext cx="6046182" cy="1902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D2A3D-2733-3D1E-3811-66D50FD2A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276" y="2524532"/>
            <a:ext cx="2514951" cy="2972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90C63-FADB-2311-C817-5FED40C40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56" y="4462495"/>
            <a:ext cx="4791744" cy="22672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E7B0B5-01E7-785B-536B-6E684950A920}"/>
              </a:ext>
            </a:extLst>
          </p:cNvPr>
          <p:cNvSpPr/>
          <p:nvPr/>
        </p:nvSpPr>
        <p:spPr>
          <a:xfrm>
            <a:off x="380856" y="1883664"/>
            <a:ext cx="6394848" cy="21122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F1DD0-F743-D7EC-48D1-025F3EC003C9}"/>
              </a:ext>
            </a:extLst>
          </p:cNvPr>
          <p:cNvSpPr/>
          <p:nvPr/>
        </p:nvSpPr>
        <p:spPr>
          <a:xfrm>
            <a:off x="380856" y="4329767"/>
            <a:ext cx="6394848" cy="2399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D6F264-49E2-CFA2-2CB2-3FC830EFDC4E}"/>
              </a:ext>
            </a:extLst>
          </p:cNvPr>
          <p:cNvCxnSpPr/>
          <p:nvPr/>
        </p:nvCxnSpPr>
        <p:spPr>
          <a:xfrm flipV="1">
            <a:off x="6775704" y="3038764"/>
            <a:ext cx="835060" cy="258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24044F-B198-F180-F4FA-13FC0F428294}"/>
              </a:ext>
            </a:extLst>
          </p:cNvPr>
          <p:cNvCxnSpPr>
            <a:stCxn id="13" idx="3"/>
          </p:cNvCxnSpPr>
          <p:nvPr/>
        </p:nvCxnSpPr>
        <p:spPr>
          <a:xfrm flipV="1">
            <a:off x="6775704" y="4821382"/>
            <a:ext cx="2248223" cy="708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461019-7DD9-CC7B-B451-F7816517704F}"/>
              </a:ext>
            </a:extLst>
          </p:cNvPr>
          <p:cNvSpPr txBox="1"/>
          <p:nvPr/>
        </p:nvSpPr>
        <p:spPr>
          <a:xfrm>
            <a:off x="9237726" y="593566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Batch Normalization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CE372C-74C5-04E8-524B-BB428F4FEB3E}"/>
              </a:ext>
            </a:extLst>
          </p:cNvPr>
          <p:cNvCxnSpPr/>
          <p:nvPr/>
        </p:nvCxnSpPr>
        <p:spPr>
          <a:xfrm flipV="1">
            <a:off x="9426804" y="5401559"/>
            <a:ext cx="0" cy="546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048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2A29-8BB3-FCB7-2383-06AE17373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7421C8-D85A-1E81-D230-FFA29182213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CEN – Architecture – </a:t>
            </a:r>
            <a:r>
              <a:rPr lang="en-US" dirty="0">
                <a:highlight>
                  <a:srgbClr val="FFFF00"/>
                </a:highlight>
              </a:rPr>
              <a:t>Mid-level Fusion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9F46D-2B5A-39E9-BBCC-2C7DDB60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89" y="1889907"/>
            <a:ext cx="3296110" cy="3334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EBC3D2-E720-6C3A-F207-8661A920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611" y="2280487"/>
            <a:ext cx="550621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84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DC5BA-56D5-1B02-86F9-D9003BCC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304A1E-C9B9-83F8-9B83-32CA63398D2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CEN - Loss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5809F-8EAE-73DE-C1A2-9502193784B3}"/>
              </a:ext>
            </a:extLst>
          </p:cNvPr>
          <p:cNvSpPr txBox="1"/>
          <p:nvPr/>
        </p:nvSpPr>
        <p:spPr>
          <a:xfrm>
            <a:off x="774192" y="597949"/>
            <a:ext cx="108699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total loss in CEN is a combination of the task loss (e.g., cross-entropy for segmentation) and an ℓ₁ regularization term applied to selected BatchNorm scaling factors. This promotes sparsity and enables dynamic channel exchange between modalities during training.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EFDD4-08E5-341D-F7A5-C1473E08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70" y="1631691"/>
            <a:ext cx="6346962" cy="50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287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17570B-BBCC-517A-D23D-5F6CCE6F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10" y="2292340"/>
            <a:ext cx="7735380" cy="1962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D90CF2-7428-5FCE-8176-8BB786FF658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CEN - Loss</a:t>
            </a:r>
          </a:p>
        </p:txBody>
      </p:sp>
    </p:spTree>
    <p:extLst>
      <p:ext uri="{BB962C8B-B14F-4D97-AF65-F5344CB8AC3E}">
        <p14:creationId xmlns:p14="http://schemas.microsoft.com/office/powerpoint/2010/main" val="31738205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E9164-6C1D-994E-9798-A1F9364E2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5E45E-DD62-900C-90FD-9E8D4921B2C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CEN -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4A9B2-4A5B-0FB2-5A65-08003889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918812"/>
            <a:ext cx="10907647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81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8DAED-620F-1C4B-EB0E-C808680E2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8B14D7-771C-0A5F-56B8-6A5AC3FCDD7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CEN - Key Innovation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97188-DAD1-A75B-C7C5-6F272A8C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70" y="1458053"/>
            <a:ext cx="9584311" cy="41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8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458FD-C2DE-E7C4-09DA-3DC85CFF4D48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Summary of 3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C8407-D5BD-4622-63A1-B7FD693F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320"/>
            <a:ext cx="12192000" cy="471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39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99C66-C279-9E68-5AED-11EFF9E1B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1BD72-2E14-D8BA-E820-1FEC5EE95628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CEN - Cons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5DCFE-94A6-D2B2-6F32-5A392045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99" y="1853778"/>
            <a:ext cx="7993036" cy="30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618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8EEA9-85DE-E3CC-466C-91A783169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4244D-1CE3-2AF9-FE72-7C98B920AAB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CEN - Preprocessing/alignment techniques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CF3B8-9D8F-1455-0B18-8506E8DA6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490" y="1647050"/>
            <a:ext cx="6429019" cy="32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D42AB-93D0-66F1-5A8F-4F172B4DC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8B8F6-D61F-1860-1528-F1ED7A1C4E6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Summary of 3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74C7E-0CDE-9FAA-CC55-1224238A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3419"/>
            <a:ext cx="12192000" cy="30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1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C79B27-D32B-BE19-7167-C8C5F1BD6B2D}"/>
              </a:ext>
            </a:extLst>
          </p:cNvPr>
          <p:cNvSpPr txBox="1"/>
          <p:nvPr/>
        </p:nvSpPr>
        <p:spPr>
          <a:xfrm>
            <a:off x="603504" y="100584"/>
            <a:ext cx="11295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Recommendation for building semantic segmentation using satellite TIFF images + depth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02DFB-C90C-0D7A-8EB7-EDFF16A6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45" y="1604596"/>
            <a:ext cx="9685075" cy="34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5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B7747-1368-A391-CC0F-A62F891C0388}"/>
              </a:ext>
            </a:extLst>
          </p:cNvPr>
          <p:cNvSpPr txBox="1"/>
          <p:nvPr/>
        </p:nvSpPr>
        <p:spPr>
          <a:xfrm>
            <a:off x="603504" y="100584"/>
            <a:ext cx="11295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Recommendation for building semantic segmentation using satellite TIFF images + depth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25E95-0A0B-BC62-6156-54AC3EF2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27" y="1738028"/>
            <a:ext cx="10019265" cy="36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1679</Words>
  <Application>Microsoft Office PowerPoint</Application>
  <PresentationFormat>Widescreen</PresentationFormat>
  <Paragraphs>244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אינגה פסטר</dc:creator>
  <cp:lastModifiedBy>אינגה פסטר</cp:lastModifiedBy>
  <cp:revision>103</cp:revision>
  <dcterms:created xsi:type="dcterms:W3CDTF">2025-07-17T11:05:50Z</dcterms:created>
  <dcterms:modified xsi:type="dcterms:W3CDTF">2025-07-19T09:10:25Z</dcterms:modified>
</cp:coreProperties>
</file>