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76" r:id="rId4"/>
    <p:sldId id="277" r:id="rId5"/>
    <p:sldId id="278" r:id="rId6"/>
    <p:sldId id="280" r:id="rId7"/>
    <p:sldId id="282" r:id="rId8"/>
    <p:sldId id="283" r:id="rId9"/>
    <p:sldId id="284" r:id="rId10"/>
    <p:sldId id="285" r:id="rId11"/>
    <p:sldId id="258" r:id="rId12"/>
    <p:sldId id="287" r:id="rId13"/>
    <p:sldId id="295" r:id="rId14"/>
    <p:sldId id="293" r:id="rId15"/>
    <p:sldId id="294" r:id="rId16"/>
    <p:sldId id="260" r:id="rId17"/>
    <p:sldId id="259" r:id="rId18"/>
    <p:sldId id="262" r:id="rId19"/>
    <p:sldId id="288" r:id="rId20"/>
    <p:sldId id="289" r:id="rId21"/>
    <p:sldId id="290" r:id="rId22"/>
    <p:sldId id="291" r:id="rId23"/>
    <p:sldId id="292" r:id="rId24"/>
    <p:sldId id="296" r:id="rId25"/>
    <p:sldId id="261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97" r:id="rId34"/>
    <p:sldId id="270" r:id="rId35"/>
    <p:sldId id="271" r:id="rId36"/>
    <p:sldId id="272" r:id="rId37"/>
    <p:sldId id="273" r:id="rId38"/>
    <p:sldId id="275" r:id="rId39"/>
    <p:sldId id="27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6250" autoAdjust="0"/>
  </p:normalViewPr>
  <p:slideViewPr>
    <p:cSldViewPr snapToGrid="0">
      <p:cViewPr varScale="1">
        <p:scale>
          <a:sx n="71" d="100"/>
          <a:sy n="71" d="100"/>
        </p:scale>
        <p:origin x="240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C936F-A1BF-4B14-AF9F-7CB08945E53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0D184-3E24-4CDE-A87A-F790DDA30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4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dartlang.org/2012/04/dartium-for-windows-now-available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Dart_(programming_language)" TargetMode="External"/><Relationship Id="rId4" Type="http://schemas.openxmlformats.org/officeDocument/2006/relationships/hyperlink" Target="https://google.fandom.com/wiki/Dartium" TargetMode="External"/></Relationships>
</file>

<file path=ppt/notesSlides/_rels/notes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flutter.dev/ui/design/material" TargetMode="External"/><Relationship Id="rId3" Type="http://schemas.openxmlformats.org/officeDocument/2006/relationships/hyperlink" Target="https://dart.dev/interop/java-interop" TargetMode="External"/><Relationship Id="rId7" Type="http://schemas.openxmlformats.org/officeDocument/2006/relationships/hyperlink" Target="https://ru.wikipedia.org/wiki/Material_Design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dart-archive/jnigen/blob/main/jnigen/example/README.md" TargetMode="External"/><Relationship Id="rId5" Type="http://schemas.openxmlformats.org/officeDocument/2006/relationships/hyperlink" Target="https://www.velotio.com/engineering-blog/jnigen-simplify-native-integration-in-flutter" TargetMode="External"/><Relationship Id="rId4" Type="http://schemas.openxmlformats.org/officeDocument/2006/relationships/hyperlink" Target="https://fluttergems.dev/packages/jnigen/" TargetMode="External"/><Relationship Id="rId9" Type="http://schemas.openxmlformats.org/officeDocument/2006/relationships/hyperlink" Target="https://m3.material.io/components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dart/flutter/3.4.php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pi.flutter.dev/flutter/widgets/StatelessWidget-class.html" TargetMode="Externa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lutter.dev/flutter/widgets/InheritedWidget-class.html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kia.org/" TargetMode="External"/><Relationship Id="rId7" Type="http://schemas.openxmlformats.org/officeDocument/2006/relationships/hyperlink" Target="https://itunes.apple.com/us/app/hamilton-the-official-app/id1255231054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lay.google.com/store/apps/details?id=com.hamilton.app" TargetMode="External"/><Relationship Id="rId5" Type="http://schemas.openxmlformats.org/officeDocument/2006/relationships/hyperlink" Target="https://edition.cnn.com/2017/08/14/entertainment/hamilton-app/index.html" TargetMode="External"/><Relationship Id="rId4" Type="http://schemas.openxmlformats.org/officeDocument/2006/relationships/hyperlink" Target="https://developers.googleblog.com/2017/08/hamilton-app-takes-stage.html" TargetMode="Externa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kia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development/tools/sdk/release-notes/release-notes-1.12.13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verygood.ventures/success-stories/new-york-times" TargetMode="External"/><Relationship Id="rId4" Type="http://schemas.openxmlformats.org/officeDocument/2006/relationships/hyperlink" Target="https://flutter.dev/docs/development/add-to-app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release/release-notes/release-notes-3.19.0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i.google.dev/tutorials/dart_quickstart?hl=ru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release/release-notes/release-notes-3.19.0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Изначально этот </a:t>
            </a:r>
            <a:r>
              <a:rPr lang="ru-RU" dirty="0" err="1" smtClean="0"/>
              <a:t>фреймворк</a:t>
            </a:r>
            <a:r>
              <a:rPr lang="ru-RU" dirty="0" smtClean="0"/>
              <a:t> родился под именем </a:t>
            </a:r>
            <a:r>
              <a:rPr lang="ru-RU" dirty="0" err="1" smtClean="0"/>
              <a:t>Sky</a:t>
            </a:r>
            <a:r>
              <a:rPr lang="ru-RU" dirty="0" smtClean="0"/>
              <a:t> в 2015 году на саммите разработчиков </a:t>
            </a:r>
            <a:r>
              <a:rPr lang="ru-RU" dirty="0" err="1" smtClean="0"/>
              <a:t>Dart</a:t>
            </a:r>
            <a:r>
              <a:rPr lang="ru-RU" dirty="0" smtClean="0"/>
              <a:t> (не забудьте это слово, </a:t>
            </a:r>
            <a:r>
              <a:rPr lang="ru-RU" dirty="0" err="1" smtClean="0"/>
              <a:t>Dart</a:t>
            </a:r>
            <a:r>
              <a:rPr lang="ru-RU" dirty="0" smtClean="0"/>
              <a:t>, мы к нему скоро вернемся). Сначала он работал только на операционной системе </a:t>
            </a:r>
            <a:r>
              <a:rPr lang="ru-RU" dirty="0" err="1" smtClean="0"/>
              <a:t>Android</a:t>
            </a:r>
            <a:r>
              <a:rPr lang="ru-RU" dirty="0" smtClean="0"/>
              <a:t> от самого </a:t>
            </a:r>
            <a:r>
              <a:rPr lang="ru-RU" dirty="0" err="1" smtClean="0"/>
              <a:t>Google</a:t>
            </a:r>
            <a:r>
              <a:rPr lang="ru-RU" dirty="0" smtClean="0"/>
              <a:t>, но вскоре был </a:t>
            </a:r>
            <a:r>
              <a:rPr lang="ru-RU" dirty="0" err="1" smtClean="0"/>
              <a:t>портирован</a:t>
            </a:r>
            <a:r>
              <a:rPr lang="ru-RU" dirty="0" smtClean="0"/>
              <a:t> и на </a:t>
            </a:r>
            <a:r>
              <a:rPr lang="ru-RU" dirty="0" err="1" smtClean="0"/>
              <a:t>iOS</a:t>
            </a:r>
            <a:r>
              <a:rPr lang="ru-RU" dirty="0" smtClean="0"/>
              <a:t>, так что сегодня он </a:t>
            </a:r>
            <a:r>
              <a:rPr lang="ru-RU" dirty="0" err="1" smtClean="0"/>
              <a:t>поддерживает</a:t>
            </a:r>
            <a:r>
              <a:rPr lang="ru-RU" dirty="0" smtClean="0"/>
              <a:t> две ведущие мобильные операционные системы.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Первые версии </a:t>
            </a:r>
            <a:r>
              <a:rPr lang="ru-RU" dirty="0" err="1" smtClean="0"/>
              <a:t>Flutter</a:t>
            </a:r>
            <a:r>
              <a:rPr lang="ru-RU" dirty="0" smtClean="0"/>
              <a:t> были выпущены сразу после его анонса, а кульминацией стал выпуск стабильной версии «</a:t>
            </a:r>
            <a:r>
              <a:rPr lang="ru-RU" dirty="0" err="1" smtClean="0"/>
              <a:t>Flutter</a:t>
            </a:r>
            <a:r>
              <a:rPr lang="ru-RU" dirty="0" smtClean="0"/>
              <a:t> 1.0» 4 декабря 2018 года. После этого </a:t>
            </a:r>
            <a:r>
              <a:rPr lang="ru-RU" dirty="0" err="1" smtClean="0"/>
              <a:t>Flutter</a:t>
            </a:r>
            <a:r>
              <a:rPr lang="ru-RU" dirty="0" smtClean="0"/>
              <a:t> </a:t>
            </a:r>
            <a:r>
              <a:rPr lang="en-US" smtClean="0"/>
              <a:t> </a:t>
            </a:r>
            <a:r>
              <a:rPr lang="ru-RU" smtClean="0"/>
              <a:t>был </a:t>
            </a:r>
            <a:r>
              <a:rPr lang="ru-RU" dirty="0" smtClean="0"/>
              <a:t>готов к </a:t>
            </a:r>
            <a:r>
              <a:rPr lang="ru-RU" dirty="0" err="1" smtClean="0"/>
              <a:t>прайм</a:t>
            </a:r>
            <a:r>
              <a:rPr lang="ru-RU" dirty="0" smtClean="0"/>
              <a:t>-тайму, и пришло время для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пазработчкиов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0D184-3E24-4CDE-A87A-F790DDA30A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19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1е </a:t>
            </a:r>
            <a:r>
              <a:rPr lang="ru-RU" dirty="0" err="1" smtClean="0"/>
              <a:t>Google</a:t>
            </a:r>
            <a:r>
              <a:rPr lang="ru-RU" dirty="0" smtClean="0"/>
              <a:t> осознавал, что отзывчивый интерфейс приведет пользователей в восторг, поэтому эта функциональность и легла в основу </a:t>
            </a:r>
            <a:r>
              <a:rPr lang="ru-RU" dirty="0" err="1" smtClean="0"/>
              <a:t>Flutter</a:t>
            </a:r>
            <a:r>
              <a:rPr lang="ru-RU" dirty="0" smtClean="0"/>
              <a:t>. Это благородная цель, которой достигают лишь немногие кросс-платформенные </a:t>
            </a:r>
            <a:r>
              <a:rPr lang="ru-RU" dirty="0" err="1" smtClean="0"/>
              <a:t>фреймворки</a:t>
            </a:r>
            <a:r>
              <a:rPr lang="ru-RU" dirty="0" smtClean="0"/>
              <a:t> (даже </a:t>
            </a:r>
            <a:r>
              <a:rPr lang="ru-RU" dirty="0" err="1" smtClean="0"/>
              <a:t>нативные</a:t>
            </a:r>
            <a:r>
              <a:rPr lang="ru-RU" dirty="0" smtClean="0"/>
              <a:t> инструменты – и те часто испытывают трудности со скоростью </a:t>
            </a:r>
            <a:r>
              <a:rPr lang="ru-RU" dirty="0" err="1" smtClean="0"/>
              <a:t>отрисовки</a:t>
            </a:r>
            <a:r>
              <a:rPr lang="ru-RU" dirty="0" smtClean="0"/>
              <a:t> сложного интерфейса).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– в отличие, например, </a:t>
            </a:r>
            <a:r>
              <a:rPr lang="ru-RU" b="1" i="1" dirty="0" smtClean="0"/>
              <a:t>от </a:t>
            </a:r>
            <a:r>
              <a:rPr lang="ru-RU" b="1" i="1" dirty="0" err="1" smtClean="0"/>
              <a:t>Xamarin</a:t>
            </a:r>
            <a:r>
              <a:rPr lang="ru-RU" b="1" i="1" dirty="0" smtClean="0"/>
              <a:t> и </a:t>
            </a:r>
            <a:r>
              <a:rPr lang="ru-RU" b="1" i="1" dirty="0" err="1" smtClean="0"/>
              <a:t>ReactNative</a:t>
            </a:r>
            <a:r>
              <a:rPr lang="ru-RU" dirty="0" smtClean="0"/>
              <a:t>, он не использует </a:t>
            </a:r>
            <a:r>
              <a:rPr lang="ru-RU" b="1" i="1" dirty="0" err="1" smtClean="0"/>
              <a:t>нативные</a:t>
            </a:r>
            <a:r>
              <a:rPr lang="ru-RU" b="1" i="1" dirty="0" smtClean="0"/>
              <a:t> </a:t>
            </a:r>
            <a:r>
              <a:rPr lang="ru-RU" b="1" i="1" dirty="0" err="1" smtClean="0"/>
              <a:t>контролы</a:t>
            </a:r>
            <a:r>
              <a:rPr lang="ru-RU" dirty="0" smtClean="0"/>
              <a:t>. Другими словами, когда вы хотите, чтобы </a:t>
            </a:r>
            <a:r>
              <a:rPr lang="ru-RU" dirty="0" err="1" smtClean="0"/>
              <a:t>Flutter</a:t>
            </a:r>
            <a:r>
              <a:rPr lang="ru-RU" dirty="0" smtClean="0"/>
              <a:t> отобразил кнопку, он рисует ее сам, а не просит об этом операционную систему, как делают другие </a:t>
            </a:r>
            <a:r>
              <a:rPr lang="ru-RU" dirty="0" err="1" smtClean="0"/>
              <a:t>фреймворки</a:t>
            </a:r>
            <a:r>
              <a:rPr lang="ru-RU" dirty="0" smtClean="0"/>
              <a:t>. Именно это и отличает </a:t>
            </a:r>
            <a:r>
              <a:rPr lang="ru-RU" dirty="0" err="1" smtClean="0"/>
              <a:t>Flutter</a:t>
            </a:r>
            <a:r>
              <a:rPr lang="ru-RU" dirty="0" smtClean="0"/>
              <a:t> от остальных и позволяет приложениям быть одинаковыми на разных платформах. Важно то, что новые компоненты пользовательского интерфейса, или </a:t>
            </a:r>
            <a:r>
              <a:rPr lang="ru-RU" b="1" i="1" dirty="0" err="1" smtClean="0"/>
              <a:t>виджеты</a:t>
            </a:r>
            <a:r>
              <a:rPr lang="ru-RU" dirty="0" smtClean="0"/>
              <a:t> (это слово тоже запомните, потому что, как и </a:t>
            </a:r>
            <a:r>
              <a:rPr lang="ru-RU" dirty="0" err="1" smtClean="0"/>
              <a:t>Dart</a:t>
            </a:r>
            <a:r>
              <a:rPr lang="ru-RU" dirty="0" smtClean="0"/>
              <a:t>, оно тоже скоро встретится), могут быть добавлены во </a:t>
            </a:r>
            <a:r>
              <a:rPr lang="ru-RU" dirty="0" err="1" smtClean="0"/>
              <a:t>Flutter</a:t>
            </a:r>
            <a:r>
              <a:rPr lang="ru-RU" dirty="0" smtClean="0"/>
              <a:t> быстро и легко, не беспокоясь о том, поддерживает ли их сама операционная система.</a:t>
            </a:r>
          </a:p>
          <a:p>
            <a:endParaRPr lang="ru-RU" dirty="0" smtClean="0"/>
          </a:p>
          <a:p>
            <a:r>
              <a:rPr lang="ru-RU" dirty="0" smtClean="0"/>
              <a:t>Это также позволяет </a:t>
            </a:r>
            <a:r>
              <a:rPr lang="ru-RU" dirty="0" err="1" smtClean="0"/>
              <a:t>Flutter</a:t>
            </a:r>
            <a:r>
              <a:rPr lang="ru-RU" dirty="0" smtClean="0"/>
              <a:t> предоставлять специфические наборы </a:t>
            </a:r>
            <a:r>
              <a:rPr lang="ru-RU" dirty="0" err="1" smtClean="0"/>
              <a:t>виджетов</a:t>
            </a:r>
            <a:r>
              <a:rPr lang="ru-RU" dirty="0" smtClean="0"/>
              <a:t> в стилистиках </a:t>
            </a:r>
            <a:r>
              <a:rPr lang="ru-RU" dirty="0" err="1" smtClean="0"/>
              <a:t>Material</a:t>
            </a:r>
            <a:r>
              <a:rPr lang="ru-RU" dirty="0" smtClean="0"/>
              <a:t> и </a:t>
            </a:r>
            <a:r>
              <a:rPr lang="ru-RU" dirty="0" err="1" smtClean="0"/>
              <a:t>Cupertino</a:t>
            </a:r>
            <a:r>
              <a:rPr lang="ru-RU" dirty="0" smtClean="0"/>
              <a:t>. Первый реализует </a:t>
            </a:r>
            <a:r>
              <a:rPr lang="ru-RU" dirty="0" err="1" smtClean="0"/>
              <a:t>Material</a:t>
            </a:r>
            <a:r>
              <a:rPr lang="ru-RU" dirty="0" smtClean="0"/>
              <a:t> </a:t>
            </a:r>
            <a:r>
              <a:rPr lang="ru-RU" dirty="0" err="1" smtClean="0"/>
              <a:t>Design</a:t>
            </a:r>
            <a:r>
              <a:rPr lang="ru-RU" dirty="0" smtClean="0"/>
              <a:t> от самой </a:t>
            </a:r>
            <a:r>
              <a:rPr lang="ru-RU" dirty="0" err="1" smtClean="0"/>
              <a:t>Google</a:t>
            </a:r>
            <a:r>
              <a:rPr lang="ru-RU" dirty="0" smtClean="0"/>
              <a:t> – стиль </a:t>
            </a:r>
            <a:r>
              <a:rPr lang="ru-RU" dirty="0" err="1" smtClean="0"/>
              <a:t>Android</a:t>
            </a:r>
            <a:r>
              <a:rPr lang="ru-RU" dirty="0" smtClean="0"/>
              <a:t> по умолчанию. Последний реализует стиль </a:t>
            </a:r>
            <a:r>
              <a:rPr lang="ru-RU" dirty="0" err="1" smtClean="0"/>
              <a:t>iOS</a:t>
            </a:r>
            <a:r>
              <a:rPr lang="ru-RU" dirty="0" smtClean="0"/>
              <a:t> от </a:t>
            </a:r>
            <a:r>
              <a:rPr lang="ru-RU" dirty="0" err="1" smtClean="0"/>
              <a:t>Apple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0D184-3E24-4CDE-A87A-F790DDA30A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66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1е </a:t>
            </a:r>
            <a:r>
              <a:rPr lang="ru-RU" dirty="0" err="1" smtClean="0"/>
              <a:t>Google</a:t>
            </a:r>
            <a:r>
              <a:rPr lang="ru-RU" dirty="0" smtClean="0"/>
              <a:t> осознавал, что отзывчивый интерфейс приведет пользователей в восторг, поэтому эта функциональность и легла в основу </a:t>
            </a:r>
            <a:r>
              <a:rPr lang="ru-RU" dirty="0" err="1" smtClean="0"/>
              <a:t>Flutter</a:t>
            </a:r>
            <a:r>
              <a:rPr lang="ru-RU" dirty="0" smtClean="0"/>
              <a:t>. Это благородная цель, которой достигают лишь немногие кросс-платформенные </a:t>
            </a:r>
            <a:r>
              <a:rPr lang="ru-RU" dirty="0" err="1" smtClean="0"/>
              <a:t>фреймворки</a:t>
            </a:r>
            <a:r>
              <a:rPr lang="ru-RU" dirty="0" smtClean="0"/>
              <a:t> (даже </a:t>
            </a:r>
            <a:r>
              <a:rPr lang="ru-RU" dirty="0" err="1" smtClean="0"/>
              <a:t>нативные</a:t>
            </a:r>
            <a:r>
              <a:rPr lang="ru-RU" dirty="0" smtClean="0"/>
              <a:t> инструменты – и те часто испытывают трудности со скоростью </a:t>
            </a:r>
            <a:r>
              <a:rPr lang="ru-RU" dirty="0" err="1" smtClean="0"/>
              <a:t>отрисовки</a:t>
            </a:r>
            <a:r>
              <a:rPr lang="ru-RU" dirty="0" smtClean="0"/>
              <a:t> сложного интерфейса).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– в отличие, например, </a:t>
            </a:r>
            <a:r>
              <a:rPr lang="ru-RU" b="1" i="1" dirty="0" smtClean="0"/>
              <a:t>от </a:t>
            </a:r>
            <a:r>
              <a:rPr lang="ru-RU" b="1" i="1" dirty="0" err="1" smtClean="0"/>
              <a:t>Xamarin</a:t>
            </a:r>
            <a:r>
              <a:rPr lang="ru-RU" b="1" i="1" dirty="0" smtClean="0"/>
              <a:t> и </a:t>
            </a:r>
            <a:r>
              <a:rPr lang="ru-RU" b="1" i="1" dirty="0" err="1" smtClean="0"/>
              <a:t>ReactNative</a:t>
            </a:r>
            <a:r>
              <a:rPr lang="ru-RU" dirty="0" smtClean="0"/>
              <a:t>, он не использует </a:t>
            </a:r>
            <a:r>
              <a:rPr lang="ru-RU" b="1" i="1" dirty="0" err="1" smtClean="0"/>
              <a:t>нативные</a:t>
            </a:r>
            <a:r>
              <a:rPr lang="ru-RU" b="1" i="1" dirty="0" smtClean="0"/>
              <a:t> </a:t>
            </a:r>
            <a:r>
              <a:rPr lang="ru-RU" b="1" i="1" dirty="0" err="1" smtClean="0"/>
              <a:t>контролы</a:t>
            </a:r>
            <a:r>
              <a:rPr lang="ru-RU" dirty="0" smtClean="0"/>
              <a:t>. Другими словами, когда вы хотите, чтобы </a:t>
            </a:r>
            <a:r>
              <a:rPr lang="ru-RU" dirty="0" err="1" smtClean="0"/>
              <a:t>Flutter</a:t>
            </a:r>
            <a:r>
              <a:rPr lang="ru-RU" dirty="0" smtClean="0"/>
              <a:t> отобразил кнопку, он рисует ее сам, а не просит об этом операционную систему, как делают другие </a:t>
            </a:r>
            <a:r>
              <a:rPr lang="ru-RU" dirty="0" err="1" smtClean="0"/>
              <a:t>фреймворки</a:t>
            </a:r>
            <a:r>
              <a:rPr lang="ru-RU" dirty="0" smtClean="0"/>
              <a:t>. Именно это и отличает </a:t>
            </a:r>
            <a:r>
              <a:rPr lang="ru-RU" dirty="0" err="1" smtClean="0"/>
              <a:t>Flutter</a:t>
            </a:r>
            <a:r>
              <a:rPr lang="ru-RU" dirty="0" smtClean="0"/>
              <a:t> от остальных и позволяет приложениям быть одинаковыми на разных платформах. Важно то, что новые компоненты пользовательского интерфейса, или </a:t>
            </a:r>
            <a:r>
              <a:rPr lang="ru-RU" b="1" i="1" dirty="0" err="1" smtClean="0"/>
              <a:t>виджеты</a:t>
            </a:r>
            <a:r>
              <a:rPr lang="ru-RU" dirty="0" smtClean="0"/>
              <a:t> (это слово тоже запомните, потому что, как и </a:t>
            </a:r>
            <a:r>
              <a:rPr lang="ru-RU" dirty="0" err="1" smtClean="0"/>
              <a:t>Dart</a:t>
            </a:r>
            <a:r>
              <a:rPr lang="ru-RU" dirty="0" smtClean="0"/>
              <a:t>, оно тоже скоро встретится), могут быть добавлены во </a:t>
            </a:r>
            <a:r>
              <a:rPr lang="ru-RU" dirty="0" err="1" smtClean="0"/>
              <a:t>Flutter</a:t>
            </a:r>
            <a:r>
              <a:rPr lang="ru-RU" dirty="0" smtClean="0"/>
              <a:t> быстро и легко, не беспокоясь о том, поддерживает ли их сама операционная система.</a:t>
            </a:r>
          </a:p>
          <a:p>
            <a:endParaRPr lang="ru-RU" dirty="0" smtClean="0"/>
          </a:p>
          <a:p>
            <a:r>
              <a:rPr lang="ru-RU" dirty="0" smtClean="0"/>
              <a:t>Это также позволяет </a:t>
            </a:r>
            <a:r>
              <a:rPr lang="ru-RU" dirty="0" err="1" smtClean="0"/>
              <a:t>Flutter</a:t>
            </a:r>
            <a:r>
              <a:rPr lang="ru-RU" dirty="0" smtClean="0"/>
              <a:t> предоставлять специфические наборы </a:t>
            </a:r>
            <a:r>
              <a:rPr lang="ru-RU" dirty="0" err="1" smtClean="0"/>
              <a:t>виджетов</a:t>
            </a:r>
            <a:r>
              <a:rPr lang="ru-RU" dirty="0" smtClean="0"/>
              <a:t> в стилистиках </a:t>
            </a:r>
            <a:r>
              <a:rPr lang="ru-RU" dirty="0" err="1" smtClean="0"/>
              <a:t>Material</a:t>
            </a:r>
            <a:r>
              <a:rPr lang="ru-RU" dirty="0" smtClean="0"/>
              <a:t> и </a:t>
            </a:r>
            <a:r>
              <a:rPr lang="ru-RU" dirty="0" err="1" smtClean="0"/>
              <a:t>Cupertino</a:t>
            </a:r>
            <a:r>
              <a:rPr lang="ru-RU" dirty="0" smtClean="0"/>
              <a:t>. Первый реализует </a:t>
            </a:r>
            <a:r>
              <a:rPr lang="ru-RU" dirty="0" err="1" smtClean="0"/>
              <a:t>Material</a:t>
            </a:r>
            <a:r>
              <a:rPr lang="ru-RU" dirty="0" smtClean="0"/>
              <a:t> </a:t>
            </a:r>
            <a:r>
              <a:rPr lang="ru-RU" dirty="0" err="1" smtClean="0"/>
              <a:t>Design</a:t>
            </a:r>
            <a:r>
              <a:rPr lang="ru-RU" dirty="0" smtClean="0"/>
              <a:t> от самой </a:t>
            </a:r>
            <a:r>
              <a:rPr lang="ru-RU" dirty="0" err="1" smtClean="0"/>
              <a:t>Google</a:t>
            </a:r>
            <a:r>
              <a:rPr lang="ru-RU" dirty="0" smtClean="0"/>
              <a:t> – стиль </a:t>
            </a:r>
            <a:r>
              <a:rPr lang="ru-RU" dirty="0" err="1" smtClean="0"/>
              <a:t>Android</a:t>
            </a:r>
            <a:r>
              <a:rPr lang="ru-RU" dirty="0" smtClean="0"/>
              <a:t> по умолчанию. Последний реализует стиль </a:t>
            </a:r>
            <a:r>
              <a:rPr lang="ru-RU" dirty="0" err="1" smtClean="0"/>
              <a:t>iOS</a:t>
            </a:r>
            <a:r>
              <a:rPr lang="ru-RU" dirty="0" smtClean="0"/>
              <a:t> от </a:t>
            </a:r>
            <a:r>
              <a:rPr lang="ru-RU" dirty="0" err="1" smtClean="0"/>
              <a:t>Apple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0D184-3E24-4CDE-A87A-F790DDA30A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21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</a:t>
            </a:r>
            <a:r>
              <a:rPr lang="ru-RU" dirty="0" err="1" smtClean="0"/>
              <a:t>следвствие</a:t>
            </a:r>
            <a:r>
              <a:rPr lang="ru-RU" dirty="0" smtClean="0"/>
              <a:t> </a:t>
            </a:r>
            <a:r>
              <a:rPr lang="ru-RU" dirty="0" err="1" smtClean="0"/>
              <a:t>кропслпатформености</a:t>
            </a:r>
            <a:r>
              <a:rPr lang="ru-RU" dirty="0" smtClean="0"/>
              <a:t> 1,45-1,5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0D184-3E24-4CDE-A87A-F790DDA30A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88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Кроме того на январ</a:t>
            </a:r>
            <a:r>
              <a:rPr lang="ru-RU" baseline="0" dirty="0" smtClean="0"/>
              <a:t>ь 2023 года 700к приложений написано на </a:t>
            </a:r>
            <a:r>
              <a:rPr lang="en-US" baseline="0" dirty="0" smtClean="0"/>
              <a:t>flutter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0D184-3E24-4CDE-A87A-F790DDA30A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96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Dart </a:t>
            </a:r>
            <a:r>
              <a:rPr lang="ru-RU" dirty="0" smtClean="0"/>
              <a:t>и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Виджеты</a:t>
            </a:r>
            <a:r>
              <a:rPr lang="ru-RU" baseline="0" dirty="0" smtClean="0"/>
              <a:t> будут рассмотрены отдельно в последующем </a:t>
            </a:r>
          </a:p>
          <a:p>
            <a:endParaRPr lang="ru-RU" baseline="0" dirty="0" smtClean="0"/>
          </a:p>
          <a:p>
            <a:r>
              <a:rPr lang="ru-RU" dirty="0" smtClean="0"/>
              <a:t>Переходя ко второму компоненту – основному движку </a:t>
            </a:r>
            <a:r>
              <a:rPr lang="ru-RU" dirty="0" err="1" smtClean="0"/>
              <a:t>Flutter</a:t>
            </a:r>
            <a:r>
              <a:rPr lang="ru-RU" dirty="0" smtClean="0"/>
              <a:t>. Этот движок в основном написан на C++ и использует библиотеку </a:t>
            </a:r>
            <a:r>
              <a:rPr lang="ru-RU" dirty="0" err="1" smtClean="0"/>
              <a:t>Skia</a:t>
            </a:r>
            <a:r>
              <a:rPr lang="ru-RU" dirty="0" smtClean="0"/>
              <a:t>, так что производительность </a:t>
            </a:r>
            <a:r>
              <a:rPr lang="ru-RU" dirty="0" err="1" smtClean="0"/>
              <a:t>отрисовки</a:t>
            </a:r>
            <a:r>
              <a:rPr lang="ru-RU" dirty="0" smtClean="0"/>
              <a:t> сравнима с </a:t>
            </a:r>
            <a:r>
              <a:rPr lang="ru-RU" dirty="0" err="1" smtClean="0"/>
              <a:t>нативной</a:t>
            </a:r>
            <a:r>
              <a:rPr lang="ru-RU" dirty="0" smtClean="0"/>
              <a:t>. </a:t>
            </a:r>
            <a:r>
              <a:rPr lang="ru-RU" dirty="0" err="1" smtClean="0"/>
              <a:t>Skia</a:t>
            </a:r>
            <a:r>
              <a:rPr lang="ru-RU" dirty="0" smtClean="0"/>
              <a:t> – это небольшая графическая библиотека с открытым исходным кодом, которая также написана на C++ и имеет очень высокую производительность на всех поддерживаемых платформах</a:t>
            </a:r>
          </a:p>
          <a:p>
            <a:endParaRPr lang="ru-RU" dirty="0" smtClean="0"/>
          </a:p>
          <a:p>
            <a:r>
              <a:rPr lang="ru-RU" dirty="0" smtClean="0"/>
              <a:t>В качестве третьего основного компонента </a:t>
            </a:r>
            <a:r>
              <a:rPr lang="ru-RU" dirty="0" err="1" smtClean="0"/>
              <a:t>Flutter</a:t>
            </a:r>
            <a:r>
              <a:rPr lang="ru-RU" dirty="0" smtClean="0"/>
              <a:t> предоставляет </a:t>
            </a:r>
            <a:r>
              <a:rPr lang="ru-RU" dirty="0" err="1" smtClean="0"/>
              <a:t>унифицированный</a:t>
            </a:r>
            <a:r>
              <a:rPr lang="ru-RU" dirty="0" smtClean="0"/>
              <a:t> доступ к возможностям поддерживаемых операционных систем. Другими словами, код для запуска камеры на </a:t>
            </a:r>
            <a:r>
              <a:rPr lang="ru-RU" dirty="0" err="1" smtClean="0"/>
              <a:t>iOS</a:t>
            </a:r>
            <a:r>
              <a:rPr lang="ru-RU" dirty="0" smtClean="0"/>
              <a:t> и </a:t>
            </a:r>
            <a:r>
              <a:rPr lang="ru-RU" dirty="0" err="1" smtClean="0"/>
              <a:t>Android</a:t>
            </a:r>
            <a:r>
              <a:rPr lang="ru-RU" dirty="0" smtClean="0"/>
              <a:t> будет единым, а для этого можно использовать готовые методы </a:t>
            </a:r>
            <a:r>
              <a:rPr lang="ru-RU" dirty="0" err="1" smtClean="0"/>
              <a:t>Flutteк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0D184-3E24-4CDE-A87A-F790DDA30A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78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Изначально</a:t>
            </a:r>
            <a:r>
              <a:rPr lang="ru-RU" sz="1200" baseline="0" dirty="0" smtClean="0"/>
              <a:t> не позиционировался как замена </a:t>
            </a:r>
            <a:r>
              <a:rPr lang="en-US" sz="1200" baseline="0" dirty="0" smtClean="0"/>
              <a:t>JS </a:t>
            </a:r>
            <a:r>
              <a:rPr lang="ru-RU" sz="1200" baseline="0" dirty="0" smtClean="0"/>
              <a:t>однако попытки были как пример </a:t>
            </a:r>
            <a:r>
              <a:rPr lang="en-US" sz="1200" baseline="0" dirty="0" err="1" smtClean="0"/>
              <a:t>Darthium</a:t>
            </a:r>
            <a:endParaRPr lang="en-US" sz="1200" baseline="0" dirty="0" smtClean="0"/>
          </a:p>
          <a:p>
            <a:r>
              <a:rPr lang="ru-RU" dirty="0" err="1" smtClean="0">
                <a:effectLst/>
                <a:hlinkClick r:id="rId3"/>
              </a:rPr>
              <a:t>Dartium</a:t>
            </a:r>
            <a:r>
              <a:rPr lang="ru-RU" dirty="0" smtClean="0">
                <a:effectLst/>
                <a:hlinkClick r:id="rId3"/>
              </a:rPr>
              <a:t> — это модифицированная версия браузера </a:t>
            </a:r>
            <a:r>
              <a:rPr lang="ru-RU" dirty="0" err="1" smtClean="0">
                <a:effectLst/>
                <a:hlinkClick r:id="rId3"/>
              </a:rPr>
              <a:t>Chromium</a:t>
            </a:r>
            <a:r>
              <a:rPr lang="ru-RU" dirty="0" smtClean="0">
                <a:effectLst/>
                <a:hlinkClick r:id="rId3"/>
              </a:rPr>
              <a:t>, разработанная </a:t>
            </a:r>
            <a:r>
              <a:rPr lang="ru-RU" dirty="0" err="1" smtClean="0">
                <a:effectLst/>
                <a:hlinkClick r:id="rId3"/>
              </a:rPr>
              <a:t>Google</a:t>
            </a:r>
            <a:r>
              <a:rPr lang="ru-RU" dirty="0" smtClean="0">
                <a:effectLst/>
                <a:hlinkClick r:id="rId3"/>
              </a:rPr>
              <a:t> для поддержки языка программирования Dart</a:t>
            </a:r>
            <a:r>
              <a:rPr lang="ru-RU" baseline="30000" dirty="0" smtClean="0">
                <a:effectLst/>
                <a:hlinkClick r:id="rId3"/>
              </a:rPr>
              <a:t>1</a:t>
            </a:r>
            <a:r>
              <a:rPr lang="ru-RU" baseline="30000" dirty="0" smtClean="0">
                <a:effectLst/>
                <a:hlinkClick r:id="rId4"/>
              </a:rPr>
              <a:t>2</a:t>
            </a:r>
            <a:r>
              <a:rPr lang="ru-RU" dirty="0" smtClean="0">
                <a:effectLst/>
              </a:rPr>
              <a:t>. </a:t>
            </a:r>
            <a:r>
              <a:rPr lang="ru-RU" dirty="0" err="1" smtClean="0">
                <a:effectLst/>
                <a:hlinkClick r:id="rId3"/>
              </a:rPr>
              <a:t>Dartium</a:t>
            </a:r>
            <a:r>
              <a:rPr lang="ru-RU" dirty="0" smtClean="0">
                <a:effectLst/>
                <a:hlinkClick r:id="rId3"/>
              </a:rPr>
              <a:t> включает в себя виртуальную машину </a:t>
            </a:r>
            <a:r>
              <a:rPr lang="ru-RU" dirty="0" err="1" smtClean="0">
                <a:effectLst/>
                <a:hlinkClick r:id="rId3"/>
              </a:rPr>
              <a:t>Dart</a:t>
            </a:r>
            <a:r>
              <a:rPr lang="ru-RU" dirty="0" smtClean="0">
                <a:effectLst/>
                <a:hlinkClick r:id="rId3"/>
              </a:rPr>
              <a:t> (</a:t>
            </a:r>
            <a:r>
              <a:rPr lang="ru-RU" dirty="0" err="1" smtClean="0">
                <a:effectLst/>
                <a:hlinkClick r:id="rId3"/>
              </a:rPr>
              <a:t>Dart</a:t>
            </a:r>
            <a:r>
              <a:rPr lang="ru-RU" dirty="0" smtClean="0">
                <a:effectLst/>
                <a:hlinkClick r:id="rId3"/>
              </a:rPr>
              <a:t> VM), что позволяет выполнять </a:t>
            </a:r>
            <a:r>
              <a:rPr lang="ru-RU" dirty="0" err="1" smtClean="0">
                <a:effectLst/>
                <a:hlinkClick r:id="rId3"/>
              </a:rPr>
              <a:t>Dart</a:t>
            </a:r>
            <a:r>
              <a:rPr lang="ru-RU" dirty="0" smtClean="0">
                <a:effectLst/>
                <a:hlinkClick r:id="rId3"/>
              </a:rPr>
              <a:t> веб-приложения напрямую, без необходимости компиляции в </a:t>
            </a:r>
            <a:r>
              <a:rPr lang="ru-RU" dirty="0" err="1" smtClean="0">
                <a:effectLst/>
                <a:hlinkClick r:id="rId3"/>
              </a:rPr>
              <a:t>JavaScript</a:t>
            </a:r>
            <a:endParaRPr lang="ru-RU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2013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: Выпущена версия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Dart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 1.0</a:t>
            </a:r>
            <a:r>
              <a:rPr lang="ru-RU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1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это время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имел свою виртуальную машину (VM) для выполнения кода.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2015 и фокус сместился на компиляцию </a:t>
            </a:r>
            <a:r>
              <a:rPr lang="ru-RU" sz="1200" dirty="0" err="1" smtClean="0"/>
              <a:t>Dart</a:t>
            </a:r>
            <a:r>
              <a:rPr lang="ru-RU" sz="1200" dirty="0" smtClean="0"/>
              <a:t> в </a:t>
            </a:r>
            <a:r>
              <a:rPr lang="ru-RU" sz="1200" dirty="0" err="1" smtClean="0"/>
              <a:t>JavaScript</a:t>
            </a:r>
            <a:endParaRPr lang="ru-RU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NullSafaty</a:t>
            </a:r>
            <a:endParaRPr lang="ru-RU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err="1" smtClean="0"/>
              <a:t>Google</a:t>
            </a:r>
            <a:r>
              <a:rPr lang="ru-RU" sz="1200" dirty="0" smtClean="0"/>
              <a:t> создал </a:t>
            </a:r>
            <a:r>
              <a:rPr lang="ru-RU" sz="1200" dirty="0" err="1" smtClean="0"/>
              <a:t>Dart</a:t>
            </a:r>
            <a:r>
              <a:rPr lang="ru-RU" sz="1200" dirty="0" smtClean="0"/>
              <a:t> еще в 2011 году, и изначально он был представлен на конференции GOTO в </a:t>
            </a:r>
            <a:r>
              <a:rPr lang="ru-RU" sz="1200" dirty="0" err="1" smtClean="0"/>
              <a:t>Орхусе</a:t>
            </a:r>
            <a:r>
              <a:rPr lang="ru-RU" sz="1200" dirty="0" smtClean="0"/>
              <a:t>, Дания. Первый релиз 1.0 состоялся в ноябре 2013 года, примерно за два года до выпуска </a:t>
            </a:r>
            <a:r>
              <a:rPr lang="ru-RU" sz="1200" dirty="0" err="1" smtClean="0"/>
              <a:t>Flutter</a:t>
            </a:r>
            <a:r>
              <a:rPr lang="ru-RU" sz="1200" dirty="0" smtClean="0"/>
              <a:t>. За </a:t>
            </a:r>
            <a:r>
              <a:rPr lang="ru-RU" sz="1200" dirty="0" err="1" smtClean="0"/>
              <a:t>Dart</a:t>
            </a:r>
            <a:r>
              <a:rPr lang="ru-RU" sz="1200" dirty="0" smtClean="0"/>
              <a:t> стоит благодарить Ларса Бака (который разработал ещё и </a:t>
            </a:r>
            <a:r>
              <a:rPr lang="ru-RU" sz="1200" dirty="0" err="1" smtClean="0"/>
              <a:t>JavaScript</a:t>
            </a:r>
            <a:r>
              <a:rPr lang="ru-RU" sz="1200" dirty="0" smtClean="0"/>
              <a:t>-движок V8, используемый в </a:t>
            </a:r>
            <a:r>
              <a:rPr lang="ru-RU" sz="1200" dirty="0" err="1" smtClean="0"/>
              <a:t>Chrome</a:t>
            </a:r>
            <a:r>
              <a:rPr lang="ru-RU" sz="1200" dirty="0" smtClean="0"/>
              <a:t> и Node.js) и Каспера </a:t>
            </a:r>
            <a:r>
              <a:rPr lang="ru-RU" sz="1200" dirty="0" err="1" smtClean="0"/>
              <a:t>Лунда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0D184-3E24-4CDE-A87A-F790DDA30A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15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Impeller</a:t>
            </a:r>
            <a:r>
              <a:rPr lang="ru-RU" dirty="0" smtClean="0"/>
              <a:t> — это новый рендеринг-движок для </a:t>
            </a:r>
            <a:r>
              <a:rPr lang="ru-RU" dirty="0" err="1" smtClean="0"/>
              <a:t>Flutter</a:t>
            </a:r>
            <a:r>
              <a:rPr lang="ru-RU" dirty="0" smtClean="0"/>
              <a:t>, разработанный для улучшения производительности и устранения проблем с “подергиваниями” интерфейса12. Вот основные особенности </a:t>
            </a:r>
            <a:r>
              <a:rPr lang="ru-RU" dirty="0" err="1" smtClean="0"/>
              <a:t>Impeller</a:t>
            </a:r>
            <a:r>
              <a:rPr lang="ru-RU" dirty="0" smtClean="0"/>
              <a:t>:</a:t>
            </a:r>
          </a:p>
          <a:p>
            <a:endParaRPr lang="ru-RU" dirty="0" smtClean="0"/>
          </a:p>
          <a:p>
            <a:r>
              <a:rPr lang="ru-RU" dirty="0" smtClean="0"/>
              <a:t>Предсказуемая производительность: </a:t>
            </a:r>
            <a:r>
              <a:rPr lang="ru-RU" dirty="0" err="1" smtClean="0"/>
              <a:t>Impeller</a:t>
            </a:r>
            <a:r>
              <a:rPr lang="ru-RU" dirty="0" smtClean="0"/>
              <a:t> компилирует все шейдеры и отражения </a:t>
            </a:r>
            <a:r>
              <a:rPr lang="ru-RU" dirty="0" err="1" smtClean="0"/>
              <a:t>оффлайн</a:t>
            </a:r>
            <a:r>
              <a:rPr lang="ru-RU" dirty="0" smtClean="0"/>
              <a:t> на этапе сборки, что исключает необходимость компиляции во время выполнения приложения1.</a:t>
            </a:r>
          </a:p>
          <a:p>
            <a:r>
              <a:rPr lang="ru-RU" dirty="0" err="1" smtClean="0"/>
              <a:t>Инструментируемость</a:t>
            </a:r>
            <a:r>
              <a:rPr lang="ru-RU" dirty="0" smtClean="0"/>
              <a:t>: </a:t>
            </a:r>
            <a:r>
              <a:rPr lang="ru-RU" dirty="0" err="1" smtClean="0"/>
              <a:t>Impeller</a:t>
            </a:r>
            <a:r>
              <a:rPr lang="ru-RU" dirty="0" smtClean="0"/>
              <a:t> маркирует и метит все графические ресурсы, такие как текстуры и буферы, что позволяет захватывать и сохранять анимации на диск без влияния на производительность1.</a:t>
            </a:r>
          </a:p>
          <a:p>
            <a:r>
              <a:rPr lang="ru-RU" dirty="0" smtClean="0"/>
              <a:t>Портативность: </a:t>
            </a:r>
            <a:r>
              <a:rPr lang="ru-RU" dirty="0" err="1" smtClean="0"/>
              <a:t>Impeller</a:t>
            </a:r>
            <a:r>
              <a:rPr lang="ru-RU" dirty="0" smtClean="0"/>
              <a:t> не привязан к конкретному API рендеринга, что позволяет использовать его с различными клиентскими рендеринг API, такими как </a:t>
            </a:r>
            <a:r>
              <a:rPr lang="ru-RU" dirty="0" err="1" smtClean="0"/>
              <a:t>Metal</a:t>
            </a:r>
            <a:r>
              <a:rPr lang="en-US" dirty="0" smtClean="0"/>
              <a:t> (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Низкоуровневый API 3D-графики и вычислительных шейдеров с аппаратным ускорением и малыми накладными расходами, созданный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дебютирующий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объединяет функции, аналогичные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OpenGL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OpenCL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одном API. Он предназначен для повышения производительности, предлагая низкоуровневый доступ к аппаратному обеспечению GPU для приложений 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iPadOS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tvOS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Его можно сравнить с низкоуровневыми API на других платформах, таких как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Vulkan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ru-RU" dirty="0" smtClean="0"/>
              <a:t> и Vulkan1.</a:t>
            </a:r>
          </a:p>
          <a:p>
            <a:r>
              <a:rPr lang="ru-RU" dirty="0" smtClean="0"/>
              <a:t>Современные графические API: </a:t>
            </a:r>
            <a:r>
              <a:rPr lang="ru-RU" dirty="0" err="1" smtClean="0"/>
              <a:t>Impeller</a:t>
            </a:r>
            <a:r>
              <a:rPr lang="ru-RU" dirty="0" smtClean="0"/>
              <a:t> использует возможности современных API, но не зависит от них1.</a:t>
            </a:r>
          </a:p>
          <a:p>
            <a:r>
              <a:rPr lang="ru-RU" dirty="0" err="1" smtClean="0"/>
              <a:t>Конкурентность</a:t>
            </a:r>
            <a:r>
              <a:rPr lang="ru-RU" dirty="0" smtClean="0"/>
              <a:t>: </a:t>
            </a:r>
            <a:r>
              <a:rPr lang="ru-RU" dirty="0" err="1" smtClean="0"/>
              <a:t>Impeller</a:t>
            </a:r>
            <a:r>
              <a:rPr lang="ru-RU" dirty="0" smtClean="0"/>
              <a:t> может распределять рабочие нагрузки одного кадра по нескольким потокам, если это необходимо1.</a:t>
            </a:r>
          </a:p>
          <a:p>
            <a:r>
              <a:rPr lang="ru-RU" dirty="0" err="1" smtClean="0"/>
              <a:t>Impeller</a:t>
            </a:r>
            <a:r>
              <a:rPr lang="ru-RU" dirty="0" smtClean="0"/>
              <a:t> уже доступен для </a:t>
            </a:r>
            <a:r>
              <a:rPr lang="ru-RU" dirty="0" err="1" smtClean="0"/>
              <a:t>iOS</a:t>
            </a:r>
            <a:r>
              <a:rPr lang="ru-RU" dirty="0" smtClean="0"/>
              <a:t> и </a:t>
            </a:r>
            <a:r>
              <a:rPr lang="ru-RU" dirty="0" err="1" smtClean="0"/>
              <a:t>macOS</a:t>
            </a:r>
            <a:r>
              <a:rPr lang="ru-RU" dirty="0" smtClean="0"/>
              <a:t>, а также находится в стадии кандидата на выпуск для </a:t>
            </a:r>
            <a:r>
              <a:rPr lang="ru-RU" dirty="0" err="1" smtClean="0"/>
              <a:t>Android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JNIgen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 — это инструмент, который упрощает интеграцию 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нативными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библиотеками в Flutter</a:t>
            </a:r>
            <a:r>
              <a:rPr lang="ru-RU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</a:t>
            </a:r>
            <a:r>
              <a:rPr lang="ru-RU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2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Он автоматически генерирует привязки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Dart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 для API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Android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, доступных через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Java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 или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Kotlin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 код</a:t>
            </a:r>
            <a:r>
              <a:rPr lang="ru-RU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3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Вот основные моменты: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Автоматическая генерация привязок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JNIgen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позволяет автоматически генерировать привязки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Dart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для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Java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Kotlin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API, что значительно упрощает взаимодействие 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нативным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кодом</a:t>
            </a:r>
            <a:r>
              <a:rPr lang="ru-RU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</a:t>
            </a:r>
            <a:r>
              <a:rPr lang="ru-RU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3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Использование JNI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: Под капотом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JNIgen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использует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Java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Native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Interface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(JNI) для взаимодействия с виртуальной машиной Java</a:t>
            </a:r>
            <a:r>
              <a:rPr lang="ru-RU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2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Примеры использования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: С помощью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JNIgen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 можно создавать плагины для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Flutter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, которые включают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кастомный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Java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 код и используют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Android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 библиотеки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Material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 3, также известный как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Material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You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, — это последняя версия системы дизайна от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Google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, представленная вместе 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Android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 12 в мае 2021 года</a:t>
            </a:r>
            <a:r>
              <a:rPr lang="ru-RU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1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Вот ключевые особенности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Material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3: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Динамические цвета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Material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You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 позволяет пользователям персонализировать интерфейс своих устройств, автоматически подстраивая цветовую палитру приложений под обои и другие элементы</a:t>
            </a:r>
            <a:r>
              <a:rPr lang="ru-RU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1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Улучшенная анимация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: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Material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 3 уделяется особое внимание плавности и естественности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анимаций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, что делает взаимодействие с интерфейсом более приятным</a:t>
            </a:r>
            <a:r>
              <a:rPr lang="ru-RU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1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Адаптивность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Material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 3 поддерживает адаптивные макеты, что позволяет приложениям хорошо выглядеть на различных устройствах, включая большие экраны</a:t>
            </a:r>
            <a:r>
              <a:rPr lang="ru-RU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2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Доступность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: Улучшены функции доступности, такие как контрастность и масштабирование текста, что делает интерфейсы более удобными для всех пользователей</a:t>
            </a:r>
            <a:r>
              <a:rPr lang="ru-RU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2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Компоненты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: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Material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 3 обновлены и добавлены новые компоненты, такие как расширенные кнопки действий, индикаторы прогресса, карусели и многое другое</a:t>
            </a:r>
            <a:r>
              <a:rPr lang="ru-RU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3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Ускорение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запуска уменьшили число шрифтов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0D184-3E24-4CDE-A87A-F790DDA30A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02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Нет</a:t>
            </a:r>
            <a:r>
              <a:rPr lang="ru-RU" baseline="0" dirty="0" smtClean="0"/>
              <a:t> гарантий что переменная не </a:t>
            </a:r>
            <a:r>
              <a:rPr lang="en-US" baseline="0" dirty="0" smtClean="0"/>
              <a:t>Null </a:t>
            </a:r>
            <a:r>
              <a:rPr lang="ru-RU" baseline="0" dirty="0" smtClean="0"/>
              <a:t>если </a:t>
            </a:r>
            <a:r>
              <a:rPr lang="ru-RU" baseline="0" dirty="0" err="1" smtClean="0"/>
              <a:t>пригла</a:t>
            </a:r>
            <a:r>
              <a:rPr lang="ru-RU" baseline="0" dirty="0" smtClean="0"/>
              <a:t> из </a:t>
            </a:r>
            <a:r>
              <a:rPr lang="en-US" baseline="0" dirty="0" smtClean="0"/>
              <a:t>non sage </a:t>
            </a:r>
            <a:r>
              <a:rPr lang="ru-RU" baseline="0" dirty="0" smtClean="0"/>
              <a:t>кода</a:t>
            </a:r>
          </a:p>
          <a:p>
            <a:r>
              <a:rPr lang="ru-RU" baseline="0" dirty="0" smtClean="0"/>
              <a:t>Жесткие гарантии что если переменная </a:t>
            </a:r>
            <a:r>
              <a:rPr lang="en-US" baseline="0" dirty="0" smtClean="0"/>
              <a:t>not null </a:t>
            </a:r>
            <a:r>
              <a:rPr lang="ru-RU" baseline="0" dirty="0" smtClean="0"/>
              <a:t>она всегда </a:t>
            </a:r>
            <a:r>
              <a:rPr lang="en-US" baseline="0" dirty="0" smtClean="0"/>
              <a:t>not null (</a:t>
            </a:r>
            <a:r>
              <a:rPr lang="ru-RU" baseline="0" dirty="0" smtClean="0"/>
              <a:t>как минус нет обратной совместимости) Но как итог оптимизация языка у устранение лишних проверок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0D184-3E24-4CDE-A87A-F790DDA30A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89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Может возвращать несколько значений сразу их разбирая и декомпозируя до этого</a:t>
            </a:r>
            <a:r>
              <a:rPr lang="ru-RU" baseline="0" dirty="0" smtClean="0"/>
              <a:t> </a:t>
            </a:r>
            <a:r>
              <a:rPr lang="en-US" baseline="0" dirty="0" smtClean="0"/>
              <a:t>Pair </a:t>
            </a:r>
            <a:r>
              <a:rPr lang="en-US" baseline="0" dirty="0" err="1" smtClean="0"/>
              <a:t>MapEntity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0D184-3E24-4CDE-A87A-F790DDA30A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701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</a:t>
            </a:r>
            <a:r>
              <a:rPr lang="ru-RU" baseline="0" dirty="0" smtClean="0"/>
              <a:t> версии 3,0 Было разрешено всё </a:t>
            </a:r>
            <a:r>
              <a:rPr lang="ru-RU" baseline="0" dirty="0" err="1" smtClean="0"/>
              <a:t>наследоватся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Interface </a:t>
            </a:r>
            <a:r>
              <a:rPr lang="ru-RU" baseline="0" dirty="0" smtClean="0"/>
              <a:t>нельзя наследовать</a:t>
            </a:r>
          </a:p>
          <a:p>
            <a:r>
              <a:rPr lang="en-US" baseline="0" dirty="0" smtClean="0"/>
              <a:t>Base </a:t>
            </a:r>
            <a:r>
              <a:rPr lang="ru-RU" baseline="0" dirty="0" smtClean="0"/>
              <a:t>нельзя реализовывать (только </a:t>
            </a:r>
            <a:r>
              <a:rPr lang="ru-RU" baseline="0" dirty="0" err="1" smtClean="0"/>
              <a:t>наслдование</a:t>
            </a:r>
            <a:r>
              <a:rPr lang="ru-RU" baseline="0" dirty="0" smtClean="0"/>
              <a:t>)</a:t>
            </a:r>
          </a:p>
          <a:p>
            <a:r>
              <a:rPr lang="en-US" baseline="0" dirty="0" smtClean="0"/>
              <a:t>Final </a:t>
            </a:r>
            <a:r>
              <a:rPr lang="ru-RU" baseline="0" dirty="0" smtClean="0"/>
              <a:t>нельзя не наследовать ни реализовывать</a:t>
            </a:r>
          </a:p>
          <a:p>
            <a:r>
              <a:rPr lang="en-US" baseline="0" dirty="0" smtClean="0"/>
              <a:t>Sealed </a:t>
            </a:r>
            <a:r>
              <a:rPr lang="ru-RU" baseline="0" dirty="0" smtClean="0"/>
              <a:t>конечное число </a:t>
            </a:r>
            <a:r>
              <a:rPr lang="ru-RU" baseline="0" dirty="0" err="1" smtClean="0"/>
              <a:t>наследнков</a:t>
            </a:r>
            <a:r>
              <a:rPr lang="ru-RU" baseline="0" dirty="0" smtClean="0"/>
              <a:t> и реализаций (решаем стразу в файле)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0D184-3E24-4CDE-A87A-F790DDA30A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00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Упор на производительность</a:t>
            </a:r>
          </a:p>
          <a:p>
            <a:r>
              <a:rPr lang="ru-RU" dirty="0" smtClean="0"/>
              <a:t>Упор</a:t>
            </a:r>
            <a:r>
              <a:rPr lang="ru-RU" baseline="0" dirty="0" smtClean="0"/>
              <a:t> на </a:t>
            </a:r>
            <a:r>
              <a:rPr lang="ru-RU" baseline="0" dirty="0" err="1" smtClean="0"/>
              <a:t>фичи</a:t>
            </a:r>
            <a:r>
              <a:rPr lang="ru-RU" baseline="0" dirty="0" smtClean="0"/>
              <a:t> для разработчиков и на поддержку различных платформ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Кроссплатформенные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2015 уже были. Но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подходил для проектов с тяжелой и сложной графикой и анимацией. QT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пользовался популярностью, 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Ionic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PhoneGap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использовали для визуализации приложений веб-технологии и совсем не применяли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нативные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компоненты. Такой подход сильно снижал производительность.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стремилась найти способ разрабатывать красивые приложения, которые бы без проблем работали и 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 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Компания без промедлений перешла от теории к практике и запустила секретный проект под кодовым названием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Команда проекта опубликовала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SDK и заявила задачу — добиться высокой скорости и уровня интеграции 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Разработчики планировали, что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сможет выдавать картинку с частотой 120 кадров в секунду. Тогда дисплеи смартфонов еще не могли работать с такой скоростью — максимум с 60 кадрами в секунду.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Разработчики показали приложение, которое рисовало кадр за 1,2 миллисекунды. Другим приложениям для этого требовалось 8 миллисекунд.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0D184-3E24-4CDE-A87A-F790DDA30A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524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ru-RU" baseline="0" dirty="0" smtClean="0"/>
              <a:t> для </a:t>
            </a:r>
            <a:r>
              <a:rPr lang="ru-RU" baseline="0" dirty="0" err="1" smtClean="0"/>
              <a:t>кросплатформенных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анимаций</a:t>
            </a:r>
            <a:endParaRPr lang="en-US" baseline="0" dirty="0" smtClean="0"/>
          </a:p>
          <a:p>
            <a:r>
              <a:rPr lang="ru-RU" baseline="0" dirty="0" smtClean="0"/>
              <a:t>«Фреймворк» серверные приложения на </a:t>
            </a:r>
            <a:r>
              <a:rPr lang="en-US" baseline="0" dirty="0" smtClean="0"/>
              <a:t>dart</a:t>
            </a:r>
          </a:p>
          <a:p>
            <a:r>
              <a:rPr lang="en-US" baseline="0" dirty="0" err="1" smtClean="0"/>
              <a:t>openSource</a:t>
            </a:r>
            <a:r>
              <a:rPr lang="en-US" baseline="0" dirty="0" smtClean="0"/>
              <a:t> </a:t>
            </a:r>
            <a:r>
              <a:rPr lang="ru-RU" baseline="0" dirty="0" smtClean="0"/>
              <a:t>приложение для баз знаний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0D184-3E24-4CDE-A87A-F790DDA30A8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564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Вся следующая глава посвящена </a:t>
            </a:r>
            <a:r>
              <a:rPr lang="ru-RU" dirty="0" err="1" smtClean="0"/>
              <a:t>Dart</a:t>
            </a:r>
            <a:r>
              <a:rPr lang="ru-RU" dirty="0" smtClean="0"/>
              <a:t>, поэтому сейчас я воздержусь от деталей, но приведу небольшой пример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Когда </a:t>
            </a:r>
            <a:r>
              <a:rPr lang="ru-RU" dirty="0" err="1" smtClean="0"/>
              <a:t>Google</a:t>
            </a:r>
            <a:r>
              <a:rPr lang="ru-RU" dirty="0" smtClean="0"/>
              <a:t> начал работать над </a:t>
            </a:r>
            <a:r>
              <a:rPr lang="ru-RU" dirty="0" err="1" smtClean="0"/>
              <a:t>Flutter</a:t>
            </a:r>
            <a:r>
              <a:rPr lang="ru-RU" dirty="0" smtClean="0"/>
              <a:t>, им предстояло ответить на главный вопрос: какой язык программирования выбрать? Может быть, язык веб-разработки, такой как </a:t>
            </a:r>
            <a:r>
              <a:rPr lang="ru-RU" dirty="0" err="1" smtClean="0"/>
              <a:t>JavaScript</a:t>
            </a:r>
            <a:r>
              <a:rPr lang="ru-RU" dirty="0" smtClean="0"/>
              <a:t>? Или же </a:t>
            </a:r>
            <a:r>
              <a:rPr lang="ru-RU" dirty="0" err="1" smtClean="0"/>
              <a:t>Java</a:t>
            </a:r>
            <a:r>
              <a:rPr lang="ru-RU" dirty="0" smtClean="0"/>
              <a:t>, язык </a:t>
            </a:r>
            <a:r>
              <a:rPr lang="ru-RU" dirty="0" err="1" smtClean="0"/>
              <a:t>Android</a:t>
            </a:r>
            <a:r>
              <a:rPr lang="ru-RU" dirty="0" smtClean="0"/>
              <a:t>? Или ради поддержки </a:t>
            </a:r>
            <a:r>
              <a:rPr lang="ru-RU" dirty="0" err="1" smtClean="0"/>
              <a:t>iOS</a:t>
            </a:r>
            <a:r>
              <a:rPr lang="ru-RU" dirty="0" smtClean="0"/>
              <a:t> выбрать </a:t>
            </a:r>
            <a:r>
              <a:rPr lang="ru-RU" dirty="0" err="1" smtClean="0"/>
              <a:t>Swift</a:t>
            </a:r>
            <a:r>
              <a:rPr lang="ru-RU" dirty="0" smtClean="0"/>
              <a:t> (в конце концов, </a:t>
            </a:r>
            <a:r>
              <a:rPr lang="ru-RU" dirty="0" err="1" smtClean="0"/>
              <a:t>Swift</a:t>
            </a:r>
            <a:r>
              <a:rPr lang="ru-RU" dirty="0" smtClean="0"/>
              <a:t> является языком с открытым </a:t>
            </a:r>
            <a:r>
              <a:rPr lang="ru-RU" dirty="0" err="1" smtClean="0"/>
              <a:t>исходным</a:t>
            </a:r>
            <a:r>
              <a:rPr lang="ru-RU" dirty="0" smtClean="0"/>
              <a:t> кодом)? Возможно, что-то вроде </a:t>
            </a:r>
            <a:r>
              <a:rPr lang="ru-RU" dirty="0" err="1" smtClean="0"/>
              <a:t>Go</a:t>
            </a:r>
            <a:r>
              <a:rPr lang="ru-RU" dirty="0" smtClean="0"/>
              <a:t> или </a:t>
            </a:r>
            <a:r>
              <a:rPr lang="ru-RU" dirty="0" err="1" smtClean="0"/>
              <a:t>Ruby</a:t>
            </a:r>
            <a:r>
              <a:rPr lang="ru-RU" dirty="0" smtClean="0"/>
              <a:t> было бы хорошим вариантом. Как насчет «старой школы», C/C++? А может, попробовать C # от </a:t>
            </a:r>
            <a:r>
              <a:rPr lang="ru-RU" dirty="0" err="1" smtClean="0"/>
              <a:t>Microsoft</a:t>
            </a:r>
            <a:r>
              <a:rPr lang="ru-RU" dirty="0" smtClean="0"/>
              <a:t> (у него тоже открытый исходный код)? Я уверен, что было много вариантов, но в конце концов </a:t>
            </a:r>
            <a:r>
              <a:rPr lang="ru-RU" dirty="0" err="1" smtClean="0"/>
              <a:t>Google</a:t>
            </a:r>
            <a:r>
              <a:rPr lang="ru-RU" dirty="0" smtClean="0"/>
              <a:t> решил (не без причины!) использовать язык, который они создали несколько лет назад: </a:t>
            </a:r>
            <a:r>
              <a:rPr lang="ru-RU" dirty="0" err="1" smtClean="0"/>
              <a:t>Dart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0D184-3E24-4CDE-A87A-F790DDA30A8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104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он поддерживает общие языковые конструкции, такие как </a:t>
            </a:r>
            <a:r>
              <a:rPr lang="ru-RU" dirty="0" err="1" smtClean="0"/>
              <a:t>интерфейсы</a:t>
            </a:r>
            <a:r>
              <a:rPr lang="ru-RU" dirty="0" smtClean="0"/>
              <a:t>, наследование, абстрактные классы, шаблонные классы (</a:t>
            </a:r>
            <a:r>
              <a:rPr lang="ru-RU" dirty="0" err="1" smtClean="0"/>
              <a:t>generics</a:t>
            </a:r>
            <a:r>
              <a:rPr lang="ru-RU" dirty="0" smtClean="0"/>
              <a:t>, или «</a:t>
            </a:r>
            <a:r>
              <a:rPr lang="ru-RU" dirty="0" err="1" smtClean="0"/>
              <a:t>дженерики</a:t>
            </a:r>
            <a:r>
              <a:rPr lang="ru-RU" dirty="0" smtClean="0"/>
              <a:t>») и статическую типизацию; •</a:t>
            </a:r>
          </a:p>
          <a:p>
            <a:r>
              <a:rPr lang="ru-RU" dirty="0" err="1" smtClean="0"/>
              <a:t>Dart</a:t>
            </a:r>
            <a:r>
              <a:rPr lang="ru-RU" dirty="0" smtClean="0"/>
              <a:t> включает проверку соответствия типов. Это позволяет использовать алгоритм для контроля правильности вашего кода;</a:t>
            </a:r>
          </a:p>
          <a:p>
            <a:endParaRPr lang="ru-RU" dirty="0" smtClean="0"/>
          </a:p>
          <a:p>
            <a:r>
              <a:rPr lang="ru-RU" dirty="0" err="1" smtClean="0"/>
              <a:t>Dart</a:t>
            </a:r>
            <a:r>
              <a:rPr lang="ru-RU" dirty="0" smtClean="0"/>
              <a:t> может компилироваться в </a:t>
            </a:r>
            <a:r>
              <a:rPr lang="ru-RU" dirty="0" err="1" smtClean="0"/>
              <a:t>нативный</a:t>
            </a:r>
            <a:r>
              <a:rPr lang="ru-RU" dirty="0" smtClean="0"/>
              <a:t> код для повышения </a:t>
            </a:r>
            <a:r>
              <a:rPr lang="ru-RU" dirty="0" err="1" smtClean="0"/>
              <a:t>производительности</a:t>
            </a:r>
            <a:r>
              <a:rPr lang="ru-RU" dirty="0" smtClean="0"/>
              <a:t>. Он не только компилируется в код для процессоров ARM и x86 в режиме </a:t>
            </a:r>
            <a:r>
              <a:rPr lang="ru-RU" dirty="0" err="1" smtClean="0"/>
              <a:t>Ahead</a:t>
            </a:r>
            <a:r>
              <a:rPr lang="ru-RU" dirty="0" smtClean="0"/>
              <a:t> </a:t>
            </a:r>
            <a:r>
              <a:rPr lang="ru-RU" dirty="0" err="1" smtClean="0"/>
              <a:t>Of</a:t>
            </a:r>
            <a:r>
              <a:rPr lang="ru-RU" dirty="0" smtClean="0"/>
              <a:t> </a:t>
            </a:r>
            <a:r>
              <a:rPr lang="ru-RU" dirty="0" err="1" smtClean="0"/>
              <a:t>Time</a:t>
            </a:r>
            <a:r>
              <a:rPr lang="ru-RU" dirty="0" smtClean="0"/>
              <a:t> (при сборке приложения), но и может</a:t>
            </a:r>
            <a:r>
              <a:rPr lang="ru-RU" baseline="0" dirty="0" smtClean="0"/>
              <a:t> транслиро</a:t>
            </a:r>
            <a:r>
              <a:rPr lang="ru-RU" dirty="0" smtClean="0"/>
              <a:t>ваться в </a:t>
            </a:r>
            <a:r>
              <a:rPr lang="ru-RU" dirty="0" err="1" smtClean="0"/>
              <a:t>JavaScript</a:t>
            </a:r>
            <a:r>
              <a:rPr lang="ru-RU" dirty="0" smtClean="0"/>
              <a:t>, а также поддерживает динамическую компиляцию во время исполнения (</a:t>
            </a:r>
            <a:r>
              <a:rPr lang="ru-RU" dirty="0" err="1" smtClean="0"/>
              <a:t>Just</a:t>
            </a:r>
            <a:r>
              <a:rPr lang="ru-RU" dirty="0" smtClean="0"/>
              <a:t> </a:t>
            </a:r>
            <a:r>
              <a:rPr lang="ru-RU" dirty="0" err="1" smtClean="0"/>
              <a:t>In</a:t>
            </a:r>
            <a:r>
              <a:rPr lang="ru-RU" dirty="0" smtClean="0"/>
              <a:t> </a:t>
            </a:r>
            <a:r>
              <a:rPr lang="ru-RU" dirty="0" err="1" smtClean="0"/>
              <a:t>Time</a:t>
            </a:r>
            <a:r>
              <a:rPr lang="ru-RU" dirty="0" smtClean="0"/>
              <a:t>);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err="1" smtClean="0"/>
              <a:t>Dart</a:t>
            </a:r>
            <a:r>
              <a:rPr lang="ru-RU" dirty="0" smtClean="0"/>
              <a:t> позволяет использовать большой набор </a:t>
            </a:r>
            <a:r>
              <a:rPr lang="ru-RU" dirty="0" err="1" smtClean="0"/>
              <a:t>репозиториев</a:t>
            </a:r>
            <a:r>
              <a:rPr lang="ru-RU" dirty="0" smtClean="0"/>
              <a:t> с готовыми </a:t>
            </a:r>
            <a:r>
              <a:rPr lang="ru-RU" dirty="0" err="1" smtClean="0"/>
              <a:t>библиотеками</a:t>
            </a:r>
            <a:r>
              <a:rPr lang="ru-RU" dirty="0" smtClean="0"/>
              <a:t>, которые обеспечивают дополнительную функциональность для всего, что может понадобиться разработчикам;</a:t>
            </a:r>
            <a:endParaRPr lang="en-US" dirty="0" smtClean="0"/>
          </a:p>
          <a:p>
            <a:r>
              <a:rPr lang="ru-RU" dirty="0" smtClean="0"/>
              <a:t> • </a:t>
            </a:r>
            <a:r>
              <a:rPr lang="ru-RU" dirty="0" err="1" smtClean="0"/>
              <a:t>поддержкапопулярных</a:t>
            </a:r>
            <a:r>
              <a:rPr lang="ru-RU" dirty="0" smtClean="0"/>
              <a:t> сред </a:t>
            </a:r>
            <a:r>
              <a:rPr lang="ru-RU" dirty="0" err="1" smtClean="0"/>
              <a:t>разработки,включаяVisual</a:t>
            </a:r>
            <a:r>
              <a:rPr lang="ru-RU" dirty="0" smtClean="0"/>
              <a:t> </a:t>
            </a:r>
            <a:r>
              <a:rPr lang="ru-RU" dirty="0" err="1" smtClean="0"/>
              <a:t>StudioCode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err="1" smtClean="0"/>
              <a:t>IntelliJ</a:t>
            </a:r>
            <a:r>
              <a:rPr lang="ru-RU" dirty="0" smtClean="0"/>
              <a:t> IDEA;</a:t>
            </a:r>
            <a:endParaRPr lang="en-US" dirty="0" smtClean="0"/>
          </a:p>
          <a:p>
            <a:r>
              <a:rPr lang="ru-RU" dirty="0" smtClean="0"/>
              <a:t> • ядро </a:t>
            </a:r>
            <a:r>
              <a:rPr lang="ru-RU" dirty="0" err="1" smtClean="0"/>
              <a:t>Dart</a:t>
            </a:r>
            <a:r>
              <a:rPr lang="ru-RU" dirty="0" smtClean="0"/>
              <a:t> поддерживает создание «слепков» (</a:t>
            </a:r>
            <a:r>
              <a:rPr lang="ru-RU" dirty="0" err="1" smtClean="0"/>
              <a:t>snapshots</a:t>
            </a:r>
            <a:r>
              <a:rPr lang="ru-RU" dirty="0" smtClean="0"/>
              <a:t>), которые позволяют упаковать весь исполняемый код (не только ваш код, но и </a:t>
            </a:r>
            <a:r>
              <a:rPr lang="ru-RU" dirty="0" err="1" smtClean="0"/>
              <a:t>библиотеки</a:t>
            </a:r>
            <a:r>
              <a:rPr lang="ru-RU" dirty="0" smtClean="0"/>
              <a:t>) в единый двоичный файл, что ускоряет запуск приложения.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0D184-3E24-4CDE-A87A-F790DDA30A8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732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Когда я говорю, что он и есть </a:t>
            </a:r>
            <a:r>
              <a:rPr lang="ru-RU" dirty="0" err="1" smtClean="0"/>
              <a:t>виджет</a:t>
            </a:r>
            <a:r>
              <a:rPr lang="ru-RU" dirty="0" smtClean="0"/>
              <a:t>, я имею в виду... ну... я имею в виду, что почти все в нем является </a:t>
            </a:r>
            <a:r>
              <a:rPr lang="ru-RU" dirty="0" err="1" smtClean="0"/>
              <a:t>виджетом</a:t>
            </a:r>
            <a:r>
              <a:rPr lang="ru-RU" dirty="0" smtClean="0"/>
              <a:t> (гораздо сложнее найти во </a:t>
            </a:r>
            <a:r>
              <a:rPr lang="ru-RU" dirty="0" err="1" smtClean="0"/>
              <a:t>Flutter</a:t>
            </a:r>
            <a:r>
              <a:rPr lang="ru-RU" dirty="0" smtClean="0"/>
              <a:t> то, что </a:t>
            </a:r>
            <a:r>
              <a:rPr lang="ru-RU" dirty="0" err="1" smtClean="0"/>
              <a:t>виджетом</a:t>
            </a:r>
            <a:r>
              <a:rPr lang="ru-RU" dirty="0" smtClean="0"/>
              <a:t> не является!).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0D184-3E24-4CDE-A87A-F790DDA30A8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151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Последний пример интересен тем, что на самом деле это иерархия </a:t>
            </a:r>
            <a:r>
              <a:rPr lang="ru-RU" dirty="0" err="1" smtClean="0"/>
              <a:t>виджетов</a:t>
            </a:r>
            <a:r>
              <a:rPr lang="ru-RU" dirty="0" smtClean="0"/>
              <a:t>: </a:t>
            </a:r>
            <a:r>
              <a:rPr lang="ru-RU" dirty="0" err="1" smtClean="0"/>
              <a:t>виджет</a:t>
            </a:r>
            <a:r>
              <a:rPr lang="ru-RU" dirty="0" smtClean="0"/>
              <a:t> </a:t>
            </a:r>
            <a:r>
              <a:rPr lang="ru-RU" dirty="0" err="1" smtClean="0"/>
              <a:t>Center</a:t>
            </a:r>
            <a:r>
              <a:rPr lang="ru-RU" dirty="0" smtClean="0"/>
              <a:t>, а в нем </a:t>
            </a:r>
            <a:r>
              <a:rPr lang="ru-RU" dirty="0" err="1" smtClean="0"/>
              <a:t>виджет</a:t>
            </a:r>
            <a:r>
              <a:rPr lang="ru-RU" dirty="0" smtClean="0"/>
              <a:t> </a:t>
            </a:r>
            <a:r>
              <a:rPr lang="ru-RU" dirty="0" err="1" smtClean="0"/>
              <a:t>Container</a:t>
            </a:r>
            <a:r>
              <a:rPr lang="ru-RU" dirty="0" smtClean="0"/>
              <a:t>, содержащий </a:t>
            </a:r>
            <a:r>
              <a:rPr lang="ru-RU" dirty="0" err="1" smtClean="0"/>
              <a:t>виджет</a:t>
            </a:r>
            <a:r>
              <a:rPr lang="ru-RU" dirty="0" smtClean="0"/>
              <a:t> </a:t>
            </a:r>
            <a:r>
              <a:rPr lang="ru-RU" dirty="0" err="1" smtClean="0"/>
              <a:t>Row</a:t>
            </a:r>
            <a:r>
              <a:rPr lang="ru-RU" dirty="0" smtClean="0"/>
              <a:t>, </a:t>
            </a:r>
            <a:r>
              <a:rPr lang="ru-RU" dirty="0" err="1" smtClean="0"/>
              <a:t>который</a:t>
            </a:r>
            <a:r>
              <a:rPr lang="ru-RU" dirty="0" smtClean="0"/>
              <a:t>, в свою очередь, содержит дочерние </a:t>
            </a:r>
            <a:r>
              <a:rPr lang="ru-RU" dirty="0" err="1" smtClean="0"/>
              <a:t>виджеты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и кнопку </a:t>
            </a:r>
            <a:r>
              <a:rPr lang="ru-RU" dirty="0" err="1" smtClean="0"/>
              <a:t>RaisedButton</a:t>
            </a:r>
            <a:r>
              <a:rPr lang="ru-RU" dirty="0" smtClean="0"/>
              <a:t>. Не важно, что это за </a:t>
            </a:r>
            <a:r>
              <a:rPr lang="ru-RU" dirty="0" err="1" smtClean="0"/>
              <a:t>виджеты</a:t>
            </a:r>
            <a:r>
              <a:rPr lang="ru-RU" dirty="0" smtClean="0"/>
              <a:t> (хотя названия их отлично характеризуют), главное, что вся иерархия </a:t>
            </a:r>
            <a:r>
              <a:rPr lang="ru-RU" dirty="0" err="1" smtClean="0"/>
              <a:t>виджетов</a:t>
            </a:r>
            <a:r>
              <a:rPr lang="ru-RU" dirty="0" smtClean="0"/>
              <a:t>, которую вы видите, сама по себе также считается </a:t>
            </a:r>
            <a:r>
              <a:rPr lang="ru-RU" dirty="0" err="1" smtClean="0"/>
              <a:t>виджетом</a:t>
            </a:r>
            <a:r>
              <a:rPr lang="ru-RU" dirty="0" smtClean="0"/>
              <a:t> </a:t>
            </a:r>
            <a:r>
              <a:rPr lang="ru-RU" dirty="0" err="1" smtClean="0"/>
              <a:t>Flutter</a:t>
            </a:r>
            <a:r>
              <a:rPr lang="ru-RU" dirty="0" smtClean="0"/>
              <a:t>. Да, во </a:t>
            </a:r>
            <a:r>
              <a:rPr lang="ru-RU" dirty="0" err="1" smtClean="0"/>
              <a:t>Flutter</a:t>
            </a:r>
            <a:r>
              <a:rPr lang="ru-RU" dirty="0" smtClean="0"/>
              <a:t> повсюду </a:t>
            </a:r>
            <a:r>
              <a:rPr lang="ru-RU" dirty="0" err="1" smtClean="0"/>
              <a:t>виджеты</a:t>
            </a:r>
            <a:r>
              <a:rPr lang="ru-RU" dirty="0" smtClean="0"/>
              <a:t>!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. Есть очевидные вещи, о которых люди думают, употребляя слово </a:t>
            </a:r>
            <a:r>
              <a:rPr lang="ru-RU" dirty="0" err="1" smtClean="0"/>
              <a:t>виджет</a:t>
            </a:r>
            <a:r>
              <a:rPr lang="ru-RU" dirty="0" smtClean="0"/>
              <a:t> в контексте пользовательского интерфейса: кнопки, списки, изображения, поля текстовых форм и все такое прочее. Это все </a:t>
            </a:r>
            <a:r>
              <a:rPr lang="ru-RU" dirty="0" err="1" smtClean="0"/>
              <a:t>виджеты</a:t>
            </a:r>
            <a:r>
              <a:rPr lang="ru-RU" dirty="0" smtClean="0"/>
              <a:t>. Но во </a:t>
            </a:r>
            <a:r>
              <a:rPr lang="ru-RU" dirty="0" err="1" smtClean="0"/>
              <a:t>Flutter</a:t>
            </a:r>
            <a:r>
              <a:rPr lang="ru-RU" dirty="0" smtClean="0"/>
              <a:t> то, что вы </a:t>
            </a:r>
            <a:r>
              <a:rPr lang="ru-RU" dirty="0" err="1" smtClean="0"/>
              <a:t>виджетами</a:t>
            </a:r>
            <a:r>
              <a:rPr lang="ru-RU" dirty="0" smtClean="0"/>
              <a:t> не считаете, это все еще они. Например, рамка вокруг изображения, состояние поля текстовой формы, текст, отображаемый на экране, даже тема, которую использует приложение. В результате мы видим, что код во </a:t>
            </a:r>
            <a:r>
              <a:rPr lang="ru-RU" dirty="0" err="1" smtClean="0"/>
              <a:t>Flutter</a:t>
            </a:r>
            <a:r>
              <a:rPr lang="ru-RU" dirty="0" smtClean="0"/>
              <a:t> – это гигантская иерархия </a:t>
            </a:r>
            <a:r>
              <a:rPr lang="ru-RU" dirty="0" err="1" smtClean="0"/>
              <a:t>виджетов</a:t>
            </a:r>
            <a:r>
              <a:rPr lang="ru-RU" dirty="0" smtClean="0"/>
              <a:t> (и эта иерархия имеет конкретное имя во </a:t>
            </a:r>
            <a:r>
              <a:rPr lang="ru-RU" dirty="0" err="1" smtClean="0"/>
              <a:t>Flutter</a:t>
            </a:r>
            <a:r>
              <a:rPr lang="ru-RU" dirty="0" smtClean="0"/>
              <a:t>: </a:t>
            </a:r>
            <a:r>
              <a:rPr lang="ru-RU" dirty="0" err="1" smtClean="0"/>
              <a:t>Widgets</a:t>
            </a:r>
            <a:r>
              <a:rPr lang="ru-RU" dirty="0" smtClean="0"/>
              <a:t> </a:t>
            </a:r>
            <a:r>
              <a:rPr lang="ru-RU" dirty="0" err="1" smtClean="0"/>
              <a:t>Tree</a:t>
            </a:r>
            <a:r>
              <a:rPr lang="ru-RU" dirty="0" smtClean="0"/>
              <a:t>, «дерево </a:t>
            </a:r>
            <a:r>
              <a:rPr lang="ru-RU" dirty="0" err="1" smtClean="0"/>
              <a:t>виджетов</a:t>
            </a:r>
            <a:r>
              <a:rPr lang="ru-RU" dirty="0" smtClean="0"/>
              <a:t>»). Видите ли, большинство </a:t>
            </a:r>
            <a:r>
              <a:rPr lang="ru-RU" dirty="0" err="1" smtClean="0"/>
              <a:t>виджетов</a:t>
            </a:r>
            <a:r>
              <a:rPr lang="ru-RU" dirty="0" smtClean="0"/>
              <a:t> являются контейнерами, это означает, что они могут иметь дочерние элементы. Некоторые </a:t>
            </a:r>
            <a:r>
              <a:rPr lang="ru-RU" dirty="0" err="1" smtClean="0"/>
              <a:t>виджеты</a:t>
            </a:r>
            <a:r>
              <a:rPr lang="ru-RU" dirty="0" smtClean="0"/>
              <a:t> могут иметь только один такой элемент, в то время как другие могут иметь много. И тогда у каждого из них может быть один или несколько дочерних элементов, и так далее, и так далее! Все </a:t>
            </a:r>
            <a:r>
              <a:rPr lang="ru-RU" dirty="0" err="1" smtClean="0"/>
              <a:t>виджеты</a:t>
            </a:r>
            <a:r>
              <a:rPr lang="ru-RU" dirty="0" smtClean="0"/>
              <a:t> являются классами </a:t>
            </a:r>
            <a:r>
              <a:rPr lang="ru-RU" dirty="0" err="1" smtClean="0"/>
              <a:t>Dart</a:t>
            </a:r>
            <a:r>
              <a:rPr lang="ru-RU" dirty="0" smtClean="0"/>
              <a:t>, и у них есть обязательное требование: предоставить метод </a:t>
            </a:r>
            <a:r>
              <a:rPr lang="ru-RU" dirty="0" err="1" smtClean="0"/>
              <a:t>build</a:t>
            </a:r>
            <a:r>
              <a:rPr lang="ru-RU" dirty="0" smtClean="0"/>
              <a:t>(). Этот метод должен возвращать... подождите, подождите... другие </a:t>
            </a:r>
            <a:r>
              <a:rPr lang="ru-RU" dirty="0" err="1" smtClean="0"/>
              <a:t>виджеты</a:t>
            </a:r>
            <a:r>
              <a:rPr lang="ru-RU" dirty="0" smtClean="0"/>
              <a:t>! Есть очень мало исключений из этого, например низкоуровневые </a:t>
            </a:r>
            <a:r>
              <a:rPr lang="ru-RU" dirty="0" err="1" smtClean="0"/>
              <a:t>виджеты</a:t>
            </a:r>
            <a:r>
              <a:rPr lang="ru-RU" dirty="0" smtClean="0"/>
              <a:t>, такие как </a:t>
            </a:r>
            <a:r>
              <a:rPr lang="ru-RU" dirty="0" err="1" smtClean="0"/>
              <a:t>виджет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, который возвращает примитивный тип (в нашем случае – </a:t>
            </a:r>
            <a:r>
              <a:rPr lang="ru-RU" dirty="0" err="1" smtClean="0"/>
              <a:t>String</a:t>
            </a:r>
            <a:r>
              <a:rPr lang="ru-RU" dirty="0" smtClean="0"/>
              <a:t>), но большинство возвращает один или несколько </a:t>
            </a:r>
            <a:r>
              <a:rPr lang="ru-RU" dirty="0" err="1" smtClean="0"/>
              <a:t>виджетов</a:t>
            </a:r>
            <a:r>
              <a:rPr lang="ru-RU" dirty="0" smtClean="0"/>
              <a:t>. Помимо этого требования, </a:t>
            </a:r>
            <a:r>
              <a:rPr lang="ru-RU" dirty="0" err="1" smtClean="0"/>
              <a:t>виджет</a:t>
            </a:r>
            <a:r>
              <a:rPr lang="ru-RU" dirty="0" smtClean="0"/>
              <a:t> – это старый добрый класс </a:t>
            </a:r>
            <a:r>
              <a:rPr lang="ru-RU" dirty="0" err="1" smtClean="0"/>
              <a:t>Dart</a:t>
            </a:r>
            <a:r>
              <a:rPr lang="ru-RU" dirty="0" smtClean="0"/>
              <a:t>, который не отличается от класса в любом другом </a:t>
            </a:r>
            <a:r>
              <a:rPr lang="ru-RU" dirty="0" err="1" smtClean="0"/>
              <a:t>объектно-ориентированном</a:t>
            </a:r>
            <a:r>
              <a:rPr lang="ru-RU" dirty="0" smtClean="0"/>
              <a:t> языке (за исключением синтаксиса).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0D184-3E24-4CDE-A87A-F790DDA30A8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800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Виджет</a:t>
            </a:r>
            <a:r>
              <a:rPr lang="ru-RU" dirty="0" smtClean="0"/>
              <a:t> во </a:t>
            </a:r>
            <a:r>
              <a:rPr lang="ru-RU" dirty="0" err="1" smtClean="0"/>
              <a:t>Flutter</a:t>
            </a:r>
            <a:r>
              <a:rPr lang="ru-RU" dirty="0" smtClean="0"/>
              <a:t> расширяет (</a:t>
            </a:r>
            <a:r>
              <a:rPr lang="ru-RU" dirty="0" err="1" smtClean="0"/>
              <a:t>extends</a:t>
            </a:r>
            <a:r>
              <a:rPr lang="ru-RU" dirty="0" smtClean="0"/>
              <a:t>) один из стандартных классов, которые он же и предоставляет, что характерно для объектно-ориентированной парадигмы. Расширенный класс (</a:t>
            </a:r>
            <a:r>
              <a:rPr lang="ru-RU" dirty="0" err="1" smtClean="0"/>
              <a:t>extended</a:t>
            </a:r>
            <a:r>
              <a:rPr lang="ru-RU" dirty="0" smtClean="0"/>
              <a:t> </a:t>
            </a:r>
            <a:r>
              <a:rPr lang="ru-RU" dirty="0" err="1" smtClean="0"/>
              <a:t>class</a:t>
            </a:r>
            <a:r>
              <a:rPr lang="ru-RU" dirty="0" smtClean="0"/>
              <a:t>) определяет, с каким </a:t>
            </a:r>
            <a:r>
              <a:rPr lang="ru-RU" dirty="0" err="1" smtClean="0"/>
              <a:t>виджетом</a:t>
            </a:r>
            <a:r>
              <a:rPr lang="ru-RU" dirty="0" smtClean="0"/>
              <a:t> мы имеем дело на фундаментальном уровне.</a:t>
            </a:r>
          </a:p>
          <a:p>
            <a:r>
              <a:rPr lang="ru-RU" dirty="0" smtClean="0"/>
              <a:t>Есть два самых базовых класса, которые вы будете использовать, вероятно, 99% времени: </a:t>
            </a:r>
            <a:r>
              <a:rPr lang="ru-RU" dirty="0" err="1" smtClean="0"/>
              <a:t>StatelessWidget</a:t>
            </a:r>
            <a:r>
              <a:rPr lang="ru-RU" dirty="0" smtClean="0"/>
              <a:t> и </a:t>
            </a:r>
            <a:r>
              <a:rPr lang="ru-RU" dirty="0" err="1" smtClean="0"/>
              <a:t>StatefulWidget</a:t>
            </a:r>
            <a:r>
              <a:rPr lang="ru-RU" dirty="0" smtClean="0"/>
              <a:t>. </a:t>
            </a:r>
          </a:p>
          <a:p>
            <a:endParaRPr lang="ru-RU" dirty="0" smtClean="0"/>
          </a:p>
          <a:p>
            <a:r>
              <a:rPr lang="ru-RU" dirty="0" err="1" smtClean="0"/>
              <a:t>Виджет</a:t>
            </a:r>
            <a:r>
              <a:rPr lang="ru-RU" dirty="0" smtClean="0"/>
              <a:t>, унаследованный от </a:t>
            </a:r>
            <a:r>
              <a:rPr lang="ru-RU" dirty="0" err="1" smtClean="0"/>
              <a:t>StatelessWidget</a:t>
            </a:r>
            <a:r>
              <a:rPr lang="ru-RU" dirty="0" smtClean="0"/>
              <a:t>, не изменяется после отображения и называется </a:t>
            </a:r>
            <a:r>
              <a:rPr lang="ru-RU" dirty="0" err="1" smtClean="0"/>
              <a:t>виджетом</a:t>
            </a:r>
            <a:r>
              <a:rPr lang="ru-RU" dirty="0" smtClean="0"/>
              <a:t> без состояния, потому что он не имеет состояния (логично).</a:t>
            </a:r>
          </a:p>
          <a:p>
            <a:r>
              <a:rPr lang="ru-RU" dirty="0" smtClean="0"/>
              <a:t>Такие </a:t>
            </a:r>
            <a:r>
              <a:rPr lang="ru-RU" dirty="0" err="1" smtClean="0"/>
              <a:t>виджеты</a:t>
            </a:r>
            <a:r>
              <a:rPr lang="ru-RU" dirty="0" smtClean="0"/>
              <a:t>, как </a:t>
            </a:r>
            <a:r>
              <a:rPr lang="ru-RU" dirty="0" err="1" smtClean="0"/>
              <a:t>Icon</a:t>
            </a:r>
            <a:r>
              <a:rPr lang="ru-RU" dirty="0" smtClean="0"/>
              <a:t> (отображает небольшие изображения) и </a:t>
            </a:r>
            <a:r>
              <a:rPr lang="ru-RU" dirty="0" err="1" smtClean="0"/>
              <a:t>Text</a:t>
            </a:r>
            <a:r>
              <a:rPr lang="ru-RU" dirty="0" smtClean="0"/>
              <a:t> (отображает строки текста), тоже называют </a:t>
            </a:r>
            <a:r>
              <a:rPr lang="ru-RU" dirty="0" err="1" smtClean="0"/>
              <a:t>виджетом</a:t>
            </a:r>
            <a:r>
              <a:rPr lang="ru-RU" dirty="0" smtClean="0"/>
              <a:t> без состояния. Примером подобного класса может быть следующее</a:t>
            </a:r>
          </a:p>
          <a:p>
            <a:endParaRPr lang="ru-RU" dirty="0" smtClean="0"/>
          </a:p>
          <a:p>
            <a:r>
              <a:rPr lang="ru-RU" dirty="0" smtClean="0"/>
              <a:t>наследники базового класса </a:t>
            </a:r>
            <a:r>
              <a:rPr lang="ru-RU" dirty="0" err="1" smtClean="0"/>
              <a:t>StatefulWidget</a:t>
            </a:r>
            <a:r>
              <a:rPr lang="ru-RU" dirty="0" smtClean="0"/>
              <a:t> изменяются, когда пользователь взаимодействует с ним. </a:t>
            </a:r>
            <a:r>
              <a:rPr lang="ru-RU" dirty="0" err="1" smtClean="0"/>
              <a:t>CheckBox</a:t>
            </a:r>
            <a:r>
              <a:rPr lang="ru-RU" dirty="0" smtClean="0"/>
              <a:t>, </a:t>
            </a:r>
            <a:r>
              <a:rPr lang="ru-RU" dirty="0" err="1" smtClean="0"/>
              <a:t>Slider</a:t>
            </a:r>
            <a:r>
              <a:rPr lang="ru-RU" dirty="0" smtClean="0"/>
              <a:t>, </a:t>
            </a:r>
            <a:r>
              <a:rPr lang="ru-RU" dirty="0" err="1" smtClean="0"/>
              <a:t>TextField</a:t>
            </a:r>
            <a:r>
              <a:rPr lang="ru-RU" dirty="0" smtClean="0"/>
              <a:t> – это все известные примеры </a:t>
            </a:r>
            <a:r>
              <a:rPr lang="ru-RU" dirty="0" err="1" smtClean="0"/>
              <a:t>виджетов</a:t>
            </a:r>
            <a:r>
              <a:rPr lang="ru-RU" dirty="0" smtClean="0"/>
              <a:t> с состоянием (и, кстати, </a:t>
            </a:r>
            <a:r>
              <a:rPr lang="ru-RU" dirty="0" err="1" smtClean="0"/>
              <a:t>когда</a:t>
            </a:r>
            <a:r>
              <a:rPr lang="ru-RU" dirty="0" smtClean="0"/>
              <a:t> вы видите, что они написаны с большой буквы, то это означает, что я имею в виду фактические имена классов </a:t>
            </a:r>
            <a:r>
              <a:rPr lang="ru-RU" dirty="0" err="1" smtClean="0"/>
              <a:t>Flutter</a:t>
            </a:r>
            <a:r>
              <a:rPr lang="ru-RU" dirty="0" smtClean="0"/>
              <a:t>, а не общие термины). Когда вы кодируете такой </a:t>
            </a:r>
            <a:r>
              <a:rPr lang="ru-RU" dirty="0" err="1" smtClean="0"/>
              <a:t>виджет</a:t>
            </a:r>
            <a:r>
              <a:rPr lang="ru-RU" dirty="0" smtClean="0"/>
              <a:t>, вам нужно создать два класса: сам класс </a:t>
            </a:r>
            <a:r>
              <a:rPr lang="ru-RU" dirty="0" err="1" smtClean="0"/>
              <a:t>виджета</a:t>
            </a:r>
            <a:r>
              <a:rPr lang="ru-RU" dirty="0" smtClean="0"/>
              <a:t> с </a:t>
            </a:r>
            <a:r>
              <a:rPr lang="ru-RU" dirty="0" err="1" smtClean="0"/>
              <a:t>состоянием</a:t>
            </a:r>
            <a:r>
              <a:rPr lang="ru-RU" dirty="0" smtClean="0"/>
              <a:t> (</a:t>
            </a:r>
            <a:r>
              <a:rPr lang="ru-RU" dirty="0" err="1" smtClean="0"/>
              <a:t>StatefulWidget</a:t>
            </a:r>
            <a:r>
              <a:rPr lang="ru-RU" dirty="0" smtClean="0"/>
              <a:t>) и класс состояния (</a:t>
            </a:r>
            <a:r>
              <a:rPr lang="ru-RU" dirty="0" err="1" smtClean="0"/>
              <a:t>State</a:t>
            </a:r>
            <a:r>
              <a:rPr lang="ru-RU" dirty="0" smtClean="0"/>
              <a:t>), связанный с ним. Вот пример </a:t>
            </a:r>
            <a:r>
              <a:rPr lang="ru-RU" dirty="0" err="1" smtClean="0"/>
              <a:t>виджета</a:t>
            </a:r>
            <a:r>
              <a:rPr lang="ru-RU" dirty="0" smtClean="0"/>
              <a:t> </a:t>
            </a:r>
            <a:r>
              <a:rPr lang="ru-RU" dirty="0" err="1" smtClean="0"/>
              <a:t>StatefulWidget</a:t>
            </a:r>
            <a:r>
              <a:rPr lang="ru-RU" dirty="0" smtClean="0"/>
              <a:t> и связанного с ним класса </a:t>
            </a:r>
            <a:r>
              <a:rPr lang="ru-RU" dirty="0" err="1" smtClean="0"/>
              <a:t>State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0D184-3E24-4CDE-A87A-F790DDA30A8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52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Возвращаясь к </a:t>
            </a:r>
            <a:r>
              <a:rPr lang="ru-RU" dirty="0" err="1" smtClean="0"/>
              <a:t>виджетам</a:t>
            </a:r>
            <a:r>
              <a:rPr lang="ru-RU" dirty="0" smtClean="0"/>
              <a:t> без состояния, следует отметить, что термин «</a:t>
            </a:r>
            <a:r>
              <a:rPr lang="ru-RU" dirty="0" err="1" smtClean="0"/>
              <a:t>виджет</a:t>
            </a:r>
            <a:r>
              <a:rPr lang="ru-RU" dirty="0" smtClean="0"/>
              <a:t> без состояния» не совсем точен, потому что, будучи классом </a:t>
            </a:r>
            <a:r>
              <a:rPr lang="ru-RU" dirty="0" err="1" smtClean="0"/>
              <a:t>Dart</a:t>
            </a:r>
            <a:r>
              <a:rPr lang="ru-RU" dirty="0" smtClean="0"/>
              <a:t>, который имеет свойства и инкапсулированные данные, </a:t>
            </a:r>
            <a:r>
              <a:rPr lang="ru-RU" dirty="0" err="1" smtClean="0"/>
              <a:t>виджеты</a:t>
            </a:r>
            <a:r>
              <a:rPr lang="ru-RU" dirty="0" smtClean="0"/>
              <a:t> без состояния в </a:t>
            </a:r>
            <a:r>
              <a:rPr lang="ru-RU" dirty="0" err="1" smtClean="0"/>
              <a:t>некотором</a:t>
            </a:r>
            <a:r>
              <a:rPr lang="ru-RU" dirty="0" smtClean="0"/>
              <a:t> смысле имеют состояние. Основное различие между </a:t>
            </a:r>
            <a:r>
              <a:rPr lang="ru-RU" dirty="0" err="1" smtClean="0"/>
              <a:t>StatelessWidget</a:t>
            </a:r>
            <a:r>
              <a:rPr lang="ru-RU" dirty="0" smtClean="0"/>
              <a:t> и </a:t>
            </a:r>
            <a:r>
              <a:rPr lang="ru-RU" dirty="0" err="1" smtClean="0"/>
              <a:t>StatefulWidget</a:t>
            </a:r>
            <a:r>
              <a:rPr lang="ru-RU" dirty="0" smtClean="0"/>
              <a:t> заключается в том, что </a:t>
            </a:r>
            <a:r>
              <a:rPr lang="ru-RU" dirty="0" err="1" smtClean="0"/>
              <a:t>виджет</a:t>
            </a:r>
            <a:r>
              <a:rPr lang="ru-RU" dirty="0" smtClean="0"/>
              <a:t> без состояния (</a:t>
            </a:r>
            <a:r>
              <a:rPr lang="ru-RU" dirty="0" err="1" smtClean="0"/>
              <a:t>stateless</a:t>
            </a:r>
            <a:r>
              <a:rPr lang="ru-RU" dirty="0" smtClean="0"/>
              <a:t>) не умеет автоматически перерисовываться при изменении его «состояния», </a:t>
            </a:r>
            <a:r>
              <a:rPr lang="ru-RU" dirty="0" err="1" smtClean="0"/>
              <a:t>тогда</a:t>
            </a:r>
            <a:r>
              <a:rPr lang="ru-RU" dirty="0" smtClean="0"/>
              <a:t> как </a:t>
            </a:r>
            <a:r>
              <a:rPr lang="ru-RU" dirty="0" err="1" smtClean="0"/>
              <a:t>виджет</a:t>
            </a:r>
            <a:r>
              <a:rPr lang="ru-RU" dirty="0" smtClean="0"/>
              <a:t> с состоянием может. Когда </a:t>
            </a:r>
            <a:r>
              <a:rPr lang="ru-RU" dirty="0" err="1" smtClean="0"/>
              <a:t>виджет</a:t>
            </a:r>
            <a:r>
              <a:rPr lang="ru-RU" dirty="0" smtClean="0"/>
              <a:t> с состоянием изменяется, </a:t>
            </a:r>
            <a:r>
              <a:rPr lang="ru-RU" dirty="0" err="1" smtClean="0"/>
              <a:t>независимо</a:t>
            </a:r>
            <a:r>
              <a:rPr lang="ru-RU" dirty="0" smtClean="0"/>
              <a:t> от того, что вызывает изменение, возникают определенные события жизненного цикла. Когда состояние </a:t>
            </a:r>
            <a:r>
              <a:rPr lang="ru-RU" dirty="0" err="1" smtClean="0"/>
              <a:t>виджета</a:t>
            </a:r>
            <a:r>
              <a:rPr lang="ru-RU" dirty="0" smtClean="0"/>
              <a:t> изменяется, то происходит вызов определенных методов, и он перерисовывается (если необходимо, то </a:t>
            </a:r>
            <a:r>
              <a:rPr lang="ru-RU" dirty="0" err="1" smtClean="0"/>
              <a:t>Flutter</a:t>
            </a:r>
            <a:r>
              <a:rPr lang="ru-RU" dirty="0" smtClean="0"/>
              <a:t> делает это автоматически)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Разделение на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подвиджеты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Разделите сложные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более мелкие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подвиджеты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Это упрощает код и делает его более читаемым и поддерживаемым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методов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Если декомпозиция 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подвиджеты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нецелесообразна, можно использовать методы для создания частей интерфейса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Объявляйте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 </a:t>
            </a:r>
            <a:r>
              <a:rPr lang="ru-RU" dirty="0" err="1" smtClean="0"/>
              <a:t>const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где это возможно.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Это позволяет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Flutter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избегать ненужных перестроений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виджетов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Минимизация количества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Старайтесь минимизировать количество вложенных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Например, вместо использования нескольких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Container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 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Padding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, можно использовать один CustomPaint</a:t>
            </a:r>
            <a:r>
              <a:rPr lang="ru-RU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2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Избегание ненужных перестроений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: Если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часто перестраивается из-за изменений в родительском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виджете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, рассмотрите возможность использования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StatefulWidget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 или других методов оптимизации</a:t>
            </a:r>
            <a:r>
              <a:rPr lang="ru-RU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2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Кэширование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Используйте кэширование для часто используемых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данных. Это может значительно снизить нагрузку на систему рендеринга.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0D184-3E24-4CDE-A87A-F790DDA30A8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023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Когда вы кодируете такой </a:t>
            </a:r>
            <a:r>
              <a:rPr lang="ru-RU" dirty="0" err="1" smtClean="0"/>
              <a:t>виджет</a:t>
            </a:r>
            <a:r>
              <a:rPr lang="ru-RU" dirty="0" smtClean="0"/>
              <a:t>, вам нужно создать два класса: сам класс </a:t>
            </a:r>
            <a:r>
              <a:rPr lang="ru-RU" dirty="0" err="1" smtClean="0"/>
              <a:t>виджета</a:t>
            </a:r>
            <a:r>
              <a:rPr lang="ru-RU" dirty="0" smtClean="0"/>
              <a:t> с состоянием (</a:t>
            </a:r>
            <a:r>
              <a:rPr lang="ru-RU" dirty="0" err="1" smtClean="0"/>
              <a:t>StatefulWidget</a:t>
            </a:r>
            <a:r>
              <a:rPr lang="ru-RU" dirty="0" smtClean="0"/>
              <a:t>) и класс состояния (</a:t>
            </a:r>
            <a:r>
              <a:rPr lang="ru-RU" dirty="0" err="1" smtClean="0"/>
              <a:t>State</a:t>
            </a:r>
            <a:r>
              <a:rPr lang="ru-RU" dirty="0" smtClean="0"/>
              <a:t>), связанный с ним. Вот пример </a:t>
            </a:r>
            <a:r>
              <a:rPr lang="ru-RU" dirty="0" err="1" smtClean="0"/>
              <a:t>виджета</a:t>
            </a:r>
            <a:r>
              <a:rPr lang="ru-RU" dirty="0" smtClean="0"/>
              <a:t> </a:t>
            </a:r>
            <a:r>
              <a:rPr lang="ru-RU" dirty="0" err="1" smtClean="0"/>
              <a:t>StatefulWidget</a:t>
            </a:r>
            <a:r>
              <a:rPr lang="ru-RU" dirty="0" smtClean="0"/>
              <a:t> и связанного с ним класса </a:t>
            </a:r>
            <a:r>
              <a:rPr lang="ru-RU" dirty="0" err="1" smtClean="0"/>
              <a:t>State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0D184-3E24-4CDE-A87A-F790DDA30A8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267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Опять же, я не жду, что вы полностью поймете этот код, так как расширять знания по </a:t>
            </a:r>
            <a:r>
              <a:rPr lang="ru-RU" dirty="0" err="1" smtClean="0"/>
              <a:t>Dart</a:t>
            </a:r>
            <a:r>
              <a:rPr lang="ru-RU" dirty="0" smtClean="0"/>
              <a:t> мы начнем позже. Но я всё равно считаю, что вы </a:t>
            </a:r>
            <a:r>
              <a:rPr lang="ru-RU" dirty="0" err="1" smtClean="0"/>
              <a:t>приблизительно</a:t>
            </a:r>
            <a:r>
              <a:rPr lang="ru-RU" dirty="0" smtClean="0"/>
              <a:t> понимаете, что здесь происходит. По крайней мере, то, как код </a:t>
            </a:r>
            <a:r>
              <a:rPr lang="ru-RU" dirty="0" err="1" smtClean="0"/>
              <a:t>виджета</a:t>
            </a:r>
            <a:r>
              <a:rPr lang="ru-RU" dirty="0" smtClean="0"/>
              <a:t> и его объект состояния взаимодействуют и связаны. Может, это не так уж </a:t>
            </a:r>
            <a:r>
              <a:rPr lang="ru-RU" dirty="0" err="1" smtClean="0"/>
              <a:t>очевидно</a:t>
            </a:r>
            <a:r>
              <a:rPr lang="ru-RU" dirty="0" smtClean="0"/>
              <a:t>, но не беспокойтесь, это ненадолго!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0D184-3E24-4CDE-A87A-F790DDA30A8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324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InheritedWidget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это базовый класс во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Flutter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позволяет эффективно передавать данные вниз по дереву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 используется для создания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которые могут делиться состоянием с другими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поддереве.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Основные моменты: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Назначение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InheritedWidget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служит контейнером для данных, которые могут быть доступны любому дочернему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иерархии.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Когда данные внутри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InheritedWidget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изменяются, это вызывает перестроение всех зависимых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виджетов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в поддереве</a:t>
            </a:r>
            <a:r>
              <a:rPr lang="ru-RU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Использование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: Чтобы получить ближайший экземпляр определенного типа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InheritedWidget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из контекста сборки, используется метод BuildContext.dependOnInheritedWidgetOfExactType</a:t>
            </a:r>
            <a:r>
              <a:rPr lang="ru-RU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Вот пример реализации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InheritedWidget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0D184-3E24-4CDE-A87A-F790DDA30A8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5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2017 году вышла альфа-версия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Flutter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пока все еще под именем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Она работала только 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была вдохновлена движком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Skia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Особенность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том, что он абстрагируется от графических API, специфичных для платформы, и позволяет рисовать сложные элементы интерфейса и любые 2D-сцены со скоростью 60 кадров в секунду.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еще в 2017 вышел первый коммерческий продукт 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Flutter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приложение 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бродвейскому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мюзиклу «Гамильтон». По словам команды,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позволил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разработать приложение за три месяца.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приложении можно было просматривать фото и видео, использовать фильтры в стиле «Гамильтона», принимать участие в розыгрыше билетов, покупать товары бренда и петь в караоке песни из мюзикла.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Фанаты «Гамильтона»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были в восторге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от приложения. Кстати, оно до сих пор доступно на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Android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iOS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0D184-3E24-4CDE-A87A-F790DDA30A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18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приводит к дереву </a:t>
            </a:r>
            <a:r>
              <a:rPr lang="ru-RU" dirty="0" err="1" smtClean="0"/>
              <a:t>виджетов</a:t>
            </a:r>
            <a:r>
              <a:rPr lang="ru-RU" dirty="0" smtClean="0"/>
              <a:t>, о котором я упоминал ранее. В то время как код самих </a:t>
            </a:r>
            <a:r>
              <a:rPr lang="ru-RU" dirty="0" err="1" smtClean="0"/>
              <a:t>виджетов</a:t>
            </a:r>
            <a:r>
              <a:rPr lang="ru-RU" dirty="0" smtClean="0"/>
              <a:t> является обычным классом, важно учитывать вложенность и расположение </a:t>
            </a:r>
            <a:r>
              <a:rPr lang="ru-RU" dirty="0" err="1" smtClean="0"/>
              <a:t>виджетов</a:t>
            </a:r>
            <a:r>
              <a:rPr lang="ru-RU" dirty="0" smtClean="0"/>
              <a:t> на экране. Это важно потому, что большинство </a:t>
            </a:r>
            <a:r>
              <a:rPr lang="ru-RU" dirty="0" err="1" smtClean="0"/>
              <a:t>виджетов</a:t>
            </a:r>
            <a:r>
              <a:rPr lang="ru-RU" dirty="0" smtClean="0"/>
              <a:t> </a:t>
            </a:r>
            <a:r>
              <a:rPr lang="ru-RU" dirty="0" err="1" smtClean="0"/>
              <a:t>Flutter</a:t>
            </a:r>
            <a:r>
              <a:rPr lang="ru-RU" dirty="0" smtClean="0"/>
              <a:t> сами по себе довольно </a:t>
            </a:r>
            <a:r>
              <a:rPr lang="ru-RU" dirty="0" err="1" smtClean="0"/>
              <a:t>просты,и</a:t>
            </a:r>
            <a:r>
              <a:rPr lang="ru-RU" dirty="0" smtClean="0"/>
              <a:t> только через композицию вы </a:t>
            </a:r>
            <a:r>
              <a:rPr lang="ru-RU" dirty="0" err="1" smtClean="0"/>
              <a:t>можете</a:t>
            </a:r>
            <a:r>
              <a:rPr lang="ru-RU" dirty="0" smtClean="0"/>
              <a:t> создать сложный пользовательский интерфейс. Даже относительно </a:t>
            </a:r>
            <a:r>
              <a:rPr lang="ru-RU" dirty="0" err="1" smtClean="0"/>
              <a:t>тривиальный</a:t>
            </a:r>
            <a:r>
              <a:rPr lang="ru-RU" dirty="0" smtClean="0"/>
              <a:t> пользовательский интерфейс содержит в себе целую группу </a:t>
            </a:r>
            <a:r>
              <a:rPr lang="ru-RU" dirty="0" err="1" smtClean="0"/>
              <a:t>виджетов</a:t>
            </a:r>
            <a:r>
              <a:rPr lang="ru-RU" dirty="0" smtClean="0"/>
              <a:t>. \</a:t>
            </a:r>
          </a:p>
          <a:p>
            <a:endParaRPr lang="ru-RU" dirty="0" smtClean="0"/>
          </a:p>
          <a:p>
            <a:r>
              <a:rPr lang="ru-RU" dirty="0" smtClean="0"/>
              <a:t>Я знаю, что это кажется очевидным, но задумайтесь вот над чем: для пользовательского интерфейса </a:t>
            </a:r>
            <a:r>
              <a:rPr lang="ru-RU" dirty="0" err="1" smtClean="0"/>
              <a:t>Flutter</a:t>
            </a:r>
            <a:r>
              <a:rPr lang="ru-RU" dirty="0" smtClean="0"/>
              <a:t> нет отдельного языка разметки, как HTML в веб-разработке. Преимущество заключается в том, что есть только один язык для изучения, единая парадигма для восприятия. Может, </a:t>
            </a:r>
            <a:r>
              <a:rPr lang="ru-RU" dirty="0" err="1" smtClean="0"/>
              <a:t>сначала</a:t>
            </a:r>
            <a:r>
              <a:rPr lang="ru-RU" dirty="0" smtClean="0"/>
              <a:t> это и незаметно, но это важное преимущество </a:t>
            </a:r>
            <a:r>
              <a:rPr lang="ru-RU" dirty="0" err="1" smtClean="0"/>
              <a:t>Flutter</a:t>
            </a:r>
            <a:r>
              <a:rPr lang="ru-RU" dirty="0" smtClean="0"/>
              <a:t> над конкурирующими вариантами.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Пока это </a:t>
            </a:r>
            <a:r>
              <a:rPr lang="ru-RU" dirty="0" err="1" smtClean="0"/>
              <a:t>все,что</a:t>
            </a:r>
            <a:r>
              <a:rPr lang="ru-RU" dirty="0" smtClean="0"/>
              <a:t> нужно знать о </a:t>
            </a:r>
            <a:r>
              <a:rPr lang="ru-RU" dirty="0" err="1" smtClean="0"/>
              <a:t>виджетах.Мы</a:t>
            </a:r>
            <a:r>
              <a:rPr lang="ru-RU" dirty="0" smtClean="0"/>
              <a:t> изучим каталог </a:t>
            </a:r>
            <a:r>
              <a:rPr lang="ru-RU" dirty="0" err="1" smtClean="0"/>
              <a:t>виджетов</a:t>
            </a:r>
            <a:r>
              <a:rPr lang="ru-RU" dirty="0" smtClean="0"/>
              <a:t> более подробно начиная с главы 3, и, конечно, мы рассмотрим использование </a:t>
            </a:r>
            <a:r>
              <a:rPr lang="ru-RU" dirty="0" err="1" smtClean="0"/>
              <a:t>каждого</a:t>
            </a:r>
            <a:r>
              <a:rPr lang="ru-RU" dirty="0" smtClean="0"/>
              <a:t> из них в главе 4, когда будем делать приложения с ними. В конце концов, вы получите хорошие знания о наиболее распространенных </a:t>
            </a:r>
            <a:r>
              <a:rPr lang="ru-RU" dirty="0" err="1" smtClean="0"/>
              <a:t>виджетах</a:t>
            </a:r>
            <a:r>
              <a:rPr lang="ru-RU" dirty="0" smtClean="0"/>
              <a:t> </a:t>
            </a:r>
            <a:r>
              <a:rPr lang="ru-RU" dirty="0" err="1" smtClean="0"/>
              <a:t>Flutter</a:t>
            </a:r>
            <a:r>
              <a:rPr lang="ru-RU" dirty="0" smtClean="0"/>
              <a:t>, а также другие, не менее полезные базовые навыки использования и создания </a:t>
            </a:r>
            <a:r>
              <a:rPr lang="ru-RU" dirty="0" err="1" smtClean="0"/>
              <a:t>виджетов</a:t>
            </a:r>
            <a:r>
              <a:rPr lang="ru-RU" dirty="0" smtClean="0"/>
              <a:t> в целом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0D184-3E24-4CDE-A87A-F790DDA30A8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904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и с любым </a:t>
            </a:r>
            <a:r>
              <a:rPr lang="ru-RU" dirty="0" err="1" smtClean="0"/>
              <a:t>фреймворком</a:t>
            </a:r>
            <a:r>
              <a:rPr lang="ru-RU" dirty="0" smtClean="0"/>
              <a:t>, нам как хорошим разработчикам нужно оценить преимущества и подводные камни </a:t>
            </a:r>
            <a:r>
              <a:rPr lang="ru-RU" dirty="0" err="1" smtClean="0"/>
              <a:t>Flutter</a:t>
            </a:r>
            <a:r>
              <a:rPr lang="ru-RU" dirty="0" smtClean="0"/>
              <a:t>. Во </a:t>
            </a:r>
            <a:r>
              <a:rPr lang="ru-RU" dirty="0" err="1" smtClean="0"/>
              <a:t>Flutter</a:t>
            </a:r>
            <a:r>
              <a:rPr lang="ru-RU" dirty="0" smtClean="0"/>
              <a:t> есть и то, и другое, я же не буду бросаться в крайности и говорить, что это «панацея от всех бед» или же полный провал. И если кто-то говорит вам, что он идеален, то вам просто пускают пыль в глаза. Во </a:t>
            </a:r>
            <a:r>
              <a:rPr lang="ru-RU" dirty="0" err="1" smtClean="0"/>
              <a:t>Flutter</a:t>
            </a:r>
            <a:r>
              <a:rPr lang="ru-RU" dirty="0" smtClean="0"/>
              <a:t> есть свои недостатки, но я скромно </a:t>
            </a:r>
            <a:r>
              <a:rPr lang="ru-RU" dirty="0" err="1" smtClean="0"/>
              <a:t>предположу</a:t>
            </a:r>
            <a:r>
              <a:rPr lang="ru-RU" dirty="0" smtClean="0"/>
              <a:t>, что есть довольно много проектов и разработчиков, для которых он может стать отличным вариантом, если не лучшим.</a:t>
            </a:r>
          </a:p>
          <a:p>
            <a:endParaRPr lang="ru-RU" dirty="0" smtClean="0"/>
          </a:p>
          <a:p>
            <a:r>
              <a:rPr lang="ru-RU" dirty="0" smtClean="0"/>
              <a:t>– к ней я вернусь после того, как мы изучим настройку окружения и взглянем на первый пример приложения,– вы сами убедитесь, что это большое преимущество </a:t>
            </a:r>
            <a:r>
              <a:rPr lang="ru-RU" dirty="0" err="1" smtClean="0"/>
              <a:t>Flutter</a:t>
            </a:r>
            <a:r>
              <a:rPr lang="ru-RU" dirty="0" smtClean="0"/>
              <a:t> .</a:t>
            </a:r>
            <a:r>
              <a:rPr lang="ru-RU" dirty="0" err="1" smtClean="0"/>
              <a:t>ReactNative</a:t>
            </a:r>
            <a:r>
              <a:rPr lang="ru-RU" dirty="0" smtClean="0"/>
              <a:t> также включает возможность горячей перезагрузки, особенно если вы используете сторонний компонент </a:t>
            </a:r>
            <a:r>
              <a:rPr lang="ru-RU" dirty="0" err="1" smtClean="0"/>
              <a:t>Expo</a:t>
            </a:r>
            <a:r>
              <a:rPr lang="ru-RU" dirty="0" smtClean="0"/>
              <a:t>. Однако во </a:t>
            </a:r>
            <a:r>
              <a:rPr lang="ru-RU" dirty="0" err="1" smtClean="0"/>
              <a:t>Flutter</a:t>
            </a:r>
            <a:r>
              <a:rPr lang="ru-RU" dirty="0" smtClean="0"/>
              <a:t> эта </a:t>
            </a:r>
            <a:r>
              <a:rPr lang="ru-RU" dirty="0" err="1" smtClean="0"/>
              <a:t>функциональность</a:t>
            </a:r>
            <a:r>
              <a:rPr lang="ru-RU" dirty="0" smtClean="0"/>
              <a:t> реализована более качественно и стабильно. Немногие </a:t>
            </a:r>
            <a:r>
              <a:rPr lang="ru-RU" dirty="0" err="1" smtClean="0"/>
              <a:t>фреймворки</a:t>
            </a:r>
            <a:r>
              <a:rPr lang="ru-RU" dirty="0" smtClean="0"/>
              <a:t>, даже </a:t>
            </a:r>
            <a:r>
              <a:rPr lang="ru-RU" dirty="0" err="1" smtClean="0"/>
              <a:t>нативные</a:t>
            </a:r>
            <a:r>
              <a:rPr lang="ru-RU" dirty="0" smtClean="0"/>
              <a:t>, могут похвастаться подобными возможностями</a:t>
            </a:r>
          </a:p>
          <a:p>
            <a:endParaRPr lang="ru-RU" dirty="0" smtClean="0"/>
          </a:p>
          <a:p>
            <a:r>
              <a:rPr lang="ru-RU" dirty="0" err="1" smtClean="0"/>
              <a:t>Flutter</a:t>
            </a:r>
            <a:r>
              <a:rPr lang="ru-RU" dirty="0" smtClean="0"/>
              <a:t> будут корректно работать на </a:t>
            </a:r>
            <a:r>
              <a:rPr lang="ru-RU" dirty="0" err="1" smtClean="0"/>
              <a:t>iOS</a:t>
            </a:r>
            <a:r>
              <a:rPr lang="ru-RU" dirty="0" smtClean="0"/>
              <a:t> и </a:t>
            </a:r>
            <a:r>
              <a:rPr lang="ru-RU" dirty="0" err="1" smtClean="0"/>
              <a:t>Android</a:t>
            </a:r>
            <a:r>
              <a:rPr lang="ru-RU" dirty="0" smtClean="0"/>
              <a:t> (и в конечном итоге преемнике </a:t>
            </a:r>
            <a:r>
              <a:rPr lang="ru-RU" dirty="0" err="1" smtClean="0"/>
              <a:t>Android</a:t>
            </a:r>
            <a:r>
              <a:rPr lang="ru-RU" dirty="0" smtClean="0"/>
              <a:t> – </a:t>
            </a:r>
            <a:r>
              <a:rPr lang="ru-RU" dirty="0" err="1" smtClean="0"/>
              <a:t>Fuchsia</a:t>
            </a:r>
            <a:r>
              <a:rPr lang="ru-RU" dirty="0" smtClean="0"/>
              <a:t>). </a:t>
            </a:r>
            <a:r>
              <a:rPr lang="ru-RU" dirty="0" err="1" smtClean="0"/>
              <a:t>Flutter</a:t>
            </a:r>
            <a:r>
              <a:rPr lang="ru-RU" dirty="0" smtClean="0"/>
              <a:t> поставляет два набора </a:t>
            </a:r>
            <a:r>
              <a:rPr lang="ru-RU" dirty="0" err="1" smtClean="0"/>
              <a:t>виджетов</a:t>
            </a:r>
            <a:r>
              <a:rPr lang="ru-RU" dirty="0" smtClean="0"/>
              <a:t> из коробки, один для </a:t>
            </a:r>
            <a:r>
              <a:rPr lang="ru-RU" dirty="0" err="1" smtClean="0"/>
              <a:t>iOS</a:t>
            </a:r>
            <a:r>
              <a:rPr lang="ru-RU" dirty="0" smtClean="0"/>
              <a:t> и один для </a:t>
            </a:r>
            <a:r>
              <a:rPr lang="ru-RU" dirty="0" err="1" smtClean="0"/>
              <a:t>Android</a:t>
            </a:r>
            <a:r>
              <a:rPr lang="ru-RU" dirty="0" smtClean="0"/>
              <a:t>, поэтому ваши приложения могут как выглядеть одинаково на обеих платформах, так и учитывать стилистику целевой операционной системы.</a:t>
            </a:r>
          </a:p>
          <a:p>
            <a:endParaRPr lang="ru-RU" dirty="0" smtClean="0"/>
          </a:p>
          <a:p>
            <a:r>
              <a:rPr lang="ru-RU" dirty="0" smtClean="0"/>
              <a:t>Что позволяет разработчикам быть очень продуктивными, быстрыми и делать меньше ошибок. Как только вы пройдете </a:t>
            </a:r>
            <a:r>
              <a:rPr lang="ru-RU" dirty="0" err="1" smtClean="0"/>
              <a:t>тернистый</a:t>
            </a:r>
            <a:r>
              <a:rPr lang="ru-RU" dirty="0" smtClean="0"/>
              <a:t> начальный путь обучения, вам понравится </a:t>
            </a:r>
            <a:r>
              <a:rPr lang="ru-RU" dirty="0" err="1" smtClean="0"/>
              <a:t>Dart</a:t>
            </a:r>
            <a:r>
              <a:rPr lang="ru-RU" dirty="0" smtClean="0"/>
              <a:t>, особенно в сравнении с </a:t>
            </a:r>
            <a:r>
              <a:rPr lang="ru-RU" dirty="0" err="1" smtClean="0"/>
              <a:t>JavaScript</a:t>
            </a:r>
            <a:r>
              <a:rPr lang="ru-RU" dirty="0" smtClean="0"/>
              <a:t>, </a:t>
            </a:r>
            <a:r>
              <a:rPr lang="ru-RU" dirty="0" err="1" smtClean="0"/>
              <a:t>Objective</a:t>
            </a:r>
            <a:r>
              <a:rPr lang="ru-RU" dirty="0" smtClean="0"/>
              <a:t>-C или </a:t>
            </a:r>
            <a:r>
              <a:rPr lang="ru-RU" dirty="0" err="1" smtClean="0"/>
              <a:t>Java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За: </a:t>
            </a:r>
            <a:r>
              <a:rPr lang="ru-RU" dirty="0" err="1" smtClean="0"/>
              <a:t>виджеты</a:t>
            </a:r>
            <a:r>
              <a:rPr lang="ru-RU" dirty="0" smtClean="0"/>
              <a:t>–</a:t>
            </a:r>
            <a:r>
              <a:rPr lang="ru-RU" dirty="0" err="1" smtClean="0"/>
              <a:t>Flutter</a:t>
            </a:r>
            <a:r>
              <a:rPr lang="ru-RU" dirty="0" smtClean="0"/>
              <a:t> предоставляет разработчикам богатый набор </a:t>
            </a:r>
            <a:r>
              <a:rPr lang="ru-RU" dirty="0" err="1" smtClean="0"/>
              <a:t>виджетов</a:t>
            </a:r>
            <a:r>
              <a:rPr lang="ru-RU" dirty="0" smtClean="0"/>
              <a:t>, и этого может быть вполне достаточно для построения любого </a:t>
            </a:r>
            <a:r>
              <a:rPr lang="ru-RU" dirty="0" err="1" smtClean="0"/>
              <a:t>приложения</a:t>
            </a:r>
            <a:r>
              <a:rPr lang="ru-RU" dirty="0" smtClean="0"/>
              <a:t>. Вы также можете создавать и свой собственный </a:t>
            </a:r>
            <a:r>
              <a:rPr lang="ru-RU" dirty="0" err="1" smtClean="0"/>
              <a:t>виджет</a:t>
            </a:r>
            <a:r>
              <a:rPr lang="ru-RU" dirty="0" smtClean="0"/>
              <a:t> (на </a:t>
            </a:r>
            <a:r>
              <a:rPr lang="ru-RU" dirty="0" err="1" smtClean="0"/>
              <a:t>самом</a:t>
            </a:r>
            <a:r>
              <a:rPr lang="ru-RU" dirty="0" smtClean="0"/>
              <a:t> деле вы всегда будете так делать, не важно, на каком уровне), и даже использовать многие сторонние </a:t>
            </a:r>
            <a:r>
              <a:rPr lang="ru-RU" dirty="0" err="1" smtClean="0"/>
              <a:t>виджеты</a:t>
            </a:r>
            <a:r>
              <a:rPr lang="ru-RU" dirty="0" smtClean="0"/>
              <a:t>, дабы расширить возможности приложения. Эти </a:t>
            </a:r>
            <a:r>
              <a:rPr lang="ru-RU" dirty="0" err="1" smtClean="0"/>
              <a:t>виджеты</a:t>
            </a:r>
            <a:r>
              <a:rPr lang="ru-RU" dirty="0" smtClean="0"/>
              <a:t> так же просты в использовании, как и те, что нам предлагает сам </a:t>
            </a:r>
            <a:r>
              <a:rPr lang="ru-RU" dirty="0" err="1" smtClean="0"/>
              <a:t>Flutter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0D184-3E24-4CDE-A87A-F790DDA30A8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825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правило, очень эмоционально реагируют на примеры </a:t>
            </a:r>
            <a:r>
              <a:rPr lang="ru-RU" dirty="0" err="1" smtClean="0"/>
              <a:t>Flutter</a:t>
            </a:r>
            <a:r>
              <a:rPr lang="ru-RU" dirty="0" smtClean="0"/>
              <a:t>. Для сравнения, </a:t>
            </a:r>
            <a:r>
              <a:rPr lang="ru-RU" dirty="0" err="1" smtClean="0"/>
              <a:t>ReactNative</a:t>
            </a:r>
            <a:r>
              <a:rPr lang="ru-RU" dirty="0" smtClean="0"/>
              <a:t>, у которого также в одном классе описывается и логика, и разметка, первое время страдал от подобных жалоб, но потом разработчики привыкли</a:t>
            </a:r>
          </a:p>
          <a:p>
            <a:endParaRPr lang="ru-RU" dirty="0" smtClean="0"/>
          </a:p>
          <a:p>
            <a:r>
              <a:rPr lang="ru-RU" dirty="0" err="1" smtClean="0"/>
              <a:t>ожет</a:t>
            </a:r>
            <a:r>
              <a:rPr lang="ru-RU" dirty="0" smtClean="0"/>
              <a:t> стать недостатком, ведь иногда вы будете сталкиваться с очень глубоко вложенной иерархией, и разобраться со структурой кода станет не так-то просто. С развитием интернета мы к этому уже привыкли, потому что HTML сам по себе является древовидным, однако поскольку практически все во </a:t>
            </a:r>
            <a:r>
              <a:rPr lang="ru-RU" dirty="0" err="1" smtClean="0"/>
              <a:t>Flutter</a:t>
            </a:r>
            <a:r>
              <a:rPr lang="ru-RU" dirty="0" smtClean="0"/>
              <a:t> является </a:t>
            </a:r>
            <a:r>
              <a:rPr lang="ru-RU" dirty="0" err="1" smtClean="0"/>
              <a:t>виджетами</a:t>
            </a:r>
            <a:r>
              <a:rPr lang="ru-RU" dirty="0" smtClean="0"/>
              <a:t>, иерархия иногда может быть даже глубже HTML, а стиль кода </a:t>
            </a:r>
            <a:r>
              <a:rPr lang="ru-RU" dirty="0" err="1" smtClean="0"/>
              <a:t>Dart</a:t>
            </a:r>
            <a:r>
              <a:rPr lang="ru-RU" dirty="0" smtClean="0"/>
              <a:t> выглядит сложнее.</a:t>
            </a:r>
          </a:p>
          <a:p>
            <a:r>
              <a:rPr lang="ru-RU" dirty="0" smtClean="0"/>
              <a:t>это все еще недостаток, потому что вы должны осознавать его и уметь работать с ним самостоятельно. Ни </a:t>
            </a:r>
            <a:r>
              <a:rPr lang="ru-RU" dirty="0" err="1" smtClean="0"/>
              <a:t>Flutter</a:t>
            </a:r>
            <a:r>
              <a:rPr lang="ru-RU" dirty="0" smtClean="0"/>
              <a:t>, ни </a:t>
            </a:r>
            <a:r>
              <a:rPr lang="ru-RU" dirty="0" err="1" smtClean="0"/>
              <a:t>Dart</a:t>
            </a:r>
            <a:r>
              <a:rPr lang="ru-RU" dirty="0" smtClean="0"/>
              <a:t> не предложат вам подсказок в решении</a:t>
            </a:r>
          </a:p>
          <a:p>
            <a:endParaRPr lang="ru-RU" dirty="0" smtClean="0"/>
          </a:p>
          <a:p>
            <a:r>
              <a:rPr lang="ru-RU" dirty="0" err="1" smtClean="0"/>
              <a:t>Flutter</a:t>
            </a:r>
            <a:r>
              <a:rPr lang="ru-RU" dirty="0" smtClean="0"/>
              <a:t> обычно считается реактивным (</a:t>
            </a:r>
            <a:r>
              <a:rPr lang="ru-RU" dirty="0" err="1" smtClean="0"/>
              <a:t>reactive</a:t>
            </a:r>
            <a:r>
              <a:rPr lang="ru-RU" dirty="0" smtClean="0"/>
              <a:t>). Метод </a:t>
            </a:r>
            <a:r>
              <a:rPr lang="ru-RU" dirty="0" err="1" smtClean="0"/>
              <a:t>build</a:t>
            </a:r>
            <a:r>
              <a:rPr lang="ru-RU" dirty="0" smtClean="0"/>
              <a:t>(), который вы видели ранее, принимает в качестве аргумента текущее состояние, а то, что он возвращает, – это визуальное представление этого </a:t>
            </a:r>
            <a:r>
              <a:rPr lang="ru-RU" dirty="0" err="1" smtClean="0"/>
              <a:t>виджета</a:t>
            </a:r>
            <a:r>
              <a:rPr lang="ru-RU" dirty="0" smtClean="0"/>
              <a:t>, на основе обновленного состояния. Когда обновляется состояние, </a:t>
            </a:r>
            <a:r>
              <a:rPr lang="ru-RU" dirty="0" err="1" smtClean="0"/>
              <a:t>виджет</a:t>
            </a:r>
            <a:r>
              <a:rPr lang="ru-RU" dirty="0" smtClean="0"/>
              <a:t> «реагирует» на это и обновляет себя с помощью повторного вызова метода </a:t>
            </a:r>
            <a:r>
              <a:rPr lang="ru-RU" dirty="0" err="1" smtClean="0"/>
              <a:t>build</a:t>
            </a:r>
            <a:r>
              <a:rPr lang="ru-RU" dirty="0" smtClean="0"/>
              <a:t>(). Всё это – стандартный механизм </a:t>
            </a:r>
            <a:r>
              <a:rPr lang="ru-RU" dirty="0" err="1" smtClean="0"/>
              <a:t>Flutter</a:t>
            </a:r>
            <a:r>
              <a:rPr lang="ru-RU" dirty="0" smtClean="0"/>
              <a:t> и типовой жизненный цикл </a:t>
            </a:r>
            <a:r>
              <a:rPr lang="ru-RU" dirty="0" err="1" smtClean="0"/>
              <a:t>виджета</a:t>
            </a:r>
            <a:r>
              <a:rPr lang="ru-RU" dirty="0" smtClean="0"/>
              <a:t>. Сравните это с «нереактивными» подходами, когда вы создаете </a:t>
            </a:r>
            <a:r>
              <a:rPr lang="ru-RU" dirty="0" err="1" smtClean="0"/>
              <a:t>виджет</a:t>
            </a:r>
            <a:r>
              <a:rPr lang="ru-RU" dirty="0" smtClean="0"/>
              <a:t>, а затем самостоятельно вызываете нужные методы для его модификации или обновления. В целом реактивная парадигма довольно удобна, хотя для </a:t>
            </a:r>
            <a:r>
              <a:rPr lang="ru-RU" dirty="0" err="1" smtClean="0"/>
              <a:t>Flutter</a:t>
            </a:r>
            <a:r>
              <a:rPr lang="ru-RU" dirty="0" smtClean="0"/>
              <a:t> она может быть и недостатком, потому что иногда это усложняет простые вещи </a:t>
            </a:r>
            <a:r>
              <a:rPr lang="ru-RU" b="0" i="1" u="sng" dirty="0" smtClean="0"/>
              <a:t>(вы сами увидите подобные проблемы в последующих главах, а также научитесь с ними справляться). </a:t>
            </a:r>
            <a:r>
              <a:rPr lang="ru-RU" dirty="0" smtClean="0"/>
              <a:t>С этим связана и сложность управления состояниями, которая является недостатком </a:t>
            </a:r>
            <a:r>
              <a:rPr lang="ru-RU" dirty="0" err="1" smtClean="0"/>
              <a:t>Flutter</a:t>
            </a:r>
            <a:r>
              <a:rPr lang="ru-RU" dirty="0" smtClean="0"/>
              <a:t> в том смысле, что нет канонически правильного и неправильного способа это делать. </a:t>
            </a:r>
            <a:r>
              <a:rPr lang="ru-RU" b="1" i="1" dirty="0" smtClean="0"/>
              <a:t>Существует множество подходов, и у каждого есть свои плюсы и минусы, а вам нужно будет решить, что лучше соответствует вашим потребностям </a:t>
            </a:r>
            <a:r>
              <a:rPr lang="ru-RU" dirty="0" smtClean="0"/>
              <a:t>(и да, я буду предлагать то, что считаю хорошим подходом). </a:t>
            </a:r>
            <a:r>
              <a:rPr lang="ru-RU" dirty="0" err="1" smtClean="0"/>
              <a:t>Google</a:t>
            </a:r>
            <a:r>
              <a:rPr lang="ru-RU" dirty="0" smtClean="0"/>
              <a:t> работает над таким каноничным подходом прямо сейчас, но пока он не готов, я буду рассматривать отсутствие определенного пути как недостаток (хотя некоторые считают гибкость преимуществом!).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0D184-3E24-4CDE-A87A-F790DDA30A8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5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Одной из ключевых характеристик релиза стала скорость загрузки и работы приложения. Разработчики увеличили ее за счет внедрения графического движка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2D.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Еще во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Flutter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1.0 появилась знаменитая «горячая перезагрузка». Эта функция автоматически обновляет приложение в браузере при сохранении изменений в исходном коде. Она позволяет разработчикам быстро увидеть результаты изменений. Самостоятельно перезагружать страницу не нужно.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Открытое программное обеспечение позволяет использовать, модифицировать и распространять код в других программах или приложениях. Разработчикам проще понимать, как работает код, когда он у них перед глазами.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Пользователям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Flutter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понаслышке знаком такой проект как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Skia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 является движком для рендеринга всего что мы видим на экране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Flutter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 помощью него можно рисовать сложные элементы интерфейса и любые 2D сцены с поддержкой плавной анимации и различных эффектов. 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0D184-3E24-4CDE-A87A-F790DDA30A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04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Flutter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1.12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стал пятым стабильным релизом после версии 1.0. В нем было использовано 1,905 пул-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реквестов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188 разработчиков.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Команда добавила поддержку веб-технологий в бета-версии. Появились стабильные API для интеграции 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Kotlin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Функция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Add-to-App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позволила интегрировать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Flutter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нативные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-приложения.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этом же году на конференции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I/O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York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представила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KENKEN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одну из самых популярных игр 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Flutter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 поддержкой мобильных и веб-платформ.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0D184-3E24-4CDE-A87A-F790DDA30A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56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2021 году 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pub.dev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любой разработчик уже мог добавить собственный плагин, совместимый 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Flutter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0D184-3E24-4CDE-A87A-F790DDA30A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9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0D184-3E24-4CDE-A87A-F790DDA30A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72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Casual</a:t>
            </a:r>
            <a:r>
              <a:rPr lang="ru-RU" dirty="0" smtClean="0"/>
              <a:t> </a:t>
            </a:r>
            <a:r>
              <a:rPr lang="ru-RU" dirty="0" err="1" smtClean="0"/>
              <a:t>Games</a:t>
            </a:r>
            <a:r>
              <a:rPr lang="ru-RU" dirty="0" smtClean="0"/>
              <a:t> </a:t>
            </a:r>
            <a:r>
              <a:rPr lang="ru-RU" dirty="0" err="1" smtClean="0"/>
              <a:t>Toolkit</a:t>
            </a:r>
            <a:r>
              <a:rPr lang="ru-RU" dirty="0" smtClean="0"/>
              <a:t> поддерживал </a:t>
            </a:r>
            <a:r>
              <a:rPr lang="ru-RU" dirty="0" err="1" smtClean="0"/>
              <a:t>Apple</a:t>
            </a:r>
            <a:r>
              <a:rPr lang="ru-RU" dirty="0" smtClean="0"/>
              <a:t> </a:t>
            </a:r>
            <a:r>
              <a:rPr lang="ru-RU" dirty="0" err="1" smtClean="0"/>
              <a:t>Game</a:t>
            </a:r>
            <a:r>
              <a:rPr lang="ru-RU" dirty="0" smtClean="0"/>
              <a:t> </a:t>
            </a:r>
            <a:r>
              <a:rPr lang="ru-RU" dirty="0" err="1" smtClean="0"/>
              <a:t>Center</a:t>
            </a:r>
            <a:r>
              <a:rPr lang="ru-RU" dirty="0" smtClean="0"/>
              <a:t> и игровые сервисы </a:t>
            </a:r>
            <a:r>
              <a:rPr lang="ru-RU" dirty="0" err="1" smtClean="0"/>
              <a:t>Google</a:t>
            </a:r>
            <a:r>
              <a:rPr lang="ru-RU" dirty="0" smtClean="0"/>
              <a:t> </a:t>
            </a:r>
            <a:r>
              <a:rPr lang="ru-RU" dirty="0" err="1" smtClean="0"/>
              <a:t>Play</a:t>
            </a:r>
            <a:r>
              <a:rPr lang="ru-RU" dirty="0" smtClean="0"/>
              <a:t>. Это значит, что разработчики теперь могли интегрировать в свой проект </a:t>
            </a:r>
            <a:r>
              <a:rPr lang="ru-RU" dirty="0" err="1" smtClean="0"/>
              <a:t>виджеты</a:t>
            </a:r>
            <a:r>
              <a:rPr lang="ru-RU" dirty="0" smtClean="0"/>
              <a:t> этих сервисов, например, таблицу лидеров.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Еще в </a:t>
            </a:r>
            <a:r>
              <a:rPr lang="ru-RU" dirty="0" err="1" smtClean="0"/>
              <a:t>Flutter</a:t>
            </a:r>
            <a:r>
              <a:rPr lang="ru-RU" dirty="0" smtClean="0"/>
              <a:t> 3 появилась стабильная поддержка </a:t>
            </a:r>
            <a:r>
              <a:rPr lang="ru-RU" dirty="0" err="1" smtClean="0"/>
              <a:t>macOS</a:t>
            </a:r>
            <a:r>
              <a:rPr lang="ru-RU" dirty="0" smtClean="0"/>
              <a:t> и </a:t>
            </a:r>
            <a:r>
              <a:rPr lang="ru-RU" dirty="0" err="1" smtClean="0"/>
              <a:t>Linux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последнем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релизе 3.19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появилась бета-версия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SDK. Она позволяет встраивать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Flutter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-приложения функции на основе моделей генеративного ИИ семейства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Gemini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Gemini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 можно использовать для детального управления анимацией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 повышает качество взаимодействия с пользователем. Узнать больше о работе 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SDK можно в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кратком руководстве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того, релиз 3.19 позволяет разрабатывать приложения для еще одной платформы —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Arm64.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0D184-3E24-4CDE-A87A-F790DDA30A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15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2023 году экосистема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Flutter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выросла на 26% — до 48 000 пакетов в конце декабря. В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январе 2024 года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Pub.dev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было более 700 000 активных пользователей в месяц. На этот год у команды разработчиков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большие планы. Например: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0D184-3E24-4CDE-A87A-F790DDA30A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85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8617-0EDC-4D28-AAAC-8F92F6C25FA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A422-D047-4419-BD8C-0AD995E9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2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8617-0EDC-4D28-AAAC-8F92F6C25FA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A422-D047-4419-BD8C-0AD995E9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6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8617-0EDC-4D28-AAAC-8F92F6C25FA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A422-D047-4419-BD8C-0AD995E9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1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8617-0EDC-4D28-AAAC-8F92F6C25FA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A422-D047-4419-BD8C-0AD995E9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1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8617-0EDC-4D28-AAAC-8F92F6C25FA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A422-D047-4419-BD8C-0AD995E9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8617-0EDC-4D28-AAAC-8F92F6C25FA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A422-D047-4419-BD8C-0AD995E9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4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8617-0EDC-4D28-AAAC-8F92F6C25FA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A422-D047-4419-BD8C-0AD995E9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2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8617-0EDC-4D28-AAAC-8F92F6C25FA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A422-D047-4419-BD8C-0AD995E9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4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8617-0EDC-4D28-AAAC-8F92F6C25FA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A422-D047-4419-BD8C-0AD995E9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72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8617-0EDC-4D28-AAAC-8F92F6C25FA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A422-D047-4419-BD8C-0AD995E9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89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8617-0EDC-4D28-AAAC-8F92F6C25FA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A422-D047-4419-BD8C-0AD995E9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4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58617-0EDC-4D28-AAAC-8F92F6C25FA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1A422-D047-4419-BD8C-0AD995E9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7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art.dev/get-dart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art.dev/get-dart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art.dev/get-dar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flutter/whats-new-in-flutter-2-8-d085b763d18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Программирование мобильных систем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783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Планы на </a:t>
            </a:r>
            <a:r>
              <a:rPr lang="ru-RU" dirty="0" smtClean="0"/>
              <a:t>будущее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интеграция AR, чтобы сделать приложения более интерактивным;</a:t>
            </a:r>
          </a:p>
          <a:p>
            <a:r>
              <a:rPr lang="ru-RU" dirty="0"/>
              <a:t>поддержка </a:t>
            </a:r>
            <a:r>
              <a:rPr lang="ru-RU" dirty="0" err="1"/>
              <a:t>Flutter</a:t>
            </a:r>
            <a:r>
              <a:rPr lang="ru-RU" dirty="0"/>
              <a:t>-приложений для </a:t>
            </a:r>
            <a:r>
              <a:rPr lang="ru-RU" dirty="0" err="1"/>
              <a:t>Fuchsia</a:t>
            </a:r>
            <a:r>
              <a:rPr lang="ru-RU" dirty="0"/>
              <a:t> OS — новой операционной системы от </a:t>
            </a:r>
            <a:r>
              <a:rPr lang="ru-RU" dirty="0" err="1"/>
              <a:t>Google</a:t>
            </a:r>
            <a:r>
              <a:rPr lang="ru-RU" dirty="0"/>
              <a:t>;</a:t>
            </a:r>
          </a:p>
          <a:p>
            <a:r>
              <a:rPr lang="ru-RU" dirty="0"/>
              <a:t>пересмотр дизайна UI/UX</a:t>
            </a:r>
            <a:r>
              <a:rPr lang="ru-RU" dirty="0" smtClean="0"/>
              <a:t>;</a:t>
            </a:r>
          </a:p>
          <a:p>
            <a:r>
              <a:rPr lang="ru-RU" dirty="0"/>
              <a:t>поддержка производительности.</a:t>
            </a:r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28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0331" y="106708"/>
            <a:ext cx="10515600" cy="1325563"/>
          </a:xfrm>
        </p:spPr>
        <p:txBody>
          <a:bodyPr/>
          <a:lstStyle/>
          <a:p>
            <a:r>
              <a:rPr lang="ru-RU" dirty="0" smtClean="0"/>
              <a:t>Причины популярности </a:t>
            </a:r>
            <a:r>
              <a:rPr lang="en-US" dirty="0"/>
              <a:t>F</a:t>
            </a:r>
            <a:r>
              <a:rPr lang="en-US" dirty="0" smtClean="0"/>
              <a:t>lutter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1671" y="1312434"/>
            <a:ext cx="11069617" cy="52712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3200" b="1" dirty="0" smtClean="0"/>
              <a:t>	Кроссплатформенность:</a:t>
            </a:r>
          </a:p>
          <a:p>
            <a:pPr marL="0" indent="0">
              <a:buNone/>
            </a:pPr>
            <a:r>
              <a:rPr lang="ru-RU" sz="3200" dirty="0" smtClean="0"/>
              <a:t> </a:t>
            </a:r>
            <a:r>
              <a:rPr lang="ru-RU" sz="3200" dirty="0" err="1"/>
              <a:t>Flutter</a:t>
            </a:r>
            <a:r>
              <a:rPr lang="ru-RU" sz="3200" dirty="0"/>
              <a:t> позволяет создавать приложения для </a:t>
            </a:r>
            <a:r>
              <a:rPr lang="ru-RU" sz="3200" dirty="0" err="1"/>
              <a:t>iOS</a:t>
            </a:r>
            <a:r>
              <a:rPr lang="ru-RU" sz="3200" dirty="0"/>
              <a:t>, </a:t>
            </a:r>
            <a:r>
              <a:rPr lang="ru-RU" sz="3200" dirty="0" err="1"/>
              <a:t>Android</a:t>
            </a:r>
            <a:r>
              <a:rPr lang="ru-RU" sz="3200" dirty="0"/>
              <a:t>, </a:t>
            </a:r>
            <a:r>
              <a:rPr lang="ru-RU" sz="3200" dirty="0" err="1"/>
              <a:t>Web</a:t>
            </a:r>
            <a:r>
              <a:rPr lang="ru-RU" sz="3200" dirty="0"/>
              <a:t> и даже настольных платформ, используя один </a:t>
            </a:r>
            <a:r>
              <a:rPr lang="ru-RU" sz="3200" dirty="0" smtClean="0"/>
              <a:t>код. </a:t>
            </a:r>
            <a:r>
              <a:rPr lang="ru-RU" sz="3200" dirty="0"/>
              <a:t>Это значительно экономит время и ресурсы, так как не нужно поддерживать отдельные команды для каждой платформы.</a:t>
            </a:r>
          </a:p>
          <a:p>
            <a:pPr marL="0" indent="0">
              <a:buNone/>
            </a:pPr>
            <a:r>
              <a:rPr lang="ru-RU" sz="3200" b="1" dirty="0" smtClean="0"/>
              <a:t>	Высокая </a:t>
            </a:r>
            <a:r>
              <a:rPr lang="ru-RU" sz="3200" b="1" dirty="0"/>
              <a:t>производительность: </a:t>
            </a:r>
            <a:endParaRPr lang="ru-RU" sz="3200" b="1" dirty="0" smtClean="0"/>
          </a:p>
          <a:p>
            <a:pPr marL="0" indent="0">
              <a:buNone/>
            </a:pPr>
            <a:r>
              <a:rPr lang="ru-RU" sz="3200" dirty="0" err="1" smtClean="0"/>
              <a:t>Flutter</a:t>
            </a:r>
            <a:r>
              <a:rPr lang="ru-RU" sz="3200" dirty="0" smtClean="0"/>
              <a:t> </a:t>
            </a:r>
            <a:r>
              <a:rPr lang="ru-RU" sz="3200" dirty="0"/>
              <a:t>использует собственный графический движок, что позволяет ему </a:t>
            </a:r>
            <a:r>
              <a:rPr lang="ru-RU" sz="3200" dirty="0" err="1"/>
              <a:t>рендерить</a:t>
            </a:r>
            <a:r>
              <a:rPr lang="ru-RU" sz="3200" dirty="0"/>
              <a:t> интерфейс с высокой скоростью и </a:t>
            </a:r>
            <a:r>
              <a:rPr lang="ru-RU" sz="3200" dirty="0" smtClean="0"/>
              <a:t>качество. </a:t>
            </a:r>
            <a:r>
              <a:rPr lang="ru-RU" sz="3200" dirty="0"/>
              <a:t>Это решает одну из главных проблем других кроссплатформенных </a:t>
            </a:r>
            <a:r>
              <a:rPr lang="ru-RU" sz="3200" dirty="0" err="1"/>
              <a:t>фреймворков</a:t>
            </a:r>
            <a:r>
              <a:rPr lang="ru-RU" sz="3200" dirty="0"/>
              <a:t>.</a:t>
            </a:r>
          </a:p>
          <a:p>
            <a:pPr marL="0" indent="0">
              <a:buNone/>
            </a:pPr>
            <a:r>
              <a:rPr lang="ru-RU" sz="3200" b="1" dirty="0" smtClean="0"/>
              <a:t>	Поддержка </a:t>
            </a:r>
            <a:r>
              <a:rPr lang="ru-RU" sz="3200" b="1" dirty="0" err="1"/>
              <a:t>Google</a:t>
            </a:r>
            <a:r>
              <a:rPr lang="ru-RU" sz="3200" b="1" dirty="0" smtClean="0"/>
              <a:t>:</a:t>
            </a:r>
          </a:p>
          <a:p>
            <a:pPr marL="0" indent="0">
              <a:buNone/>
            </a:pPr>
            <a:r>
              <a:rPr lang="ru-RU" sz="3200" dirty="0" smtClean="0"/>
              <a:t> </a:t>
            </a:r>
            <a:r>
              <a:rPr lang="ru-RU" sz="3200" dirty="0" err="1"/>
              <a:t>Flutter</a:t>
            </a:r>
            <a:r>
              <a:rPr lang="ru-RU" sz="3200" dirty="0"/>
              <a:t> активно поддерживается и развивается компанией </a:t>
            </a:r>
            <a:r>
              <a:rPr lang="ru-RU" sz="3200" dirty="0" err="1"/>
              <a:t>Google</a:t>
            </a:r>
            <a:r>
              <a:rPr lang="ru-RU" sz="3200" dirty="0"/>
              <a:t>, что обеспечивает регулярные обновления и </a:t>
            </a:r>
            <a:r>
              <a:rPr lang="ru-RU" sz="3200" dirty="0" smtClean="0"/>
              <a:t>улучшения.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38485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0331" y="106708"/>
            <a:ext cx="10515600" cy="1325563"/>
          </a:xfrm>
        </p:spPr>
        <p:txBody>
          <a:bodyPr/>
          <a:lstStyle/>
          <a:p>
            <a:r>
              <a:rPr lang="ru-RU" dirty="0" smtClean="0"/>
              <a:t>Причины популярности </a:t>
            </a:r>
            <a:r>
              <a:rPr lang="en-US" dirty="0"/>
              <a:t>F</a:t>
            </a:r>
            <a:r>
              <a:rPr lang="en-US" dirty="0" smtClean="0"/>
              <a:t>lutter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200" b="1" dirty="0" smtClean="0"/>
              <a:t>	Богатый </a:t>
            </a:r>
            <a:r>
              <a:rPr lang="ru-RU" sz="3200" b="1" dirty="0"/>
              <a:t>набор библиотек и </a:t>
            </a:r>
            <a:r>
              <a:rPr lang="ru-RU" sz="3200" b="1" dirty="0" smtClean="0"/>
              <a:t>плагинов: </a:t>
            </a:r>
          </a:p>
          <a:p>
            <a:pPr marL="0" indent="0">
              <a:buNone/>
            </a:pPr>
            <a:r>
              <a:rPr lang="ru-RU" sz="3200" dirty="0" smtClean="0"/>
              <a:t>Существует </a:t>
            </a:r>
            <a:r>
              <a:rPr lang="ru-RU" sz="3200" dirty="0"/>
              <a:t>множество готовых библиотек и плагинов, которые упрощают добавление новых функций в </a:t>
            </a:r>
            <a:r>
              <a:rPr lang="ru-RU" sz="3200" dirty="0" smtClean="0"/>
              <a:t>приложений.</a:t>
            </a:r>
            <a:endParaRPr lang="ru-RU" sz="3200" dirty="0"/>
          </a:p>
          <a:p>
            <a:pPr marL="0" indent="0">
              <a:buNone/>
            </a:pPr>
            <a:r>
              <a:rPr lang="ru-RU" sz="3200" b="1" dirty="0" smtClean="0"/>
              <a:t>	Удобство </a:t>
            </a:r>
            <a:r>
              <a:rPr lang="ru-RU" sz="3200" b="1" dirty="0"/>
              <a:t>разработки: </a:t>
            </a:r>
            <a:endParaRPr lang="ru-RU" sz="3200" b="1" dirty="0" smtClean="0"/>
          </a:p>
          <a:p>
            <a:pPr marL="0" indent="0">
              <a:buNone/>
            </a:pPr>
            <a:r>
              <a:rPr lang="ru-RU" sz="3200" dirty="0" err="1" smtClean="0"/>
              <a:t>Flutter</a:t>
            </a:r>
            <a:r>
              <a:rPr lang="ru-RU" sz="3200" dirty="0" smtClean="0"/>
              <a:t> </a:t>
            </a:r>
            <a:r>
              <a:rPr lang="ru-RU" sz="3200" dirty="0"/>
              <a:t>предлагает понятный и интуитивно понятный дизайн, что делает его привлекательным для </a:t>
            </a:r>
            <a:r>
              <a:rPr lang="ru-RU" sz="3200" dirty="0" smtClean="0"/>
              <a:t>разработчиков.</a:t>
            </a:r>
            <a:endParaRPr lang="ru-RU" sz="3200" dirty="0"/>
          </a:p>
          <a:p>
            <a:pPr marL="0" indent="0">
              <a:buNone/>
            </a:pPr>
            <a:r>
              <a:rPr lang="ru-RU" sz="3200" b="1" dirty="0" smtClean="0"/>
              <a:t>	Сообщество:</a:t>
            </a:r>
          </a:p>
          <a:p>
            <a:pPr marL="0" indent="0">
              <a:buNone/>
            </a:pPr>
            <a:r>
              <a:rPr lang="ru-RU" sz="3200" dirty="0" smtClean="0"/>
              <a:t> </a:t>
            </a:r>
            <a:r>
              <a:rPr lang="ru-RU" sz="3200" dirty="0"/>
              <a:t>У </a:t>
            </a:r>
            <a:r>
              <a:rPr lang="ru-RU" sz="3200" dirty="0" err="1"/>
              <a:t>Flutter</a:t>
            </a:r>
            <a:r>
              <a:rPr lang="ru-RU" sz="3200" dirty="0"/>
              <a:t> большое и активное сообщество, что облегчает поиск решений и поддержку1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23756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Flutter </a:t>
            </a:r>
            <a:r>
              <a:rPr lang="ru-RU" dirty="0" smtClean="0"/>
              <a:t>и бизнес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en-US" dirty="0" smtClean="0"/>
              <a:t>Flutter </a:t>
            </a:r>
            <a:r>
              <a:rPr lang="ru-RU" dirty="0" smtClean="0"/>
              <a:t>экономить половину ресурсов»</a:t>
            </a:r>
          </a:p>
          <a:p>
            <a:r>
              <a:rPr lang="ru-RU" dirty="0" smtClean="0"/>
              <a:t>«Больше экономить»</a:t>
            </a:r>
          </a:p>
          <a:p>
            <a:r>
              <a:rPr lang="ru-RU" dirty="0" smtClean="0"/>
              <a:t>«Быстрее бежать»</a:t>
            </a:r>
          </a:p>
          <a:p>
            <a:r>
              <a:rPr lang="ru-RU" dirty="0" smtClean="0"/>
              <a:t>«Сильнее расти»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131" y="1301675"/>
            <a:ext cx="3806557" cy="127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77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5621" y="0"/>
            <a:ext cx="10515600" cy="1325563"/>
          </a:xfrm>
        </p:spPr>
        <p:txBody>
          <a:bodyPr/>
          <a:lstStyle/>
          <a:p>
            <a:r>
              <a:rPr lang="ru-RU" dirty="0" smtClean="0"/>
              <a:t>Востребованность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350" y="1018630"/>
            <a:ext cx="9404871" cy="562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42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5621" y="0"/>
            <a:ext cx="10515600" cy="1325563"/>
          </a:xfrm>
        </p:spPr>
        <p:txBody>
          <a:bodyPr/>
          <a:lstStyle/>
          <a:p>
            <a:r>
              <a:rPr lang="ru-RU" dirty="0" smtClean="0"/>
              <a:t>Востребованность </a:t>
            </a:r>
            <a:r>
              <a:rPr lang="en-US" dirty="0" smtClean="0"/>
              <a:t>Framework (</a:t>
            </a:r>
            <a:r>
              <a:rPr lang="ru-RU" dirty="0" err="1" smtClean="0"/>
              <a:t>ов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54" y="1163252"/>
            <a:ext cx="9548967" cy="567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98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Flutter</a:t>
            </a:r>
            <a:endParaRPr lang="en-US" dirty="0"/>
          </a:p>
        </p:txBody>
      </p:sp>
      <p:pic>
        <p:nvPicPr>
          <p:cNvPr id="1026" name="Picture 2" descr="https://miro.medium.com/v2/resize:fit:700/1*AorK_yQuXCEF7Ol2yfqdNQ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438" y="1423844"/>
            <a:ext cx="9260759" cy="521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317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части </a:t>
            </a:r>
            <a:r>
              <a:rPr lang="en-US" dirty="0" smtClean="0"/>
              <a:t>Flutter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Dart</a:t>
            </a:r>
          </a:p>
          <a:p>
            <a:r>
              <a:rPr lang="en-US" sz="3200" dirty="0" smtClean="0"/>
              <a:t>Engine </a:t>
            </a:r>
            <a:r>
              <a:rPr lang="ru-RU" sz="3200" dirty="0" smtClean="0"/>
              <a:t>(«движок»)</a:t>
            </a:r>
          </a:p>
          <a:p>
            <a:r>
              <a:rPr lang="ru-RU" sz="3200" dirty="0" smtClean="0"/>
              <a:t>Унифицированный доступ к возможностям поддерживаемых ОС</a:t>
            </a:r>
          </a:p>
          <a:p>
            <a:r>
              <a:rPr lang="ru-RU" sz="3200" dirty="0" err="1" smtClean="0"/>
              <a:t>Виджеты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36875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Dart </a:t>
            </a:r>
            <a:r>
              <a:rPr lang="ru-RU" dirty="0" smtClean="0"/>
              <a:t>История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err="1" smtClean="0"/>
              <a:t>Google</a:t>
            </a:r>
            <a:r>
              <a:rPr lang="ru-RU" sz="3600" dirty="0" smtClean="0"/>
              <a:t> создал </a:t>
            </a:r>
            <a:r>
              <a:rPr lang="ru-RU" sz="3600" dirty="0" err="1" smtClean="0"/>
              <a:t>Dart</a:t>
            </a:r>
            <a:r>
              <a:rPr lang="ru-RU" sz="3600" dirty="0" smtClean="0"/>
              <a:t> еще в 2011 году, и изначально он был представлен на конференции GOTO в </a:t>
            </a:r>
            <a:r>
              <a:rPr lang="ru-RU" sz="3600" dirty="0" err="1" smtClean="0"/>
              <a:t>Орхусе</a:t>
            </a:r>
            <a:r>
              <a:rPr lang="ru-RU" sz="3600" dirty="0" smtClean="0"/>
              <a:t>, Дания. Первый релиз 1.0 состоялся в ноябре 2013 года, примерно за два года до выпуска </a:t>
            </a:r>
            <a:r>
              <a:rPr lang="ru-RU" sz="3600" dirty="0" err="1" smtClean="0"/>
              <a:t>Flutter</a:t>
            </a:r>
            <a:r>
              <a:rPr lang="ru-RU" sz="3600" dirty="0" smtClean="0"/>
              <a:t>. За </a:t>
            </a:r>
            <a:r>
              <a:rPr lang="ru-RU" sz="3600" dirty="0" err="1" smtClean="0"/>
              <a:t>Dart</a:t>
            </a:r>
            <a:r>
              <a:rPr lang="ru-RU" sz="3600" dirty="0" smtClean="0"/>
              <a:t> стоит благодарить Ларса Бака (который разработал ещё и </a:t>
            </a:r>
            <a:r>
              <a:rPr lang="ru-RU" sz="3600" dirty="0" err="1" smtClean="0"/>
              <a:t>JavaScript</a:t>
            </a:r>
            <a:r>
              <a:rPr lang="ru-RU" sz="3600" dirty="0" smtClean="0"/>
              <a:t>-движок V8, используемый в </a:t>
            </a:r>
            <a:r>
              <a:rPr lang="ru-RU" sz="3600" dirty="0" err="1" smtClean="0"/>
              <a:t>Chrome</a:t>
            </a:r>
            <a:r>
              <a:rPr lang="ru-RU" sz="3600" dirty="0" smtClean="0"/>
              <a:t> и Node.js) и Каспера </a:t>
            </a:r>
            <a:r>
              <a:rPr lang="ru-RU" sz="3600" dirty="0" err="1" smtClean="0"/>
              <a:t>Лунда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12695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Dart </a:t>
            </a:r>
            <a:r>
              <a:rPr lang="ru-RU" dirty="0" smtClean="0"/>
              <a:t>История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83347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2011 Версия 0.</a:t>
            </a:r>
            <a:r>
              <a:rPr lang="en-US" sz="3600" dirty="0" smtClean="0"/>
              <a:t>x</a:t>
            </a:r>
          </a:p>
          <a:p>
            <a:r>
              <a:rPr lang="en-US" sz="3600" dirty="0" smtClean="0"/>
              <a:t>2013 </a:t>
            </a:r>
            <a:r>
              <a:rPr lang="ru-RU" sz="3600" dirty="0" smtClean="0"/>
              <a:t>Релиз версии 1.0</a:t>
            </a:r>
          </a:p>
          <a:p>
            <a:r>
              <a:rPr lang="ru-RU" sz="3600" dirty="0"/>
              <a:t>2015 </a:t>
            </a:r>
            <a:r>
              <a:rPr lang="ru-RU" sz="3600" dirty="0" err="1" smtClean="0"/>
              <a:t>Google</a:t>
            </a:r>
            <a:r>
              <a:rPr lang="ru-RU" sz="3600" dirty="0" smtClean="0"/>
              <a:t> </a:t>
            </a:r>
            <a:r>
              <a:rPr lang="ru-RU" sz="3600" dirty="0"/>
              <a:t>отказался от планов интеграции </a:t>
            </a:r>
            <a:r>
              <a:rPr lang="ru-RU" sz="3600" dirty="0" err="1"/>
              <a:t>Dart</a:t>
            </a:r>
            <a:r>
              <a:rPr lang="ru-RU" sz="3600" dirty="0"/>
              <a:t> VM в браузер </a:t>
            </a:r>
            <a:r>
              <a:rPr lang="ru-RU" sz="3600" dirty="0" err="1" smtClean="0"/>
              <a:t>Chrome</a:t>
            </a:r>
            <a:r>
              <a:rPr lang="ru-RU" sz="3600" dirty="0" smtClean="0"/>
              <a:t> </a:t>
            </a:r>
          </a:p>
          <a:p>
            <a:r>
              <a:rPr lang="ru-RU" sz="3600" dirty="0" smtClean="0"/>
              <a:t>2018 Выпуск версии 2.0 Изменение в системе типов</a:t>
            </a:r>
            <a:endParaRPr lang="en-US" sz="3600" dirty="0" smtClean="0"/>
          </a:p>
          <a:p>
            <a:r>
              <a:rPr lang="en-US" sz="3600" dirty="0" smtClean="0"/>
              <a:t>2023 </a:t>
            </a:r>
            <a:r>
              <a:rPr lang="ru-RU" sz="3600" dirty="0" smtClean="0"/>
              <a:t>Выпуск версии 3.0</a:t>
            </a:r>
            <a:endParaRPr lang="en-US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273" y="5065430"/>
            <a:ext cx="7587727" cy="179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9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Flutter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Flutter</a:t>
            </a:r>
            <a:r>
              <a:rPr lang="ru-RU" dirty="0"/>
              <a:t> — это бесплатный </a:t>
            </a:r>
            <a:r>
              <a:rPr lang="ru-RU" dirty="0" err="1"/>
              <a:t>фреймворк</a:t>
            </a:r>
            <a:r>
              <a:rPr lang="ru-RU" dirty="0"/>
              <a:t> с открытым исходным кодом для разработки мобильных пользовательских интерфейсов, созданный </a:t>
            </a:r>
            <a:r>
              <a:rPr lang="ru-RU" dirty="0" err="1"/>
              <a:t>Google</a:t>
            </a:r>
            <a:r>
              <a:rPr lang="ru-RU" dirty="0"/>
              <a:t> и выпущенный в мае 2017 года. Если вкратце, он позволяет создавать </a:t>
            </a:r>
            <a:r>
              <a:rPr lang="ru-RU" dirty="0" err="1"/>
              <a:t>нативные</a:t>
            </a:r>
            <a:r>
              <a:rPr lang="ru-RU" dirty="0"/>
              <a:t> мобильные приложения только с одной кодовой базой. Это означает, что вы можете использовать один язык программирования и одну кодовую базу для создания 2 разных приложений (под </a:t>
            </a:r>
            <a:r>
              <a:rPr lang="ru-RU" dirty="0" err="1"/>
              <a:t>iOS</a:t>
            </a:r>
            <a:r>
              <a:rPr lang="ru-RU" dirty="0"/>
              <a:t> и </a:t>
            </a:r>
            <a:r>
              <a:rPr lang="ru-RU" dirty="0" err="1"/>
              <a:t>Android</a:t>
            </a:r>
            <a:r>
              <a:rPr lang="ru-RU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97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I/0 2023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Flutter 3.10 and Dart 3.0</a:t>
            </a:r>
          </a:p>
          <a:p>
            <a:r>
              <a:rPr lang="en-US" dirty="0" smtClean="0"/>
              <a:t>Impeller</a:t>
            </a:r>
          </a:p>
          <a:p>
            <a:r>
              <a:rPr lang="en-US" dirty="0" err="1" smtClean="0"/>
              <a:t>JNIgen</a:t>
            </a:r>
            <a:endParaRPr lang="en-US" dirty="0" smtClean="0"/>
          </a:p>
          <a:p>
            <a:r>
              <a:rPr lang="en-US" dirty="0" smtClean="0"/>
              <a:t>Material 3</a:t>
            </a:r>
          </a:p>
          <a:p>
            <a:r>
              <a:rPr lang="en-US" dirty="0" smtClean="0"/>
              <a:t>Web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20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I/0 </a:t>
            </a:r>
            <a:r>
              <a:rPr lang="en-US" dirty="0" smtClean="0"/>
              <a:t>Dart 3.0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Sound null-safety</a:t>
            </a:r>
          </a:p>
          <a:p>
            <a:r>
              <a:rPr lang="en-US" dirty="0" smtClean="0"/>
              <a:t>Records and patterns</a:t>
            </a:r>
          </a:p>
          <a:p>
            <a:r>
              <a:rPr lang="en-US" dirty="0" smtClean="0"/>
              <a:t>Class modifiers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002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 and patterns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71" y="1651640"/>
            <a:ext cx="11618258" cy="452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98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modifiers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class</a:t>
            </a:r>
          </a:p>
          <a:p>
            <a:r>
              <a:rPr lang="en-US" dirty="0" smtClean="0"/>
              <a:t>Base </a:t>
            </a:r>
            <a:endParaRPr lang="ru-RU" dirty="0" smtClean="0"/>
          </a:p>
          <a:p>
            <a:r>
              <a:rPr lang="en-US" dirty="0" smtClean="0"/>
              <a:t>Final</a:t>
            </a:r>
          </a:p>
          <a:p>
            <a:r>
              <a:rPr lang="en-US" dirty="0" smtClean="0"/>
              <a:t>sealed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146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«Интересные» приложения на </a:t>
            </a:r>
            <a:r>
              <a:rPr lang="en-US" dirty="0" smtClean="0"/>
              <a:t>flutter</a:t>
            </a:r>
            <a:r>
              <a:rPr lang="ru-RU" dirty="0" smtClean="0"/>
              <a:t>/</a:t>
            </a:r>
            <a:r>
              <a:rPr lang="en-US" dirty="0" smtClean="0"/>
              <a:t>dart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Rive</a:t>
            </a:r>
          </a:p>
          <a:p>
            <a:r>
              <a:rPr lang="en-US" dirty="0" err="1" smtClean="0"/>
              <a:t>Serverpod</a:t>
            </a:r>
            <a:endParaRPr lang="en-US" dirty="0" smtClean="0"/>
          </a:p>
          <a:p>
            <a:r>
              <a:rPr lang="en-US" dirty="0" err="1" smtClean="0"/>
              <a:t>appFlowy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481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Dart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035916"/>
            <a:ext cx="11076709" cy="582208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class Point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	 final </a:t>
            </a:r>
            <a:r>
              <a:rPr lang="en-US" sz="1800" dirty="0" err="1" smtClean="0"/>
              <a:t>num</a:t>
            </a:r>
            <a:r>
              <a:rPr lang="en-US" sz="1800" dirty="0" smtClean="0"/>
              <a:t> x, y;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	 Point(</a:t>
            </a:r>
            <a:r>
              <a:rPr lang="en-US" sz="1800" dirty="0" err="1" smtClean="0"/>
              <a:t>this.x</a:t>
            </a:r>
            <a:r>
              <a:rPr lang="en-US" sz="1800" dirty="0" smtClean="0"/>
              <a:t>, </a:t>
            </a:r>
            <a:r>
              <a:rPr lang="en-US" sz="1800" dirty="0" err="1" smtClean="0"/>
              <a:t>this.y</a:t>
            </a:r>
            <a:r>
              <a:rPr lang="en-US" sz="1800" dirty="0" smtClean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	 </a:t>
            </a:r>
            <a:r>
              <a:rPr lang="en-US" sz="1800" dirty="0" err="1" smtClean="0"/>
              <a:t>Point.origin</a:t>
            </a:r>
            <a:r>
              <a:rPr lang="en-US" sz="1800" dirty="0" smtClean="0"/>
              <a:t>() : x = 0, y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	 </a:t>
            </a:r>
            <a:r>
              <a:rPr lang="en-US" sz="1800" dirty="0" err="1" smtClean="0"/>
              <a:t>num</a:t>
            </a:r>
            <a:r>
              <a:rPr lang="en-US" sz="1800" dirty="0" smtClean="0"/>
              <a:t> </a:t>
            </a:r>
            <a:r>
              <a:rPr lang="en-US" sz="1800" dirty="0" err="1" smtClean="0"/>
              <a:t>distanceTo</a:t>
            </a:r>
            <a:r>
              <a:rPr lang="en-US" sz="1800" dirty="0" smtClean="0"/>
              <a:t>(Point other)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	 	 </a:t>
            </a:r>
            <a:r>
              <a:rPr lang="en-US" sz="1800" dirty="0" err="1" smtClean="0"/>
              <a:t>var</a:t>
            </a:r>
            <a:r>
              <a:rPr lang="en-US" sz="1800" dirty="0" smtClean="0"/>
              <a:t> dx = x – </a:t>
            </a:r>
            <a:r>
              <a:rPr lang="en-US" sz="1800" dirty="0" err="1" smtClean="0"/>
              <a:t>other.x</a:t>
            </a:r>
            <a:r>
              <a:rPr lang="en-US" sz="1800" dirty="0" smtClean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	 	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dy</a:t>
            </a:r>
            <a:r>
              <a:rPr lang="en-US" sz="1800" dirty="0" smtClean="0"/>
              <a:t> = y – </a:t>
            </a:r>
            <a:r>
              <a:rPr lang="en-US" sz="1800" dirty="0" err="1" smtClean="0"/>
              <a:t>other.y</a:t>
            </a:r>
            <a:r>
              <a:rPr lang="en-US" sz="1800" dirty="0" smtClean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	 	 return </a:t>
            </a:r>
            <a:r>
              <a:rPr lang="en-US" sz="1800" dirty="0" err="1" smtClean="0"/>
              <a:t>math.sqrt</a:t>
            </a:r>
            <a:r>
              <a:rPr lang="en-US" sz="1800" dirty="0" smtClean="0"/>
              <a:t>(dx * dx + </a:t>
            </a:r>
            <a:r>
              <a:rPr lang="en-US" sz="1800" dirty="0" err="1" smtClean="0"/>
              <a:t>dy</a:t>
            </a:r>
            <a:r>
              <a:rPr lang="en-US" sz="1800" dirty="0" smtClean="0"/>
              <a:t> * </a:t>
            </a:r>
            <a:r>
              <a:rPr lang="en-US" sz="1800" dirty="0" err="1" smtClean="0"/>
              <a:t>dy</a:t>
            </a:r>
            <a:r>
              <a:rPr lang="en-US" sz="1800" dirty="0" smtClean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	 Point operator +(Point other) =&gt; Point(x + </a:t>
            </a:r>
            <a:r>
              <a:rPr lang="en-US" sz="1800" dirty="0" err="1" smtClean="0"/>
              <a:t>other.x</a:t>
            </a:r>
            <a:r>
              <a:rPr lang="en-US" sz="1800" dirty="0" smtClean="0"/>
              <a:t>, y + </a:t>
            </a:r>
            <a:r>
              <a:rPr lang="en-US" sz="1800" dirty="0" err="1" smtClean="0"/>
              <a:t>other.y</a:t>
            </a:r>
            <a:r>
              <a:rPr lang="en-US" sz="1800" dirty="0" smtClean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void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	 </a:t>
            </a:r>
            <a:r>
              <a:rPr lang="en-US" sz="1800" dirty="0" err="1" smtClean="0"/>
              <a:t>var</a:t>
            </a:r>
            <a:r>
              <a:rPr lang="en-US" sz="1800" dirty="0" smtClean="0"/>
              <a:t> p1 = Point(10, 10);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	 </a:t>
            </a:r>
            <a:r>
              <a:rPr lang="en-US" sz="1800" dirty="0" err="1" smtClean="0"/>
              <a:t>var</a:t>
            </a:r>
            <a:r>
              <a:rPr lang="en-US" sz="1800" dirty="0" smtClean="0"/>
              <a:t> p2 = </a:t>
            </a:r>
            <a:r>
              <a:rPr lang="en-US" sz="1800" dirty="0" err="1" smtClean="0"/>
              <a:t>Point.origin</a:t>
            </a:r>
            <a:r>
              <a:rPr lang="en-US" sz="1800" dirty="0" smtClean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	 </a:t>
            </a:r>
            <a:r>
              <a:rPr lang="en-US" sz="1800" dirty="0" err="1" smtClean="0"/>
              <a:t>var</a:t>
            </a:r>
            <a:r>
              <a:rPr lang="en-US" sz="1800" dirty="0" smtClean="0"/>
              <a:t> distance = p1.distanceTo(p2);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	 print(distance);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5800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моменты </a:t>
            </a:r>
            <a:r>
              <a:rPr lang="en-US" dirty="0" smtClean="0"/>
              <a:t>Dart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Полностью объектно-ориентирован</a:t>
            </a:r>
          </a:p>
          <a:p>
            <a:r>
              <a:rPr lang="ru-RU" dirty="0" smtClean="0"/>
              <a:t>инфраструктура языка включает в себя сборщик мусора</a:t>
            </a:r>
          </a:p>
          <a:p>
            <a:r>
              <a:rPr lang="ru-RU" dirty="0" smtClean="0"/>
              <a:t>С-подобный синтаксис</a:t>
            </a:r>
          </a:p>
          <a:p>
            <a:r>
              <a:rPr lang="ru-RU" dirty="0" err="1" smtClean="0"/>
              <a:t>Многопоточность</a:t>
            </a:r>
            <a:endParaRPr lang="ru-RU" dirty="0" smtClean="0"/>
          </a:p>
          <a:p>
            <a:r>
              <a:rPr lang="en-US" dirty="0" smtClean="0"/>
              <a:t>- JIT </a:t>
            </a:r>
            <a:r>
              <a:rPr lang="ru-RU" dirty="0" smtClean="0"/>
              <a:t>и </a:t>
            </a:r>
            <a:r>
              <a:rPr lang="en-US" dirty="0" smtClean="0"/>
              <a:t>AOT</a:t>
            </a:r>
            <a:endParaRPr lang="ru-RU" dirty="0" smtClean="0"/>
          </a:p>
          <a:p>
            <a:r>
              <a:rPr lang="en-US" dirty="0" smtClean="0"/>
              <a:t>Hot reload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15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Виджеты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err="1" smtClean="0"/>
              <a:t>Виджет</a:t>
            </a:r>
            <a:r>
              <a:rPr lang="ru-RU" sz="3200" b="1" dirty="0" smtClean="0"/>
              <a:t> - </a:t>
            </a:r>
            <a:r>
              <a:rPr lang="ru-RU" sz="3200" dirty="0"/>
              <a:t>э</a:t>
            </a:r>
            <a:r>
              <a:rPr lang="ru-RU" sz="3200" dirty="0" smtClean="0"/>
              <a:t>то части вашего пользовательского интерфейса (хотя и не все </a:t>
            </a:r>
            <a:r>
              <a:rPr lang="ru-RU" sz="3200" dirty="0" err="1" smtClean="0"/>
              <a:t>виджеты</a:t>
            </a:r>
            <a:r>
              <a:rPr lang="ru-RU" sz="3200" dirty="0" smtClean="0"/>
              <a:t> явно отображаются на экране)</a:t>
            </a:r>
            <a:endParaRPr lang="ru-RU" sz="3200" b="1" dirty="0" smtClean="0"/>
          </a:p>
          <a:p>
            <a:pPr marL="0" indent="0" algn="ctr">
              <a:buNone/>
            </a:pPr>
            <a:r>
              <a:rPr lang="ru-RU" sz="3200" b="1" dirty="0" smtClean="0"/>
              <a:t>«</a:t>
            </a:r>
            <a:r>
              <a:rPr lang="ru-RU" sz="3200" b="1" dirty="0" err="1" smtClean="0"/>
              <a:t>Flutter</a:t>
            </a:r>
            <a:r>
              <a:rPr lang="ru-RU" sz="3200" b="1" dirty="0" smtClean="0"/>
              <a:t> – это и есть </a:t>
            </a:r>
            <a:r>
              <a:rPr lang="ru-RU" sz="3200" b="1" dirty="0" err="1" smtClean="0"/>
              <a:t>виджет</a:t>
            </a:r>
            <a:r>
              <a:rPr lang="ru-RU" sz="3200" b="1" dirty="0" smtClean="0"/>
              <a:t>»</a:t>
            </a:r>
          </a:p>
          <a:p>
            <a:pPr marL="0" indent="0">
              <a:buNone/>
            </a:pPr>
            <a:endParaRPr lang="en-US" sz="3200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36233"/>
              </p:ext>
            </p:extLst>
          </p:nvPr>
        </p:nvGraphicFramePr>
        <p:xfrm>
          <a:off x="1106054" y="3727436"/>
          <a:ext cx="997989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9946">
                  <a:extLst>
                    <a:ext uri="{9D8B030D-6E8A-4147-A177-3AD203B41FA5}">
                      <a16:colId xmlns:a16="http://schemas.microsoft.com/office/drawing/2014/main" val="2921099710"/>
                    </a:ext>
                  </a:extLst>
                </a:gridCol>
                <a:gridCol w="4989946">
                  <a:extLst>
                    <a:ext uri="{9D8B030D-6E8A-4147-A177-3AD203B41FA5}">
                      <a16:colId xmlns:a16="http://schemas.microsoft.com/office/drawing/2014/main" val="901615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Text("Hello!")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RaisedButton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</a:p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	 </a:t>
                      </a:r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onPress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 : function() {</a:t>
                      </a:r>
                    </a:p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	 	 // </a:t>
                      </a:r>
                      <a:r>
                        <a:rPr lang="ru-RU" dirty="0" smtClean="0">
                          <a:solidFill>
                            <a:sysClr val="windowText" lastClr="000000"/>
                          </a:solidFill>
                        </a:rPr>
                        <a:t>Сделай что-нибудь.</a:t>
                      </a:r>
                    </a:p>
                    <a:p>
                      <a:r>
                        <a:rPr lang="ru-RU" dirty="0" smtClean="0">
                          <a:solidFill>
                            <a:sysClr val="windowText" lastClr="000000"/>
                          </a:solidFill>
                        </a:rPr>
                        <a:t>	 },</a:t>
                      </a:r>
                    </a:p>
                    <a:p>
                      <a:r>
                        <a:rPr lang="ru-RU" dirty="0" smtClean="0">
                          <a:solidFill>
                            <a:sysClr val="windowText" lastClr="000000"/>
                          </a:solidFill>
                        </a:rPr>
                        <a:t>	 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child : Text("Click me!")</a:t>
                      </a:r>
                    </a:p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535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112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Виджеты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2733"/>
              </p:ext>
            </p:extLst>
          </p:nvPr>
        </p:nvGraphicFramePr>
        <p:xfrm>
          <a:off x="378688" y="1729077"/>
          <a:ext cx="11619348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809">
                  <a:extLst>
                    <a:ext uri="{9D8B030D-6E8A-4147-A177-3AD203B41FA5}">
                      <a16:colId xmlns:a16="http://schemas.microsoft.com/office/drawing/2014/main" val="2921099710"/>
                    </a:ext>
                  </a:extLst>
                </a:gridCol>
                <a:gridCol w="6952539">
                  <a:extLst>
                    <a:ext uri="{9D8B030D-6E8A-4147-A177-3AD203B41FA5}">
                      <a16:colId xmlns:a16="http://schemas.microsoft.com/office/drawing/2014/main" val="901615295"/>
                    </a:ext>
                  </a:extLst>
                </a:gridCol>
              </a:tblGrid>
              <a:tr h="3965575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ListView.builder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</a:p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	 </a:t>
                      </a:r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itemCount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 : </a:t>
                      </a:r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cars.length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</a:p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	 </a:t>
                      </a:r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itemBuilder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 : (</a:t>
                      </a:r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inContext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inNum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	 	 return new </a:t>
                      </a:r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CarDescriptionCard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(card[</a:t>
                      </a:r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inNum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]);</a:t>
                      </a:r>
                    </a:p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</a:p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Center(</a:t>
                      </a:r>
                    </a:p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	 child : Container(</a:t>
                      </a:r>
                    </a:p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 child : Row(</a:t>
                      </a:r>
                    </a:p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	 	 	 Text("Child 1"),</a:t>
                      </a:r>
                    </a:p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	 	 	 Text("Child 2"),</a:t>
                      </a:r>
                    </a:p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RaisedButton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</a:p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	 	 	 	 </a:t>
                      </a:r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onPress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 : function() {</a:t>
                      </a:r>
                    </a:p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	 	 	 	 	 // Do something.</a:t>
                      </a:r>
                    </a:p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	 	 	 	 },</a:t>
                      </a:r>
                    </a:p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	 	 	 	 child : Text("Click me")</a:t>
                      </a:r>
                    </a:p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			)</a:t>
                      </a:r>
                    </a:p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		)</a:t>
                      </a:r>
                    </a:p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	 )</a:t>
                      </a:r>
                    </a:p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535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386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Основывые</a:t>
            </a:r>
            <a:r>
              <a:rPr lang="ru-RU" dirty="0" smtClean="0"/>
              <a:t> виды </a:t>
            </a:r>
            <a:r>
              <a:rPr lang="ru-RU" dirty="0" err="1" smtClean="0"/>
              <a:t>виджетов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StatelessWidget</a:t>
            </a:r>
            <a:r>
              <a:rPr lang="ru-RU" dirty="0"/>
              <a:t> – рекомендуется для неизменяемых </a:t>
            </a:r>
            <a:r>
              <a:rPr lang="ru-RU" dirty="0" err="1"/>
              <a:t>виджетов</a:t>
            </a:r>
            <a:r>
              <a:rPr lang="ru-RU" dirty="0"/>
              <a:t>. Это такие </a:t>
            </a:r>
            <a:r>
              <a:rPr lang="ru-RU" dirty="0" err="1"/>
              <a:t>виджеты</a:t>
            </a:r>
            <a:r>
              <a:rPr lang="ru-RU" dirty="0"/>
              <a:t> которые не имеют внутреннего состояния, зависят только от конфигурационных параметров и от родительских </a:t>
            </a:r>
            <a:r>
              <a:rPr lang="ru-RU" dirty="0" err="1"/>
              <a:t>виджетов</a:t>
            </a:r>
            <a:r>
              <a:rPr lang="ru-RU" dirty="0" smtClean="0"/>
              <a:t>.</a:t>
            </a:r>
          </a:p>
          <a:p>
            <a:r>
              <a:rPr lang="ru-RU" b="1" dirty="0" err="1"/>
              <a:t>StatefulWidget</a:t>
            </a:r>
            <a:r>
              <a:rPr lang="ru-RU" dirty="0"/>
              <a:t> – рекомендуется для изменяемых </a:t>
            </a:r>
            <a:r>
              <a:rPr lang="ru-RU" dirty="0" err="1"/>
              <a:t>виджетов</a:t>
            </a:r>
            <a:r>
              <a:rPr lang="ru-RU" dirty="0"/>
              <a:t>, с изменяемым внутренним состоянием.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49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Flutter </a:t>
            </a:r>
            <a:r>
              <a:rPr lang="ru-RU" dirty="0" smtClean="0"/>
              <a:t>История 1й Этап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2015: Проект </a:t>
            </a:r>
            <a:r>
              <a:rPr lang="ru-RU" b="1" dirty="0" err="1"/>
              <a:t>Sky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Проект </a:t>
            </a:r>
            <a:r>
              <a:rPr lang="ru-RU" dirty="0" err="1"/>
              <a:t>Sky</a:t>
            </a:r>
            <a:r>
              <a:rPr lang="ru-RU" dirty="0"/>
              <a:t> был создан для разработки высокопроизводительных приложений, работающих на </a:t>
            </a:r>
            <a:r>
              <a:rPr lang="ru-RU" dirty="0" err="1"/>
              <a:t>Android</a:t>
            </a:r>
            <a:r>
              <a:rPr lang="ru-RU" dirty="0"/>
              <a:t>. Целью было достижение частоты обновления 120 кадров в секунду, что значительно превышало возможности большинства устройств того времени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525" y="4001294"/>
            <a:ext cx="3737675" cy="217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14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Widget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Декомпозиция</a:t>
            </a:r>
          </a:p>
          <a:p>
            <a:pPr marL="0" indent="0">
              <a:buNone/>
            </a:pPr>
            <a:r>
              <a:rPr lang="ru-RU" dirty="0"/>
              <a:t>О</a:t>
            </a:r>
            <a:r>
              <a:rPr lang="ru-RU" dirty="0" smtClean="0"/>
              <a:t>птимизация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MyTextWidget</a:t>
            </a:r>
            <a:r>
              <a:rPr lang="en-US" dirty="0" smtClean="0"/>
              <a:t> extends </a:t>
            </a:r>
            <a:r>
              <a:rPr lang="en-US" dirty="0" err="1" smtClean="0"/>
              <a:t>StatelessWidget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	 Widget build(</a:t>
            </a:r>
            <a:r>
              <a:rPr lang="en-US" dirty="0" err="1" smtClean="0"/>
              <a:t>inContext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	 	 return new Text("Hello!");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38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StatefulWidget</a:t>
            </a:r>
            <a:r>
              <a:rPr lang="en-US" dirty="0" smtClean="0"/>
              <a:t> Widget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LikesWidget</a:t>
            </a:r>
            <a:r>
              <a:rPr lang="en-US" dirty="0" smtClean="0"/>
              <a:t> extends </a:t>
            </a:r>
            <a:r>
              <a:rPr lang="en-US" dirty="0" err="1" smtClean="0"/>
              <a:t>StatefulWidget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@override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 err="1" smtClean="0"/>
              <a:t>LikesWidgetState</a:t>
            </a:r>
            <a:r>
              <a:rPr lang="en-US" dirty="0" smtClean="0"/>
              <a:t> </a:t>
            </a:r>
            <a:r>
              <a:rPr lang="en-US" dirty="0" err="1" smtClean="0"/>
              <a:t>createState</a:t>
            </a:r>
            <a:r>
              <a:rPr lang="en-US" dirty="0" smtClean="0"/>
              <a:t>() =&gt; </a:t>
            </a:r>
            <a:r>
              <a:rPr lang="en-US" dirty="0" err="1" smtClean="0"/>
              <a:t>LikesWidgetState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LikesWidgetState</a:t>
            </a:r>
            <a:r>
              <a:rPr lang="en-US" dirty="0" smtClean="0"/>
              <a:t> extends State&lt;</a:t>
            </a:r>
            <a:r>
              <a:rPr lang="en-US" dirty="0" err="1" smtClean="0"/>
              <a:t>LikesWidget</a:t>
            </a:r>
            <a:r>
              <a:rPr lang="en-US" dirty="0" smtClean="0"/>
              <a:t>&gt; {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likeCount</a:t>
            </a:r>
            <a:r>
              <a:rPr lang="en-US" dirty="0" smtClean="0"/>
              <a:t> = 0;</a:t>
            </a:r>
          </a:p>
          <a:p>
            <a:pPr marL="0" indent="0">
              <a:buNone/>
            </a:pPr>
            <a:r>
              <a:rPr lang="en-US" dirty="0" smtClean="0"/>
              <a:t>	 void like() {</a:t>
            </a:r>
          </a:p>
          <a:p>
            <a:pPr marL="0" indent="0">
              <a:buNone/>
            </a:pPr>
            <a:r>
              <a:rPr lang="en-US" dirty="0" smtClean="0"/>
              <a:t>	 	 </a:t>
            </a:r>
            <a:r>
              <a:rPr lang="en-US" dirty="0" err="1" smtClean="0"/>
              <a:t>setState</a:t>
            </a:r>
            <a:r>
              <a:rPr lang="en-US" dirty="0" smtClean="0"/>
              <a:t>(() {</a:t>
            </a:r>
          </a:p>
          <a:p>
            <a:pPr marL="0" indent="0">
              <a:buNone/>
            </a:pPr>
            <a:r>
              <a:rPr lang="en-US" dirty="0" smtClean="0"/>
              <a:t>	 	 	 </a:t>
            </a:r>
            <a:r>
              <a:rPr lang="en-US" dirty="0" err="1" smtClean="0"/>
              <a:t>likeCount</a:t>
            </a:r>
            <a:r>
              <a:rPr lang="en-US" dirty="0" smtClean="0"/>
              <a:t> += 1;</a:t>
            </a:r>
          </a:p>
          <a:p>
            <a:pPr marL="0" indent="0">
              <a:buNone/>
            </a:pPr>
            <a:r>
              <a:rPr lang="en-US" dirty="0" smtClean="0"/>
              <a:t>	 	 });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389" y="230188"/>
            <a:ext cx="5802611" cy="127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6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StatefulWidget</a:t>
            </a:r>
            <a:r>
              <a:rPr lang="en-US" dirty="0" smtClean="0"/>
              <a:t> Widget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7322" y="1383324"/>
            <a:ext cx="11794602" cy="5474676"/>
          </a:xfrm>
        </p:spPr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dirty="0" smtClean="0"/>
              <a:t>@override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 smtClean="0"/>
              <a:t>Widget build(</a:t>
            </a:r>
            <a:r>
              <a:rPr lang="en-US" dirty="0" err="1" smtClean="0"/>
              <a:t>BuildContext</a:t>
            </a:r>
            <a:r>
              <a:rPr lang="en-US" dirty="0" smtClean="0"/>
              <a:t> </a:t>
            </a:r>
            <a:r>
              <a:rPr lang="en-US" dirty="0" err="1" smtClean="0"/>
              <a:t>inContext</a:t>
            </a:r>
            <a:r>
              <a:rPr lang="en-US" dirty="0" smtClean="0"/>
              <a:t>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 smtClean="0"/>
              <a:t> return Row(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 children : [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err="1" smtClean="0"/>
              <a:t>RaisedButton</a:t>
            </a:r>
            <a:r>
              <a:rPr lang="en-US" dirty="0" smtClean="0"/>
              <a:t>(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 smtClean="0"/>
              <a:t>	 	 </a:t>
            </a: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err="1" smtClean="0"/>
              <a:t>onPressed</a:t>
            </a:r>
            <a:r>
              <a:rPr lang="en-US" dirty="0" smtClean="0"/>
              <a:t> : like,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 smtClean="0"/>
              <a:t>	 	 	 child : Text(‘$</a:t>
            </a:r>
            <a:r>
              <a:rPr lang="en-US" dirty="0" err="1" smtClean="0"/>
              <a:t>likeCount</a:t>
            </a:r>
            <a:r>
              <a:rPr lang="en-US" dirty="0" smtClean="0"/>
              <a:t>’)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 smtClean="0"/>
              <a:t>				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 smtClean="0"/>
              <a:t>			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 smtClean="0"/>
              <a:t>	 	 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 smtClean="0"/>
              <a:t>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99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8041"/>
            <a:ext cx="10515600" cy="1325563"/>
          </a:xfrm>
        </p:spPr>
        <p:txBody>
          <a:bodyPr/>
          <a:lstStyle/>
          <a:p>
            <a:r>
              <a:rPr lang="en-US" dirty="0" smtClean="0"/>
              <a:t>Inherited Widget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3604"/>
            <a:ext cx="4561242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420" y="96819"/>
            <a:ext cx="7248191" cy="665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55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Важные аспекты </a:t>
            </a:r>
            <a:r>
              <a:rPr lang="ru-RU" dirty="0" err="1" smtClean="0"/>
              <a:t>виджетов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Во-первых, пользовательский интерфейс построен путем создания </a:t>
            </a:r>
            <a:r>
              <a:rPr lang="ru-RU" dirty="0" err="1" smtClean="0"/>
              <a:t>виджетов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Во-вторых пользовательский интерфейс во </a:t>
            </a:r>
            <a:r>
              <a:rPr lang="ru-RU" dirty="0" err="1" smtClean="0"/>
              <a:t>Flutter</a:t>
            </a:r>
            <a:r>
              <a:rPr lang="ru-RU" dirty="0" smtClean="0"/>
              <a:t> описывается напрямую в коде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9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 и минусы </a:t>
            </a:r>
            <a:r>
              <a:rPr lang="en-US" dirty="0" smtClean="0"/>
              <a:t>Flutter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+ Горячая перезагрузка</a:t>
            </a:r>
          </a:p>
          <a:p>
            <a:pPr marL="0" indent="0">
              <a:buNone/>
            </a:pPr>
            <a:r>
              <a:rPr lang="ru-RU" dirty="0" smtClean="0"/>
              <a:t>+ </a:t>
            </a:r>
            <a:r>
              <a:rPr lang="ru-RU" dirty="0" err="1" smtClean="0"/>
              <a:t>Кросплатформенность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+ </a:t>
            </a:r>
            <a:r>
              <a:rPr lang="ru-RU" dirty="0" err="1" smtClean="0"/>
              <a:t>Dart</a:t>
            </a:r>
            <a:r>
              <a:rPr lang="ru-RU" dirty="0" smtClean="0"/>
              <a:t> – простой и мощный, объектно-ориентированный и строго типизированный</a:t>
            </a:r>
          </a:p>
          <a:p>
            <a:pPr marL="0" indent="0">
              <a:buNone/>
            </a:pPr>
            <a:r>
              <a:rPr lang="ru-RU" dirty="0" smtClean="0"/>
              <a:t>+ </a:t>
            </a:r>
            <a:r>
              <a:rPr lang="ru-RU" dirty="0" err="1" smtClean="0"/>
              <a:t>Виджеты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356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Минусы </a:t>
            </a:r>
            <a:r>
              <a:rPr lang="en-US" dirty="0" smtClean="0"/>
              <a:t>Flutter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 </a:t>
            </a:r>
            <a:r>
              <a:rPr lang="ru-RU" dirty="0" smtClean="0"/>
              <a:t>Описание логики поведения и разметки пользовательского интерфейса в одном класс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ru-RU" dirty="0" smtClean="0"/>
              <a:t>Дерево </a:t>
            </a:r>
            <a:r>
              <a:rPr lang="ru-RU" dirty="0" err="1" smtClean="0"/>
              <a:t>виджетов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ru-RU" dirty="0" smtClean="0"/>
              <a:t>Реактивное программирование и управление состоянием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ru-RU" dirty="0" smtClean="0"/>
              <a:t>Размер приложения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474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</a:t>
            </a:r>
            <a:r>
              <a:rPr lang="en-US" dirty="0" smtClean="0"/>
              <a:t>Dart</a:t>
            </a:r>
            <a:r>
              <a:rPr lang="ru-RU" dirty="0" smtClean="0"/>
              <a:t> </a:t>
            </a:r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1</a:t>
            </a:r>
            <a:r>
              <a:rPr lang="ru-RU" sz="3200" dirty="0" smtClean="0"/>
              <a:t>й Вариант Скачать и установить </a:t>
            </a:r>
            <a:r>
              <a:rPr lang="en-US" sz="3200" dirty="0" smtClean="0">
                <a:hlinkClick r:id="rId2"/>
              </a:rPr>
              <a:t>https://dart.dev/get-dart</a:t>
            </a:r>
            <a:endParaRPr lang="ru-RU" sz="3200" dirty="0" smtClean="0"/>
          </a:p>
          <a:p>
            <a:r>
              <a:rPr lang="ru-RU" sz="3200" dirty="0" smtClean="0"/>
              <a:t>2й Вариант (если установлен пакетный менеджер </a:t>
            </a:r>
            <a:r>
              <a:rPr lang="ru-RU" sz="3200" dirty="0" err="1" smtClean="0"/>
              <a:t>Chocolate</a:t>
            </a:r>
            <a:r>
              <a:rPr lang="ru-RU" sz="3200" dirty="0" smtClean="0"/>
              <a:t>) то</a:t>
            </a:r>
            <a:endParaRPr lang="en-US" sz="3200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en-US" sz="3200" dirty="0" smtClean="0"/>
              <a:t>	</a:t>
            </a:r>
            <a:r>
              <a:rPr lang="ru-RU" sz="3200" dirty="0" smtClean="0"/>
              <a:t>В </a:t>
            </a:r>
            <a:r>
              <a:rPr lang="en-US" sz="3200" dirty="0" err="1" smtClean="0"/>
              <a:t>cmd</a:t>
            </a:r>
            <a:r>
              <a:rPr lang="en-US" sz="3200" dirty="0" smtClean="0"/>
              <a:t> </a:t>
            </a:r>
            <a:r>
              <a:rPr lang="ru-RU" sz="3200" dirty="0" smtClean="0"/>
              <a:t>выполнить </a:t>
            </a:r>
            <a:r>
              <a:rPr lang="en-US" sz="3200" b="1" i="1" dirty="0" err="1" smtClean="0"/>
              <a:t>choco</a:t>
            </a:r>
            <a:r>
              <a:rPr lang="en-US" sz="3200" b="1" i="1" dirty="0" smtClean="0"/>
              <a:t> install dart-</a:t>
            </a:r>
            <a:r>
              <a:rPr lang="en-US" sz="3200" b="1" i="1" dirty="0" err="1" smtClean="0"/>
              <a:t>sdk</a:t>
            </a:r>
            <a:endParaRPr lang="en-US" sz="3200" b="1" i="1" dirty="0" smtClean="0"/>
          </a:p>
          <a:p>
            <a:pPr marL="228600" lvl="1">
              <a:spcBef>
                <a:spcPts val="1000"/>
              </a:spcBef>
            </a:pPr>
            <a:r>
              <a:rPr lang="ru-RU" sz="3200" dirty="0" smtClean="0"/>
              <a:t>Для обновления соответственно  </a:t>
            </a:r>
            <a:r>
              <a:rPr lang="en-US" sz="3200" b="1" i="1" dirty="0" err="1" smtClean="0"/>
              <a:t>choco</a:t>
            </a:r>
            <a:r>
              <a:rPr lang="en-US" sz="3200" b="1" i="1" dirty="0" smtClean="0"/>
              <a:t> upgrade dart-</a:t>
            </a:r>
            <a:r>
              <a:rPr lang="en-US" sz="3200" b="1" i="1" dirty="0" err="1" smtClean="0"/>
              <a:t>sdk</a:t>
            </a:r>
            <a:endParaRPr lang="ru-RU" sz="3200" b="1" i="1" dirty="0" smtClean="0"/>
          </a:p>
          <a:p>
            <a:pPr marL="228600" lvl="1">
              <a:spcBef>
                <a:spcPts val="1000"/>
              </a:spcBef>
            </a:pPr>
            <a:endParaRPr lang="ru-RU" sz="3200" b="1" i="1" dirty="0"/>
          </a:p>
          <a:p>
            <a:pPr marL="0" lvl="1" indent="0">
              <a:spcBef>
                <a:spcPts val="1000"/>
              </a:spcBef>
              <a:buNone/>
            </a:pPr>
            <a:r>
              <a:rPr lang="ru-RU" sz="3200" dirty="0" smtClean="0"/>
              <a:t>По умолчанию устанавливается в </a:t>
            </a:r>
            <a:r>
              <a:rPr lang="en-US" sz="3200" b="1" i="1" dirty="0"/>
              <a:t>C:\tools\dart-sdk</a:t>
            </a:r>
            <a:endParaRPr lang="en-US" sz="4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4431263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</a:t>
            </a:r>
            <a:r>
              <a:rPr lang="en-US" dirty="0" smtClean="0"/>
              <a:t>Dart</a:t>
            </a:r>
            <a:r>
              <a:rPr lang="ru-RU" dirty="0" smtClean="0"/>
              <a:t> </a:t>
            </a:r>
            <a:r>
              <a:rPr lang="en-US" dirty="0" err="1" smtClean="0"/>
              <a:t>macOS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1</a:t>
            </a:r>
            <a:r>
              <a:rPr lang="ru-RU" sz="3200" dirty="0" smtClean="0"/>
              <a:t>й Вариант Скачать и установить </a:t>
            </a:r>
            <a:r>
              <a:rPr lang="en-US" sz="3200" dirty="0" smtClean="0">
                <a:hlinkClick r:id="rId2"/>
              </a:rPr>
              <a:t>https://dart.dev/get-dart</a:t>
            </a:r>
            <a:endParaRPr lang="ru-RU" sz="3200" dirty="0" smtClean="0"/>
          </a:p>
          <a:p>
            <a:r>
              <a:rPr lang="ru-RU" sz="3200" dirty="0" smtClean="0"/>
              <a:t>2й Вариант (если установлен пакетный менеджер </a:t>
            </a:r>
            <a:r>
              <a:rPr lang="en-US" sz="3200" dirty="0" smtClean="0"/>
              <a:t>Homebrew</a:t>
            </a:r>
            <a:r>
              <a:rPr lang="ru-RU" sz="3200" dirty="0" smtClean="0"/>
              <a:t>) то</a:t>
            </a:r>
            <a:endParaRPr lang="en-US" sz="3200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en-US" sz="3200" dirty="0" smtClean="0"/>
              <a:t>	</a:t>
            </a:r>
            <a:r>
              <a:rPr lang="ru-RU" sz="3200" dirty="0" smtClean="0"/>
              <a:t>выполнить </a:t>
            </a:r>
            <a:r>
              <a:rPr lang="en-US" sz="3200" dirty="0" smtClean="0"/>
              <a:t> </a:t>
            </a:r>
            <a:r>
              <a:rPr lang="en-US" sz="3200" b="1" i="1" dirty="0" smtClean="0"/>
              <a:t>brew tap dart-</a:t>
            </a:r>
            <a:r>
              <a:rPr lang="en-US" sz="3200" b="1" i="1" dirty="0" err="1" smtClean="0"/>
              <a:t>lang</a:t>
            </a:r>
            <a:r>
              <a:rPr lang="en-US" sz="3200" b="1" i="1" dirty="0" smtClean="0"/>
              <a:t>/dart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3200" b="1" i="1" dirty="0" smtClean="0"/>
              <a:t> 			  brew install dart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ru-RU" sz="3200" dirty="0" smtClean="0"/>
              <a:t>Для обновления соответственно</a:t>
            </a:r>
            <a:r>
              <a:rPr lang="en-US" sz="3200" dirty="0" smtClean="0"/>
              <a:t> </a:t>
            </a:r>
            <a:r>
              <a:rPr lang="en-US" sz="3200" b="1" i="1" dirty="0" smtClean="0"/>
              <a:t>brew upgrade dart</a:t>
            </a:r>
            <a:endParaRPr lang="ru-RU" sz="32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997662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</a:t>
            </a:r>
            <a:r>
              <a:rPr lang="en-US" dirty="0" smtClean="0"/>
              <a:t>Dart</a:t>
            </a:r>
            <a:r>
              <a:rPr lang="ru-RU" dirty="0" smtClean="0"/>
              <a:t> </a:t>
            </a:r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0520" y="1417320"/>
            <a:ext cx="11841480" cy="5440679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3200" dirty="0" smtClean="0"/>
              <a:t>1</a:t>
            </a:r>
            <a:r>
              <a:rPr lang="ru-RU" sz="3200" dirty="0" smtClean="0"/>
              <a:t>й Вариант Скачать и установить </a:t>
            </a:r>
            <a:r>
              <a:rPr lang="en-US" sz="3200" dirty="0" smtClean="0">
                <a:hlinkClick r:id="rId2"/>
              </a:rPr>
              <a:t>https://dart.dev/get-dart</a:t>
            </a:r>
            <a:endParaRPr lang="ru-RU" sz="3200" dirty="0" smtClean="0"/>
          </a:p>
          <a:p>
            <a:pPr>
              <a:lnSpc>
                <a:spcPct val="70000"/>
              </a:lnSpc>
            </a:pPr>
            <a:r>
              <a:rPr lang="ru-RU" sz="3200" dirty="0" smtClean="0"/>
              <a:t>2й Вариант </a:t>
            </a:r>
            <a:r>
              <a:rPr lang="en-US" sz="3200" dirty="0" smtClean="0"/>
              <a:t>1</a:t>
            </a:r>
            <a:r>
              <a:rPr lang="ru-RU" sz="3200" dirty="0" smtClean="0"/>
              <a:t>й шаг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i="1" dirty="0" err="1" smtClean="0"/>
              <a:t>sudo</a:t>
            </a:r>
            <a:r>
              <a:rPr lang="en-US" sz="2400" b="1" i="1" dirty="0" smtClean="0"/>
              <a:t> apt-get update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i="1" dirty="0" smtClean="0"/>
              <a:t> </a:t>
            </a:r>
            <a:r>
              <a:rPr lang="en-US" sz="2400" b="1" i="1" dirty="0" err="1" smtClean="0"/>
              <a:t>sudo</a:t>
            </a:r>
            <a:r>
              <a:rPr lang="en-US" sz="2400" b="1" i="1" dirty="0" smtClean="0"/>
              <a:t> apt-get install apt-transport-https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i="1" dirty="0" smtClean="0"/>
              <a:t> </a:t>
            </a:r>
            <a:r>
              <a:rPr lang="en-US" sz="2400" b="1" i="1" dirty="0" err="1" smtClean="0"/>
              <a:t>wget</a:t>
            </a:r>
            <a:r>
              <a:rPr lang="en-US" sz="2400" b="1" i="1" dirty="0" smtClean="0"/>
              <a:t> -</a:t>
            </a:r>
            <a:r>
              <a:rPr lang="en-US" sz="2400" b="1" i="1" dirty="0" err="1" smtClean="0"/>
              <a:t>qO</a:t>
            </a:r>
            <a:r>
              <a:rPr lang="en-US" sz="2400" b="1" i="1" dirty="0" smtClean="0"/>
              <a:t>- https://dl-ssl.google.com/linux/linux_signing_key.pub | </a:t>
            </a:r>
            <a:r>
              <a:rPr lang="en-US" sz="2400" b="1" i="1" dirty="0" err="1" smtClean="0"/>
              <a:t>sudo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gpg</a:t>
            </a:r>
            <a:r>
              <a:rPr lang="en-US" sz="2400" b="1" i="1" dirty="0" smtClean="0"/>
              <a:t> --</a:t>
            </a:r>
            <a:r>
              <a:rPr lang="en-US" sz="2400" b="1" i="1" dirty="0" err="1" smtClean="0"/>
              <a:t>dearmor</a:t>
            </a:r>
            <a:r>
              <a:rPr lang="en-US" sz="2400" b="1" i="1" dirty="0" smtClean="0"/>
              <a:t> -o /</a:t>
            </a:r>
            <a:r>
              <a:rPr lang="en-US" sz="2400" b="1" i="1" dirty="0" err="1" smtClean="0"/>
              <a:t>usr</a:t>
            </a:r>
            <a:r>
              <a:rPr lang="en-US" sz="2400" b="1" i="1" dirty="0" smtClean="0"/>
              <a:t>/share/keyrings/</a:t>
            </a:r>
            <a:r>
              <a:rPr lang="en-US" sz="2400" b="1" i="1" dirty="0" err="1" smtClean="0"/>
              <a:t>dart.gpg</a:t>
            </a:r>
            <a:endParaRPr lang="en-US" sz="2400" b="1" i="1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en-US" sz="2400" b="1" i="1" dirty="0" smtClean="0"/>
              <a:t> echo 'deb [signed-by=/</a:t>
            </a:r>
            <a:r>
              <a:rPr lang="en-US" sz="2400" b="1" i="1" dirty="0" err="1" smtClean="0"/>
              <a:t>usr</a:t>
            </a:r>
            <a:r>
              <a:rPr lang="en-US" sz="2400" b="1" i="1" dirty="0" smtClean="0"/>
              <a:t>/share/keyrings/</a:t>
            </a:r>
            <a:r>
              <a:rPr lang="en-US" sz="2400" b="1" i="1" dirty="0" err="1" smtClean="0"/>
              <a:t>dart.gpg</a:t>
            </a:r>
            <a:r>
              <a:rPr lang="en-US" sz="2400" b="1" i="1" dirty="0" smtClean="0"/>
              <a:t> arch=amd64] https://storage.googleapis.com/download.dartlang.org/linux/debian stable main' | </a:t>
            </a:r>
            <a:r>
              <a:rPr lang="en-US" sz="2400" b="1" i="1" dirty="0" err="1" smtClean="0"/>
              <a:t>sudo</a:t>
            </a:r>
            <a:r>
              <a:rPr lang="en-US" sz="2400" b="1" i="1" dirty="0" smtClean="0"/>
              <a:t> tee /</a:t>
            </a:r>
            <a:r>
              <a:rPr lang="en-US" sz="2400" b="1" i="1" dirty="0" err="1" smtClean="0"/>
              <a:t>etc</a:t>
            </a:r>
            <a:r>
              <a:rPr lang="en-US" sz="2400" b="1" i="1" dirty="0" smtClean="0"/>
              <a:t>/apt/</a:t>
            </a:r>
            <a:r>
              <a:rPr lang="en-US" sz="2400" b="1" i="1" dirty="0" err="1" smtClean="0"/>
              <a:t>sources.list.d</a:t>
            </a:r>
            <a:r>
              <a:rPr lang="en-US" sz="2400" b="1" i="1" dirty="0" smtClean="0"/>
              <a:t>/</a:t>
            </a:r>
            <a:r>
              <a:rPr lang="en-US" sz="2400" b="1" i="1" dirty="0" err="1" smtClean="0"/>
              <a:t>dart_stable.list</a:t>
            </a:r>
            <a:endParaRPr lang="ru-RU" sz="2400" b="1" i="1" dirty="0" smtClean="0"/>
          </a:p>
          <a:p>
            <a:pPr marL="0" indent="0">
              <a:lnSpc>
                <a:spcPct val="70000"/>
              </a:lnSpc>
              <a:buNone/>
            </a:pPr>
            <a:r>
              <a:rPr lang="ru-RU" sz="3200" dirty="0" smtClean="0"/>
              <a:t>2й шаг 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i="1" dirty="0" err="1" smtClean="0"/>
              <a:t>sudo</a:t>
            </a:r>
            <a:r>
              <a:rPr lang="en-US" sz="2400" b="1" i="1" dirty="0" smtClean="0"/>
              <a:t> apt-get update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i="1" dirty="0" err="1" smtClean="0"/>
              <a:t>sudo</a:t>
            </a:r>
            <a:r>
              <a:rPr lang="en-US" sz="2400" b="1" i="1" dirty="0" smtClean="0"/>
              <a:t> apt-get install dart</a:t>
            </a:r>
            <a:endParaRPr lang="ru-RU" sz="3200" dirty="0" smtClean="0"/>
          </a:p>
          <a:p>
            <a:pPr marL="0" indent="0">
              <a:buNone/>
            </a:pPr>
            <a:endParaRPr lang="ru-RU" sz="3200" dirty="0" smtClean="0"/>
          </a:p>
          <a:p>
            <a:pPr marL="0" indent="0">
              <a:buNone/>
            </a:pP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537176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</a:t>
            </a:r>
            <a:r>
              <a:rPr lang="ru-RU" dirty="0"/>
              <a:t>История </a:t>
            </a:r>
            <a:r>
              <a:rPr lang="ru-RU" dirty="0" smtClean="0"/>
              <a:t>2й </a:t>
            </a:r>
            <a:r>
              <a:rPr lang="ru-RU" dirty="0"/>
              <a:t>Этап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2017: Появление </a:t>
            </a:r>
            <a:r>
              <a:rPr lang="ru-RU" b="1" dirty="0" err="1"/>
              <a:t>Flutter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В 2017 году вышла первая альфа-версия </a:t>
            </a:r>
            <a:r>
              <a:rPr lang="ru-RU" dirty="0" err="1"/>
              <a:t>Flutter</a:t>
            </a:r>
            <a:r>
              <a:rPr lang="ru-RU" dirty="0"/>
              <a:t>, которая работала только на </a:t>
            </a:r>
            <a:r>
              <a:rPr lang="ru-RU" dirty="0" err="1"/>
              <a:t>Android</a:t>
            </a:r>
            <a:r>
              <a:rPr lang="ru-RU" dirty="0"/>
              <a:t>. Она была основана на движке </a:t>
            </a:r>
            <a:r>
              <a:rPr lang="ru-RU" dirty="0" err="1"/>
              <a:t>Skia</a:t>
            </a:r>
            <a:r>
              <a:rPr lang="ru-RU" dirty="0"/>
              <a:t>, который позволял создавать сложные графические элементы и анимации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16" y="3505940"/>
            <a:ext cx="10440209" cy="257420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83" y="3739504"/>
            <a:ext cx="6385283" cy="243745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6625" y="5663775"/>
            <a:ext cx="2951181" cy="165680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202" y="3739504"/>
            <a:ext cx="5627644" cy="240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8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</a:t>
            </a:r>
            <a:r>
              <a:rPr lang="ru-RU" dirty="0"/>
              <a:t>История </a:t>
            </a:r>
            <a:r>
              <a:rPr lang="ru-RU" dirty="0" smtClean="0"/>
              <a:t>3й </a:t>
            </a:r>
            <a:r>
              <a:rPr lang="ru-RU" dirty="0"/>
              <a:t>Этап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Официальный релиз </a:t>
            </a:r>
            <a:r>
              <a:rPr lang="ru-RU" b="1" dirty="0" err="1"/>
              <a:t>Flutter</a:t>
            </a:r>
            <a:r>
              <a:rPr lang="ru-RU" b="1" dirty="0"/>
              <a:t> 1.0. </a:t>
            </a:r>
            <a:endParaRPr lang="ru-RU" b="1" dirty="0" smtClean="0"/>
          </a:p>
          <a:p>
            <a:pPr marL="0" indent="0">
              <a:buNone/>
            </a:pPr>
            <a:r>
              <a:rPr lang="ru-RU" dirty="0"/>
              <a:t>В 2018 году вышла первая стабильная версия </a:t>
            </a:r>
            <a:r>
              <a:rPr lang="ru-RU" dirty="0" err="1"/>
              <a:t>фреймворка</a:t>
            </a:r>
            <a:r>
              <a:rPr lang="ru-RU" dirty="0"/>
              <a:t> — </a:t>
            </a:r>
            <a:r>
              <a:rPr lang="ru-RU" dirty="0" err="1"/>
              <a:t>Flutter</a:t>
            </a:r>
            <a:r>
              <a:rPr lang="ru-RU" dirty="0"/>
              <a:t> 1.0. Фреймворк стал доступен для разработки приложений как для </a:t>
            </a:r>
            <a:r>
              <a:rPr lang="ru-RU" dirty="0" err="1"/>
              <a:t>Android</a:t>
            </a:r>
            <a:r>
              <a:rPr lang="ru-RU" dirty="0"/>
              <a:t>, так и для </a:t>
            </a:r>
            <a:r>
              <a:rPr lang="ru-RU" dirty="0" err="1"/>
              <a:t>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1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</a:t>
            </a:r>
            <a:r>
              <a:rPr lang="ru-RU" dirty="0"/>
              <a:t>История 4</a:t>
            </a:r>
            <a:r>
              <a:rPr lang="ru-RU" dirty="0" smtClean="0"/>
              <a:t>й </a:t>
            </a:r>
            <a:r>
              <a:rPr lang="ru-RU" dirty="0"/>
              <a:t>Этап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840278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Выход  </a:t>
            </a:r>
            <a:r>
              <a:rPr lang="ru-RU" b="1" dirty="0" err="1"/>
              <a:t>Flutter</a:t>
            </a:r>
            <a:r>
              <a:rPr lang="ru-RU" b="1" dirty="0"/>
              <a:t> </a:t>
            </a:r>
            <a:r>
              <a:rPr lang="ru-RU" b="1" dirty="0" smtClean="0"/>
              <a:t>1.12 в 2019</a:t>
            </a:r>
          </a:p>
          <a:p>
            <a:pPr marL="0" indent="0">
              <a:buNone/>
            </a:pPr>
            <a:r>
              <a:rPr lang="ru-RU" dirty="0" smtClean="0"/>
              <a:t>Добавлена поддержку </a:t>
            </a:r>
            <a:r>
              <a:rPr lang="ru-RU" dirty="0"/>
              <a:t>веб-приложений и настольных приложений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28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</a:t>
            </a:r>
            <a:r>
              <a:rPr lang="ru-RU" dirty="0"/>
              <a:t>История </a:t>
            </a:r>
            <a:r>
              <a:rPr lang="ru-RU" dirty="0" smtClean="0"/>
              <a:t>5й Этап 2021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840278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 2021 году команда </a:t>
            </a:r>
            <a:r>
              <a:rPr lang="ru-RU" dirty="0" err="1"/>
              <a:t>Google</a:t>
            </a:r>
            <a:r>
              <a:rPr lang="ru-RU" dirty="0"/>
              <a:t> расширила возможности </a:t>
            </a:r>
            <a:r>
              <a:rPr lang="ru-RU" dirty="0" err="1"/>
              <a:t>Flutter</a:t>
            </a:r>
            <a:r>
              <a:rPr lang="ru-RU" dirty="0"/>
              <a:t> как </a:t>
            </a:r>
            <a:r>
              <a:rPr lang="ru-RU" dirty="0" err="1"/>
              <a:t>мультиплатформенного</a:t>
            </a:r>
            <a:r>
              <a:rPr lang="ru-RU" dirty="0"/>
              <a:t> </a:t>
            </a:r>
            <a:r>
              <a:rPr lang="ru-RU" dirty="0" err="1"/>
              <a:t>фреймворка</a:t>
            </a:r>
            <a:r>
              <a:rPr lang="ru-RU" dirty="0"/>
              <a:t>. Версия </a:t>
            </a:r>
            <a:r>
              <a:rPr lang="ru-RU" dirty="0" err="1">
                <a:hlinkClick r:id="rId3"/>
              </a:rPr>
              <a:t>Flutter</a:t>
            </a:r>
            <a:r>
              <a:rPr lang="ru-RU" dirty="0">
                <a:hlinkClick r:id="rId3"/>
              </a:rPr>
              <a:t> 2.8</a:t>
            </a:r>
            <a:r>
              <a:rPr lang="ru-RU" dirty="0"/>
              <a:t> поддерживала шесть платформ: </a:t>
            </a:r>
            <a:r>
              <a:rPr lang="ru-RU" dirty="0" err="1"/>
              <a:t>iOS</a:t>
            </a:r>
            <a:r>
              <a:rPr lang="ru-RU" dirty="0"/>
              <a:t>, </a:t>
            </a:r>
            <a:r>
              <a:rPr lang="ru-RU" dirty="0" err="1"/>
              <a:t>Android</a:t>
            </a:r>
            <a:r>
              <a:rPr lang="ru-RU" dirty="0"/>
              <a:t>, </a:t>
            </a:r>
            <a:r>
              <a:rPr lang="ru-RU" dirty="0" err="1"/>
              <a:t>web</a:t>
            </a:r>
            <a:r>
              <a:rPr lang="ru-RU" dirty="0"/>
              <a:t>, </a:t>
            </a:r>
            <a:r>
              <a:rPr lang="ru-RU" dirty="0" err="1"/>
              <a:t>macOS</a:t>
            </a:r>
            <a:r>
              <a:rPr lang="ru-RU" dirty="0"/>
              <a:t>, </a:t>
            </a:r>
            <a:r>
              <a:rPr lang="ru-RU" dirty="0" err="1"/>
              <a:t>Windows</a:t>
            </a:r>
            <a:r>
              <a:rPr lang="ru-RU" dirty="0"/>
              <a:t> и </a:t>
            </a:r>
            <a:r>
              <a:rPr lang="ru-RU" dirty="0" err="1"/>
              <a:t>Linux</a:t>
            </a:r>
            <a:r>
              <a:rPr lang="ru-RU" dirty="0"/>
              <a:t>.</a:t>
            </a:r>
          </a:p>
          <a:p>
            <a:r>
              <a:rPr lang="ru-RU" dirty="0"/>
              <a:t>В релизе появилась возможность </a:t>
            </a:r>
            <a:r>
              <a:rPr lang="ru-RU" dirty="0" err="1"/>
              <a:t>монетизировать</a:t>
            </a:r>
            <a:r>
              <a:rPr lang="ru-RU" dirty="0"/>
              <a:t> </a:t>
            </a:r>
            <a:r>
              <a:rPr lang="ru-RU" dirty="0" err="1"/>
              <a:t>Flutter</a:t>
            </a:r>
            <a:r>
              <a:rPr lang="ru-RU" dirty="0"/>
              <a:t>-приложения при помощи 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/>
              <a:t>Mobile</a:t>
            </a:r>
            <a:r>
              <a:rPr lang="ru-RU" dirty="0"/>
              <a:t> SDK. Появились пять рекламных форматов: баннеры, полноэкранная реклама, видео, </a:t>
            </a:r>
            <a:r>
              <a:rPr lang="ru-RU" dirty="0" err="1"/>
              <a:t>нативная</a:t>
            </a:r>
            <a:r>
              <a:rPr lang="ru-RU" dirty="0"/>
              <a:t> реклама и реклама при запуске приложения. Также </a:t>
            </a:r>
            <a:r>
              <a:rPr lang="ru-RU" dirty="0" err="1"/>
              <a:t>Flutter</a:t>
            </a:r>
            <a:r>
              <a:rPr lang="ru-RU" dirty="0"/>
              <a:t>-приложения с этого момента можно было интегрировать с </a:t>
            </a:r>
            <a:r>
              <a:rPr lang="ru-RU" dirty="0" err="1"/>
              <a:t>AdMob</a:t>
            </a:r>
            <a:r>
              <a:rPr lang="ru-RU" dirty="0"/>
              <a:t> и </a:t>
            </a:r>
            <a:r>
              <a:rPr lang="ru-RU" dirty="0" err="1"/>
              <a:t>Ad</a:t>
            </a:r>
            <a:r>
              <a:rPr lang="ru-RU" dirty="0"/>
              <a:t> </a:t>
            </a:r>
            <a:r>
              <a:rPr lang="ru-RU" dirty="0" err="1"/>
              <a:t>Manager</a:t>
            </a:r>
            <a:r>
              <a:rPr lang="ru-RU" dirty="0"/>
              <a:t>. Появилась возможность размещать рекламу от посредников.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22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</a:t>
            </a:r>
            <a:r>
              <a:rPr lang="ru-RU" dirty="0"/>
              <a:t>История </a:t>
            </a:r>
            <a:r>
              <a:rPr lang="ru-RU" dirty="0" smtClean="0"/>
              <a:t>5й Этап 2021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8402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Моё тест простой стеганографии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28" y="1257409"/>
            <a:ext cx="10321417" cy="491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4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</a:t>
            </a:r>
            <a:r>
              <a:rPr lang="ru-RU" dirty="0"/>
              <a:t>История 6</a:t>
            </a:r>
            <a:r>
              <a:rPr lang="ru-RU" dirty="0" smtClean="0"/>
              <a:t>й Этап 2022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84027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 релизе </a:t>
            </a:r>
            <a:r>
              <a:rPr lang="ru-RU" dirty="0" err="1"/>
              <a:t>Flutter</a:t>
            </a:r>
            <a:r>
              <a:rPr lang="ru-RU" dirty="0"/>
              <a:t> 2.10 разработчики сделали акцент на стабильной версии поддержки </a:t>
            </a:r>
            <a:r>
              <a:rPr lang="ru-RU" dirty="0" err="1"/>
              <a:t>Windows</a:t>
            </a:r>
            <a:r>
              <a:rPr lang="ru-RU" dirty="0"/>
              <a:t>. Появились улучшения для обработки текста, клавиатуры и сочетаний клавиш, интеграции в </a:t>
            </a:r>
            <a:r>
              <a:rPr lang="ru-RU" dirty="0" err="1"/>
              <a:t>Windows</a:t>
            </a:r>
            <a:r>
              <a:rPr lang="ru-RU" dirty="0"/>
              <a:t> с поддержкой аргументов командной строки, глобальным вводом текста и другие.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</a:t>
            </a:r>
            <a:r>
              <a:rPr lang="ru-RU" dirty="0" err="1"/>
              <a:t>Flutter</a:t>
            </a:r>
            <a:r>
              <a:rPr lang="ru-RU" dirty="0"/>
              <a:t> 3 появился </a:t>
            </a:r>
            <a:r>
              <a:rPr lang="ru-RU" dirty="0" err="1"/>
              <a:t>Flutter</a:t>
            </a:r>
            <a:r>
              <a:rPr lang="ru-RU" dirty="0"/>
              <a:t> </a:t>
            </a:r>
            <a:r>
              <a:rPr lang="ru-RU" dirty="0" err="1"/>
              <a:t>Casual</a:t>
            </a:r>
            <a:r>
              <a:rPr lang="ru-RU" dirty="0"/>
              <a:t> </a:t>
            </a:r>
            <a:r>
              <a:rPr lang="ru-RU" dirty="0" err="1"/>
              <a:t>Games</a:t>
            </a:r>
            <a:r>
              <a:rPr lang="ru-RU" dirty="0"/>
              <a:t> </a:t>
            </a:r>
            <a:r>
              <a:rPr lang="ru-RU" dirty="0" err="1"/>
              <a:t>Tool</a:t>
            </a:r>
            <a:r>
              <a:rPr lang="ru-RU" dirty="0"/>
              <a:t> </a:t>
            </a:r>
            <a:r>
              <a:rPr lang="ru-RU" dirty="0" err="1"/>
              <a:t>Kit</a:t>
            </a:r>
            <a:r>
              <a:rPr lang="ru-RU" dirty="0"/>
              <a:t> с шаблонами, учебниками и документацией для разработки казуальных игр. Разработчики показали стартовый шаблон игры с главным меню, страницей настроек, работой со звуком и графикой. Его можно было адаптировать под свою идею.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95472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4192</Words>
  <Application>Microsoft Office PowerPoint</Application>
  <PresentationFormat>Широкоэкранный</PresentationFormat>
  <Paragraphs>409</Paragraphs>
  <Slides>39</Slides>
  <Notes>32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Тема Office</vt:lpstr>
      <vt:lpstr>Программирование мобильных систем</vt:lpstr>
      <vt:lpstr>Flutter</vt:lpstr>
      <vt:lpstr>Flutter История 1й Этап</vt:lpstr>
      <vt:lpstr>Flutter История 2й Этап</vt:lpstr>
      <vt:lpstr>Flutter История 3й Этап</vt:lpstr>
      <vt:lpstr>Flutter История 4й Этап</vt:lpstr>
      <vt:lpstr>Flutter История 5й Этап 2021</vt:lpstr>
      <vt:lpstr>Flutter История 5й Этап 2021</vt:lpstr>
      <vt:lpstr>Flutter История 6й Этап 2022</vt:lpstr>
      <vt:lpstr>Планы на будущее</vt:lpstr>
      <vt:lpstr>Причины популярности Flutter</vt:lpstr>
      <vt:lpstr>Причины популярности Flutter</vt:lpstr>
      <vt:lpstr>Flutter и бизнес</vt:lpstr>
      <vt:lpstr>Востребованность</vt:lpstr>
      <vt:lpstr>Востребованность Framework (ов)</vt:lpstr>
      <vt:lpstr>Архитектура Flutter</vt:lpstr>
      <vt:lpstr>Основные части Flutter</vt:lpstr>
      <vt:lpstr>Dart История</vt:lpstr>
      <vt:lpstr>Dart История</vt:lpstr>
      <vt:lpstr>Google I/0 2023</vt:lpstr>
      <vt:lpstr>Google I/0 Dart 3.0</vt:lpstr>
      <vt:lpstr>Records and patterns</vt:lpstr>
      <vt:lpstr>Class modifiers</vt:lpstr>
      <vt:lpstr>«Интересные» приложения на flutter/dart</vt:lpstr>
      <vt:lpstr>Dart</vt:lpstr>
      <vt:lpstr>Ключевые моменты Dart</vt:lpstr>
      <vt:lpstr>Виджеты</vt:lpstr>
      <vt:lpstr>Виджеты</vt:lpstr>
      <vt:lpstr>Основывые виды виджетов</vt:lpstr>
      <vt:lpstr>Stateless Widget</vt:lpstr>
      <vt:lpstr>StatefulWidget Widget</vt:lpstr>
      <vt:lpstr>StatefulWidget Widget</vt:lpstr>
      <vt:lpstr>Inherited Widget</vt:lpstr>
      <vt:lpstr>Важные аспекты виджетов</vt:lpstr>
      <vt:lpstr>Плюсы и минусы Flutter</vt:lpstr>
      <vt:lpstr>Минусы Flutter</vt:lpstr>
      <vt:lpstr>Установка Dart Windows</vt:lpstr>
      <vt:lpstr>Установка Dart macOS</vt:lpstr>
      <vt:lpstr>Установка Dart Linux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мобильных систем</dc:title>
  <dc:creator>nam polehyk</dc:creator>
  <cp:lastModifiedBy>nam polehyk</cp:lastModifiedBy>
  <cp:revision>26</cp:revision>
  <dcterms:created xsi:type="dcterms:W3CDTF">2024-02-07T17:26:05Z</dcterms:created>
  <dcterms:modified xsi:type="dcterms:W3CDTF">2025-01-16T21:07:41Z</dcterms:modified>
</cp:coreProperties>
</file>