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02" r:id="rId33"/>
    <p:sldId id="289" r:id="rId34"/>
    <p:sldId id="290" r:id="rId35"/>
    <p:sldId id="291" r:id="rId36"/>
    <p:sldId id="304" r:id="rId37"/>
    <p:sldId id="305" r:id="rId38"/>
    <p:sldId id="306" r:id="rId39"/>
    <p:sldId id="308" r:id="rId40"/>
    <p:sldId id="309" r:id="rId41"/>
    <p:sldId id="311" r:id="rId42"/>
    <p:sldId id="312" r:id="rId43"/>
    <p:sldId id="310" r:id="rId44"/>
    <p:sldId id="307" r:id="rId45"/>
    <p:sldId id="314" r:id="rId46"/>
    <p:sldId id="315" r:id="rId47"/>
    <p:sldId id="292" r:id="rId48"/>
    <p:sldId id="293" r:id="rId49"/>
    <p:sldId id="294" r:id="rId50"/>
    <p:sldId id="316" r:id="rId51"/>
    <p:sldId id="295" r:id="rId52"/>
    <p:sldId id="296" r:id="rId53"/>
    <p:sldId id="297" r:id="rId54"/>
    <p:sldId id="298" r:id="rId55"/>
    <p:sldId id="299" r:id="rId56"/>
    <p:sldId id="300" r:id="rId57"/>
    <p:sldId id="301" r:id="rId58"/>
    <p:sldId id="317" r:id="rId59"/>
    <p:sldId id="318" r:id="rId60"/>
    <p:sldId id="319" r:id="rId61"/>
    <p:sldId id="346" r:id="rId62"/>
    <p:sldId id="320" r:id="rId63"/>
    <p:sldId id="321" r:id="rId64"/>
    <p:sldId id="322" r:id="rId65"/>
    <p:sldId id="339" r:id="rId66"/>
    <p:sldId id="323" r:id="rId67"/>
    <p:sldId id="345"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40" r:id="rId84"/>
    <p:sldId id="341" r:id="rId85"/>
    <p:sldId id="342" r:id="rId86"/>
    <p:sldId id="343" r:id="rId87"/>
    <p:sldId id="34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69" autoAdjust="0"/>
  </p:normalViewPr>
  <p:slideViewPr>
    <p:cSldViewPr snapToGrid="0">
      <p:cViewPr varScale="1">
        <p:scale>
          <a:sx n="77" d="100"/>
          <a:sy n="77" d="100"/>
        </p:scale>
        <p:origin x="217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0C875-71F0-4CFC-8487-5459C48103BF}" type="datetimeFigureOut">
              <a:rPr lang="en-US" smtClean="0"/>
              <a:t>1/17/2025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5FDF9-391D-41DC-A8B7-195B83433B61}" type="slidenum">
              <a:rPr lang="en-US" smtClean="0"/>
              <a:t>‹#›</a:t>
            </a:fld>
            <a:endParaRPr lang="en-US"/>
          </a:p>
        </p:txBody>
      </p:sp>
    </p:spTree>
    <p:extLst>
      <p:ext uri="{BB962C8B-B14F-4D97-AF65-F5344CB8AC3E}">
        <p14:creationId xmlns:p14="http://schemas.microsoft.com/office/powerpoint/2010/main" val="50280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и в случае с другими форматами, все в строке, начинающейся с последовательности /// (может быть как в начале, так и в конце строки), </a:t>
            </a:r>
            <a:r>
              <a:rPr lang="ru-RU" dirty="0" err="1" smtClean="0"/>
              <a:t>игнорируется</a:t>
            </a:r>
            <a:r>
              <a:rPr lang="ru-RU" dirty="0" smtClean="0"/>
              <a:t>. Однако есть исключение: все, заключенное в таком комментарии в скобки, воспринимается как ссылка на класс, метод, поле, переменную верхнего </a:t>
            </a:r>
            <a:r>
              <a:rPr lang="ru-RU" dirty="0" err="1" smtClean="0"/>
              <a:t>уровня</a:t>
            </a:r>
            <a:r>
              <a:rPr lang="ru-RU" dirty="0" smtClean="0"/>
              <a:t>, функцию или параметр и попадает в документацию по родительскому </a:t>
            </a:r>
            <a:r>
              <a:rPr lang="ru-RU" dirty="0" err="1" smtClean="0"/>
              <a:t>элементу</a:t>
            </a:r>
            <a:r>
              <a:rPr lang="ru-RU" dirty="0" smtClean="0"/>
              <a:t>. Так, например</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7</a:t>
            </a:fld>
            <a:endParaRPr lang="en-US"/>
          </a:p>
        </p:txBody>
      </p:sp>
    </p:spTree>
    <p:extLst>
      <p:ext uri="{BB962C8B-B14F-4D97-AF65-F5344CB8AC3E}">
        <p14:creationId xmlns:p14="http://schemas.microsoft.com/office/powerpoint/2010/main" val="4124292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18</a:t>
            </a:fld>
            <a:endParaRPr lang="en-US"/>
          </a:p>
        </p:txBody>
      </p:sp>
    </p:spTree>
    <p:extLst>
      <p:ext uri="{BB962C8B-B14F-4D97-AF65-F5344CB8AC3E}">
        <p14:creationId xmlns:p14="http://schemas.microsoft.com/office/powerpoint/2010/main" val="45326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19</a:t>
            </a:fld>
            <a:endParaRPr lang="en-US"/>
          </a:p>
        </p:txBody>
      </p:sp>
    </p:spTree>
    <p:extLst>
      <p:ext uri="{BB962C8B-B14F-4D97-AF65-F5344CB8AC3E}">
        <p14:creationId xmlns:p14="http://schemas.microsoft.com/office/powerpoint/2010/main" val="251745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err="1" smtClean="0"/>
              <a:t>List</a:t>
            </a:r>
            <a:r>
              <a:rPr lang="ru-RU" dirty="0" smtClean="0"/>
              <a:t> имеет набор доступных методов. Я не собираюсь обсуждать их все, так как эта глава не справочное руководство, тем более большинство из них можно найти практически в любом другом языке, который предлагает похожую на </a:t>
            </a:r>
            <a:r>
              <a:rPr lang="ru-RU" dirty="0" err="1" smtClean="0"/>
              <a:t>List</a:t>
            </a:r>
            <a:r>
              <a:rPr lang="ru-RU" dirty="0" smtClean="0"/>
              <a:t> конструкцию. Вы, вероятно, и сами уже знакомы с большинством из них, я же приведу несколько примеров методов </a:t>
            </a:r>
          </a:p>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20</a:t>
            </a:fld>
            <a:endParaRPr lang="en-US"/>
          </a:p>
        </p:txBody>
      </p:sp>
    </p:spTree>
    <p:extLst>
      <p:ext uri="{BB962C8B-B14F-4D97-AF65-F5344CB8AC3E}">
        <p14:creationId xmlns:p14="http://schemas.microsoft.com/office/powerpoint/2010/main" val="208538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21</a:t>
            </a:fld>
            <a:endParaRPr lang="en-US"/>
          </a:p>
        </p:txBody>
      </p:sp>
    </p:spTree>
    <p:extLst>
      <p:ext uri="{BB962C8B-B14F-4D97-AF65-F5344CB8AC3E}">
        <p14:creationId xmlns:p14="http://schemas.microsoft.com/office/powerpoint/2010/main" val="159074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Обратите внимание, что добавление существующего значения в список типа </a:t>
            </a:r>
            <a:r>
              <a:rPr lang="ru-RU" dirty="0" err="1" smtClean="0"/>
              <a:t>Set</a:t>
            </a:r>
            <a:r>
              <a:rPr lang="ru-RU" dirty="0" smtClean="0"/>
              <a:t> с помощью метода </a:t>
            </a:r>
            <a:r>
              <a:rPr lang="ru-RU" dirty="0" err="1" smtClean="0"/>
              <a:t>add</a:t>
            </a:r>
            <a:r>
              <a:rPr lang="ru-RU" dirty="0" smtClean="0"/>
              <a:t>() не вызывает ошибки</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24</a:t>
            </a:fld>
            <a:endParaRPr lang="en-US"/>
          </a:p>
        </p:txBody>
      </p:sp>
    </p:spTree>
    <p:extLst>
      <p:ext uri="{BB962C8B-B14F-4D97-AF65-F5344CB8AC3E}">
        <p14:creationId xmlns:p14="http://schemas.microsoft.com/office/powerpoint/2010/main" val="228063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25</a:t>
            </a:fld>
            <a:endParaRPr lang="en-US"/>
          </a:p>
        </p:txBody>
      </p:sp>
    </p:spTree>
    <p:extLst>
      <p:ext uri="{BB962C8B-B14F-4D97-AF65-F5344CB8AC3E}">
        <p14:creationId xmlns:p14="http://schemas.microsoft.com/office/powerpoint/2010/main" val="65525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Каждое значение в </a:t>
            </a:r>
            <a:r>
              <a:rPr lang="ru-RU" dirty="0" err="1" smtClean="0"/>
              <a:t>enum</a:t>
            </a:r>
            <a:r>
              <a:rPr lang="ru-RU" dirty="0" smtClean="0"/>
              <a:t> имеет скрытый индекс (свойство </a:t>
            </a:r>
            <a:r>
              <a:rPr lang="ru-RU" dirty="0" err="1" smtClean="0"/>
              <a:t>index</a:t>
            </a:r>
            <a:r>
              <a:rPr lang="ru-RU" dirty="0" smtClean="0"/>
              <a:t>), поэтому вы всегда можете найти порядковый номер заданного элемента (вы получите ошибку компиляции, если значение в </a:t>
            </a:r>
            <a:r>
              <a:rPr lang="ru-RU" dirty="0" err="1" smtClean="0"/>
              <a:t>enum</a:t>
            </a:r>
            <a:r>
              <a:rPr lang="ru-RU" dirty="0" smtClean="0"/>
              <a:t> отсутствует). Еще вы можете </a:t>
            </a:r>
            <a:r>
              <a:rPr lang="ru-RU" dirty="0" err="1" smtClean="0"/>
              <a:t>получить</a:t>
            </a:r>
            <a:r>
              <a:rPr lang="ru-RU" dirty="0" smtClean="0"/>
              <a:t> список всех значений </a:t>
            </a:r>
            <a:r>
              <a:rPr lang="ru-RU" dirty="0" err="1" smtClean="0"/>
              <a:t>enum</a:t>
            </a:r>
            <a:r>
              <a:rPr lang="ru-RU" dirty="0" smtClean="0"/>
              <a:t> через свойство </a:t>
            </a:r>
            <a:r>
              <a:rPr lang="ru-RU" dirty="0" err="1" smtClean="0"/>
              <a:t>values</a:t>
            </a:r>
            <a:r>
              <a:rPr lang="ru-RU" dirty="0" smtClean="0"/>
              <a:t> (которое также имеет скрытый метод </a:t>
            </a:r>
            <a:r>
              <a:rPr lang="ru-RU" dirty="0" err="1" smtClean="0"/>
              <a:t>getter</a:t>
            </a:r>
            <a:r>
              <a:rPr lang="ru-RU" dirty="0" smtClean="0"/>
              <a:t>). Наконец, перечисления особенно полезны в </a:t>
            </a:r>
            <a:r>
              <a:rPr lang="ru-RU" dirty="0" err="1" smtClean="0"/>
              <a:t>операторах</a:t>
            </a:r>
            <a:r>
              <a:rPr lang="ru-RU" dirty="0" smtClean="0"/>
              <a:t> </a:t>
            </a:r>
            <a:r>
              <a:rPr lang="ru-RU" dirty="0" err="1" smtClean="0"/>
              <a:t>switch</a:t>
            </a:r>
            <a:r>
              <a:rPr lang="ru-RU" dirty="0" smtClean="0"/>
              <a:t>, и </a:t>
            </a:r>
            <a:r>
              <a:rPr lang="ru-RU" dirty="0" err="1" smtClean="0"/>
              <a:t>Dart</a:t>
            </a:r>
            <a:r>
              <a:rPr lang="ru-RU" dirty="0" smtClean="0"/>
              <a:t> выдаст вам ошибку компиляции, если у вас нет </a:t>
            </a:r>
            <a:r>
              <a:rPr lang="ru-RU" dirty="0" err="1" smtClean="0"/>
              <a:t>подходящего</a:t>
            </a:r>
            <a:r>
              <a:rPr lang="ru-RU" dirty="0" smtClean="0"/>
              <a:t> значения в </a:t>
            </a:r>
            <a:r>
              <a:rPr lang="ru-RU" dirty="0" err="1" smtClean="0"/>
              <a:t>enum</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29</a:t>
            </a:fld>
            <a:endParaRPr lang="en-US"/>
          </a:p>
        </p:txBody>
      </p:sp>
    </p:spTree>
    <p:extLst>
      <p:ext uri="{BB962C8B-B14F-4D97-AF65-F5344CB8AC3E}">
        <p14:creationId xmlns:p14="http://schemas.microsoft.com/office/powerpoint/2010/main" val="2916971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Метод </a:t>
            </a:r>
            <a:r>
              <a:rPr lang="ru-RU" dirty="0" err="1" smtClean="0"/>
              <a:t>print</a:t>
            </a:r>
            <a:r>
              <a:rPr lang="ru-RU" dirty="0" smtClean="0"/>
              <a:t>() (который записывает контент в консоль) выведет значение поля </a:t>
            </a:r>
            <a:r>
              <a:rPr lang="ru-RU" dirty="0" err="1" smtClean="0"/>
              <a:t>circumference</a:t>
            </a:r>
            <a:r>
              <a:rPr lang="ru-RU" dirty="0" smtClean="0"/>
              <a:t>, только если объект </a:t>
            </a:r>
            <a:r>
              <a:rPr lang="ru-RU" dirty="0" err="1" smtClean="0"/>
              <a:t>shape</a:t>
            </a:r>
            <a:r>
              <a:rPr lang="ru-RU" dirty="0" smtClean="0"/>
              <a:t> является </a:t>
            </a:r>
            <a:r>
              <a:rPr lang="ru-RU" dirty="0" err="1" smtClean="0"/>
              <a:t>Circle</a:t>
            </a:r>
            <a:r>
              <a:rPr lang="ru-RU" dirty="0" smtClean="0"/>
              <a:t>. Или же попробуйте сделать следующее</a:t>
            </a:r>
            <a:endParaRPr lang="en-US" dirty="0" smtClean="0"/>
          </a:p>
          <a:p>
            <a:endParaRPr lang="en-US" dirty="0" smtClean="0"/>
          </a:p>
          <a:p>
            <a:endParaRPr lang="en-US" dirty="0" smtClean="0"/>
          </a:p>
          <a:p>
            <a:r>
              <a:rPr lang="ru-RU" dirty="0" smtClean="0"/>
              <a:t>Таким образом, если переменная </a:t>
            </a:r>
            <a:r>
              <a:rPr lang="ru-RU" dirty="0" err="1" smtClean="0"/>
              <a:t>shape</a:t>
            </a:r>
            <a:r>
              <a:rPr lang="ru-RU" dirty="0" smtClean="0"/>
              <a:t> имеет значение типа </a:t>
            </a:r>
            <a:r>
              <a:rPr lang="ru-RU" dirty="0" err="1" smtClean="0"/>
              <a:t>Circle</a:t>
            </a:r>
            <a:r>
              <a:rPr lang="ru-RU" dirty="0" smtClean="0"/>
              <a:t> или может быть приведена к </a:t>
            </a:r>
            <a:r>
              <a:rPr lang="ru-RU" dirty="0" err="1" smtClean="0"/>
              <a:t>Circle</a:t>
            </a:r>
            <a:r>
              <a:rPr lang="ru-RU" dirty="0" smtClean="0"/>
              <a:t>, то у вас не возникнет никаких проблем (например, </a:t>
            </a:r>
            <a:r>
              <a:rPr lang="ru-RU" dirty="0" err="1" smtClean="0"/>
              <a:t>shape</a:t>
            </a:r>
            <a:r>
              <a:rPr lang="ru-RU" dirty="0" smtClean="0"/>
              <a:t> имеет значение типа </a:t>
            </a:r>
            <a:r>
              <a:rPr lang="ru-RU" dirty="0" err="1" smtClean="0"/>
              <a:t>Oval</a:t>
            </a:r>
            <a:r>
              <a:rPr lang="ru-RU" dirty="0" smtClean="0"/>
              <a:t>, который является подклассом </a:t>
            </a:r>
            <a:r>
              <a:rPr lang="ru-RU" dirty="0" err="1" smtClean="0"/>
              <a:t>Circle</a:t>
            </a:r>
            <a:r>
              <a:rPr lang="ru-RU" dirty="0" smtClean="0"/>
              <a:t>). </a:t>
            </a:r>
            <a:endParaRPr lang="en-US" dirty="0" smtClean="0"/>
          </a:p>
          <a:p>
            <a:endParaRPr lang="en-US" dirty="0" smtClean="0"/>
          </a:p>
          <a:p>
            <a:endParaRPr lang="en-US" dirty="0" smtClean="0"/>
          </a:p>
          <a:p>
            <a:r>
              <a:rPr lang="ru-RU" dirty="0" smtClean="0"/>
              <a:t>Обратите внимание, что в примере с </a:t>
            </a:r>
            <a:r>
              <a:rPr lang="ru-RU" dirty="0" err="1" smtClean="0"/>
              <a:t>is</a:t>
            </a:r>
            <a:r>
              <a:rPr lang="ru-RU" dirty="0" smtClean="0"/>
              <a:t> ничего не произойдет, если фигура не является </a:t>
            </a:r>
            <a:r>
              <a:rPr lang="ru-RU" dirty="0" err="1" smtClean="0"/>
              <a:t>Circle</a:t>
            </a:r>
            <a:r>
              <a:rPr lang="ru-RU" dirty="0" smtClean="0"/>
              <a:t>, а в примере с </a:t>
            </a:r>
            <a:r>
              <a:rPr lang="ru-RU" dirty="0" err="1" smtClean="0"/>
              <a:t>as</a:t>
            </a:r>
            <a:r>
              <a:rPr lang="ru-RU" dirty="0" smtClean="0"/>
              <a:t> вы получите исключение (</a:t>
            </a:r>
            <a:r>
              <a:rPr lang="ru-RU" dirty="0" err="1" smtClean="0"/>
              <a:t>exception</a:t>
            </a:r>
            <a:r>
              <a:rPr lang="ru-RU" dirty="0" smtClean="0"/>
              <a:t>), если фигура не может быть приведена к </a:t>
            </a:r>
            <a:r>
              <a:rPr lang="ru-RU" dirty="0" err="1" smtClean="0"/>
              <a:t>Circle</a:t>
            </a:r>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30</a:t>
            </a:fld>
            <a:endParaRPr lang="en-US"/>
          </a:p>
        </p:txBody>
      </p:sp>
    </p:spTree>
    <p:extLst>
      <p:ext uri="{BB962C8B-B14F-4D97-AF65-F5344CB8AC3E}">
        <p14:creationId xmlns:p14="http://schemas.microsoft.com/office/powerpoint/2010/main" val="278039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Существует также выражение </a:t>
            </a:r>
            <a:r>
              <a:rPr lang="ru-RU" dirty="0" err="1" smtClean="0"/>
              <a:t>for-in</a:t>
            </a:r>
            <a:r>
              <a:rPr lang="ru-RU" dirty="0" smtClean="0"/>
              <a:t>, если целевой класс реализует </a:t>
            </a:r>
            <a:r>
              <a:rPr lang="ru-RU" dirty="0" err="1" smtClean="0"/>
              <a:t>итератор</a:t>
            </a:r>
            <a:r>
              <a:rPr lang="ru-RU" dirty="0" smtClean="0"/>
              <a:t>, позволяющий переходить к следующему элементу </a:t>
            </a:r>
            <a:r>
              <a:rPr lang="ru-RU" dirty="0" err="1" smtClean="0"/>
              <a:t>списк</a:t>
            </a:r>
            <a:endParaRPr lang="ru-RU" dirty="0" smtClean="0"/>
          </a:p>
          <a:p>
            <a:endParaRPr lang="ru-RU" dirty="0" smtClean="0"/>
          </a:p>
          <a:p>
            <a:r>
              <a:rPr lang="ru-RU" dirty="0" err="1" smtClean="0"/>
              <a:t>List</a:t>
            </a:r>
            <a:r>
              <a:rPr lang="ru-RU" dirty="0" smtClean="0"/>
              <a:t> – один из классов, который реализует итератор, поэтому этот код </a:t>
            </a:r>
            <a:r>
              <a:rPr lang="ru-RU" dirty="0" err="1" smtClean="0"/>
              <a:t>отлично</a:t>
            </a:r>
            <a:r>
              <a:rPr lang="ru-RU" dirty="0" smtClean="0"/>
              <a:t> работает. Если вы предпочитаете функциональный стиль, то можете </a:t>
            </a:r>
            <a:r>
              <a:rPr lang="ru-RU" dirty="0" err="1" smtClean="0"/>
              <a:t>использовать</a:t>
            </a:r>
            <a:r>
              <a:rPr lang="ru-RU" dirty="0" smtClean="0"/>
              <a:t> метод </a:t>
            </a:r>
            <a:r>
              <a:rPr lang="ru-RU" dirty="0" err="1" smtClean="0"/>
              <a:t>forEach</a:t>
            </a:r>
            <a:r>
              <a:rPr lang="ru-RU" dirty="0" smtClean="0"/>
              <a:t> следующим образом: </a:t>
            </a:r>
          </a:p>
          <a:p>
            <a:endParaRPr lang="ru-RU" dirty="0" smtClean="0"/>
          </a:p>
        </p:txBody>
      </p:sp>
      <p:sp>
        <p:nvSpPr>
          <p:cNvPr id="4" name="Номер слайда 3"/>
          <p:cNvSpPr>
            <a:spLocks noGrp="1"/>
          </p:cNvSpPr>
          <p:nvPr>
            <p:ph type="sldNum" sz="quarter" idx="10"/>
          </p:nvPr>
        </p:nvSpPr>
        <p:spPr/>
        <p:txBody>
          <a:bodyPr/>
          <a:lstStyle/>
          <a:p>
            <a:fld id="{3C85FDF9-391D-41DC-A8B7-195B83433B61}" type="slidenum">
              <a:rPr lang="en-US" smtClean="0"/>
              <a:t>31</a:t>
            </a:fld>
            <a:endParaRPr lang="en-US"/>
          </a:p>
        </p:txBody>
      </p:sp>
    </p:spTree>
    <p:extLst>
      <p:ext uri="{BB962C8B-B14F-4D97-AF65-F5344CB8AC3E}">
        <p14:creationId xmlns:p14="http://schemas.microsoft.com/office/powerpoint/2010/main" val="1928308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Циклы </a:t>
            </a:r>
            <a:r>
              <a:rPr lang="ru-RU" dirty="0" err="1" smtClean="0"/>
              <a:t>do</a:t>
            </a:r>
            <a:r>
              <a:rPr lang="ru-RU" dirty="0" smtClean="0"/>
              <a:t> и </a:t>
            </a:r>
            <a:r>
              <a:rPr lang="ru-RU" dirty="0" err="1" smtClean="0"/>
              <a:t>while</a:t>
            </a:r>
            <a:r>
              <a:rPr lang="ru-RU" dirty="0" smtClean="0"/>
              <a:t> предлагают знакомые конструкции </a:t>
            </a:r>
            <a:r>
              <a:rPr lang="ru-RU" dirty="0" err="1" smtClean="0"/>
              <a:t>do-while</a:t>
            </a:r>
            <a:r>
              <a:rPr lang="ru-RU" dirty="0" smtClean="0"/>
              <a:t> и </a:t>
            </a:r>
            <a:r>
              <a:rPr lang="ru-RU" dirty="0" err="1" smtClean="0"/>
              <a:t>while-do</a:t>
            </a:r>
            <a:r>
              <a:rPr lang="ru-RU" dirty="0" smtClean="0"/>
              <a:t>:</a:t>
            </a:r>
          </a:p>
          <a:p>
            <a:endParaRPr lang="en-US" dirty="0" smtClean="0"/>
          </a:p>
          <a:p>
            <a:endParaRPr lang="en-US" dirty="0" smtClean="0"/>
          </a:p>
          <a:p>
            <a:endParaRPr lang="en-US" dirty="0" smtClean="0"/>
          </a:p>
          <a:p>
            <a:endParaRPr lang="en-US" dirty="0" smtClean="0"/>
          </a:p>
          <a:p>
            <a:r>
              <a:rPr lang="ru-RU" dirty="0" smtClean="0"/>
              <a:t>Обратите внимание, что, как и в большинстве других языков, в </a:t>
            </a:r>
            <a:r>
              <a:rPr lang="ru-RU" dirty="0" err="1" smtClean="0"/>
              <a:t>Dart</a:t>
            </a:r>
            <a:r>
              <a:rPr lang="ru-RU" dirty="0" smtClean="0"/>
              <a:t> доступно ключевое слово </a:t>
            </a:r>
            <a:r>
              <a:rPr lang="ru-RU" dirty="0" err="1" smtClean="0"/>
              <a:t>continue</a:t>
            </a:r>
            <a:r>
              <a:rPr lang="ru-RU" dirty="0" smtClean="0"/>
              <a:t>, которое позволяет сразу перейти к следующему шагу цикла, прервав текущий шаг. Чтобы выйти из цикла досрочно, существует ключевое слово </a:t>
            </a:r>
            <a:r>
              <a:rPr lang="ru-RU" dirty="0" err="1" smtClean="0"/>
              <a:t>break</a:t>
            </a:r>
            <a:r>
              <a:rPr lang="ru-RU" dirty="0" smtClean="0"/>
              <a:t> (оно также работает и в операторе </a:t>
            </a:r>
            <a:r>
              <a:rPr lang="ru-RU" dirty="0" err="1" smtClean="0"/>
              <a:t>switch</a:t>
            </a:r>
            <a:r>
              <a:rPr lang="ru-RU"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32</a:t>
            </a:fld>
            <a:endParaRPr lang="en-US"/>
          </a:p>
        </p:txBody>
      </p:sp>
    </p:spTree>
    <p:extLst>
      <p:ext uri="{BB962C8B-B14F-4D97-AF65-F5344CB8AC3E}">
        <p14:creationId xmlns:p14="http://schemas.microsoft.com/office/powerpoint/2010/main" val="378758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 все они происходят от общего класса </a:t>
            </a:r>
            <a:r>
              <a:rPr lang="ru-RU" dirty="0" err="1" smtClean="0"/>
              <a:t>Object</a:t>
            </a:r>
            <a:r>
              <a:rPr lang="ru-RU" dirty="0" smtClean="0"/>
              <a:t>.</a:t>
            </a:r>
            <a:endParaRPr lang="en-US" dirty="0" smtClean="0"/>
          </a:p>
          <a:p>
            <a:endParaRPr lang="en-US" dirty="0" smtClean="0"/>
          </a:p>
          <a:p>
            <a:r>
              <a:rPr lang="ru-RU" dirty="0" smtClean="0"/>
              <a:t>Обратите внимание, что здесь x имеет значение </a:t>
            </a:r>
            <a:r>
              <a:rPr lang="ru-RU" dirty="0" err="1" smtClean="0"/>
              <a:t>null</a:t>
            </a:r>
            <a:r>
              <a:rPr lang="ru-RU" dirty="0" smtClean="0"/>
              <a:t>, даже если оно имеет числовой тип. Это значение по умолчанию, если вы не определяете </a:t>
            </a:r>
            <a:r>
              <a:rPr lang="ru-RU" dirty="0" err="1" smtClean="0"/>
              <a:t>переменную</a:t>
            </a:r>
            <a:r>
              <a:rPr lang="ru-RU" dirty="0" smtClean="0"/>
              <a:t> на этапе создания:</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8</a:t>
            </a:fld>
            <a:endParaRPr lang="en-US"/>
          </a:p>
        </p:txBody>
      </p:sp>
    </p:spTree>
    <p:extLst>
      <p:ext uri="{BB962C8B-B14F-4D97-AF65-F5344CB8AC3E}">
        <p14:creationId xmlns:p14="http://schemas.microsoft.com/office/powerpoint/2010/main" val="261342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Dart</a:t>
            </a:r>
            <a:r>
              <a:rPr lang="ru-RU" dirty="0" smtClean="0"/>
              <a:t> предлагает использовать привычный оператор </a:t>
            </a:r>
            <a:r>
              <a:rPr lang="ru-RU" dirty="0" err="1" smtClean="0"/>
              <a:t>switch</a:t>
            </a:r>
            <a:r>
              <a:rPr lang="ru-RU" dirty="0" smtClean="0"/>
              <a:t> для конструкций множественного выбора, которые создаются с помощью ключевых слов </a:t>
            </a:r>
            <a:r>
              <a:rPr lang="ru-RU" dirty="0" err="1" smtClean="0"/>
              <a:t>case</a:t>
            </a:r>
            <a:r>
              <a:rPr lang="ru-RU" dirty="0" smtClean="0"/>
              <a:t>, </a:t>
            </a:r>
            <a:r>
              <a:rPr lang="ru-RU" dirty="0" err="1" smtClean="0"/>
              <a:t>break</a:t>
            </a:r>
            <a:r>
              <a:rPr lang="ru-RU" dirty="0" smtClean="0"/>
              <a:t> и </a:t>
            </a:r>
            <a:r>
              <a:rPr lang="ru-RU" dirty="0" err="1" smtClean="0"/>
              <a:t>default</a:t>
            </a:r>
            <a:r>
              <a:rPr lang="ru-RU" dirty="0" smtClean="0"/>
              <a:t>:</a:t>
            </a:r>
            <a:endParaRPr lang="en-US" dirty="0" smtClean="0"/>
          </a:p>
          <a:p>
            <a:endParaRPr lang="en-US" dirty="0" smtClean="0"/>
          </a:p>
          <a:p>
            <a:r>
              <a:rPr lang="ru-RU" dirty="0" smtClean="0"/>
              <a:t>Оператор </a:t>
            </a:r>
            <a:r>
              <a:rPr lang="ru-RU" dirty="0" err="1" smtClean="0"/>
              <a:t>switch</a:t>
            </a:r>
            <a:r>
              <a:rPr lang="ru-RU" dirty="0" smtClean="0"/>
              <a:t> в </a:t>
            </a:r>
            <a:r>
              <a:rPr lang="ru-RU" dirty="0" err="1" smtClean="0"/>
              <a:t>Dart</a:t>
            </a:r>
            <a:r>
              <a:rPr lang="ru-RU" dirty="0" smtClean="0"/>
              <a:t> может работать с целочисленными или строковыми типами, при этом сравниваемые объекты должны быть одного и того же типа (и никакие подклассы общего предка здесь недопустимы!). Также </a:t>
            </a:r>
            <a:r>
              <a:rPr lang="ru-RU" dirty="0" err="1" smtClean="0"/>
              <a:t>сравниваемые</a:t>
            </a:r>
            <a:r>
              <a:rPr lang="ru-RU" dirty="0" smtClean="0"/>
              <a:t> классы не должны переопределять оператор сравнения ==</a:t>
            </a:r>
            <a:endParaRPr lang="en-US" dirty="0" smtClean="0"/>
          </a:p>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33</a:t>
            </a:fld>
            <a:endParaRPr lang="en-US"/>
          </a:p>
        </p:txBody>
      </p:sp>
    </p:spTree>
    <p:extLst>
      <p:ext uri="{BB962C8B-B14F-4D97-AF65-F5344CB8AC3E}">
        <p14:creationId xmlns:p14="http://schemas.microsoft.com/office/powerpoint/2010/main" val="2589577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Наконец-то добрались и до оператора </a:t>
            </a:r>
            <a:r>
              <a:rPr lang="ru-RU" dirty="0" err="1" smtClean="0"/>
              <a:t>if</a:t>
            </a:r>
            <a:r>
              <a:rPr lang="ru-RU" dirty="0" smtClean="0"/>
              <a:t>, который по сути является </a:t>
            </a:r>
            <a:r>
              <a:rPr lang="ru-RU" dirty="0" err="1" smtClean="0"/>
              <a:t>ключевым</a:t>
            </a:r>
            <a:r>
              <a:rPr lang="ru-RU" dirty="0" smtClean="0"/>
              <a:t> элементом управления потоком команд в программе. Обратите </a:t>
            </a:r>
            <a:r>
              <a:rPr lang="ru-RU" dirty="0" err="1" smtClean="0"/>
              <a:t>внимание</a:t>
            </a:r>
            <a:r>
              <a:rPr lang="ru-RU" dirty="0" smtClean="0"/>
              <a:t>, что условия оператора </a:t>
            </a:r>
            <a:r>
              <a:rPr lang="ru-RU" dirty="0" err="1" smtClean="0"/>
              <a:t>if</a:t>
            </a:r>
            <a:r>
              <a:rPr lang="ru-RU" dirty="0" smtClean="0"/>
              <a:t> в </a:t>
            </a:r>
            <a:r>
              <a:rPr lang="ru-RU" dirty="0" err="1" smtClean="0"/>
              <a:t>Dart</a:t>
            </a:r>
            <a:r>
              <a:rPr lang="ru-RU" dirty="0" smtClean="0"/>
              <a:t> должны всегда принимать значения типа </a:t>
            </a:r>
            <a:r>
              <a:rPr lang="ru-RU" dirty="0" err="1" smtClean="0"/>
              <a:t>bool</a:t>
            </a:r>
            <a:r>
              <a:rPr lang="ru-RU" dirty="0" smtClean="0"/>
              <a:t>. И конечно же, вы можете использовать ключевое слово </a:t>
            </a:r>
            <a:r>
              <a:rPr lang="ru-RU" dirty="0" err="1" smtClean="0"/>
              <a:t>else</a:t>
            </a:r>
            <a:r>
              <a:rPr lang="ru-RU" dirty="0" smtClean="0"/>
              <a:t>:</a:t>
            </a:r>
            <a:endParaRPr lang="en-US" dirty="0" smtClean="0"/>
          </a:p>
          <a:p>
            <a:endParaRPr lang="en-US" dirty="0" smtClean="0"/>
          </a:p>
          <a:p>
            <a:endParaRPr lang="en-US" dirty="0" smtClean="0"/>
          </a:p>
          <a:p>
            <a:r>
              <a:rPr lang="ru-RU" dirty="0" smtClean="0"/>
              <a:t>Обратите внимание, что если </a:t>
            </a:r>
            <a:r>
              <a:rPr lang="en-US" dirty="0" smtClean="0"/>
              <a:t>mercury, </a:t>
            </a:r>
            <a:r>
              <a:rPr lang="en-US" dirty="0" err="1" smtClean="0"/>
              <a:t>venus</a:t>
            </a:r>
            <a:r>
              <a:rPr lang="en-US" dirty="0" smtClean="0"/>
              <a:t>, earth </a:t>
            </a:r>
            <a:r>
              <a:rPr lang="ru-RU" dirty="0" smtClean="0"/>
              <a:t>и </a:t>
            </a:r>
            <a:r>
              <a:rPr lang="en-US" dirty="0" smtClean="0"/>
              <a:t>mars </a:t>
            </a:r>
            <a:r>
              <a:rPr lang="ru-RU" dirty="0" smtClean="0"/>
              <a:t>были типами </a:t>
            </a:r>
            <a:r>
              <a:rPr lang="en-US" dirty="0" smtClean="0"/>
              <a:t>bool, </a:t>
            </a:r>
            <a:r>
              <a:rPr lang="ru-RU" dirty="0" smtClean="0"/>
              <a:t>то запись </a:t>
            </a:r>
            <a:r>
              <a:rPr lang="en-US" dirty="0" smtClean="0"/>
              <a:t>if (mercury || </a:t>
            </a:r>
            <a:r>
              <a:rPr lang="en-US" dirty="0" err="1" smtClean="0"/>
              <a:t>venus</a:t>
            </a:r>
            <a:r>
              <a:rPr lang="en-US" dirty="0" smtClean="0"/>
              <a:t> || earth || mars) </a:t>
            </a:r>
            <a:r>
              <a:rPr lang="ru-RU" dirty="0" smtClean="0"/>
              <a:t>также будет здесь работать.</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34</a:t>
            </a:fld>
            <a:endParaRPr lang="en-US"/>
          </a:p>
        </p:txBody>
      </p:sp>
    </p:spTree>
    <p:extLst>
      <p:ext uri="{BB962C8B-B14F-4D97-AF65-F5344CB8AC3E}">
        <p14:creationId xmlns:p14="http://schemas.microsoft.com/office/powerpoint/2010/main" val="2322621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большинстве языков, если функция ничего не возвращает, вам нужно </a:t>
            </a:r>
            <a:r>
              <a:rPr lang="ru-RU" dirty="0" err="1" smtClean="0"/>
              <a:t>поставить</a:t>
            </a:r>
            <a:r>
              <a:rPr lang="ru-RU" dirty="0" smtClean="0"/>
              <a:t> перед ней ключевое слово </a:t>
            </a:r>
            <a:r>
              <a:rPr lang="ru-RU" dirty="0" err="1" smtClean="0"/>
              <a:t>void</a:t>
            </a:r>
            <a:r>
              <a:rPr lang="ru-RU" dirty="0" smtClean="0"/>
              <a:t>. В </a:t>
            </a:r>
            <a:r>
              <a:rPr lang="ru-RU" dirty="0" err="1" smtClean="0"/>
              <a:t>Dart</a:t>
            </a:r>
            <a:r>
              <a:rPr lang="ru-RU" dirty="0" smtClean="0"/>
              <a:t>, который поддерживает </a:t>
            </a:r>
            <a:r>
              <a:rPr lang="ru-RU" dirty="0" err="1" smtClean="0"/>
              <a:t>void</a:t>
            </a:r>
            <a:r>
              <a:rPr lang="ru-RU" dirty="0" smtClean="0"/>
              <a:t>, вы тоже можете это сделать, но это не обязательно. Тем не менее в </a:t>
            </a:r>
            <a:r>
              <a:rPr lang="ru-RU" dirty="0" err="1" smtClean="0"/>
              <a:t>Dart</a:t>
            </a:r>
            <a:r>
              <a:rPr lang="ru-RU" dirty="0" smtClean="0"/>
              <a:t> </a:t>
            </a:r>
            <a:r>
              <a:rPr lang="ru-RU" dirty="0" err="1" smtClean="0"/>
              <a:t>void</a:t>
            </a:r>
            <a:r>
              <a:rPr lang="ru-RU" dirty="0" smtClean="0"/>
              <a:t> более... любопытен, чем в других языках.</a:t>
            </a:r>
          </a:p>
          <a:p>
            <a:endParaRPr lang="ru-RU" dirty="0" smtClean="0"/>
          </a:p>
          <a:p>
            <a:r>
              <a:rPr lang="ru-RU" dirty="0" smtClean="0"/>
              <a:t>Если вы поставите </a:t>
            </a:r>
            <a:r>
              <a:rPr lang="ru-RU" dirty="0" err="1" smtClean="0"/>
              <a:t>void</a:t>
            </a:r>
            <a:r>
              <a:rPr lang="ru-RU" dirty="0" smtClean="0"/>
              <a:t> перед функцией, то получите ошибку компиляции при попытке что-либо вернуть из нее. Иногда в этом есть смысл. Но если вы попытаетесь вернуть </a:t>
            </a:r>
            <a:r>
              <a:rPr lang="ru-RU" dirty="0" err="1" smtClean="0"/>
              <a:t>null</a:t>
            </a:r>
            <a:r>
              <a:rPr lang="ru-RU" dirty="0" smtClean="0"/>
              <a:t>, ошибки не будет. Вы также можете вернуть </a:t>
            </a:r>
            <a:r>
              <a:rPr lang="ru-RU" dirty="0" err="1" smtClean="0"/>
              <a:t>функцию</a:t>
            </a:r>
            <a:r>
              <a:rPr lang="ru-RU" dirty="0" smtClean="0"/>
              <a:t> </a:t>
            </a:r>
            <a:r>
              <a:rPr lang="ru-RU" dirty="0" err="1" smtClean="0"/>
              <a:t>void</a:t>
            </a:r>
            <a:r>
              <a:rPr lang="ru-RU" dirty="0" smtClean="0"/>
              <a:t> (функцию, перед которой стоит </a:t>
            </a:r>
            <a:r>
              <a:rPr lang="ru-RU" dirty="0" err="1" smtClean="0"/>
              <a:t>void</a:t>
            </a:r>
            <a:r>
              <a:rPr lang="ru-RU" dirty="0" smtClean="0"/>
              <a:t>). Здесь это действительно </a:t>
            </a:r>
            <a:r>
              <a:rPr lang="ru-RU" dirty="0" err="1" smtClean="0"/>
              <a:t>становится</a:t>
            </a:r>
            <a:r>
              <a:rPr lang="ru-RU" dirty="0" smtClean="0"/>
              <a:t> странновато:</a:t>
            </a:r>
          </a:p>
          <a:p>
            <a:endParaRPr lang="ru-RU" dirty="0" smtClean="0"/>
          </a:p>
          <a:p>
            <a:r>
              <a:rPr lang="ru-RU" dirty="0" smtClean="0"/>
              <a:t>Учитывая, что </a:t>
            </a:r>
            <a:r>
              <a:rPr lang="ru-RU" dirty="0" err="1" smtClean="0"/>
              <a:t>sayHi</a:t>
            </a:r>
            <a:r>
              <a:rPr lang="ru-RU" dirty="0" smtClean="0"/>
              <a:t>() является функцией </a:t>
            </a:r>
            <a:r>
              <a:rPr lang="ru-RU" dirty="0" err="1" smtClean="0"/>
              <a:t>void</a:t>
            </a:r>
            <a:r>
              <a:rPr lang="ru-RU" dirty="0" smtClean="0"/>
              <a:t>, вы ждете, что ее возврат приведет к ошибке, верно? Как бы не так! Он будет скомпилирован. Ну, он </a:t>
            </a:r>
            <a:r>
              <a:rPr lang="ru-RU" dirty="0" err="1" smtClean="0"/>
              <a:t>будет</a:t>
            </a:r>
            <a:r>
              <a:rPr lang="ru-RU" dirty="0" smtClean="0"/>
              <a:t> скомпилирован, за исключением строки </a:t>
            </a:r>
            <a:r>
              <a:rPr lang="ru-RU" dirty="0" err="1" smtClean="0"/>
              <a:t>print</a:t>
            </a:r>
            <a:r>
              <a:rPr lang="ru-RU" dirty="0" smtClean="0"/>
              <a:t>(b). Это вызовет ошибку компиляции. Причина в том, что </a:t>
            </a:r>
            <a:r>
              <a:rPr lang="ru-RU" dirty="0" err="1" smtClean="0"/>
              <a:t>void</a:t>
            </a:r>
            <a:r>
              <a:rPr lang="ru-RU" dirty="0" smtClean="0"/>
              <a:t> не возвращает какого-либо значения, а возможность писать </a:t>
            </a:r>
            <a:r>
              <a:rPr lang="ru-RU" dirty="0" err="1" smtClean="0"/>
              <a:t>var</a:t>
            </a:r>
            <a:r>
              <a:rPr lang="ru-RU" dirty="0" smtClean="0"/>
              <a:t> b = </a:t>
            </a:r>
            <a:r>
              <a:rPr lang="ru-RU" dirty="0" err="1" smtClean="0"/>
              <a:t>mc.sayHi</a:t>
            </a:r>
            <a:r>
              <a:rPr lang="ru-RU" dirty="0" smtClean="0"/>
              <a:t>(); нужна только для прикола</a:t>
            </a:r>
          </a:p>
          <a:p>
            <a:endParaRPr lang="ru-RU" dirty="0" smtClean="0"/>
          </a:p>
          <a:p>
            <a:r>
              <a:rPr lang="ru-RU" dirty="0" smtClean="0"/>
              <a:t>Так что да, </a:t>
            </a:r>
            <a:r>
              <a:rPr lang="ru-RU" dirty="0" err="1" smtClean="0"/>
              <a:t>void</a:t>
            </a:r>
            <a:r>
              <a:rPr lang="ru-RU" dirty="0" smtClean="0"/>
              <a:t> в </a:t>
            </a:r>
            <a:r>
              <a:rPr lang="ru-RU" dirty="0" err="1" smtClean="0"/>
              <a:t>Dart</a:t>
            </a:r>
            <a:r>
              <a:rPr lang="ru-RU" dirty="0" smtClean="0"/>
              <a:t> – это странная штука. Советую не использовать его, если не знаете, зачем это вам нужно. Но </a:t>
            </a:r>
            <a:r>
              <a:rPr lang="ru-RU" dirty="0" err="1" smtClean="0"/>
              <a:t>void</a:t>
            </a:r>
            <a:r>
              <a:rPr lang="ru-RU" dirty="0" smtClean="0"/>
              <a:t> используется не только для функций, которые не возвращают </a:t>
            </a:r>
            <a:r>
              <a:rPr lang="ru-RU" dirty="0" err="1" smtClean="0"/>
              <a:t>данные</a:t>
            </a:r>
            <a:r>
              <a:rPr lang="ru-RU" dirty="0" smtClean="0"/>
              <a:t>. Вы также можете использовать его в качестве параметра шаблонного класса (</a:t>
            </a:r>
            <a:r>
              <a:rPr lang="ru-RU" dirty="0" err="1" smtClean="0"/>
              <a:t>generic</a:t>
            </a:r>
            <a:r>
              <a:rPr lang="ru-RU" dirty="0" smtClean="0"/>
              <a:t> </a:t>
            </a:r>
            <a:r>
              <a:rPr lang="ru-RU" dirty="0" err="1" smtClean="0"/>
              <a:t>class</a:t>
            </a:r>
            <a:r>
              <a:rPr lang="ru-RU" dirty="0" smtClean="0"/>
              <a:t>) вместо </a:t>
            </a:r>
            <a:r>
              <a:rPr lang="ru-RU" dirty="0" err="1" smtClean="0"/>
              <a:t>Object</a:t>
            </a:r>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35</a:t>
            </a:fld>
            <a:endParaRPr lang="en-US"/>
          </a:p>
        </p:txBody>
      </p:sp>
    </p:spTree>
    <p:extLst>
      <p:ext uri="{BB962C8B-B14F-4D97-AF65-F5344CB8AC3E}">
        <p14:creationId xmlns:p14="http://schemas.microsoft.com/office/powerpoint/2010/main" val="168428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a:t>
            </a:r>
            <a:r>
              <a:rPr lang="ru-RU" dirty="0" err="1" smtClean="0"/>
              <a:t>void</a:t>
            </a:r>
            <a:r>
              <a:rPr lang="ru-RU" dirty="0" smtClean="0"/>
              <a:t> используется не только для функций, которые не возвращают </a:t>
            </a:r>
            <a:r>
              <a:rPr lang="ru-RU" dirty="0" err="1" smtClean="0"/>
              <a:t>данные</a:t>
            </a:r>
            <a:r>
              <a:rPr lang="ru-RU" dirty="0" smtClean="0"/>
              <a:t>. Вы также можете использовать его в качестве параметра шаблонного класса (</a:t>
            </a:r>
            <a:r>
              <a:rPr lang="ru-RU" dirty="0" err="1" smtClean="0"/>
              <a:t>generic</a:t>
            </a:r>
            <a:r>
              <a:rPr lang="ru-RU" dirty="0" smtClean="0"/>
              <a:t> </a:t>
            </a:r>
            <a:r>
              <a:rPr lang="ru-RU" dirty="0" err="1" smtClean="0"/>
              <a:t>class</a:t>
            </a:r>
            <a:r>
              <a:rPr lang="ru-RU" dirty="0" smtClean="0"/>
              <a:t>) вместо </a:t>
            </a:r>
            <a:r>
              <a:rPr lang="ru-RU" dirty="0" err="1" smtClean="0"/>
              <a:t>Object</a:t>
            </a:r>
            <a:r>
              <a:rPr lang="ru-RU" dirty="0" smtClean="0"/>
              <a:t>:</a:t>
            </a:r>
            <a:endParaRPr lang="en-US" dirty="0" smtClean="0"/>
          </a:p>
          <a:p>
            <a:endParaRPr lang="en-US" dirty="0" smtClean="0"/>
          </a:p>
          <a:p>
            <a:r>
              <a:rPr lang="ru-RU" dirty="0" smtClean="0"/>
              <a:t>А вот почему вы можете так сделать, я расскажу в разделе об асинхронном коде</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36</a:t>
            </a:fld>
            <a:endParaRPr lang="en-US"/>
          </a:p>
        </p:txBody>
      </p:sp>
    </p:spTree>
    <p:extLst>
      <p:ext uri="{BB962C8B-B14F-4D97-AF65-F5344CB8AC3E}">
        <p14:creationId xmlns:p14="http://schemas.microsoft.com/office/powerpoint/2010/main" val="4190587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это проверка значений, а не </a:t>
            </a:r>
            <a:r>
              <a:rPr lang="ru-RU" dirty="0" err="1" smtClean="0"/>
              <a:t>проверка</a:t>
            </a:r>
            <a:r>
              <a:rPr lang="ru-RU" dirty="0" smtClean="0"/>
              <a:t> объектов. Когда вам нужно проверить, ссылаются ли две переменные на один и тот же объект, используйте глобальную функцию </a:t>
            </a:r>
            <a:r>
              <a:rPr lang="ru-RU" dirty="0" err="1" smtClean="0"/>
              <a:t>identical</a:t>
            </a:r>
            <a:r>
              <a:rPr lang="ru-RU" dirty="0" smtClean="0"/>
              <a:t>().</a:t>
            </a:r>
            <a:endParaRPr lang="en-US" dirty="0" smtClean="0"/>
          </a:p>
          <a:p>
            <a:endParaRPr lang="en-US" dirty="0" smtClean="0"/>
          </a:p>
          <a:p>
            <a:r>
              <a:rPr lang="ru-RU" dirty="0" smtClean="0"/>
              <a:t>При использовании оператора == (как в </a:t>
            </a:r>
            <a:r>
              <a:rPr lang="ru-RU" dirty="0" err="1" smtClean="0"/>
              <a:t>if</a:t>
            </a:r>
            <a:r>
              <a:rPr lang="ru-RU" dirty="0" smtClean="0"/>
              <a:t> (a == b)) </a:t>
            </a:r>
            <a:r>
              <a:rPr lang="ru-RU" dirty="0" err="1" smtClean="0"/>
              <a:t>true</a:t>
            </a:r>
            <a:r>
              <a:rPr lang="ru-RU" dirty="0" smtClean="0"/>
              <a:t> возвращается, если они оба имеют значение </a:t>
            </a:r>
            <a:r>
              <a:rPr lang="ru-RU" dirty="0" err="1" smtClean="0"/>
              <a:t>null</a:t>
            </a:r>
            <a:r>
              <a:rPr lang="ru-RU" dirty="0" smtClean="0"/>
              <a:t>, </a:t>
            </a:r>
            <a:r>
              <a:rPr lang="ru-RU" dirty="0" err="1" smtClean="0"/>
              <a:t>false</a:t>
            </a:r>
            <a:r>
              <a:rPr lang="ru-RU" dirty="0" smtClean="0"/>
              <a:t> – если только один. Когда </a:t>
            </a:r>
            <a:r>
              <a:rPr lang="ru-RU" dirty="0" err="1" smtClean="0"/>
              <a:t>выполняется</a:t>
            </a:r>
            <a:r>
              <a:rPr lang="ru-RU" dirty="0" smtClean="0"/>
              <a:t> это выражение, на самом деле вызывается метод ==() первого операнда (да, «==» – это действительно название метода!).</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44</a:t>
            </a:fld>
            <a:endParaRPr lang="en-US"/>
          </a:p>
        </p:txBody>
      </p:sp>
    </p:spTree>
    <p:extLst>
      <p:ext uri="{BB962C8B-B14F-4D97-AF65-F5344CB8AC3E}">
        <p14:creationId xmlns:p14="http://schemas.microsoft.com/office/powerpoint/2010/main" val="3446457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45</a:t>
            </a:fld>
            <a:endParaRPr lang="en-US"/>
          </a:p>
        </p:txBody>
      </p:sp>
    </p:spTree>
    <p:extLst>
      <p:ext uri="{BB962C8B-B14F-4D97-AF65-F5344CB8AC3E}">
        <p14:creationId xmlns:p14="http://schemas.microsoft.com/office/powerpoint/2010/main" val="2835777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Используйте любой стиль, на ваш вкус и цвет, </a:t>
            </a:r>
            <a:r>
              <a:rPr lang="ru-RU" dirty="0" err="1" smtClean="0"/>
              <a:t>Dart</a:t>
            </a:r>
            <a:r>
              <a:rPr lang="ru-RU" dirty="0" smtClean="0"/>
              <a:t> все равно. Классы также могут определять пользовательские операторы, но в этом нет смысла, пока мы не поговорим о классах, так что давайте сделаем это сейчас!</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46</a:t>
            </a:fld>
            <a:endParaRPr lang="en-US"/>
          </a:p>
        </p:txBody>
      </p:sp>
    </p:spTree>
    <p:extLst>
      <p:ext uri="{BB962C8B-B14F-4D97-AF65-F5344CB8AC3E}">
        <p14:creationId xmlns:p14="http://schemas.microsoft.com/office/powerpoint/2010/main" val="2428944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Именованные – такие параметры при вызове функции можно указывать опционально с именем и последующим двоеточием и оборачиванием в фигурные скобки</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49</a:t>
            </a:fld>
            <a:endParaRPr lang="en-US"/>
          </a:p>
        </p:txBody>
      </p:sp>
    </p:spTree>
    <p:extLst>
      <p:ext uri="{BB962C8B-B14F-4D97-AF65-F5344CB8AC3E}">
        <p14:creationId xmlns:p14="http://schemas.microsoft.com/office/powerpoint/2010/main" val="1743142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 сути, </a:t>
            </a:r>
            <a:r>
              <a:rPr lang="ru-RU" dirty="0" err="1" smtClean="0"/>
              <a:t>final</a:t>
            </a:r>
            <a:r>
              <a:rPr lang="ru-RU" dirty="0" smtClean="0"/>
              <a:t> означает, что вы можете установить значение переменной только один раз, зато сделать это во время выполнения вашей программы, </a:t>
            </a:r>
          </a:p>
          <a:p>
            <a:r>
              <a:rPr lang="ru-RU" dirty="0" smtClean="0"/>
              <a:t>а </a:t>
            </a:r>
            <a:r>
              <a:rPr lang="ru-RU" dirty="0" err="1" smtClean="0"/>
              <a:t>const</a:t>
            </a:r>
            <a:r>
              <a:rPr lang="ru-RU" dirty="0" smtClean="0"/>
              <a:t> означает, что вы можете установить значение только один раз, но оно должно быть явно задано уже в исходных кодах (до компиляции).</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initialAge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userAge</a:t>
            </a:r>
            <a:r>
              <a:rPr lang="en-US" dirty="0" smtClean="0">
                <a:latin typeface="Courier New" panose="02070309020205020404" pitchFamily="49" charset="0"/>
                <a:cs typeface="Courier New" panose="02070309020205020404" pitchFamily="49" charset="0"/>
              </a:rPr>
              <a:t>; </a:t>
            </a:r>
            <a:endParaRPr lang="ru-RU" dirty="0" smtClean="0">
              <a:latin typeface="Courier New" panose="02070309020205020404" pitchFamily="49" charset="0"/>
              <a:cs typeface="Courier New" panose="02070309020205020404" pitchFamily="49" charset="0"/>
            </a:endParaRPr>
          </a:p>
          <a:p>
            <a:endParaRPr lang="en-US" dirty="0" smtClean="0"/>
          </a:p>
          <a:p>
            <a:r>
              <a:rPr lang="ru-RU" b="1" i="1" dirty="0" err="1" smtClean="0"/>
              <a:t>Ивент</a:t>
            </a:r>
            <a:r>
              <a:rPr lang="ru-RU" b="1" i="1" baseline="0" dirty="0" smtClean="0"/>
              <a:t> на потянуть время</a:t>
            </a:r>
            <a:endParaRPr lang="en-US" b="1" i="1" dirty="0"/>
          </a:p>
        </p:txBody>
      </p:sp>
      <p:sp>
        <p:nvSpPr>
          <p:cNvPr id="4" name="Номер слайда 3"/>
          <p:cNvSpPr>
            <a:spLocks noGrp="1"/>
          </p:cNvSpPr>
          <p:nvPr>
            <p:ph type="sldNum" sz="quarter" idx="10"/>
          </p:nvPr>
        </p:nvSpPr>
        <p:spPr/>
        <p:txBody>
          <a:bodyPr/>
          <a:lstStyle/>
          <a:p>
            <a:fld id="{3C85FDF9-391D-41DC-A8B7-195B83433B61}" type="slidenum">
              <a:rPr lang="en-US" smtClean="0"/>
              <a:t>50</a:t>
            </a:fld>
            <a:endParaRPr lang="en-US"/>
          </a:p>
        </p:txBody>
      </p:sp>
    </p:spTree>
    <p:extLst>
      <p:ext uri="{BB962C8B-B14F-4D97-AF65-F5344CB8AC3E}">
        <p14:creationId xmlns:p14="http://schemas.microsoft.com/office/powerpoint/2010/main" val="3729237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Это значит, что функции можно назначать переменным и передавать в качестве аргументов в другие функции. </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51</a:t>
            </a:fld>
            <a:endParaRPr lang="en-US"/>
          </a:p>
        </p:txBody>
      </p:sp>
    </p:spTree>
    <p:extLst>
      <p:ext uri="{BB962C8B-B14F-4D97-AF65-F5344CB8AC3E}">
        <p14:creationId xmlns:p14="http://schemas.microsoft.com/office/powerpoint/2010/main" val="2674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Вы видите кое-что интересное: когда вы используете </a:t>
            </a:r>
            <a:r>
              <a:rPr lang="ru-RU" dirty="0" err="1" smtClean="0"/>
              <a:t>var</a:t>
            </a:r>
            <a:r>
              <a:rPr lang="ru-RU" dirty="0" smtClean="0"/>
              <a:t> x, </a:t>
            </a:r>
            <a:r>
              <a:rPr lang="ru-RU" dirty="0" err="1" smtClean="0"/>
              <a:t>Dart</a:t>
            </a:r>
            <a:r>
              <a:rPr lang="ru-RU" dirty="0" smtClean="0"/>
              <a:t> сам </a:t>
            </a:r>
            <a:r>
              <a:rPr lang="ru-RU" dirty="0" err="1" smtClean="0"/>
              <a:t>определяет</a:t>
            </a:r>
            <a:r>
              <a:rPr lang="ru-RU" dirty="0" smtClean="0"/>
              <a:t> тип переменной из присвоенного значения. Он знает, что x здесь – это ссылка на </a:t>
            </a:r>
            <a:r>
              <a:rPr lang="ru-RU" dirty="0" err="1" smtClean="0"/>
              <a:t>String</a:t>
            </a:r>
            <a:r>
              <a:rPr lang="ru-RU" dirty="0" smtClean="0"/>
              <a:t>. Но вы также можете объявить тип явно, как в </a:t>
            </a:r>
            <a:r>
              <a:rPr lang="ru-RU" dirty="0" err="1" smtClean="0"/>
              <a:t>String</a:t>
            </a:r>
            <a:r>
              <a:rPr lang="ru-RU" dirty="0" smtClean="0"/>
              <a:t> x. </a:t>
            </a:r>
            <a:endParaRPr lang="en-US" dirty="0" smtClean="0"/>
          </a:p>
          <a:p>
            <a:endParaRPr lang="en-US" dirty="0" smtClean="0"/>
          </a:p>
          <a:p>
            <a:r>
              <a:rPr lang="ru-RU" dirty="0" smtClean="0"/>
              <a:t>Здесь тип </a:t>
            </a:r>
            <a:r>
              <a:rPr lang="ru-RU" dirty="0" err="1" smtClean="0"/>
              <a:t>dynamic</a:t>
            </a:r>
            <a:r>
              <a:rPr lang="ru-RU" dirty="0" smtClean="0"/>
              <a:t> («динамический») говорит </a:t>
            </a:r>
            <a:r>
              <a:rPr lang="ru-RU" dirty="0" err="1" smtClean="0"/>
              <a:t>Dart</a:t>
            </a:r>
            <a:r>
              <a:rPr lang="ru-RU" dirty="0" smtClean="0"/>
              <a:t> о том, что переменная х может меняться со временем. Например, если позже вы напишете</a:t>
            </a:r>
            <a:endParaRPr lang="en-US" dirty="0" smtClean="0"/>
          </a:p>
          <a:p>
            <a:endParaRPr lang="en-US" dirty="0" smtClean="0"/>
          </a:p>
          <a:p>
            <a:r>
              <a:rPr lang="ru-RU" dirty="0" smtClean="0"/>
              <a:t>x = 42; </a:t>
            </a:r>
            <a:r>
              <a:rPr lang="ru-RU" dirty="0" err="1" smtClean="0"/>
              <a:t>Dart</a:t>
            </a:r>
            <a:r>
              <a:rPr lang="ru-RU" dirty="0" smtClean="0"/>
              <a:t> не будет</a:t>
            </a:r>
            <a:r>
              <a:rPr lang="ru-RU" baseline="0" dirty="0" smtClean="0"/>
              <a:t> жаловаться</a:t>
            </a:r>
          </a:p>
          <a:p>
            <a:endParaRPr lang="ru-RU" baseline="0" dirty="0" smtClean="0"/>
          </a:p>
          <a:p>
            <a:r>
              <a:rPr lang="ru-RU" dirty="0" smtClean="0"/>
              <a:t>Поскольку все в </a:t>
            </a:r>
            <a:r>
              <a:rPr lang="ru-RU" dirty="0" err="1" smtClean="0"/>
              <a:t>Dart</a:t>
            </a:r>
            <a:r>
              <a:rPr lang="ru-RU" dirty="0" smtClean="0"/>
              <a:t> происходит из общего класса </a:t>
            </a:r>
            <a:r>
              <a:rPr lang="ru-RU" dirty="0" err="1" smtClean="0"/>
              <a:t>Object</a:t>
            </a:r>
            <a:r>
              <a:rPr lang="ru-RU" dirty="0" smtClean="0"/>
              <a:t>, то и подобное объявление корректно работает, так как присваиваемая строка (</a:t>
            </a:r>
            <a:r>
              <a:rPr lang="ru-RU" dirty="0" err="1" smtClean="0"/>
              <a:t>String</a:t>
            </a:r>
            <a:r>
              <a:rPr lang="ru-RU" dirty="0" smtClean="0"/>
              <a:t>) </a:t>
            </a:r>
            <a:r>
              <a:rPr lang="ru-RU" dirty="0" err="1" smtClean="0"/>
              <a:t>является</a:t>
            </a:r>
            <a:r>
              <a:rPr lang="ru-RU" dirty="0" smtClean="0"/>
              <a:t> потомком класса </a:t>
            </a:r>
            <a:r>
              <a:rPr lang="ru-RU" dirty="0" err="1" smtClean="0"/>
              <a:t>Object</a:t>
            </a:r>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9</a:t>
            </a:fld>
            <a:endParaRPr lang="en-US"/>
          </a:p>
        </p:txBody>
      </p:sp>
    </p:spTree>
    <p:extLst>
      <p:ext uri="{BB962C8B-B14F-4D97-AF65-F5344CB8AC3E}">
        <p14:creationId xmlns:p14="http://schemas.microsoft.com/office/powerpoint/2010/main" val="2011170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Причем определение вложенной функции должно идти до ее вызова. Вложенные функции имеют смысл, если мы планируем использовать некие повторяющиеся действия только внутри определенной функции. Причем вложенные функции сами могут содержать другие вложенные функции Стоит отметить, что вложенные функции образуют собственный контекст - переменные и константы, к которым внешняя функция не может обратиться. </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55</a:t>
            </a:fld>
            <a:endParaRPr lang="en-US"/>
          </a:p>
        </p:txBody>
      </p:sp>
    </p:spTree>
    <p:extLst>
      <p:ext uri="{BB962C8B-B14F-4D97-AF65-F5344CB8AC3E}">
        <p14:creationId xmlns:p14="http://schemas.microsoft.com/office/powerpoint/2010/main" val="2901905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Dart</a:t>
            </a:r>
            <a:r>
              <a:rPr lang="ru-RU" dirty="0" smtClean="0"/>
              <a:t> также поддерживает концепцию замыканий (</a:t>
            </a:r>
            <a:r>
              <a:rPr lang="ru-RU" dirty="0" err="1" smtClean="0"/>
              <a:t>closure</a:t>
            </a:r>
            <a:r>
              <a:rPr lang="ru-RU" dirty="0" smtClean="0"/>
              <a:t>), так что функция захватывает, или «замыкает», свою лексическую область видимости, даже если функция используется за пределами исходной области видимости. Другими словами, если функция имеет доступ к переменной, то она в некотором </a:t>
            </a:r>
            <a:r>
              <a:rPr lang="ru-RU" dirty="0" err="1" smtClean="0"/>
              <a:t>смысле</a:t>
            </a:r>
            <a:r>
              <a:rPr lang="ru-RU" dirty="0" smtClean="0"/>
              <a:t> «запомнит» эту переменную, даже если области, в которой находится </a:t>
            </a:r>
            <a:r>
              <a:rPr lang="ru-RU" dirty="0" err="1" smtClean="0"/>
              <a:t>переменная</a:t>
            </a:r>
            <a:r>
              <a:rPr lang="ru-RU" dirty="0" smtClean="0"/>
              <a:t>, больше не существует, когда функция выполняется</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56</a:t>
            </a:fld>
            <a:endParaRPr lang="en-US"/>
          </a:p>
        </p:txBody>
      </p:sp>
    </p:spTree>
    <p:extLst>
      <p:ext uri="{BB962C8B-B14F-4D97-AF65-F5344CB8AC3E}">
        <p14:creationId xmlns:p14="http://schemas.microsoft.com/office/powerpoint/2010/main" val="1095228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Здесь вызов </a:t>
            </a:r>
            <a:r>
              <a:rPr lang="ru-RU" dirty="0" err="1" smtClean="0"/>
              <a:t>jenny</a:t>
            </a:r>
            <a:r>
              <a:rPr lang="ru-RU" dirty="0" smtClean="0"/>
              <a:t>() выдает 8675309, хотя параметр не был ему передан. Это происходит потому, что </a:t>
            </a:r>
            <a:r>
              <a:rPr lang="ru-RU" dirty="0" err="1" smtClean="0"/>
              <a:t>jenny</a:t>
            </a:r>
            <a:r>
              <a:rPr lang="ru-RU" dirty="0" smtClean="0"/>
              <a:t>() включает лексическую область </a:t>
            </a:r>
            <a:r>
              <a:rPr lang="ru-RU" dirty="0" err="1" smtClean="0"/>
              <a:t>remember</a:t>
            </a:r>
            <a:r>
              <a:rPr lang="ru-RU" dirty="0" smtClean="0"/>
              <a:t>() и контекст выполнения, который содержит значение, переданное в вызов </a:t>
            </a:r>
            <a:r>
              <a:rPr lang="ru-RU" dirty="0" err="1" smtClean="0"/>
              <a:t>remember</a:t>
            </a:r>
            <a:r>
              <a:rPr lang="ru-RU" dirty="0" smtClean="0"/>
              <a:t>() при получении </a:t>
            </a:r>
            <a:r>
              <a:rPr lang="ru-RU" dirty="0" err="1" smtClean="0"/>
              <a:t>ссылки.Это</a:t>
            </a:r>
            <a:r>
              <a:rPr lang="ru-RU" dirty="0" smtClean="0"/>
              <a:t> сбивает с толку, если вы никогда не </a:t>
            </a:r>
            <a:r>
              <a:rPr lang="ru-RU" dirty="0" err="1" smtClean="0"/>
              <a:t>встречались</a:t>
            </a:r>
            <a:r>
              <a:rPr lang="ru-RU" dirty="0" smtClean="0"/>
              <a:t> с этим </a:t>
            </a:r>
            <a:r>
              <a:rPr lang="ru-RU" dirty="0" err="1" smtClean="0"/>
              <a:t>раньше,но</a:t>
            </a:r>
            <a:r>
              <a:rPr lang="ru-RU" dirty="0" smtClean="0"/>
              <a:t> хорошая новость заключается в том, что вам, вероятно, не нужно будет использовать много замыканий в </a:t>
            </a:r>
            <a:r>
              <a:rPr lang="ru-RU" dirty="0" err="1" smtClean="0"/>
              <a:t>Dart</a:t>
            </a:r>
            <a:r>
              <a:rPr lang="ru-RU" dirty="0" smtClean="0"/>
              <a:t>(по сравнению с </a:t>
            </a:r>
            <a:r>
              <a:rPr lang="ru-RU" dirty="0" err="1" smtClean="0"/>
              <a:t>JavaScript</a:t>
            </a:r>
            <a:r>
              <a:rPr lang="ru-RU" dirty="0" smtClean="0"/>
              <a:t>, где это происходит постоянно).</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57</a:t>
            </a:fld>
            <a:endParaRPr lang="en-US"/>
          </a:p>
        </p:txBody>
      </p:sp>
    </p:spTree>
    <p:extLst>
      <p:ext uri="{BB962C8B-B14F-4D97-AF65-F5344CB8AC3E}">
        <p14:creationId xmlns:p14="http://schemas.microsoft.com/office/powerpoint/2010/main" val="3916122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spcBef>
                <a:spcPts val="0"/>
              </a:spcBef>
              <a:buNone/>
            </a:pPr>
            <a:r>
              <a:rPr lang="en-US" dirty="0" smtClean="0"/>
              <a:t>// </a:t>
            </a:r>
            <a:r>
              <a:rPr lang="ru-RU" dirty="0" smtClean="0"/>
              <a:t>вложенная функция</a:t>
            </a:r>
          </a:p>
          <a:p>
            <a:pPr marL="0" indent="0">
              <a:spcBef>
                <a:spcPts val="0"/>
              </a:spcBef>
              <a:buNone/>
            </a:pPr>
            <a:r>
              <a:rPr lang="ru-RU" dirty="0" smtClean="0"/>
              <a:t>        // действия с переменной </a:t>
            </a:r>
            <a:r>
              <a:rPr lang="en-US" dirty="0" smtClean="0"/>
              <a:t>n</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r>
              <a:rPr lang="en-US" dirty="0" smtClean="0"/>
              <a:t>// </a:t>
            </a:r>
            <a:r>
              <a:rPr lang="en-US" dirty="0" err="1" smtClean="0"/>
              <a:t>fn</a:t>
            </a:r>
            <a:r>
              <a:rPr lang="en-US" dirty="0" smtClean="0"/>
              <a:t> = inner, </a:t>
            </a:r>
            <a:r>
              <a:rPr lang="ru-RU" dirty="0" smtClean="0"/>
              <a:t>так как функция </a:t>
            </a:r>
            <a:r>
              <a:rPr lang="en-US" dirty="0" smtClean="0"/>
              <a:t>outer </a:t>
            </a:r>
            <a:r>
              <a:rPr lang="ru-RU" dirty="0" smtClean="0"/>
              <a:t>возвращает функцию </a:t>
            </a:r>
            <a:r>
              <a:rPr lang="en-US" dirty="0" smtClean="0"/>
              <a:t>inner</a:t>
            </a:r>
          </a:p>
          <a:p>
            <a:pPr marL="0" indent="0">
              <a:spcBef>
                <a:spcPts val="0"/>
              </a:spcBef>
              <a:buNone/>
            </a:pPr>
            <a:r>
              <a:rPr lang="en-US" dirty="0" smtClean="0"/>
              <a:t>    // </a:t>
            </a:r>
            <a:r>
              <a:rPr lang="ru-RU" dirty="0" smtClean="0"/>
              <a:t>вызываем внутреннюю функцию </a:t>
            </a:r>
            <a:r>
              <a:rPr lang="en-US" dirty="0" smtClean="0"/>
              <a:t>inner</a:t>
            </a:r>
          </a:p>
          <a:p>
            <a:endParaRPr lang="en-US" dirty="0" smtClean="0"/>
          </a:p>
          <a:p>
            <a:endParaRPr lang="en-US" dirty="0" smtClean="0"/>
          </a:p>
          <a:p>
            <a:r>
              <a:rPr lang="ru-RU" dirty="0" err="1" smtClean="0"/>
              <a:t>var</a:t>
            </a:r>
            <a:r>
              <a:rPr lang="ru-RU" sz="1200" b="0" i="0" kern="1200" dirty="0" smtClean="0">
                <a:solidFill>
                  <a:schemeClr val="tx1"/>
                </a:solidFill>
                <a:effectLst/>
                <a:latin typeface="+mn-lt"/>
                <a:ea typeface="+mn-ea"/>
                <a:cs typeface="+mn-cs"/>
              </a:rPr>
              <a:t> </a:t>
            </a:r>
            <a:r>
              <a:rPr lang="ru-RU" dirty="0" smtClean="0"/>
              <a:t>n = 5;         // некоторая переменная - лексическое окружение функции </a:t>
            </a:r>
            <a:r>
              <a:rPr lang="ru-RU" dirty="0" err="1" smtClean="0"/>
              <a:t>inner</a:t>
            </a:r>
            <a:endParaRPr lang="en-US" dirty="0" smtClean="0"/>
          </a:p>
          <a:p>
            <a:endParaRPr lang="en-US" dirty="0" smtClean="0"/>
          </a:p>
          <a:p>
            <a:r>
              <a:rPr lang="ru-RU" sz="1200" b="0" i="0" kern="1200" dirty="0" smtClean="0">
                <a:solidFill>
                  <a:schemeClr val="tx1"/>
                </a:solidFill>
                <a:effectLst/>
                <a:latin typeface="+mn-lt"/>
                <a:ea typeface="+mn-ea"/>
                <a:cs typeface="+mn-cs"/>
              </a:rPr>
              <a:t>Здесь функция </a:t>
            </a:r>
            <a:r>
              <a:rPr lang="ru-RU" sz="1200" b="0" i="0" kern="1200" dirty="0" err="1" smtClean="0">
                <a:solidFill>
                  <a:schemeClr val="tx1"/>
                </a:solidFill>
                <a:effectLst/>
                <a:latin typeface="+mn-lt"/>
                <a:ea typeface="+mn-ea"/>
                <a:cs typeface="+mn-cs"/>
              </a:rPr>
              <a:t>outer</a:t>
            </a:r>
            <a:r>
              <a:rPr lang="ru-RU" sz="1200" b="0" i="0" kern="1200" dirty="0" smtClean="0">
                <a:solidFill>
                  <a:schemeClr val="tx1"/>
                </a:solidFill>
                <a:effectLst/>
                <a:latin typeface="+mn-lt"/>
                <a:ea typeface="+mn-ea"/>
                <a:cs typeface="+mn-cs"/>
              </a:rPr>
              <a:t> задает область видимости, в которой определены внутренняя функция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и переменная n. Переменная n представляет лексическое окружение для функции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В самой функции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инкрементируем переменную n и выводим ее значение на консоль. В конце функция </a:t>
            </a:r>
            <a:r>
              <a:rPr lang="ru-RU" sz="1200" b="0" i="0" kern="1200" dirty="0" err="1" smtClean="0">
                <a:solidFill>
                  <a:schemeClr val="tx1"/>
                </a:solidFill>
                <a:effectLst/>
                <a:latin typeface="+mn-lt"/>
                <a:ea typeface="+mn-ea"/>
                <a:cs typeface="+mn-cs"/>
              </a:rPr>
              <a:t>outer</a:t>
            </a:r>
            <a:r>
              <a:rPr lang="ru-RU" sz="1200" b="0" i="0" kern="1200" dirty="0" smtClean="0">
                <a:solidFill>
                  <a:schemeClr val="tx1"/>
                </a:solidFill>
                <a:effectLst/>
                <a:latin typeface="+mn-lt"/>
                <a:ea typeface="+mn-ea"/>
                <a:cs typeface="+mn-cs"/>
              </a:rPr>
              <a:t> возвращает функцию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Поскольку функция </a:t>
            </a:r>
            <a:r>
              <a:rPr lang="ru-RU" sz="1200" b="0" i="0" kern="1200" dirty="0" err="1" smtClean="0">
                <a:solidFill>
                  <a:schemeClr val="tx1"/>
                </a:solidFill>
                <a:effectLst/>
                <a:latin typeface="+mn-lt"/>
                <a:ea typeface="+mn-ea"/>
                <a:cs typeface="+mn-cs"/>
              </a:rPr>
              <a:t>outer</a:t>
            </a:r>
            <a:r>
              <a:rPr lang="ru-RU" sz="1200" b="0" i="0" kern="1200" dirty="0" smtClean="0">
                <a:solidFill>
                  <a:schemeClr val="tx1"/>
                </a:solidFill>
                <a:effectLst/>
                <a:latin typeface="+mn-lt"/>
                <a:ea typeface="+mn-ea"/>
                <a:cs typeface="+mn-cs"/>
              </a:rPr>
              <a:t> возвращает функцию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то переменная </a:t>
            </a:r>
            <a:r>
              <a:rPr lang="ru-RU" sz="1200" b="0" i="0" kern="1200" dirty="0" err="1" smtClean="0">
                <a:solidFill>
                  <a:schemeClr val="tx1"/>
                </a:solidFill>
                <a:effectLst/>
                <a:latin typeface="+mn-lt"/>
                <a:ea typeface="+mn-ea"/>
                <a:cs typeface="+mn-cs"/>
              </a:rPr>
              <a:t>fn</a:t>
            </a:r>
            <a:r>
              <a:rPr lang="ru-RU" sz="1200" b="0" i="0" kern="1200" dirty="0" smtClean="0">
                <a:solidFill>
                  <a:schemeClr val="tx1"/>
                </a:solidFill>
                <a:effectLst/>
                <a:latin typeface="+mn-lt"/>
                <a:ea typeface="+mn-ea"/>
                <a:cs typeface="+mn-cs"/>
              </a:rPr>
              <a:t> будет хранить ссылку на функцию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При этом эта функция запомнила свое окружение - то есть внешнюю переменную n.</a:t>
            </a:r>
          </a:p>
          <a:p>
            <a:r>
              <a:rPr lang="ru-RU" sz="1200" b="0" i="0" kern="1200" dirty="0" smtClean="0">
                <a:solidFill>
                  <a:schemeClr val="tx1"/>
                </a:solidFill>
                <a:effectLst/>
                <a:latin typeface="+mn-lt"/>
                <a:ea typeface="+mn-ea"/>
                <a:cs typeface="+mn-cs"/>
              </a:rPr>
              <a:t>Далее мы фактически три раза вызываем функцию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и мы видим, что переменная n, которая определена вне функции </a:t>
            </a:r>
            <a:r>
              <a:rPr lang="ru-RU" sz="1200" b="0" i="0" kern="1200" dirty="0" err="1" smtClean="0">
                <a:solidFill>
                  <a:schemeClr val="tx1"/>
                </a:solidFill>
                <a:effectLst/>
                <a:latin typeface="+mn-lt"/>
                <a:ea typeface="+mn-ea"/>
                <a:cs typeface="+mn-cs"/>
              </a:rPr>
              <a:t>inner</a:t>
            </a:r>
            <a:r>
              <a:rPr lang="ru-RU" sz="1200" b="0" i="0" kern="1200" dirty="0" smtClean="0">
                <a:solidFill>
                  <a:schemeClr val="tx1"/>
                </a:solidFill>
                <a:effectLst/>
                <a:latin typeface="+mn-lt"/>
                <a:ea typeface="+mn-ea"/>
                <a:cs typeface="+mn-cs"/>
              </a:rPr>
              <a:t>, увеличивается на единицу:</a:t>
            </a:r>
          </a:p>
          <a:p>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58</a:t>
            </a:fld>
            <a:endParaRPr lang="en-US"/>
          </a:p>
        </p:txBody>
      </p:sp>
    </p:spTree>
    <p:extLst>
      <p:ext uri="{BB962C8B-B14F-4D97-AF65-F5344CB8AC3E}">
        <p14:creationId xmlns:p14="http://schemas.microsoft.com/office/powerpoint/2010/main" val="3836555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Dart</a:t>
            </a:r>
            <a:r>
              <a:rPr lang="ru-RU" dirty="0" smtClean="0"/>
              <a:t> является объектно-ориентированным </a:t>
            </a:r>
            <a:r>
              <a:rPr lang="ru-RU" dirty="0" err="1" smtClean="0"/>
              <a:t>языком,так</a:t>
            </a:r>
            <a:r>
              <a:rPr lang="ru-RU" dirty="0" smtClean="0"/>
              <a:t> что мы имеем дело с </a:t>
            </a:r>
            <a:r>
              <a:rPr lang="ru-RU" dirty="0" err="1" smtClean="0"/>
              <a:t>классами</a:t>
            </a:r>
            <a:r>
              <a:rPr lang="ru-RU" dirty="0" smtClean="0"/>
              <a:t> и объектами. Создать класс так же просто, ка</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60</a:t>
            </a:fld>
            <a:endParaRPr lang="en-US"/>
          </a:p>
        </p:txBody>
      </p:sp>
    </p:spTree>
    <p:extLst>
      <p:ext uri="{BB962C8B-B14F-4D97-AF65-F5344CB8AC3E}">
        <p14:creationId xmlns:p14="http://schemas.microsoft.com/office/powerpoint/2010/main" val="2353932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Любое поле экземпляра класса, которое вы не инициализируете значением, имеет по умолчанию значение </a:t>
            </a:r>
            <a:r>
              <a:rPr lang="ru-RU" dirty="0" err="1" smtClean="0"/>
              <a:t>null</a:t>
            </a:r>
            <a:r>
              <a:rPr lang="ru-RU" dirty="0" smtClean="0"/>
              <a:t>. </a:t>
            </a:r>
            <a:r>
              <a:rPr lang="ru-RU" dirty="0" err="1" smtClean="0"/>
              <a:t>Dart</a:t>
            </a:r>
            <a:r>
              <a:rPr lang="ru-RU" dirty="0" smtClean="0"/>
              <a:t> будет автоматически генерировать </a:t>
            </a:r>
            <a:r>
              <a:rPr lang="ru-RU" dirty="0" err="1" smtClean="0"/>
              <a:t>метод</a:t>
            </a:r>
            <a:r>
              <a:rPr lang="ru-RU" dirty="0" smtClean="0"/>
              <a:t> </a:t>
            </a:r>
            <a:r>
              <a:rPr lang="ru-RU" dirty="0" err="1" smtClean="0"/>
              <a:t>getter</a:t>
            </a:r>
            <a:r>
              <a:rPr lang="ru-RU" dirty="0" smtClean="0"/>
              <a:t> («получатель», возвращает текущее значение) для каждой </a:t>
            </a:r>
            <a:r>
              <a:rPr lang="ru-RU" dirty="0" err="1" smtClean="0"/>
              <a:t>переменной</a:t>
            </a:r>
            <a:r>
              <a:rPr lang="ru-RU" dirty="0" smtClean="0"/>
              <a:t>, и он также будет генерировать </a:t>
            </a:r>
            <a:r>
              <a:rPr lang="ru-RU" dirty="0" err="1" smtClean="0"/>
              <a:t>setter</a:t>
            </a:r>
            <a:r>
              <a:rPr lang="ru-RU" dirty="0" smtClean="0"/>
              <a:t> («установитель», устанавливает </a:t>
            </a:r>
            <a:r>
              <a:rPr lang="ru-RU" dirty="0" err="1" smtClean="0"/>
              <a:t>новое</a:t>
            </a:r>
            <a:r>
              <a:rPr lang="ru-RU" dirty="0" smtClean="0"/>
              <a:t> значение) для любых переменных, не отмеченных словом </a:t>
            </a:r>
            <a:r>
              <a:rPr lang="ru-RU" dirty="0" err="1" smtClean="0"/>
              <a:t>final</a:t>
            </a:r>
            <a:r>
              <a:rPr lang="ru-RU" dirty="0" smtClean="0"/>
              <a:t>. </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63</a:t>
            </a:fld>
            <a:endParaRPr lang="en-US"/>
          </a:p>
        </p:txBody>
      </p:sp>
    </p:spTree>
    <p:extLst>
      <p:ext uri="{BB962C8B-B14F-4D97-AF65-F5344CB8AC3E}">
        <p14:creationId xmlns:p14="http://schemas.microsoft.com/office/powerpoint/2010/main" val="143282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Переменные могут быть помечены как статические, это означает, что вы </a:t>
            </a:r>
            <a:r>
              <a:rPr lang="ru-RU" dirty="0" err="1" smtClean="0"/>
              <a:t>можете</a:t>
            </a:r>
            <a:r>
              <a:rPr lang="ru-RU" dirty="0" smtClean="0"/>
              <a:t> использовать их без создания экземпляра класса:</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64</a:t>
            </a:fld>
            <a:endParaRPr lang="en-US"/>
          </a:p>
        </p:txBody>
      </p:sp>
    </p:spTree>
    <p:extLst>
      <p:ext uri="{BB962C8B-B14F-4D97-AF65-F5344CB8AC3E}">
        <p14:creationId xmlns:p14="http://schemas.microsoft.com/office/powerpoint/2010/main" val="68404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Стоит отметить, что </a:t>
            </a:r>
            <a:r>
              <a:rPr lang="ru-RU" dirty="0" err="1" smtClean="0"/>
              <a:t>Google</a:t>
            </a:r>
            <a:r>
              <a:rPr lang="ru-RU" dirty="0" smtClean="0"/>
              <a:t> не рекомендует создавать классы, которые содержать только статические методы и переменные/константы, как выше определенный класс </a:t>
            </a:r>
            <a:r>
              <a:rPr lang="ru-RU" dirty="0" err="1" smtClean="0"/>
              <a:t>Operation</a:t>
            </a:r>
            <a:r>
              <a:rPr lang="ru-RU" dirty="0" smtClean="0"/>
              <a:t>. </a:t>
            </a:r>
          </a:p>
          <a:p>
            <a:endParaRPr lang="ru-RU" dirty="0" smtClean="0"/>
          </a:p>
          <a:p>
            <a:r>
              <a:rPr lang="ru-RU" dirty="0" smtClean="0"/>
              <a:t>В чем преимущества статических полей и методов перед нестатическими? Статические поля и методы потребляют меньше памяти, чем нестатические. Нестатическая переменная после инициализации (при первом присвоении значения) сразу начинает потреблять память независимо от того, используется она или нет. А статические поля и методы не инициализируются до того момента, пока они не начнут использоваться в программе. Соответственно потреблять память они начинают только тогда, когда непосредственно начинают использоваться</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65</a:t>
            </a:fld>
            <a:endParaRPr lang="en-US"/>
          </a:p>
        </p:txBody>
      </p:sp>
    </p:spTree>
    <p:extLst>
      <p:ext uri="{BB962C8B-B14F-4D97-AF65-F5344CB8AC3E}">
        <p14:creationId xmlns:p14="http://schemas.microsoft.com/office/powerpoint/2010/main" val="2892056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у нас есть метод </a:t>
            </a:r>
            <a:r>
              <a:rPr lang="ru-RU" dirty="0" err="1" smtClean="0"/>
              <a:t>sayName</a:t>
            </a:r>
            <a:r>
              <a:rPr lang="ru-RU" dirty="0" smtClean="0"/>
              <a:t>(), который мы могли бы вызвать так:</a:t>
            </a:r>
            <a:endParaRPr lang="en-US" dirty="0" smtClean="0"/>
          </a:p>
          <a:p>
            <a:endParaRPr lang="en-US" dirty="0" smtClean="0"/>
          </a:p>
          <a:p>
            <a:r>
              <a:rPr lang="ru-RU" dirty="0" smtClean="0"/>
              <a:t>тот код показывает, что методы работы со свойствами (</a:t>
            </a:r>
            <a:r>
              <a:rPr lang="ru-RU" dirty="0" err="1" smtClean="0"/>
              <a:t>getter</a:t>
            </a:r>
            <a:r>
              <a:rPr lang="ru-RU" dirty="0" smtClean="0"/>
              <a:t>, </a:t>
            </a:r>
            <a:r>
              <a:rPr lang="ru-RU" dirty="0" err="1" smtClean="0"/>
              <a:t>setter</a:t>
            </a:r>
            <a:r>
              <a:rPr lang="ru-RU" dirty="0" smtClean="0"/>
              <a:t>) </a:t>
            </a:r>
            <a:r>
              <a:rPr lang="ru-RU" dirty="0" err="1" smtClean="0"/>
              <a:t>действительно</a:t>
            </a:r>
            <a:r>
              <a:rPr lang="ru-RU" dirty="0" smtClean="0"/>
              <a:t> были созданы за нас </a:t>
            </a:r>
            <a:r>
              <a:rPr lang="ru-RU" dirty="0" err="1" smtClean="0"/>
              <a:t>автоматически,поэтому</a:t>
            </a:r>
            <a:r>
              <a:rPr lang="ru-RU" dirty="0" smtClean="0"/>
              <a:t> </a:t>
            </a:r>
            <a:r>
              <a:rPr lang="ru-RU" dirty="0" err="1" smtClean="0"/>
              <a:t>h.firstName</a:t>
            </a:r>
            <a:r>
              <a:rPr lang="ru-RU" dirty="0" smtClean="0"/>
              <a:t> = «</a:t>
            </a:r>
            <a:r>
              <a:rPr lang="ru-RU" dirty="0" err="1" smtClean="0"/>
              <a:t>Luke</a:t>
            </a:r>
            <a:r>
              <a:rPr lang="ru-RU" dirty="0" smtClean="0"/>
              <a:t>»; работает. Я кое-что пропустил: как и практически во всех </a:t>
            </a:r>
            <a:r>
              <a:rPr lang="ru-RU" dirty="0" err="1" smtClean="0"/>
              <a:t>объектно-ориентированных</a:t>
            </a:r>
            <a:r>
              <a:rPr lang="ru-RU" dirty="0" smtClean="0"/>
              <a:t> языках, ключевое слово </a:t>
            </a:r>
            <a:r>
              <a:rPr lang="ru-RU" dirty="0" err="1" smtClean="0"/>
              <a:t>new</a:t>
            </a:r>
            <a:r>
              <a:rPr lang="ru-RU" dirty="0" smtClean="0"/>
              <a:t> создает объекты заданного типа, как </a:t>
            </a:r>
            <a:r>
              <a:rPr lang="ru-RU" dirty="0" err="1" smtClean="0"/>
              <a:t>показано</a:t>
            </a:r>
            <a:r>
              <a:rPr lang="ru-RU" dirty="0" smtClean="0"/>
              <a:t> в предыдущем примере. Тем не менее в </a:t>
            </a:r>
            <a:r>
              <a:rPr lang="ru-RU" dirty="0" err="1" smtClean="0"/>
              <a:t>Dart</a:t>
            </a:r>
            <a:r>
              <a:rPr lang="ru-RU" dirty="0" smtClean="0"/>
              <a:t> ключевое слово </a:t>
            </a:r>
            <a:r>
              <a:rPr lang="ru-RU" dirty="0" err="1" smtClean="0"/>
              <a:t>new</a:t>
            </a:r>
            <a:r>
              <a:rPr lang="ru-RU" dirty="0" smtClean="0"/>
              <a:t> не </a:t>
            </a:r>
            <a:r>
              <a:rPr lang="ru-RU" dirty="0" err="1" smtClean="0"/>
              <a:t>является</a:t>
            </a:r>
            <a:r>
              <a:rPr lang="ru-RU" dirty="0" smtClean="0"/>
              <a:t> </a:t>
            </a:r>
            <a:r>
              <a:rPr lang="ru-RU" dirty="0" err="1" smtClean="0"/>
              <a:t>бязательным</a:t>
            </a:r>
            <a:r>
              <a:rPr lang="ru-RU" dirty="0" smtClean="0"/>
              <a:t>. Т</a:t>
            </a:r>
            <a:endParaRPr lang="en-US" dirty="0" smtClean="0"/>
          </a:p>
          <a:p>
            <a:endParaRPr lang="en-US" dirty="0" smtClean="0"/>
          </a:p>
          <a:p>
            <a:endParaRPr lang="en-US" dirty="0" smtClean="0"/>
          </a:p>
          <a:p>
            <a:r>
              <a:rPr lang="ru-RU" dirty="0" smtClean="0"/>
              <a:t>Честно говоря, это было, на мой взгляд, одной из самых странных вещей, к которым нужно привыкнуть в </a:t>
            </a:r>
            <a:r>
              <a:rPr lang="ru-RU" dirty="0" err="1" smtClean="0"/>
              <a:t>Dart</a:t>
            </a:r>
            <a:r>
              <a:rPr lang="ru-RU" dirty="0" smtClean="0"/>
              <a:t>! Я не уверен, что есть какая-то веская </a:t>
            </a:r>
            <a:r>
              <a:rPr lang="ru-RU" dirty="0" err="1" smtClean="0"/>
              <a:t>причина</a:t>
            </a:r>
            <a:r>
              <a:rPr lang="ru-RU" dirty="0" smtClean="0"/>
              <a:t>, чтобы делать именно так, поэтому просто пишите, как считаете нужным! Методы также могут быть помечены как статические с помощью </a:t>
            </a:r>
            <a:r>
              <a:rPr lang="ru-RU" dirty="0" err="1" smtClean="0"/>
              <a:t>ключевого</a:t>
            </a:r>
            <a:r>
              <a:rPr lang="ru-RU" dirty="0" smtClean="0"/>
              <a:t> слова </a:t>
            </a:r>
            <a:r>
              <a:rPr lang="ru-RU" dirty="0" err="1" smtClean="0"/>
              <a:t>static</a:t>
            </a:r>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66</a:t>
            </a:fld>
            <a:endParaRPr lang="en-US"/>
          </a:p>
        </p:txBody>
      </p:sp>
    </p:spTree>
    <p:extLst>
      <p:ext uri="{BB962C8B-B14F-4D97-AF65-F5344CB8AC3E}">
        <p14:creationId xmlns:p14="http://schemas.microsoft.com/office/powerpoint/2010/main" val="2477979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еперь</a:t>
            </a:r>
            <a:r>
              <a:rPr lang="ru-RU" dirty="0" smtClean="0"/>
              <a:t> я хочу вернуться к понятиям </a:t>
            </a:r>
            <a:r>
              <a:rPr lang="ru-RU" dirty="0" err="1" smtClean="0"/>
              <a:t>getter</a:t>
            </a:r>
            <a:r>
              <a:rPr lang="ru-RU" dirty="0" smtClean="0"/>
              <a:t> (получает) и </a:t>
            </a:r>
            <a:r>
              <a:rPr lang="ru-RU" dirty="0" err="1" smtClean="0"/>
              <a:t>setter</a:t>
            </a:r>
            <a:r>
              <a:rPr lang="ru-RU" dirty="0" smtClean="0"/>
              <a:t> (</a:t>
            </a:r>
            <a:r>
              <a:rPr lang="ru-RU" dirty="0" err="1" smtClean="0"/>
              <a:t>устанавливает</a:t>
            </a:r>
            <a:r>
              <a:rPr lang="ru-RU" dirty="0" smtClean="0"/>
              <a:t>). В </a:t>
            </a:r>
            <a:r>
              <a:rPr lang="ru-RU" dirty="0" err="1" smtClean="0"/>
              <a:t>Dart</a:t>
            </a:r>
            <a:r>
              <a:rPr lang="ru-RU" dirty="0" smtClean="0"/>
              <a:t> есть возможность создавать свои собственные </a:t>
            </a:r>
            <a:r>
              <a:rPr lang="ru-RU" dirty="0" err="1" smtClean="0"/>
              <a:t>getter</a:t>
            </a:r>
            <a:r>
              <a:rPr lang="ru-RU" dirty="0" smtClean="0"/>
              <a:t> и </a:t>
            </a:r>
            <a:r>
              <a:rPr lang="ru-RU" dirty="0" err="1" smtClean="0"/>
              <a:t>setter</a:t>
            </a:r>
            <a:r>
              <a:rPr lang="ru-RU" dirty="0" smtClean="0"/>
              <a:t>, </a:t>
            </a:r>
            <a:r>
              <a:rPr lang="ru-RU" dirty="0" err="1" smtClean="0"/>
              <a:t>помимо</a:t>
            </a:r>
            <a:r>
              <a:rPr lang="ru-RU" dirty="0" smtClean="0"/>
              <a:t> автоматически генерируемых, что дает возможность управлять логикой объектов на лету. Для этого </a:t>
            </a:r>
            <a:r>
              <a:rPr lang="ru-RU" dirty="0" err="1" smtClean="0"/>
              <a:t>Dart</a:t>
            </a:r>
            <a:r>
              <a:rPr lang="ru-RU" dirty="0" smtClean="0"/>
              <a:t> предлагает ключевые слова </a:t>
            </a:r>
            <a:r>
              <a:rPr lang="ru-RU" dirty="0" err="1" smtClean="0"/>
              <a:t>get</a:t>
            </a:r>
            <a:r>
              <a:rPr lang="ru-RU" dirty="0" smtClean="0"/>
              <a:t> и </a:t>
            </a:r>
            <a:r>
              <a:rPr lang="ru-RU" dirty="0" err="1" smtClean="0"/>
              <a:t>set</a:t>
            </a:r>
            <a:r>
              <a:rPr lang="ru-RU" dirty="0" smtClean="0"/>
              <a:t>:</a:t>
            </a:r>
            <a:endParaRPr lang="en-US" dirty="0" smtClean="0"/>
          </a:p>
          <a:p>
            <a:endParaRPr lang="en-US" dirty="0" smtClean="0"/>
          </a:p>
          <a:p>
            <a:r>
              <a:rPr lang="ru-RU" dirty="0" smtClean="0"/>
              <a:t>Здесь у нас появляется поле </a:t>
            </a:r>
            <a:r>
              <a:rPr lang="ru-RU" dirty="0" err="1" smtClean="0"/>
              <a:t>fullName</a:t>
            </a:r>
            <a:r>
              <a:rPr lang="ru-RU" dirty="0" smtClean="0"/>
              <a:t>. Когда мы попытаемся получить к нему </a:t>
            </a:r>
            <a:r>
              <a:rPr lang="ru-RU" dirty="0" err="1" smtClean="0"/>
              <a:t>доступ,тополучимтакое</a:t>
            </a:r>
            <a:r>
              <a:rPr lang="ru-RU" dirty="0" smtClean="0"/>
              <a:t> же объединение </a:t>
            </a:r>
            <a:r>
              <a:rPr lang="ru-RU" dirty="0" err="1" smtClean="0"/>
              <a:t>lastName</a:t>
            </a:r>
            <a:r>
              <a:rPr lang="ru-RU" dirty="0" smtClean="0"/>
              <a:t> </a:t>
            </a:r>
            <a:r>
              <a:rPr lang="ru-RU" dirty="0" err="1" smtClean="0"/>
              <a:t>иfirstName,какив</a:t>
            </a:r>
            <a:r>
              <a:rPr lang="ru-RU" dirty="0" smtClean="0"/>
              <a:t> </a:t>
            </a:r>
            <a:r>
              <a:rPr lang="ru-RU" dirty="0" err="1" smtClean="0"/>
              <a:t>sayName</a:t>
            </a:r>
            <a:r>
              <a:rPr lang="ru-RU" dirty="0" smtClean="0"/>
              <a:t>(), но когда мы попытаемся задать его, мы перезапишем поле </a:t>
            </a:r>
            <a:r>
              <a:rPr lang="ru-RU" dirty="0" err="1" smtClean="0"/>
              <a:t>firstName</a:t>
            </a:r>
            <a:r>
              <a:rPr lang="ru-RU" dirty="0" smtClean="0"/>
              <a:t>. Итак, </a:t>
            </a:r>
            <a:r>
              <a:rPr lang="ru-RU" dirty="0" err="1" smtClean="0"/>
              <a:t>теперь</a:t>
            </a:r>
            <a:r>
              <a:rPr lang="ru-RU" dirty="0" smtClean="0"/>
              <a:t> мы можем это проверить:</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67</a:t>
            </a:fld>
            <a:endParaRPr lang="en-US"/>
          </a:p>
        </p:txBody>
      </p:sp>
    </p:spTree>
    <p:extLst>
      <p:ext uri="{BB962C8B-B14F-4D97-AF65-F5344CB8AC3E}">
        <p14:creationId xmlns:p14="http://schemas.microsoft.com/office/powerpoint/2010/main" val="352115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Наконец, со всем этим связаны ключевые слова </a:t>
            </a:r>
            <a:r>
              <a:rPr lang="ru-RU" dirty="0" err="1" smtClean="0"/>
              <a:t>const</a:t>
            </a:r>
            <a:r>
              <a:rPr lang="ru-RU" dirty="0" smtClean="0"/>
              <a:t> и </a:t>
            </a:r>
            <a:r>
              <a:rPr lang="ru-RU" dirty="0" err="1" smtClean="0"/>
              <a:t>final</a:t>
            </a:r>
            <a:r>
              <a:rPr lang="ru-RU" dirty="0" smtClean="0"/>
              <a:t>, которые определяют переменную как константу (</a:t>
            </a:r>
            <a:r>
              <a:rPr lang="ru-RU" dirty="0" err="1" smtClean="0"/>
              <a:t>const</a:t>
            </a:r>
            <a:r>
              <a:rPr lang="ru-RU" dirty="0" smtClean="0"/>
              <a:t>) или конечное (неизменяемое) значение (</a:t>
            </a:r>
            <a:r>
              <a:rPr lang="ru-RU" dirty="0" err="1" smtClean="0"/>
              <a:t>final</a:t>
            </a:r>
            <a:r>
              <a:rPr lang="ru-RU" dirty="0" smtClean="0"/>
              <a:t>):</a:t>
            </a:r>
          </a:p>
          <a:p>
            <a:endParaRPr lang="ru-RU" dirty="0" smtClean="0"/>
          </a:p>
          <a:p>
            <a:r>
              <a:rPr lang="ru-RU" dirty="0" smtClean="0"/>
              <a:t>И это не просто вопрос предпочтений. Разница в том, что переменные </a:t>
            </a:r>
            <a:r>
              <a:rPr lang="ru-RU" dirty="0" err="1" smtClean="0"/>
              <a:t>const</a:t>
            </a:r>
            <a:r>
              <a:rPr lang="ru-RU" dirty="0" smtClean="0"/>
              <a:t> являются постоянными во время компиляции, так что их значение не может присваиваться во время работы приложения. Итак, если вы попытаетесь </a:t>
            </a:r>
            <a:r>
              <a:rPr lang="ru-RU" dirty="0" err="1" smtClean="0"/>
              <a:t>написать</a:t>
            </a:r>
            <a:endParaRPr lang="ru-RU" dirty="0" smtClean="0"/>
          </a:p>
          <a:p>
            <a:endParaRPr lang="ru-RU" dirty="0" smtClean="0"/>
          </a:p>
          <a:p>
            <a:r>
              <a:rPr lang="ru-RU" dirty="0" smtClean="0"/>
              <a:t>По сути, </a:t>
            </a:r>
            <a:r>
              <a:rPr lang="ru-RU" dirty="0" err="1" smtClean="0"/>
              <a:t>final</a:t>
            </a:r>
            <a:r>
              <a:rPr lang="ru-RU" dirty="0" smtClean="0"/>
              <a:t> означает, что вы можете установить значение переменной только один раз, зато сделать это во время выполнения вашей программы, </a:t>
            </a:r>
          </a:p>
          <a:p>
            <a:r>
              <a:rPr lang="ru-RU" dirty="0" smtClean="0"/>
              <a:t>а </a:t>
            </a:r>
            <a:r>
              <a:rPr lang="ru-RU" dirty="0" err="1" smtClean="0"/>
              <a:t>const</a:t>
            </a:r>
            <a:r>
              <a:rPr lang="ru-RU" dirty="0" smtClean="0"/>
              <a:t> означает, что вы можете установить значение только один раз, но оно должно быть явно задано уже в исходных кодах (до компиляции).</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10</a:t>
            </a:fld>
            <a:endParaRPr lang="en-US"/>
          </a:p>
        </p:txBody>
      </p:sp>
    </p:spTree>
    <p:extLst>
      <p:ext uri="{BB962C8B-B14F-4D97-AF65-F5344CB8AC3E}">
        <p14:creationId xmlns:p14="http://schemas.microsoft.com/office/powerpoint/2010/main" val="3952694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Конструктор всегда имеет то же имя, что и класс, и не имеет </a:t>
            </a:r>
            <a:r>
              <a:rPr lang="ru-RU" dirty="0" err="1" smtClean="0"/>
              <a:t>return</a:t>
            </a:r>
            <a:r>
              <a:rPr lang="ru-RU" dirty="0" smtClean="0"/>
              <a:t>. А наш тестовый код будет выглядеть так</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69</a:t>
            </a:fld>
            <a:endParaRPr lang="en-US"/>
          </a:p>
        </p:txBody>
      </p:sp>
    </p:spTree>
    <p:extLst>
      <p:ext uri="{BB962C8B-B14F-4D97-AF65-F5344CB8AC3E}">
        <p14:creationId xmlns:p14="http://schemas.microsoft.com/office/powerpoint/2010/main" val="1660142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правило, абстрактные классы описывают сущности, которые в реальности не имеют конкретного воплощения. Например, геометрическая фигура может представлять круг, квадрат, треугольник, но как таковой геометрической фигуры самой по себе не существует. Есть конкретные фигуры, с которыми мы и работаем. В то же время все фигуры могут иметь какой-то общий функционал, например, методы вычисления периметра, площади и </a:t>
            </a:r>
            <a:r>
              <a:rPr lang="ru-RU" dirty="0" err="1" smtClean="0"/>
              <a:t>т.д</a:t>
            </a:r>
            <a:r>
              <a:rPr lang="ru-RU" dirty="0" smtClean="0"/>
              <a:t> Здесь абстрактный класс геометрической фигуры определяет метод </a:t>
            </a:r>
            <a:r>
              <a:rPr lang="ru-RU" dirty="0" err="1" smtClean="0"/>
              <a:t>calculateArea</a:t>
            </a:r>
            <a:r>
              <a:rPr lang="ru-RU" dirty="0" smtClean="0"/>
              <a:t>(), который выводит на консоль площадь фигуры. Класс прямоугольника определяет свою реализацию для этого метода. </a:t>
            </a:r>
            <a:endParaRPr lang="en-US" dirty="0" smtClean="0"/>
          </a:p>
          <a:p>
            <a:endParaRPr lang="en-US" dirty="0" smtClean="0"/>
          </a:p>
          <a:p>
            <a:endParaRPr lang="en-US" dirty="0" smtClean="0"/>
          </a:p>
          <a:p>
            <a:r>
              <a:rPr lang="ru-RU" dirty="0" smtClean="0"/>
              <a:t>Однако этот класс может быть унаследован потомком, который реализует необходимые методы, и сам может иметь экземпляры. </a:t>
            </a:r>
            <a:r>
              <a:rPr lang="ru-RU" dirty="0" err="1" smtClean="0"/>
              <a:t>Методы</a:t>
            </a:r>
            <a:r>
              <a:rPr lang="ru-RU" dirty="0" smtClean="0"/>
              <a:t> внутри абстрактных классов могут обеспечивать реализацию или даже сами могут быть абстрактными, и в этом случае они всегда должны быть </a:t>
            </a:r>
            <a:r>
              <a:rPr lang="ru-RU" dirty="0" err="1" smtClean="0"/>
              <a:t>реализованы</a:t>
            </a:r>
            <a:r>
              <a:rPr lang="ru-RU" dirty="0" smtClean="0"/>
              <a:t> подклассом</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77</a:t>
            </a:fld>
            <a:endParaRPr lang="en-US"/>
          </a:p>
        </p:txBody>
      </p:sp>
    </p:spTree>
    <p:extLst>
      <p:ext uri="{BB962C8B-B14F-4D97-AF65-F5344CB8AC3E}">
        <p14:creationId xmlns:p14="http://schemas.microsoft.com/office/powerpoint/2010/main" val="3478992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Наследование в языке </a:t>
            </a:r>
            <a:r>
              <a:rPr lang="ru-RU" dirty="0" err="1" smtClean="0"/>
              <a:t>Dart</a:t>
            </a:r>
            <a:r>
              <a:rPr lang="ru-RU" dirty="0" smtClean="0"/>
              <a:t> имеет важное ограничение: мы не можем наследовать класс сразу от нескольких классов Для решения этой проблемы в </a:t>
            </a:r>
            <a:r>
              <a:rPr lang="ru-RU" dirty="0" err="1" smtClean="0"/>
              <a:t>Dart</a:t>
            </a:r>
            <a:r>
              <a:rPr lang="ru-RU" dirty="0" smtClean="0"/>
              <a:t> применяется реализация интерфейсов. При этом важно понимать, что интерфейс - это не отдельная сущность, как в некоторых языках программирования (например, тип </a:t>
            </a:r>
            <a:r>
              <a:rPr lang="ru-RU" dirty="0" err="1" smtClean="0"/>
              <a:t>interface</a:t>
            </a:r>
            <a:r>
              <a:rPr lang="ru-RU" dirty="0" smtClean="0"/>
              <a:t> в C# или </a:t>
            </a:r>
            <a:r>
              <a:rPr lang="ru-RU" dirty="0" err="1" smtClean="0"/>
              <a:t>Java</a:t>
            </a:r>
            <a:r>
              <a:rPr lang="ru-RU" dirty="0" smtClean="0"/>
              <a:t>), а тот же класс. То есть класс в </a:t>
            </a:r>
            <a:r>
              <a:rPr lang="ru-RU" dirty="0" err="1" smtClean="0"/>
              <a:t>Dart</a:t>
            </a:r>
            <a:r>
              <a:rPr lang="ru-RU" dirty="0" smtClean="0"/>
              <a:t> одновременно выступает в роли интерфейса, и другой класс может реализовать данный интерфейс.</a:t>
            </a:r>
          </a:p>
          <a:p>
            <a:endParaRPr lang="ru-RU" dirty="0" smtClean="0"/>
          </a:p>
          <a:p>
            <a:r>
              <a:rPr lang="ru-RU" dirty="0" smtClean="0"/>
              <a:t>В слайд перейти</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79</a:t>
            </a:fld>
            <a:endParaRPr lang="en-US"/>
          </a:p>
        </p:txBody>
      </p:sp>
    </p:spTree>
    <p:extLst>
      <p:ext uri="{BB962C8B-B14F-4D97-AF65-F5344CB8AC3E}">
        <p14:creationId xmlns:p14="http://schemas.microsoft.com/office/powerpoint/2010/main" val="518492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Dart</a:t>
            </a:r>
            <a:r>
              <a:rPr lang="ru-RU" dirty="0" smtClean="0"/>
              <a:t>, как и большинство других объектно-ориентированных языков, не </a:t>
            </a:r>
            <a:r>
              <a:rPr lang="ru-RU" dirty="0" err="1" smtClean="0"/>
              <a:t>различает</a:t>
            </a:r>
            <a:r>
              <a:rPr lang="ru-RU" dirty="0" smtClean="0"/>
              <a:t> понятия классов и интерфейсов. Вместо этого класс </a:t>
            </a:r>
            <a:r>
              <a:rPr lang="ru-RU" dirty="0" err="1" smtClean="0"/>
              <a:t>Dart</a:t>
            </a:r>
            <a:r>
              <a:rPr lang="ru-RU" dirty="0" smtClean="0"/>
              <a:t> также </a:t>
            </a:r>
            <a:r>
              <a:rPr lang="ru-RU" dirty="0" err="1" smtClean="0"/>
              <a:t>неявно</a:t>
            </a:r>
            <a:r>
              <a:rPr lang="ru-RU" dirty="0" smtClean="0"/>
              <a:t> определяет интерфейс.</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80</a:t>
            </a:fld>
            <a:endParaRPr lang="en-US"/>
          </a:p>
        </p:txBody>
      </p:sp>
    </p:spTree>
    <p:extLst>
      <p:ext uri="{BB962C8B-B14F-4D97-AF65-F5344CB8AC3E}">
        <p14:creationId xmlns:p14="http://schemas.microsoft.com/office/powerpoint/2010/main" val="4096835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процессе работы </a:t>
            </a:r>
            <a:r>
              <a:rPr lang="ru-RU" dirty="0" err="1" smtClean="0"/>
              <a:t>прогаммы</a:t>
            </a:r>
            <a:r>
              <a:rPr lang="ru-RU" dirty="0" smtClean="0"/>
              <a:t> могут возникать различные ошибки, которые нарушают привычный ход программы и даже заставляют ее прервать выполнение. Такие ошибки называются исключениями. Язык </a:t>
            </a:r>
            <a:r>
              <a:rPr lang="ru-RU" dirty="0" err="1" smtClean="0"/>
              <a:t>Dart</a:t>
            </a:r>
            <a:r>
              <a:rPr lang="ru-RU" dirty="0" smtClean="0"/>
              <a:t>, как и многие языки программирования, поддерживает обработку исключений, что позволяет нам избежать аварийного прерывания работы программы</a:t>
            </a:r>
          </a:p>
          <a:p>
            <a:endParaRPr lang="ru-RU" dirty="0" smtClean="0"/>
          </a:p>
          <a:p>
            <a:r>
              <a:rPr lang="ru-RU" dirty="0" smtClean="0"/>
              <a:t>Разница между операторами </a:t>
            </a:r>
            <a:r>
              <a:rPr lang="ru-RU" dirty="0" err="1" smtClean="0"/>
              <a:t>on</a:t>
            </a:r>
            <a:r>
              <a:rPr lang="ru-RU" dirty="0" smtClean="0"/>
              <a:t> и </a:t>
            </a:r>
            <a:r>
              <a:rPr lang="ru-RU" dirty="0" err="1" smtClean="0"/>
              <a:t>catch</a:t>
            </a:r>
            <a:r>
              <a:rPr lang="ru-RU" dirty="0" smtClean="0"/>
              <a:t> состоит в том, что </a:t>
            </a:r>
            <a:r>
              <a:rPr lang="ru-RU" dirty="0" err="1" smtClean="0"/>
              <a:t>on</a:t>
            </a:r>
            <a:r>
              <a:rPr lang="ru-RU" dirty="0" smtClean="0"/>
              <a:t> обрабатывает исключение определенного типа А </a:t>
            </a:r>
            <a:r>
              <a:rPr lang="ru-RU" dirty="0" err="1" smtClean="0"/>
              <a:t>catch</a:t>
            </a:r>
            <a:r>
              <a:rPr lang="ru-RU" dirty="0" smtClean="0"/>
              <a:t> обрабатывает все исключения</a:t>
            </a:r>
          </a:p>
          <a:p>
            <a:endParaRPr lang="ru-RU" dirty="0" smtClean="0"/>
          </a:p>
          <a:p>
            <a:r>
              <a:rPr lang="ru-RU" dirty="0" smtClean="0"/>
              <a:t>Ключевой класс для обработки исключений в </a:t>
            </a:r>
            <a:r>
              <a:rPr lang="ru-RU" dirty="0" err="1" smtClean="0"/>
              <a:t>Dart</a:t>
            </a:r>
            <a:r>
              <a:rPr lang="ru-RU" dirty="0" smtClean="0"/>
              <a:t> - это класс </a:t>
            </a:r>
            <a:r>
              <a:rPr lang="ru-RU" dirty="0" err="1" smtClean="0"/>
              <a:t>Exception</a:t>
            </a:r>
            <a:r>
              <a:rPr lang="ru-RU" dirty="0" smtClean="0"/>
              <a:t>, который является базовым классом для всех остальных типов исключений. По умолчанию стандартная библиотека предоставляет ряд встроенных типов исключений. В конструкции </a:t>
            </a:r>
            <a:r>
              <a:rPr lang="ru-RU" dirty="0" err="1" smtClean="0"/>
              <a:t>try</a:t>
            </a:r>
            <a:r>
              <a:rPr lang="ru-RU" dirty="0" smtClean="0"/>
              <a:t>..</a:t>
            </a:r>
            <a:r>
              <a:rPr lang="ru-RU" dirty="0" err="1" smtClean="0"/>
              <a:t>catch</a:t>
            </a:r>
            <a:r>
              <a:rPr lang="ru-RU" dirty="0" smtClean="0"/>
              <a:t> мы можем обрабатывать исключения определенного типа. После оператора </a:t>
            </a:r>
            <a:r>
              <a:rPr lang="ru-RU" dirty="0" err="1" smtClean="0"/>
              <a:t>on</a:t>
            </a:r>
            <a:r>
              <a:rPr lang="ru-RU" dirty="0" smtClean="0"/>
              <a:t> указывается тип исключения, которое надо обработать. В данном случае выражение </a:t>
            </a:r>
            <a:r>
              <a:rPr lang="ru-RU" dirty="0" err="1" smtClean="0"/>
              <a:t>on</a:t>
            </a:r>
            <a:r>
              <a:rPr lang="ru-RU" dirty="0" smtClean="0"/>
              <a:t> </a:t>
            </a:r>
            <a:r>
              <a:rPr lang="ru-RU" dirty="0" err="1" smtClean="0"/>
              <a:t>Exception</a:t>
            </a:r>
            <a:r>
              <a:rPr lang="ru-RU" dirty="0" smtClean="0"/>
              <a:t> говорит, что мы обрабатываем исключения типа </a:t>
            </a:r>
            <a:r>
              <a:rPr lang="ru-RU" dirty="0" err="1" smtClean="0"/>
              <a:t>Exception</a:t>
            </a:r>
            <a:r>
              <a:rPr lang="ru-RU" dirty="0" smtClean="0"/>
              <a:t>. А поскольку это базовый тип для всех исключений, то фактически мы </a:t>
            </a:r>
            <a:r>
              <a:rPr lang="ru-RU" dirty="0" err="1" smtClean="0"/>
              <a:t>обабатываем</a:t>
            </a:r>
            <a:r>
              <a:rPr lang="ru-RU" dirty="0" smtClean="0"/>
              <a:t> все исключения</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86</a:t>
            </a:fld>
            <a:endParaRPr lang="en-US"/>
          </a:p>
        </p:txBody>
      </p:sp>
    </p:spTree>
    <p:extLst>
      <p:ext uri="{BB962C8B-B14F-4D97-AF65-F5344CB8AC3E}">
        <p14:creationId xmlns:p14="http://schemas.microsoft.com/office/powerpoint/2010/main" val="73475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 работает так, как ожидалось: печатается первоначальный список значений (1, 2, 3), затем появляется ссылка и печатается новый список (4, 5, 6), и, наконец, обновляется первый элемент, и список печатается снова (999, 5, 6). Однако если вы переместите </a:t>
            </a:r>
            <a:r>
              <a:rPr lang="ru-RU" dirty="0" err="1" smtClean="0"/>
              <a:t>lst</a:t>
            </a:r>
            <a:r>
              <a:rPr lang="ru-RU" dirty="0" smtClean="0"/>
              <a:t>[0] = 999 на третью строку, то вы получите исключение (</a:t>
            </a:r>
            <a:r>
              <a:rPr lang="ru-RU" dirty="0" err="1" smtClean="0"/>
              <a:t>exception</a:t>
            </a:r>
            <a:r>
              <a:rPr lang="ru-RU" dirty="0" smtClean="0"/>
              <a:t>), потому что пытаетесь изменить список, который был помечен как </a:t>
            </a:r>
            <a:r>
              <a:rPr lang="ru-RU" dirty="0" err="1" smtClean="0"/>
              <a:t>const</a:t>
            </a:r>
            <a:r>
              <a:rPr lang="ru-RU" dirty="0" smtClean="0"/>
              <a:t>. Это одна из специфических особенностей </a:t>
            </a:r>
            <a:r>
              <a:rPr lang="ru-RU" dirty="0" err="1" smtClean="0"/>
              <a:t>Dart</a:t>
            </a:r>
            <a:r>
              <a:rPr lang="ru-RU" dirty="0" smtClean="0"/>
              <a:t> (я уверен, что и другие языки сталкиваются с подобным, хотя такая ситуация и не очень распространена)</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11</a:t>
            </a:fld>
            <a:endParaRPr lang="en-US"/>
          </a:p>
        </p:txBody>
      </p:sp>
    </p:spTree>
    <p:extLst>
      <p:ext uri="{BB962C8B-B14F-4D97-AF65-F5344CB8AC3E}">
        <p14:creationId xmlns:p14="http://schemas.microsoft.com/office/powerpoint/2010/main" val="61469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склеивания строк из частей вы можете использовать оператор +, как и во многих других языках. Также можно использовать следующий синтаксис:</a:t>
            </a:r>
            <a:endParaRPr lang="en-US" dirty="0" smtClean="0"/>
          </a:p>
          <a:p>
            <a:endParaRPr lang="en-US" dirty="0" smtClean="0"/>
          </a:p>
          <a:p>
            <a:r>
              <a:rPr lang="ru-RU" dirty="0" smtClean="0"/>
              <a:t>Если необходимо определить многострочную строку, то она заключается в тройные кавычки: </a:t>
            </a:r>
            <a:r>
              <a:rPr lang="ru-RU" dirty="0" err="1" smtClean="0"/>
              <a:t>var</a:t>
            </a:r>
            <a:r>
              <a:rPr lang="ru-RU" dirty="0" smtClean="0"/>
              <a:t> </a:t>
            </a:r>
            <a:r>
              <a:rPr lang="ru-RU" dirty="0" err="1" smtClean="0"/>
              <a:t>multiline</a:t>
            </a:r>
            <a:r>
              <a:rPr lang="ru-RU" dirty="0" smtClean="0"/>
              <a:t> = ''' Многострочная строка '''</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13</a:t>
            </a:fld>
            <a:endParaRPr lang="en-US"/>
          </a:p>
        </p:txBody>
      </p:sp>
    </p:spTree>
    <p:extLst>
      <p:ext uri="{BB962C8B-B14F-4D97-AF65-F5344CB8AC3E}">
        <p14:creationId xmlns:p14="http://schemas.microsoft.com/office/powerpoint/2010/main" val="143139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определения значения типа </a:t>
            </a:r>
            <a:r>
              <a:rPr lang="ru-RU" dirty="0" err="1" smtClean="0"/>
              <a:t>Runes</a:t>
            </a:r>
            <a:r>
              <a:rPr lang="ru-RU" dirty="0" smtClean="0"/>
              <a:t> применяется конструктор данного типа. То есть в начале идет оператор </a:t>
            </a:r>
            <a:r>
              <a:rPr lang="ru-RU" dirty="0" err="1" smtClean="0"/>
              <a:t>new</a:t>
            </a:r>
            <a:r>
              <a:rPr lang="ru-RU" dirty="0" smtClean="0"/>
              <a:t>, затем название типа - </a:t>
            </a:r>
            <a:r>
              <a:rPr lang="ru-RU" dirty="0" err="1" smtClean="0"/>
              <a:t>Runes</a:t>
            </a:r>
            <a:r>
              <a:rPr lang="ru-RU" dirty="0" smtClean="0"/>
              <a:t>, после которого в скобках указывается передаваемый конструктору аргумент. Мы можем передать в конструктор либо набор кодовых единиц в кодировке U</a:t>
            </a:r>
            <a:r>
              <a:rPr lang="en-US" dirty="0" err="1" smtClean="0"/>
              <a:t>nicode</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14</a:t>
            </a:fld>
            <a:endParaRPr lang="en-US"/>
          </a:p>
        </p:txBody>
      </p:sp>
    </p:spTree>
    <p:extLst>
      <p:ext uri="{BB962C8B-B14F-4D97-AF65-F5344CB8AC3E}">
        <p14:creationId xmlns:p14="http://schemas.microsoft.com/office/powerpoint/2010/main" val="223807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Переменной типа </a:t>
            </a:r>
            <a:r>
              <a:rPr lang="ru-RU" dirty="0" err="1" smtClean="0"/>
              <a:t>double</a:t>
            </a:r>
            <a:r>
              <a:rPr lang="ru-RU" dirty="0" smtClean="0"/>
              <a:t> также можно присвоить целочисленное значение, в этом случае оно автоматически преобразуется в дробное</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15</a:t>
            </a:fld>
            <a:endParaRPr lang="en-US"/>
          </a:p>
        </p:txBody>
      </p:sp>
    </p:spTree>
    <p:extLst>
      <p:ext uri="{BB962C8B-B14F-4D97-AF65-F5344CB8AC3E}">
        <p14:creationId xmlns:p14="http://schemas.microsoft.com/office/powerpoint/2010/main" val="318010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Другими словами, логические операции </a:t>
            </a:r>
            <a:r>
              <a:rPr lang="ru-RU" dirty="0" err="1" smtClean="0"/>
              <a:t>Dart</a:t>
            </a:r>
            <a:r>
              <a:rPr lang="ru-RU" dirty="0" smtClean="0"/>
              <a:t> всегда требуют явного значения </a:t>
            </a:r>
            <a:r>
              <a:rPr lang="ru-RU" dirty="0" err="1" smtClean="0"/>
              <a:t>true</a:t>
            </a:r>
            <a:r>
              <a:rPr lang="ru-RU" dirty="0" smtClean="0"/>
              <a:t>/</a:t>
            </a:r>
            <a:r>
              <a:rPr lang="ru-RU" dirty="0" err="1" smtClean="0"/>
              <a:t>false</a:t>
            </a:r>
            <a:r>
              <a:rPr lang="ru-RU" dirty="0" smtClean="0"/>
              <a:t> при работе с переменными типа </a:t>
            </a:r>
            <a:r>
              <a:rPr lang="ru-RU" dirty="0" err="1" smtClean="0"/>
              <a:t>bool</a:t>
            </a:r>
            <a:r>
              <a:rPr lang="ru-RU" dirty="0" smtClean="0"/>
              <a:t>.</a:t>
            </a:r>
            <a:endParaRPr lang="en-US" dirty="0"/>
          </a:p>
        </p:txBody>
      </p:sp>
      <p:sp>
        <p:nvSpPr>
          <p:cNvPr id="4" name="Номер слайда 3"/>
          <p:cNvSpPr>
            <a:spLocks noGrp="1"/>
          </p:cNvSpPr>
          <p:nvPr>
            <p:ph type="sldNum" sz="quarter" idx="10"/>
          </p:nvPr>
        </p:nvSpPr>
        <p:spPr/>
        <p:txBody>
          <a:bodyPr/>
          <a:lstStyle/>
          <a:p>
            <a:fld id="{3C85FDF9-391D-41DC-A8B7-195B83433B61}" type="slidenum">
              <a:rPr lang="en-US" smtClean="0"/>
              <a:t>17</a:t>
            </a:fld>
            <a:endParaRPr lang="en-US"/>
          </a:p>
        </p:txBody>
      </p:sp>
    </p:spTree>
    <p:extLst>
      <p:ext uri="{BB962C8B-B14F-4D97-AF65-F5344CB8AC3E}">
        <p14:creationId xmlns:p14="http://schemas.microsoft.com/office/powerpoint/2010/main" val="392898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51717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218681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335026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290479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159504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A7561161-7856-4473-8069-110656B38752}"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82760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A7561161-7856-4473-8069-110656B38752}" type="datetimeFigureOut">
              <a:rPr lang="en-US" smtClean="0"/>
              <a:t>1/17/2025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194218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A7561161-7856-4473-8069-110656B38752}" type="datetimeFigureOut">
              <a:rPr lang="en-US" smtClean="0"/>
              <a:t>1/17/2025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213288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7561161-7856-4473-8069-110656B38752}" type="datetimeFigureOut">
              <a:rPr lang="en-US" smtClean="0"/>
              <a:t>1/17/2025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404416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561161-7856-4473-8069-110656B38752}"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334094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561161-7856-4473-8069-110656B38752}"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4E6EE16-B962-4A31-BD57-89C6135459CC}" type="slidenum">
              <a:rPr lang="en-US" smtClean="0"/>
              <a:t>‹#›</a:t>
            </a:fld>
            <a:endParaRPr lang="en-US"/>
          </a:p>
        </p:txBody>
      </p:sp>
    </p:spTree>
    <p:extLst>
      <p:ext uri="{BB962C8B-B14F-4D97-AF65-F5344CB8AC3E}">
        <p14:creationId xmlns:p14="http://schemas.microsoft.com/office/powerpoint/2010/main" val="373344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61161-7856-4473-8069-110656B38752}" type="datetimeFigureOut">
              <a:rPr lang="en-US" smtClean="0"/>
              <a:t>1/17/2025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6EE16-B962-4A31-BD57-89C6135459CC}" type="slidenum">
              <a:rPr lang="en-US" smtClean="0"/>
              <a:t>‹#›</a:t>
            </a:fld>
            <a:endParaRPr lang="en-US"/>
          </a:p>
        </p:txBody>
      </p:sp>
    </p:spTree>
    <p:extLst>
      <p:ext uri="{BB962C8B-B14F-4D97-AF65-F5344CB8AC3E}">
        <p14:creationId xmlns:p14="http://schemas.microsoft.com/office/powerpoint/2010/main" val="8091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85900" y="1655763"/>
            <a:ext cx="9144000" cy="2387600"/>
          </a:xfrm>
        </p:spPr>
        <p:txBody>
          <a:bodyPr/>
          <a:lstStyle/>
          <a:p>
            <a:r>
              <a:rPr lang="en-US" sz="8000" dirty="0" smtClean="0"/>
              <a:t>Dart</a:t>
            </a:r>
            <a:endParaRPr lang="en-US" dirty="0"/>
          </a:p>
        </p:txBody>
      </p:sp>
    </p:spTree>
    <p:extLst>
      <p:ext uri="{BB962C8B-B14F-4D97-AF65-F5344CB8AC3E}">
        <p14:creationId xmlns:p14="http://schemas.microsoft.com/office/powerpoint/2010/main" val="304290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Константы и конечные значения</a:t>
            </a:r>
            <a:endParaRPr lang="en-US" dirty="0"/>
          </a:p>
        </p:txBody>
      </p:sp>
      <p:sp>
        <p:nvSpPr>
          <p:cNvPr id="3" name="Объект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x = "Mel Brooks"; </a:t>
            </a:r>
            <a:endParaRPr lang="ru-RU" dirty="0" smtClean="0">
              <a:latin typeface="Courier New" panose="02070309020205020404" pitchFamily="49" charset="0"/>
              <a:cs typeface="Courier New" panose="02070309020205020404" pitchFamily="49" charset="0"/>
            </a:endParaRPr>
          </a:p>
          <a:p>
            <a:pPr marL="0" indent="0">
              <a:buNone/>
            </a:pPr>
            <a:r>
              <a:rPr lang="ru-RU" dirty="0" smtClean="0"/>
              <a:t>Они также работают с аннотациями типа: </a:t>
            </a: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String x = "Mel Brooks"; </a:t>
            </a:r>
            <a:endParaRPr lang="ru-RU" dirty="0" smtClean="0">
              <a:latin typeface="Courier New" panose="02070309020205020404" pitchFamily="49" charset="0"/>
              <a:cs typeface="Courier New" panose="02070309020205020404" pitchFamily="49" charset="0"/>
            </a:endParaRPr>
          </a:p>
          <a:p>
            <a:pPr marL="0" indent="0">
              <a:buNone/>
            </a:pPr>
            <a:r>
              <a:rPr lang="ru-RU" dirty="0" smtClean="0"/>
              <a:t>Вместо этого вы можете использовать</a:t>
            </a:r>
          </a:p>
          <a:p>
            <a:pPr marL="0" indent="0">
              <a:buNone/>
            </a:pPr>
            <a:r>
              <a:rPr lang="en-US" dirty="0" smtClean="0">
                <a:latin typeface="Courier New" panose="02070309020205020404" pitchFamily="49" charset="0"/>
                <a:cs typeface="Courier New" panose="02070309020205020404" pitchFamily="49" charset="0"/>
              </a:rPr>
              <a:t>final x = "Mel Brooks«</a:t>
            </a:r>
            <a:endParaRPr lang="ru-RU" dirty="0" smtClean="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Вопрос что из строк ниже будет работать</a:t>
            </a:r>
            <a:endParaRPr lang="ru-RU" dirty="0">
              <a:latin typeface="Courier New" panose="02070309020205020404" pitchFamily="49" charset="0"/>
              <a:cs typeface="Courier New" panose="02070309020205020404" pitchFamily="49" charset="0"/>
            </a:endParaRPr>
          </a:p>
          <a:p>
            <a:pPr marL="0" indent="0">
              <a:buNone/>
            </a:pPr>
            <a:r>
              <a:rPr lang="ru-RU" dirty="0" err="1" smtClean="0">
                <a:latin typeface="Courier New" panose="02070309020205020404" pitchFamily="49" charset="0"/>
                <a:cs typeface="Courier New" panose="02070309020205020404" pitchFamily="49" charset="0"/>
              </a:rPr>
              <a:t>const</a:t>
            </a:r>
            <a:r>
              <a:rPr lang="ru-RU" dirty="0" smtClean="0">
                <a:latin typeface="Courier New" panose="02070309020205020404" pitchFamily="49" charset="0"/>
                <a:cs typeface="Courier New" panose="02070309020205020404" pitchFamily="49" charset="0"/>
              </a:rPr>
              <a:t> x = </a:t>
            </a:r>
            <a:r>
              <a:rPr lang="ru-RU" dirty="0" err="1" smtClean="0">
                <a:latin typeface="Courier New" panose="02070309020205020404" pitchFamily="49" charset="0"/>
                <a:cs typeface="Courier New" panose="02070309020205020404" pitchFamily="49" charset="0"/>
              </a:rPr>
              <a:t>DateTime.now</a:t>
            </a:r>
            <a:r>
              <a:rPr lang="ru-RU" dirty="0" smtClean="0">
                <a:latin typeface="Courier New" panose="02070309020205020404" pitchFamily="49" charset="0"/>
                <a:cs typeface="Courier New" panose="02070309020205020404" pitchFamily="49" charset="0"/>
              </a:rPr>
              <a:t>(); </a:t>
            </a:r>
          </a:p>
          <a:p>
            <a:pPr marL="0" indent="0">
              <a:buNone/>
            </a:pPr>
            <a:r>
              <a:rPr lang="ru-RU" dirty="0" err="1" smtClean="0">
                <a:latin typeface="Courier New" panose="02070309020205020404" pitchFamily="49" charset="0"/>
                <a:cs typeface="Courier New" panose="02070309020205020404" pitchFamily="49" charset="0"/>
              </a:rPr>
              <a:t>final</a:t>
            </a:r>
            <a:r>
              <a:rPr lang="ru-RU" dirty="0" smtClean="0">
                <a:latin typeface="Courier New" panose="02070309020205020404" pitchFamily="49" charset="0"/>
                <a:cs typeface="Courier New" panose="02070309020205020404" pitchFamily="49" charset="0"/>
              </a:rPr>
              <a:t> x = </a:t>
            </a:r>
            <a:r>
              <a:rPr lang="ru-RU" dirty="0" err="1" smtClean="0">
                <a:latin typeface="Courier New" panose="02070309020205020404" pitchFamily="49" charset="0"/>
                <a:cs typeface="Courier New" panose="02070309020205020404" pitchFamily="49" charset="0"/>
              </a:rPr>
              <a:t>DateTime.now</a:t>
            </a:r>
            <a:r>
              <a:rPr lang="ru-RU"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64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Константы и конечные значения</a:t>
            </a:r>
            <a:endParaRPr lang="en-US" dirty="0"/>
          </a:p>
        </p:txBody>
      </p:sp>
      <p:sp>
        <p:nvSpPr>
          <p:cNvPr id="3" name="Объект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List </a:t>
            </a: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[ 1, 2, 3];</a:t>
            </a:r>
          </a:p>
          <a:p>
            <a:pPr marL="0" indent="0">
              <a:buNone/>
            </a:pPr>
            <a:r>
              <a:rPr lang="en-US" dirty="0" smtClean="0">
                <a:latin typeface="Courier New" panose="02070309020205020404" pitchFamily="49" charset="0"/>
                <a:cs typeface="Courier New" panose="02070309020205020404" pitchFamily="49" charset="0"/>
              </a:rPr>
              <a:t>print(</a:t>
            </a: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buNone/>
            </a:pPr>
            <a:r>
              <a:rPr lang="en-US" b="1" i="1" dirty="0" err="1" smtClean="0">
                <a:latin typeface="Courier New" panose="02070309020205020404" pitchFamily="49" charset="0"/>
                <a:cs typeface="Courier New" panose="02070309020205020404" pitchFamily="49" charset="0"/>
              </a:rPr>
              <a:t>lst</a:t>
            </a:r>
            <a:r>
              <a:rPr lang="en-US" b="1" i="1" dirty="0" smtClean="0">
                <a:latin typeface="Courier New" panose="02070309020205020404" pitchFamily="49" charset="0"/>
                <a:cs typeface="Courier New" panose="02070309020205020404" pitchFamily="49" charset="0"/>
              </a:rPr>
              <a:t>[0] = 999;</a:t>
            </a:r>
          </a:p>
          <a:p>
            <a:pPr marL="0" indent="0">
              <a:buNone/>
            </a:pP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 = [ 4, 5, 6 ];</a:t>
            </a:r>
          </a:p>
          <a:p>
            <a:pPr marL="0" indent="0">
              <a:buNone/>
            </a:pPr>
            <a:r>
              <a:rPr lang="en-US" dirty="0" smtClean="0">
                <a:latin typeface="Courier New" panose="02070309020205020404" pitchFamily="49" charset="0"/>
                <a:cs typeface="Courier New" panose="02070309020205020404" pitchFamily="49" charset="0"/>
              </a:rPr>
              <a:t>print(</a:t>
            </a: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[0] = 999;</a:t>
            </a:r>
          </a:p>
          <a:p>
            <a:pPr marL="0" indent="0">
              <a:buNone/>
            </a:pPr>
            <a:r>
              <a:rPr lang="en-US" dirty="0" smtClean="0">
                <a:latin typeface="Courier New" panose="02070309020205020404" pitchFamily="49" charset="0"/>
                <a:cs typeface="Courier New" panose="02070309020205020404" pitchFamily="49" charset="0"/>
              </a:rPr>
              <a:t>print(</a:t>
            </a:r>
            <a:r>
              <a:rPr lang="en-US" dirty="0" err="1" smtClean="0">
                <a:latin typeface="Courier New" panose="02070309020205020404" pitchFamily="49" charset="0"/>
                <a:cs typeface="Courier New" panose="02070309020205020404" pitchFamily="49" charset="0"/>
              </a:rPr>
              <a:t>lst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886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a:t>
            </a:r>
            <a:r>
              <a:rPr lang="ru-RU" dirty="0" smtClean="0"/>
              <a:t>ипы данных</a:t>
            </a:r>
            <a:endParaRPr lang="en-US" dirty="0"/>
          </a:p>
        </p:txBody>
      </p:sp>
      <p:sp>
        <p:nvSpPr>
          <p:cNvPr id="3" name="Объект 2"/>
          <p:cNvSpPr>
            <a:spLocks noGrp="1"/>
          </p:cNvSpPr>
          <p:nvPr>
            <p:ph idx="1"/>
          </p:nvPr>
        </p:nvSpPr>
        <p:spPr/>
        <p:txBody>
          <a:bodyPr/>
          <a:lstStyle/>
          <a:p>
            <a:r>
              <a:rPr lang="ru-RU" dirty="0" smtClean="0"/>
              <a:t>Строковые значения</a:t>
            </a:r>
          </a:p>
          <a:p>
            <a:r>
              <a:rPr lang="ru-RU" dirty="0" smtClean="0"/>
              <a:t>Числовые значения</a:t>
            </a:r>
          </a:p>
          <a:p>
            <a:r>
              <a:rPr lang="ru-RU" dirty="0" smtClean="0"/>
              <a:t>Логические значения</a:t>
            </a:r>
          </a:p>
          <a:p>
            <a:r>
              <a:rPr lang="en-US" dirty="0" smtClean="0"/>
              <a:t>Symbol</a:t>
            </a:r>
            <a:endParaRPr lang="en-US" dirty="0"/>
          </a:p>
        </p:txBody>
      </p:sp>
    </p:spTree>
    <p:extLst>
      <p:ext uri="{BB962C8B-B14F-4D97-AF65-F5344CB8AC3E}">
        <p14:creationId xmlns:p14="http://schemas.microsoft.com/office/powerpoint/2010/main" val="395230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Строковые значение</a:t>
            </a:r>
            <a:r>
              <a:rPr lang="en-US" dirty="0" smtClean="0"/>
              <a:t>. String</a:t>
            </a:r>
            <a:endParaRPr lang="en-US" dirty="0"/>
          </a:p>
        </p:txBody>
      </p:sp>
      <p:sp>
        <p:nvSpPr>
          <p:cNvPr id="3" name="Объект 2"/>
          <p:cNvSpPr>
            <a:spLocks noGrp="1"/>
          </p:cNvSpPr>
          <p:nvPr>
            <p:ph idx="1"/>
          </p:nvPr>
        </p:nvSpPr>
        <p:spPr>
          <a:xfrm>
            <a:off x="838200" y="1469036"/>
            <a:ext cx="10515600" cy="5388963"/>
          </a:xfrm>
        </p:spPr>
        <p:txBody>
          <a:bodyPr>
            <a:normAutofit fontScale="92500"/>
          </a:bodyPr>
          <a:lstStyle/>
          <a:p>
            <a:r>
              <a:rPr lang="en-US" sz="3200" dirty="0" smtClean="0"/>
              <a:t>String </a:t>
            </a:r>
            <a:r>
              <a:rPr lang="ru-RU" sz="3200" dirty="0" smtClean="0"/>
              <a:t>который представляет собой последовательность символов в кодировке UTF-16. Для присваивания переменной строки должны быть заключены в одиночные или двойные кавычки</a:t>
            </a:r>
            <a:endParaRPr lang="en-US" sz="3200" dirty="0" smtClean="0"/>
          </a:p>
          <a:p>
            <a:r>
              <a:rPr lang="ru-RU" sz="3200" dirty="0" smtClean="0"/>
              <a:t>Они могут включать выражения, использующие синтаксис ${</a:t>
            </a:r>
            <a:r>
              <a:rPr lang="ru-RU" sz="3200" dirty="0" err="1" smtClean="0"/>
              <a:t>expression</a:t>
            </a:r>
            <a:r>
              <a:rPr lang="ru-RU" sz="3200" dirty="0" smtClean="0"/>
              <a:t>}. Если выражение ссылается на идентификатор, то вы можете удалить фигурные скобки. Итак</a:t>
            </a:r>
            <a:endParaRPr lang="en-US" sz="3200" dirty="0" smtClean="0"/>
          </a:p>
          <a:p>
            <a:pPr marL="0" indent="0">
              <a:buNone/>
            </a:pPr>
            <a:r>
              <a:rPr lang="en-US" sz="2400" dirty="0" smtClean="0">
                <a:latin typeface="Courier New" panose="02070309020205020404" pitchFamily="49" charset="0"/>
                <a:cs typeface="Courier New" panose="02070309020205020404" pitchFamily="49" charset="0"/>
              </a:rPr>
              <a:t>String s1 = "Rickety Rocket";</a:t>
            </a:r>
          </a:p>
          <a:p>
            <a:pPr marL="0" indent="0">
              <a:buNone/>
            </a:pPr>
            <a:r>
              <a:rPr lang="en-US" sz="2400" dirty="0" smtClean="0">
                <a:latin typeface="Courier New" panose="02070309020205020404" pitchFamily="49" charset="0"/>
                <a:cs typeface="Courier New" panose="02070309020205020404" pitchFamily="49" charset="0"/>
              </a:rPr>
              <a:t>String s2 = "${s1} blast off!";</a:t>
            </a:r>
          </a:p>
          <a:p>
            <a:pPr marL="0" indent="0">
              <a:buNone/>
            </a:pPr>
            <a:r>
              <a:rPr lang="en-US" sz="2400" dirty="0" smtClean="0">
                <a:latin typeface="Courier New" panose="02070309020205020404" pitchFamily="49" charset="0"/>
                <a:cs typeface="Courier New" panose="02070309020205020404" pitchFamily="49" charset="0"/>
              </a:rPr>
              <a:t>String s3 = ‘$s1 blast off!’;</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return "Skywalker," "Luke";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631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5701" y="0"/>
            <a:ext cx="10515600" cy="1325563"/>
          </a:xfrm>
        </p:spPr>
        <p:txBody>
          <a:bodyPr/>
          <a:lstStyle/>
          <a:p>
            <a:r>
              <a:rPr lang="ru-RU" dirty="0" smtClean="0"/>
              <a:t>Строковые значение</a:t>
            </a:r>
            <a:r>
              <a:rPr lang="en-US" dirty="0" smtClean="0"/>
              <a:t>. Runes</a:t>
            </a:r>
            <a:endParaRPr lang="en-US" dirty="0"/>
          </a:p>
        </p:txBody>
      </p:sp>
      <p:sp>
        <p:nvSpPr>
          <p:cNvPr id="3" name="Объект 2"/>
          <p:cNvSpPr>
            <a:spLocks noGrp="1"/>
          </p:cNvSpPr>
          <p:nvPr>
            <p:ph idx="1"/>
          </p:nvPr>
        </p:nvSpPr>
        <p:spPr>
          <a:xfrm>
            <a:off x="119921" y="1469036"/>
            <a:ext cx="11947161" cy="5388963"/>
          </a:xfrm>
        </p:spPr>
        <p:txBody>
          <a:bodyPr>
            <a:normAutofit/>
          </a:bodyPr>
          <a:lstStyle/>
          <a:p>
            <a:r>
              <a:rPr lang="en-US" sz="3200" dirty="0" smtClean="0"/>
              <a:t>Runes </a:t>
            </a:r>
            <a:r>
              <a:rPr lang="ru-RU" sz="3200" dirty="0" smtClean="0"/>
              <a:t>который представляет собой последовательность символов в кодировке </a:t>
            </a:r>
            <a:r>
              <a:rPr lang="en-US" sz="3200" dirty="0" smtClean="0"/>
              <a:t>Unicode</a:t>
            </a:r>
            <a:r>
              <a:rPr lang="ru-RU" sz="3200" dirty="0" smtClean="0"/>
              <a:t>. Для присваивания переменной строки должны быть заключены в одиночные или двойные кавычки</a:t>
            </a:r>
            <a:endParaRPr lang="en-US" sz="3200" dirty="0" smtClean="0"/>
          </a:p>
          <a:p>
            <a:pPr marL="0" indent="0">
              <a:buNone/>
            </a:pPr>
            <a:r>
              <a:rPr lang="en-US" sz="2400" dirty="0" smtClean="0">
                <a:latin typeface="Courier New" panose="02070309020205020404" pitchFamily="49" charset="0"/>
                <a:cs typeface="Courier New" panose="02070309020205020404" pitchFamily="49" charset="0"/>
              </a:rPr>
              <a:t>Runes input = new Runes('\u041F\u0440\u0438\u0432\u0435\u0442');</a:t>
            </a:r>
          </a:p>
          <a:p>
            <a:pPr marL="0" indent="0">
              <a:buNone/>
            </a:pPr>
            <a:r>
              <a:rPr lang="en-US" sz="2400" dirty="0" smtClean="0">
                <a:latin typeface="Courier New" panose="02070309020205020404" pitchFamily="49" charset="0"/>
                <a:cs typeface="Courier New" panose="02070309020205020404" pitchFamily="49" charset="0"/>
              </a:rPr>
              <a:t>Runes text = new Runes('</a:t>
            </a:r>
            <a:r>
              <a:rPr lang="ru-RU" sz="2400" dirty="0" smtClean="0">
                <a:latin typeface="Courier New" panose="02070309020205020404" pitchFamily="49" charset="0"/>
                <a:cs typeface="Courier New" panose="02070309020205020404" pitchFamily="49" charset="0"/>
              </a:rPr>
              <a:t>Привет');</a:t>
            </a:r>
            <a:endParaRPr lang="en-US" sz="2400" dirty="0">
              <a:latin typeface="Courier New" panose="02070309020205020404" pitchFamily="49" charset="0"/>
              <a:cs typeface="Courier New" panose="02070309020205020404" pitchFamily="49" charset="0"/>
            </a:endParaRPr>
          </a:p>
          <a:p>
            <a:pPr marL="0"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12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Числовые значения</a:t>
            </a:r>
            <a:endParaRPr lang="en-US" dirty="0"/>
          </a:p>
        </p:txBody>
      </p:sp>
      <p:sp>
        <p:nvSpPr>
          <p:cNvPr id="3" name="Объект 2"/>
          <p:cNvSpPr>
            <a:spLocks noGrp="1"/>
          </p:cNvSpPr>
          <p:nvPr>
            <p:ph idx="1"/>
          </p:nvPr>
        </p:nvSpPr>
        <p:spPr/>
        <p:txBody>
          <a:bodyPr/>
          <a:lstStyle/>
          <a:p>
            <a:r>
              <a:rPr lang="en-US" dirty="0" err="1" smtClean="0"/>
              <a:t>Int</a:t>
            </a:r>
            <a:r>
              <a:rPr lang="en-US" dirty="0" smtClean="0"/>
              <a:t> </a:t>
            </a:r>
          </a:p>
          <a:p>
            <a:r>
              <a:rPr lang="en-US" dirty="0" smtClean="0"/>
              <a:t>Double</a:t>
            </a:r>
          </a:p>
          <a:p>
            <a:pPr marL="0" indent="0">
              <a:buNone/>
            </a:pPr>
            <a:r>
              <a:rPr lang="ru-RU" dirty="0" err="1" smtClean="0"/>
              <a:t>int</a:t>
            </a:r>
            <a:r>
              <a:rPr lang="ru-RU" dirty="0" smtClean="0"/>
              <a:t> и </a:t>
            </a:r>
            <a:r>
              <a:rPr lang="ru-RU" dirty="0" err="1" smtClean="0"/>
              <a:t>double</a:t>
            </a:r>
            <a:r>
              <a:rPr lang="ru-RU" dirty="0" smtClean="0"/>
              <a:t> – это подклассы </a:t>
            </a:r>
            <a:r>
              <a:rPr lang="ru-RU" dirty="0" err="1" smtClean="0"/>
              <a:t>num</a:t>
            </a:r>
            <a:r>
              <a:rPr lang="ru-RU" dirty="0" smtClean="0"/>
              <a:t>, поэтому вы можете определить переменную как </a:t>
            </a:r>
            <a:r>
              <a:rPr lang="ru-RU" dirty="0" err="1" smtClean="0">
                <a:latin typeface="Courier New" panose="02070309020205020404" pitchFamily="49" charset="0"/>
                <a:cs typeface="Courier New" panose="02070309020205020404" pitchFamily="49" charset="0"/>
              </a:rPr>
              <a:t>num</a:t>
            </a:r>
            <a:r>
              <a:rPr lang="ru-RU" dirty="0" smtClean="0">
                <a:latin typeface="Courier New" panose="02070309020205020404" pitchFamily="49" charset="0"/>
                <a:cs typeface="Courier New" panose="02070309020205020404" pitchFamily="49" charset="0"/>
              </a:rPr>
              <a:t> w = 5 </a:t>
            </a:r>
            <a:r>
              <a:rPr lang="ru-RU" dirty="0" smtClean="0"/>
              <a:t>или </a:t>
            </a:r>
            <a:r>
              <a:rPr lang="ru-RU" dirty="0" err="1" smtClean="0">
                <a:latin typeface="Courier New" panose="02070309020205020404" pitchFamily="49" charset="0"/>
                <a:cs typeface="Courier New" panose="02070309020205020404" pitchFamily="49" charset="0"/>
              </a:rPr>
              <a:t>num</a:t>
            </a:r>
            <a:r>
              <a:rPr lang="ru-RU" dirty="0" smtClean="0">
                <a:latin typeface="Courier New" panose="02070309020205020404" pitchFamily="49" charset="0"/>
                <a:cs typeface="Courier New" panose="02070309020205020404" pitchFamily="49" charset="0"/>
              </a:rPr>
              <a:t> x = 5.5</a:t>
            </a:r>
            <a:r>
              <a:rPr lang="ru-RU" dirty="0" smtClean="0"/>
              <a:t>, а также </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y = 5 </a:t>
            </a:r>
            <a:r>
              <a:rPr lang="ru-RU" dirty="0" smtClean="0"/>
              <a:t>или </a:t>
            </a:r>
            <a:r>
              <a:rPr lang="ru-RU" dirty="0" err="1" smtClean="0">
                <a:latin typeface="Courier New" panose="02070309020205020404" pitchFamily="49" charset="0"/>
                <a:cs typeface="Courier New" panose="02070309020205020404" pitchFamily="49" charset="0"/>
              </a:rPr>
              <a:t>double</a:t>
            </a:r>
            <a:r>
              <a:rPr lang="ru-RU" dirty="0" smtClean="0">
                <a:latin typeface="Courier New" panose="02070309020205020404" pitchFamily="49" charset="0"/>
                <a:cs typeface="Courier New" panose="02070309020205020404" pitchFamily="49" charset="0"/>
              </a:rPr>
              <a:t> z = 5.5</a:t>
            </a:r>
            <a:r>
              <a:rPr lang="ru-RU" dirty="0" smtClean="0"/>
              <a:t>. </a:t>
            </a:r>
            <a:r>
              <a:rPr lang="ru-RU" dirty="0" err="1" smtClean="0"/>
              <a:t>Dart</a:t>
            </a:r>
            <a:r>
              <a:rPr lang="ru-RU" dirty="0" smtClean="0"/>
              <a:t> знает, что x является </a:t>
            </a:r>
            <a:r>
              <a:rPr lang="ru-RU" dirty="0" err="1" smtClean="0"/>
              <a:t>double</a:t>
            </a:r>
            <a:r>
              <a:rPr lang="ru-RU" dirty="0" smtClean="0"/>
              <a:t> на основе его значения, так же он знает и про z, тип для которого вы указали вручную</a:t>
            </a:r>
            <a:r>
              <a:rPr lang="en-US" dirty="0" smtClean="0"/>
              <a:t>. </a:t>
            </a:r>
            <a:r>
              <a:rPr lang="ru-RU" dirty="0" smtClean="0"/>
              <a:t>Кроме того аналогично </a:t>
            </a:r>
            <a:r>
              <a:rPr lang="en-US" dirty="0" smtClean="0"/>
              <a:t>C# </a:t>
            </a:r>
            <a:r>
              <a:rPr lang="ru-RU" dirty="0" smtClean="0"/>
              <a:t>можно преобразовать к строке число или строку к числу </a:t>
            </a:r>
            <a:r>
              <a:rPr lang="en-US" dirty="0" err="1" smtClean="0"/>
              <a:t>toString</a:t>
            </a:r>
            <a:r>
              <a:rPr lang="en-US" dirty="0" smtClean="0"/>
              <a:t>()</a:t>
            </a:r>
            <a:r>
              <a:rPr lang="ru-RU" dirty="0" smtClean="0"/>
              <a:t> и </a:t>
            </a:r>
            <a:r>
              <a:rPr lang="en-US" b="1" i="1" dirty="0" err="1" smtClean="0"/>
              <a:t>type</a:t>
            </a:r>
            <a:r>
              <a:rPr lang="en-US" dirty="0" err="1" smtClean="0"/>
              <a:t>.parse</a:t>
            </a:r>
            <a:r>
              <a:rPr lang="en-US" dirty="0" smtClean="0"/>
              <a:t>(</a:t>
            </a:r>
            <a:r>
              <a:rPr lang="en-US" dirty="0" err="1" smtClean="0"/>
              <a:t>someValue</a:t>
            </a:r>
            <a:r>
              <a:rPr lang="en-US" dirty="0" smtClean="0"/>
              <a:t>); </a:t>
            </a:r>
            <a:endParaRPr lang="en-US" dirty="0"/>
          </a:p>
        </p:txBody>
      </p:sp>
    </p:spTree>
    <p:extLst>
      <p:ext uri="{BB962C8B-B14F-4D97-AF65-F5344CB8AC3E}">
        <p14:creationId xmlns:p14="http://schemas.microsoft.com/office/powerpoint/2010/main" val="400240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Symbol</a:t>
            </a:r>
            <a:endParaRPr lang="en-US" dirty="0"/>
          </a:p>
        </p:txBody>
      </p:sp>
      <p:sp>
        <p:nvSpPr>
          <p:cNvPr id="3" name="Объект 2"/>
          <p:cNvSpPr>
            <a:spLocks noGrp="1"/>
          </p:cNvSpPr>
          <p:nvPr>
            <p:ph idx="1"/>
          </p:nvPr>
        </p:nvSpPr>
        <p:spPr/>
        <p:txBody>
          <a:bodyPr/>
          <a:lstStyle/>
          <a:p>
            <a:r>
              <a:rPr lang="ru-RU" dirty="0" smtClean="0"/>
              <a:t>Тип </a:t>
            </a:r>
            <a:r>
              <a:rPr lang="ru-RU" dirty="0" err="1" smtClean="0"/>
              <a:t>Symbol</a:t>
            </a:r>
            <a:r>
              <a:rPr lang="ru-RU" dirty="0" smtClean="0"/>
              <a:t>, наименее используемый из всех типов, представляет символьные идентификаторы, которые, как правило, применяются для ссылки на какие-то элементы API, например, библиотеки и классы. Для определения объекта этого типа применяется </a:t>
            </a:r>
            <a:r>
              <a:rPr lang="ru-RU" dirty="0" err="1" smtClean="0"/>
              <a:t>симол</a:t>
            </a:r>
            <a:r>
              <a:rPr lang="ru-RU" dirty="0" smtClean="0"/>
              <a:t> решетки #: </a:t>
            </a:r>
            <a:endParaRPr lang="en-US" dirty="0" smtClean="0"/>
          </a:p>
          <a:p>
            <a:pPr marL="0" indent="0">
              <a:buNone/>
            </a:pPr>
            <a:r>
              <a:rPr lang="ru-RU" dirty="0" err="1" smtClean="0">
                <a:latin typeface="Courier New" panose="02070309020205020404" pitchFamily="49" charset="0"/>
                <a:cs typeface="Courier New" panose="02070309020205020404" pitchFamily="49" charset="0"/>
              </a:rPr>
              <a:t>Symbol</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libName</a:t>
            </a:r>
            <a:r>
              <a:rPr lang="ru-RU" dirty="0" smtClean="0">
                <a:latin typeface="Courier New" panose="02070309020205020404" pitchFamily="49" charset="0"/>
                <a:cs typeface="Courier New" panose="02070309020205020404" pitchFamily="49" charset="0"/>
              </a:rPr>
              <a:t> = #</a:t>
            </a:r>
            <a:r>
              <a:rPr lang="ru-RU" dirty="0" err="1" smtClean="0">
                <a:latin typeface="Courier New" panose="02070309020205020404" pitchFamily="49" charset="0"/>
                <a:cs typeface="Courier New" panose="02070309020205020404" pitchFamily="49" charset="0"/>
              </a:rPr>
              <a:t>foo_lib</a:t>
            </a:r>
            <a:r>
              <a:rPr lang="ru-RU"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var</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className</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foo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94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Логические типы</a:t>
            </a:r>
            <a:endParaRPr lang="en-US" dirty="0"/>
          </a:p>
        </p:txBody>
      </p:sp>
      <p:sp>
        <p:nvSpPr>
          <p:cNvPr id="3" name="Объект 2"/>
          <p:cNvSpPr>
            <a:spLocks noGrp="1"/>
          </p:cNvSpPr>
          <p:nvPr>
            <p:ph idx="1"/>
          </p:nvPr>
        </p:nvSpPr>
        <p:spPr/>
        <p:txBody>
          <a:bodyPr/>
          <a:lstStyle/>
          <a:p>
            <a:pPr marL="0" indent="0">
              <a:buNone/>
            </a:pPr>
            <a:r>
              <a:rPr lang="ru-RU" dirty="0" smtClean="0"/>
              <a:t>Логические переменные имеют тип </a:t>
            </a:r>
            <a:r>
              <a:rPr lang="ru-RU" dirty="0" err="1" smtClean="0"/>
              <a:t>bool</a:t>
            </a:r>
            <a:r>
              <a:rPr lang="ru-RU" dirty="0" smtClean="0"/>
              <a:t> и могут принимать только значения истина/ложь (ключевые слова </a:t>
            </a:r>
            <a:r>
              <a:rPr lang="ru-RU" dirty="0" err="1" smtClean="0"/>
              <a:t>true</a:t>
            </a:r>
            <a:r>
              <a:rPr lang="ru-RU" dirty="0" smtClean="0"/>
              <a:t> и </a:t>
            </a:r>
            <a:r>
              <a:rPr lang="ru-RU" dirty="0" err="1" smtClean="0"/>
              <a:t>false</a:t>
            </a:r>
            <a:r>
              <a:rPr lang="ru-RU" dirty="0" smtClean="0"/>
              <a:t> соответственно). </a:t>
            </a:r>
          </a:p>
          <a:p>
            <a:pPr marL="0" indent="0">
              <a:buNone/>
            </a:pPr>
            <a:r>
              <a:rPr lang="ru-RU" dirty="0" smtClean="0"/>
              <a:t>Обратите внимание, что безопасность типов </a:t>
            </a:r>
            <a:r>
              <a:rPr lang="ru-RU" dirty="0" err="1" smtClean="0"/>
              <a:t>Dart</a:t>
            </a:r>
            <a:r>
              <a:rPr lang="ru-RU" dirty="0" smtClean="0"/>
              <a:t> означает, что вы не можете написать код, как в языке C:</a:t>
            </a:r>
          </a:p>
          <a:p>
            <a:pPr marL="0" indent="0">
              <a:buNone/>
            </a:pPr>
            <a:r>
              <a:rPr lang="ru-RU" dirty="0" smtClean="0"/>
              <a:t> </a:t>
            </a:r>
            <a:r>
              <a:rPr lang="ru-RU" dirty="0" err="1" smtClean="0"/>
              <a:t>if</a:t>
            </a:r>
            <a:r>
              <a:rPr lang="ru-RU" dirty="0" smtClean="0"/>
              <a:t> (</a:t>
            </a:r>
            <a:r>
              <a:rPr lang="ru-RU" dirty="0" err="1" smtClean="0"/>
              <a:t>some_non_boolean_variable</a:t>
            </a:r>
            <a:r>
              <a:rPr lang="ru-RU" dirty="0" smtClean="0"/>
              <a:t>)</a:t>
            </a:r>
          </a:p>
          <a:p>
            <a:pPr marL="0" indent="0">
              <a:buNone/>
            </a:pPr>
            <a:r>
              <a:rPr lang="ru-RU" dirty="0" smtClean="0"/>
              <a:t> Вместо этого вы должны написать что-то вроде:</a:t>
            </a:r>
          </a:p>
          <a:p>
            <a:pPr marL="0" indent="0">
              <a:buNone/>
            </a:pPr>
            <a:r>
              <a:rPr lang="ru-RU" dirty="0" err="1" smtClean="0"/>
              <a:t>if</a:t>
            </a:r>
            <a:r>
              <a:rPr lang="ru-RU" dirty="0" smtClean="0"/>
              <a:t> (</a:t>
            </a:r>
            <a:r>
              <a:rPr lang="ru-RU" dirty="0" err="1" smtClean="0"/>
              <a:t>some_non_boolean_variable.someMethod</a:t>
            </a:r>
            <a:r>
              <a:rPr lang="ru-RU" dirty="0" smtClean="0"/>
              <a:t>())</a:t>
            </a:r>
            <a:endParaRPr lang="en-US" dirty="0"/>
          </a:p>
        </p:txBody>
      </p:sp>
    </p:spTree>
    <p:extLst>
      <p:ext uri="{BB962C8B-B14F-4D97-AF65-F5344CB8AC3E}">
        <p14:creationId xmlns:p14="http://schemas.microsoft.com/office/powerpoint/2010/main" val="155727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a:t>
            </a:r>
            <a:endParaRPr lang="en-US" dirty="0"/>
          </a:p>
        </p:txBody>
      </p:sp>
      <p:sp>
        <p:nvSpPr>
          <p:cNvPr id="3" name="Объект 2"/>
          <p:cNvSpPr>
            <a:spLocks noGrp="1"/>
          </p:cNvSpPr>
          <p:nvPr>
            <p:ph idx="1"/>
          </p:nvPr>
        </p:nvSpPr>
        <p:spPr/>
        <p:txBody>
          <a:bodyPr/>
          <a:lstStyle/>
          <a:p>
            <a:pPr marL="0" indent="0">
              <a:buNone/>
            </a:pPr>
            <a:r>
              <a:rPr lang="ru-RU" dirty="0" err="1" smtClean="0"/>
              <a:t>List</a:t>
            </a:r>
            <a:r>
              <a:rPr lang="ru-RU" dirty="0" smtClean="0"/>
              <a:t> или список представляет набор значений. В других языках программирования ему соответствуют массивы. Определим список чисел: </a:t>
            </a:r>
            <a:r>
              <a:rPr lang="ru-RU" dirty="0" err="1" smtClean="0"/>
              <a:t>var</a:t>
            </a:r>
            <a:r>
              <a:rPr lang="ru-RU" dirty="0" smtClean="0"/>
              <a:t> </a:t>
            </a:r>
            <a:r>
              <a:rPr lang="ru-RU" dirty="0" err="1" smtClean="0"/>
              <a:t>list</a:t>
            </a:r>
            <a:r>
              <a:rPr lang="ru-RU" dirty="0" smtClean="0"/>
              <a:t> = [1, 2, 3]; </a:t>
            </a:r>
            <a:r>
              <a:rPr lang="ru-RU" dirty="0" err="1" smtClean="0"/>
              <a:t>List</a:t>
            </a:r>
            <a:r>
              <a:rPr lang="ru-RU" dirty="0" smtClean="0"/>
              <a:t> </a:t>
            </a:r>
            <a:r>
              <a:rPr lang="ru-RU" dirty="0" err="1" smtClean="0"/>
              <a:t>list</a:t>
            </a:r>
            <a:r>
              <a:rPr lang="ru-RU" dirty="0" smtClean="0"/>
              <a:t> = [1, 2, 3];</a:t>
            </a:r>
          </a:p>
          <a:p>
            <a:pPr marL="0" indent="0">
              <a:buNone/>
            </a:pPr>
            <a:r>
              <a:rPr lang="ru-RU" b="1" i="1" dirty="0" smtClean="0"/>
              <a:t>Фиксированные и нефиксированные списки </a:t>
            </a:r>
          </a:p>
          <a:p>
            <a:pPr marL="0" indent="0">
              <a:buNone/>
            </a:pPr>
            <a:r>
              <a:rPr lang="ru-RU" dirty="0" smtClean="0"/>
              <a:t>Списки могут быть фиксированными (с жестко определенным размером) и нефиксированные (могут увеличиваться в размерах). Примеры создания нефиксированных списков: </a:t>
            </a:r>
          </a:p>
          <a:p>
            <a:pPr marL="0" indent="0">
              <a:buNone/>
            </a:pPr>
            <a:r>
              <a:rPr lang="ru-RU" dirty="0" err="1" smtClean="0"/>
              <a:t>var</a:t>
            </a:r>
            <a:r>
              <a:rPr lang="ru-RU" dirty="0" smtClean="0"/>
              <a:t> list1 = []; </a:t>
            </a:r>
          </a:p>
          <a:p>
            <a:pPr marL="0" indent="0">
              <a:buNone/>
            </a:pPr>
            <a:r>
              <a:rPr lang="ru-RU" dirty="0" err="1" smtClean="0"/>
              <a:t>var</a:t>
            </a:r>
            <a:r>
              <a:rPr lang="ru-RU" dirty="0" smtClean="0"/>
              <a:t> list2 = [2, 4, 6]</a:t>
            </a:r>
            <a:endParaRPr lang="en-US" dirty="0"/>
          </a:p>
        </p:txBody>
      </p:sp>
    </p:spTree>
    <p:extLst>
      <p:ext uri="{BB962C8B-B14F-4D97-AF65-F5344CB8AC3E}">
        <p14:creationId xmlns:p14="http://schemas.microsoft.com/office/powerpoint/2010/main" val="212839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a:t>
            </a:r>
            <a:endParaRPr lang="en-US" dirty="0"/>
          </a:p>
        </p:txBody>
      </p:sp>
      <p:sp>
        <p:nvSpPr>
          <p:cNvPr id="3" name="Объект 2"/>
          <p:cNvSpPr>
            <a:spLocks noGrp="1"/>
          </p:cNvSpPr>
          <p:nvPr>
            <p:ph idx="1"/>
          </p:nvPr>
        </p:nvSpPr>
        <p:spPr/>
        <p:txBody>
          <a:bodyPr/>
          <a:lstStyle/>
          <a:p>
            <a:pPr marL="0" indent="0">
              <a:buNone/>
            </a:pPr>
            <a:r>
              <a:rPr lang="ru-RU" dirty="0" smtClean="0"/>
              <a:t>Основные свойства списков:</a:t>
            </a:r>
          </a:p>
          <a:p>
            <a:pPr marL="0" indent="0">
              <a:buNone/>
            </a:pPr>
            <a:r>
              <a:rPr lang="ru-RU" dirty="0" err="1" smtClean="0"/>
              <a:t>first</a:t>
            </a:r>
            <a:r>
              <a:rPr lang="ru-RU" dirty="0" smtClean="0"/>
              <a:t>: возвращает первый элемент</a:t>
            </a:r>
          </a:p>
          <a:p>
            <a:pPr marL="0" indent="0">
              <a:buNone/>
            </a:pPr>
            <a:r>
              <a:rPr lang="ru-RU" dirty="0" err="1" smtClean="0"/>
              <a:t>last</a:t>
            </a:r>
            <a:r>
              <a:rPr lang="ru-RU" dirty="0" smtClean="0"/>
              <a:t>: возвращает последний элемент</a:t>
            </a:r>
          </a:p>
          <a:p>
            <a:pPr marL="0" indent="0">
              <a:buNone/>
            </a:pPr>
            <a:r>
              <a:rPr lang="ru-RU" dirty="0" err="1" smtClean="0"/>
              <a:t>length</a:t>
            </a:r>
            <a:r>
              <a:rPr lang="ru-RU" dirty="0" smtClean="0"/>
              <a:t>: возвращает длину списка</a:t>
            </a:r>
          </a:p>
          <a:p>
            <a:pPr marL="0" indent="0">
              <a:buNone/>
            </a:pPr>
            <a:r>
              <a:rPr lang="ru-RU" dirty="0" err="1" smtClean="0"/>
              <a:t>reversed</a:t>
            </a:r>
            <a:r>
              <a:rPr lang="ru-RU" dirty="0" smtClean="0"/>
              <a:t>: возвращает список, в котором все элементы расположены в </a:t>
            </a:r>
          </a:p>
          <a:p>
            <a:pPr marL="0" indent="0">
              <a:buNone/>
            </a:pPr>
            <a:r>
              <a:rPr lang="ru-RU" dirty="0" smtClean="0"/>
              <a:t>противоположном порядке</a:t>
            </a:r>
          </a:p>
          <a:p>
            <a:pPr marL="0" indent="0">
              <a:buNone/>
            </a:pPr>
            <a:r>
              <a:rPr lang="ru-RU" dirty="0" err="1" smtClean="0"/>
              <a:t>isEmpty</a:t>
            </a:r>
            <a:r>
              <a:rPr lang="ru-RU" dirty="0" smtClean="0"/>
              <a:t>: возвращает </a:t>
            </a:r>
            <a:r>
              <a:rPr lang="ru-RU" dirty="0" err="1" smtClean="0"/>
              <a:t>true</a:t>
            </a:r>
            <a:r>
              <a:rPr lang="ru-RU" dirty="0" smtClean="0"/>
              <a:t>, если список пуст</a:t>
            </a:r>
          </a:p>
        </p:txBody>
      </p:sp>
    </p:spTree>
    <p:extLst>
      <p:ext uri="{BB962C8B-B14F-4D97-AF65-F5344CB8AC3E}">
        <p14:creationId xmlns:p14="http://schemas.microsoft.com/office/powerpoint/2010/main" val="76525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концепты языка</a:t>
            </a:r>
            <a:endParaRPr lang="en-US" dirty="0"/>
          </a:p>
        </p:txBody>
      </p:sp>
      <p:sp>
        <p:nvSpPr>
          <p:cNvPr id="3" name="Объект 2"/>
          <p:cNvSpPr>
            <a:spLocks noGrp="1"/>
          </p:cNvSpPr>
          <p:nvPr>
            <p:ph idx="1"/>
          </p:nvPr>
        </p:nvSpPr>
        <p:spPr/>
        <p:txBody>
          <a:bodyPr/>
          <a:lstStyle/>
          <a:p>
            <a:pPr marL="0" indent="0" algn="just">
              <a:buNone/>
            </a:pPr>
            <a:r>
              <a:rPr lang="ru-RU" dirty="0" smtClean="0"/>
              <a:t>Все, что вы можете поместить в переменную, является объектом, а каждый объект - экземпляром класса. Четные числа, функции и </a:t>
            </a:r>
            <a:r>
              <a:rPr lang="ru-RU" dirty="0" err="1" smtClean="0"/>
              <a:t>null</a:t>
            </a:r>
            <a:r>
              <a:rPr lang="ru-RU" dirty="0" smtClean="0"/>
              <a:t> являются объектами. Все объекты наследуются от класса </a:t>
            </a:r>
            <a:r>
              <a:rPr lang="ru-RU" dirty="0" err="1" smtClean="0"/>
              <a:t>Object</a:t>
            </a:r>
            <a:r>
              <a:rPr lang="ru-RU" dirty="0" smtClean="0"/>
              <a:t>. </a:t>
            </a:r>
            <a:r>
              <a:rPr lang="ru-RU" dirty="0" err="1" smtClean="0"/>
              <a:t>Dart</a:t>
            </a:r>
            <a:r>
              <a:rPr lang="ru-RU" dirty="0" smtClean="0"/>
              <a:t> строго типизирован, аннотации типов необязательны, поскольку </a:t>
            </a:r>
            <a:r>
              <a:rPr lang="ru-RU" dirty="0" err="1" smtClean="0"/>
              <a:t>Dart</a:t>
            </a:r>
            <a:r>
              <a:rPr lang="ru-RU" dirty="0" smtClean="0"/>
              <a:t> может определять типы. Если вы хотите явно сказать, что никакого типа не ожидается, используйте специальный тип </a:t>
            </a:r>
            <a:r>
              <a:rPr lang="ru-RU" dirty="0" err="1" smtClean="0"/>
              <a:t>dynamic</a:t>
            </a:r>
            <a:r>
              <a:rPr lang="ru-RU" dirty="0" smtClean="0"/>
              <a:t>. </a:t>
            </a:r>
            <a:r>
              <a:rPr lang="ru-RU" dirty="0" err="1" smtClean="0"/>
              <a:t>Dart</a:t>
            </a:r>
            <a:r>
              <a:rPr lang="ru-RU" dirty="0" smtClean="0"/>
              <a:t> поддерживает универсальные типы, например </a:t>
            </a:r>
            <a:r>
              <a:rPr lang="ru-RU" dirty="0" err="1" smtClean="0"/>
              <a:t>List</a:t>
            </a:r>
            <a:r>
              <a:rPr lang="ru-RU" dirty="0" smtClean="0"/>
              <a:t> (список целых чисел) или </a:t>
            </a:r>
            <a:r>
              <a:rPr lang="ru-RU" dirty="0" err="1" smtClean="0"/>
              <a:t>List</a:t>
            </a:r>
            <a:r>
              <a:rPr lang="ru-RU" dirty="0" smtClean="0"/>
              <a:t> (список объектов любого типа)</a:t>
            </a:r>
            <a:endParaRPr lang="en-US" dirty="0"/>
          </a:p>
        </p:txBody>
      </p:sp>
    </p:spTree>
    <p:extLst>
      <p:ext uri="{BB962C8B-B14F-4D97-AF65-F5344CB8AC3E}">
        <p14:creationId xmlns:p14="http://schemas.microsoft.com/office/powerpoint/2010/main" val="306342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a:t>
            </a:r>
            <a:endParaRPr lang="en-US" dirty="0"/>
          </a:p>
        </p:txBody>
      </p:sp>
      <p:sp>
        <p:nvSpPr>
          <p:cNvPr id="3" name="Объект 2"/>
          <p:cNvSpPr>
            <a:spLocks noGrp="1"/>
          </p:cNvSpPr>
          <p:nvPr>
            <p:ph idx="1"/>
          </p:nvPr>
        </p:nvSpPr>
        <p:spPr>
          <a:xfrm>
            <a:off x="838200" y="1454046"/>
            <a:ext cx="10515600" cy="5096655"/>
          </a:xfrm>
        </p:spPr>
        <p:txBody>
          <a:bodyPr>
            <a:normAutofit fontScale="92500" lnSpcReduction="20000"/>
          </a:bodyPr>
          <a:lstStyle/>
          <a:p>
            <a:pPr marL="0" indent="0">
              <a:buNone/>
            </a:pPr>
            <a:r>
              <a:rPr lang="ru-RU" b="1" dirty="0" err="1" smtClean="0"/>
              <a:t>add</a:t>
            </a:r>
            <a:r>
              <a:rPr lang="ru-RU" b="1" dirty="0" smtClean="0"/>
              <a:t>(E </a:t>
            </a:r>
            <a:r>
              <a:rPr lang="ru-RU" b="1" dirty="0" err="1" smtClean="0"/>
              <a:t>value</a:t>
            </a:r>
            <a:r>
              <a:rPr lang="ru-RU" b="1" dirty="0" smtClean="0"/>
              <a:t>): </a:t>
            </a:r>
            <a:r>
              <a:rPr lang="ru-RU" dirty="0" smtClean="0"/>
              <a:t>добавляет элемент в конец списка</a:t>
            </a:r>
          </a:p>
          <a:p>
            <a:pPr marL="0" indent="0">
              <a:buNone/>
            </a:pPr>
            <a:r>
              <a:rPr lang="ru-RU" b="1" dirty="0" err="1" smtClean="0"/>
              <a:t>addAll</a:t>
            </a:r>
            <a:r>
              <a:rPr lang="ru-RU" b="1" dirty="0" smtClean="0"/>
              <a:t>(</a:t>
            </a:r>
            <a:r>
              <a:rPr lang="ru-RU" b="1" dirty="0" err="1" smtClean="0"/>
              <a:t>Iterable</a:t>
            </a:r>
            <a:r>
              <a:rPr lang="ru-RU" b="1" dirty="0" smtClean="0"/>
              <a:t>&lt;E&gt; </a:t>
            </a:r>
            <a:r>
              <a:rPr lang="ru-RU" b="1" dirty="0" err="1" smtClean="0"/>
              <a:t>iterable</a:t>
            </a:r>
            <a:r>
              <a:rPr lang="ru-RU" b="1" dirty="0" smtClean="0"/>
              <a:t>): </a:t>
            </a:r>
            <a:r>
              <a:rPr lang="ru-RU" dirty="0" smtClean="0"/>
              <a:t>добавляет в конец списка другой список</a:t>
            </a:r>
          </a:p>
          <a:p>
            <a:pPr marL="0" indent="0">
              <a:buNone/>
            </a:pPr>
            <a:r>
              <a:rPr lang="ru-RU" b="1" dirty="0" err="1" smtClean="0"/>
              <a:t>clear</a:t>
            </a:r>
            <a:r>
              <a:rPr lang="ru-RU" b="1" dirty="0" smtClean="0"/>
              <a:t>(): </a:t>
            </a:r>
            <a:r>
              <a:rPr lang="ru-RU" dirty="0" smtClean="0"/>
              <a:t>удаляет все элементы из списка</a:t>
            </a:r>
          </a:p>
          <a:p>
            <a:pPr marL="0" indent="0">
              <a:buNone/>
            </a:pPr>
            <a:r>
              <a:rPr lang="ru-RU" b="1" dirty="0" err="1" smtClean="0"/>
              <a:t>indexOf</a:t>
            </a:r>
            <a:r>
              <a:rPr lang="ru-RU" b="1" dirty="0" smtClean="0"/>
              <a:t>(E </a:t>
            </a:r>
            <a:r>
              <a:rPr lang="ru-RU" b="1" dirty="0" err="1" smtClean="0"/>
              <a:t>element</a:t>
            </a:r>
            <a:r>
              <a:rPr lang="ru-RU" b="1" dirty="0" smtClean="0"/>
              <a:t>): </a:t>
            </a:r>
            <a:r>
              <a:rPr lang="ru-RU" dirty="0" smtClean="0"/>
              <a:t>возвращает первый индекс элемента</a:t>
            </a:r>
          </a:p>
          <a:p>
            <a:pPr marL="0" indent="0">
              <a:buNone/>
            </a:pPr>
            <a:r>
              <a:rPr lang="ru-RU" b="1" dirty="0" err="1" smtClean="0"/>
              <a:t>insert</a:t>
            </a:r>
            <a:r>
              <a:rPr lang="ru-RU" b="1" dirty="0" smtClean="0"/>
              <a:t>(</a:t>
            </a:r>
            <a:r>
              <a:rPr lang="ru-RU" b="1" dirty="0" err="1" smtClean="0"/>
              <a:t>int</a:t>
            </a:r>
            <a:r>
              <a:rPr lang="ru-RU" b="1" dirty="0" smtClean="0"/>
              <a:t> </a:t>
            </a:r>
            <a:r>
              <a:rPr lang="ru-RU" b="1" dirty="0" err="1" smtClean="0"/>
              <a:t>index</a:t>
            </a:r>
            <a:r>
              <a:rPr lang="ru-RU" b="1" dirty="0" smtClean="0"/>
              <a:t>, E </a:t>
            </a:r>
            <a:r>
              <a:rPr lang="ru-RU" b="1" dirty="0" err="1" smtClean="0"/>
              <a:t>element</a:t>
            </a:r>
            <a:r>
              <a:rPr lang="ru-RU" b="1" dirty="0" smtClean="0"/>
              <a:t>): </a:t>
            </a:r>
            <a:r>
              <a:rPr lang="ru-RU" dirty="0" smtClean="0"/>
              <a:t>вставляет элемент на определенную позицию</a:t>
            </a:r>
          </a:p>
          <a:p>
            <a:pPr marL="0" indent="0">
              <a:buNone/>
            </a:pPr>
            <a:r>
              <a:rPr lang="ru-RU" b="1" dirty="0" err="1" smtClean="0"/>
              <a:t>remove</a:t>
            </a:r>
            <a:r>
              <a:rPr lang="ru-RU" b="1" dirty="0" smtClean="0"/>
              <a:t>(</a:t>
            </a:r>
            <a:r>
              <a:rPr lang="ru-RU" b="1" dirty="0" err="1" smtClean="0"/>
              <a:t>Object</a:t>
            </a:r>
            <a:r>
              <a:rPr lang="ru-RU" b="1" dirty="0" smtClean="0"/>
              <a:t> </a:t>
            </a:r>
            <a:r>
              <a:rPr lang="ru-RU" b="1" dirty="0" err="1" smtClean="0"/>
              <a:t>value</a:t>
            </a:r>
            <a:r>
              <a:rPr lang="ru-RU" b="1" dirty="0" smtClean="0"/>
              <a:t>): </a:t>
            </a:r>
            <a:r>
              <a:rPr lang="ru-RU" dirty="0" smtClean="0"/>
              <a:t>удаляет объект из списка (удаляется только первое вхождение </a:t>
            </a:r>
            <a:r>
              <a:rPr lang="ru-RU" dirty="0" err="1" smtClean="0"/>
              <a:t>элемена</a:t>
            </a:r>
            <a:r>
              <a:rPr lang="ru-RU" dirty="0" smtClean="0"/>
              <a:t> в список)</a:t>
            </a:r>
          </a:p>
          <a:p>
            <a:pPr marL="0" indent="0">
              <a:buNone/>
            </a:pPr>
            <a:r>
              <a:rPr lang="ru-RU" b="1" dirty="0" err="1" smtClean="0"/>
              <a:t>removeAt</a:t>
            </a:r>
            <a:r>
              <a:rPr lang="ru-RU" b="1" dirty="0" smtClean="0"/>
              <a:t>(</a:t>
            </a:r>
            <a:r>
              <a:rPr lang="ru-RU" b="1" dirty="0" err="1" smtClean="0"/>
              <a:t>int</a:t>
            </a:r>
            <a:r>
              <a:rPr lang="ru-RU" b="1" dirty="0" smtClean="0"/>
              <a:t> </a:t>
            </a:r>
            <a:r>
              <a:rPr lang="ru-RU" b="1" dirty="0" err="1" smtClean="0"/>
              <a:t>index</a:t>
            </a:r>
            <a:r>
              <a:rPr lang="ru-RU" b="1" dirty="0" smtClean="0"/>
              <a:t>): </a:t>
            </a:r>
            <a:r>
              <a:rPr lang="ru-RU" dirty="0" smtClean="0"/>
              <a:t>удаляет элементы по индексу</a:t>
            </a:r>
          </a:p>
          <a:p>
            <a:pPr marL="0" indent="0">
              <a:buNone/>
            </a:pPr>
            <a:r>
              <a:rPr lang="ru-RU" b="1" dirty="0" err="1" smtClean="0"/>
              <a:t>removeLast</a:t>
            </a:r>
            <a:r>
              <a:rPr lang="ru-RU" b="1" dirty="0" smtClean="0"/>
              <a:t>(): </a:t>
            </a:r>
            <a:r>
              <a:rPr lang="ru-RU" dirty="0" smtClean="0"/>
              <a:t>удаляет последний элемент списка</a:t>
            </a:r>
          </a:p>
          <a:p>
            <a:pPr marL="0" indent="0">
              <a:buNone/>
            </a:pPr>
            <a:r>
              <a:rPr lang="ru-RU" b="1" dirty="0" err="1" smtClean="0"/>
              <a:t>forEach</a:t>
            </a:r>
            <a:r>
              <a:rPr lang="ru-RU" b="1" dirty="0" smtClean="0"/>
              <a:t>(</a:t>
            </a:r>
            <a:r>
              <a:rPr lang="ru-RU" b="1" dirty="0" err="1" smtClean="0"/>
              <a:t>void</a:t>
            </a:r>
            <a:r>
              <a:rPr lang="ru-RU" b="1" dirty="0" smtClean="0"/>
              <a:t> f(E </a:t>
            </a:r>
            <a:r>
              <a:rPr lang="ru-RU" b="1" dirty="0" err="1" smtClean="0"/>
              <a:t>element</a:t>
            </a:r>
            <a:r>
              <a:rPr lang="ru-RU" b="1" dirty="0" smtClean="0"/>
              <a:t>)): </a:t>
            </a:r>
            <a:r>
              <a:rPr lang="ru-RU" dirty="0" smtClean="0"/>
              <a:t>производит над элементами списка некоторое действие, которое задается функцией параметром, аналоги цикла </a:t>
            </a:r>
            <a:r>
              <a:rPr lang="ru-RU" dirty="0" err="1" smtClean="0"/>
              <a:t>for</a:t>
            </a:r>
            <a:r>
              <a:rPr lang="ru-RU" dirty="0" smtClean="0"/>
              <a:t>..</a:t>
            </a:r>
            <a:r>
              <a:rPr lang="ru-RU" dirty="0" err="1" smtClean="0"/>
              <a:t>in</a:t>
            </a:r>
            <a:endParaRPr lang="ru-RU" dirty="0" smtClean="0"/>
          </a:p>
          <a:p>
            <a:pPr marL="0" indent="0">
              <a:buNone/>
            </a:pPr>
            <a:endParaRPr lang="ru-RU" dirty="0" smtClean="0"/>
          </a:p>
        </p:txBody>
      </p:sp>
    </p:spTree>
    <p:extLst>
      <p:ext uri="{BB962C8B-B14F-4D97-AF65-F5344CB8AC3E}">
        <p14:creationId xmlns:p14="http://schemas.microsoft.com/office/powerpoint/2010/main" val="334568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a:t>
            </a:r>
            <a:endParaRPr lang="en-US" dirty="0"/>
          </a:p>
        </p:txBody>
      </p:sp>
      <p:sp>
        <p:nvSpPr>
          <p:cNvPr id="3" name="Объект 2"/>
          <p:cNvSpPr>
            <a:spLocks noGrp="1"/>
          </p:cNvSpPr>
          <p:nvPr>
            <p:ph idx="1"/>
          </p:nvPr>
        </p:nvSpPr>
        <p:spPr>
          <a:xfrm>
            <a:off x="838200" y="1409075"/>
            <a:ext cx="10515600" cy="5156615"/>
          </a:xfrm>
        </p:spPr>
        <p:txBody>
          <a:bodyPr>
            <a:normAutofit fontScale="92500" lnSpcReduction="20000"/>
          </a:bodyPr>
          <a:lstStyle/>
          <a:p>
            <a:pPr marL="0" indent="0">
              <a:buNone/>
            </a:pPr>
            <a:r>
              <a:rPr lang="ru-RU" b="1" dirty="0" err="1" smtClean="0"/>
              <a:t>sort</a:t>
            </a:r>
            <a:r>
              <a:rPr lang="ru-RU" b="1" dirty="0" smtClean="0"/>
              <a:t>(): </a:t>
            </a:r>
            <a:r>
              <a:rPr lang="ru-RU" dirty="0" smtClean="0"/>
              <a:t>сортирует список</a:t>
            </a:r>
          </a:p>
          <a:p>
            <a:pPr marL="0" indent="0">
              <a:buNone/>
            </a:pPr>
            <a:r>
              <a:rPr lang="ru-RU" b="1" dirty="0" err="1" smtClean="0"/>
              <a:t>sublist</a:t>
            </a:r>
            <a:r>
              <a:rPr lang="ru-RU" b="1" dirty="0" smtClean="0"/>
              <a:t>(</a:t>
            </a:r>
            <a:r>
              <a:rPr lang="ru-RU" b="1" dirty="0" err="1" smtClean="0"/>
              <a:t>intstart</a:t>
            </a:r>
            <a:r>
              <a:rPr lang="ru-RU" b="1" dirty="0" smtClean="0"/>
              <a:t>, [ </a:t>
            </a:r>
            <a:r>
              <a:rPr lang="ru-RU" b="1" dirty="0" err="1" smtClean="0"/>
              <a:t>int</a:t>
            </a:r>
            <a:r>
              <a:rPr lang="ru-RU" b="1" dirty="0" smtClean="0"/>
              <a:t> </a:t>
            </a:r>
            <a:r>
              <a:rPr lang="ru-RU" b="1" dirty="0" err="1" smtClean="0"/>
              <a:t>end</a:t>
            </a:r>
            <a:r>
              <a:rPr lang="ru-RU" b="1" dirty="0" smtClean="0"/>
              <a:t> ]): </a:t>
            </a:r>
            <a:r>
              <a:rPr lang="ru-RU" dirty="0" smtClean="0"/>
              <a:t>возвращает часть списка от индекса </a:t>
            </a:r>
            <a:r>
              <a:rPr lang="ru-RU" dirty="0" err="1" smtClean="0"/>
              <a:t>start</a:t>
            </a:r>
            <a:r>
              <a:rPr lang="ru-RU" dirty="0" smtClean="0"/>
              <a:t> до индекса </a:t>
            </a:r>
            <a:r>
              <a:rPr lang="ru-RU" dirty="0" err="1" smtClean="0"/>
              <a:t>end</a:t>
            </a:r>
            <a:endParaRPr lang="ru-RU" dirty="0" smtClean="0"/>
          </a:p>
          <a:p>
            <a:pPr marL="0" indent="0">
              <a:buNone/>
            </a:pPr>
            <a:r>
              <a:rPr lang="ru-RU" b="1" dirty="0" err="1" smtClean="0"/>
              <a:t>contains</a:t>
            </a:r>
            <a:r>
              <a:rPr lang="ru-RU" b="1" dirty="0" smtClean="0"/>
              <a:t>(</a:t>
            </a:r>
            <a:r>
              <a:rPr lang="ru-RU" b="1" dirty="0" err="1" smtClean="0"/>
              <a:t>Object</a:t>
            </a:r>
            <a:r>
              <a:rPr lang="ru-RU" b="1" dirty="0" smtClean="0"/>
              <a:t> </a:t>
            </a:r>
            <a:r>
              <a:rPr lang="ru-RU" b="1" dirty="0" err="1" smtClean="0"/>
              <a:t>element</a:t>
            </a:r>
            <a:r>
              <a:rPr lang="ru-RU" b="1" dirty="0" smtClean="0"/>
              <a:t>): </a:t>
            </a:r>
            <a:r>
              <a:rPr lang="ru-RU" dirty="0" smtClean="0"/>
              <a:t>возвращает </a:t>
            </a:r>
            <a:r>
              <a:rPr lang="ru-RU" dirty="0" err="1" smtClean="0"/>
              <a:t>true</a:t>
            </a:r>
            <a:r>
              <a:rPr lang="ru-RU" dirty="0" smtClean="0"/>
              <a:t>, если элемент содержится в списке</a:t>
            </a:r>
          </a:p>
          <a:p>
            <a:pPr marL="0" indent="0">
              <a:buNone/>
            </a:pPr>
            <a:r>
              <a:rPr lang="ru-RU" b="1" dirty="0" err="1" smtClean="0"/>
              <a:t>join</a:t>
            </a:r>
            <a:r>
              <a:rPr lang="ru-RU" b="1" dirty="0" smtClean="0"/>
              <a:t>([</a:t>
            </a:r>
            <a:r>
              <a:rPr lang="ru-RU" b="1" dirty="0" err="1" smtClean="0"/>
              <a:t>String</a:t>
            </a:r>
            <a:r>
              <a:rPr lang="ru-RU" b="1" dirty="0" smtClean="0"/>
              <a:t> </a:t>
            </a:r>
            <a:r>
              <a:rPr lang="ru-RU" b="1" dirty="0" err="1" smtClean="0"/>
              <a:t>separator</a:t>
            </a:r>
            <a:r>
              <a:rPr lang="ru-RU" b="1" dirty="0" smtClean="0"/>
              <a:t> = "" ]): </a:t>
            </a:r>
            <a:r>
              <a:rPr lang="ru-RU" dirty="0" smtClean="0"/>
              <a:t>объединяет все элементы списка в строку. Можно указать необязательный параметр </a:t>
            </a:r>
            <a:r>
              <a:rPr lang="ru-RU" dirty="0" err="1" smtClean="0"/>
              <a:t>separator</a:t>
            </a:r>
            <a:r>
              <a:rPr lang="ru-RU" dirty="0" smtClean="0"/>
              <a:t>, который будет </a:t>
            </a:r>
            <a:r>
              <a:rPr lang="ru-RU" dirty="0" err="1" smtClean="0"/>
              <a:t>раздлять</a:t>
            </a:r>
            <a:r>
              <a:rPr lang="ru-RU" dirty="0" smtClean="0"/>
              <a:t> элементы в строке</a:t>
            </a:r>
          </a:p>
          <a:p>
            <a:pPr marL="0" indent="0">
              <a:buNone/>
            </a:pPr>
            <a:r>
              <a:rPr lang="ru-RU" b="1" dirty="0" err="1" smtClean="0"/>
              <a:t>skip</a:t>
            </a:r>
            <a:r>
              <a:rPr lang="ru-RU" b="1" dirty="0" smtClean="0"/>
              <a:t>(</a:t>
            </a:r>
            <a:r>
              <a:rPr lang="ru-RU" b="1" dirty="0" err="1" smtClean="0"/>
              <a:t>int</a:t>
            </a:r>
            <a:r>
              <a:rPr lang="ru-RU" b="1" dirty="0" smtClean="0"/>
              <a:t> </a:t>
            </a:r>
            <a:r>
              <a:rPr lang="ru-RU" b="1" dirty="0" err="1" smtClean="0"/>
              <a:t>count</a:t>
            </a:r>
            <a:r>
              <a:rPr lang="ru-RU" b="1" dirty="0" smtClean="0"/>
              <a:t>): </a:t>
            </a:r>
            <a:r>
              <a:rPr lang="ru-RU" dirty="0" smtClean="0"/>
              <a:t>возвращает коллекцию, в которой отсутствуют первые </a:t>
            </a:r>
            <a:r>
              <a:rPr lang="ru-RU" dirty="0" err="1" smtClean="0"/>
              <a:t>count</a:t>
            </a:r>
            <a:r>
              <a:rPr lang="ru-RU" dirty="0" smtClean="0"/>
              <a:t> элементов</a:t>
            </a:r>
          </a:p>
          <a:p>
            <a:pPr marL="0" indent="0">
              <a:buNone/>
            </a:pPr>
            <a:r>
              <a:rPr lang="ru-RU" b="1" dirty="0" err="1" smtClean="0"/>
              <a:t>take</a:t>
            </a:r>
            <a:r>
              <a:rPr lang="ru-RU" b="1" dirty="0" smtClean="0"/>
              <a:t>(</a:t>
            </a:r>
            <a:r>
              <a:rPr lang="ru-RU" b="1" dirty="0" err="1" smtClean="0"/>
              <a:t>int</a:t>
            </a:r>
            <a:r>
              <a:rPr lang="ru-RU" b="1" dirty="0" smtClean="0"/>
              <a:t> </a:t>
            </a:r>
            <a:r>
              <a:rPr lang="ru-RU" b="1" dirty="0" err="1" smtClean="0"/>
              <a:t>count</a:t>
            </a:r>
            <a:r>
              <a:rPr lang="ru-RU" b="1" dirty="0" smtClean="0"/>
              <a:t>): </a:t>
            </a:r>
            <a:r>
              <a:rPr lang="ru-RU" dirty="0" smtClean="0"/>
              <a:t>возвращает коллекцию, которая содержит первые </a:t>
            </a:r>
            <a:r>
              <a:rPr lang="ru-RU" dirty="0" err="1" smtClean="0"/>
              <a:t>count</a:t>
            </a:r>
            <a:r>
              <a:rPr lang="ru-RU" dirty="0" smtClean="0"/>
              <a:t> элементов</a:t>
            </a:r>
          </a:p>
          <a:p>
            <a:pPr marL="0" indent="0">
              <a:buNone/>
            </a:pPr>
            <a:r>
              <a:rPr lang="ru-RU" b="1" dirty="0" err="1" smtClean="0"/>
              <a:t>where</a:t>
            </a:r>
            <a:r>
              <a:rPr lang="ru-RU" b="1" dirty="0" smtClean="0"/>
              <a:t>(</a:t>
            </a:r>
            <a:r>
              <a:rPr lang="ru-RU" b="1" dirty="0" err="1" smtClean="0"/>
              <a:t>bool</a:t>
            </a:r>
            <a:r>
              <a:rPr lang="ru-RU" b="1" dirty="0" smtClean="0"/>
              <a:t> </a:t>
            </a:r>
            <a:r>
              <a:rPr lang="ru-RU" b="1" dirty="0" err="1" smtClean="0"/>
              <a:t>test</a:t>
            </a:r>
            <a:r>
              <a:rPr lang="ru-RU" b="1" dirty="0" smtClean="0"/>
              <a:t>(E </a:t>
            </a:r>
            <a:r>
              <a:rPr lang="ru-RU" b="1" dirty="0" err="1" smtClean="0"/>
              <a:t>element</a:t>
            </a:r>
            <a:r>
              <a:rPr lang="ru-RU" b="1" dirty="0" smtClean="0"/>
              <a:t>)): </a:t>
            </a:r>
            <a:r>
              <a:rPr lang="ru-RU" dirty="0" smtClean="0"/>
              <a:t>возвращает коллекцию, элементы которой соответствуют некоторому условию, </a:t>
            </a:r>
          </a:p>
          <a:p>
            <a:pPr marL="0" indent="0">
              <a:buNone/>
            </a:pPr>
            <a:r>
              <a:rPr lang="ru-RU" dirty="0" smtClean="0"/>
              <a:t>которое передается в виде функции</a:t>
            </a:r>
          </a:p>
          <a:p>
            <a:pPr marL="0" indent="0">
              <a:buNone/>
            </a:pPr>
            <a:endParaRPr lang="ru-RU" dirty="0" smtClean="0"/>
          </a:p>
        </p:txBody>
      </p:sp>
    </p:spTree>
    <p:extLst>
      <p:ext uri="{BB962C8B-B14F-4D97-AF65-F5344CB8AC3E}">
        <p14:creationId xmlns:p14="http://schemas.microsoft.com/office/powerpoint/2010/main" val="59248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8278" y="0"/>
            <a:ext cx="10515600" cy="1325563"/>
          </a:xfrm>
        </p:spPr>
        <p:txBody>
          <a:bodyPr/>
          <a:lstStyle/>
          <a:p>
            <a:r>
              <a:rPr lang="en-US" dirty="0" smtClean="0"/>
              <a:t>Set</a:t>
            </a:r>
            <a:endParaRPr lang="en-US" dirty="0"/>
          </a:p>
        </p:txBody>
      </p:sp>
      <p:sp>
        <p:nvSpPr>
          <p:cNvPr id="3" name="Объект 2"/>
          <p:cNvSpPr>
            <a:spLocks noGrp="1"/>
          </p:cNvSpPr>
          <p:nvPr>
            <p:ph idx="1"/>
          </p:nvPr>
        </p:nvSpPr>
        <p:spPr>
          <a:xfrm>
            <a:off x="554636" y="1304144"/>
            <a:ext cx="11152682" cy="5261548"/>
          </a:xfrm>
        </p:spPr>
        <p:txBody>
          <a:bodyPr>
            <a:normAutofit/>
          </a:bodyPr>
          <a:lstStyle/>
          <a:p>
            <a:pPr marL="0" indent="0">
              <a:buNone/>
            </a:pPr>
            <a:r>
              <a:rPr lang="ru-RU" dirty="0" smtClean="0"/>
              <a:t>Класс </a:t>
            </a:r>
            <a:r>
              <a:rPr lang="ru-RU" dirty="0" err="1" smtClean="0"/>
              <a:t>Set</a:t>
            </a:r>
            <a:r>
              <a:rPr lang="ru-RU" dirty="0" smtClean="0"/>
              <a:t> представляет неупорядоченный набор уникальных объектов. Для создания </a:t>
            </a:r>
          </a:p>
          <a:p>
            <a:pPr marL="0" indent="0">
              <a:buNone/>
            </a:pPr>
            <a:r>
              <a:rPr lang="ru-RU" dirty="0" err="1" smtClean="0"/>
              <a:t>Set</a:t>
            </a:r>
            <a:r>
              <a:rPr lang="ru-RU" dirty="0" smtClean="0"/>
              <a:t> применяются фигурные скобки {}:</a:t>
            </a:r>
          </a:p>
          <a:p>
            <a:pPr marL="0" indent="0">
              <a:buNone/>
            </a:pPr>
            <a:r>
              <a:rPr lang="ru-RU" dirty="0" err="1" smtClean="0">
                <a:latin typeface="Courier New" panose="02070309020205020404" pitchFamily="49" charset="0"/>
                <a:cs typeface="Courier New" panose="02070309020205020404" pitchFamily="49" charset="0"/>
              </a:rPr>
              <a:t>var</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set</a:t>
            </a:r>
            <a:r>
              <a:rPr lang="ru-RU" dirty="0" smtClean="0">
                <a:latin typeface="Courier New" panose="02070309020205020404" pitchFamily="49" charset="0"/>
                <a:cs typeface="Courier New" panose="02070309020205020404" pitchFamily="49" charset="0"/>
              </a:rPr>
              <a:t> = {1, 2, 3, 5};</a:t>
            </a:r>
          </a:p>
          <a:p>
            <a:pPr marL="0" indent="0">
              <a:buNone/>
            </a:pPr>
            <a:r>
              <a:rPr lang="ru-RU" dirty="0" smtClean="0"/>
              <a:t>// эквивалентные определения </a:t>
            </a:r>
            <a:r>
              <a:rPr lang="ru-RU" dirty="0" err="1" smtClean="0"/>
              <a:t>Set</a:t>
            </a:r>
            <a:endParaRPr lang="ru-RU" dirty="0" smtClean="0"/>
          </a:p>
          <a:p>
            <a:pPr marL="0" indent="0">
              <a:buNone/>
            </a:pPr>
            <a:r>
              <a:rPr lang="ru-RU" dirty="0" err="1" smtClean="0">
                <a:latin typeface="Courier New" panose="02070309020205020404" pitchFamily="49" charset="0"/>
                <a:cs typeface="Courier New" panose="02070309020205020404" pitchFamily="49" charset="0"/>
              </a:rPr>
              <a:t>Set</a:t>
            </a:r>
            <a:r>
              <a:rPr lang="ru-RU" dirty="0" smtClean="0">
                <a:latin typeface="Courier New" panose="02070309020205020404" pitchFamily="49" charset="0"/>
                <a:cs typeface="Courier New" panose="02070309020205020404" pitchFamily="49" charset="0"/>
              </a:rPr>
              <a:t>&lt;</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&gt; set1 = {1, 2, 3, 5};</a:t>
            </a:r>
          </a:p>
          <a:p>
            <a:pPr marL="0" indent="0">
              <a:buNone/>
            </a:pPr>
            <a:r>
              <a:rPr lang="ru-RU" dirty="0" err="1" smtClean="0">
                <a:latin typeface="Courier New" panose="02070309020205020404" pitchFamily="49" charset="0"/>
                <a:cs typeface="Courier New" panose="02070309020205020404" pitchFamily="49" charset="0"/>
              </a:rPr>
              <a:t>var</a:t>
            </a:r>
            <a:r>
              <a:rPr lang="ru-RU" dirty="0" smtClean="0">
                <a:latin typeface="Courier New" panose="02070309020205020404" pitchFamily="49" charset="0"/>
                <a:cs typeface="Courier New" panose="02070309020205020404" pitchFamily="49" charset="0"/>
              </a:rPr>
              <a:t> set2 = &lt;</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&gt; {1, 2, 3, 5};</a:t>
            </a:r>
          </a:p>
          <a:p>
            <a:pPr marL="0" indent="0">
              <a:buNone/>
            </a:pPr>
            <a:r>
              <a:rPr lang="ru-RU" dirty="0" err="1" smtClean="0">
                <a:latin typeface="Courier New" panose="02070309020205020404" pitchFamily="49" charset="0"/>
                <a:cs typeface="Courier New" panose="02070309020205020404" pitchFamily="49" charset="0"/>
              </a:rPr>
              <a:t>Set</a:t>
            </a:r>
            <a:r>
              <a:rPr lang="ru-RU" dirty="0" smtClean="0">
                <a:latin typeface="Courier New" panose="02070309020205020404" pitchFamily="49" charset="0"/>
                <a:cs typeface="Courier New" panose="02070309020205020404" pitchFamily="49" charset="0"/>
              </a:rPr>
              <a:t>&lt;</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&gt; set3 = &lt;</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&gt; {1, 2, 3, 5};</a:t>
            </a:r>
          </a:p>
          <a:p>
            <a:pPr marL="0" indent="0">
              <a:buNone/>
            </a:pPr>
            <a:r>
              <a:rPr lang="ru-RU" dirty="0" smtClean="0"/>
              <a:t>Отличительной особенностью </a:t>
            </a:r>
            <a:r>
              <a:rPr lang="ru-RU" dirty="0" err="1" smtClean="0"/>
              <a:t>Set</a:t>
            </a:r>
            <a:r>
              <a:rPr lang="ru-RU" dirty="0" smtClean="0"/>
              <a:t> является то, что они содержать только уникальные значения, то есть мы не можем добавить одни и те ж значения в набор несколько раз:</a:t>
            </a:r>
          </a:p>
          <a:p>
            <a:pPr marL="0" indent="0">
              <a:buNone/>
            </a:pPr>
            <a:endParaRPr lang="en-US" dirty="0"/>
          </a:p>
        </p:txBody>
      </p:sp>
    </p:spTree>
    <p:extLst>
      <p:ext uri="{BB962C8B-B14F-4D97-AF65-F5344CB8AC3E}">
        <p14:creationId xmlns:p14="http://schemas.microsoft.com/office/powerpoint/2010/main" val="317516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 и методы класса </a:t>
            </a:r>
            <a:r>
              <a:rPr lang="ru-RU" dirty="0" err="1" smtClean="0"/>
              <a:t>Set</a:t>
            </a:r>
            <a:endParaRPr lang="en-US" dirty="0"/>
          </a:p>
        </p:txBody>
      </p:sp>
      <p:sp>
        <p:nvSpPr>
          <p:cNvPr id="3" name="Объект 2"/>
          <p:cNvSpPr>
            <a:spLocks noGrp="1"/>
          </p:cNvSpPr>
          <p:nvPr>
            <p:ph idx="1"/>
          </p:nvPr>
        </p:nvSpPr>
        <p:spPr/>
        <p:txBody>
          <a:bodyPr/>
          <a:lstStyle/>
          <a:p>
            <a:pPr marL="0" indent="0">
              <a:buNone/>
            </a:pPr>
            <a:r>
              <a:rPr lang="ru-RU" dirty="0" smtClean="0"/>
              <a:t>Основные свойства наборов: </a:t>
            </a:r>
          </a:p>
          <a:p>
            <a:pPr marL="0" indent="0">
              <a:buNone/>
            </a:pPr>
            <a:r>
              <a:rPr lang="ru-RU" b="1" dirty="0" err="1" smtClean="0"/>
              <a:t>first</a:t>
            </a:r>
            <a:r>
              <a:rPr lang="ru-RU" b="1" dirty="0" smtClean="0"/>
              <a:t>: </a:t>
            </a:r>
            <a:r>
              <a:rPr lang="ru-RU" dirty="0" smtClean="0"/>
              <a:t>возвращает первый элемент </a:t>
            </a:r>
          </a:p>
          <a:p>
            <a:pPr marL="0" indent="0">
              <a:buNone/>
            </a:pPr>
            <a:r>
              <a:rPr lang="ru-RU" b="1" dirty="0" err="1" smtClean="0"/>
              <a:t>last</a:t>
            </a:r>
            <a:r>
              <a:rPr lang="ru-RU" b="1" dirty="0" smtClean="0"/>
              <a:t>: </a:t>
            </a:r>
            <a:r>
              <a:rPr lang="ru-RU" dirty="0" smtClean="0"/>
              <a:t>возвращает последний элемент </a:t>
            </a:r>
          </a:p>
          <a:p>
            <a:pPr marL="0" indent="0">
              <a:buNone/>
            </a:pPr>
            <a:r>
              <a:rPr lang="ru-RU" b="1" dirty="0" err="1" smtClean="0"/>
              <a:t>length</a:t>
            </a:r>
            <a:r>
              <a:rPr lang="ru-RU" b="1" dirty="0" smtClean="0"/>
              <a:t>: </a:t>
            </a:r>
            <a:r>
              <a:rPr lang="ru-RU" dirty="0" smtClean="0"/>
              <a:t>возвращает длину набора</a:t>
            </a:r>
          </a:p>
          <a:p>
            <a:pPr marL="0" indent="0">
              <a:buNone/>
            </a:pPr>
            <a:r>
              <a:rPr lang="ru-RU" b="1" dirty="0" err="1" smtClean="0"/>
              <a:t>isEmpty</a:t>
            </a:r>
            <a:r>
              <a:rPr lang="ru-RU" b="1" dirty="0" smtClean="0"/>
              <a:t>: </a:t>
            </a:r>
            <a:r>
              <a:rPr lang="ru-RU" dirty="0" smtClean="0"/>
              <a:t>возвращает </a:t>
            </a:r>
            <a:r>
              <a:rPr lang="ru-RU" dirty="0" err="1" smtClean="0"/>
              <a:t>true</a:t>
            </a:r>
            <a:r>
              <a:rPr lang="ru-RU" dirty="0" smtClean="0"/>
              <a:t>, если набор пуст</a:t>
            </a:r>
            <a:endParaRPr lang="en-US" dirty="0"/>
          </a:p>
        </p:txBody>
      </p:sp>
    </p:spTree>
    <p:extLst>
      <p:ext uri="{BB962C8B-B14F-4D97-AF65-F5344CB8AC3E}">
        <p14:creationId xmlns:p14="http://schemas.microsoft.com/office/powerpoint/2010/main" val="254053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3236" y="-114560"/>
            <a:ext cx="10515600" cy="1325563"/>
          </a:xfrm>
        </p:spPr>
        <p:txBody>
          <a:bodyPr/>
          <a:lstStyle/>
          <a:p>
            <a:r>
              <a:rPr lang="ru-RU" dirty="0" smtClean="0"/>
              <a:t>Методы </a:t>
            </a:r>
            <a:r>
              <a:rPr lang="ru-RU" dirty="0" err="1" smtClean="0"/>
              <a:t>Set</a:t>
            </a:r>
            <a:endParaRPr lang="en-US" dirty="0"/>
          </a:p>
        </p:txBody>
      </p:sp>
      <p:sp>
        <p:nvSpPr>
          <p:cNvPr id="3" name="Объект 2"/>
          <p:cNvSpPr>
            <a:spLocks noGrp="1"/>
          </p:cNvSpPr>
          <p:nvPr>
            <p:ph idx="1"/>
          </p:nvPr>
        </p:nvSpPr>
        <p:spPr>
          <a:xfrm>
            <a:off x="209862" y="1364104"/>
            <a:ext cx="11662348" cy="5493895"/>
          </a:xfrm>
        </p:spPr>
        <p:txBody>
          <a:bodyPr>
            <a:normAutofit/>
          </a:bodyPr>
          <a:lstStyle/>
          <a:p>
            <a:pPr marL="0" indent="0">
              <a:buNone/>
            </a:pPr>
            <a:r>
              <a:rPr lang="en-US" b="1" dirty="0" smtClean="0"/>
              <a:t>add(E value): </a:t>
            </a:r>
            <a:r>
              <a:rPr lang="ru-RU" dirty="0" smtClean="0"/>
              <a:t>добавляет элемент в набор</a:t>
            </a:r>
          </a:p>
          <a:p>
            <a:pPr marL="0" indent="0">
              <a:buNone/>
            </a:pPr>
            <a:r>
              <a:rPr lang="en-US" b="1" dirty="0" err="1" smtClean="0"/>
              <a:t>addAll</a:t>
            </a:r>
            <a:r>
              <a:rPr lang="en-US" b="1" dirty="0" smtClean="0"/>
              <a:t>(</a:t>
            </a:r>
            <a:r>
              <a:rPr lang="en-US" b="1" dirty="0" err="1" smtClean="0"/>
              <a:t>Iterable</a:t>
            </a:r>
            <a:r>
              <a:rPr lang="en-US" b="1" dirty="0" smtClean="0"/>
              <a:t>&lt;E&gt; </a:t>
            </a:r>
            <a:r>
              <a:rPr lang="en-US" b="1" dirty="0" err="1" smtClean="0"/>
              <a:t>iterable</a:t>
            </a:r>
            <a:r>
              <a:rPr lang="en-US" b="1" dirty="0" smtClean="0"/>
              <a:t>): </a:t>
            </a:r>
            <a:r>
              <a:rPr lang="ru-RU" dirty="0" smtClean="0"/>
              <a:t>добавляет в набор другую коллекцию</a:t>
            </a:r>
          </a:p>
          <a:p>
            <a:pPr marL="0" indent="0">
              <a:buNone/>
            </a:pPr>
            <a:r>
              <a:rPr lang="en-US" b="1" dirty="0" smtClean="0"/>
              <a:t>clear(): </a:t>
            </a:r>
            <a:r>
              <a:rPr lang="ru-RU" dirty="0" smtClean="0"/>
              <a:t>удаляет все элементы из набора</a:t>
            </a:r>
          </a:p>
          <a:p>
            <a:pPr marL="0" indent="0">
              <a:buNone/>
            </a:pPr>
            <a:r>
              <a:rPr lang="en-US" b="1" dirty="0" smtClean="0"/>
              <a:t>difference(Set&lt;Object&gt; other): </a:t>
            </a:r>
            <a:r>
              <a:rPr lang="ru-RU" dirty="0" smtClean="0"/>
              <a:t>возвращает разность текущего набора и набора </a:t>
            </a:r>
            <a:r>
              <a:rPr lang="en-US" dirty="0" smtClean="0"/>
              <a:t>other </a:t>
            </a:r>
            <a:r>
              <a:rPr lang="ru-RU" dirty="0" smtClean="0"/>
              <a:t>в виде другого набора</a:t>
            </a:r>
          </a:p>
          <a:p>
            <a:pPr marL="0" indent="0">
              <a:buNone/>
            </a:pPr>
            <a:r>
              <a:rPr lang="en-US" b="1" dirty="0" smtClean="0"/>
              <a:t>intersection(Set&lt;Object&gt; other): </a:t>
            </a:r>
            <a:r>
              <a:rPr lang="ru-RU" dirty="0" smtClean="0"/>
              <a:t>возвращает пересечение текущего набора и набора </a:t>
            </a:r>
            <a:r>
              <a:rPr lang="en-US" dirty="0" smtClean="0"/>
              <a:t>other </a:t>
            </a:r>
            <a:r>
              <a:rPr lang="ru-RU" dirty="0" smtClean="0"/>
              <a:t>в виде другого набора</a:t>
            </a:r>
          </a:p>
          <a:p>
            <a:pPr marL="0" indent="0">
              <a:buNone/>
            </a:pPr>
            <a:r>
              <a:rPr lang="en-US" b="1" dirty="0" smtClean="0"/>
              <a:t>remove(Object value): </a:t>
            </a:r>
            <a:r>
              <a:rPr lang="ru-RU" dirty="0" smtClean="0"/>
              <a:t>удаляет объект из набора</a:t>
            </a:r>
          </a:p>
          <a:p>
            <a:pPr marL="0" indent="0">
              <a:buNone/>
            </a:pPr>
            <a:r>
              <a:rPr lang="en-US" b="1" dirty="0" err="1" smtClean="0"/>
              <a:t>removeAll</a:t>
            </a:r>
            <a:r>
              <a:rPr lang="en-US" b="1" dirty="0" smtClean="0"/>
              <a:t>(</a:t>
            </a:r>
            <a:r>
              <a:rPr lang="en-US" b="1" dirty="0" err="1" smtClean="0"/>
              <a:t>Iterable</a:t>
            </a:r>
            <a:r>
              <a:rPr lang="en-US" b="1" dirty="0" smtClean="0"/>
              <a:t>&lt;Object&gt; elements): </a:t>
            </a:r>
            <a:r>
              <a:rPr lang="ru-RU" dirty="0" smtClean="0"/>
              <a:t>удаляет из набора все элементы коллекции </a:t>
            </a:r>
            <a:r>
              <a:rPr lang="en-US" dirty="0" smtClean="0"/>
              <a:t>elements</a:t>
            </a:r>
            <a:endParaRPr lang="en-US" dirty="0"/>
          </a:p>
        </p:txBody>
      </p:sp>
    </p:spTree>
    <p:extLst>
      <p:ext uri="{BB962C8B-B14F-4D97-AF65-F5344CB8AC3E}">
        <p14:creationId xmlns:p14="http://schemas.microsoft.com/office/powerpoint/2010/main" val="48881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3236" y="-114560"/>
            <a:ext cx="10515600" cy="1325563"/>
          </a:xfrm>
        </p:spPr>
        <p:txBody>
          <a:bodyPr/>
          <a:lstStyle/>
          <a:p>
            <a:r>
              <a:rPr lang="ru-RU" dirty="0" smtClean="0"/>
              <a:t>Методы </a:t>
            </a:r>
            <a:r>
              <a:rPr lang="ru-RU" dirty="0" err="1" smtClean="0"/>
              <a:t>Set</a:t>
            </a:r>
            <a:endParaRPr lang="en-US" dirty="0"/>
          </a:p>
        </p:txBody>
      </p:sp>
      <p:sp>
        <p:nvSpPr>
          <p:cNvPr id="3" name="Объект 2"/>
          <p:cNvSpPr>
            <a:spLocks noGrp="1"/>
          </p:cNvSpPr>
          <p:nvPr>
            <p:ph idx="1"/>
          </p:nvPr>
        </p:nvSpPr>
        <p:spPr>
          <a:xfrm>
            <a:off x="0" y="869430"/>
            <a:ext cx="12192000" cy="5988570"/>
          </a:xfrm>
        </p:spPr>
        <p:txBody>
          <a:bodyPr>
            <a:normAutofit/>
          </a:bodyPr>
          <a:lstStyle/>
          <a:p>
            <a:pPr marL="0" indent="0">
              <a:buNone/>
            </a:pPr>
            <a:r>
              <a:rPr lang="ru-RU" b="1" dirty="0" err="1" smtClean="0"/>
              <a:t>union</a:t>
            </a:r>
            <a:r>
              <a:rPr lang="ru-RU" b="1" dirty="0" smtClean="0"/>
              <a:t>(</a:t>
            </a:r>
            <a:r>
              <a:rPr lang="ru-RU" b="1" dirty="0" err="1" smtClean="0"/>
              <a:t>Set</a:t>
            </a:r>
            <a:r>
              <a:rPr lang="ru-RU" b="1" dirty="0" smtClean="0"/>
              <a:t>&lt;</a:t>
            </a:r>
            <a:r>
              <a:rPr lang="ru-RU" b="1" dirty="0" err="1" smtClean="0"/>
              <a:t>E&amp;g</a:t>
            </a:r>
            <a:r>
              <a:rPr lang="ru-RU" b="1" dirty="0" smtClean="0"/>
              <a:t>; </a:t>
            </a:r>
            <a:r>
              <a:rPr lang="ru-RU" b="1" dirty="0" err="1" smtClean="0"/>
              <a:t>other</a:t>
            </a:r>
            <a:r>
              <a:rPr lang="ru-RU" b="1" dirty="0" smtClean="0"/>
              <a:t>): </a:t>
            </a:r>
            <a:r>
              <a:rPr lang="ru-RU" dirty="0" smtClean="0"/>
              <a:t>возвращает объединение двух наборов - текущего и набора </a:t>
            </a:r>
            <a:r>
              <a:rPr lang="ru-RU" dirty="0" err="1" smtClean="0"/>
              <a:t>other</a:t>
            </a:r>
            <a:endParaRPr lang="ru-RU" dirty="0" smtClean="0"/>
          </a:p>
          <a:p>
            <a:pPr marL="0" indent="0">
              <a:buNone/>
            </a:pPr>
            <a:r>
              <a:rPr lang="ru-RU" b="1" dirty="0" err="1" smtClean="0"/>
              <a:t>contains</a:t>
            </a:r>
            <a:r>
              <a:rPr lang="ru-RU" b="1" dirty="0" smtClean="0"/>
              <a:t>(</a:t>
            </a:r>
            <a:r>
              <a:rPr lang="ru-RU" b="1" dirty="0" err="1" smtClean="0"/>
              <a:t>Object</a:t>
            </a:r>
            <a:r>
              <a:rPr lang="ru-RU" b="1" dirty="0" smtClean="0"/>
              <a:t> </a:t>
            </a:r>
            <a:r>
              <a:rPr lang="ru-RU" b="1" dirty="0" err="1" smtClean="0"/>
              <a:t>element</a:t>
            </a:r>
            <a:r>
              <a:rPr lang="ru-RU" b="1" dirty="0" smtClean="0"/>
              <a:t>): </a:t>
            </a:r>
            <a:r>
              <a:rPr lang="ru-RU" dirty="0" smtClean="0"/>
              <a:t>возвращает </a:t>
            </a:r>
            <a:r>
              <a:rPr lang="ru-RU" dirty="0" err="1" smtClean="0"/>
              <a:t>true</a:t>
            </a:r>
            <a:r>
              <a:rPr lang="ru-RU" dirty="0" smtClean="0"/>
              <a:t>, если элемент содержится в наборе</a:t>
            </a:r>
          </a:p>
          <a:p>
            <a:pPr marL="0" indent="0">
              <a:buNone/>
            </a:pPr>
            <a:r>
              <a:rPr lang="ru-RU" b="1" dirty="0" err="1" smtClean="0"/>
              <a:t>join</a:t>
            </a:r>
            <a:r>
              <a:rPr lang="ru-RU" b="1" dirty="0" smtClean="0"/>
              <a:t>([</a:t>
            </a:r>
            <a:r>
              <a:rPr lang="ru-RU" b="1" dirty="0" err="1" smtClean="0"/>
              <a:t>String</a:t>
            </a:r>
            <a:r>
              <a:rPr lang="ru-RU" b="1" dirty="0" smtClean="0"/>
              <a:t> </a:t>
            </a:r>
            <a:r>
              <a:rPr lang="ru-RU" b="1" dirty="0" err="1" smtClean="0"/>
              <a:t>separator</a:t>
            </a:r>
            <a:r>
              <a:rPr lang="ru-RU" b="1" dirty="0" smtClean="0"/>
              <a:t> = "" ]): </a:t>
            </a:r>
            <a:r>
              <a:rPr lang="ru-RU" dirty="0" smtClean="0"/>
              <a:t>объединяет все элементы набора в строку. Можно указать необязательный параметр </a:t>
            </a:r>
            <a:r>
              <a:rPr lang="ru-RU" dirty="0" err="1" smtClean="0"/>
              <a:t>separator</a:t>
            </a:r>
            <a:r>
              <a:rPr lang="ru-RU" dirty="0" smtClean="0"/>
              <a:t>, который будет </a:t>
            </a:r>
            <a:r>
              <a:rPr lang="ru-RU" dirty="0" err="1" smtClean="0"/>
              <a:t>раздлять</a:t>
            </a:r>
            <a:r>
              <a:rPr lang="ru-RU" dirty="0" smtClean="0"/>
              <a:t> элементы в строке</a:t>
            </a:r>
          </a:p>
          <a:p>
            <a:pPr marL="0" indent="0">
              <a:buNone/>
            </a:pPr>
            <a:r>
              <a:rPr lang="ru-RU" b="1" dirty="0" err="1" smtClean="0"/>
              <a:t>skip</a:t>
            </a:r>
            <a:r>
              <a:rPr lang="ru-RU" b="1" dirty="0" smtClean="0"/>
              <a:t>(</a:t>
            </a:r>
            <a:r>
              <a:rPr lang="ru-RU" b="1" dirty="0" err="1" smtClean="0"/>
              <a:t>int</a:t>
            </a:r>
            <a:r>
              <a:rPr lang="ru-RU" b="1" dirty="0" smtClean="0"/>
              <a:t> </a:t>
            </a:r>
            <a:r>
              <a:rPr lang="ru-RU" b="1" dirty="0" err="1" smtClean="0"/>
              <a:t>count</a:t>
            </a:r>
            <a:r>
              <a:rPr lang="ru-RU" b="1" dirty="0" smtClean="0"/>
              <a:t>): </a:t>
            </a:r>
            <a:r>
              <a:rPr lang="ru-RU" dirty="0" smtClean="0"/>
              <a:t>возвращает коллекцию, в которой отсутствуют первые </a:t>
            </a:r>
            <a:r>
              <a:rPr lang="ru-RU" dirty="0" err="1" smtClean="0"/>
              <a:t>count</a:t>
            </a:r>
            <a:r>
              <a:rPr lang="ru-RU" dirty="0" smtClean="0"/>
              <a:t> элементов</a:t>
            </a:r>
          </a:p>
          <a:p>
            <a:pPr marL="0" indent="0">
              <a:buNone/>
            </a:pPr>
            <a:r>
              <a:rPr lang="ru-RU" b="1" dirty="0" err="1" smtClean="0"/>
              <a:t>take</a:t>
            </a:r>
            <a:r>
              <a:rPr lang="ru-RU" b="1" dirty="0" smtClean="0"/>
              <a:t>(</a:t>
            </a:r>
            <a:r>
              <a:rPr lang="ru-RU" b="1" dirty="0" err="1" smtClean="0"/>
              <a:t>int</a:t>
            </a:r>
            <a:r>
              <a:rPr lang="ru-RU" b="1" dirty="0" smtClean="0"/>
              <a:t> </a:t>
            </a:r>
            <a:r>
              <a:rPr lang="ru-RU" b="1" dirty="0" err="1" smtClean="0"/>
              <a:t>count</a:t>
            </a:r>
            <a:r>
              <a:rPr lang="ru-RU" b="1" dirty="0" smtClean="0"/>
              <a:t>): </a:t>
            </a:r>
            <a:r>
              <a:rPr lang="ru-RU" dirty="0" smtClean="0"/>
              <a:t>возвращает коллекцию, которая содержит первые </a:t>
            </a:r>
            <a:r>
              <a:rPr lang="ru-RU" dirty="0" err="1" smtClean="0"/>
              <a:t>count</a:t>
            </a:r>
            <a:r>
              <a:rPr lang="ru-RU" dirty="0" smtClean="0"/>
              <a:t> элементов</a:t>
            </a:r>
          </a:p>
          <a:p>
            <a:pPr marL="0" indent="0">
              <a:buNone/>
            </a:pPr>
            <a:r>
              <a:rPr lang="ru-RU" b="1" dirty="0" err="1" smtClean="0"/>
              <a:t>where</a:t>
            </a:r>
            <a:r>
              <a:rPr lang="ru-RU" b="1" dirty="0" smtClean="0"/>
              <a:t>(</a:t>
            </a:r>
            <a:r>
              <a:rPr lang="ru-RU" b="1" dirty="0" err="1" smtClean="0"/>
              <a:t>bool</a:t>
            </a:r>
            <a:r>
              <a:rPr lang="ru-RU" b="1" dirty="0" smtClean="0"/>
              <a:t> </a:t>
            </a:r>
            <a:r>
              <a:rPr lang="ru-RU" b="1" dirty="0" err="1" smtClean="0"/>
              <a:t>test</a:t>
            </a:r>
            <a:r>
              <a:rPr lang="ru-RU" b="1" dirty="0" smtClean="0"/>
              <a:t>(E </a:t>
            </a:r>
            <a:r>
              <a:rPr lang="ru-RU" b="1" dirty="0" err="1" smtClean="0"/>
              <a:t>element</a:t>
            </a:r>
            <a:r>
              <a:rPr lang="ru-RU" b="1" dirty="0" smtClean="0"/>
              <a:t>)): </a:t>
            </a:r>
            <a:r>
              <a:rPr lang="ru-RU" dirty="0" smtClean="0"/>
              <a:t>возвращает коллекцию, элементы которой соответствуют некоторому условию, которое передается в виде функции</a:t>
            </a:r>
          </a:p>
        </p:txBody>
      </p:sp>
    </p:spTree>
    <p:extLst>
      <p:ext uri="{BB962C8B-B14F-4D97-AF65-F5344CB8AC3E}">
        <p14:creationId xmlns:p14="http://schemas.microsoft.com/office/powerpoint/2010/main" val="363445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Map</a:t>
            </a:r>
            <a:endParaRPr lang="en-US" dirty="0"/>
          </a:p>
        </p:txBody>
      </p:sp>
      <p:sp>
        <p:nvSpPr>
          <p:cNvPr id="3" name="Объект 2"/>
          <p:cNvSpPr>
            <a:spLocks noGrp="1"/>
          </p:cNvSpPr>
          <p:nvPr>
            <p:ph idx="1"/>
          </p:nvPr>
        </p:nvSpPr>
        <p:spPr/>
        <p:txBody>
          <a:bodyPr/>
          <a:lstStyle/>
          <a:p>
            <a:pPr marL="0" indent="0">
              <a:buNone/>
            </a:pPr>
            <a:r>
              <a:rPr lang="ru-RU" dirty="0" smtClean="0"/>
              <a:t>элемента могут представлять различные типы.</a:t>
            </a:r>
          </a:p>
          <a:p>
            <a:pPr marL="0" indent="0">
              <a:buNone/>
            </a:pPr>
            <a:r>
              <a:rPr lang="ru-RU" dirty="0" smtClean="0"/>
              <a:t>Для создания объекта </a:t>
            </a:r>
            <a:r>
              <a:rPr lang="ru-RU" dirty="0" err="1" smtClean="0"/>
              <a:t>Map</a:t>
            </a:r>
            <a:r>
              <a:rPr lang="ru-RU" dirty="0" smtClean="0"/>
              <a:t> могут использоваться фигурные скобки {}, внутри которых помещаются пары </a:t>
            </a:r>
            <a:r>
              <a:rPr lang="ru-RU" dirty="0" err="1" smtClean="0"/>
              <a:t>ключзначение</a:t>
            </a:r>
            <a:r>
              <a:rPr lang="ru-RU" dirty="0" smtClean="0"/>
              <a:t>, либо конструктор класса </a:t>
            </a:r>
            <a:r>
              <a:rPr lang="ru-RU" dirty="0" err="1" smtClean="0"/>
              <a:t>Map</a:t>
            </a:r>
            <a:r>
              <a:rPr lang="ru-RU" dirty="0" smtClean="0"/>
              <a:t>. Варианты создания </a:t>
            </a:r>
            <a:r>
              <a:rPr lang="ru-RU" dirty="0" err="1" smtClean="0"/>
              <a:t>Map</a:t>
            </a:r>
            <a:r>
              <a:rPr lang="ru-RU" dirty="0" smtClean="0"/>
              <a:t>:</a:t>
            </a:r>
          </a:p>
          <a:p>
            <a:pPr marL="0" indent="0">
              <a:buNone/>
            </a:pPr>
            <a:r>
              <a:rPr lang="ru-RU" dirty="0" err="1" smtClean="0">
                <a:latin typeface="Courier New" panose="02070309020205020404" pitchFamily="49" charset="0"/>
                <a:cs typeface="Courier New" panose="02070309020205020404" pitchFamily="49" charset="0"/>
              </a:rPr>
              <a:t>var</a:t>
            </a:r>
            <a:r>
              <a:rPr lang="ru-RU" dirty="0" smtClean="0">
                <a:latin typeface="Courier New" panose="02070309020205020404" pitchFamily="49" charset="0"/>
                <a:cs typeface="Courier New" panose="02070309020205020404" pitchFamily="49" charset="0"/>
              </a:rPr>
              <a:t> </a:t>
            </a:r>
            <a:r>
              <a:rPr lang="ru-RU" b="1" i="1" dirty="0" smtClean="0">
                <a:latin typeface="Courier New" panose="02070309020205020404" pitchFamily="49" charset="0"/>
                <a:cs typeface="Courier New" panose="02070309020205020404" pitchFamily="49" charset="0"/>
              </a:rPr>
              <a:t>/*</a:t>
            </a:r>
            <a:r>
              <a:rPr lang="en-US" b="1" i="1" dirty="0" smtClean="0">
                <a:latin typeface="Courier New" panose="02070309020205020404" pitchFamily="49" charset="0"/>
                <a:cs typeface="Courier New" panose="02070309020205020404" pitchFamily="49" charset="0"/>
              </a:rPr>
              <a:t> Map&lt;</a:t>
            </a:r>
            <a:r>
              <a:rPr lang="en-US" b="1" i="1" dirty="0" err="1" smtClean="0">
                <a:latin typeface="Courier New" panose="02070309020205020404" pitchFamily="49" charset="0"/>
                <a:cs typeface="Courier New" panose="02070309020205020404" pitchFamily="49" charset="0"/>
              </a:rPr>
              <a:t>int</a:t>
            </a:r>
            <a:r>
              <a:rPr lang="en-US" b="1" i="1" dirty="0" smtClean="0">
                <a:latin typeface="Courier New" panose="02070309020205020404" pitchFamily="49" charset="0"/>
                <a:cs typeface="Courier New" panose="02070309020205020404" pitchFamily="49" charset="0"/>
              </a:rPr>
              <a:t>, String&gt; </a:t>
            </a:r>
            <a:r>
              <a:rPr lang="ru-RU" b="1" i="1"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map</a:t>
            </a:r>
            <a:r>
              <a:rPr lang="ru-RU" dirty="0" smtClean="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 </a:t>
            </a:r>
            <a:endParaRPr lang="ru-RU" dirty="0" smtClean="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1: "</a:t>
            </a:r>
            <a:r>
              <a:rPr lang="ru-RU" dirty="0" err="1" smtClean="0">
                <a:latin typeface="Courier New" panose="02070309020205020404" pitchFamily="49" charset="0"/>
                <a:cs typeface="Courier New" panose="02070309020205020404" pitchFamily="49" charset="0"/>
              </a:rPr>
              <a:t>Tom</a:t>
            </a:r>
            <a:r>
              <a:rPr lang="ru-RU" dirty="0" smtClean="0">
                <a:latin typeface="Courier New" panose="02070309020205020404" pitchFamily="49" charset="0"/>
                <a:cs typeface="Courier New" panose="02070309020205020404" pitchFamily="49" charset="0"/>
              </a:rPr>
              <a:t>",</a:t>
            </a:r>
          </a:p>
          <a:p>
            <a:pPr marL="0" indent="0">
              <a:buNone/>
            </a:pPr>
            <a:r>
              <a:rPr lang="ru-RU" dirty="0" smtClean="0">
                <a:latin typeface="Courier New" panose="02070309020205020404" pitchFamily="49" charset="0"/>
                <a:cs typeface="Courier New" panose="02070309020205020404" pitchFamily="49" charset="0"/>
              </a:rPr>
              <a:t>2: "</a:t>
            </a:r>
            <a:r>
              <a:rPr lang="ru-RU" dirty="0" err="1" smtClean="0">
                <a:latin typeface="Courier New" panose="02070309020205020404" pitchFamily="49" charset="0"/>
                <a:cs typeface="Courier New" panose="02070309020205020404" pitchFamily="49" charset="0"/>
              </a:rPr>
              <a:t>Bob</a:t>
            </a:r>
            <a:r>
              <a:rPr lang="ru-RU" dirty="0" smtClean="0">
                <a:latin typeface="Courier New" panose="02070309020205020404" pitchFamily="49" charset="0"/>
                <a:cs typeface="Courier New" panose="02070309020205020404" pitchFamily="49" charset="0"/>
              </a:rPr>
              <a:t>",</a:t>
            </a:r>
          </a:p>
          <a:p>
            <a:pPr marL="0" indent="0">
              <a:buNone/>
            </a:pPr>
            <a:r>
              <a:rPr lang="ru-RU" dirty="0" smtClean="0">
                <a:latin typeface="Courier New" panose="02070309020205020404" pitchFamily="49" charset="0"/>
                <a:cs typeface="Courier New" panose="02070309020205020404" pitchFamily="49" charset="0"/>
              </a:rPr>
              <a:t>3: "</a:t>
            </a:r>
            <a:r>
              <a:rPr lang="ru-RU" dirty="0" err="1" smtClean="0">
                <a:latin typeface="Courier New" panose="02070309020205020404" pitchFamily="49" charset="0"/>
                <a:cs typeface="Courier New" panose="02070309020205020404" pitchFamily="49" charset="0"/>
              </a:rPr>
              <a:t>Sam</a:t>
            </a:r>
            <a:r>
              <a:rPr lang="ru-RU" dirty="0" smtClean="0">
                <a:latin typeface="Courier New" panose="02070309020205020404" pitchFamily="49" charset="0"/>
                <a:cs typeface="Courier New" panose="02070309020205020404" pitchFamily="49" charset="0"/>
              </a:rPr>
              <a:t>"</a:t>
            </a:r>
          </a:p>
          <a:p>
            <a:pPr marL="0" indent="0">
              <a:buNone/>
            </a:pPr>
            <a:r>
              <a:rPr lang="ru-RU"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662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 и методы </a:t>
            </a:r>
            <a:r>
              <a:rPr lang="en-US" dirty="0" smtClean="0"/>
              <a:t>Map</a:t>
            </a:r>
            <a:endParaRPr lang="en-US" dirty="0"/>
          </a:p>
        </p:txBody>
      </p:sp>
      <p:sp>
        <p:nvSpPr>
          <p:cNvPr id="3" name="Объект 2"/>
          <p:cNvSpPr>
            <a:spLocks noGrp="1"/>
          </p:cNvSpPr>
          <p:nvPr>
            <p:ph idx="1"/>
          </p:nvPr>
        </p:nvSpPr>
        <p:spPr/>
        <p:txBody>
          <a:bodyPr/>
          <a:lstStyle/>
          <a:p>
            <a:pPr marL="0" indent="0">
              <a:buNone/>
            </a:pPr>
            <a:r>
              <a:rPr lang="ru-RU" dirty="0" smtClean="0"/>
              <a:t>Основные свойства:</a:t>
            </a:r>
          </a:p>
          <a:p>
            <a:pPr marL="0" indent="0">
              <a:buNone/>
            </a:pPr>
            <a:r>
              <a:rPr lang="ru-RU" b="1" dirty="0" err="1" smtClean="0"/>
              <a:t>entries</a:t>
            </a:r>
            <a:r>
              <a:rPr lang="ru-RU" dirty="0" smtClean="0"/>
              <a:t>: возвращает объект </a:t>
            </a:r>
            <a:r>
              <a:rPr lang="ru-RU" dirty="0" err="1" smtClean="0"/>
              <a:t>Iterable</a:t>
            </a:r>
            <a:r>
              <a:rPr lang="ru-RU" dirty="0" smtClean="0"/>
              <a:t>&lt;</a:t>
            </a:r>
            <a:r>
              <a:rPr lang="ru-RU" dirty="0" err="1" smtClean="0"/>
              <a:t>MapEntry</a:t>
            </a:r>
            <a:r>
              <a:rPr lang="ru-RU" dirty="0" smtClean="0"/>
              <a:t>&lt;K, V&gt;&gt;, который представляет все элементы </a:t>
            </a:r>
            <a:r>
              <a:rPr lang="ru-RU" dirty="0" err="1" smtClean="0"/>
              <a:t>Map</a:t>
            </a:r>
            <a:endParaRPr lang="ru-RU" dirty="0" smtClean="0"/>
          </a:p>
          <a:p>
            <a:pPr marL="0" indent="0">
              <a:buNone/>
            </a:pPr>
            <a:r>
              <a:rPr lang="ru-RU" b="1" dirty="0" err="1" smtClean="0"/>
              <a:t>keys</a:t>
            </a:r>
            <a:r>
              <a:rPr lang="ru-RU" dirty="0" smtClean="0"/>
              <a:t>: возвращает объект </a:t>
            </a:r>
            <a:r>
              <a:rPr lang="ru-RU" dirty="0" err="1" smtClean="0"/>
              <a:t>Iterable</a:t>
            </a:r>
            <a:r>
              <a:rPr lang="ru-RU" dirty="0" smtClean="0"/>
              <a:t>&lt;K&gt;, который представляет все ключи </a:t>
            </a:r>
            <a:r>
              <a:rPr lang="ru-RU" dirty="0" err="1" smtClean="0"/>
              <a:t>Map</a:t>
            </a:r>
            <a:endParaRPr lang="ru-RU" dirty="0" smtClean="0"/>
          </a:p>
          <a:p>
            <a:pPr marL="0" indent="0">
              <a:buNone/>
            </a:pPr>
            <a:r>
              <a:rPr lang="ru-RU" b="1" dirty="0" err="1" smtClean="0"/>
              <a:t>values</a:t>
            </a:r>
            <a:r>
              <a:rPr lang="ru-RU" dirty="0" smtClean="0"/>
              <a:t>: возвращает объект </a:t>
            </a:r>
            <a:r>
              <a:rPr lang="ru-RU" dirty="0" err="1" smtClean="0"/>
              <a:t>Iterable</a:t>
            </a:r>
            <a:r>
              <a:rPr lang="ru-RU" dirty="0" smtClean="0"/>
              <a:t>&lt;V&gt;, который представляет все значения </a:t>
            </a:r>
            <a:r>
              <a:rPr lang="ru-RU" dirty="0" err="1" smtClean="0"/>
              <a:t>Map</a:t>
            </a:r>
            <a:endParaRPr lang="ru-RU" dirty="0" smtClean="0"/>
          </a:p>
          <a:p>
            <a:pPr marL="0" indent="0">
              <a:buNone/>
            </a:pPr>
            <a:r>
              <a:rPr lang="ru-RU" b="1" dirty="0" err="1" smtClean="0"/>
              <a:t>length</a:t>
            </a:r>
            <a:r>
              <a:rPr lang="ru-RU" dirty="0" smtClean="0"/>
              <a:t>: возвращает количество элементов в </a:t>
            </a:r>
            <a:r>
              <a:rPr lang="ru-RU" dirty="0" err="1" smtClean="0"/>
              <a:t>Map</a:t>
            </a:r>
            <a:endParaRPr lang="ru-RU" dirty="0" smtClean="0"/>
          </a:p>
          <a:p>
            <a:pPr marL="0" indent="0">
              <a:buNone/>
            </a:pPr>
            <a:r>
              <a:rPr lang="ru-RU" b="1" dirty="0" err="1" smtClean="0"/>
              <a:t>isEmpty</a:t>
            </a:r>
            <a:r>
              <a:rPr lang="ru-RU" dirty="0" smtClean="0"/>
              <a:t>: возвращает </a:t>
            </a:r>
            <a:r>
              <a:rPr lang="ru-RU" dirty="0" err="1" smtClean="0"/>
              <a:t>true</a:t>
            </a:r>
            <a:r>
              <a:rPr lang="ru-RU" dirty="0" smtClean="0"/>
              <a:t>, если </a:t>
            </a:r>
            <a:r>
              <a:rPr lang="ru-RU" dirty="0" err="1" smtClean="0"/>
              <a:t>Map</a:t>
            </a:r>
            <a:r>
              <a:rPr lang="ru-RU" dirty="0" smtClean="0"/>
              <a:t> пуст</a:t>
            </a:r>
          </a:p>
        </p:txBody>
      </p:sp>
    </p:spTree>
    <p:extLst>
      <p:ext uri="{BB962C8B-B14F-4D97-AF65-F5344CB8AC3E}">
        <p14:creationId xmlns:p14="http://schemas.microsoft.com/office/powerpoint/2010/main" val="3860766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 и методы </a:t>
            </a:r>
            <a:r>
              <a:rPr lang="en-US" dirty="0" smtClean="0"/>
              <a:t>Map</a:t>
            </a:r>
            <a:endParaRPr lang="en-US" dirty="0"/>
          </a:p>
        </p:txBody>
      </p:sp>
      <p:sp>
        <p:nvSpPr>
          <p:cNvPr id="3" name="Объект 2"/>
          <p:cNvSpPr>
            <a:spLocks noGrp="1"/>
          </p:cNvSpPr>
          <p:nvPr>
            <p:ph idx="1"/>
          </p:nvPr>
        </p:nvSpPr>
        <p:spPr>
          <a:xfrm>
            <a:off x="434715" y="1825624"/>
            <a:ext cx="11467475" cy="4919949"/>
          </a:xfrm>
        </p:spPr>
        <p:txBody>
          <a:bodyPr>
            <a:normAutofit/>
          </a:bodyPr>
          <a:lstStyle/>
          <a:p>
            <a:pPr marL="0" indent="0">
              <a:buNone/>
            </a:pPr>
            <a:r>
              <a:rPr lang="en-US" b="1" dirty="0" err="1" smtClean="0"/>
              <a:t>addAll</a:t>
            </a:r>
            <a:r>
              <a:rPr lang="en-US" b="1" dirty="0" smtClean="0"/>
              <a:t>(Map&lt;K, V&gt; other): </a:t>
            </a:r>
            <a:r>
              <a:rPr lang="ru-RU" dirty="0" smtClean="0"/>
              <a:t>добавляет в </a:t>
            </a:r>
            <a:r>
              <a:rPr lang="en-US" dirty="0" smtClean="0"/>
              <a:t>Map </a:t>
            </a:r>
            <a:r>
              <a:rPr lang="ru-RU" dirty="0" smtClean="0"/>
              <a:t>другой объект </a:t>
            </a:r>
            <a:r>
              <a:rPr lang="en-US" dirty="0" smtClean="0"/>
              <a:t>Map</a:t>
            </a:r>
          </a:p>
          <a:p>
            <a:pPr marL="0" indent="0">
              <a:buNone/>
            </a:pPr>
            <a:r>
              <a:rPr lang="en-US" b="1" dirty="0" err="1" smtClean="0"/>
              <a:t>addEntries</a:t>
            </a:r>
            <a:r>
              <a:rPr lang="en-US" b="1" dirty="0" smtClean="0"/>
              <a:t>(</a:t>
            </a:r>
            <a:r>
              <a:rPr lang="en-US" b="1" dirty="0" err="1" smtClean="0"/>
              <a:t>Iterable</a:t>
            </a:r>
            <a:r>
              <a:rPr lang="en-US" b="1" dirty="0" smtClean="0"/>
              <a:t>&lt;</a:t>
            </a:r>
            <a:r>
              <a:rPr lang="en-US" b="1" dirty="0" err="1" smtClean="0"/>
              <a:t>MapEntry</a:t>
            </a:r>
            <a:r>
              <a:rPr lang="en-US" b="1" dirty="0" smtClean="0"/>
              <a:t>&lt;K, V&gt;&gt; </a:t>
            </a:r>
            <a:r>
              <a:rPr lang="en-US" b="1" dirty="0" err="1" smtClean="0"/>
              <a:t>newEntries</a:t>
            </a:r>
            <a:r>
              <a:rPr lang="en-US" b="1" dirty="0" smtClean="0"/>
              <a:t>): </a:t>
            </a:r>
            <a:r>
              <a:rPr lang="ru-RU" dirty="0" smtClean="0"/>
              <a:t>добавляет в </a:t>
            </a:r>
            <a:r>
              <a:rPr lang="en-US" dirty="0" smtClean="0"/>
              <a:t>Map </a:t>
            </a:r>
            <a:r>
              <a:rPr lang="ru-RU" dirty="0" smtClean="0"/>
              <a:t>коллекцию </a:t>
            </a:r>
            <a:r>
              <a:rPr lang="en-US" dirty="0" err="1" smtClean="0"/>
              <a:t>Iterable</a:t>
            </a:r>
            <a:r>
              <a:rPr lang="en-US" dirty="0" smtClean="0"/>
              <a:t>&lt;</a:t>
            </a:r>
            <a:r>
              <a:rPr lang="en-US" dirty="0" err="1" smtClean="0"/>
              <a:t>MapEntry</a:t>
            </a:r>
            <a:r>
              <a:rPr lang="en-US" dirty="0" smtClean="0"/>
              <a:t>&lt;K, V&gt;&gt;</a:t>
            </a:r>
          </a:p>
          <a:p>
            <a:pPr marL="0" indent="0">
              <a:buNone/>
            </a:pPr>
            <a:r>
              <a:rPr lang="en-US" b="1" dirty="0" smtClean="0"/>
              <a:t>clear(): </a:t>
            </a:r>
            <a:r>
              <a:rPr lang="ru-RU" dirty="0" smtClean="0"/>
              <a:t>удаляет все элементы из </a:t>
            </a:r>
            <a:r>
              <a:rPr lang="en-US" dirty="0" smtClean="0"/>
              <a:t>Map</a:t>
            </a:r>
          </a:p>
          <a:p>
            <a:pPr marL="0" indent="0">
              <a:buNone/>
            </a:pPr>
            <a:r>
              <a:rPr lang="en-US" b="1" dirty="0" err="1" smtClean="0"/>
              <a:t>containsKey</a:t>
            </a:r>
            <a:r>
              <a:rPr lang="en-US" b="1" dirty="0" smtClean="0"/>
              <a:t>(Object key): </a:t>
            </a:r>
            <a:r>
              <a:rPr lang="ru-RU" dirty="0" smtClean="0"/>
              <a:t>возвращает </a:t>
            </a:r>
            <a:r>
              <a:rPr lang="en-US" dirty="0" smtClean="0"/>
              <a:t>true, </a:t>
            </a:r>
            <a:r>
              <a:rPr lang="ru-RU" dirty="0" smtClean="0"/>
              <a:t>если </a:t>
            </a:r>
            <a:r>
              <a:rPr lang="en-US" dirty="0" smtClean="0"/>
              <a:t>Map </a:t>
            </a:r>
            <a:r>
              <a:rPr lang="ru-RU" dirty="0" smtClean="0"/>
              <a:t>содержит ключ </a:t>
            </a:r>
            <a:r>
              <a:rPr lang="en-US" dirty="0" smtClean="0"/>
              <a:t>key</a:t>
            </a:r>
          </a:p>
          <a:p>
            <a:pPr marL="0" indent="0">
              <a:buNone/>
            </a:pPr>
            <a:r>
              <a:rPr lang="en-US" b="1" dirty="0" err="1" smtClean="0"/>
              <a:t>containsValue</a:t>
            </a:r>
            <a:r>
              <a:rPr lang="en-US" b="1" dirty="0" smtClean="0"/>
              <a:t>(Object value): </a:t>
            </a:r>
            <a:r>
              <a:rPr lang="ru-RU" dirty="0" smtClean="0"/>
              <a:t>возвращает </a:t>
            </a:r>
            <a:r>
              <a:rPr lang="en-US" dirty="0" smtClean="0"/>
              <a:t>true, </a:t>
            </a:r>
            <a:r>
              <a:rPr lang="ru-RU" dirty="0" smtClean="0"/>
              <a:t>если </a:t>
            </a:r>
            <a:r>
              <a:rPr lang="en-US" dirty="0" smtClean="0"/>
              <a:t>Map </a:t>
            </a:r>
            <a:r>
              <a:rPr lang="ru-RU" dirty="0" smtClean="0"/>
              <a:t>содержит значение </a:t>
            </a:r>
            <a:r>
              <a:rPr lang="en-US" dirty="0" smtClean="0"/>
              <a:t>value</a:t>
            </a:r>
          </a:p>
          <a:p>
            <a:pPr marL="0" indent="0">
              <a:buNone/>
            </a:pPr>
            <a:r>
              <a:rPr lang="en-US" b="1" dirty="0" smtClean="0"/>
              <a:t>remove(Object key): </a:t>
            </a:r>
            <a:r>
              <a:rPr lang="ru-RU" dirty="0" smtClean="0"/>
              <a:t>удаляет из </a:t>
            </a:r>
            <a:r>
              <a:rPr lang="en-US" dirty="0" smtClean="0"/>
              <a:t>Map </a:t>
            </a:r>
            <a:r>
              <a:rPr lang="ru-RU" dirty="0" smtClean="0"/>
              <a:t>элемент с ключом </a:t>
            </a:r>
            <a:r>
              <a:rPr lang="en-US" dirty="0" smtClean="0"/>
              <a:t>key</a:t>
            </a:r>
          </a:p>
          <a:p>
            <a:pPr marL="0" indent="0">
              <a:buNone/>
            </a:pPr>
            <a:endParaRPr lang="ru-RU" dirty="0" smtClean="0"/>
          </a:p>
        </p:txBody>
      </p:sp>
    </p:spTree>
    <p:extLst>
      <p:ext uri="{BB962C8B-B14F-4D97-AF65-F5344CB8AC3E}">
        <p14:creationId xmlns:p14="http://schemas.microsoft.com/office/powerpoint/2010/main" val="3859331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Перечисления</a:t>
            </a:r>
            <a:endParaRPr lang="en-US" dirty="0"/>
          </a:p>
        </p:txBody>
      </p:sp>
      <p:sp>
        <p:nvSpPr>
          <p:cNvPr id="3" name="Объект 2"/>
          <p:cNvSpPr>
            <a:spLocks noGrp="1"/>
          </p:cNvSpPr>
          <p:nvPr>
            <p:ph idx="1"/>
          </p:nvPr>
        </p:nvSpPr>
        <p:spPr>
          <a:xfrm>
            <a:off x="838200" y="1825625"/>
            <a:ext cx="11353800" cy="4351338"/>
          </a:xfrm>
        </p:spPr>
        <p:txBody>
          <a:bodyPr/>
          <a:lstStyle/>
          <a:p>
            <a:pPr marL="0" indent="0">
              <a:buNone/>
            </a:pPr>
            <a:r>
              <a:rPr lang="ru-RU" dirty="0" smtClean="0"/>
              <a:t>Если нужен объект, который содержит фиксированное количество постоянных значений? Не хотите иметь кучу переменных, захламляющих все вокруг, и вам не нужен полноценный класс? Тогда </a:t>
            </a:r>
            <a:r>
              <a:rPr lang="ru-RU" dirty="0" err="1" smtClean="0"/>
              <a:t>enum</a:t>
            </a:r>
            <a:r>
              <a:rPr lang="ru-RU" dirty="0" smtClean="0"/>
              <a:t> (сокращенно от </a:t>
            </a:r>
            <a:r>
              <a:rPr lang="ru-RU" dirty="0" err="1" smtClean="0"/>
              <a:t>enumeration</a:t>
            </a:r>
            <a:r>
              <a:rPr lang="ru-RU" dirty="0" smtClean="0"/>
              <a:t>, перечисление) вам подойдет! Смотрите! Вот он!</a:t>
            </a:r>
          </a:p>
          <a:p>
            <a:pPr marL="0" indent="0">
              <a:buNone/>
            </a:pPr>
            <a:endParaRPr lang="ru-RU" dirty="0" smtClean="0"/>
          </a:p>
          <a:p>
            <a:pPr marL="0" indent="0">
              <a:buNone/>
            </a:pPr>
            <a:r>
              <a:rPr lang="en-US" sz="2400" dirty="0" err="1" smtClean="0">
                <a:latin typeface="Courier New" panose="02070309020205020404" pitchFamily="49" charset="0"/>
                <a:cs typeface="Courier New" panose="02070309020205020404" pitchFamily="49" charset="0"/>
              </a:rPr>
              <a:t>enum</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SciFiShows</a:t>
            </a:r>
            <a:r>
              <a:rPr lang="en-US" sz="2400" dirty="0" smtClean="0">
                <a:latin typeface="Courier New" panose="02070309020205020404" pitchFamily="49" charset="0"/>
                <a:cs typeface="Courier New" panose="02070309020205020404" pitchFamily="49" charset="0"/>
              </a:rPr>
              <a:t> { Babylon_5, Stargate_SG1, </a:t>
            </a:r>
            <a:r>
              <a:rPr lang="en-US" sz="2400" dirty="0" err="1" smtClean="0">
                <a:latin typeface="Courier New" panose="02070309020205020404" pitchFamily="49" charset="0"/>
                <a:cs typeface="Courier New" panose="02070309020205020404" pitchFamily="49" charset="0"/>
              </a:rPr>
              <a:t>Star_Trek</a:t>
            </a: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760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825" y="704850"/>
            <a:ext cx="10848975" cy="5472113"/>
          </a:xfrm>
        </p:spPr>
        <p:txBody>
          <a:bodyPr>
            <a:normAutofit/>
          </a:bodyPr>
          <a:lstStyle/>
          <a:p>
            <a:pPr marL="0" indent="0" algn="just">
              <a:buNone/>
            </a:pPr>
            <a:r>
              <a:rPr lang="ru-RU" dirty="0" err="1" smtClean="0"/>
              <a:t>Dart</a:t>
            </a:r>
            <a:r>
              <a:rPr lang="ru-RU" dirty="0" smtClean="0"/>
              <a:t> поддерживает функции верхнего уровня (такие как </a:t>
            </a:r>
            <a:r>
              <a:rPr lang="ru-RU" dirty="0" err="1" smtClean="0"/>
              <a:t>main</a:t>
            </a:r>
            <a:r>
              <a:rPr lang="ru-RU" dirty="0" smtClean="0"/>
              <a:t> ()), а также функции, привязанные к классу или объекту (статические методы и методы экземпляра соответственно). Вы также можете создавать функции внутри функций (вложенные или локальные функции). Точно так же </a:t>
            </a:r>
            <a:r>
              <a:rPr lang="ru-RU" dirty="0" err="1" smtClean="0"/>
              <a:t>Dart</a:t>
            </a:r>
            <a:r>
              <a:rPr lang="ru-RU" dirty="0" smtClean="0"/>
              <a:t> поддерживает переменные верхнего уровня, а также переменные, привязанные к классу или объекту (статические переменные и переменные экземпляра). Переменные экземпляра иногда называют полями или свойствами. В отличие от </a:t>
            </a:r>
            <a:r>
              <a:rPr lang="ru-RU" dirty="0" err="1" smtClean="0"/>
              <a:t>Java</a:t>
            </a:r>
            <a:r>
              <a:rPr lang="ru-RU" dirty="0" smtClean="0"/>
              <a:t>, в </a:t>
            </a:r>
            <a:r>
              <a:rPr lang="ru-RU" dirty="0" err="1" smtClean="0"/>
              <a:t>Dart</a:t>
            </a:r>
            <a:r>
              <a:rPr lang="ru-RU" dirty="0" smtClean="0"/>
              <a:t> нет ключевых слов </a:t>
            </a:r>
            <a:r>
              <a:rPr lang="ru-RU" dirty="0" err="1" smtClean="0"/>
              <a:t>public</a:t>
            </a:r>
            <a:r>
              <a:rPr lang="ru-RU" dirty="0" smtClean="0"/>
              <a:t>, </a:t>
            </a:r>
            <a:r>
              <a:rPr lang="ru-RU" dirty="0" err="1" smtClean="0"/>
              <a:t>protected</a:t>
            </a:r>
            <a:r>
              <a:rPr lang="ru-RU" dirty="0" smtClean="0"/>
              <a:t> и </a:t>
            </a:r>
            <a:r>
              <a:rPr lang="ru-RU" dirty="0" err="1" smtClean="0"/>
              <a:t>private</a:t>
            </a:r>
            <a:r>
              <a:rPr lang="ru-RU" dirty="0" smtClean="0"/>
              <a:t>. Если идентификатор начинается с подчеркивания (_), он является частным для своей библиотеки. Идентификаторы могут начинаться с буквы или символа подчеркивания (_), за которым следует любая комбинация этих символов и цифр. </a:t>
            </a:r>
            <a:endParaRPr lang="en-US" dirty="0"/>
          </a:p>
        </p:txBody>
      </p:sp>
    </p:spTree>
    <p:extLst>
      <p:ext uri="{BB962C8B-B14F-4D97-AF65-F5344CB8AC3E}">
        <p14:creationId xmlns:p14="http://schemas.microsoft.com/office/powerpoint/2010/main" val="102421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 ты его точно знаешь? Ключевые слова «</a:t>
            </a:r>
            <a:r>
              <a:rPr lang="ru-RU" dirty="0" err="1" smtClean="0"/>
              <a:t>as</a:t>
            </a:r>
            <a:r>
              <a:rPr lang="ru-RU" dirty="0" smtClean="0"/>
              <a:t>» и «</a:t>
            </a:r>
            <a:r>
              <a:rPr lang="ru-RU" dirty="0" err="1" smtClean="0"/>
              <a:t>is</a:t>
            </a:r>
            <a:r>
              <a:rPr lang="ru-RU" dirty="0" smtClean="0"/>
              <a:t>»</a:t>
            </a:r>
            <a:endParaRPr lang="en-US" dirty="0"/>
          </a:p>
        </p:txBody>
      </p:sp>
      <p:sp>
        <p:nvSpPr>
          <p:cNvPr id="3" name="Объект 2"/>
          <p:cNvSpPr>
            <a:spLocks noGrp="1"/>
          </p:cNvSpPr>
          <p:nvPr>
            <p:ph idx="1"/>
          </p:nvPr>
        </p:nvSpPr>
        <p:spPr/>
        <p:txBody>
          <a:bodyPr/>
          <a:lstStyle/>
          <a:p>
            <a:pPr marL="0" indent="0">
              <a:buNone/>
            </a:pPr>
            <a:r>
              <a:rPr lang="ru-RU" dirty="0" smtClean="0"/>
              <a:t>Эти два оператора часто используются вместе: ключевое слово </a:t>
            </a:r>
            <a:r>
              <a:rPr lang="ru-RU" dirty="0" err="1" smtClean="0"/>
              <a:t>is</a:t>
            </a:r>
            <a:r>
              <a:rPr lang="ru-RU" dirty="0" smtClean="0"/>
              <a:t> позволяет вам определить, относится ли объект к конкретному типу; </a:t>
            </a:r>
            <a:r>
              <a:rPr lang="ru-RU" dirty="0" err="1" smtClean="0"/>
              <a:t>as</a:t>
            </a:r>
            <a:r>
              <a:rPr lang="ru-RU" dirty="0" smtClean="0"/>
              <a:t> приводит объект к определенному типу.</a:t>
            </a:r>
          </a:p>
          <a:p>
            <a:pPr marL="0" indent="0">
              <a:buNone/>
            </a:pPr>
            <a:r>
              <a:rPr lang="en-US" dirty="0" smtClean="0">
                <a:latin typeface="Courier New" panose="02070309020205020404" pitchFamily="49" charset="0"/>
                <a:cs typeface="Courier New" panose="02070309020205020404" pitchFamily="49" charset="0"/>
              </a:rPr>
              <a:t>if (shape is Circle){</a:t>
            </a:r>
          </a:p>
          <a:p>
            <a:pPr marL="0" indent="0">
              <a:buNone/>
            </a:pPr>
            <a:r>
              <a:rPr lang="en-US" dirty="0" smtClean="0">
                <a:latin typeface="Courier New" panose="02070309020205020404" pitchFamily="49" charset="0"/>
                <a:cs typeface="Courier New" panose="02070309020205020404" pitchFamily="49" charset="0"/>
              </a:rPr>
              <a:t>	 print(</a:t>
            </a:r>
            <a:r>
              <a:rPr lang="en-US" dirty="0" err="1" smtClean="0">
                <a:latin typeface="Courier New" panose="02070309020205020404" pitchFamily="49" charset="0"/>
                <a:cs typeface="Courier New" panose="02070309020205020404" pitchFamily="49" charset="0"/>
              </a:rPr>
              <a:t>shape.circumference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buNone/>
            </a:pPr>
            <a:endParaRPr lang="ru-RU"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(shape as Circle).circumference = 20;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1512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4714" y="0"/>
            <a:ext cx="10515600" cy="1325563"/>
          </a:xfrm>
        </p:spPr>
        <p:txBody>
          <a:bodyPr/>
          <a:lstStyle/>
          <a:p>
            <a:r>
              <a:rPr lang="ru-RU" b="1" i="1" dirty="0" smtClean="0"/>
              <a:t>Циклы</a:t>
            </a:r>
            <a:endParaRPr lang="en-US" b="1" i="1" dirty="0"/>
          </a:p>
        </p:txBody>
      </p:sp>
      <p:sp>
        <p:nvSpPr>
          <p:cNvPr id="3" name="Объект 2"/>
          <p:cNvSpPr>
            <a:spLocks noGrp="1"/>
          </p:cNvSpPr>
          <p:nvPr>
            <p:ph idx="1"/>
          </p:nvPr>
        </p:nvSpPr>
        <p:spPr>
          <a:xfrm>
            <a:off x="434714" y="1409074"/>
            <a:ext cx="11482465" cy="5448925"/>
          </a:xfrm>
        </p:spPr>
        <p:txBody>
          <a:bodyPr>
            <a:normAutofit lnSpcReduction="10000"/>
          </a:bodyPr>
          <a:lstStyle/>
          <a:p>
            <a:pPr marL="0" indent="0">
              <a:buNone/>
            </a:pPr>
            <a:r>
              <a:rPr lang="ru-RU" sz="3200" dirty="0" smtClean="0"/>
              <a:t>Цикл в </a:t>
            </a:r>
            <a:r>
              <a:rPr lang="en-US" sz="3200" dirty="0" smtClean="0"/>
              <a:t>Dart </a:t>
            </a:r>
            <a:r>
              <a:rPr lang="ru-RU" sz="3200" dirty="0" smtClean="0"/>
              <a:t>очень похож на циклы в других языках: </a:t>
            </a:r>
          </a:p>
          <a:p>
            <a:pPr marL="0" indent="0">
              <a:buNone/>
            </a:pPr>
            <a:r>
              <a:rPr lang="en-US" dirty="0" smtClean="0">
                <a:latin typeface="Courier New" panose="02070309020205020404" pitchFamily="49" charset="0"/>
                <a:cs typeface="Courier New" panose="02070309020205020404" pitchFamily="49" charset="0"/>
              </a:rPr>
              <a:t>for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&lt; 10;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print(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endParaRPr lang="ru-RU" dirty="0" smtClean="0">
              <a:latin typeface="Courier New" panose="02070309020205020404" pitchFamily="49" charset="0"/>
              <a:cs typeface="Courier New" panose="02070309020205020404" pitchFamily="49" charset="0"/>
            </a:endParaRPr>
          </a:p>
          <a:p>
            <a:pPr marL="0" indent="0">
              <a:buNone/>
            </a:pPr>
            <a:endParaRPr lang="ru-RU"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List </a:t>
            </a:r>
            <a:r>
              <a:rPr lang="en-US" dirty="0" err="1" smtClean="0">
                <a:latin typeface="Courier New" panose="02070309020205020404" pitchFamily="49" charset="0"/>
                <a:cs typeface="Courier New" panose="02070309020205020404" pitchFamily="49" charset="0"/>
              </a:rPr>
              <a:t>starfleet</a:t>
            </a:r>
            <a:r>
              <a:rPr lang="en-US" dirty="0" smtClean="0">
                <a:latin typeface="Courier New" panose="02070309020205020404" pitchFamily="49" charset="0"/>
                <a:cs typeface="Courier New" panose="02070309020205020404" pitchFamily="49" charset="0"/>
              </a:rPr>
              <a:t> = [ "1701", "1234", "1017", "2610", "7410" ];</a:t>
            </a:r>
          </a:p>
          <a:p>
            <a:pPr marL="0" indent="0">
              <a:buNone/>
            </a:pPr>
            <a:r>
              <a:rPr lang="en-US" dirty="0" smtClean="0">
                <a:latin typeface="Courier New" panose="02070309020205020404" pitchFamily="49" charset="0"/>
                <a:cs typeface="Courier New" panose="02070309020205020404" pitchFamily="49" charset="0"/>
              </a:rPr>
              <a:t>main() {</a:t>
            </a:r>
          </a:p>
          <a:p>
            <a:pPr marL="0" indent="0">
              <a:buNone/>
            </a:pPr>
            <a:r>
              <a:rPr lang="en-US" dirty="0" smtClean="0">
                <a:latin typeface="Courier New" panose="02070309020205020404" pitchFamily="49" charset="0"/>
                <a:cs typeface="Courier New" panose="02070309020205020404" pitchFamily="49" charset="0"/>
              </a:rPr>
              <a:t>	 for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shipNum</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starfleet</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print("NCC-" + </a:t>
            </a:r>
            <a:r>
              <a:rPr lang="en-US" dirty="0" err="1" smtClean="0">
                <a:latin typeface="Courier New" panose="02070309020205020404" pitchFamily="49" charset="0"/>
                <a:cs typeface="Courier New" panose="02070309020205020404" pitchFamily="49" charset="0"/>
              </a:rPr>
              <a:t>shipNum</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starfleet.forEach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shipNum</a:t>
            </a:r>
            <a:r>
              <a:rPr lang="en-US" dirty="0" smtClean="0">
                <a:latin typeface="Courier New" panose="02070309020205020404" pitchFamily="49" charset="0"/>
                <a:cs typeface="Courier New" panose="02070309020205020404" pitchFamily="49" charset="0"/>
              </a:rPr>
              <a:t>) =&gt; print("NCC-" + </a:t>
            </a:r>
            <a:r>
              <a:rPr lang="en-US" dirty="0" err="1" smtClean="0">
                <a:latin typeface="Courier New" panose="02070309020205020404" pitchFamily="49" charset="0"/>
                <a:cs typeface="Courier New" panose="02070309020205020404" pitchFamily="49" charset="0"/>
              </a:rPr>
              <a:t>shipNum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0728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4714" y="0"/>
            <a:ext cx="10515600" cy="1325563"/>
          </a:xfrm>
        </p:spPr>
        <p:txBody>
          <a:bodyPr/>
          <a:lstStyle/>
          <a:p>
            <a:r>
              <a:rPr lang="ru-RU" b="1" i="1" dirty="0" smtClean="0"/>
              <a:t>Циклы</a:t>
            </a:r>
            <a:endParaRPr lang="en-US" b="1" i="1" dirty="0"/>
          </a:p>
        </p:txBody>
      </p:sp>
      <p:sp>
        <p:nvSpPr>
          <p:cNvPr id="3" name="Объект 2"/>
          <p:cNvSpPr>
            <a:spLocks noGrp="1"/>
          </p:cNvSpPr>
          <p:nvPr>
            <p:ph idx="1"/>
          </p:nvPr>
        </p:nvSpPr>
        <p:spPr>
          <a:xfrm>
            <a:off x="434714" y="1409074"/>
            <a:ext cx="11482465" cy="5448925"/>
          </a:xfrm>
        </p:spPr>
        <p:txBody>
          <a:bodyPr>
            <a:normAutofit lnSpcReduction="10000"/>
          </a:bodyPr>
          <a:lstStyle/>
          <a:p>
            <a:pPr marL="0" indent="0">
              <a:buNone/>
            </a:pPr>
            <a:r>
              <a:rPr lang="en-US" sz="3200" dirty="0">
                <a:latin typeface="Courier New" panose="02070309020205020404" pitchFamily="49" charset="0"/>
                <a:cs typeface="Courier New" panose="02070309020205020404" pitchFamily="49" charset="0"/>
              </a:rPr>
              <a:t>main() { </a:t>
            </a:r>
            <a:r>
              <a:rPr lang="en-US" sz="3200" dirty="0" err="1">
                <a:latin typeface="Courier New" panose="02070309020205020404" pitchFamily="49" charset="0"/>
                <a:cs typeface="Courier New" panose="02070309020205020404" pitchFamily="49" charset="0"/>
              </a:rPr>
              <a:t>starfleet.forEach</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shipNum</a:t>
            </a:r>
            <a:r>
              <a:rPr lang="en-US" sz="3200" dirty="0">
                <a:latin typeface="Courier New" panose="02070309020205020404" pitchFamily="49" charset="0"/>
                <a:cs typeface="Courier New" panose="02070309020205020404" pitchFamily="49" charset="0"/>
              </a:rPr>
              <a:t>) =&gt; print("NCC-" + </a:t>
            </a:r>
            <a:r>
              <a:rPr lang="en-US" sz="3200" dirty="0" err="1">
                <a:latin typeface="Courier New" panose="02070309020205020404" pitchFamily="49" charset="0"/>
                <a:cs typeface="Courier New" panose="02070309020205020404" pitchFamily="49" charset="0"/>
              </a:rPr>
              <a:t>shipNum</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a:t>
            </a:r>
          </a:p>
          <a:p>
            <a:pPr marL="0" indent="0">
              <a:buNone/>
            </a:pPr>
            <a:endParaRPr lang="en-US" sz="3200" dirty="0" smtClean="0">
              <a:latin typeface="Courier New" panose="02070309020205020404" pitchFamily="49" charset="0"/>
              <a:cs typeface="Courier New" panose="02070309020205020404" pitchFamily="49" charset="0"/>
            </a:endParaRP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while (!</a:t>
            </a:r>
            <a:r>
              <a:rPr lang="en-US" sz="3200" dirty="0" err="1">
                <a:latin typeface="Courier New" panose="02070309020205020404" pitchFamily="49" charset="0"/>
                <a:cs typeface="Courier New" panose="02070309020205020404" pitchFamily="49" charset="0"/>
              </a:rPr>
              <a:t>isDone</a:t>
            </a: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 </a:t>
            </a:r>
            <a:r>
              <a:rPr lang="ru-RU" sz="3200" dirty="0">
                <a:latin typeface="Courier New" panose="02070309020205020404" pitchFamily="49" charset="0"/>
                <a:cs typeface="Courier New" panose="02070309020205020404" pitchFamily="49" charset="0"/>
              </a:rPr>
              <a:t>Делать что-нибудь</a:t>
            </a:r>
          </a:p>
          <a:p>
            <a:pPr marL="0" indent="0">
              <a:buNone/>
            </a:pPr>
            <a:r>
              <a:rPr lang="ru-RU"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do {</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showStatus</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while (!</a:t>
            </a:r>
            <a:r>
              <a:rPr lang="en-US" sz="3200" dirty="0" err="1">
                <a:latin typeface="Courier New" panose="02070309020205020404" pitchFamily="49" charset="0"/>
                <a:cs typeface="Courier New" panose="02070309020205020404" pitchFamily="49" charset="0"/>
              </a:rPr>
              <a:t>processDone</a:t>
            </a:r>
            <a:r>
              <a:rPr lang="en-US" sz="3200" dirty="0">
                <a:latin typeface="Courier New" panose="02070309020205020404" pitchFamily="49" charset="0"/>
                <a:cs typeface="Courier New" panose="02070309020205020404" pitchFamily="49" charset="0"/>
              </a:rPr>
              <a:t>())</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341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Switch</a:t>
            </a:r>
            <a:endParaRPr lang="en-US" dirty="0"/>
          </a:p>
        </p:txBody>
      </p:sp>
      <p:sp>
        <p:nvSpPr>
          <p:cNvPr id="3" name="Объект 2"/>
          <p:cNvSpPr>
            <a:spLocks noGrp="1"/>
          </p:cNvSpPr>
          <p:nvPr>
            <p:ph idx="1"/>
          </p:nvPr>
        </p:nvSpPr>
        <p:spPr>
          <a:xfrm>
            <a:off x="838200" y="1454046"/>
            <a:ext cx="10515600" cy="5403954"/>
          </a:xfrm>
        </p:spPr>
        <p:txBody>
          <a:bodyPr>
            <a:noAutofit/>
          </a:bodyPr>
          <a:lstStyle/>
          <a:p>
            <a:pPr marL="0" indent="0">
              <a:spcBef>
                <a:spcPts val="0"/>
              </a:spcBef>
              <a:buNone/>
            </a:pPr>
            <a:r>
              <a:rPr lang="en-US" sz="3200" dirty="0" smtClean="0">
                <a:latin typeface="Courier New" panose="02070309020205020404" pitchFamily="49" charset="0"/>
                <a:cs typeface="Courier New" panose="02070309020205020404" pitchFamily="49" charset="0"/>
              </a:rPr>
              <a:t>switch (</a:t>
            </a:r>
            <a:r>
              <a:rPr lang="en-US" sz="3200" dirty="0" err="1" smtClean="0">
                <a:latin typeface="Courier New" panose="02070309020205020404" pitchFamily="49" charset="0"/>
                <a:cs typeface="Courier New" panose="02070309020205020404" pitchFamily="49" charset="0"/>
              </a:rPr>
              <a:t>someVariable</a:t>
            </a:r>
            <a:r>
              <a:rPr lang="en-US" sz="3200" dirty="0" smtClean="0">
                <a:latin typeface="Courier New" panose="02070309020205020404" pitchFamily="49" charset="0"/>
                <a:cs typeface="Courier New" panose="02070309020205020404" pitchFamily="49" charset="0"/>
              </a:rPr>
              <a:t>) {</a:t>
            </a:r>
          </a:p>
          <a:p>
            <a:pPr marL="0" indent="0">
              <a:spcBef>
                <a:spcPts val="0"/>
              </a:spcBef>
              <a:buNone/>
            </a:pPr>
            <a:r>
              <a:rPr lang="en-US" sz="3200" dirty="0" smtClean="0">
                <a:latin typeface="Courier New" panose="02070309020205020404" pitchFamily="49" charset="0"/>
                <a:cs typeface="Courier New" panose="02070309020205020404" pitchFamily="49" charset="0"/>
              </a:rPr>
              <a:t>	case 1:</a:t>
            </a:r>
          </a:p>
          <a:p>
            <a:pPr marL="0" indent="0">
              <a:spcBef>
                <a:spcPts val="0"/>
              </a:spcBef>
              <a:buNone/>
            </a:pPr>
            <a:r>
              <a:rPr lang="en-US" sz="3200" dirty="0" smtClean="0">
                <a:latin typeface="Courier New" panose="02070309020205020404" pitchFamily="49" charset="0"/>
                <a:cs typeface="Courier New" panose="02070309020205020404" pitchFamily="49" charset="0"/>
              </a:rPr>
              <a:t> 			// </a:t>
            </a:r>
            <a:r>
              <a:rPr lang="ru-RU" sz="3200" dirty="0" smtClean="0">
                <a:latin typeface="Courier New" panose="02070309020205020404" pitchFamily="49" charset="0"/>
                <a:cs typeface="Courier New" panose="02070309020205020404" pitchFamily="49" charset="0"/>
              </a:rPr>
              <a:t>Сделайте что-нибудь</a:t>
            </a:r>
          </a:p>
          <a:p>
            <a:pPr marL="0" indent="0">
              <a:spcBef>
                <a:spcPts val="0"/>
              </a:spcBef>
              <a:buNone/>
            </a:pPr>
            <a:r>
              <a:rPr lang="ru-RU" sz="3200" dirty="0" smtClean="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		break;</a:t>
            </a:r>
          </a:p>
          <a:p>
            <a:pPr marL="0" indent="0">
              <a:spcBef>
                <a:spcPts val="0"/>
              </a:spcBef>
              <a:buNone/>
            </a:pPr>
            <a:r>
              <a:rPr lang="en-US" sz="3200" dirty="0" smtClean="0">
                <a:latin typeface="Courier New" panose="02070309020205020404" pitchFamily="49" charset="0"/>
                <a:cs typeface="Courier New" panose="02070309020205020404" pitchFamily="49" charset="0"/>
              </a:rPr>
              <a:t>	case 2:</a:t>
            </a:r>
          </a:p>
          <a:p>
            <a:pPr marL="0" indent="0">
              <a:spcBef>
                <a:spcPts val="0"/>
              </a:spcBef>
              <a:buNone/>
            </a:pPr>
            <a:r>
              <a:rPr lang="en-US" sz="3200" dirty="0" smtClean="0">
                <a:latin typeface="Courier New" panose="02070309020205020404" pitchFamily="49" charset="0"/>
                <a:cs typeface="Courier New" panose="02070309020205020404" pitchFamily="49" charset="0"/>
              </a:rPr>
              <a:t>	 		 // </a:t>
            </a:r>
            <a:r>
              <a:rPr lang="ru-RU" sz="3200" dirty="0" smtClean="0">
                <a:latin typeface="Courier New" panose="02070309020205020404" pitchFamily="49" charset="0"/>
                <a:cs typeface="Courier New" panose="02070309020205020404" pitchFamily="49" charset="0"/>
              </a:rPr>
              <a:t>Сделайте что-нибудь еще</a:t>
            </a:r>
          </a:p>
          <a:p>
            <a:pPr marL="0" indent="0">
              <a:spcBef>
                <a:spcPts val="0"/>
              </a:spcBef>
              <a:buNone/>
            </a:pPr>
            <a:r>
              <a:rPr lang="ru-RU" sz="3200" dirty="0" smtClean="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		break;</a:t>
            </a:r>
          </a:p>
          <a:p>
            <a:pPr marL="0" indent="0">
              <a:spcBef>
                <a:spcPts val="0"/>
              </a:spcBef>
              <a:buNone/>
            </a:pPr>
            <a:r>
              <a:rPr lang="en-US" sz="3200" dirty="0" smtClean="0">
                <a:latin typeface="Courier New" panose="02070309020205020404" pitchFamily="49" charset="0"/>
                <a:cs typeface="Courier New" panose="02070309020205020404" pitchFamily="49" charset="0"/>
              </a:rPr>
              <a:t>	default:</a:t>
            </a:r>
          </a:p>
          <a:p>
            <a:pPr marL="0" indent="0">
              <a:spcBef>
                <a:spcPts val="0"/>
              </a:spcBef>
              <a:buNone/>
            </a:pPr>
            <a:r>
              <a:rPr lang="en-US" sz="3200" dirty="0" smtClean="0">
                <a:latin typeface="Courier New" panose="02070309020205020404" pitchFamily="49" charset="0"/>
                <a:cs typeface="Courier New" panose="02070309020205020404" pitchFamily="49" charset="0"/>
              </a:rPr>
              <a:t>	 		 // </a:t>
            </a:r>
            <a:r>
              <a:rPr lang="ru-RU" sz="3200" dirty="0" smtClean="0">
                <a:latin typeface="Courier New" panose="02070309020205020404" pitchFamily="49" charset="0"/>
                <a:cs typeface="Courier New" panose="02070309020205020404" pitchFamily="49" charset="0"/>
              </a:rPr>
              <a:t>Это не первое или второе</a:t>
            </a:r>
          </a:p>
          <a:p>
            <a:pPr marL="0" indent="0">
              <a:spcBef>
                <a:spcPts val="0"/>
              </a:spcBef>
              <a:buNone/>
            </a:pPr>
            <a:r>
              <a:rPr lang="en-US" sz="3200" dirty="0" smtClean="0">
                <a:latin typeface="Courier New" panose="02070309020205020404" pitchFamily="49" charset="0"/>
                <a:cs typeface="Courier New" panose="02070309020205020404" pitchFamily="49" charset="0"/>
              </a:rPr>
              <a:t>		break;</a:t>
            </a:r>
          </a:p>
          <a:p>
            <a:pPr marL="0" indent="0">
              <a:spcBef>
                <a:spcPts val="0"/>
              </a:spcBef>
              <a:buNone/>
            </a:pPr>
            <a:r>
              <a:rPr lang="en-US" sz="3200" dirty="0" smtClean="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224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If</a:t>
            </a:r>
            <a:endParaRPr lang="en-US" dirty="0"/>
          </a:p>
        </p:txBody>
      </p:sp>
      <p:sp>
        <p:nvSpPr>
          <p:cNvPr id="3" name="Объект 2"/>
          <p:cNvSpPr>
            <a:spLocks noGrp="1"/>
          </p:cNvSpPr>
          <p:nvPr>
            <p:ph idx="1"/>
          </p:nvPr>
        </p:nvSpPr>
        <p:spPr/>
        <p:txBody>
          <a:bodyPr>
            <a:normAutofit fontScale="92500"/>
          </a:bodyPr>
          <a:lstStyle/>
          <a:p>
            <a:pPr marL="0" indent="0">
              <a:buNone/>
            </a:pPr>
            <a:r>
              <a:rPr lang="en-US" dirty="0" smtClean="0">
                <a:latin typeface="Courier New" panose="02070309020205020404" pitchFamily="49" charset="0"/>
                <a:cs typeface="Courier New" panose="02070309020205020404" pitchFamily="49" charset="0"/>
              </a:rPr>
              <a:t>if (mercury == true || </a:t>
            </a:r>
            <a:r>
              <a:rPr lang="en-US" dirty="0" err="1" smtClean="0">
                <a:latin typeface="Courier New" panose="02070309020205020404" pitchFamily="49" charset="0"/>
                <a:cs typeface="Courier New" panose="02070309020205020404" pitchFamily="49" charset="0"/>
              </a:rPr>
              <a:t>venus</a:t>
            </a:r>
            <a:r>
              <a:rPr lang="en-US" dirty="0" smtClean="0">
                <a:latin typeface="Courier New" panose="02070309020205020404" pitchFamily="49" charset="0"/>
                <a:cs typeface="Courier New" panose="02070309020205020404" pitchFamily="49" charset="0"/>
              </a:rPr>
              <a:t> == true ||</a:t>
            </a:r>
          </a:p>
          <a:p>
            <a:pPr marL="0" indent="0">
              <a:buNone/>
            </a:pPr>
            <a:r>
              <a:rPr lang="en-US" dirty="0" smtClean="0">
                <a:latin typeface="Courier New" panose="02070309020205020404" pitchFamily="49" charset="0"/>
                <a:cs typeface="Courier New" panose="02070309020205020404" pitchFamily="49" charset="0"/>
              </a:rPr>
              <a:t>	 earth == true || mars == true</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print ("It’s an inner planet");</a:t>
            </a:r>
          </a:p>
          <a:p>
            <a:pPr marL="0" indent="0">
              <a:buNone/>
            </a:pPr>
            <a:r>
              <a:rPr lang="en-US" dirty="0" smtClean="0">
                <a:latin typeface="Courier New" panose="02070309020205020404" pitchFamily="49" charset="0"/>
                <a:cs typeface="Courier New" panose="02070309020205020404" pitchFamily="49" charset="0"/>
              </a:rPr>
              <a:t>} else if (</a:t>
            </a:r>
            <a:r>
              <a:rPr lang="en-US" dirty="0" err="1" smtClean="0">
                <a:latin typeface="Courier New" panose="02070309020205020404" pitchFamily="49" charset="0"/>
                <a:cs typeface="Courier New" panose="02070309020205020404" pitchFamily="49" charset="0"/>
              </a:rPr>
              <a:t>jupiter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saturn</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uranus</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neptune</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print ("It’s an outer planet");</a:t>
            </a:r>
          </a:p>
          <a:p>
            <a:pPr marL="0" indent="0">
              <a:buNone/>
            </a:pPr>
            <a:r>
              <a:rPr lang="en-US" dirty="0" smtClean="0">
                <a:latin typeface="Courier New" panose="02070309020205020404" pitchFamily="49" charset="0"/>
                <a:cs typeface="Courier New" panose="02070309020205020404" pitchFamily="49" charset="0"/>
              </a:rPr>
              <a:t>} else {</a:t>
            </a:r>
          </a:p>
          <a:p>
            <a:pPr marL="0" indent="0">
              <a:buNone/>
            </a:pPr>
            <a:r>
              <a:rPr lang="en-US" dirty="0" smtClean="0">
                <a:latin typeface="Courier New" panose="02070309020205020404" pitchFamily="49" charset="0"/>
                <a:cs typeface="Courier New" panose="02070309020205020404" pitchFamily="49" charset="0"/>
              </a:rPr>
              <a:t>	 print("Poor Pluto, you are NOT a planet");</a:t>
            </a:r>
          </a:p>
          <a:p>
            <a:pPr marL="0" indent="0">
              <a:buNone/>
            </a:pPr>
            <a:r>
              <a:rPr lang="en-US" dirty="0" smtClean="0">
                <a:latin typeface="Courier New" panose="02070309020205020404" pitchFamily="49" charset="0"/>
                <a:cs typeface="Courier New" panose="02070309020205020404" pitchFamily="49" charset="0"/>
              </a:rPr>
              <a:t>} </a:t>
            </a:r>
            <a:r>
              <a:rPr lang="en-US" b="1" i="1" dirty="0" smtClean="0"/>
              <a:t>if (mercury || </a:t>
            </a:r>
            <a:r>
              <a:rPr lang="en-US" b="1" i="1" dirty="0" err="1" smtClean="0"/>
              <a:t>venus</a:t>
            </a:r>
            <a:r>
              <a:rPr lang="en-US" b="1" i="1" dirty="0" smtClean="0"/>
              <a:t> || earth || mars)</a:t>
            </a:r>
            <a:endParaRPr lang="en-US"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0303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Особености</a:t>
            </a:r>
            <a:r>
              <a:rPr lang="ru-RU" dirty="0" smtClean="0"/>
              <a:t> </a:t>
            </a:r>
            <a:r>
              <a:rPr lang="en-US" dirty="0" smtClean="0"/>
              <a:t>Void </a:t>
            </a:r>
            <a:r>
              <a:rPr lang="ru-RU" dirty="0" smtClean="0"/>
              <a:t>функций</a:t>
            </a:r>
            <a:endParaRPr lang="en-US" dirty="0"/>
          </a:p>
        </p:txBody>
      </p:sp>
      <p:sp>
        <p:nvSpPr>
          <p:cNvPr id="3" name="Объект 2"/>
          <p:cNvSpPr>
            <a:spLocks noGrp="1"/>
          </p:cNvSpPr>
          <p:nvPr>
            <p:ph idx="1"/>
          </p:nvPr>
        </p:nvSpPr>
        <p:spPr>
          <a:xfrm>
            <a:off x="434715" y="1469036"/>
            <a:ext cx="11347554" cy="5261548"/>
          </a:xfrm>
        </p:spPr>
        <p:txBody>
          <a:bodyPr>
            <a:normAutofit/>
          </a:bodyPr>
          <a:lstStyle/>
          <a:p>
            <a:pPr marL="0" indent="0">
              <a:buNone/>
            </a:pPr>
            <a:r>
              <a:rPr lang="ru-RU" sz="3200" dirty="0" smtClean="0"/>
              <a:t>Во-первых, если функция ничего не возвращает, вы можете полностью опустить тип возвращаемых данных; вам даже не нужно ставить </a:t>
            </a:r>
            <a:r>
              <a:rPr lang="ru-RU" sz="3200" dirty="0" err="1" smtClean="0"/>
              <a:t>void</a:t>
            </a:r>
            <a:r>
              <a:rPr lang="ru-RU" sz="3200" dirty="0" smtClean="0"/>
              <a:t> перед ней, как в большинстве языков (хотя вы можете сделать это, если хотите). В таких случаях в конец функции добавляется неявный возврат </a:t>
            </a:r>
            <a:r>
              <a:rPr lang="ru-RU" sz="3200" dirty="0" err="1" smtClean="0"/>
              <a:t>null</a:t>
            </a:r>
            <a:r>
              <a:rPr lang="ru-RU" sz="3200" dirty="0" smtClean="0"/>
              <a:t> (</a:t>
            </a:r>
            <a:r>
              <a:rPr lang="ru-RU" sz="3200" dirty="0" err="1" smtClean="0"/>
              <a:t>return</a:t>
            </a:r>
            <a:r>
              <a:rPr lang="ru-RU" sz="3200" dirty="0" smtClean="0"/>
              <a:t> </a:t>
            </a:r>
            <a:r>
              <a:rPr lang="ru-RU" sz="3200" dirty="0" err="1" smtClean="0"/>
              <a:t>null</a:t>
            </a:r>
            <a:r>
              <a:rPr lang="ru-RU" sz="3200" dirty="0" smtClean="0"/>
              <a:t>;).</a:t>
            </a:r>
          </a:p>
          <a:p>
            <a:pPr marL="0" indent="0">
              <a:buNone/>
            </a:pPr>
            <a:endParaRPr lang="ru-RU" sz="3200" dirty="0" smtClean="0"/>
          </a:p>
          <a:p>
            <a:pPr marL="0" indent="0">
              <a:spcBef>
                <a:spcPts val="0"/>
              </a:spcBef>
              <a:buNone/>
            </a:pPr>
            <a:r>
              <a:rPr lang="en-US" sz="3200" dirty="0" smtClean="0">
                <a:latin typeface="Courier New" panose="02070309020205020404" pitchFamily="49" charset="0"/>
                <a:cs typeface="Courier New" panose="02070309020205020404" pitchFamily="49" charset="0"/>
              </a:rPr>
              <a:t>class </a:t>
            </a:r>
            <a:r>
              <a:rPr lang="en-US" sz="3200" dirty="0" err="1" smtClean="0">
                <a:latin typeface="Courier New" panose="02070309020205020404" pitchFamily="49" charset="0"/>
                <a:cs typeface="Courier New" panose="02070309020205020404" pitchFamily="49" charset="0"/>
              </a:rPr>
              <a:t>MyClass</a:t>
            </a:r>
            <a:r>
              <a:rPr lang="en-US" sz="3200" dirty="0" smtClean="0">
                <a:latin typeface="Courier New" panose="02070309020205020404" pitchFamily="49" charset="0"/>
                <a:cs typeface="Courier New" panose="02070309020205020404" pitchFamily="49" charset="0"/>
              </a:rPr>
              <a:t> {</a:t>
            </a:r>
          </a:p>
          <a:p>
            <a:pPr marL="0" indent="0">
              <a:spcBef>
                <a:spcPts val="0"/>
              </a:spcBef>
              <a:buNone/>
            </a:pPr>
            <a:r>
              <a:rPr lang="en-US" sz="3200" dirty="0" smtClean="0">
                <a:latin typeface="Courier New" panose="02070309020205020404" pitchFamily="49" charset="0"/>
                <a:cs typeface="Courier New" panose="02070309020205020404" pitchFamily="49" charset="0"/>
              </a:rPr>
              <a:t>	 </a:t>
            </a:r>
            <a:r>
              <a:rPr lang="en-US" sz="3200" b="1" i="1" dirty="0" smtClean="0">
                <a:latin typeface="Courier New" panose="02070309020205020404" pitchFamily="49" charset="0"/>
                <a:cs typeface="Courier New" panose="02070309020205020404" pitchFamily="49" charset="0"/>
              </a:rPr>
              <a:t>void</a:t>
            </a: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sayHi</a:t>
            </a:r>
            <a:r>
              <a:rPr lang="en-US" sz="3200" dirty="0" smtClean="0">
                <a:latin typeface="Courier New" panose="02070309020205020404" pitchFamily="49" charset="0"/>
                <a:cs typeface="Courier New" panose="02070309020205020404" pitchFamily="49" charset="0"/>
              </a:rPr>
              <a:t>() {</a:t>
            </a:r>
          </a:p>
          <a:p>
            <a:pPr marL="0" indent="0">
              <a:spcBef>
                <a:spcPts val="0"/>
              </a:spcBef>
              <a:buNone/>
            </a:pPr>
            <a:r>
              <a:rPr lang="en-US" sz="3200" dirty="0" smtClean="0">
                <a:latin typeface="Courier New" panose="02070309020205020404" pitchFamily="49" charset="0"/>
                <a:cs typeface="Courier New" panose="02070309020205020404" pitchFamily="49" charset="0"/>
              </a:rPr>
              <a:t>	 	 print("Hi");</a:t>
            </a:r>
          </a:p>
          <a:p>
            <a:pPr marL="0" indent="0">
              <a:spcBef>
                <a:spcPts val="0"/>
              </a:spcBef>
              <a:buNone/>
            </a:pPr>
            <a:r>
              <a:rPr lang="en-US" sz="3200" dirty="0" smtClean="0">
                <a:latin typeface="Courier New" panose="02070309020205020404" pitchFamily="49" charset="0"/>
                <a:cs typeface="Courier New" panose="02070309020205020404" pitchFamily="49" charset="0"/>
              </a:rPr>
              <a:t>	 	 dynamic a = 1;</a:t>
            </a:r>
          </a:p>
          <a:p>
            <a:pPr marL="0" indent="0">
              <a:spcBef>
                <a:spcPts val="0"/>
              </a:spcBef>
              <a:buNone/>
            </a:pPr>
            <a:r>
              <a:rPr lang="en-US" sz="3200" dirty="0" smtClean="0">
                <a:latin typeface="Courier New" panose="02070309020205020404" pitchFamily="49" charset="0"/>
                <a:cs typeface="Courier New" panose="02070309020205020404" pitchFamily="49" charset="0"/>
              </a:rPr>
              <a:t> </a:t>
            </a:r>
            <a:r>
              <a:rPr lang="ru-RU" sz="3200" dirty="0" smtClean="0">
                <a:latin typeface="Courier New" panose="02070309020205020404" pitchFamily="49" charset="0"/>
                <a:cs typeface="Courier New" panose="02070309020205020404" pitchFamily="49" charset="0"/>
              </a:rPr>
              <a:t>		</a:t>
            </a:r>
            <a:r>
              <a:rPr lang="en-US" sz="3200" b="1" i="1" dirty="0" smtClean="0">
                <a:latin typeface="Courier New" panose="02070309020205020404" pitchFamily="49" charset="0"/>
                <a:cs typeface="Courier New" panose="02070309020205020404" pitchFamily="49" charset="0"/>
              </a:rPr>
              <a:t>return a;</a:t>
            </a:r>
            <a:r>
              <a:rPr lang="ru-RU" sz="3200" b="1" i="1" dirty="0" smtClean="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a:t>
            </a:r>
            <a:r>
              <a:rPr lang="ru-RU" sz="3200" dirty="0" smtClean="0">
                <a:latin typeface="Courier New" panose="02070309020205020404" pitchFamily="49" charset="0"/>
                <a:cs typeface="Courier New" panose="02070309020205020404" pitchFamily="49" charset="0"/>
              </a:rPr>
              <a:t> </a:t>
            </a:r>
            <a:r>
              <a:rPr lang="en-US" sz="3200" b="1" i="1" dirty="0" err="1" smtClean="0"/>
              <a:t>var</a:t>
            </a:r>
            <a:r>
              <a:rPr lang="en-US" sz="3200" b="1" i="1" dirty="0" smtClean="0"/>
              <a:t> b = </a:t>
            </a:r>
            <a:r>
              <a:rPr lang="en-US" sz="3200" b="1" i="1" dirty="0" err="1" smtClean="0"/>
              <a:t>mc.sayHi</a:t>
            </a:r>
            <a:r>
              <a:rPr lang="en-US" sz="3200" b="1" i="1" dirty="0" smtClean="0"/>
              <a:t>();</a:t>
            </a:r>
            <a:endParaRPr lang="en-US" sz="3200" b="1"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451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Особености</a:t>
            </a:r>
            <a:r>
              <a:rPr lang="ru-RU" dirty="0" smtClean="0"/>
              <a:t> </a:t>
            </a:r>
            <a:r>
              <a:rPr lang="en-US" dirty="0" smtClean="0"/>
              <a:t>Void</a:t>
            </a:r>
            <a:endParaRPr lang="en-US" dirty="0"/>
          </a:p>
        </p:txBody>
      </p:sp>
      <p:sp>
        <p:nvSpPr>
          <p:cNvPr id="3" name="Объект 2"/>
          <p:cNvSpPr>
            <a:spLocks noGrp="1"/>
          </p:cNvSpPr>
          <p:nvPr>
            <p:ph idx="1"/>
          </p:nvPr>
        </p:nvSpPr>
        <p:spPr>
          <a:xfrm>
            <a:off x="434715" y="1469036"/>
            <a:ext cx="11347554" cy="5261548"/>
          </a:xfrm>
        </p:spPr>
        <p:txBody>
          <a:bodyPr>
            <a:normAutofit/>
          </a:bodyPr>
          <a:lstStyle/>
          <a:p>
            <a:pPr marL="0" indent="0">
              <a:buNone/>
            </a:pPr>
            <a:r>
              <a:rPr lang="en-US" sz="3200" dirty="0"/>
              <a:t>main() {</a:t>
            </a:r>
          </a:p>
          <a:p>
            <a:pPr marL="0" indent="0">
              <a:buNone/>
            </a:pPr>
            <a:r>
              <a:rPr lang="en-US" sz="3200" dirty="0"/>
              <a:t>	 List&lt;void&gt; l = [ 1, 2 ];// </a:t>
            </a:r>
            <a:r>
              <a:rPr lang="ru-RU" sz="3200" dirty="0"/>
              <a:t>Эквивалент </a:t>
            </a:r>
            <a:r>
              <a:rPr lang="en-US" sz="3200" dirty="0"/>
              <a:t>List&lt;Object&gt; = [ 1, 2 ];</a:t>
            </a:r>
          </a:p>
          <a:p>
            <a:pPr marL="0" indent="0">
              <a:buNone/>
            </a:pPr>
            <a:r>
              <a:rPr lang="en-US" sz="3200" dirty="0"/>
              <a:t>	 print(l);</a:t>
            </a:r>
          </a:p>
          <a:p>
            <a:pPr marL="0" indent="0">
              <a:buNone/>
            </a:pPr>
            <a:r>
              <a:rPr lang="en-US" sz="3200" dirty="0"/>
              <a:t>}</a:t>
            </a:r>
            <a:endParaRPr lang="en-US" sz="3200" b="1"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3619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sz="4000" b="1" dirty="0"/>
              <a:t>+</a:t>
            </a:r>
            <a:r>
              <a:rPr lang="ru-RU" dirty="0"/>
              <a:t> Сложение</a:t>
            </a:r>
          </a:p>
          <a:p>
            <a:pPr marL="0" indent="0">
              <a:buNone/>
            </a:pPr>
            <a:r>
              <a:rPr lang="ru-RU" sz="4000" b="1" dirty="0"/>
              <a:t>-</a:t>
            </a:r>
            <a:r>
              <a:rPr lang="ru-RU" dirty="0"/>
              <a:t> Вычитание</a:t>
            </a:r>
          </a:p>
          <a:p>
            <a:pPr marL="0" indent="0">
              <a:buNone/>
            </a:pPr>
            <a:r>
              <a:rPr lang="ru-RU" sz="3200" b="1" dirty="0"/>
              <a:t>-</a:t>
            </a:r>
            <a:r>
              <a:rPr lang="ru-RU" sz="3200" b="1" dirty="0" err="1"/>
              <a:t>expr</a:t>
            </a:r>
            <a:r>
              <a:rPr lang="ru-RU" sz="3200" b="1" dirty="0"/>
              <a:t> </a:t>
            </a:r>
            <a:r>
              <a:rPr lang="ru-RU" dirty="0"/>
              <a:t>Префиксный оператор «унарный минус» (он же отрицание / обратный знак </a:t>
            </a:r>
            <a:r>
              <a:rPr lang="ru-RU" dirty="0" err="1"/>
              <a:t>выражения</a:t>
            </a:r>
            <a:r>
              <a:rPr lang="ru-RU" dirty="0"/>
              <a:t>)</a:t>
            </a:r>
          </a:p>
          <a:p>
            <a:pPr marL="0" indent="0">
              <a:buNone/>
            </a:pPr>
            <a:endParaRPr lang="en-US" dirty="0"/>
          </a:p>
        </p:txBody>
      </p:sp>
    </p:spTree>
    <p:extLst>
      <p:ext uri="{BB962C8B-B14F-4D97-AF65-F5344CB8AC3E}">
        <p14:creationId xmlns:p14="http://schemas.microsoft.com/office/powerpoint/2010/main" val="753062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b="1" dirty="0"/>
              <a:t>*</a:t>
            </a:r>
            <a:r>
              <a:rPr lang="ru-RU" dirty="0"/>
              <a:t> Умножение</a:t>
            </a:r>
          </a:p>
          <a:p>
            <a:pPr marL="0" indent="0">
              <a:buNone/>
            </a:pPr>
            <a:r>
              <a:rPr lang="ru-RU" b="1" dirty="0"/>
              <a:t>/</a:t>
            </a:r>
            <a:r>
              <a:rPr lang="ru-RU" dirty="0"/>
              <a:t> Деление</a:t>
            </a:r>
          </a:p>
          <a:p>
            <a:pPr marL="0" indent="0">
              <a:buNone/>
            </a:pPr>
            <a:r>
              <a:rPr lang="ru-RU" sz="3200" b="1" dirty="0"/>
              <a:t>~/ </a:t>
            </a:r>
            <a:r>
              <a:rPr lang="ru-RU" dirty="0"/>
              <a:t>Вернуть целочисленный результат деления</a:t>
            </a:r>
          </a:p>
          <a:p>
            <a:pPr marL="0" indent="0">
              <a:buNone/>
            </a:pPr>
            <a:r>
              <a:rPr lang="ru-RU" b="1" dirty="0"/>
              <a:t>%</a:t>
            </a:r>
            <a:r>
              <a:rPr lang="ru-RU" dirty="0"/>
              <a:t> Получить остаток целочисленного деления (по модулю)</a:t>
            </a:r>
          </a:p>
          <a:p>
            <a:pPr marL="0" indent="0">
              <a:buNone/>
            </a:pPr>
            <a:r>
              <a:rPr lang="ru-RU" sz="3200" b="1" dirty="0"/>
              <a:t>++</a:t>
            </a:r>
            <a:r>
              <a:rPr lang="ru-RU" sz="3200" b="1" dirty="0" err="1"/>
              <a:t>var</a:t>
            </a:r>
            <a:r>
              <a:rPr lang="ru-RU" sz="3200" b="1" dirty="0"/>
              <a:t> </a:t>
            </a:r>
            <a:r>
              <a:rPr lang="ru-RU" dirty="0"/>
              <a:t>Префиксный оператор «инкрементирование» (</a:t>
            </a:r>
            <a:r>
              <a:rPr lang="ru-RU" dirty="0" err="1"/>
              <a:t>increment</a:t>
            </a:r>
            <a:r>
              <a:rPr lang="ru-RU" dirty="0"/>
              <a:t>, приращение), </a:t>
            </a:r>
            <a:r>
              <a:rPr lang="ru-RU" dirty="0" err="1"/>
              <a:t>эквивалентно</a:t>
            </a:r>
            <a:r>
              <a:rPr lang="ru-RU" dirty="0"/>
              <a:t> записи </a:t>
            </a:r>
            <a:r>
              <a:rPr lang="ru-RU" dirty="0" err="1"/>
              <a:t>var</a:t>
            </a:r>
            <a:r>
              <a:rPr lang="ru-RU" dirty="0"/>
              <a:t> = </a:t>
            </a:r>
            <a:r>
              <a:rPr lang="ru-RU" dirty="0" err="1"/>
              <a:t>var</a:t>
            </a:r>
            <a:r>
              <a:rPr lang="ru-RU" dirty="0"/>
              <a:t> + 1 (значение выражения </a:t>
            </a:r>
            <a:r>
              <a:rPr lang="ru-RU" dirty="0" err="1"/>
              <a:t>var</a:t>
            </a:r>
            <a:r>
              <a:rPr lang="ru-RU" dirty="0"/>
              <a:t> + 1), выполняется перед </a:t>
            </a:r>
            <a:r>
              <a:rPr lang="ru-RU" dirty="0" err="1"/>
              <a:t>обращением</a:t>
            </a:r>
            <a:r>
              <a:rPr lang="ru-RU" dirty="0"/>
              <a:t> к текущему значению переменной</a:t>
            </a:r>
          </a:p>
          <a:p>
            <a:pPr marL="0" indent="0">
              <a:buNone/>
            </a:pPr>
            <a:endParaRPr lang="en-US" dirty="0"/>
          </a:p>
        </p:txBody>
      </p:sp>
    </p:spTree>
    <p:extLst>
      <p:ext uri="{BB962C8B-B14F-4D97-AF65-F5344CB8AC3E}">
        <p14:creationId xmlns:p14="http://schemas.microsoft.com/office/powerpoint/2010/main" val="3306942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sz="3200" b="1" dirty="0" err="1"/>
              <a:t>var</a:t>
            </a:r>
            <a:r>
              <a:rPr lang="ru-RU" sz="3200" b="1" dirty="0"/>
              <a:t>++ </a:t>
            </a:r>
            <a:r>
              <a:rPr lang="ru-RU" dirty="0"/>
              <a:t>Постфиксный оператор «инкрементирование», аналогичен ++</a:t>
            </a:r>
            <a:r>
              <a:rPr lang="ru-RU" dirty="0" err="1"/>
              <a:t>var</a:t>
            </a:r>
            <a:r>
              <a:rPr lang="ru-RU" dirty="0"/>
              <a:t>, но выполняется </a:t>
            </a:r>
            <a:r>
              <a:rPr lang="ru-RU" dirty="0" smtClean="0"/>
              <a:t>после </a:t>
            </a:r>
            <a:r>
              <a:rPr lang="ru-RU" dirty="0"/>
              <a:t>обращения к текущему значению переменной</a:t>
            </a:r>
          </a:p>
          <a:p>
            <a:pPr marL="0" indent="0">
              <a:buNone/>
            </a:pPr>
            <a:r>
              <a:rPr lang="ru-RU" sz="3200" b="1" dirty="0"/>
              <a:t>--</a:t>
            </a:r>
            <a:r>
              <a:rPr lang="ru-RU" sz="3200" b="1" dirty="0" err="1"/>
              <a:t>var</a:t>
            </a:r>
            <a:r>
              <a:rPr lang="ru-RU" sz="3200" b="1" dirty="0"/>
              <a:t> </a:t>
            </a:r>
            <a:r>
              <a:rPr lang="ru-RU" dirty="0"/>
              <a:t>Префиксный оператор «декрементирование» (</a:t>
            </a:r>
            <a:r>
              <a:rPr lang="ru-RU" dirty="0" err="1"/>
              <a:t>decrement</a:t>
            </a:r>
            <a:r>
              <a:rPr lang="ru-RU" dirty="0"/>
              <a:t>, уменьшение), </a:t>
            </a:r>
            <a:r>
              <a:rPr lang="ru-RU" dirty="0" smtClean="0"/>
              <a:t>эквивалентный </a:t>
            </a:r>
            <a:r>
              <a:rPr lang="ru-RU" dirty="0" err="1"/>
              <a:t>var</a:t>
            </a:r>
            <a:r>
              <a:rPr lang="ru-RU" dirty="0"/>
              <a:t> = </a:t>
            </a:r>
            <a:r>
              <a:rPr lang="ru-RU" dirty="0" err="1"/>
              <a:t>var</a:t>
            </a:r>
            <a:r>
              <a:rPr lang="ru-RU" dirty="0"/>
              <a:t> – 1 (значение выражения – это </a:t>
            </a:r>
            <a:r>
              <a:rPr lang="ru-RU" dirty="0" err="1"/>
              <a:t>var</a:t>
            </a:r>
            <a:r>
              <a:rPr lang="ru-RU" dirty="0"/>
              <a:t> – 1)</a:t>
            </a:r>
          </a:p>
          <a:p>
            <a:pPr marL="0" indent="0">
              <a:buNone/>
            </a:pPr>
            <a:r>
              <a:rPr lang="ru-RU" sz="3200" b="1" dirty="0" err="1"/>
              <a:t>var</a:t>
            </a:r>
            <a:r>
              <a:rPr lang="ru-RU" sz="3200" b="1" dirty="0"/>
              <a:t>-- </a:t>
            </a:r>
            <a:r>
              <a:rPr lang="ru-RU" dirty="0"/>
              <a:t>Постфиксный оператор «декрементирование», аналогично </a:t>
            </a:r>
            <a:r>
              <a:rPr lang="ru-RU" dirty="0" err="1"/>
              <a:t>var</a:t>
            </a:r>
            <a:r>
              <a:rPr lang="ru-RU" dirty="0"/>
              <a:t> = </a:t>
            </a:r>
            <a:r>
              <a:rPr lang="ru-RU" dirty="0" err="1"/>
              <a:t>var</a:t>
            </a:r>
            <a:r>
              <a:rPr lang="ru-RU" dirty="0"/>
              <a:t> – 1 (значение </a:t>
            </a:r>
            <a:r>
              <a:rPr lang="ru-RU" dirty="0" smtClean="0"/>
              <a:t>выражения </a:t>
            </a:r>
            <a:r>
              <a:rPr lang="ru-RU" dirty="0" err="1"/>
              <a:t>var</a:t>
            </a:r>
            <a:r>
              <a:rPr lang="ru-RU" dirty="0"/>
              <a:t> – 1</a:t>
            </a:r>
            <a:endParaRPr lang="en-US" dirty="0"/>
          </a:p>
        </p:txBody>
      </p:sp>
    </p:spTree>
    <p:extLst>
      <p:ext uri="{BB962C8B-B14F-4D97-AF65-F5344CB8AC3E}">
        <p14:creationId xmlns:p14="http://schemas.microsoft.com/office/powerpoint/2010/main" val="5048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57225" y="333375"/>
            <a:ext cx="10696575" cy="5843588"/>
          </a:xfrm>
        </p:spPr>
        <p:txBody>
          <a:bodyPr>
            <a:normAutofit/>
          </a:bodyPr>
          <a:lstStyle/>
          <a:p>
            <a:pPr marL="0" indent="0" algn="just">
              <a:buNone/>
            </a:pPr>
            <a:r>
              <a:rPr lang="ru-RU" dirty="0" smtClean="0"/>
              <a:t>В </a:t>
            </a:r>
            <a:r>
              <a:rPr lang="ru-RU" dirty="0" err="1" smtClean="0"/>
              <a:t>Dart</a:t>
            </a:r>
            <a:r>
              <a:rPr lang="ru-RU" dirty="0" smtClean="0"/>
              <a:t> есть как выражения (которые имеют значения времени выполнения), так и операторы (которые не имеют). Например, условное выражение </a:t>
            </a:r>
            <a:r>
              <a:rPr lang="ru-RU" dirty="0" err="1" smtClean="0"/>
              <a:t>condition</a:t>
            </a:r>
            <a:r>
              <a:rPr lang="ru-RU" dirty="0" smtClean="0"/>
              <a:t>? expr1: expr2 имеет значение expr1 или expr2. Сравните это с выражением </a:t>
            </a:r>
            <a:r>
              <a:rPr lang="ru-RU" dirty="0" err="1" smtClean="0"/>
              <a:t>if-else</a:t>
            </a:r>
            <a:r>
              <a:rPr lang="ru-RU" dirty="0" smtClean="0"/>
              <a:t>, которое не имеет значения. Утверждение часто содержит одно или несколько выражений, но выражение не может напрямую содержать утверждение. Инструменты </a:t>
            </a:r>
            <a:r>
              <a:rPr lang="ru-RU" dirty="0" err="1" smtClean="0"/>
              <a:t>Dart</a:t>
            </a:r>
            <a:r>
              <a:rPr lang="ru-RU" dirty="0" smtClean="0"/>
              <a:t> могут сообщать о двух типах проблем: предупреждения и ошибки. Предупреждения - это просто признаки того, что ваш код может не работать, но они не препятствуют выполнению вашей программы. Ошибки могут быть либо во время компиляции, либо во время выполнения. Ошибка времени компиляции вообще препятствует выполнению кода; ошибка времени выполнения приводит к возникновению исключения во время выполнения кода. </a:t>
            </a:r>
            <a:r>
              <a:rPr lang="en-US" smtClean="0"/>
              <a:t> </a:t>
            </a:r>
            <a:endParaRPr lang="en-US" dirty="0"/>
          </a:p>
        </p:txBody>
      </p:sp>
    </p:spTree>
    <p:extLst>
      <p:ext uri="{BB962C8B-B14F-4D97-AF65-F5344CB8AC3E}">
        <p14:creationId xmlns:p14="http://schemas.microsoft.com/office/powerpoint/2010/main" val="3309761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sz="3200" b="1" dirty="0"/>
              <a:t>==</a:t>
            </a:r>
            <a:r>
              <a:rPr lang="ru-RU" dirty="0"/>
              <a:t> Равно</a:t>
            </a:r>
          </a:p>
          <a:p>
            <a:pPr marL="0" indent="0">
              <a:buNone/>
            </a:pPr>
            <a:r>
              <a:rPr lang="ru-RU" b="1" dirty="0"/>
              <a:t>!=</a:t>
            </a:r>
            <a:r>
              <a:rPr lang="ru-RU" dirty="0"/>
              <a:t> Не равно</a:t>
            </a:r>
          </a:p>
          <a:p>
            <a:pPr marL="0" indent="0">
              <a:buNone/>
            </a:pPr>
            <a:r>
              <a:rPr lang="ru-RU" sz="3200" b="1" dirty="0"/>
              <a:t>&gt;</a:t>
            </a:r>
            <a:r>
              <a:rPr lang="ru-RU" dirty="0"/>
              <a:t> Больше</a:t>
            </a:r>
          </a:p>
          <a:p>
            <a:pPr marL="0" indent="0">
              <a:buNone/>
            </a:pPr>
            <a:r>
              <a:rPr lang="ru-RU" sz="3200" b="1" dirty="0"/>
              <a:t>&lt;</a:t>
            </a:r>
            <a:r>
              <a:rPr lang="ru-RU" dirty="0"/>
              <a:t> Меньше</a:t>
            </a:r>
          </a:p>
          <a:p>
            <a:pPr marL="0" indent="0">
              <a:buNone/>
            </a:pPr>
            <a:r>
              <a:rPr lang="ru-RU" sz="3200" b="1" dirty="0"/>
              <a:t>&gt;=</a:t>
            </a:r>
            <a:r>
              <a:rPr lang="ru-RU" dirty="0"/>
              <a:t> Больше или равно</a:t>
            </a:r>
          </a:p>
          <a:p>
            <a:pPr marL="0" indent="0">
              <a:buNone/>
            </a:pPr>
            <a:r>
              <a:rPr lang="ru-RU" sz="3200" b="1" dirty="0"/>
              <a:t>&lt;=</a:t>
            </a:r>
            <a:r>
              <a:rPr lang="ru-RU" dirty="0"/>
              <a:t> Меньше или равно</a:t>
            </a:r>
          </a:p>
          <a:p>
            <a:pPr marL="0" indent="0">
              <a:buNone/>
            </a:pPr>
            <a:r>
              <a:rPr lang="ru-RU" sz="3200" b="1" dirty="0"/>
              <a:t>=</a:t>
            </a:r>
            <a:r>
              <a:rPr lang="ru-RU" dirty="0"/>
              <a:t> Присваивание</a:t>
            </a:r>
            <a:endParaRPr lang="en-US" dirty="0"/>
          </a:p>
        </p:txBody>
      </p:sp>
    </p:spTree>
    <p:extLst>
      <p:ext uri="{BB962C8B-B14F-4D97-AF65-F5344CB8AC3E}">
        <p14:creationId xmlns:p14="http://schemas.microsoft.com/office/powerpoint/2010/main" val="3832896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dirty="0"/>
              <a:t>&amp; Логическое И (AND)</a:t>
            </a:r>
          </a:p>
          <a:p>
            <a:pPr marL="0" indent="0">
              <a:buNone/>
            </a:pPr>
            <a:r>
              <a:rPr lang="ru-RU" dirty="0"/>
              <a:t>| Логическое ИЛИ (OR)</a:t>
            </a:r>
          </a:p>
          <a:p>
            <a:pPr marL="0" indent="0">
              <a:buNone/>
            </a:pPr>
            <a:r>
              <a:rPr lang="ru-RU" dirty="0"/>
              <a:t>^ Логическое ИСКЛЮЧАЮЩЕЕ ИЛИ (XOR)</a:t>
            </a:r>
          </a:p>
          <a:p>
            <a:pPr marL="0" indent="0">
              <a:buNone/>
            </a:pPr>
            <a:r>
              <a:rPr lang="ru-RU" dirty="0"/>
              <a:t>~</a:t>
            </a:r>
            <a:r>
              <a:rPr lang="ru-RU" dirty="0" err="1"/>
              <a:t>expr</a:t>
            </a:r>
            <a:r>
              <a:rPr lang="ru-RU" dirty="0"/>
              <a:t> Унарное побитовое дополнение (нули становятся единицами, а единицы становятся </a:t>
            </a:r>
            <a:r>
              <a:rPr lang="ru-RU" dirty="0" smtClean="0"/>
              <a:t>нулями</a:t>
            </a:r>
            <a:r>
              <a:rPr lang="ru-RU" dirty="0"/>
              <a:t>)</a:t>
            </a:r>
          </a:p>
          <a:p>
            <a:pPr marL="0" indent="0">
              <a:buNone/>
            </a:pPr>
            <a:r>
              <a:rPr lang="ru-RU" dirty="0"/>
              <a:t>&lt;&lt; Сдвиг влево</a:t>
            </a:r>
          </a:p>
          <a:p>
            <a:pPr marL="0" indent="0">
              <a:buNone/>
            </a:pPr>
            <a:r>
              <a:rPr lang="ru-RU" dirty="0"/>
              <a:t>&gt;&gt; Сдвиг вправо</a:t>
            </a:r>
            <a:endParaRPr lang="en-US" dirty="0"/>
          </a:p>
        </p:txBody>
      </p:sp>
    </p:spTree>
    <p:extLst>
      <p:ext uri="{BB962C8B-B14F-4D97-AF65-F5344CB8AC3E}">
        <p14:creationId xmlns:p14="http://schemas.microsoft.com/office/powerpoint/2010/main" val="408513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Операторы </a:t>
            </a:r>
            <a:r>
              <a:rPr lang="en-US" dirty="0" smtClean="0"/>
              <a:t>Dart</a:t>
            </a:r>
            <a:endParaRPr lang="en-US" dirty="0"/>
          </a:p>
        </p:txBody>
      </p:sp>
      <p:sp>
        <p:nvSpPr>
          <p:cNvPr id="3" name="Объект 2"/>
          <p:cNvSpPr>
            <a:spLocks noGrp="1"/>
          </p:cNvSpPr>
          <p:nvPr>
            <p:ph idx="1"/>
          </p:nvPr>
        </p:nvSpPr>
        <p:spPr/>
        <p:txBody>
          <a:bodyPr/>
          <a:lstStyle/>
          <a:p>
            <a:pPr marL="0" indent="0">
              <a:buNone/>
            </a:pPr>
            <a:r>
              <a:rPr lang="ru-RU" dirty="0"/>
              <a:t>&amp; Логическое И (AND)</a:t>
            </a:r>
          </a:p>
          <a:p>
            <a:pPr marL="0" indent="0">
              <a:buNone/>
            </a:pPr>
            <a:r>
              <a:rPr lang="ru-RU" dirty="0"/>
              <a:t>| Логическое ИЛИ (OR)</a:t>
            </a:r>
          </a:p>
          <a:p>
            <a:pPr marL="0" indent="0">
              <a:buNone/>
            </a:pPr>
            <a:r>
              <a:rPr lang="ru-RU" dirty="0"/>
              <a:t>^ Логическое ИСКЛЮЧАЮЩЕЕ ИЛИ (XOR)</a:t>
            </a:r>
          </a:p>
          <a:p>
            <a:pPr marL="0" indent="0">
              <a:buNone/>
            </a:pPr>
            <a:r>
              <a:rPr lang="ru-RU" dirty="0"/>
              <a:t>~</a:t>
            </a:r>
            <a:r>
              <a:rPr lang="ru-RU" dirty="0" err="1"/>
              <a:t>expr</a:t>
            </a:r>
            <a:r>
              <a:rPr lang="ru-RU" dirty="0"/>
              <a:t> Унарное побитовое дополнение (нули становятся единицами, а единицы становятся </a:t>
            </a:r>
            <a:r>
              <a:rPr lang="ru-RU" dirty="0" smtClean="0"/>
              <a:t>нулями</a:t>
            </a:r>
            <a:r>
              <a:rPr lang="ru-RU" dirty="0"/>
              <a:t>)</a:t>
            </a:r>
          </a:p>
          <a:p>
            <a:pPr marL="0" indent="0">
              <a:buNone/>
            </a:pPr>
            <a:r>
              <a:rPr lang="ru-RU" dirty="0"/>
              <a:t>&lt;&lt; Сдвиг влево</a:t>
            </a:r>
          </a:p>
          <a:p>
            <a:pPr marL="0" indent="0">
              <a:buNone/>
            </a:pPr>
            <a:r>
              <a:rPr lang="ru-RU" dirty="0"/>
              <a:t>&gt;&gt; Сдвиг вправо</a:t>
            </a:r>
            <a:endParaRPr lang="en-US" dirty="0"/>
          </a:p>
        </p:txBody>
      </p:sp>
    </p:spTree>
    <p:extLst>
      <p:ext uri="{BB962C8B-B14F-4D97-AF65-F5344CB8AC3E}">
        <p14:creationId xmlns:p14="http://schemas.microsoft.com/office/powerpoint/2010/main" val="152990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Операторы </a:t>
            </a:r>
            <a:r>
              <a:rPr lang="en-US" dirty="0"/>
              <a:t>Dart</a:t>
            </a:r>
          </a:p>
        </p:txBody>
      </p:sp>
      <p:sp>
        <p:nvSpPr>
          <p:cNvPr id="3" name="Объект 2"/>
          <p:cNvSpPr>
            <a:spLocks noGrp="1"/>
          </p:cNvSpPr>
          <p:nvPr>
            <p:ph idx="1"/>
          </p:nvPr>
        </p:nvSpPr>
        <p:spPr/>
        <p:txBody>
          <a:bodyPr/>
          <a:lstStyle/>
          <a:p>
            <a:pPr marL="0" indent="0">
              <a:buNone/>
            </a:pPr>
            <a:r>
              <a:rPr lang="ru-RU" dirty="0"/>
              <a:t>a ? b : c Тернарное условное выражение, эквивалентно </a:t>
            </a:r>
            <a:r>
              <a:rPr lang="ru-RU" dirty="0" err="1"/>
              <a:t>if</a:t>
            </a:r>
            <a:r>
              <a:rPr lang="ru-RU" dirty="0"/>
              <a:t> (a) b </a:t>
            </a:r>
            <a:r>
              <a:rPr lang="ru-RU" dirty="0" err="1"/>
              <a:t>else</a:t>
            </a:r>
            <a:r>
              <a:rPr lang="ru-RU" dirty="0"/>
              <a:t> c;</a:t>
            </a:r>
          </a:p>
          <a:p>
            <a:pPr marL="0" indent="0">
              <a:buNone/>
            </a:pPr>
            <a:r>
              <a:rPr lang="ru-RU" dirty="0"/>
              <a:t>a ?? b Двоичное условное выражение: если a не </a:t>
            </a:r>
            <a:r>
              <a:rPr lang="ru-RU" dirty="0" err="1"/>
              <a:t>null</a:t>
            </a:r>
            <a:r>
              <a:rPr lang="ru-RU" dirty="0"/>
              <a:t>, то возвращает a, в противном случае </a:t>
            </a:r>
          </a:p>
          <a:p>
            <a:pPr marL="0" indent="0">
              <a:buNone/>
            </a:pPr>
            <a:r>
              <a:rPr lang="ru-RU" dirty="0"/>
              <a:t>возвращает b</a:t>
            </a:r>
          </a:p>
          <a:p>
            <a:pPr marL="0" indent="0">
              <a:buNone/>
            </a:pPr>
            <a:r>
              <a:rPr lang="ru-RU" dirty="0"/>
              <a:t>.. Каскадная нотация</a:t>
            </a:r>
          </a:p>
          <a:p>
            <a:pPr marL="0" indent="0">
              <a:buNone/>
            </a:pPr>
            <a:r>
              <a:rPr lang="ru-RU" dirty="0"/>
              <a:t>() Функция</a:t>
            </a:r>
          </a:p>
          <a:p>
            <a:pPr marL="0" indent="0">
              <a:buNone/>
            </a:pPr>
            <a:r>
              <a:rPr lang="ru-RU" dirty="0"/>
              <a:t>[] Доступ к списку</a:t>
            </a:r>
          </a:p>
          <a:p>
            <a:pPr marL="0" indent="0">
              <a:buNone/>
            </a:pPr>
            <a:r>
              <a:rPr lang="ru-RU" dirty="0"/>
              <a:t>. Доступ к членам</a:t>
            </a:r>
            <a:endParaRPr lang="en-US" dirty="0"/>
          </a:p>
        </p:txBody>
      </p:sp>
    </p:spTree>
    <p:extLst>
      <p:ext uri="{BB962C8B-B14F-4D97-AF65-F5344CB8AC3E}">
        <p14:creationId xmlns:p14="http://schemas.microsoft.com/office/powerpoint/2010/main" val="3255036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Примечание по </a:t>
            </a:r>
            <a:r>
              <a:rPr lang="ru-RU" dirty="0" smtClean="0"/>
              <a:t>операторам</a:t>
            </a:r>
            <a:endParaRPr lang="en-US" dirty="0"/>
          </a:p>
        </p:txBody>
      </p:sp>
      <p:sp>
        <p:nvSpPr>
          <p:cNvPr id="3" name="Объект 2"/>
          <p:cNvSpPr>
            <a:spLocks noGrp="1"/>
          </p:cNvSpPr>
          <p:nvPr>
            <p:ph idx="1"/>
          </p:nvPr>
        </p:nvSpPr>
        <p:spPr>
          <a:xfrm>
            <a:off x="838200" y="1825624"/>
            <a:ext cx="10515600" cy="5032375"/>
          </a:xfrm>
        </p:spPr>
        <p:txBody>
          <a:bodyPr>
            <a:normAutofit/>
          </a:bodyPr>
          <a:lstStyle/>
          <a:p>
            <a:pPr marL="0" indent="0">
              <a:buNone/>
            </a:pPr>
            <a:r>
              <a:rPr lang="en-US" dirty="0">
                <a:latin typeface="Courier New" panose="02070309020205020404" pitchFamily="49" charset="0"/>
                <a:cs typeface="Courier New" panose="02070309020205020404" pitchFamily="49" charset="0"/>
              </a:rPr>
              <a:t>if (a == b) </a:t>
            </a:r>
            <a:r>
              <a:rPr lang="ru-RU" dirty="0"/>
              <a:t>эквивалентно… </a:t>
            </a:r>
            <a:endParaRPr lang="en-US" dirty="0" smtClean="0"/>
          </a:p>
          <a:p>
            <a:pPr marL="0" indent="0">
              <a:buNone/>
            </a:pP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(a.==(b</a:t>
            </a: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buNone/>
            </a:pPr>
            <a:endParaRPr lang="ru-RU" dirty="0">
              <a:latin typeface="Courier New" panose="02070309020205020404" pitchFamily="49" charset="0"/>
              <a:cs typeface="Courier New" panose="02070309020205020404" pitchFamily="49" charset="0"/>
            </a:endParaRPr>
          </a:p>
          <a:p>
            <a:pPr marL="0" indent="0">
              <a:buNone/>
            </a:pPr>
            <a:r>
              <a:rPr lang="ru-RU" dirty="0"/>
              <a:t>Примечание по оператору присваивания (=): существует также оператор ??=, , который выполняет назначение только в том случае, если первый операнд равен </a:t>
            </a:r>
            <a:r>
              <a:rPr lang="ru-RU" dirty="0" err="1" smtClean="0"/>
              <a:t>null</a:t>
            </a:r>
            <a:endParaRPr lang="ru-RU" dirty="0" smtClean="0"/>
          </a:p>
          <a:p>
            <a:pPr marL="0" indent="0">
              <a:buNone/>
            </a:pPr>
            <a:r>
              <a:rPr lang="ru-RU" dirty="0"/>
              <a:t>Еще одна заметка об операторе =: существует множество составных </a:t>
            </a:r>
            <a:r>
              <a:rPr lang="ru-RU" dirty="0" smtClean="0"/>
              <a:t>операторов</a:t>
            </a:r>
            <a:r>
              <a:rPr lang="ru-RU" dirty="0"/>
              <a:t>, которые объединяют назначение и операцию, такие </a:t>
            </a:r>
            <a:r>
              <a:rPr lang="ru-RU" dirty="0" smtClean="0"/>
              <a:t>как </a:t>
            </a:r>
            <a:r>
              <a:rPr lang="en-US" dirty="0" smtClean="0"/>
              <a:t>-=</a:t>
            </a:r>
            <a:r>
              <a:rPr lang="ru-RU" dirty="0" smtClean="0"/>
              <a:t>	</a:t>
            </a:r>
            <a:r>
              <a:rPr lang="en-US" dirty="0" smtClean="0"/>
              <a:t> </a:t>
            </a:r>
            <a:r>
              <a:rPr lang="en-US" dirty="0"/>
              <a:t>/= </a:t>
            </a:r>
            <a:r>
              <a:rPr lang="ru-RU" dirty="0" smtClean="0"/>
              <a:t>	</a:t>
            </a:r>
            <a:r>
              <a:rPr lang="en-US" dirty="0" smtClean="0"/>
              <a:t>%= </a:t>
            </a:r>
            <a:r>
              <a:rPr lang="ru-RU" dirty="0" smtClean="0"/>
              <a:t>	</a:t>
            </a:r>
            <a:r>
              <a:rPr lang="en-US" dirty="0" smtClean="0"/>
              <a:t>&gt;&gt;=</a:t>
            </a:r>
            <a:r>
              <a:rPr lang="ru-RU" dirty="0" smtClean="0"/>
              <a:t>	</a:t>
            </a:r>
            <a:r>
              <a:rPr lang="en-US" dirty="0" smtClean="0"/>
              <a:t> </a:t>
            </a:r>
            <a:r>
              <a:rPr lang="en-US" dirty="0"/>
              <a:t>A= </a:t>
            </a:r>
            <a:r>
              <a:rPr lang="ru-RU" dirty="0" smtClean="0"/>
              <a:t>	</a:t>
            </a:r>
            <a:r>
              <a:rPr lang="en-US" dirty="0" smtClean="0"/>
              <a:t>+= </a:t>
            </a:r>
            <a:r>
              <a:rPr lang="ru-RU" dirty="0" smtClean="0"/>
              <a:t>	</a:t>
            </a:r>
            <a:r>
              <a:rPr lang="en-US" dirty="0" smtClean="0"/>
              <a:t>*=</a:t>
            </a:r>
            <a:r>
              <a:rPr lang="ru-RU" dirty="0" smtClean="0"/>
              <a:t>	</a:t>
            </a:r>
            <a:r>
              <a:rPr lang="en-US" dirty="0" smtClean="0"/>
              <a:t> </a:t>
            </a:r>
            <a:r>
              <a:rPr lang="en-US" dirty="0"/>
              <a:t>~/= &lt;&lt;= </a:t>
            </a:r>
            <a:r>
              <a:rPr lang="ru-RU" dirty="0" smtClean="0"/>
              <a:t>	</a:t>
            </a:r>
            <a:r>
              <a:rPr lang="en-US" dirty="0" smtClean="0"/>
              <a:t>&amp;= </a:t>
            </a:r>
            <a:r>
              <a:rPr lang="ru-RU" dirty="0" smtClean="0"/>
              <a:t>	</a:t>
            </a:r>
            <a:r>
              <a:rPr lang="en-US" dirty="0" smtClean="0"/>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1902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Примечание по </a:t>
            </a:r>
            <a:r>
              <a:rPr lang="ru-RU" dirty="0" smtClean="0"/>
              <a:t>операторам</a:t>
            </a:r>
            <a:endParaRPr lang="en-US" dirty="0"/>
          </a:p>
        </p:txBody>
      </p:sp>
      <p:sp>
        <p:nvSpPr>
          <p:cNvPr id="3" name="Объект 2"/>
          <p:cNvSpPr>
            <a:spLocks noGrp="1"/>
          </p:cNvSpPr>
          <p:nvPr>
            <p:ph idx="1"/>
          </p:nvPr>
        </p:nvSpPr>
        <p:spPr>
          <a:xfrm>
            <a:off x="838200" y="1825624"/>
            <a:ext cx="10515600" cy="5032375"/>
          </a:xfrm>
        </p:spPr>
        <p:txBody>
          <a:bodyPr>
            <a:normAutofit/>
          </a:bodyPr>
          <a:lstStyle/>
          <a:p>
            <a:pPr marL="0" indent="0">
              <a:buNone/>
            </a:pPr>
            <a:r>
              <a:rPr lang="ru-RU" dirty="0"/>
              <a:t>Примечание к оператору доступа к членам класса (.): существует также </a:t>
            </a:r>
            <a:r>
              <a:rPr lang="ru-RU" dirty="0" smtClean="0"/>
              <a:t>условная </a:t>
            </a:r>
            <a:r>
              <a:rPr lang="ru-RU" dirty="0"/>
              <a:t>версия написания </a:t>
            </a:r>
            <a:r>
              <a:rPr lang="ru-RU" sz="3200" b="1" dirty="0"/>
              <a:t>?.</a:t>
            </a:r>
            <a:r>
              <a:rPr lang="ru-RU" dirty="0"/>
              <a:t>, которая позволяет вам получить доступ к методу или свойству объекта, если этот объект не </a:t>
            </a:r>
            <a:r>
              <a:rPr lang="ru-RU" dirty="0" err="1" smtClean="0"/>
              <a:t>null</a:t>
            </a:r>
            <a:r>
              <a:rPr lang="ru-RU" dirty="0" smtClean="0"/>
              <a:t>.</a:t>
            </a:r>
          </a:p>
          <a:p>
            <a:pPr marL="0" indent="0">
              <a:buNone/>
            </a:pPr>
            <a:r>
              <a:rPr lang="en-US" dirty="0" err="1"/>
              <a:t>var</a:t>
            </a:r>
            <a:r>
              <a:rPr lang="en-US" dirty="0"/>
              <a:t> person = </a:t>
            </a:r>
            <a:r>
              <a:rPr lang="en-US" dirty="0" err="1"/>
              <a:t>findPerson</a:t>
            </a:r>
            <a:r>
              <a:rPr lang="en-US" dirty="0"/>
              <a:t>("Frank </a:t>
            </a:r>
            <a:r>
              <a:rPr lang="en-US" dirty="0" err="1"/>
              <a:t>Zammetti</a:t>
            </a:r>
            <a:r>
              <a:rPr lang="en-US" dirty="0" smtClean="0"/>
              <a:t>");</a:t>
            </a:r>
            <a:endParaRPr lang="ru-RU" dirty="0" smtClean="0"/>
          </a:p>
          <a:p>
            <a:pPr marL="0" indent="0">
              <a:buNone/>
            </a:pPr>
            <a:endParaRPr lang="ru-RU" dirty="0">
              <a:latin typeface="Courier New" panose="02070309020205020404" pitchFamily="49" charset="0"/>
              <a:cs typeface="Courier New" panose="02070309020205020404" pitchFamily="49" charset="0"/>
            </a:endParaRPr>
          </a:p>
          <a:p>
            <a:pPr marL="0" indent="0">
              <a:buNone/>
            </a:pPr>
            <a:r>
              <a:rPr lang="ru-RU" dirty="0"/>
              <a:t>Если </a:t>
            </a:r>
            <a:r>
              <a:rPr lang="ru-RU" dirty="0" err="1"/>
              <a:t>person</a:t>
            </a:r>
            <a:r>
              <a:rPr lang="ru-RU" dirty="0"/>
              <a:t> может быть </a:t>
            </a:r>
            <a:r>
              <a:rPr lang="ru-RU" dirty="0" err="1"/>
              <a:t>null</a:t>
            </a:r>
            <a:r>
              <a:rPr lang="ru-RU" dirty="0"/>
              <a:t>, то написание </a:t>
            </a:r>
            <a:r>
              <a:rPr lang="ru-RU" dirty="0" err="1"/>
              <a:t>print</a:t>
            </a:r>
            <a:r>
              <a:rPr lang="ru-RU" dirty="0"/>
              <a:t>(</a:t>
            </a:r>
            <a:r>
              <a:rPr lang="ru-RU" sz="3200" b="1" dirty="0" err="1"/>
              <a:t>person</a:t>
            </a:r>
            <a:r>
              <a:rPr lang="ru-RU" sz="3200" b="1" dirty="0"/>
              <a:t>?.</a:t>
            </a:r>
            <a:r>
              <a:rPr lang="ru-RU" sz="3200" b="1" dirty="0" err="1"/>
              <a:t>age</a:t>
            </a:r>
            <a:r>
              <a:rPr lang="ru-RU" dirty="0"/>
              <a:t>) позволит </a:t>
            </a:r>
            <a:r>
              <a:rPr lang="ru-RU" dirty="0" smtClean="0"/>
              <a:t>избежать </a:t>
            </a:r>
            <a:r>
              <a:rPr lang="ru-RU" dirty="0"/>
              <a:t>ошибки нулевого указателя (</a:t>
            </a:r>
            <a:r>
              <a:rPr lang="ru-RU" dirty="0" err="1"/>
              <a:t>null</a:t>
            </a:r>
            <a:r>
              <a:rPr lang="ru-RU" dirty="0"/>
              <a:t> </a:t>
            </a:r>
            <a:r>
              <a:rPr lang="ru-RU" dirty="0" err="1"/>
              <a:t>pointer</a:t>
            </a:r>
            <a:r>
              <a:rPr lang="ru-RU" dirty="0"/>
              <a:t> </a:t>
            </a:r>
            <a:r>
              <a:rPr lang="ru-RU" dirty="0" err="1"/>
              <a:t>exception</a:t>
            </a:r>
            <a:r>
              <a:rPr lang="ru-RU" dirty="0"/>
              <a:t>). Результат операции в этом случае будет </a:t>
            </a:r>
            <a:r>
              <a:rPr lang="ru-RU" dirty="0" err="1"/>
              <a:t>null</a:t>
            </a:r>
            <a:r>
              <a:rPr lang="ru-RU" dirty="0"/>
              <a:t>, но без ошибки</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6202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Примечание по </a:t>
            </a:r>
            <a:r>
              <a:rPr lang="ru-RU" dirty="0" smtClean="0"/>
              <a:t>операторам</a:t>
            </a:r>
            <a:endParaRPr lang="en-US" dirty="0"/>
          </a:p>
        </p:txBody>
      </p:sp>
      <p:sp>
        <p:nvSpPr>
          <p:cNvPr id="3" name="Объект 2"/>
          <p:cNvSpPr>
            <a:spLocks noGrp="1"/>
          </p:cNvSpPr>
          <p:nvPr>
            <p:ph idx="1"/>
          </p:nvPr>
        </p:nvSpPr>
        <p:spPr>
          <a:xfrm>
            <a:off x="838200" y="1825624"/>
            <a:ext cx="10515600" cy="5032375"/>
          </a:xfrm>
        </p:spPr>
        <p:txBody>
          <a:bodyPr>
            <a:normAutofit lnSpcReduction="10000"/>
          </a:bodyPr>
          <a:lstStyle/>
          <a:p>
            <a:pPr marL="0" indent="0">
              <a:buNone/>
            </a:pPr>
            <a:r>
              <a:rPr lang="ru-RU" dirty="0"/>
              <a:t>Примечание к оператору каскадной записи (..): он позволяет составить код следующим образом</a:t>
            </a:r>
            <a:r>
              <a:rPr lang="ru-RU" dirty="0" smtClean="0"/>
              <a:t>:</a:t>
            </a:r>
            <a:endParaRPr lang="en-US" dirty="0" smtClean="0"/>
          </a:p>
          <a:p>
            <a:pPr marL="0" indent="0">
              <a:buNone/>
            </a:pP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obj</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findPerson</a:t>
            </a:r>
            <a:r>
              <a:rPr lang="en-US" dirty="0">
                <a:latin typeface="Courier New" panose="02070309020205020404" pitchFamily="49" charset="0"/>
                <a:cs typeface="Courier New" panose="02070309020205020404" pitchFamily="49" charset="0"/>
              </a:rPr>
              <a:t>("Frank </a:t>
            </a:r>
            <a:r>
              <a:rPr lang="en-US" dirty="0" err="1">
                <a:latin typeface="Courier New" panose="02070309020205020404" pitchFamily="49" charset="0"/>
                <a:cs typeface="Courier New" panose="02070309020205020404" pitchFamily="49" charset="0"/>
              </a:rPr>
              <a:t>Zammetti</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obj.age</a:t>
            </a:r>
            <a:r>
              <a:rPr lang="en-US" dirty="0">
                <a:latin typeface="Courier New" panose="02070309020205020404" pitchFamily="49" charset="0"/>
                <a:cs typeface="Courier New" panose="02070309020205020404" pitchFamily="49" charset="0"/>
              </a:rPr>
              <a:t> = 46;</a:t>
            </a:r>
          </a:p>
          <a:p>
            <a:pPr marL="0" indent="0">
              <a:buNone/>
            </a:pPr>
            <a:r>
              <a:rPr lang="en-US" dirty="0" err="1">
                <a:latin typeface="Courier New" panose="02070309020205020404" pitchFamily="49" charset="0"/>
                <a:cs typeface="Courier New" panose="02070309020205020404" pitchFamily="49" charset="0"/>
              </a:rPr>
              <a:t>obj.gender</a:t>
            </a:r>
            <a:r>
              <a:rPr lang="en-US" dirty="0">
                <a:latin typeface="Courier New" panose="02070309020205020404" pitchFamily="49" charset="0"/>
                <a:cs typeface="Courier New" panose="02070309020205020404" pitchFamily="49" charset="0"/>
              </a:rPr>
              <a:t> = "male";</a:t>
            </a:r>
          </a:p>
          <a:p>
            <a:pPr marL="0" indent="0">
              <a:buNone/>
            </a:pPr>
            <a:r>
              <a:rPr lang="en-US" dirty="0" err="1">
                <a:latin typeface="Courier New" panose="02070309020205020404" pitchFamily="49" charset="0"/>
                <a:cs typeface="Courier New" panose="02070309020205020404" pitchFamily="49" charset="0"/>
              </a:rPr>
              <a:t>obj.save</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findPerson</a:t>
            </a:r>
            <a:r>
              <a:rPr lang="en-US" dirty="0">
                <a:latin typeface="Courier New" panose="02070309020205020404" pitchFamily="49" charset="0"/>
                <a:cs typeface="Courier New" panose="02070309020205020404" pitchFamily="49" charset="0"/>
              </a:rPr>
              <a:t>("Frank </a:t>
            </a:r>
            <a:r>
              <a:rPr lang="en-US" dirty="0" err="1">
                <a:latin typeface="Courier New" panose="02070309020205020404" pitchFamily="49" charset="0"/>
                <a:cs typeface="Courier New" panose="02070309020205020404" pitchFamily="49" charset="0"/>
              </a:rPr>
              <a:t>Zammetti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...age = 46</a:t>
            </a:r>
          </a:p>
          <a:p>
            <a:pPr marL="0" indent="0">
              <a:buNone/>
            </a:pPr>
            <a:r>
              <a:rPr lang="en-US" dirty="0">
                <a:latin typeface="Courier New" panose="02070309020205020404" pitchFamily="49" charset="0"/>
                <a:cs typeface="Courier New" panose="02070309020205020404" pitchFamily="49" charset="0"/>
              </a:rPr>
              <a:t>..gender = "male"</a:t>
            </a:r>
          </a:p>
          <a:p>
            <a:pPr marL="0" indent="0">
              <a:buNone/>
            </a:pPr>
            <a:r>
              <a:rPr lang="en-US" dirty="0">
                <a:latin typeface="Courier New" panose="02070309020205020404" pitchFamily="49" charset="0"/>
                <a:cs typeface="Courier New" panose="02070309020205020404" pitchFamily="49" charset="0"/>
              </a:rPr>
              <a:t>..save();</a:t>
            </a:r>
          </a:p>
        </p:txBody>
      </p:sp>
    </p:spTree>
    <p:extLst>
      <p:ext uri="{BB962C8B-B14F-4D97-AF65-F5344CB8AC3E}">
        <p14:creationId xmlns:p14="http://schemas.microsoft.com/office/powerpoint/2010/main" val="4126371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a:t>
            </a:r>
            <a:endParaRPr lang="en-US" dirty="0"/>
          </a:p>
        </p:txBody>
      </p:sp>
      <p:sp>
        <p:nvSpPr>
          <p:cNvPr id="3" name="Объект 2"/>
          <p:cNvSpPr>
            <a:spLocks noGrp="1"/>
          </p:cNvSpPr>
          <p:nvPr>
            <p:ph idx="1"/>
          </p:nvPr>
        </p:nvSpPr>
        <p:spPr/>
        <p:txBody>
          <a:bodyPr/>
          <a:lstStyle/>
          <a:p>
            <a:pPr marL="0" indent="0">
              <a:buNone/>
            </a:pPr>
            <a:r>
              <a:rPr lang="ru-RU" dirty="0" smtClean="0">
                <a:latin typeface="Courier New" panose="02070309020205020404" pitchFamily="49" charset="0"/>
                <a:cs typeface="Courier New" panose="02070309020205020404" pitchFamily="49" charset="0"/>
              </a:rPr>
              <a:t>[тип] </a:t>
            </a:r>
            <a:r>
              <a:rPr lang="ru-RU" dirty="0" err="1" smtClean="0">
                <a:latin typeface="Courier New" panose="02070309020205020404" pitchFamily="49" charset="0"/>
                <a:cs typeface="Courier New" panose="02070309020205020404" pitchFamily="49" charset="0"/>
              </a:rPr>
              <a:t>имя_функции</a:t>
            </a:r>
            <a:r>
              <a:rPr lang="ru-RU" dirty="0" smtClean="0">
                <a:latin typeface="Courier New" panose="02070309020205020404" pitchFamily="49" charset="0"/>
                <a:cs typeface="Courier New" panose="02070309020205020404" pitchFamily="49" charset="0"/>
              </a:rPr>
              <a:t>(параметры){</a:t>
            </a:r>
          </a:p>
          <a:p>
            <a:pPr marL="0" indent="0">
              <a:buNone/>
            </a:pPr>
            <a:r>
              <a:rPr lang="ru-RU" dirty="0" err="1" smtClean="0">
                <a:latin typeface="Courier New" panose="02070309020205020404" pitchFamily="49" charset="0"/>
                <a:cs typeface="Courier New" panose="02070309020205020404" pitchFamily="49" charset="0"/>
              </a:rPr>
              <a:t>выполняемые_выражения</a:t>
            </a:r>
            <a:endParaRPr lang="ru-RU" dirty="0" smtClean="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a:t>
            </a:r>
          </a:p>
          <a:p>
            <a:pPr marL="0" indent="0">
              <a:buNone/>
            </a:pPr>
            <a:r>
              <a:rPr lang="ru-RU" dirty="0" smtClean="0"/>
              <a:t>Если функция состоит из одного выражения, то ее можно сократить следующим </a:t>
            </a:r>
          </a:p>
          <a:p>
            <a:pPr marL="0" indent="0">
              <a:buNone/>
            </a:pPr>
            <a:r>
              <a:rPr lang="ru-RU" dirty="0" smtClean="0"/>
              <a:t>образом:</a:t>
            </a:r>
          </a:p>
          <a:p>
            <a:pPr marL="0" indent="0">
              <a:buNone/>
            </a:pPr>
            <a:r>
              <a:rPr lang="ru-RU" dirty="0" smtClean="0">
                <a:latin typeface="Courier New" panose="02070309020205020404" pitchFamily="49" charset="0"/>
                <a:cs typeface="Courier New" panose="02070309020205020404" pitchFamily="49" charset="0"/>
              </a:rPr>
              <a:t>[тип] </a:t>
            </a:r>
            <a:r>
              <a:rPr lang="ru-RU" dirty="0" err="1" smtClean="0">
                <a:latin typeface="Courier New" panose="02070309020205020404" pitchFamily="49" charset="0"/>
                <a:cs typeface="Courier New" panose="02070309020205020404" pitchFamily="49" charset="0"/>
              </a:rPr>
              <a:t>имя_функции</a:t>
            </a:r>
            <a:r>
              <a:rPr lang="ru-RU" dirty="0" smtClean="0">
                <a:latin typeface="Courier New" panose="02070309020205020404" pitchFamily="49" charset="0"/>
                <a:cs typeface="Courier New" panose="02070309020205020404" pitchFamily="49" charset="0"/>
              </a:rPr>
              <a:t>(параметры) =&gt; </a:t>
            </a:r>
            <a:r>
              <a:rPr lang="ru-RU" dirty="0" err="1" smtClean="0">
                <a:latin typeface="Courier New" panose="02070309020205020404" pitchFamily="49" charset="0"/>
                <a:cs typeface="Courier New" panose="02070309020205020404" pitchFamily="49" charset="0"/>
              </a:rPr>
              <a:t>выполняемое_выражение</a:t>
            </a:r>
            <a:endParaRPr lang="ru-RU" dirty="0"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027265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Необязательные параметры функции</a:t>
            </a:r>
            <a:endParaRPr lang="en-US" dirty="0"/>
          </a:p>
        </p:txBody>
      </p:sp>
      <p:sp>
        <p:nvSpPr>
          <p:cNvPr id="3" name="Объект 2"/>
          <p:cNvSpPr>
            <a:spLocks noGrp="1"/>
          </p:cNvSpPr>
          <p:nvPr>
            <p:ph idx="1"/>
          </p:nvPr>
        </p:nvSpPr>
        <p:spPr>
          <a:xfrm>
            <a:off x="194873" y="1825625"/>
            <a:ext cx="11997128" cy="4830008"/>
          </a:xfrm>
        </p:spPr>
        <p:txBody>
          <a:bodyPr>
            <a:normAutofit fontScale="92500"/>
          </a:bodyPr>
          <a:lstStyle/>
          <a:p>
            <a:pPr marL="0" indent="0">
              <a:lnSpc>
                <a:spcPct val="100000"/>
              </a:lnSpc>
              <a:spcBef>
                <a:spcPts val="0"/>
              </a:spcBef>
              <a:buNone/>
            </a:pPr>
            <a:r>
              <a:rPr lang="ru-RU" sz="3000" dirty="0" smtClean="0"/>
              <a:t>Ряд параметров мы можем сделать необязательными, то есть мы можем не </a:t>
            </a:r>
          </a:p>
          <a:p>
            <a:pPr marL="0" indent="0">
              <a:lnSpc>
                <a:spcPct val="100000"/>
              </a:lnSpc>
              <a:spcBef>
                <a:spcPts val="0"/>
              </a:spcBef>
              <a:buNone/>
            </a:pPr>
            <a:r>
              <a:rPr lang="ru-RU" sz="3000" dirty="0" smtClean="0"/>
              <a:t>передавать для них никаких значений. Для этого параметр заключается в </a:t>
            </a:r>
          </a:p>
          <a:p>
            <a:pPr marL="0" indent="0">
              <a:lnSpc>
                <a:spcPct val="100000"/>
              </a:lnSpc>
              <a:spcBef>
                <a:spcPts val="0"/>
              </a:spcBef>
              <a:buNone/>
            </a:pPr>
            <a:r>
              <a:rPr lang="ru-RU" sz="3000" dirty="0" smtClean="0"/>
              <a:t>квадратные скобки. Но при этом ему необходимо предоставить значение по  умолчанию, которое будет использоваться, если параметру не передано </a:t>
            </a:r>
          </a:p>
          <a:p>
            <a:pPr marL="0" indent="0">
              <a:lnSpc>
                <a:spcPct val="100000"/>
              </a:lnSpc>
              <a:spcBef>
                <a:spcPts val="0"/>
              </a:spcBef>
              <a:buNone/>
            </a:pPr>
            <a:r>
              <a:rPr lang="ru-RU" sz="3000" dirty="0" smtClean="0"/>
              <a:t>никакого значения:</a:t>
            </a:r>
          </a:p>
          <a:p>
            <a:pPr marL="0" indent="0">
              <a:buNone/>
            </a:pPr>
            <a:r>
              <a:rPr lang="ru-RU" dirty="0" err="1" smtClean="0">
                <a:latin typeface="Courier New" panose="02070309020205020404" pitchFamily="49" charset="0"/>
                <a:cs typeface="Courier New" panose="02070309020205020404" pitchFamily="49" charset="0"/>
              </a:rPr>
              <a:t>void</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showPerson</a:t>
            </a:r>
            <a:r>
              <a:rPr lang="ru-RU" dirty="0" smtClean="0">
                <a:latin typeface="Courier New" panose="02070309020205020404" pitchFamily="49" charset="0"/>
                <a:cs typeface="Courier New" panose="02070309020205020404" pitchFamily="49" charset="0"/>
              </a:rPr>
              <a:t>(</a:t>
            </a:r>
            <a:r>
              <a:rPr lang="ru-RU" dirty="0" err="1" smtClean="0">
                <a:latin typeface="Courier New" panose="02070309020205020404" pitchFamily="49" charset="0"/>
                <a:cs typeface="Courier New" panose="02070309020205020404" pitchFamily="49" charset="0"/>
              </a:rPr>
              <a:t>String</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name</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age</a:t>
            </a:r>
            <a:r>
              <a:rPr lang="ru-RU" dirty="0" smtClean="0">
                <a:latin typeface="Courier New" panose="02070309020205020404" pitchFamily="49" charset="0"/>
                <a:cs typeface="Courier New" panose="02070309020205020404" pitchFamily="49" charset="0"/>
              </a:rPr>
              <a:t> = 22]){</a:t>
            </a:r>
          </a:p>
          <a:p>
            <a:pPr marL="0" indent="0">
              <a:buNone/>
            </a:pPr>
            <a:r>
              <a:rPr lang="ru-RU" dirty="0" err="1" smtClean="0">
                <a:latin typeface="Courier New" panose="02070309020205020404" pitchFamily="49" charset="0"/>
                <a:cs typeface="Courier New" panose="02070309020205020404" pitchFamily="49" charset="0"/>
              </a:rPr>
              <a:t>print</a:t>
            </a:r>
            <a:r>
              <a:rPr lang="ru-RU" dirty="0" smtClean="0">
                <a:latin typeface="Courier New" panose="02070309020205020404" pitchFamily="49" charset="0"/>
                <a:cs typeface="Courier New" panose="02070309020205020404" pitchFamily="49" charset="0"/>
              </a:rPr>
              <a:t>("</a:t>
            </a:r>
            <a:r>
              <a:rPr lang="ru-RU" dirty="0" err="1" smtClean="0">
                <a:latin typeface="Courier New" panose="02070309020205020404" pitchFamily="49" charset="0"/>
                <a:cs typeface="Courier New" panose="02070309020205020404" pitchFamily="49" charset="0"/>
              </a:rPr>
              <a:t>Name</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name</a:t>
            </a:r>
            <a:r>
              <a:rPr lang="ru-RU" dirty="0" smtClean="0">
                <a:latin typeface="Courier New" panose="02070309020205020404" pitchFamily="49" charset="0"/>
                <a:cs typeface="Courier New" panose="02070309020205020404" pitchFamily="49" charset="0"/>
              </a:rPr>
              <a:t>");</a:t>
            </a:r>
          </a:p>
          <a:p>
            <a:pPr marL="0" indent="0">
              <a:buNone/>
            </a:pPr>
            <a:r>
              <a:rPr lang="ru-RU" dirty="0" err="1" smtClean="0">
                <a:latin typeface="Courier New" panose="02070309020205020404" pitchFamily="49" charset="0"/>
                <a:cs typeface="Courier New" panose="02070309020205020404" pitchFamily="49" charset="0"/>
              </a:rPr>
              <a:t>print</a:t>
            </a:r>
            <a:r>
              <a:rPr lang="ru-RU" dirty="0" smtClean="0">
                <a:latin typeface="Courier New" panose="02070309020205020404" pitchFamily="49" charset="0"/>
                <a:cs typeface="Courier New" panose="02070309020205020404" pitchFamily="49" charset="0"/>
              </a:rPr>
              <a:t>("</a:t>
            </a:r>
            <a:r>
              <a:rPr lang="ru-RU" dirty="0" err="1" smtClean="0">
                <a:latin typeface="Courier New" panose="02070309020205020404" pitchFamily="49" charset="0"/>
                <a:cs typeface="Courier New" panose="02070309020205020404" pitchFamily="49" charset="0"/>
              </a:rPr>
              <a:t>Age</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age</a:t>
            </a:r>
            <a:r>
              <a:rPr lang="ru-RU" dirty="0" smtClean="0">
                <a:latin typeface="Courier New" panose="02070309020205020404" pitchFamily="49" charset="0"/>
                <a:cs typeface="Courier New" panose="02070309020205020404" pitchFamily="49" charset="0"/>
              </a:rPr>
              <a:t> \n");</a:t>
            </a:r>
          </a:p>
          <a:p>
            <a:pPr marL="0" indent="0">
              <a:buNone/>
            </a:pPr>
            <a:r>
              <a:rPr lang="ru-RU" dirty="0" smtClean="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79272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Именованные параметры</a:t>
            </a: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t>Dart </a:t>
            </a:r>
            <a:r>
              <a:rPr lang="ru-RU" dirty="0" smtClean="0"/>
              <a:t>поддерживает передачу параметров по имени:</a:t>
            </a:r>
          </a:p>
          <a:p>
            <a:pPr marL="0" indent="0">
              <a:buNone/>
            </a:pPr>
            <a:r>
              <a:rPr lang="en-US" dirty="0" smtClean="0">
                <a:latin typeface="Courier New" panose="02070309020205020404" pitchFamily="49" charset="0"/>
                <a:cs typeface="Courier New" panose="02070309020205020404" pitchFamily="49" charset="0"/>
              </a:rPr>
              <a:t>void main() {</a:t>
            </a:r>
          </a:p>
          <a:p>
            <a:pPr marL="0" indent="0">
              <a:buNone/>
            </a:pPr>
            <a:r>
              <a:rPr lang="en-US" dirty="0" err="1" smtClean="0">
                <a:latin typeface="Courier New" panose="02070309020205020404" pitchFamily="49" charset="0"/>
                <a:cs typeface="Courier New" panose="02070309020205020404" pitchFamily="49" charset="0"/>
              </a:rPr>
              <a:t>showPerson</a:t>
            </a:r>
            <a:r>
              <a:rPr lang="en-US" dirty="0" smtClean="0">
                <a:latin typeface="Courier New" panose="02070309020205020404" pitchFamily="49" charset="0"/>
                <a:cs typeface="Courier New" panose="02070309020205020404" pitchFamily="49" charset="0"/>
              </a:rPr>
              <a:t>(name: "Tom", age: 35);</a:t>
            </a:r>
          </a:p>
          <a:p>
            <a:pPr marL="0" indent="0">
              <a:buNone/>
            </a:pPr>
            <a:r>
              <a:rPr lang="en-US" dirty="0" err="1" smtClean="0">
                <a:latin typeface="Courier New" panose="02070309020205020404" pitchFamily="49" charset="0"/>
                <a:cs typeface="Courier New" panose="02070309020205020404" pitchFamily="49" charset="0"/>
              </a:rPr>
              <a:t>showPerson</a:t>
            </a:r>
            <a:r>
              <a:rPr lang="en-US" dirty="0" smtClean="0">
                <a:latin typeface="Courier New" panose="02070309020205020404" pitchFamily="49" charset="0"/>
                <a:cs typeface="Courier New" panose="02070309020205020404" pitchFamily="49" charset="0"/>
              </a:rPr>
              <a:t>(age: 29, name: "Alice");</a:t>
            </a:r>
          </a:p>
          <a:p>
            <a:pPr marL="0" indent="0">
              <a:buNone/>
            </a:pPr>
            <a:r>
              <a:rPr lang="en-US" dirty="0" err="1" smtClean="0">
                <a:latin typeface="Courier New" panose="02070309020205020404" pitchFamily="49" charset="0"/>
                <a:cs typeface="Courier New" panose="02070309020205020404" pitchFamily="49" charset="0"/>
              </a:rPr>
              <a:t>showPerson</a:t>
            </a:r>
            <a:r>
              <a:rPr lang="en-US" dirty="0" smtClean="0">
                <a:latin typeface="Courier New" panose="02070309020205020404" pitchFamily="49" charset="0"/>
                <a:cs typeface="Courier New" panose="02070309020205020404" pitchFamily="49" charset="0"/>
              </a:rPr>
              <a:t>(name: "Kate");</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void </a:t>
            </a:r>
            <a:r>
              <a:rPr lang="en-US" dirty="0" err="1" smtClean="0">
                <a:latin typeface="Courier New" panose="02070309020205020404" pitchFamily="49" charset="0"/>
                <a:cs typeface="Courier New" panose="02070309020205020404" pitchFamily="49" charset="0"/>
              </a:rPr>
              <a:t>showPerson</a:t>
            </a:r>
            <a:r>
              <a:rPr lang="en-US" dirty="0" smtClean="0">
                <a:latin typeface="Courier New" panose="02070309020205020404" pitchFamily="49" charset="0"/>
                <a:cs typeface="Courier New" panose="02070309020205020404" pitchFamily="49" charset="0"/>
              </a:rPr>
              <a:t>({String name = "undefined",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age=0}){</a:t>
            </a:r>
          </a:p>
          <a:p>
            <a:pPr marL="0" indent="0">
              <a:buNone/>
            </a:pPr>
            <a:r>
              <a:rPr lang="en-US" dirty="0" smtClean="0">
                <a:latin typeface="Courier New" panose="02070309020205020404" pitchFamily="49" charset="0"/>
                <a:cs typeface="Courier New" panose="02070309020205020404" pitchFamily="49" charset="0"/>
              </a:rPr>
              <a:t>print("Name: $name");</a:t>
            </a:r>
          </a:p>
          <a:p>
            <a:pPr marL="0" indent="0">
              <a:buNone/>
            </a:pPr>
            <a:r>
              <a:rPr lang="en-US" dirty="0" smtClean="0">
                <a:latin typeface="Courier New" panose="02070309020205020404" pitchFamily="49" charset="0"/>
                <a:cs typeface="Courier New" panose="02070309020205020404" pitchFamily="49" charset="0"/>
              </a:rPr>
              <a:t>print("Age: $age \n");</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4065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Все о комментариях – без лишних комментариев</a:t>
            </a:r>
            <a:endParaRPr lang="en-US" dirty="0"/>
          </a:p>
        </p:txBody>
      </p:sp>
      <p:sp>
        <p:nvSpPr>
          <p:cNvPr id="3" name="Объект 2"/>
          <p:cNvSpPr>
            <a:spLocks noGrp="1"/>
          </p:cNvSpPr>
          <p:nvPr>
            <p:ph idx="1"/>
          </p:nvPr>
        </p:nvSpPr>
        <p:spPr/>
        <p:txBody>
          <a:bodyPr/>
          <a:lstStyle/>
          <a:p>
            <a:pPr marL="0" indent="0">
              <a:buNone/>
            </a:pPr>
            <a:r>
              <a:rPr lang="ru-RU" dirty="0" smtClean="0"/>
              <a:t>Во-первых, </a:t>
            </a:r>
            <a:r>
              <a:rPr lang="ru-RU" dirty="0" err="1" smtClean="0"/>
              <a:t>Dart</a:t>
            </a:r>
            <a:r>
              <a:rPr lang="ru-RU" dirty="0" smtClean="0"/>
              <a:t> поддерживает однострочные комментарии, используя знакомую вам комбинацию символов //. Компилятор игнорирует все символы в строке, которые следуют за двумя слешами. То есть два слеша могут находиться как в начале, так и в конце строки</a:t>
            </a:r>
            <a:endParaRPr lang="en-US" dirty="0" smtClean="0"/>
          </a:p>
          <a:p>
            <a:pPr marL="0" indent="0">
              <a:buNone/>
            </a:pPr>
            <a:endParaRPr lang="en-US" dirty="0"/>
          </a:p>
          <a:p>
            <a:pPr marL="0" indent="0">
              <a:buNone/>
            </a:pPr>
            <a:r>
              <a:rPr lang="ru-RU" dirty="0" smtClean="0">
                <a:latin typeface="Courier New" panose="02070309020205020404" pitchFamily="49" charset="0"/>
                <a:cs typeface="Courier New" panose="02070309020205020404" pitchFamily="49" charset="0"/>
              </a:rPr>
              <a:t>// Определяем возраст пользователя. </a:t>
            </a:r>
            <a:endParaRPr lang="en-US" dirty="0" smtClean="0">
              <a:latin typeface="Courier New" panose="02070309020205020404" pitchFamily="49" charset="0"/>
              <a:cs typeface="Courier New" panose="02070309020205020404" pitchFamily="49" charset="0"/>
            </a:endParaRPr>
          </a:p>
          <a:p>
            <a:pPr marL="0" indent="0">
              <a:buNone/>
            </a:pPr>
            <a:r>
              <a:rPr lang="ru-RU"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age</a:t>
            </a:r>
            <a:r>
              <a:rPr lang="ru-RU" dirty="0" smtClean="0">
                <a:latin typeface="Courier New" panose="02070309020205020404" pitchFamily="49" charset="0"/>
                <a:cs typeface="Courier New" panose="02070309020205020404" pitchFamily="49" charset="0"/>
              </a:rPr>
              <a:t> = 25; // Возраст 25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0318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Константы в функциях</a:t>
            </a:r>
            <a:endParaRPr lang="en-US" dirty="0"/>
          </a:p>
        </p:txBody>
      </p:sp>
      <p:sp>
        <p:nvSpPr>
          <p:cNvPr id="3" name="Объект 2"/>
          <p:cNvSpPr>
            <a:spLocks noGrp="1"/>
          </p:cNvSpPr>
          <p:nvPr>
            <p:ph idx="1"/>
          </p:nvPr>
        </p:nvSpPr>
        <p:spPr>
          <a:xfrm>
            <a:off x="209862" y="1825624"/>
            <a:ext cx="11982138" cy="5032376"/>
          </a:xfrm>
        </p:spPr>
        <p:txBody>
          <a:bodyPr>
            <a:normAutofit/>
          </a:bodyPr>
          <a:lstStyle/>
          <a:p>
            <a:pPr marL="0" indent="0">
              <a:buNone/>
            </a:pPr>
            <a:r>
              <a:rPr lang="en-US" dirty="0">
                <a:latin typeface="Courier New" panose="02070309020205020404" pitchFamily="49" charset="0"/>
                <a:cs typeface="Courier New" panose="02070309020205020404" pitchFamily="49" charset="0"/>
              </a:rPr>
              <a:t>void main() {</a:t>
            </a:r>
          </a:p>
          <a:p>
            <a:pPr marL="0" indent="0">
              <a:buNone/>
            </a:pPr>
            <a:r>
              <a:rPr lang="en-US" dirty="0" err="1">
                <a:latin typeface="Courier New" panose="02070309020205020404" pitchFamily="49" charset="0"/>
                <a:cs typeface="Courier New" panose="02070309020205020404" pitchFamily="49" charset="0"/>
              </a:rPr>
              <a:t>showPerson</a:t>
            </a:r>
            <a:r>
              <a:rPr lang="en-US" dirty="0">
                <a:latin typeface="Courier New" panose="02070309020205020404" pitchFamily="49" charset="0"/>
                <a:cs typeface="Courier New" panose="02070309020205020404" pitchFamily="49" charset="0"/>
              </a:rPr>
              <a:t>("Alice", 22);</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showPerson</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userName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userAge</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initialAge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userAge</a:t>
            </a:r>
            <a:r>
              <a:rPr lang="en-US" dirty="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final String name = </a:t>
            </a:r>
            <a:r>
              <a:rPr lang="en-US" dirty="0" err="1">
                <a:latin typeface="Courier New" panose="02070309020205020404" pitchFamily="49" charset="0"/>
                <a:cs typeface="Courier New" panose="02070309020205020404" pitchFamily="49" charset="0"/>
              </a:rPr>
              <a:t>userName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 = </a:t>
            </a:r>
            <a:r>
              <a:rPr lang="en-US" dirty="0" err="1">
                <a:latin typeface="Courier New" panose="02070309020205020404" pitchFamily="49" charset="0"/>
                <a:cs typeface="Courier New" panose="02070309020205020404" pitchFamily="49" charset="0"/>
              </a:rPr>
              <a:t>userAge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print("Name: $name Age: $age \n");</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50161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0731" y="0"/>
            <a:ext cx="10515600" cy="1325563"/>
          </a:xfrm>
        </p:spPr>
        <p:txBody>
          <a:bodyPr/>
          <a:lstStyle/>
          <a:p>
            <a:r>
              <a:rPr lang="ru-RU" dirty="0" smtClean="0"/>
              <a:t>Функция как объект</a:t>
            </a:r>
            <a:endParaRPr lang="en-US" dirty="0"/>
          </a:p>
        </p:txBody>
      </p:sp>
      <p:sp>
        <p:nvSpPr>
          <p:cNvPr id="3" name="Объект 2"/>
          <p:cNvSpPr>
            <a:spLocks noGrp="1"/>
          </p:cNvSpPr>
          <p:nvPr>
            <p:ph idx="1"/>
          </p:nvPr>
        </p:nvSpPr>
        <p:spPr>
          <a:xfrm>
            <a:off x="314793" y="1379094"/>
            <a:ext cx="11467476" cy="5216577"/>
          </a:xfrm>
        </p:spPr>
        <p:txBody>
          <a:bodyPr>
            <a:normAutofit/>
          </a:bodyPr>
          <a:lstStyle/>
          <a:p>
            <a:pPr marL="0" indent="0">
              <a:buNone/>
            </a:pPr>
            <a:r>
              <a:rPr lang="ru-RU" dirty="0" smtClean="0"/>
              <a:t>Любая функция в языке </a:t>
            </a:r>
            <a:r>
              <a:rPr lang="en-US" dirty="0" smtClean="0"/>
              <a:t>Dart </a:t>
            </a:r>
            <a:r>
              <a:rPr lang="ru-RU" dirty="0" smtClean="0"/>
              <a:t>представляет тип </a:t>
            </a:r>
            <a:r>
              <a:rPr lang="en-US" dirty="0" smtClean="0"/>
              <a:t>Function </a:t>
            </a:r>
            <a:r>
              <a:rPr lang="ru-RU" dirty="0" smtClean="0"/>
              <a:t>и фактически может выступать в качестве отдельного объекта. Например, мы можем определить объект функции,  присвоить ему динамически ссылку на какую-нибудь функцию и вызвать ее</a:t>
            </a:r>
          </a:p>
          <a:p>
            <a:pPr marL="0" indent="0">
              <a:buNone/>
            </a:pPr>
            <a:r>
              <a:rPr lang="en-US" dirty="0" smtClean="0"/>
              <a:t>void main() {</a:t>
            </a:r>
          </a:p>
          <a:p>
            <a:pPr marL="0" indent="0">
              <a:buNone/>
            </a:pPr>
            <a:r>
              <a:rPr lang="en-US" dirty="0" smtClean="0"/>
              <a:t>Function </a:t>
            </a:r>
            <a:r>
              <a:rPr lang="en-US" dirty="0" err="1" smtClean="0"/>
              <a:t>func</a:t>
            </a:r>
            <a:r>
              <a:rPr lang="en-US" dirty="0" smtClean="0"/>
              <a:t> = hello;</a:t>
            </a:r>
          </a:p>
          <a:p>
            <a:pPr marL="0" indent="0">
              <a:buNone/>
            </a:pPr>
            <a:r>
              <a:rPr lang="en-US" dirty="0" err="1" smtClean="0"/>
              <a:t>func</a:t>
            </a:r>
            <a:r>
              <a:rPr lang="en-US" dirty="0" smtClean="0"/>
              <a:t>(); // Hello!</a:t>
            </a:r>
          </a:p>
          <a:p>
            <a:pPr marL="0" indent="0">
              <a:buNone/>
            </a:pPr>
            <a:r>
              <a:rPr lang="en-US" dirty="0" err="1" smtClean="0"/>
              <a:t>func</a:t>
            </a:r>
            <a:r>
              <a:rPr lang="en-US" dirty="0" smtClean="0"/>
              <a:t> = bye;</a:t>
            </a:r>
          </a:p>
          <a:p>
            <a:pPr marL="0" indent="0">
              <a:buNone/>
            </a:pPr>
            <a:r>
              <a:rPr lang="en-US" dirty="0" err="1" smtClean="0"/>
              <a:t>func</a:t>
            </a:r>
            <a:r>
              <a:rPr lang="en-US" dirty="0" smtClean="0"/>
              <a:t>(); // Goodbye!</a:t>
            </a:r>
          </a:p>
          <a:p>
            <a:pPr marL="0" indent="0">
              <a:buNone/>
            </a:pPr>
            <a:r>
              <a:rPr lang="en-US" dirty="0" smtClean="0"/>
              <a:t>}</a:t>
            </a:r>
          </a:p>
          <a:p>
            <a:pPr marL="0" indent="0">
              <a:buNone/>
            </a:pPr>
            <a:endParaRPr lang="en-US" dirty="0"/>
          </a:p>
        </p:txBody>
      </p:sp>
      <p:sp>
        <p:nvSpPr>
          <p:cNvPr id="4" name="TextBox 3"/>
          <p:cNvSpPr txBox="1"/>
          <p:nvPr/>
        </p:nvSpPr>
        <p:spPr>
          <a:xfrm>
            <a:off x="6850505" y="3732550"/>
            <a:ext cx="4781862" cy="2677656"/>
          </a:xfrm>
          <a:prstGeom prst="rect">
            <a:avLst/>
          </a:prstGeom>
          <a:noFill/>
        </p:spPr>
        <p:txBody>
          <a:bodyPr wrap="square" rtlCol="0">
            <a:spAutoFit/>
          </a:bodyPr>
          <a:lstStyle/>
          <a:p>
            <a:r>
              <a:rPr lang="en-US" sz="2800" dirty="0" smtClean="0"/>
              <a:t>void hello(){</a:t>
            </a:r>
          </a:p>
          <a:p>
            <a:r>
              <a:rPr lang="en-US" sz="2800" dirty="0" smtClean="0"/>
              <a:t>print("Hello!");</a:t>
            </a:r>
          </a:p>
          <a:p>
            <a:r>
              <a:rPr lang="en-US" sz="2800" dirty="0" smtClean="0"/>
              <a:t>}</a:t>
            </a:r>
          </a:p>
          <a:p>
            <a:r>
              <a:rPr lang="en-US" sz="2800" dirty="0" smtClean="0"/>
              <a:t>void bye(){</a:t>
            </a:r>
          </a:p>
          <a:p>
            <a:r>
              <a:rPr lang="en-US" sz="2800" dirty="0" smtClean="0"/>
              <a:t>print("Goodbye!");</a:t>
            </a:r>
          </a:p>
          <a:p>
            <a:r>
              <a:rPr lang="en-US" sz="2800" dirty="0" smtClean="0"/>
              <a:t>}</a:t>
            </a:r>
          </a:p>
        </p:txBody>
      </p:sp>
    </p:spTree>
    <p:extLst>
      <p:ext uri="{BB962C8B-B14F-4D97-AF65-F5344CB8AC3E}">
        <p14:creationId xmlns:p14="http://schemas.microsoft.com/office/powerpoint/2010/main" val="29762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могут выступать в качестве параметров других функций:</a:t>
            </a:r>
            <a:endParaRPr lang="en-US" dirty="0"/>
          </a:p>
        </p:txBody>
      </p:sp>
      <p:sp>
        <p:nvSpPr>
          <p:cNvPr id="3" name="Объект 2"/>
          <p:cNvSpPr>
            <a:spLocks noGrp="1"/>
          </p:cNvSpPr>
          <p:nvPr>
            <p:ph idx="1"/>
          </p:nvPr>
        </p:nvSpPr>
        <p:spPr/>
        <p:txBody>
          <a:bodyPr>
            <a:normAutofit/>
          </a:bodyPr>
          <a:lstStyle/>
          <a:p>
            <a:pPr marL="0" indent="0">
              <a:buNone/>
            </a:pPr>
            <a:r>
              <a:rPr lang="en-US" dirty="0" smtClean="0"/>
              <a:t>void main() {</a:t>
            </a:r>
          </a:p>
          <a:p>
            <a:pPr marL="0" indent="0">
              <a:buNone/>
            </a:pPr>
            <a:r>
              <a:rPr lang="en-US" dirty="0" err="1" smtClean="0"/>
              <a:t>showMessage</a:t>
            </a:r>
            <a:r>
              <a:rPr lang="en-US" dirty="0" smtClean="0"/>
              <a:t>(hello);</a:t>
            </a:r>
          </a:p>
          <a:p>
            <a:pPr marL="0" indent="0">
              <a:buNone/>
            </a:pPr>
            <a:r>
              <a:rPr lang="en-US" dirty="0" err="1" smtClean="0"/>
              <a:t>showMessage</a:t>
            </a:r>
            <a:r>
              <a:rPr lang="en-US" dirty="0" smtClean="0"/>
              <a:t>(bye);</a:t>
            </a:r>
          </a:p>
          <a:p>
            <a:pPr marL="0" indent="0">
              <a:buNone/>
            </a:pPr>
            <a:r>
              <a:rPr lang="en-US" dirty="0" smtClean="0"/>
              <a:t>}</a:t>
            </a:r>
          </a:p>
          <a:p>
            <a:pPr marL="0" indent="0">
              <a:buNone/>
            </a:pPr>
            <a:r>
              <a:rPr lang="en-US" dirty="0" smtClean="0"/>
              <a:t>void </a:t>
            </a:r>
            <a:r>
              <a:rPr lang="en-US" dirty="0" err="1" smtClean="0"/>
              <a:t>showMessage</a:t>
            </a:r>
            <a:r>
              <a:rPr lang="en-US" dirty="0" smtClean="0"/>
              <a:t>(Function </a:t>
            </a:r>
            <a:r>
              <a:rPr lang="en-US" dirty="0" err="1" smtClean="0"/>
              <a:t>func</a:t>
            </a:r>
            <a:r>
              <a:rPr lang="en-US" dirty="0" smtClean="0"/>
              <a:t>){</a:t>
            </a:r>
          </a:p>
          <a:p>
            <a:pPr marL="0" indent="0">
              <a:buNone/>
            </a:pPr>
            <a:r>
              <a:rPr lang="en-US" dirty="0" err="1" smtClean="0"/>
              <a:t>func</a:t>
            </a:r>
            <a:r>
              <a:rPr lang="en-US" dirty="0" smtClean="0"/>
              <a:t>(); // </a:t>
            </a:r>
            <a:r>
              <a:rPr lang="ru-RU" dirty="0" smtClean="0"/>
              <a:t>вызываем переданную функцию</a:t>
            </a:r>
          </a:p>
          <a:p>
            <a:pPr marL="0" indent="0">
              <a:buNone/>
            </a:pPr>
            <a:r>
              <a:rPr lang="ru-RU" dirty="0" smtClean="0"/>
              <a:t>}</a:t>
            </a:r>
          </a:p>
        </p:txBody>
      </p:sp>
      <p:sp>
        <p:nvSpPr>
          <p:cNvPr id="4" name="TextBox 3"/>
          <p:cNvSpPr txBox="1"/>
          <p:nvPr/>
        </p:nvSpPr>
        <p:spPr>
          <a:xfrm>
            <a:off x="7525063" y="1825625"/>
            <a:ext cx="4781862" cy="2677656"/>
          </a:xfrm>
          <a:prstGeom prst="rect">
            <a:avLst/>
          </a:prstGeom>
          <a:noFill/>
        </p:spPr>
        <p:txBody>
          <a:bodyPr wrap="square" rtlCol="0">
            <a:spAutoFit/>
          </a:bodyPr>
          <a:lstStyle/>
          <a:p>
            <a:r>
              <a:rPr lang="en-US" sz="2800" dirty="0" smtClean="0"/>
              <a:t>void hello(){</a:t>
            </a:r>
          </a:p>
          <a:p>
            <a:r>
              <a:rPr lang="en-US" sz="2800" dirty="0" smtClean="0"/>
              <a:t>print("Hello!");</a:t>
            </a:r>
          </a:p>
          <a:p>
            <a:r>
              <a:rPr lang="en-US" sz="2800" dirty="0" smtClean="0"/>
              <a:t>}</a:t>
            </a:r>
          </a:p>
          <a:p>
            <a:r>
              <a:rPr lang="en-US" sz="2800" dirty="0" smtClean="0"/>
              <a:t>void bye(){</a:t>
            </a:r>
          </a:p>
          <a:p>
            <a:r>
              <a:rPr lang="en-US" sz="2800" dirty="0" smtClean="0"/>
              <a:t>print("Goodbye!");</a:t>
            </a:r>
          </a:p>
          <a:p>
            <a:r>
              <a:rPr lang="en-US" sz="2800" dirty="0" smtClean="0"/>
              <a:t>}</a:t>
            </a:r>
          </a:p>
        </p:txBody>
      </p:sp>
    </p:spTree>
    <p:extLst>
      <p:ext uri="{BB962C8B-B14F-4D97-AF65-F5344CB8AC3E}">
        <p14:creationId xmlns:p14="http://schemas.microsoft.com/office/powerpoint/2010/main" val="4145589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функция может выступать в качестве возвращаемого значения</a:t>
            </a: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void main() {</a:t>
            </a:r>
          </a:p>
          <a:p>
            <a:pPr marL="0" indent="0">
              <a:buNone/>
            </a:pPr>
            <a:r>
              <a:rPr lang="en-US" dirty="0" smtClean="0">
                <a:latin typeface="Courier New" panose="02070309020205020404" pitchFamily="49" charset="0"/>
                <a:cs typeface="Courier New" panose="02070309020205020404" pitchFamily="49" charset="0"/>
              </a:rPr>
              <a:t>Function message = </a:t>
            </a:r>
            <a:r>
              <a:rPr lang="en-US" dirty="0" err="1" smtClean="0">
                <a:latin typeface="Courier New" panose="02070309020205020404" pitchFamily="49" charset="0"/>
                <a:cs typeface="Courier New" panose="02070309020205020404" pitchFamily="49" charset="0"/>
              </a:rPr>
              <a:t>getMessage</a:t>
            </a:r>
            <a:r>
              <a:rPr lang="en-US" dirty="0" smtClean="0">
                <a:latin typeface="Courier New" panose="02070309020205020404" pitchFamily="49" charset="0"/>
                <a:cs typeface="Courier New" panose="02070309020205020404" pitchFamily="49" charset="0"/>
              </a:rPr>
              <a:t>(11);</a:t>
            </a:r>
          </a:p>
          <a:p>
            <a:pPr marL="0" indent="0">
              <a:buNone/>
            </a:pPr>
            <a:r>
              <a:rPr lang="en-US" dirty="0" smtClean="0">
                <a:latin typeface="Courier New" panose="02070309020205020404" pitchFamily="49" charset="0"/>
                <a:cs typeface="Courier New" panose="02070309020205020404" pitchFamily="49" charset="0"/>
              </a:rPr>
              <a:t>message();</a:t>
            </a:r>
          </a:p>
          <a:p>
            <a:pPr marL="0" indent="0">
              <a:buNone/>
            </a:pPr>
            <a:r>
              <a:rPr lang="en-US" dirty="0" smtClean="0">
                <a:latin typeface="Courier New" panose="02070309020205020404" pitchFamily="49" charset="0"/>
                <a:cs typeface="Courier New" panose="02070309020205020404" pitchFamily="49" charset="0"/>
              </a:rPr>
              <a:t>message = </a:t>
            </a:r>
            <a:r>
              <a:rPr lang="en-US" dirty="0" err="1" smtClean="0">
                <a:latin typeface="Courier New" panose="02070309020205020404" pitchFamily="49" charset="0"/>
                <a:cs typeface="Courier New" panose="02070309020205020404" pitchFamily="49" charset="0"/>
              </a:rPr>
              <a:t>getMessage</a:t>
            </a:r>
            <a:r>
              <a:rPr lang="en-US" dirty="0" smtClean="0">
                <a:latin typeface="Courier New" panose="02070309020205020404" pitchFamily="49" charset="0"/>
                <a:cs typeface="Courier New" panose="02070309020205020404" pitchFamily="49" charset="0"/>
              </a:rPr>
              <a:t>(15);</a:t>
            </a:r>
          </a:p>
          <a:p>
            <a:pPr marL="0" indent="0">
              <a:buNone/>
            </a:pPr>
            <a:r>
              <a:rPr lang="en-US" dirty="0" smtClean="0">
                <a:latin typeface="Courier New" panose="02070309020205020404" pitchFamily="49" charset="0"/>
                <a:cs typeface="Courier New" panose="02070309020205020404" pitchFamily="49" charset="0"/>
              </a:rPr>
              <a:t>message();</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Function </a:t>
            </a:r>
            <a:r>
              <a:rPr lang="en-US" dirty="0" err="1" smtClean="0">
                <a:latin typeface="Courier New" panose="02070309020205020404" pitchFamily="49" charset="0"/>
                <a:cs typeface="Courier New" panose="02070309020205020404" pitchFamily="49" charset="0"/>
              </a:rPr>
              <a:t>getMessage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hour){</a:t>
            </a:r>
          </a:p>
          <a:p>
            <a:pPr marL="0" indent="0">
              <a:buNone/>
            </a:pPr>
            <a:r>
              <a:rPr lang="en-US" dirty="0" smtClean="0">
                <a:latin typeface="Courier New" panose="02070309020205020404" pitchFamily="49" charset="0"/>
                <a:cs typeface="Courier New" panose="02070309020205020404" pitchFamily="49" charset="0"/>
              </a:rPr>
              <a:t>if(hour &lt; 12) return morning;</a:t>
            </a:r>
          </a:p>
          <a:p>
            <a:pPr marL="0" indent="0">
              <a:buNone/>
            </a:pPr>
            <a:r>
              <a:rPr lang="en-US" dirty="0" smtClean="0">
                <a:latin typeface="Courier New" panose="02070309020205020404" pitchFamily="49" charset="0"/>
                <a:cs typeface="Courier New" panose="02070309020205020404" pitchFamily="49" charset="0"/>
              </a:rPr>
              <a:t>else return evening;</a:t>
            </a:r>
          </a:p>
          <a:p>
            <a:pPr marL="0" indent="0">
              <a:buNone/>
            </a:pP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7615004" y="3634244"/>
            <a:ext cx="4781862" cy="2677656"/>
          </a:xfrm>
          <a:prstGeom prst="rect">
            <a:avLst/>
          </a:prstGeom>
          <a:noFill/>
        </p:spPr>
        <p:txBody>
          <a:bodyPr wrap="square" rtlCol="0">
            <a:spAutoFit/>
          </a:bodyPr>
          <a:lstStyle/>
          <a:p>
            <a:r>
              <a:rPr lang="en-US" sz="2800" dirty="0" smtClean="0"/>
              <a:t>void morning(){</a:t>
            </a:r>
          </a:p>
          <a:p>
            <a:r>
              <a:rPr lang="en-US" sz="2800" dirty="0" smtClean="0"/>
              <a:t>print("Good morning!");</a:t>
            </a:r>
          </a:p>
          <a:p>
            <a:r>
              <a:rPr lang="en-US" sz="2800" dirty="0" smtClean="0"/>
              <a:t>}</a:t>
            </a:r>
          </a:p>
          <a:p>
            <a:r>
              <a:rPr lang="en-US" sz="2800" dirty="0" smtClean="0"/>
              <a:t>void evening(){</a:t>
            </a:r>
          </a:p>
          <a:p>
            <a:r>
              <a:rPr lang="en-US" sz="2800" dirty="0" smtClean="0"/>
              <a:t>print("Good evening!");</a:t>
            </a:r>
          </a:p>
          <a:p>
            <a:r>
              <a:rPr lang="en-US" sz="2800" dirty="0" smtClean="0"/>
              <a:t>}</a:t>
            </a:r>
          </a:p>
        </p:txBody>
      </p:sp>
    </p:spTree>
    <p:extLst>
      <p:ext uri="{BB962C8B-B14F-4D97-AF65-F5344CB8AC3E}">
        <p14:creationId xmlns:p14="http://schemas.microsoft.com/office/powerpoint/2010/main" val="4061718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Анонимные функции</a:t>
            </a:r>
            <a:endParaRPr lang="en-US" b="1" dirty="0"/>
          </a:p>
        </p:txBody>
      </p:sp>
      <p:sp>
        <p:nvSpPr>
          <p:cNvPr id="3" name="Объект 2"/>
          <p:cNvSpPr>
            <a:spLocks noGrp="1"/>
          </p:cNvSpPr>
          <p:nvPr>
            <p:ph idx="1"/>
          </p:nvPr>
        </p:nvSpPr>
        <p:spPr>
          <a:xfrm>
            <a:off x="149903" y="1484026"/>
            <a:ext cx="11647356" cy="5373973"/>
          </a:xfrm>
        </p:spPr>
        <p:txBody>
          <a:bodyPr>
            <a:normAutofit/>
          </a:bodyPr>
          <a:lstStyle/>
          <a:p>
            <a:pPr marL="0" indent="0">
              <a:buNone/>
            </a:pPr>
            <a:r>
              <a:rPr lang="ru-RU" sz="3600" dirty="0" smtClean="0"/>
              <a:t>Анонимные функции похожи на обычные функции за тем исключением, что они не имеют названия</a:t>
            </a:r>
          </a:p>
          <a:p>
            <a:pPr marL="0" indent="0">
              <a:buNone/>
            </a:pPr>
            <a:r>
              <a:rPr lang="ru-RU" sz="3600" dirty="0" err="1" smtClean="0">
                <a:latin typeface="Courier New" panose="02070309020205020404" pitchFamily="49" charset="0"/>
                <a:cs typeface="Courier New" panose="02070309020205020404" pitchFamily="49" charset="0"/>
              </a:rPr>
              <a:t>Function</a:t>
            </a:r>
            <a:r>
              <a:rPr lang="ru-RU" sz="3600" dirty="0" smtClean="0">
                <a:latin typeface="Courier New" panose="02070309020205020404" pitchFamily="49" charset="0"/>
                <a:cs typeface="Courier New" panose="02070309020205020404" pitchFamily="49" charset="0"/>
              </a:rPr>
              <a:t> </a:t>
            </a:r>
            <a:r>
              <a:rPr lang="ru-RU" sz="3600" dirty="0" err="1" smtClean="0">
                <a:latin typeface="Courier New" panose="02070309020205020404" pitchFamily="49" charset="0"/>
                <a:cs typeface="Courier New" panose="02070309020205020404" pitchFamily="49" charset="0"/>
              </a:rPr>
              <a:t>operation</a:t>
            </a:r>
            <a:r>
              <a:rPr lang="ru-RU" sz="3600" dirty="0" smtClean="0">
                <a:latin typeface="Courier New" panose="02070309020205020404" pitchFamily="49" charset="0"/>
                <a:cs typeface="Courier New" panose="02070309020205020404" pitchFamily="49" charset="0"/>
              </a:rPr>
              <a:t> = (a, b) =&gt; a + b;</a:t>
            </a:r>
          </a:p>
          <a:p>
            <a:pPr marL="0" indent="0">
              <a:buNone/>
            </a:pPr>
            <a:r>
              <a:rPr lang="ru-RU" sz="3600" dirty="0" smtClean="0"/>
              <a:t>Использование: если вызываем функцию, которая принимает другую функцию, то для функции-параметра может быть проще использовать анонимную функцию, чем определять именованную, особенно если именованная функция нам больше нигде не понадобится</a:t>
            </a:r>
            <a:endParaRPr lang="en-US" sz="3600" dirty="0"/>
          </a:p>
        </p:txBody>
      </p:sp>
    </p:spTree>
    <p:extLst>
      <p:ext uri="{BB962C8B-B14F-4D97-AF65-F5344CB8AC3E}">
        <p14:creationId xmlns:p14="http://schemas.microsoft.com/office/powerpoint/2010/main" val="1119357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Вложенные функции</a:t>
            </a:r>
            <a:endParaRPr lang="en-US" dirty="0"/>
          </a:p>
        </p:txBody>
      </p:sp>
      <p:sp>
        <p:nvSpPr>
          <p:cNvPr id="3" name="Объект 2"/>
          <p:cNvSpPr>
            <a:spLocks noGrp="1"/>
          </p:cNvSpPr>
          <p:nvPr>
            <p:ph idx="1"/>
          </p:nvPr>
        </p:nvSpPr>
        <p:spPr/>
        <p:txBody>
          <a:bodyPr/>
          <a:lstStyle/>
          <a:p>
            <a:pPr marL="0" indent="0">
              <a:buNone/>
            </a:pPr>
            <a:r>
              <a:rPr lang="ru-RU" dirty="0" smtClean="0"/>
              <a:t>В </a:t>
            </a:r>
            <a:r>
              <a:rPr lang="en-US" dirty="0" smtClean="0"/>
              <a:t>Dart </a:t>
            </a:r>
            <a:r>
              <a:rPr lang="ru-RU" dirty="0" smtClean="0"/>
              <a:t>функции могут быть вложенными в другие функции</a:t>
            </a:r>
          </a:p>
          <a:p>
            <a:pPr marL="0" indent="0">
              <a:buNone/>
            </a:pPr>
            <a:r>
              <a:rPr lang="en-US" dirty="0" smtClean="0">
                <a:latin typeface="Courier New" panose="02070309020205020404" pitchFamily="49" charset="0"/>
                <a:cs typeface="Courier New" panose="02070309020205020404" pitchFamily="49" charset="0"/>
              </a:rPr>
              <a:t>void main() {</a:t>
            </a: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void hello(){</a:t>
            </a: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print("Hello!");</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hello();</a:t>
            </a:r>
          </a:p>
          <a:p>
            <a:pPr marL="0" indent="0">
              <a:buNone/>
            </a:pPr>
            <a:r>
              <a:rPr lang="en-US" dirty="0" smtClean="0">
                <a:latin typeface="Courier New" panose="02070309020205020404" pitchFamily="49" charset="0"/>
                <a:cs typeface="Courier New" panose="02070309020205020404" pitchFamily="49" charset="0"/>
              </a:rPr>
              <a:t>hello();</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3862041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en-US" dirty="0" smtClean="0"/>
              <a:t>Closure</a:t>
            </a:r>
            <a:endParaRPr lang="en-US" dirty="0"/>
          </a:p>
        </p:txBody>
      </p:sp>
      <p:sp>
        <p:nvSpPr>
          <p:cNvPr id="3" name="Объект 2"/>
          <p:cNvSpPr>
            <a:spLocks noGrp="1"/>
          </p:cNvSpPr>
          <p:nvPr>
            <p:ph idx="1"/>
          </p:nvPr>
        </p:nvSpPr>
        <p:spPr>
          <a:xfrm>
            <a:off x="0" y="1334126"/>
            <a:ext cx="12192000" cy="5523874"/>
          </a:xfrm>
        </p:spPr>
        <p:txBody>
          <a:bodyPr>
            <a:noAutofit/>
          </a:bodyPr>
          <a:lstStyle/>
          <a:p>
            <a:pPr marL="0" indent="0" algn="just">
              <a:spcBef>
                <a:spcPts val="0"/>
              </a:spcBef>
              <a:buNone/>
            </a:pPr>
            <a:r>
              <a:rPr lang="ru-RU" dirty="0" smtClean="0"/>
              <a:t>Замыкание (</a:t>
            </a:r>
            <a:r>
              <a:rPr lang="ru-RU" dirty="0" err="1" smtClean="0"/>
              <a:t>closure</a:t>
            </a:r>
            <a:r>
              <a:rPr lang="ru-RU" dirty="0" smtClean="0"/>
              <a:t>) представляет объект функции, который запоминает свое </a:t>
            </a:r>
          </a:p>
          <a:p>
            <a:pPr marL="0" indent="0" algn="just">
              <a:spcBef>
                <a:spcPts val="0"/>
              </a:spcBef>
              <a:buNone/>
            </a:pPr>
            <a:r>
              <a:rPr lang="ru-RU" dirty="0" smtClean="0"/>
              <a:t>лексическое окружение даже в том случае, когда она выполняется вне своей области видимости.</a:t>
            </a:r>
          </a:p>
          <a:p>
            <a:pPr marL="0" indent="0" algn="just">
              <a:spcBef>
                <a:spcPts val="600"/>
              </a:spcBef>
              <a:buNone/>
            </a:pPr>
            <a:r>
              <a:rPr lang="ru-RU" dirty="0" smtClean="0"/>
              <a:t>Технически замыкание включает три компонента:</a:t>
            </a:r>
          </a:p>
          <a:p>
            <a:pPr marL="0" indent="0" algn="just">
              <a:spcBef>
                <a:spcPts val="0"/>
              </a:spcBef>
              <a:buNone/>
            </a:pPr>
            <a:r>
              <a:rPr lang="ru-RU" b="1" dirty="0" smtClean="0"/>
              <a:t>внешняя функция</a:t>
            </a:r>
            <a:r>
              <a:rPr lang="ru-RU" dirty="0" smtClean="0"/>
              <a:t>, которая определяет некоторую область видимости и в которой определены некоторые переменные и параметры - лексическое окружение</a:t>
            </a:r>
          </a:p>
          <a:p>
            <a:pPr marL="0" indent="0" algn="just">
              <a:spcBef>
                <a:spcPts val="600"/>
              </a:spcBef>
              <a:buNone/>
            </a:pPr>
            <a:r>
              <a:rPr lang="ru-RU" b="1" dirty="0" smtClean="0"/>
              <a:t>переменные и параметры </a:t>
            </a:r>
            <a:r>
              <a:rPr lang="ru-RU" dirty="0" smtClean="0"/>
              <a:t>(лексическое окружение), которые определены во внешней функции</a:t>
            </a:r>
          </a:p>
          <a:p>
            <a:pPr marL="0" indent="0" algn="just">
              <a:spcBef>
                <a:spcPts val="600"/>
              </a:spcBef>
              <a:buNone/>
            </a:pPr>
            <a:r>
              <a:rPr lang="ru-RU" b="1" dirty="0" smtClean="0"/>
              <a:t>вложенная функция</a:t>
            </a:r>
            <a:r>
              <a:rPr lang="ru-RU" dirty="0" smtClean="0"/>
              <a:t>, которая использует переменные и параметры внешней функции</a:t>
            </a:r>
          </a:p>
        </p:txBody>
      </p:sp>
    </p:spTree>
    <p:extLst>
      <p:ext uri="{BB962C8B-B14F-4D97-AF65-F5344CB8AC3E}">
        <p14:creationId xmlns:p14="http://schemas.microsoft.com/office/powerpoint/2010/main" val="2791220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Closure</a:t>
            </a:r>
            <a:endParaRPr lang="en-US" dirty="0"/>
          </a:p>
        </p:txBody>
      </p:sp>
      <p:sp>
        <p:nvSpPr>
          <p:cNvPr id="3" name="Объект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remember(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inNumber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 =&gt; print(</a:t>
            </a:r>
            <a:r>
              <a:rPr lang="en-US" dirty="0" err="1">
                <a:latin typeface="Courier New" panose="02070309020205020404" pitchFamily="49" charset="0"/>
                <a:cs typeface="Courier New" panose="02070309020205020404" pitchFamily="49" charset="0"/>
              </a:rPr>
              <a:t>inNumber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main()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jenny = remember(8675309);</a:t>
            </a:r>
          </a:p>
          <a:p>
            <a:pPr marL="0" indent="0">
              <a:buNone/>
            </a:pPr>
            <a:r>
              <a:rPr lang="en-US" dirty="0">
                <a:latin typeface="Courier New" panose="02070309020205020404" pitchFamily="49" charset="0"/>
                <a:cs typeface="Courier New" panose="02070309020205020404" pitchFamily="49" charset="0"/>
              </a:rPr>
              <a:t>	 jenny();</a:t>
            </a:r>
          </a:p>
          <a:p>
            <a:pPr marL="0" indent="0">
              <a:buNone/>
            </a:pPr>
            <a:r>
              <a:rPr lang="en-US"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664263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en-US" dirty="0"/>
              <a:t>Closure</a:t>
            </a:r>
          </a:p>
        </p:txBody>
      </p:sp>
      <p:sp>
        <p:nvSpPr>
          <p:cNvPr id="3" name="Объект 2"/>
          <p:cNvSpPr>
            <a:spLocks noGrp="1"/>
          </p:cNvSpPr>
          <p:nvPr>
            <p:ph idx="1"/>
          </p:nvPr>
        </p:nvSpPr>
        <p:spPr>
          <a:xfrm>
            <a:off x="389744" y="1379094"/>
            <a:ext cx="10964056" cy="5478905"/>
          </a:xfrm>
        </p:spPr>
        <p:txBody>
          <a:bodyPr>
            <a:normAutofit/>
          </a:bodyPr>
          <a:lstStyle/>
          <a:p>
            <a:pPr marL="0" indent="0">
              <a:spcBef>
                <a:spcPts val="0"/>
              </a:spcBef>
              <a:buNone/>
            </a:pPr>
            <a:r>
              <a:rPr lang="en-US" dirty="0"/>
              <a:t>Function outer(){       // </a:t>
            </a:r>
            <a:r>
              <a:rPr lang="ru-RU" dirty="0"/>
              <a:t>внешняя функция</a:t>
            </a:r>
          </a:p>
          <a:p>
            <a:pPr marL="0" indent="0">
              <a:spcBef>
                <a:spcPts val="0"/>
              </a:spcBef>
              <a:buNone/>
            </a:pPr>
            <a:r>
              <a:rPr lang="ru-RU" dirty="0"/>
              <a:t>    </a:t>
            </a:r>
            <a:r>
              <a:rPr lang="en-US" dirty="0" err="1"/>
              <a:t>var</a:t>
            </a:r>
            <a:r>
              <a:rPr lang="en-US" dirty="0"/>
              <a:t> n = 5; </a:t>
            </a:r>
            <a:endParaRPr lang="en-US" dirty="0" smtClean="0"/>
          </a:p>
          <a:p>
            <a:pPr marL="0" indent="0">
              <a:spcBef>
                <a:spcPts val="0"/>
              </a:spcBef>
              <a:buNone/>
            </a:pPr>
            <a:r>
              <a:rPr lang="en-US" dirty="0" smtClean="0"/>
              <a:t>    void inner(){</a:t>
            </a:r>
          </a:p>
          <a:p>
            <a:pPr marL="0" indent="0">
              <a:spcBef>
                <a:spcPts val="0"/>
              </a:spcBef>
              <a:buNone/>
            </a:pPr>
            <a:r>
              <a:rPr lang="en-US" dirty="0" smtClean="0"/>
              <a:t>         n++;</a:t>
            </a:r>
          </a:p>
          <a:p>
            <a:pPr marL="0" indent="0">
              <a:spcBef>
                <a:spcPts val="0"/>
              </a:spcBef>
              <a:buNone/>
            </a:pPr>
            <a:r>
              <a:rPr lang="en-US" dirty="0" smtClean="0"/>
              <a:t>        </a:t>
            </a:r>
            <a:r>
              <a:rPr lang="en-US" dirty="0"/>
              <a:t>print(n);</a:t>
            </a:r>
          </a:p>
          <a:p>
            <a:pPr marL="0" indent="0">
              <a:spcBef>
                <a:spcPts val="0"/>
              </a:spcBef>
              <a:buNone/>
            </a:pPr>
            <a:r>
              <a:rPr lang="en-US" dirty="0"/>
              <a:t>    }</a:t>
            </a:r>
          </a:p>
          <a:p>
            <a:pPr marL="0" indent="0">
              <a:spcBef>
                <a:spcPts val="0"/>
              </a:spcBef>
              <a:buNone/>
            </a:pPr>
            <a:r>
              <a:rPr lang="en-US" dirty="0"/>
              <a:t>    return inner;</a:t>
            </a:r>
          </a:p>
          <a:p>
            <a:pPr marL="0" indent="0">
              <a:spcBef>
                <a:spcPts val="0"/>
              </a:spcBef>
              <a:buNone/>
            </a:pPr>
            <a:r>
              <a:rPr lang="en-US" dirty="0"/>
              <a:t>}</a:t>
            </a:r>
          </a:p>
          <a:p>
            <a:pPr marL="0" indent="0">
              <a:spcBef>
                <a:spcPts val="0"/>
              </a:spcBef>
              <a:buNone/>
            </a:pPr>
            <a:r>
              <a:rPr lang="en-US" dirty="0"/>
              <a:t>void main() </a:t>
            </a:r>
            <a:r>
              <a:rPr lang="en-US" dirty="0" smtClean="0"/>
              <a:t>{</a:t>
            </a:r>
            <a:endParaRPr lang="en-US" dirty="0"/>
          </a:p>
          <a:p>
            <a:pPr marL="0" indent="0">
              <a:spcBef>
                <a:spcPts val="0"/>
              </a:spcBef>
              <a:buNone/>
            </a:pPr>
            <a:r>
              <a:rPr lang="en-US" dirty="0"/>
              <a:t>    Function </a:t>
            </a:r>
            <a:r>
              <a:rPr lang="en-US" dirty="0" err="1"/>
              <a:t>fn</a:t>
            </a:r>
            <a:r>
              <a:rPr lang="en-US" dirty="0"/>
              <a:t> = outer(); </a:t>
            </a:r>
            <a:r>
              <a:rPr lang="en-US" dirty="0" err="1" smtClean="0"/>
              <a:t>fn</a:t>
            </a:r>
            <a:r>
              <a:rPr lang="en-US" dirty="0"/>
              <a:t>();   // 6</a:t>
            </a:r>
          </a:p>
          <a:p>
            <a:pPr marL="0" indent="0">
              <a:spcBef>
                <a:spcPts val="0"/>
              </a:spcBef>
              <a:buNone/>
            </a:pPr>
            <a:r>
              <a:rPr lang="en-US" dirty="0"/>
              <a:t>    </a:t>
            </a:r>
            <a:r>
              <a:rPr lang="en-US" dirty="0" err="1"/>
              <a:t>fn</a:t>
            </a:r>
            <a:r>
              <a:rPr lang="en-US" dirty="0"/>
              <a:t>();   // 7</a:t>
            </a:r>
          </a:p>
          <a:p>
            <a:pPr marL="0" indent="0">
              <a:spcBef>
                <a:spcPts val="0"/>
              </a:spcBef>
              <a:buNone/>
            </a:pPr>
            <a:r>
              <a:rPr lang="en-US" dirty="0"/>
              <a:t>    </a:t>
            </a:r>
            <a:r>
              <a:rPr lang="en-US" dirty="0" err="1"/>
              <a:t>fn</a:t>
            </a:r>
            <a:r>
              <a:rPr lang="en-US" dirty="0"/>
              <a:t>();   // 8</a:t>
            </a:r>
          </a:p>
          <a:p>
            <a:pPr marL="0" indent="0">
              <a:spcBef>
                <a:spcPts val="0"/>
              </a:spcBef>
              <a:buNone/>
            </a:pPr>
            <a:r>
              <a:rPr lang="en-US" dirty="0"/>
              <a:t>}</a:t>
            </a:r>
          </a:p>
        </p:txBody>
      </p:sp>
    </p:spTree>
    <p:extLst>
      <p:ext uri="{BB962C8B-B14F-4D97-AF65-F5344CB8AC3E}">
        <p14:creationId xmlns:p14="http://schemas.microsoft.com/office/powerpoint/2010/main" val="4110476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Assertions</a:t>
            </a:r>
          </a:p>
        </p:txBody>
      </p:sp>
      <p:sp>
        <p:nvSpPr>
          <p:cNvPr id="3" name="Объект 2"/>
          <p:cNvSpPr>
            <a:spLocks noGrp="1"/>
          </p:cNvSpPr>
          <p:nvPr>
            <p:ph idx="1"/>
          </p:nvPr>
        </p:nvSpPr>
        <p:spPr/>
        <p:txBody>
          <a:bodyPr>
            <a:normAutofit lnSpcReduction="10000"/>
          </a:bodyPr>
          <a:lstStyle/>
          <a:p>
            <a:pPr marL="0" indent="0">
              <a:buNone/>
            </a:pPr>
            <a:r>
              <a:rPr lang="ru-RU" dirty="0"/>
              <a:t>Ключевое слово </a:t>
            </a:r>
            <a:r>
              <a:rPr lang="ru-RU" dirty="0" err="1"/>
              <a:t>assert</a:t>
            </a:r>
            <a:r>
              <a:rPr lang="ru-RU" dirty="0"/>
              <a:t>, как и в большинстве других </a:t>
            </a:r>
            <a:r>
              <a:rPr lang="ru-RU" dirty="0" err="1"/>
              <a:t>языков,используется</a:t>
            </a:r>
            <a:r>
              <a:rPr lang="ru-RU" dirty="0"/>
              <a:t> </a:t>
            </a:r>
            <a:r>
              <a:rPr lang="ru-RU" dirty="0" smtClean="0"/>
              <a:t>только </a:t>
            </a:r>
            <a:r>
              <a:rPr lang="ru-RU" dirty="0"/>
              <a:t>для тестовых сборок. Оно используется для прерывания выполнения, </a:t>
            </a:r>
            <a:r>
              <a:rPr lang="ru-RU" dirty="0" smtClean="0"/>
              <a:t>когда</a:t>
            </a:r>
            <a:r>
              <a:rPr lang="en-US" dirty="0" smtClean="0"/>
              <a:t> </a:t>
            </a:r>
            <a:r>
              <a:rPr lang="ru-RU" dirty="0" smtClean="0"/>
              <a:t>заданное </a:t>
            </a:r>
            <a:r>
              <a:rPr lang="ru-RU" dirty="0"/>
              <a:t>условие ложно, и выдает исключение </a:t>
            </a:r>
            <a:r>
              <a:rPr lang="ru-RU" dirty="0" err="1"/>
              <a:t>AssertionException</a:t>
            </a:r>
            <a:r>
              <a:rPr lang="ru-RU" dirty="0"/>
              <a:t>. Например:</a:t>
            </a:r>
          </a:p>
          <a:p>
            <a:pPr marL="0" indent="0">
              <a:buNone/>
            </a:pPr>
            <a:r>
              <a:rPr lang="ru-RU" dirty="0" err="1">
                <a:latin typeface="Courier New" panose="02070309020205020404" pitchFamily="49" charset="0"/>
                <a:cs typeface="Courier New" panose="02070309020205020404" pitchFamily="49" charset="0"/>
              </a:rPr>
              <a:t>assert</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firstName</a:t>
            </a:r>
            <a:r>
              <a:rPr lang="ru-RU" dirty="0">
                <a:latin typeface="Courier New" panose="02070309020205020404" pitchFamily="49" charset="0"/>
                <a:cs typeface="Courier New" panose="02070309020205020404" pitchFamily="49" charset="0"/>
              </a:rPr>
              <a:t> == </a:t>
            </a:r>
            <a:r>
              <a:rPr lang="ru-RU" dirty="0" err="1">
                <a:latin typeface="Courier New" panose="02070309020205020404" pitchFamily="49" charset="0"/>
                <a:cs typeface="Courier New" panose="02070309020205020404" pitchFamily="49" charset="0"/>
              </a:rPr>
              <a:t>null</a:t>
            </a:r>
            <a:r>
              <a:rPr lang="ru-RU" dirty="0">
                <a:latin typeface="Courier New" panose="02070309020205020404" pitchFamily="49" charset="0"/>
                <a:cs typeface="Courier New" panose="02070309020205020404" pitchFamily="49" charset="0"/>
              </a:rPr>
              <a:t>);</a:t>
            </a:r>
          </a:p>
          <a:p>
            <a:pPr marL="0" indent="0">
              <a:buNone/>
            </a:pPr>
            <a:r>
              <a:rPr lang="ru-RU" dirty="0" err="1">
                <a:latin typeface="Courier New" panose="02070309020205020404" pitchFamily="49" charset="0"/>
                <a:cs typeface="Courier New" panose="02070309020205020404" pitchFamily="49" charset="0"/>
              </a:rPr>
              <a:t>assert</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age</a:t>
            </a:r>
            <a:r>
              <a:rPr lang="ru-RU" dirty="0">
                <a:latin typeface="Courier New" panose="02070309020205020404" pitchFamily="49" charset="0"/>
                <a:cs typeface="Courier New" panose="02070309020205020404" pitchFamily="49" charset="0"/>
              </a:rPr>
              <a:t> &gt; 25);</a:t>
            </a:r>
          </a:p>
          <a:p>
            <a:pPr marL="0" indent="0">
              <a:buNone/>
            </a:pPr>
            <a:r>
              <a:rPr lang="ru-RU" dirty="0"/>
              <a:t>При необходимости вы можете добавить сообщение к </a:t>
            </a:r>
            <a:r>
              <a:rPr lang="ru-RU" dirty="0" err="1"/>
              <a:t>assert</a:t>
            </a:r>
            <a:r>
              <a:rPr lang="ru-RU" dirty="0"/>
              <a:t> следующим </a:t>
            </a:r>
            <a:r>
              <a:rPr lang="ru-RU" dirty="0" smtClean="0"/>
              <a:t>образом</a:t>
            </a:r>
            <a:r>
              <a:rPr lang="ru-RU" dirty="0"/>
              <a:t>:</a:t>
            </a:r>
          </a:p>
          <a:p>
            <a:pPr marL="0" indent="0">
              <a:buNone/>
            </a:pPr>
            <a:r>
              <a:rPr lang="ru-RU" dirty="0" err="1">
                <a:latin typeface="Courier New" panose="02070309020205020404" pitchFamily="49" charset="0"/>
                <a:cs typeface="Courier New" panose="02070309020205020404" pitchFamily="49" charset="0"/>
              </a:rPr>
              <a:t>assert</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firstName</a:t>
            </a:r>
            <a:r>
              <a:rPr lang="ru-RU" dirty="0">
                <a:latin typeface="Courier New" panose="02070309020205020404" pitchFamily="49" charset="0"/>
                <a:cs typeface="Courier New" panose="02070309020205020404" pitchFamily="49" charset="0"/>
              </a:rPr>
              <a:t> != </a:t>
            </a:r>
            <a:r>
              <a:rPr lang="ru-RU" dirty="0" err="1">
                <a:latin typeface="Courier New" panose="02070309020205020404" pitchFamily="49" charset="0"/>
                <a:cs typeface="Courier New" panose="02070309020205020404" pitchFamily="49" charset="0"/>
              </a:rPr>
              <a:t>null</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First</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name</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was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null</a:t>
            </a:r>
            <a:r>
              <a:rPr lang="ru-RU"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3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Многострочные </a:t>
            </a:r>
            <a:r>
              <a:rPr lang="ru-RU" dirty="0" err="1" smtClean="0"/>
              <a:t>коментарии</a:t>
            </a:r>
            <a:endParaRPr lang="en-US" dirty="0"/>
          </a:p>
        </p:txBody>
      </p:sp>
      <p:sp>
        <p:nvSpPr>
          <p:cNvPr id="3" name="Объект 2"/>
          <p:cNvSpPr>
            <a:spLocks noGrp="1"/>
          </p:cNvSpPr>
          <p:nvPr>
            <p:ph idx="1"/>
          </p:nvPr>
        </p:nvSpPr>
        <p:spPr/>
        <p:txBody>
          <a:bodyPr/>
          <a:lstStyle/>
          <a:p>
            <a:pPr marL="0" indent="0">
              <a:buNone/>
            </a:pPr>
            <a:r>
              <a:rPr lang="ru-RU" dirty="0" smtClean="0"/>
              <a:t>Вторая форма – многострочные комментарии, </a:t>
            </a:r>
            <a:r>
              <a:rPr lang="ru-RU" dirty="0" err="1" smtClean="0"/>
              <a:t>Dart</a:t>
            </a:r>
            <a:r>
              <a:rPr lang="ru-RU" dirty="0" smtClean="0"/>
              <a:t> здесь также типичен и использует открывающую последовательность символов /* и закрывающую */. </a:t>
            </a:r>
          </a:p>
          <a:p>
            <a:pPr marL="0" indent="0">
              <a:buNone/>
            </a:pPr>
            <a:r>
              <a:rPr lang="ru-RU" dirty="0" smtClean="0"/>
              <a:t>Например: </a:t>
            </a:r>
          </a:p>
          <a:p>
            <a:pPr marL="0" indent="0">
              <a:buNone/>
            </a:pPr>
            <a:r>
              <a:rPr lang="ru-RU" dirty="0" smtClean="0">
                <a:latin typeface="Courier New" panose="02070309020205020404" pitchFamily="49" charset="0"/>
                <a:cs typeface="Courier New" panose="02070309020205020404" pitchFamily="49" charset="0"/>
              </a:rPr>
              <a:t>/* Эта функция вычисляет баланс счета </a:t>
            </a:r>
          </a:p>
          <a:p>
            <a:pPr marL="0" indent="0">
              <a:buNone/>
            </a:pPr>
            <a:r>
              <a:rPr lang="ru-RU" dirty="0">
                <a:latin typeface="Courier New" panose="02070309020205020404" pitchFamily="49" charset="0"/>
                <a:cs typeface="Courier New" panose="02070309020205020404" pitchFamily="49" charset="0"/>
              </a:rPr>
              <a:t>с</a:t>
            </a:r>
            <a:r>
              <a:rPr lang="ru-RU" dirty="0" smtClean="0">
                <a:latin typeface="Courier New" panose="02070309020205020404" pitchFamily="49" charset="0"/>
                <a:cs typeface="Courier New" panose="02070309020205020404" pitchFamily="49" charset="0"/>
              </a:rPr>
              <a:t> использованием запроса</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8780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Классы и объекты</a:t>
            </a:r>
            <a:endParaRPr lang="en-US" dirty="0"/>
          </a:p>
        </p:txBody>
      </p:sp>
      <p:sp>
        <p:nvSpPr>
          <p:cNvPr id="3" name="Объект 2"/>
          <p:cNvSpPr>
            <a:spLocks noGrp="1"/>
          </p:cNvSpPr>
          <p:nvPr>
            <p:ph idx="1"/>
          </p:nvPr>
        </p:nvSpPr>
        <p:spPr/>
        <p:txBody>
          <a:bodyPr/>
          <a:lstStyle/>
          <a:p>
            <a:pPr marL="0" indent="0">
              <a:buNone/>
            </a:pPr>
            <a:r>
              <a:rPr lang="ru-RU" dirty="0"/>
              <a:t>Объект представляет экземпляр некоторого класса, а класс является шаблоном или описанием объекта. Можно еще провести следующую аналогию. У нас у всех есть некоторое представление о человеке - наличие двух рук, двух ног, головы, туловища и т.д. Есть некоторый шаблон - этот шаблон можно назвать классом. Реально же существующий человек (фактически экземпляр данного класса) является объектом этого класса</a:t>
            </a:r>
            <a:r>
              <a:rPr lang="ru-RU" dirty="0" smtClean="0"/>
              <a:t>.</a:t>
            </a:r>
            <a:endParaRPr lang="en-US" dirty="0" smtClean="0"/>
          </a:p>
          <a:p>
            <a:pPr marL="0" indent="0">
              <a:buNone/>
            </a:pPr>
            <a:r>
              <a:rPr lang="ru-RU" dirty="0" smtClean="0"/>
              <a:t> Класс </a:t>
            </a:r>
            <a:r>
              <a:rPr lang="ru-RU" dirty="0"/>
              <a:t>определяется с помощью ключевого слова </a:t>
            </a:r>
            <a:r>
              <a:rPr lang="ru-RU" dirty="0" err="1"/>
              <a:t>сlass</a:t>
            </a:r>
            <a:r>
              <a:rPr lang="ru-RU" dirty="0" smtClean="0"/>
              <a:t>:</a:t>
            </a:r>
            <a:endParaRPr lang="en-US" dirty="0"/>
          </a:p>
          <a:p>
            <a:pPr marL="0" indent="0">
              <a:buNone/>
            </a:pPr>
            <a:r>
              <a:rPr lang="en-US" dirty="0">
                <a:latin typeface="Courier New" panose="02070309020205020404" pitchFamily="49" charset="0"/>
                <a:cs typeface="Courier New" panose="02070309020205020404" pitchFamily="49" charset="0"/>
              </a:rPr>
              <a:t>class Hero { }</a:t>
            </a:r>
          </a:p>
        </p:txBody>
      </p:sp>
    </p:spTree>
    <p:extLst>
      <p:ext uri="{BB962C8B-B14F-4D97-AF65-F5344CB8AC3E}">
        <p14:creationId xmlns:p14="http://schemas.microsoft.com/office/powerpoint/2010/main" val="16543581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Видимость</a:t>
            </a:r>
            <a:endParaRPr lang="en-US" dirty="0"/>
          </a:p>
        </p:txBody>
      </p:sp>
      <p:sp>
        <p:nvSpPr>
          <p:cNvPr id="3" name="Объект 2"/>
          <p:cNvSpPr>
            <a:spLocks noGrp="1"/>
          </p:cNvSpPr>
          <p:nvPr>
            <p:ph idx="1"/>
          </p:nvPr>
        </p:nvSpPr>
        <p:spPr/>
        <p:txBody>
          <a:bodyPr/>
          <a:lstStyle/>
          <a:p>
            <a:pPr marL="0" indent="0">
              <a:buNone/>
            </a:pPr>
            <a:r>
              <a:rPr lang="ru-RU" dirty="0"/>
              <a:t>В </a:t>
            </a:r>
            <a:r>
              <a:rPr lang="ru-RU" dirty="0" err="1"/>
              <a:t>Java</a:t>
            </a:r>
            <a:r>
              <a:rPr lang="ru-RU" dirty="0"/>
              <a:t> и многих других языках ООП вам обычно нужно указать, какой уровень видимости должен быть у членов класса, используя ключевые слова, такие как </a:t>
            </a:r>
            <a:r>
              <a:rPr lang="ru-RU" dirty="0" err="1"/>
              <a:t>public</a:t>
            </a:r>
            <a:r>
              <a:rPr lang="ru-RU" dirty="0"/>
              <a:t>, </a:t>
            </a:r>
            <a:r>
              <a:rPr lang="ru-RU" dirty="0" err="1"/>
              <a:t>private</a:t>
            </a:r>
            <a:r>
              <a:rPr lang="ru-RU" dirty="0"/>
              <a:t> и </a:t>
            </a:r>
            <a:r>
              <a:rPr lang="ru-RU" dirty="0" err="1"/>
              <a:t>protected</a:t>
            </a:r>
            <a:r>
              <a:rPr lang="ru-RU" dirty="0"/>
              <a:t>. </a:t>
            </a:r>
            <a:r>
              <a:rPr lang="ru-RU" dirty="0" err="1"/>
              <a:t>Dart</a:t>
            </a:r>
            <a:r>
              <a:rPr lang="ru-RU" dirty="0"/>
              <a:t> другой: все общедоступно, если название не начинается с подчеркивания, которое помечает его как доступное только для текущей библиотеки или класса</a:t>
            </a:r>
            <a:endParaRPr lang="en-US" dirty="0"/>
          </a:p>
        </p:txBody>
      </p:sp>
    </p:spTree>
    <p:extLst>
      <p:ext uri="{BB962C8B-B14F-4D97-AF65-F5344CB8AC3E}">
        <p14:creationId xmlns:p14="http://schemas.microsoft.com/office/powerpoint/2010/main" val="2179341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Объекты</a:t>
            </a:r>
            <a:endParaRPr lang="en-US" dirty="0"/>
          </a:p>
        </p:txBody>
      </p:sp>
      <p:sp>
        <p:nvSpPr>
          <p:cNvPr id="3" name="Объект 2"/>
          <p:cNvSpPr>
            <a:spLocks noGrp="1"/>
          </p:cNvSpPr>
          <p:nvPr>
            <p:ph idx="1"/>
          </p:nvPr>
        </p:nvSpPr>
        <p:spPr/>
        <p:txBody>
          <a:bodyPr>
            <a:normAutofit/>
          </a:bodyPr>
          <a:lstStyle/>
          <a:p>
            <a:pPr marL="0" indent="0">
              <a:buNone/>
            </a:pPr>
            <a:r>
              <a:rPr lang="ru-RU" sz="3200" dirty="0"/>
              <a:t>Любой объект может обладать двумя основными характеристиками: состояние - некоторые данные, которые хранит объект, и поведение - действия, которые может совершать объект. </a:t>
            </a:r>
            <a:endParaRPr lang="ru-RU" sz="3200" dirty="0" smtClean="0"/>
          </a:p>
          <a:p>
            <a:pPr marL="0" indent="0">
              <a:buNone/>
            </a:pPr>
            <a:r>
              <a:rPr lang="ru-RU" sz="3200" dirty="0" smtClean="0"/>
              <a:t>Для </a:t>
            </a:r>
            <a:r>
              <a:rPr lang="ru-RU" sz="3200" dirty="0"/>
              <a:t>хранения состояния объекта в классе применяются поля или переменные класса. Для определения поведения объекта в классе применяются методы</a:t>
            </a:r>
            <a:endParaRPr lang="en-US" sz="3200" dirty="0"/>
          </a:p>
        </p:txBody>
      </p:sp>
    </p:spTree>
    <p:extLst>
      <p:ext uri="{BB962C8B-B14F-4D97-AF65-F5344CB8AC3E}">
        <p14:creationId xmlns:p14="http://schemas.microsoft.com/office/powerpoint/2010/main" val="230138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Экземпляры класса</a:t>
            </a:r>
            <a:endParaRPr lang="en-US" dirty="0"/>
          </a:p>
        </p:txBody>
      </p:sp>
      <p:sp>
        <p:nvSpPr>
          <p:cNvPr id="3" name="Объект 2"/>
          <p:cNvSpPr>
            <a:spLocks noGrp="1"/>
          </p:cNvSpPr>
          <p:nvPr>
            <p:ph idx="1"/>
          </p:nvPr>
        </p:nvSpPr>
        <p:spPr/>
        <p:txBody>
          <a:bodyPr/>
          <a:lstStyle/>
          <a:p>
            <a:pPr marL="0" indent="0">
              <a:buNone/>
            </a:pPr>
            <a:r>
              <a:rPr lang="ru-RU" dirty="0"/>
              <a:t>Классы очень редко бывают пустыми, чаще они содержат какие-либо </a:t>
            </a:r>
            <a:r>
              <a:rPr lang="ru-RU" dirty="0" smtClean="0"/>
              <a:t>переменные </a:t>
            </a:r>
            <a:r>
              <a:rPr lang="ru-RU" dirty="0"/>
              <a:t>(их также называют «члены», «поля» или «свойства»). Чтобы объявить их,</a:t>
            </a:r>
          </a:p>
          <a:p>
            <a:pPr marL="0" indent="0">
              <a:buNone/>
            </a:pPr>
            <a:r>
              <a:rPr lang="ru-RU" dirty="0"/>
              <a:t>вам нужно написать следующий код:</a:t>
            </a:r>
          </a:p>
          <a:p>
            <a:pPr marL="0" indent="0">
              <a:buNone/>
            </a:pPr>
            <a:r>
              <a:rPr lang="ru-RU" dirty="0" err="1">
                <a:latin typeface="Courier New" panose="02070309020205020404" pitchFamily="49" charset="0"/>
                <a:cs typeface="Courier New" panose="02070309020205020404" pitchFamily="49" charset="0"/>
              </a:rPr>
              <a:t>class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Hero</a:t>
            </a:r>
            <a:r>
              <a:rPr lang="ru-RU" dirty="0">
                <a:latin typeface="Courier New" panose="02070309020205020404" pitchFamily="49" charset="0"/>
                <a:cs typeface="Courier New" panose="02070309020205020404" pitchFamily="49" charset="0"/>
              </a:rPr>
              <a:t> {</a:t>
            </a:r>
          </a:p>
          <a:p>
            <a:pPr marL="0" indent="0">
              <a:buNone/>
            </a:pP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String</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firstName</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String</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lastName</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3287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Статические переменные</a:t>
            </a:r>
            <a:endParaRPr lang="en-US" dirty="0"/>
          </a:p>
        </p:txBody>
      </p:sp>
      <p:sp>
        <p:nvSpPr>
          <p:cNvPr id="3" name="Объект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static String greeting = "Hi";</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main() {</a:t>
            </a:r>
          </a:p>
          <a:p>
            <a:pPr marL="0"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MyClass.greeting</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19083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Статические методы</a:t>
            </a:r>
            <a:endParaRPr lang="en-US" dirty="0"/>
          </a:p>
        </p:txBody>
      </p:sp>
      <p:sp>
        <p:nvSpPr>
          <p:cNvPr id="3" name="Объект 2"/>
          <p:cNvSpPr>
            <a:spLocks noGrp="1"/>
          </p:cNvSpPr>
          <p:nvPr>
            <p:ph idx="1"/>
          </p:nvPr>
        </p:nvSpPr>
        <p:spPr/>
        <p:txBody>
          <a:bodyPr>
            <a:normAutofit/>
          </a:bodyPr>
          <a:lstStyle/>
          <a:p>
            <a:pPr marL="0" indent="0">
              <a:buNone/>
            </a:pPr>
            <a:r>
              <a:rPr lang="ru-RU" dirty="0"/>
              <a:t>Статические методы также относятся ко всему классу и предваряются ключевым </a:t>
            </a:r>
            <a:r>
              <a:rPr lang="ru-RU" dirty="0" smtClean="0"/>
              <a:t>словом </a:t>
            </a:r>
            <a:r>
              <a:rPr lang="en-US" dirty="0"/>
              <a:t>static. </a:t>
            </a:r>
            <a:r>
              <a:rPr lang="ru-RU" dirty="0"/>
              <a:t>Как правило, статические методы выполняют такие вычисления, </a:t>
            </a:r>
            <a:r>
              <a:rPr lang="ru-RU" dirty="0" smtClean="0"/>
              <a:t>которые </a:t>
            </a:r>
            <a:r>
              <a:rPr lang="ru-RU" dirty="0"/>
              <a:t>не затрагивают состояние или поведение объекта:</a:t>
            </a:r>
          </a:p>
          <a:p>
            <a:pPr marL="0" indent="0">
              <a:buNone/>
            </a:pPr>
            <a:r>
              <a:rPr lang="en-US" dirty="0">
                <a:latin typeface="Courier New" panose="02070309020205020404" pitchFamily="49" charset="0"/>
                <a:cs typeface="Courier New" panose="02070309020205020404" pitchFamily="49" charset="0"/>
              </a:rPr>
              <a:t>class Operation{</a:t>
            </a:r>
          </a:p>
          <a:p>
            <a:pPr marL="0" indent="0">
              <a:buNone/>
            </a:pPr>
            <a:r>
              <a:rPr lang="en-US" dirty="0">
                <a:latin typeface="Courier New" panose="02070309020205020404" pitchFamily="49" charset="0"/>
                <a:cs typeface="Courier New" panose="02070309020205020404" pitchFamily="49" charset="0"/>
              </a:rPr>
              <a:t>static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sum(</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=&gt; x + y; </a:t>
            </a:r>
          </a:p>
          <a:p>
            <a:pPr marL="0" indent="0">
              <a:buNone/>
            </a:pPr>
            <a:r>
              <a:rPr lang="en-US" dirty="0">
                <a:latin typeface="Courier New" panose="02070309020205020404" pitchFamily="49" charset="0"/>
                <a:cs typeface="Courier New" panose="02070309020205020404" pitchFamily="49" charset="0"/>
              </a:rPr>
              <a:t>static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subtract(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=&gt; x - y;</a:t>
            </a:r>
          </a:p>
          <a:p>
            <a:pPr marL="0" indent="0">
              <a:buNone/>
            </a:pPr>
            <a:r>
              <a:rPr lang="en-US" dirty="0">
                <a:latin typeface="Courier New" panose="02070309020205020404" pitchFamily="49" charset="0"/>
                <a:cs typeface="Courier New" panose="02070309020205020404" pitchFamily="49" charset="0"/>
              </a:rPr>
              <a:t>static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multiply(</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=&gt; x * y;</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0855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Методы</a:t>
            </a:r>
            <a:endParaRPr lang="en-US" dirty="0"/>
          </a:p>
        </p:txBody>
      </p:sp>
      <p:sp>
        <p:nvSpPr>
          <p:cNvPr id="3" name="Объект 2"/>
          <p:cNvSpPr>
            <a:spLocks noGrp="1"/>
          </p:cNvSpPr>
          <p:nvPr>
            <p:ph idx="1"/>
          </p:nvPr>
        </p:nvSpPr>
        <p:spPr>
          <a:xfrm>
            <a:off x="838200" y="1825625"/>
            <a:ext cx="10515600" cy="4889968"/>
          </a:xfrm>
        </p:spPr>
        <p:txBody>
          <a:bodyPr>
            <a:normAutofit lnSpcReduction="10000"/>
          </a:bodyPr>
          <a:lstStyle/>
          <a:p>
            <a:pPr marL="0" indent="0">
              <a:buNone/>
            </a:pPr>
            <a:r>
              <a:rPr lang="ru-RU" dirty="0"/>
              <a:t>Классы также могут иметь функции, называемые методами:</a:t>
            </a:r>
          </a:p>
          <a:p>
            <a:pPr marL="0" indent="0">
              <a:spcBef>
                <a:spcPts val="0"/>
              </a:spcBef>
              <a:buNone/>
            </a:pPr>
            <a:r>
              <a:rPr lang="en-US" dirty="0">
                <a:latin typeface="Courier New" panose="02070309020205020404" pitchFamily="49" charset="0"/>
                <a:cs typeface="Courier New" panose="02070309020205020404" pitchFamily="49" charset="0"/>
              </a:rPr>
              <a:t>class Hero {</a:t>
            </a:r>
          </a:p>
          <a:p>
            <a:pPr marL="0" indent="0">
              <a:spcBef>
                <a:spcPts val="0"/>
              </a:spcBef>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sayName</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main() {</a:t>
            </a:r>
            <a:endParaRPr lang="ru-RU" dirty="0" smtClean="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Hero h = new Hero </a:t>
            </a:r>
            <a:r>
              <a:rPr lang="en-US" dirty="0" smtClean="0">
                <a:latin typeface="Courier New" panose="02070309020205020404" pitchFamily="49" charset="0"/>
                <a:cs typeface="Courier New" panose="02070309020205020404" pitchFamily="49" charset="0"/>
              </a:rPr>
              <a:t>();   // </a:t>
            </a:r>
            <a:r>
              <a:rPr lang="en-US" b="1" dirty="0" err="1"/>
              <a:t>var</a:t>
            </a:r>
            <a:r>
              <a:rPr lang="en-US" b="1" dirty="0"/>
              <a:t> h = Hero();</a:t>
            </a:r>
            <a:endParaRPr lang="en-US" b="1"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h.firstName</a:t>
            </a:r>
            <a:r>
              <a:rPr lang="en-US" dirty="0">
                <a:latin typeface="Courier New" panose="02070309020205020404" pitchFamily="49" charset="0"/>
                <a:cs typeface="Courier New" panose="02070309020205020404" pitchFamily="49" charset="0"/>
              </a:rPr>
              <a:t> = "Luke";</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h.lastName</a:t>
            </a:r>
            <a:r>
              <a:rPr lang="en-US" dirty="0">
                <a:latin typeface="Courier New" panose="02070309020205020404" pitchFamily="49" charset="0"/>
                <a:cs typeface="Courier New" panose="02070309020205020404" pitchFamily="49" charset="0"/>
              </a:rPr>
              <a:t> = "Skywalker";</a:t>
            </a:r>
          </a:p>
          <a:p>
            <a:pPr marL="0" indent="0">
              <a:spcBef>
                <a:spcPts val="0"/>
              </a:spcBef>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h.sayName</a:t>
            </a: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spcBef>
                <a:spcPts val="0"/>
              </a:spcBef>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87662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Методы </a:t>
            </a:r>
            <a:r>
              <a:rPr lang="en-US" dirty="0"/>
              <a:t>Getter </a:t>
            </a:r>
            <a:r>
              <a:rPr lang="ru-RU" dirty="0"/>
              <a:t>и </a:t>
            </a:r>
            <a:r>
              <a:rPr lang="en-US" dirty="0"/>
              <a:t>Setter</a:t>
            </a:r>
          </a:p>
        </p:txBody>
      </p:sp>
      <p:sp>
        <p:nvSpPr>
          <p:cNvPr id="3" name="Объект 2"/>
          <p:cNvSpPr>
            <a:spLocks noGrp="1"/>
          </p:cNvSpPr>
          <p:nvPr>
            <p:ph idx="1"/>
          </p:nvPr>
        </p:nvSpPr>
        <p:spPr>
          <a:xfrm>
            <a:off x="838200" y="1825624"/>
            <a:ext cx="10515600" cy="5032375"/>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class Hero {</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String get </a:t>
            </a:r>
            <a:r>
              <a:rPr lang="en-US" b="1" i="1" dirty="0" err="1">
                <a:latin typeface="Courier New" panose="02070309020205020404" pitchFamily="49" charset="0"/>
                <a:cs typeface="Courier New" panose="02070309020205020404" pitchFamily="49" charset="0"/>
              </a:rPr>
              <a:t>fullName</a:t>
            </a:r>
            <a:r>
              <a:rPr lang="en-US" b="1" i="1" dirty="0">
                <a:latin typeface="Courier New" panose="02070309020205020404" pitchFamily="49" charset="0"/>
                <a:cs typeface="Courier New" panose="02070309020205020404" pitchFamily="49" charset="0"/>
              </a:rPr>
              <a:t> =&gt; "$</a:t>
            </a:r>
            <a:r>
              <a:rPr lang="en-US" b="1" i="1" dirty="0" err="1">
                <a:latin typeface="Courier New" panose="02070309020205020404" pitchFamily="49" charset="0"/>
                <a:cs typeface="Courier New" panose="02070309020205020404" pitchFamily="49" charset="0"/>
              </a:rPr>
              <a:t>lastName</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firstName</a:t>
            </a:r>
            <a:r>
              <a:rPr lang="en-US" b="1" i="1" dirty="0">
                <a:latin typeface="Courier New" panose="02070309020205020404" pitchFamily="49" charset="0"/>
                <a:cs typeface="Courier New" panose="02070309020205020404" pitchFamily="49" charset="0"/>
              </a:rPr>
              <a:t>";</a:t>
            </a:r>
          </a:p>
          <a:p>
            <a:pPr marL="0" indent="0">
              <a:buNone/>
            </a:pPr>
            <a:r>
              <a:rPr lang="en-US" b="1" i="1" dirty="0">
                <a:latin typeface="Courier New" panose="02070309020205020404" pitchFamily="49" charset="0"/>
                <a:cs typeface="Courier New" panose="02070309020205020404" pitchFamily="49" charset="0"/>
              </a:rPr>
              <a:t>	 set </a:t>
            </a:r>
            <a:r>
              <a:rPr lang="en-US" b="1" i="1" dirty="0" err="1">
                <a:latin typeface="Courier New" panose="02070309020205020404" pitchFamily="49" charset="0"/>
                <a:cs typeface="Courier New" panose="02070309020205020404" pitchFamily="49" charset="0"/>
              </a:rPr>
              <a:t>fullName</a:t>
            </a:r>
            <a:r>
              <a:rPr lang="en-US" b="1" i="1" dirty="0">
                <a:latin typeface="Courier New" panose="02070309020205020404" pitchFamily="49" charset="0"/>
                <a:cs typeface="Courier New" panose="02070309020205020404" pitchFamily="49" charset="0"/>
              </a:rPr>
              <a:t>(n) =&gt; </a:t>
            </a:r>
            <a:r>
              <a:rPr lang="en-US" b="1" i="1" dirty="0" err="1">
                <a:latin typeface="Courier New" panose="02070309020205020404" pitchFamily="49" charset="0"/>
                <a:cs typeface="Courier New" panose="02070309020205020404" pitchFamily="49" charset="0"/>
              </a:rPr>
              <a:t>firstName</a:t>
            </a:r>
            <a:r>
              <a:rPr lang="en-US" b="1" i="1" dirty="0">
                <a:latin typeface="Courier New" panose="02070309020205020404" pitchFamily="49" charset="0"/>
                <a:cs typeface="Courier New" panose="02070309020205020404" pitchFamily="49" charset="0"/>
              </a:rPr>
              <a:t> = n;</a:t>
            </a:r>
          </a:p>
          <a:p>
            <a:pPr marL="0" indent="0">
              <a:buNone/>
            </a:pPr>
            <a:r>
              <a:rPr lang="en-US" dirty="0">
                <a:latin typeface="Courier New" panose="02070309020205020404" pitchFamily="49" charset="0"/>
                <a:cs typeface="Courier New" panose="02070309020205020404" pitchFamily="49" charset="0"/>
              </a:rPr>
              <a:t>	 Hero(String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String ln)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ln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sayName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66014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Конструкторы</a:t>
            </a:r>
            <a:endParaRPr lang="en-US" dirty="0"/>
          </a:p>
        </p:txBody>
      </p:sp>
      <p:sp>
        <p:nvSpPr>
          <p:cNvPr id="3" name="Объект 2"/>
          <p:cNvSpPr>
            <a:spLocks noGrp="1"/>
          </p:cNvSpPr>
          <p:nvPr>
            <p:ph idx="1"/>
          </p:nvPr>
        </p:nvSpPr>
        <p:spPr/>
        <p:txBody>
          <a:bodyPr/>
          <a:lstStyle/>
          <a:p>
            <a:pPr marL="0" indent="0">
              <a:buNone/>
            </a:pPr>
            <a:r>
              <a:rPr lang="ru-RU" dirty="0"/>
              <a:t>Кроме обычных методов классы могут определять специальные методы, которые называются конструкторами. Конструкторы вызываются при создании нового объекта данного класса. Конструкторы выполняют инициализацию объекта. Если в классе не определено ни одного конструктора, то для этого класса автоматически создается конструктор без параметров</a:t>
            </a:r>
            <a:endParaRPr lang="en-US" dirty="0"/>
          </a:p>
        </p:txBody>
      </p:sp>
    </p:spTree>
    <p:extLst>
      <p:ext uri="{BB962C8B-B14F-4D97-AF65-F5344CB8AC3E}">
        <p14:creationId xmlns:p14="http://schemas.microsoft.com/office/powerpoint/2010/main" val="3409145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Именованные конструкторы</a:t>
            </a:r>
            <a:endParaRPr lang="en-US" dirty="0"/>
          </a:p>
        </p:txBody>
      </p:sp>
      <p:sp>
        <p:nvSpPr>
          <p:cNvPr id="3" name="Объект 2"/>
          <p:cNvSpPr>
            <a:spLocks noGrp="1"/>
          </p:cNvSpPr>
          <p:nvPr>
            <p:ph idx="1"/>
          </p:nvPr>
        </p:nvSpPr>
        <p:spPr>
          <a:xfrm>
            <a:off x="389745" y="1469036"/>
            <a:ext cx="11392524" cy="5388963"/>
          </a:xfrm>
        </p:spPr>
        <p:txBody>
          <a:bodyPr>
            <a:normAutofit/>
          </a:bodyPr>
          <a:lstStyle/>
          <a:p>
            <a:pPr marL="0" indent="0">
              <a:buNone/>
            </a:pPr>
            <a:r>
              <a:rPr lang="ru-RU" dirty="0"/>
              <a:t>По умолчанию мы можем определить только один общий конструктор. Если же </a:t>
            </a:r>
            <a:r>
              <a:rPr lang="ru-RU" dirty="0" smtClean="0"/>
              <a:t>нам </a:t>
            </a:r>
            <a:r>
              <a:rPr lang="ru-RU" dirty="0"/>
              <a:t>необходимо использовать в классе сразу несколько конструкторов, то в </a:t>
            </a:r>
            <a:r>
              <a:rPr lang="ru-RU" dirty="0" smtClean="0"/>
              <a:t>этом </a:t>
            </a:r>
            <a:r>
              <a:rPr lang="ru-RU" dirty="0"/>
              <a:t>случае нужно применять именованные конструкторы (</a:t>
            </a:r>
            <a:r>
              <a:rPr lang="ru-RU" dirty="0" err="1"/>
              <a:t>named</a:t>
            </a:r>
            <a:r>
              <a:rPr lang="ru-RU" dirty="0"/>
              <a:t> </a:t>
            </a:r>
            <a:r>
              <a:rPr lang="ru-RU" dirty="0" err="1"/>
              <a:t>constructors</a:t>
            </a:r>
            <a:r>
              <a:rPr lang="ru-RU" dirty="0"/>
              <a:t>).</a:t>
            </a:r>
          </a:p>
          <a:p>
            <a:pPr marL="0" indent="0">
              <a:spcBef>
                <a:spcPts val="0"/>
              </a:spcBef>
              <a:buNone/>
            </a:pPr>
            <a:r>
              <a:rPr lang="ru-RU" dirty="0" err="1">
                <a:latin typeface="Courier New" panose="02070309020205020404" pitchFamily="49" charset="0"/>
                <a:cs typeface="Courier New" panose="02070309020205020404" pitchFamily="49" charset="0"/>
              </a:rPr>
              <a:t>class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Person</a:t>
            </a:r>
            <a:r>
              <a:rPr lang="ru-RU" dirty="0">
                <a:latin typeface="Courier New" panose="02070309020205020404" pitchFamily="49" charset="0"/>
                <a:cs typeface="Courier New" panose="02070309020205020404" pitchFamily="49" charset="0"/>
              </a:rPr>
              <a:t>{</a:t>
            </a:r>
          </a:p>
          <a:p>
            <a:pPr marL="0" indent="0">
              <a:spcBef>
                <a:spcPts val="0"/>
              </a:spcBef>
              <a:buNone/>
            </a:pPr>
            <a:r>
              <a:rPr lang="ru-RU" dirty="0" err="1">
                <a:latin typeface="Courier New" panose="02070309020205020404" pitchFamily="49" charset="0"/>
                <a:cs typeface="Courier New" panose="02070309020205020404" pitchFamily="49" charset="0"/>
              </a:rPr>
              <a:t>Person.undefined</a:t>
            </a:r>
            <a:r>
              <a:rPr lang="ru-RU" dirty="0">
                <a:latin typeface="Courier New" panose="02070309020205020404" pitchFamily="49" charset="0"/>
                <a:cs typeface="Courier New" panose="02070309020205020404" pitchFamily="49" charset="0"/>
              </a:rPr>
              <a:t>(){</a:t>
            </a:r>
          </a:p>
          <a:p>
            <a:pPr marL="0" indent="0">
              <a:spcBef>
                <a:spcPts val="0"/>
              </a:spcBef>
              <a:buNone/>
            </a:pPr>
            <a:r>
              <a:rPr lang="ru-RU" dirty="0">
                <a:latin typeface="Courier New" panose="02070309020205020404" pitchFamily="49" charset="0"/>
                <a:cs typeface="Courier New" panose="02070309020205020404" pitchFamily="49" charset="0"/>
              </a:rPr>
              <a:t>}</a:t>
            </a:r>
          </a:p>
          <a:p>
            <a:pPr marL="0" indent="0">
              <a:spcBef>
                <a:spcPts val="0"/>
              </a:spcBef>
              <a:buNone/>
            </a:pPr>
            <a:r>
              <a:rPr lang="ru-RU" dirty="0" err="1">
                <a:latin typeface="Courier New" panose="02070309020205020404" pitchFamily="49" charset="0"/>
                <a:cs typeface="Courier New" panose="02070309020205020404" pitchFamily="49" charset="0"/>
              </a:rPr>
              <a:t>Person.fromName</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String</a:t>
            </a:r>
            <a:r>
              <a:rPr lang="ru-RU" dirty="0">
                <a:latin typeface="Courier New" panose="02070309020205020404" pitchFamily="49" charset="0"/>
                <a:cs typeface="Courier New" panose="02070309020205020404" pitchFamily="49" charset="0"/>
              </a:rPr>
              <a:t> n){</a:t>
            </a:r>
          </a:p>
          <a:p>
            <a:pPr marL="0" indent="0">
              <a:spcBef>
                <a:spcPts val="0"/>
              </a:spcBef>
              <a:buNone/>
            </a:pPr>
            <a:r>
              <a:rPr lang="ru-RU" dirty="0">
                <a:latin typeface="Courier New" panose="02070309020205020404" pitchFamily="49" charset="0"/>
                <a:cs typeface="Courier New" panose="02070309020205020404" pitchFamily="49" charset="0"/>
              </a:rPr>
              <a:t>}</a:t>
            </a:r>
          </a:p>
          <a:p>
            <a:pPr marL="0" indent="0">
              <a:spcBef>
                <a:spcPts val="0"/>
              </a:spcBef>
              <a:buNone/>
            </a:pPr>
            <a:r>
              <a:rPr lang="ru-RU" dirty="0" err="1">
                <a:latin typeface="Courier New" panose="02070309020205020404" pitchFamily="49" charset="0"/>
                <a:cs typeface="Courier New" panose="02070309020205020404" pitchFamily="49" charset="0"/>
              </a:rPr>
              <a:t>Person</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String</a:t>
            </a:r>
            <a:r>
              <a:rPr lang="ru-RU" dirty="0">
                <a:latin typeface="Courier New" panose="02070309020205020404" pitchFamily="49" charset="0"/>
                <a:cs typeface="Courier New" panose="02070309020205020404" pitchFamily="49" charset="0"/>
              </a:rPr>
              <a:t> n, </a:t>
            </a:r>
            <a:r>
              <a:rPr lang="ru-RU" dirty="0" err="1">
                <a:latin typeface="Courier New" panose="02070309020205020404" pitchFamily="49" charset="0"/>
                <a:cs typeface="Courier New" panose="02070309020205020404" pitchFamily="49" charset="0"/>
              </a:rPr>
              <a:t>int</a:t>
            </a:r>
            <a:r>
              <a:rPr lang="ru-RU" dirty="0">
                <a:latin typeface="Courier New" panose="02070309020205020404" pitchFamily="49" charset="0"/>
                <a:cs typeface="Courier New" panose="02070309020205020404" pitchFamily="49" charset="0"/>
              </a:rPr>
              <a:t> a)</a:t>
            </a:r>
          </a:p>
          <a:p>
            <a:pPr marL="0" indent="0">
              <a:spcBef>
                <a:spcPts val="0"/>
              </a:spcBef>
              <a:buNone/>
            </a:pPr>
            <a:r>
              <a:rPr lang="ru-RU" dirty="0">
                <a:latin typeface="Courier New" panose="02070309020205020404" pitchFamily="49" charset="0"/>
                <a:cs typeface="Courier New" panose="02070309020205020404" pitchFamily="49" charset="0"/>
              </a:rPr>
              <a:t>{</a:t>
            </a:r>
          </a:p>
          <a:p>
            <a:pPr marL="0" indent="0">
              <a:spcBef>
                <a:spcPts val="0"/>
              </a:spcBef>
              <a:buNone/>
            </a:pPr>
            <a:r>
              <a:rPr lang="ru-RU"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65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Комментарии документации</a:t>
            </a:r>
            <a:endParaRPr lang="en-US" dirty="0"/>
          </a:p>
        </p:txBody>
      </p:sp>
      <p:sp>
        <p:nvSpPr>
          <p:cNvPr id="3" name="Объект 2"/>
          <p:cNvSpPr>
            <a:spLocks noGrp="1"/>
          </p:cNvSpPr>
          <p:nvPr>
            <p:ph idx="1"/>
          </p:nvPr>
        </p:nvSpPr>
        <p:spPr>
          <a:xfrm>
            <a:off x="838200" y="1379095"/>
            <a:ext cx="10515600" cy="5276538"/>
          </a:xfrm>
        </p:spPr>
        <p:txBody>
          <a:bodyPr>
            <a:normAutofit fontScale="92500" lnSpcReduction="20000"/>
          </a:bodyPr>
          <a:lstStyle/>
          <a:p>
            <a:pPr marL="0" indent="0">
              <a:buNone/>
            </a:pPr>
            <a:r>
              <a:rPr lang="ru-RU" dirty="0" smtClean="0"/>
              <a:t>Эти комментарии предназначены для автоматической генерации документации на основе исходных кодов. Они могут быть однострочными или многострочными за счет последовательностей /// или /** и */: </a:t>
            </a:r>
          </a:p>
          <a:p>
            <a:pPr marL="0" indent="0">
              <a:buNone/>
            </a:pPr>
            <a:r>
              <a:rPr lang="ru-RU" dirty="0" smtClean="0">
                <a:latin typeface="Courier New" panose="02070309020205020404" pitchFamily="49" charset="0"/>
                <a:cs typeface="Courier New" panose="02070309020205020404" pitchFamily="49" charset="0"/>
              </a:rPr>
              <a:t>/// Это комментарий документации.</a:t>
            </a:r>
          </a:p>
          <a:p>
            <a:pPr marL="0" indent="0">
              <a:buNone/>
            </a:pPr>
            <a:r>
              <a:rPr lang="ru-RU" dirty="0" smtClean="0">
                <a:latin typeface="Courier New" panose="02070309020205020404" pitchFamily="49" charset="0"/>
                <a:cs typeface="Courier New" panose="02070309020205020404" pitchFamily="49" charset="0"/>
              </a:rPr>
              <a:t>/** Это тоже комментарий документации. */</a:t>
            </a:r>
          </a:p>
          <a:p>
            <a:pPr marL="0" indent="0">
              <a:buNone/>
            </a:pPr>
            <a:endParaRPr lang="ru-RU"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Pet {</a:t>
            </a:r>
          </a:p>
          <a:p>
            <a:pPr marL="0" indent="0">
              <a:buNone/>
            </a:pP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 legs;</a:t>
            </a:r>
          </a:p>
          <a:p>
            <a:pPr marL="0" indent="0">
              <a:buNone/>
            </a:pPr>
            <a:r>
              <a:rPr lang="en-US" dirty="0" smtClean="0">
                <a:latin typeface="Courier New" panose="02070309020205020404" pitchFamily="49" charset="0"/>
                <a:cs typeface="Courier New" panose="02070309020205020404" pitchFamily="49" charset="0"/>
              </a:rPr>
              <a:t>	 /// </a:t>
            </a:r>
            <a:r>
              <a:rPr lang="ru-RU" dirty="0" smtClean="0">
                <a:latin typeface="Courier New" panose="02070309020205020404" pitchFamily="49" charset="0"/>
                <a:cs typeface="Courier New" panose="02070309020205020404" pitchFamily="49" charset="0"/>
              </a:rPr>
              <a:t>Накормите вашего питомца </a:t>
            </a:r>
            <a:r>
              <a:rPr lang="ru-RU" b="1" i="1" dirty="0" smtClean="0">
                <a:latin typeface="Courier New" panose="02070309020205020404" pitchFamily="49" charset="0"/>
                <a:cs typeface="Courier New" panose="02070309020205020404" pitchFamily="49" charset="0"/>
              </a:rPr>
              <a:t>[</a:t>
            </a:r>
            <a:r>
              <a:rPr lang="en-US" b="1" i="1" dirty="0" smtClean="0">
                <a:latin typeface="Courier New" panose="02070309020205020404" pitchFamily="49" charset="0"/>
                <a:cs typeface="Courier New" panose="02070309020205020404" pitchFamily="49" charset="0"/>
              </a:rPr>
              <a:t>Treats].</a:t>
            </a:r>
          </a:p>
          <a:p>
            <a:pPr marL="0" indent="0">
              <a:buNone/>
            </a:pPr>
            <a:r>
              <a:rPr lang="en-US" dirty="0" smtClean="0">
                <a:latin typeface="Courier New" panose="02070309020205020404" pitchFamily="49" charset="0"/>
                <a:cs typeface="Courier New" panose="02070309020205020404" pitchFamily="49" charset="0"/>
              </a:rPr>
              <a:t>	 feed(Treats treat) {</a:t>
            </a:r>
          </a:p>
          <a:p>
            <a:pPr marL="0" indent="0">
              <a:buNone/>
            </a:pPr>
            <a:r>
              <a:rPr lang="en-US" dirty="0" smtClean="0">
                <a:latin typeface="Courier New" panose="02070309020205020404" pitchFamily="49" charset="0"/>
                <a:cs typeface="Courier New" panose="02070309020205020404" pitchFamily="49" charset="0"/>
              </a:rPr>
              <a:t>	 	 // </a:t>
            </a:r>
            <a:r>
              <a:rPr lang="ru-RU" dirty="0" smtClean="0">
                <a:latin typeface="Courier New" panose="02070309020205020404" pitchFamily="49" charset="0"/>
                <a:cs typeface="Courier New" panose="02070309020205020404" pitchFamily="49" charset="0"/>
              </a:rPr>
              <a:t>Покормите зверюгу!</a:t>
            </a:r>
          </a:p>
          <a:p>
            <a:pPr marL="0" indent="0">
              <a:buNone/>
            </a:pPr>
            <a:r>
              <a:rPr lang="ru-RU" dirty="0" smtClean="0">
                <a:latin typeface="Courier New" panose="02070309020205020404" pitchFamily="49" charset="0"/>
                <a:cs typeface="Courier New" panose="02070309020205020404" pitchFamily="49" charset="0"/>
              </a:rPr>
              <a:t>	}</a:t>
            </a:r>
          </a:p>
          <a:p>
            <a:pPr marL="0" indent="0">
              <a:buNone/>
            </a:pPr>
            <a:r>
              <a:rPr lang="ru-RU"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838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Сокращенная версия </a:t>
            </a:r>
            <a:r>
              <a:rPr lang="ru-RU" dirty="0" err="1"/>
              <a:t>констуктора</a:t>
            </a:r>
            <a:endParaRPr lang="en-US" dirty="0"/>
          </a:p>
        </p:txBody>
      </p:sp>
      <p:sp>
        <p:nvSpPr>
          <p:cNvPr id="3" name="Объект 2"/>
          <p:cNvSpPr>
            <a:spLocks noGrp="1"/>
          </p:cNvSpPr>
          <p:nvPr>
            <p:ph idx="1"/>
          </p:nvPr>
        </p:nvSpPr>
        <p:spPr>
          <a:xfrm>
            <a:off x="838200" y="1325562"/>
            <a:ext cx="10515600" cy="5532437"/>
          </a:xfrm>
        </p:spPr>
        <p:txBody>
          <a:bodyPr/>
          <a:lstStyle/>
          <a:p>
            <a:pPr marL="0" indent="0">
              <a:buNone/>
            </a:pPr>
            <a:r>
              <a:rPr lang="ru-RU" dirty="0"/>
              <a:t>Используя ключевое слово </a:t>
            </a:r>
            <a:r>
              <a:rPr lang="en-US" dirty="0"/>
              <a:t>this, </a:t>
            </a:r>
            <a:r>
              <a:rPr lang="ru-RU" dirty="0"/>
              <a:t>мы можем сократить определение конструктор</a:t>
            </a:r>
          </a:p>
          <a:p>
            <a:pPr marL="0" indent="0">
              <a:buNone/>
            </a:pPr>
            <a:r>
              <a:rPr lang="en-US" dirty="0">
                <a:latin typeface="Courier New" panose="02070309020205020404" pitchFamily="49" charset="0"/>
                <a:cs typeface="Courier New" panose="02070309020205020404" pitchFamily="49" charset="0"/>
              </a:rPr>
              <a:t>class Person{</a:t>
            </a:r>
          </a:p>
          <a:p>
            <a:pPr marL="0" indent="0">
              <a:buNone/>
            </a:pPr>
            <a:r>
              <a:rPr lang="en-US" dirty="0">
                <a:latin typeface="Courier New" panose="02070309020205020404" pitchFamily="49" charset="0"/>
                <a:cs typeface="Courier New" panose="02070309020205020404" pitchFamily="49" charset="0"/>
              </a:rPr>
              <a:t>String name;</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0" indent="0">
              <a:buNone/>
            </a:pPr>
            <a:r>
              <a:rPr lang="en-US" b="1" i="1" dirty="0" smtClean="0">
                <a:latin typeface="Courier New" panose="02070309020205020404" pitchFamily="49" charset="0"/>
                <a:cs typeface="Courier New" panose="02070309020205020404" pitchFamily="49" charset="0"/>
              </a:rPr>
              <a:t>Person(this.name, </a:t>
            </a:r>
            <a:r>
              <a:rPr lang="en-US" b="1" i="1" dirty="0" err="1" smtClean="0">
                <a:latin typeface="Courier New" panose="02070309020205020404" pitchFamily="49" charset="0"/>
                <a:cs typeface="Courier New" panose="02070309020205020404" pitchFamily="49" charset="0"/>
              </a:rPr>
              <a:t>this.age</a:t>
            </a:r>
            <a:r>
              <a:rPr lang="en-US" b="1" i="1"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void display(){</a:t>
            </a:r>
          </a:p>
          <a:p>
            <a:pPr marL="0" indent="0">
              <a:buNone/>
            </a:pPr>
            <a:r>
              <a:rPr lang="en-US" dirty="0" smtClean="0">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("Name: $name Age: $age");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786934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Инициализаторы</a:t>
            </a:r>
            <a:endParaRPr lang="en-US" dirty="0"/>
          </a:p>
        </p:txBody>
      </p:sp>
      <p:sp>
        <p:nvSpPr>
          <p:cNvPr id="3" name="Объект 2"/>
          <p:cNvSpPr>
            <a:spLocks noGrp="1"/>
          </p:cNvSpPr>
          <p:nvPr>
            <p:ph idx="1"/>
          </p:nvPr>
        </p:nvSpPr>
        <p:spPr/>
        <p:txBody>
          <a:bodyPr/>
          <a:lstStyle/>
          <a:p>
            <a:pPr marL="0" indent="0">
              <a:buNone/>
            </a:pPr>
            <a:r>
              <a:rPr lang="ru-RU" dirty="0"/>
              <a:t>Инициализаторы представляют способ инициализации полей класса</a:t>
            </a:r>
          </a:p>
          <a:p>
            <a:pPr marL="0" indent="0">
              <a:buNone/>
            </a:pPr>
            <a:r>
              <a:rPr lang="ru-RU" dirty="0"/>
              <a:t>Список инициализации указывает после параметров конструктора через </a:t>
            </a:r>
            <a:r>
              <a:rPr lang="ru-RU" dirty="0" smtClean="0"/>
              <a:t>двоеточие </a:t>
            </a:r>
            <a:r>
              <a:rPr lang="ru-RU" dirty="0"/>
              <a:t>до открывающей фигурной скобки</a:t>
            </a:r>
          </a:p>
          <a:p>
            <a:pPr marL="0" indent="0">
              <a:buNone/>
            </a:pPr>
            <a:r>
              <a:rPr lang="ru-RU" dirty="0" err="1">
                <a:latin typeface="Courier New" panose="02070309020205020404" pitchFamily="49" charset="0"/>
                <a:cs typeface="Courier New" panose="02070309020205020404" pitchFamily="49" charset="0"/>
              </a:rPr>
              <a:t>Person</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userName</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userAge</a:t>
            </a:r>
            <a:r>
              <a:rPr lang="ru-RU" dirty="0">
                <a:latin typeface="Courier New" panose="02070309020205020404" pitchFamily="49" charset="0"/>
                <a:cs typeface="Courier New" panose="02070309020205020404" pitchFamily="49" charset="0"/>
              </a:rPr>
              <a:t>) : </a:t>
            </a:r>
            <a:r>
              <a:rPr lang="ru-RU" dirty="0" err="1">
                <a:latin typeface="Courier New" panose="02070309020205020404" pitchFamily="49" charset="0"/>
                <a:cs typeface="Courier New" panose="02070309020205020404" pitchFamily="49" charset="0"/>
              </a:rPr>
              <a:t>name</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userName</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age</a:t>
            </a:r>
            <a:r>
              <a:rPr lang="ru-RU" dirty="0">
                <a:latin typeface="Courier New" panose="02070309020205020404" pitchFamily="49" charset="0"/>
                <a:cs typeface="Courier New" panose="02070309020205020404" pitchFamily="49" charset="0"/>
              </a:rPr>
              <a:t> = </a:t>
            </a:r>
            <a:r>
              <a:rPr lang="ru-RU" dirty="0" err="1">
                <a:latin typeface="Courier New" panose="02070309020205020404" pitchFamily="49" charset="0"/>
                <a:cs typeface="Courier New" panose="02070309020205020404" pitchFamily="49" charset="0"/>
              </a:rPr>
              <a:t>userAge</a:t>
            </a:r>
            <a:r>
              <a:rPr lang="ru-RU"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6994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solidFill>
                  <a:schemeClr val="tx1">
                    <a:lumMod val="85000"/>
                    <a:lumOff val="15000"/>
                  </a:schemeClr>
                </a:solidFill>
              </a:rPr>
              <a:t>Каскадная нотация</a:t>
            </a:r>
            <a:endParaRPr lang="en-US" sz="4800" dirty="0">
              <a:solidFill>
                <a:schemeClr val="tx1">
                  <a:lumMod val="85000"/>
                  <a:lumOff val="15000"/>
                </a:schemeClr>
              </a:solidFill>
            </a:endParaRPr>
          </a:p>
        </p:txBody>
      </p:sp>
      <p:sp>
        <p:nvSpPr>
          <p:cNvPr id="3" name="Объект 2"/>
          <p:cNvSpPr>
            <a:spLocks noGrp="1"/>
          </p:cNvSpPr>
          <p:nvPr>
            <p:ph idx="1"/>
          </p:nvPr>
        </p:nvSpPr>
        <p:spPr/>
        <p:txBody>
          <a:bodyPr/>
          <a:lstStyle/>
          <a:p>
            <a:pPr marL="0" indent="0">
              <a:buNone/>
            </a:pPr>
            <a:r>
              <a:rPr lang="ru-RU" dirty="0"/>
              <a:t>Каскадная нотация - операция .. позволяет выполнить последовательность </a:t>
            </a:r>
            <a:r>
              <a:rPr lang="ru-RU" dirty="0" smtClean="0"/>
              <a:t>операций </a:t>
            </a:r>
            <a:r>
              <a:rPr lang="ru-RU" dirty="0"/>
              <a:t>над одним объектом</a:t>
            </a:r>
          </a:p>
          <a:p>
            <a:pPr marL="0" indent="0">
              <a:buNone/>
            </a:pPr>
            <a:r>
              <a:rPr lang="ru-RU" dirty="0" err="1"/>
              <a:t>Person</a:t>
            </a:r>
            <a:r>
              <a:rPr lang="ru-RU" dirty="0"/>
              <a:t> </a:t>
            </a:r>
            <a:r>
              <a:rPr lang="ru-RU" dirty="0" err="1"/>
              <a:t>tom</a:t>
            </a:r>
            <a:r>
              <a:rPr lang="ru-RU" dirty="0"/>
              <a:t> = </a:t>
            </a:r>
            <a:r>
              <a:rPr lang="ru-RU" dirty="0" err="1"/>
              <a:t>Person</a:t>
            </a:r>
            <a:r>
              <a:rPr lang="ru-RU" dirty="0"/>
              <a:t>()</a:t>
            </a:r>
          </a:p>
          <a:p>
            <a:pPr marL="0" indent="0">
              <a:buNone/>
            </a:pPr>
            <a:r>
              <a:rPr lang="ru-RU" dirty="0"/>
              <a:t>..</a:t>
            </a:r>
            <a:r>
              <a:rPr lang="ru-RU" dirty="0" err="1"/>
              <a:t>name</a:t>
            </a:r>
            <a:r>
              <a:rPr lang="ru-RU" dirty="0"/>
              <a:t> = "</a:t>
            </a:r>
            <a:r>
              <a:rPr lang="ru-RU" dirty="0" err="1"/>
              <a:t>Tom</a:t>
            </a:r>
            <a:r>
              <a:rPr lang="ru-RU" dirty="0"/>
              <a:t>"</a:t>
            </a:r>
          </a:p>
          <a:p>
            <a:pPr marL="0" indent="0">
              <a:buNone/>
            </a:pPr>
            <a:r>
              <a:rPr lang="ru-RU" dirty="0"/>
              <a:t>..</a:t>
            </a:r>
            <a:r>
              <a:rPr lang="ru-RU" dirty="0" err="1"/>
              <a:t>age</a:t>
            </a:r>
            <a:r>
              <a:rPr lang="ru-RU" dirty="0"/>
              <a:t> = 36</a:t>
            </a:r>
          </a:p>
          <a:p>
            <a:pPr marL="0" indent="0">
              <a:buNone/>
            </a:pPr>
            <a:r>
              <a:rPr lang="ru-RU" dirty="0"/>
              <a:t>..</a:t>
            </a:r>
            <a:r>
              <a:rPr lang="ru-RU" dirty="0" err="1"/>
              <a:t>display</a:t>
            </a:r>
            <a:r>
              <a:rPr lang="ru-RU" dirty="0"/>
              <a:t>();</a:t>
            </a:r>
            <a:endParaRPr lang="en-US" dirty="0"/>
          </a:p>
        </p:txBody>
      </p:sp>
    </p:spTree>
    <p:extLst>
      <p:ext uri="{BB962C8B-B14F-4D97-AF65-F5344CB8AC3E}">
        <p14:creationId xmlns:p14="http://schemas.microsoft.com/office/powerpoint/2010/main" val="3240652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Константные конструкторы классов</a:t>
            </a:r>
            <a:endParaRPr lang="en-US" dirty="0"/>
          </a:p>
        </p:txBody>
      </p:sp>
      <p:sp>
        <p:nvSpPr>
          <p:cNvPr id="3" name="Объект 2"/>
          <p:cNvSpPr>
            <a:spLocks noGrp="1"/>
          </p:cNvSpPr>
          <p:nvPr>
            <p:ph idx="1"/>
          </p:nvPr>
        </p:nvSpPr>
        <p:spPr>
          <a:xfrm>
            <a:off x="509666" y="1454046"/>
            <a:ext cx="10844134" cy="5403953"/>
          </a:xfrm>
        </p:spPr>
        <p:txBody>
          <a:bodyPr>
            <a:normAutofit/>
          </a:bodyPr>
          <a:lstStyle/>
          <a:p>
            <a:pPr marL="0" indent="0">
              <a:buNone/>
            </a:pPr>
            <a:r>
              <a:rPr lang="ru-RU" dirty="0"/>
              <a:t>Классы могут содержать константные конструкторы. Такие конструкторы призваны создавать объекты, которые не должны изменяться. Константные конструкторы предваряются ключевым словом </a:t>
            </a:r>
            <a:r>
              <a:rPr lang="ru-RU" dirty="0" err="1"/>
              <a:t>const</a:t>
            </a:r>
            <a:r>
              <a:rPr lang="ru-RU" dirty="0"/>
              <a:t>. Класс, который определяет подобный конструктор, не должен содержать переменных, но может определять константы. Кроме того, </a:t>
            </a:r>
            <a:r>
              <a:rPr lang="ru-RU" dirty="0" err="1"/>
              <a:t>константые</a:t>
            </a:r>
            <a:r>
              <a:rPr lang="ru-RU" dirty="0"/>
              <a:t> конструкторы не имеют </a:t>
            </a:r>
            <a:r>
              <a:rPr lang="ru-RU" dirty="0" smtClean="0"/>
              <a:t>тела</a:t>
            </a:r>
          </a:p>
          <a:p>
            <a:pPr marL="0" indent="0">
              <a:buNone/>
            </a:pPr>
            <a:r>
              <a:rPr lang="en-US" dirty="0">
                <a:latin typeface="Courier New" panose="02070309020205020404" pitchFamily="49" charset="0"/>
                <a:cs typeface="Courier New" panose="02070309020205020404" pitchFamily="49" charset="0"/>
              </a:rPr>
              <a:t>class Person{</a:t>
            </a:r>
          </a:p>
          <a:p>
            <a:pPr marL="0" indent="0">
              <a:buNone/>
            </a:pPr>
            <a:r>
              <a:rPr lang="en-US" dirty="0">
                <a:latin typeface="Courier New" panose="02070309020205020404" pitchFamily="49" charset="0"/>
                <a:cs typeface="Courier New" panose="02070309020205020404" pitchFamily="49" charset="0"/>
              </a:rPr>
              <a:t>final String name;</a:t>
            </a:r>
          </a:p>
          <a:p>
            <a:pPr marL="0" indent="0">
              <a:buNone/>
            </a:pPr>
            <a:r>
              <a:rPr lang="en-US" dirty="0">
                <a:latin typeface="Courier New" panose="02070309020205020404" pitchFamily="49" charset="0"/>
                <a:cs typeface="Courier New" panose="02070309020205020404" pitchFamily="49" charset="0"/>
              </a:rPr>
              <a:t>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Person(this.name, </a:t>
            </a:r>
            <a:r>
              <a:rPr lang="en-US" dirty="0" err="1">
                <a:latin typeface="Courier New" panose="02070309020205020404" pitchFamily="49" charset="0"/>
                <a:cs typeface="Courier New" panose="02070309020205020404" pitchFamily="49" charset="0"/>
              </a:rPr>
              <a:t>this.age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3179592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Наследование</a:t>
            </a:r>
            <a:endParaRPr lang="en-US" dirty="0"/>
          </a:p>
        </p:txBody>
      </p:sp>
      <p:sp>
        <p:nvSpPr>
          <p:cNvPr id="3" name="Объект 2"/>
          <p:cNvSpPr>
            <a:spLocks noGrp="1"/>
          </p:cNvSpPr>
          <p:nvPr>
            <p:ph idx="1"/>
          </p:nvPr>
        </p:nvSpPr>
        <p:spPr/>
        <p:txBody>
          <a:bodyPr/>
          <a:lstStyle/>
          <a:p>
            <a:pPr marL="0" indent="0">
              <a:buNone/>
            </a:pPr>
            <a:r>
              <a:rPr lang="ru-RU" dirty="0"/>
              <a:t>Наследование является одним из ключевых моментов </a:t>
            </a:r>
            <a:r>
              <a:rPr lang="ru-RU" dirty="0" err="1" smtClean="0"/>
              <a:t>объектноориентированного</a:t>
            </a:r>
            <a:r>
              <a:rPr lang="ru-RU" dirty="0" smtClean="0"/>
              <a:t> </a:t>
            </a:r>
            <a:r>
              <a:rPr lang="ru-RU" dirty="0"/>
              <a:t>программирования, позволяя передавать одним классам </a:t>
            </a:r>
            <a:r>
              <a:rPr lang="ru-RU" dirty="0" smtClean="0"/>
              <a:t>функционал </a:t>
            </a:r>
            <a:r>
              <a:rPr lang="ru-RU" dirty="0"/>
              <a:t>других. В языке </a:t>
            </a:r>
            <a:r>
              <a:rPr lang="ru-RU" dirty="0" err="1"/>
              <a:t>Dart</a:t>
            </a:r>
            <a:r>
              <a:rPr lang="ru-RU" dirty="0"/>
              <a:t> наследование реализуется с помощью </a:t>
            </a:r>
          </a:p>
          <a:p>
            <a:pPr marL="0" indent="0">
              <a:buNone/>
            </a:pPr>
            <a:r>
              <a:rPr lang="ru-RU" dirty="0"/>
              <a:t>ключевого слова </a:t>
            </a:r>
            <a:r>
              <a:rPr lang="ru-RU" dirty="0" err="1"/>
              <a:t>extends</a:t>
            </a:r>
            <a:r>
              <a:rPr lang="ru-RU" dirty="0"/>
              <a:t> (как в </a:t>
            </a:r>
            <a:r>
              <a:rPr lang="ru-RU" dirty="0" err="1"/>
              <a:t>Java</a:t>
            </a:r>
            <a:r>
              <a:rPr lang="ru-RU" dirty="0"/>
              <a:t>)</a:t>
            </a:r>
          </a:p>
          <a:p>
            <a:pPr marL="0" indent="0">
              <a:buNone/>
            </a:pPr>
            <a:r>
              <a:rPr lang="ru-RU" dirty="0" err="1"/>
              <a:t>class</a:t>
            </a:r>
            <a:r>
              <a:rPr lang="ru-RU" dirty="0"/>
              <a:t> </a:t>
            </a:r>
            <a:r>
              <a:rPr lang="ru-RU" dirty="0" err="1"/>
              <a:t>Employee</a:t>
            </a:r>
            <a:r>
              <a:rPr lang="ru-RU" dirty="0"/>
              <a:t> </a:t>
            </a:r>
            <a:r>
              <a:rPr lang="ru-RU" dirty="0" err="1"/>
              <a:t>extends</a:t>
            </a:r>
            <a:r>
              <a:rPr lang="ru-RU" dirty="0"/>
              <a:t> </a:t>
            </a:r>
            <a:r>
              <a:rPr lang="ru-RU" dirty="0" err="1"/>
              <a:t>Person</a:t>
            </a:r>
            <a:r>
              <a:rPr lang="ru-RU" dirty="0"/>
              <a:t>{</a:t>
            </a:r>
          </a:p>
          <a:p>
            <a:pPr marL="0" indent="0">
              <a:buNone/>
            </a:pPr>
            <a:r>
              <a:rPr lang="ru-RU" dirty="0"/>
              <a:t>}</a:t>
            </a:r>
          </a:p>
          <a:p>
            <a:pPr marL="0" indent="0">
              <a:buNone/>
            </a:pPr>
            <a:endParaRPr lang="en-US" dirty="0"/>
          </a:p>
        </p:txBody>
      </p:sp>
    </p:spTree>
    <p:extLst>
      <p:ext uri="{BB962C8B-B14F-4D97-AF65-F5344CB8AC3E}">
        <p14:creationId xmlns:p14="http://schemas.microsoft.com/office/powerpoint/2010/main" val="1255357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Конструкторы и ключевое слово </a:t>
            </a:r>
            <a:r>
              <a:rPr lang="ru-RU" dirty="0" err="1"/>
              <a:t>super</a:t>
            </a:r>
            <a:endParaRPr lang="en-US" dirty="0"/>
          </a:p>
        </p:txBody>
      </p:sp>
      <p:sp>
        <p:nvSpPr>
          <p:cNvPr id="3" name="Объект 2"/>
          <p:cNvSpPr>
            <a:spLocks noGrp="1"/>
          </p:cNvSpPr>
          <p:nvPr>
            <p:ph idx="1"/>
          </p:nvPr>
        </p:nvSpPr>
        <p:spPr/>
        <p:txBody>
          <a:bodyPr>
            <a:normAutofit/>
          </a:bodyPr>
          <a:lstStyle/>
          <a:p>
            <a:pPr marL="0" indent="0">
              <a:buNone/>
            </a:pPr>
            <a:r>
              <a:rPr lang="ru-RU" dirty="0"/>
              <a:t>В отличие от полей и методов конструкторы базового класса не наследуются. </a:t>
            </a:r>
            <a:r>
              <a:rPr lang="ru-RU" dirty="0" smtClean="0"/>
              <a:t>Если </a:t>
            </a:r>
            <a:r>
              <a:rPr lang="ru-RU" dirty="0"/>
              <a:t>базовый класс явным образом определяет конструктор (конструктор по </a:t>
            </a:r>
            <a:r>
              <a:rPr lang="ru-RU" dirty="0" smtClean="0"/>
              <a:t>умолчанию </a:t>
            </a:r>
            <a:r>
              <a:rPr lang="ru-RU" dirty="0"/>
              <a:t>не учитывается), то его необходимо вызвать в классе-наследнике </a:t>
            </a:r>
          </a:p>
          <a:p>
            <a:pPr marL="0" indent="0">
              <a:buNone/>
            </a:pPr>
            <a:r>
              <a:rPr lang="ru-RU" dirty="0"/>
              <a:t>при определении конструктора</a:t>
            </a:r>
          </a:p>
          <a:p>
            <a:pPr marL="0" indent="0">
              <a:buNone/>
            </a:pPr>
            <a:r>
              <a:rPr lang="ru-RU" dirty="0" err="1">
                <a:latin typeface="Courier New" panose="02070309020205020404" pitchFamily="49" charset="0"/>
                <a:cs typeface="Courier New" panose="02070309020205020404" pitchFamily="49" charset="0"/>
              </a:rPr>
              <a:t>class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Employee</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extends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Person</a:t>
            </a:r>
            <a:r>
              <a:rPr lang="ru-RU" dirty="0">
                <a:latin typeface="Courier New" panose="02070309020205020404" pitchFamily="49" charset="0"/>
                <a:cs typeface="Courier New" panose="02070309020205020404" pitchFamily="49" charset="0"/>
              </a:rPr>
              <a:t>{</a:t>
            </a:r>
          </a:p>
          <a:p>
            <a:pPr marL="0" indent="0">
              <a:buNone/>
            </a:pPr>
            <a:r>
              <a:rPr lang="ru-RU" dirty="0" err="1">
                <a:latin typeface="Courier New" panose="02070309020205020404" pitchFamily="49" charset="0"/>
                <a:cs typeface="Courier New" panose="02070309020205020404" pitchFamily="49" charset="0"/>
              </a:rPr>
              <a:t>Employee</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name</a:t>
            </a:r>
            <a:r>
              <a:rPr lang="ru-RU" dirty="0">
                <a:latin typeface="Courier New" panose="02070309020205020404" pitchFamily="49" charset="0"/>
                <a:cs typeface="Courier New" panose="02070309020205020404" pitchFamily="49" charset="0"/>
              </a:rPr>
              <a:t>) : </a:t>
            </a:r>
            <a:r>
              <a:rPr lang="ru-RU" dirty="0" err="1">
                <a:latin typeface="Courier New" panose="02070309020205020404" pitchFamily="49" charset="0"/>
                <a:cs typeface="Courier New" panose="02070309020205020404" pitchFamily="49" charset="0"/>
              </a:rPr>
              <a:t>super</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name</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137234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Переопределение методов</a:t>
            </a:r>
            <a:endParaRPr lang="en-US" dirty="0"/>
          </a:p>
        </p:txBody>
      </p:sp>
      <p:sp>
        <p:nvSpPr>
          <p:cNvPr id="3" name="Объект 2"/>
          <p:cNvSpPr>
            <a:spLocks noGrp="1"/>
          </p:cNvSpPr>
          <p:nvPr>
            <p:ph idx="1"/>
          </p:nvPr>
        </p:nvSpPr>
        <p:spPr/>
        <p:txBody>
          <a:bodyPr/>
          <a:lstStyle/>
          <a:p>
            <a:pPr marL="0" indent="0">
              <a:buNone/>
            </a:pPr>
            <a:r>
              <a:rPr lang="ru-RU" dirty="0"/>
              <a:t>Производные классы могут определять свои поля и методы, но также могут переопределять, изменять поведение методов базового класса. Для этого применяется аннотация @</a:t>
            </a:r>
            <a:r>
              <a:rPr lang="ru-RU" dirty="0" err="1"/>
              <a:t>override</a:t>
            </a:r>
            <a:r>
              <a:rPr lang="ru-RU" dirty="0" smtClean="0"/>
              <a:t>:</a:t>
            </a:r>
          </a:p>
          <a:p>
            <a:pPr marL="0" indent="0">
              <a:buNone/>
            </a:pPr>
            <a:endParaRPr lang="ru-RU" dirty="0"/>
          </a:p>
          <a:p>
            <a:pPr marL="0" indent="0">
              <a:buNone/>
            </a:pPr>
            <a:r>
              <a:rPr lang="en-US" dirty="0">
                <a:latin typeface="Courier New" panose="02070309020205020404" pitchFamily="49" charset="0"/>
                <a:cs typeface="Courier New" panose="02070309020205020404" pitchFamily="49" charset="0"/>
              </a:rPr>
              <a:t>@override</a:t>
            </a:r>
          </a:p>
          <a:p>
            <a:pPr marL="0" indent="0">
              <a:buNone/>
            </a:pPr>
            <a:r>
              <a:rPr lang="en-US" dirty="0">
                <a:latin typeface="Courier New" panose="02070309020205020404" pitchFamily="49" charset="0"/>
                <a:cs typeface="Courier New" panose="02070309020205020404" pitchFamily="49" charset="0"/>
              </a:rPr>
              <a:t>void display(){</a:t>
            </a:r>
          </a:p>
          <a:p>
            <a:pPr marL="0" indent="0">
              <a:buNone/>
            </a:pPr>
            <a:r>
              <a:rPr lang="en-US" dirty="0">
                <a:latin typeface="Courier New" panose="02070309020205020404" pitchFamily="49" charset="0"/>
                <a:cs typeface="Courier New" panose="02070309020205020404" pitchFamily="49" charset="0"/>
              </a:rPr>
              <a:t>print("Name: $name");</a:t>
            </a:r>
          </a:p>
          <a:p>
            <a:pPr marL="0" indent="0">
              <a:buNone/>
            </a:pPr>
            <a:r>
              <a:rPr lang="en-US" dirty="0">
                <a:latin typeface="Courier New" panose="02070309020205020404" pitchFamily="49" charset="0"/>
                <a:cs typeface="Courier New" panose="02070309020205020404" pitchFamily="49" charset="0"/>
              </a:rPr>
              <a:t>print("Company: $company");</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43229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Абстрактные классы и методы</a:t>
            </a:r>
            <a:endParaRPr lang="en-US" dirty="0"/>
          </a:p>
        </p:txBody>
      </p:sp>
      <p:sp>
        <p:nvSpPr>
          <p:cNvPr id="3" name="Объект 2"/>
          <p:cNvSpPr>
            <a:spLocks noGrp="1"/>
          </p:cNvSpPr>
          <p:nvPr>
            <p:ph idx="1"/>
          </p:nvPr>
        </p:nvSpPr>
        <p:spPr/>
        <p:txBody>
          <a:bodyPr>
            <a:normAutofit lnSpcReduction="10000"/>
          </a:bodyPr>
          <a:lstStyle/>
          <a:p>
            <a:pPr marL="0" indent="0">
              <a:buNone/>
            </a:pPr>
            <a:r>
              <a:rPr lang="ru-RU" dirty="0"/>
              <a:t>Абстрактные классы представляют классы, определенные с ключевым </a:t>
            </a:r>
          </a:p>
          <a:p>
            <a:pPr marL="0" indent="0">
              <a:buNone/>
            </a:pPr>
            <a:r>
              <a:rPr lang="ru-RU" dirty="0"/>
              <a:t>словом </a:t>
            </a:r>
            <a:r>
              <a:rPr lang="ru-RU" dirty="0" err="1"/>
              <a:t>abstract</a:t>
            </a:r>
            <a:endParaRPr lang="ru-RU" dirty="0"/>
          </a:p>
          <a:p>
            <a:pPr marL="0" indent="0">
              <a:buNone/>
            </a:pPr>
            <a:r>
              <a:rPr lang="ru-RU" dirty="0" err="1"/>
              <a:t>abstract</a:t>
            </a:r>
            <a:r>
              <a:rPr lang="ru-RU" dirty="0"/>
              <a:t> </a:t>
            </a:r>
            <a:r>
              <a:rPr lang="ru-RU" dirty="0" err="1"/>
              <a:t>class</a:t>
            </a:r>
            <a:r>
              <a:rPr lang="ru-RU" dirty="0"/>
              <a:t> </a:t>
            </a:r>
            <a:r>
              <a:rPr lang="ru-RU" dirty="0" err="1"/>
              <a:t>Figure</a:t>
            </a:r>
            <a:r>
              <a:rPr lang="ru-RU" dirty="0"/>
              <a:t> </a:t>
            </a:r>
            <a:r>
              <a:rPr lang="ru-RU" dirty="0" smtClean="0"/>
              <a:t>{</a:t>
            </a:r>
          </a:p>
          <a:p>
            <a:pPr marL="0" indent="0">
              <a:buNone/>
            </a:pPr>
            <a:r>
              <a:rPr lang="en-US" dirty="0"/>
              <a:t>void </a:t>
            </a:r>
            <a:r>
              <a:rPr lang="en-US" dirty="0" err="1"/>
              <a:t>calculateArea</a:t>
            </a:r>
            <a:r>
              <a:rPr lang="en-US" dirty="0"/>
              <a:t>();</a:t>
            </a:r>
            <a:endParaRPr lang="ru-RU" dirty="0"/>
          </a:p>
          <a:p>
            <a:pPr marL="0" indent="0">
              <a:buNone/>
            </a:pPr>
            <a:r>
              <a:rPr lang="ru-RU" dirty="0"/>
              <a:t>}</a:t>
            </a:r>
          </a:p>
          <a:p>
            <a:pPr marL="0" indent="0">
              <a:buNone/>
            </a:pPr>
            <a:r>
              <a:rPr lang="ru-RU" dirty="0"/>
              <a:t>Абстрактные классы похожи на обычные классы (также могут определять поля, </a:t>
            </a:r>
            <a:r>
              <a:rPr lang="ru-RU" dirty="0" smtClean="0"/>
              <a:t>методы</a:t>
            </a:r>
            <a:r>
              <a:rPr lang="ru-RU" dirty="0"/>
              <a:t>, конструкторы) за тем исключением, что мы не можем создать </a:t>
            </a:r>
            <a:r>
              <a:rPr lang="ru-RU" dirty="0" smtClean="0"/>
              <a:t>напрямую </a:t>
            </a:r>
            <a:r>
              <a:rPr lang="ru-RU" dirty="0"/>
              <a:t>объект абстрактного класса, используя его конструктор</a:t>
            </a:r>
            <a:endParaRPr lang="en-US" dirty="0"/>
          </a:p>
        </p:txBody>
      </p:sp>
    </p:spTree>
    <p:extLst>
      <p:ext uri="{BB962C8B-B14F-4D97-AF65-F5344CB8AC3E}">
        <p14:creationId xmlns:p14="http://schemas.microsoft.com/office/powerpoint/2010/main" val="627156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Абстрактные методы</a:t>
            </a:r>
            <a:endParaRPr lang="en-US" dirty="0"/>
          </a:p>
        </p:txBody>
      </p:sp>
      <p:sp>
        <p:nvSpPr>
          <p:cNvPr id="3" name="Объект 2"/>
          <p:cNvSpPr>
            <a:spLocks noGrp="1"/>
          </p:cNvSpPr>
          <p:nvPr>
            <p:ph idx="1"/>
          </p:nvPr>
        </p:nvSpPr>
        <p:spPr>
          <a:xfrm>
            <a:off x="838200" y="1825625"/>
            <a:ext cx="10515600" cy="4874978"/>
          </a:xfrm>
        </p:spPr>
        <p:txBody>
          <a:bodyPr>
            <a:normAutofit/>
          </a:bodyPr>
          <a:lstStyle/>
          <a:p>
            <a:pPr marL="0" indent="0">
              <a:spcBef>
                <a:spcPts val="0"/>
              </a:spcBef>
              <a:buNone/>
            </a:pPr>
            <a:r>
              <a:rPr lang="ru-RU" dirty="0"/>
              <a:t>В примере выше метод </a:t>
            </a:r>
            <a:r>
              <a:rPr lang="ru-RU" dirty="0" err="1"/>
              <a:t>calculateArea</a:t>
            </a:r>
            <a:r>
              <a:rPr lang="ru-RU" dirty="0"/>
              <a:t> в базовом классе </a:t>
            </a:r>
            <a:r>
              <a:rPr lang="ru-RU" dirty="0" err="1"/>
              <a:t>Figure</a:t>
            </a:r>
            <a:r>
              <a:rPr lang="ru-RU" dirty="0"/>
              <a:t> не выполняет </a:t>
            </a:r>
            <a:r>
              <a:rPr lang="ru-RU" dirty="0" smtClean="0"/>
              <a:t>никакой </a:t>
            </a:r>
            <a:r>
              <a:rPr lang="ru-RU" dirty="0"/>
              <a:t>полезной работы, так как у абстрактной фигуры не может быть </a:t>
            </a:r>
            <a:r>
              <a:rPr lang="ru-RU" dirty="0" smtClean="0"/>
              <a:t>площади</a:t>
            </a:r>
            <a:r>
              <a:rPr lang="ru-RU" dirty="0"/>
              <a:t>. И в этом случае подобный метод лучше определить как абстрактный:</a:t>
            </a:r>
          </a:p>
          <a:p>
            <a:pPr marL="0" indent="0">
              <a:spcBef>
                <a:spcPts val="0"/>
              </a:spcBef>
              <a:buNone/>
            </a:pPr>
            <a:r>
              <a:rPr lang="ru-RU" dirty="0"/>
              <a:t>Абстрактный метод определяется также, как и обычный, только вместо тела </a:t>
            </a:r>
            <a:r>
              <a:rPr lang="ru-RU" dirty="0" smtClean="0"/>
              <a:t> метода </a:t>
            </a:r>
            <a:r>
              <a:rPr lang="ru-RU" dirty="0"/>
              <a:t>после списка параметров идет точка с запятой: </a:t>
            </a:r>
            <a:r>
              <a:rPr lang="ru-RU" dirty="0" err="1"/>
              <a:t>void</a:t>
            </a:r>
            <a:r>
              <a:rPr lang="ru-RU" dirty="0"/>
              <a:t> </a:t>
            </a:r>
            <a:r>
              <a:rPr lang="ru-RU" dirty="0" err="1"/>
              <a:t>calculateArea</a:t>
            </a:r>
            <a:r>
              <a:rPr lang="ru-RU" dirty="0"/>
              <a:t>();.</a:t>
            </a:r>
          </a:p>
          <a:p>
            <a:pPr marL="0" indent="0">
              <a:spcBef>
                <a:spcPts val="0"/>
              </a:spcBef>
              <a:buNone/>
            </a:pPr>
            <a:r>
              <a:rPr lang="ru-RU" dirty="0"/>
              <a:t>Важно отметить, что абстрактные методы могут быть определены только в </a:t>
            </a:r>
            <a:r>
              <a:rPr lang="ru-RU" dirty="0" smtClean="0"/>
              <a:t>абстрактных </a:t>
            </a:r>
            <a:r>
              <a:rPr lang="ru-RU" dirty="0"/>
              <a:t>классах. Кроме того, если базовый класс определяет абстрактный </a:t>
            </a:r>
            <a:r>
              <a:rPr lang="ru-RU" dirty="0" smtClean="0"/>
              <a:t>метод</a:t>
            </a:r>
            <a:r>
              <a:rPr lang="ru-RU" dirty="0"/>
              <a:t>, то класс-наследник обязательно должен его реализовать, то есть </a:t>
            </a:r>
            <a:r>
              <a:rPr lang="ru-RU" dirty="0" smtClean="0"/>
              <a:t>определить </a:t>
            </a:r>
            <a:r>
              <a:rPr lang="ru-RU" dirty="0"/>
              <a:t>тело метода</a:t>
            </a:r>
            <a:endParaRPr lang="en-US" dirty="0"/>
          </a:p>
        </p:txBody>
      </p:sp>
    </p:spTree>
    <p:extLst>
      <p:ext uri="{BB962C8B-B14F-4D97-AF65-F5344CB8AC3E}">
        <p14:creationId xmlns:p14="http://schemas.microsoft.com/office/powerpoint/2010/main" val="818364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интерфейсов</a:t>
            </a:r>
            <a:endParaRPr lang="en-US" dirty="0"/>
          </a:p>
        </p:txBody>
      </p:sp>
      <p:sp>
        <p:nvSpPr>
          <p:cNvPr id="3" name="Объект 2"/>
          <p:cNvSpPr>
            <a:spLocks noGrp="1"/>
          </p:cNvSpPr>
          <p:nvPr>
            <p:ph idx="1"/>
          </p:nvPr>
        </p:nvSpPr>
        <p:spPr/>
        <p:txBody>
          <a:bodyPr/>
          <a:lstStyle/>
          <a:p>
            <a:pPr marL="0" indent="0">
              <a:buNone/>
            </a:pPr>
            <a:r>
              <a:rPr lang="ru-RU" dirty="0"/>
              <a:t>Интерфейс представляет синтаксический контракт, которому должны следовать реализующие этот интерфейс классы. То есть, если класс-интерфейс определяет </a:t>
            </a:r>
            <a:r>
              <a:rPr lang="ru-RU" dirty="0" err="1"/>
              <a:t>какиенибудь</a:t>
            </a:r>
            <a:r>
              <a:rPr lang="ru-RU" dirty="0"/>
              <a:t> поля и методы, то класс, реализующий данный интерфейс, должен также определить эти поля и методы. Для реализации интерфейсов применяется оператор </a:t>
            </a:r>
            <a:r>
              <a:rPr lang="ru-RU" dirty="0" err="1"/>
              <a:t>implements</a:t>
            </a:r>
            <a:endParaRPr lang="en-US" dirty="0"/>
          </a:p>
        </p:txBody>
      </p:sp>
    </p:spTree>
    <p:extLst>
      <p:ext uri="{BB962C8B-B14F-4D97-AF65-F5344CB8AC3E}">
        <p14:creationId xmlns:p14="http://schemas.microsoft.com/office/powerpoint/2010/main" val="80765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Переменные</a:t>
            </a:r>
            <a:endParaRPr lang="en-US" dirty="0"/>
          </a:p>
        </p:txBody>
      </p:sp>
      <p:sp>
        <p:nvSpPr>
          <p:cNvPr id="3" name="Объект 2"/>
          <p:cNvSpPr>
            <a:spLocks noGrp="1"/>
          </p:cNvSpPr>
          <p:nvPr>
            <p:ph idx="1"/>
          </p:nvPr>
        </p:nvSpPr>
        <p:spPr/>
        <p:txBody>
          <a:bodyPr/>
          <a:lstStyle/>
          <a:p>
            <a:pPr marL="0" indent="0">
              <a:buNone/>
            </a:pPr>
            <a:r>
              <a:rPr lang="ru-RU" dirty="0" smtClean="0"/>
              <a:t>Неинициализированные переменные имеют начальное значение </a:t>
            </a:r>
            <a:r>
              <a:rPr lang="ru-RU" dirty="0" err="1" smtClean="0"/>
              <a:t>null</a:t>
            </a:r>
            <a:r>
              <a:rPr lang="ru-RU" dirty="0" smtClean="0"/>
              <a:t>. </a:t>
            </a:r>
          </a:p>
          <a:p>
            <a:pPr marL="0" indent="0">
              <a:buNone/>
            </a:pPr>
            <a:r>
              <a:rPr lang="ru-RU" dirty="0" smtClean="0"/>
              <a:t>Даже переменные с числовыми типами изначально равны нулю, потому что числа, как и все остальное в </a:t>
            </a:r>
            <a:r>
              <a:rPr lang="ru-RU" dirty="0" err="1" smtClean="0"/>
              <a:t>Dart</a:t>
            </a:r>
            <a:r>
              <a:rPr lang="ru-RU" dirty="0" smtClean="0"/>
              <a:t>, являются объектами.</a:t>
            </a:r>
          </a:p>
          <a:p>
            <a:pPr marL="0" indent="0">
              <a:buNone/>
            </a:pPr>
            <a:endParaRPr lang="ru-RU" dirty="0"/>
          </a:p>
          <a:p>
            <a:pPr marL="0" indent="0">
              <a:buNone/>
            </a:pPr>
            <a:r>
              <a:rPr lang="ru-RU" dirty="0" smtClean="0"/>
              <a:t>объявить переменную двумя способами:</a:t>
            </a:r>
          </a:p>
          <a:p>
            <a:pPr marL="0" indent="0">
              <a:buNone/>
            </a:pPr>
            <a:r>
              <a:rPr lang="ru-RU" dirty="0" err="1" smtClean="0">
                <a:latin typeface="Courier New" panose="02070309020205020404" pitchFamily="49" charset="0"/>
                <a:cs typeface="Courier New" panose="02070309020205020404" pitchFamily="49" charset="0"/>
              </a:rPr>
              <a:t>var</a:t>
            </a:r>
            <a:r>
              <a:rPr lang="ru-RU" dirty="0" smtClean="0">
                <a:latin typeface="Courier New" panose="02070309020205020404" pitchFamily="49" charset="0"/>
                <a:cs typeface="Courier New" panose="02070309020205020404" pitchFamily="49" charset="0"/>
              </a:rPr>
              <a:t> x; </a:t>
            </a:r>
          </a:p>
          <a:p>
            <a:pPr marL="0" indent="0">
              <a:buNone/>
            </a:pPr>
            <a:r>
              <a:rPr lang="ru-RU" dirty="0" smtClean="0">
                <a:cs typeface="Courier New" panose="02070309020205020404" pitchFamily="49" charset="0"/>
              </a:rPr>
              <a:t>или </a:t>
            </a:r>
          </a:p>
          <a:p>
            <a:pPr marL="0" indent="0">
              <a:buNone/>
            </a:pPr>
            <a:r>
              <a:rPr lang="en-US" dirty="0" smtClean="0">
                <a:latin typeface="Courier New" panose="02070309020205020404" pitchFamily="49" charset="0"/>
                <a:cs typeface="Courier New" panose="02070309020205020404" pitchFamily="49" charset="0"/>
              </a:rPr>
              <a:t>&lt;some specific type&gt; </a:t>
            </a:r>
            <a:r>
              <a:rPr lang="ru-RU" dirty="0" smtClean="0">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395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интерфейсов</a:t>
            </a:r>
            <a:endParaRPr lang="en-US" dirty="0"/>
          </a:p>
        </p:txBody>
      </p:sp>
      <p:sp>
        <p:nvSpPr>
          <p:cNvPr id="3" name="Объект 2"/>
          <p:cNvSpPr>
            <a:spLocks noGrp="1"/>
          </p:cNvSpPr>
          <p:nvPr>
            <p:ph idx="1"/>
          </p:nvPr>
        </p:nvSpPr>
        <p:spPr>
          <a:xfrm>
            <a:off x="0" y="2506662"/>
            <a:ext cx="10515600" cy="4351338"/>
          </a:xfrm>
        </p:spPr>
        <p:txBody>
          <a:bodyPr>
            <a:normAutofit/>
          </a:bodyPr>
          <a:lstStyle/>
          <a:p>
            <a:pPr marL="0" indent="0">
              <a:buNone/>
            </a:pPr>
            <a:r>
              <a:rPr lang="en-US" dirty="0">
                <a:latin typeface="Courier New" panose="02070309020205020404" pitchFamily="49" charset="0"/>
                <a:cs typeface="Courier New" panose="02070309020205020404" pitchFamily="49" charset="0"/>
              </a:rPr>
              <a:t>class Person{</a:t>
            </a:r>
          </a:p>
          <a:p>
            <a:pPr marL="0" indent="0">
              <a:buNone/>
            </a:pPr>
            <a:r>
              <a:rPr lang="en-US" dirty="0">
                <a:latin typeface="Courier New" panose="02070309020205020404" pitchFamily="49" charset="0"/>
                <a:cs typeface="Courier New" panose="02070309020205020404" pitchFamily="49" charset="0"/>
              </a:rPr>
              <a:t>String name;</a:t>
            </a:r>
          </a:p>
          <a:p>
            <a:pPr marL="0" indent="0">
              <a:buNone/>
            </a:pPr>
            <a:r>
              <a:rPr lang="en-US" dirty="0">
                <a:latin typeface="Courier New" panose="02070309020205020404" pitchFamily="49" charset="0"/>
                <a:cs typeface="Courier New" panose="02070309020205020404" pitchFamily="49" charset="0"/>
              </a:rPr>
              <a:t>Person(this.name);</a:t>
            </a:r>
          </a:p>
          <a:p>
            <a:pPr marL="0" indent="0">
              <a:buNone/>
            </a:pPr>
            <a:r>
              <a:rPr lang="en-US" dirty="0">
                <a:latin typeface="Courier New" panose="02070309020205020404" pitchFamily="49" charset="0"/>
                <a:cs typeface="Courier New" panose="02070309020205020404" pitchFamily="49" charset="0"/>
              </a:rPr>
              <a:t>void display(){</a:t>
            </a:r>
          </a:p>
          <a:p>
            <a:pPr marL="0" indent="0">
              <a:buNone/>
            </a:pPr>
            <a:r>
              <a:rPr lang="en-US" dirty="0">
                <a:latin typeface="Courier New" panose="02070309020205020404" pitchFamily="49" charset="0"/>
                <a:cs typeface="Courier New" panose="02070309020205020404" pitchFamily="49" charset="0"/>
              </a:rPr>
              <a:t>print("Name: $name");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TextBox 3"/>
          <p:cNvSpPr txBox="1"/>
          <p:nvPr/>
        </p:nvSpPr>
        <p:spPr>
          <a:xfrm>
            <a:off x="4918855" y="2377892"/>
            <a:ext cx="7273145" cy="3816429"/>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class Employee implements Person{</a:t>
            </a:r>
          </a:p>
          <a:p>
            <a:r>
              <a:rPr lang="en-US" sz="2800" dirty="0">
                <a:latin typeface="Courier New" panose="02070309020205020404" pitchFamily="49" charset="0"/>
                <a:cs typeface="Courier New" panose="02070309020205020404" pitchFamily="49" charset="0"/>
              </a:rPr>
              <a:t>String name = ""; </a:t>
            </a:r>
            <a:endParaRPr lang="ru-RU"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r>
              <a:rPr lang="ru-RU" sz="2800" dirty="0">
                <a:latin typeface="Courier New" panose="02070309020205020404" pitchFamily="49" charset="0"/>
                <a:cs typeface="Courier New" panose="02070309020205020404" pitchFamily="49" charset="0"/>
              </a:rPr>
              <a:t>реализация поля </a:t>
            </a:r>
            <a:r>
              <a:rPr lang="en-US" sz="2800" dirty="0">
                <a:latin typeface="Courier New" panose="02070309020205020404" pitchFamily="49" charset="0"/>
                <a:cs typeface="Courier New" panose="02070309020205020404" pitchFamily="49" charset="0"/>
              </a:rPr>
              <a:t>name</a:t>
            </a:r>
          </a:p>
          <a:p>
            <a:r>
              <a:rPr lang="en-US" sz="2800" dirty="0">
                <a:latin typeface="Courier New" panose="02070309020205020404" pitchFamily="49" charset="0"/>
                <a:cs typeface="Courier New" panose="02070309020205020404" pitchFamily="49" charset="0"/>
              </a:rPr>
              <a:t>// </a:t>
            </a:r>
            <a:r>
              <a:rPr lang="ru-RU" sz="2800" dirty="0">
                <a:latin typeface="Courier New" panose="02070309020205020404" pitchFamily="49" charset="0"/>
                <a:cs typeface="Courier New" panose="02070309020205020404" pitchFamily="49" charset="0"/>
              </a:rPr>
              <a:t>реализация метода </a:t>
            </a:r>
            <a:r>
              <a:rPr lang="en-US" sz="2800" dirty="0">
                <a:latin typeface="Courier New" panose="02070309020205020404" pitchFamily="49" charset="0"/>
                <a:cs typeface="Courier New" panose="02070309020205020404" pitchFamily="49" charset="0"/>
              </a:rPr>
              <a:t>display</a:t>
            </a:r>
          </a:p>
          <a:p>
            <a:r>
              <a:rPr lang="en-US" sz="2800" dirty="0">
                <a:latin typeface="Courier New" panose="02070309020205020404" pitchFamily="49" charset="0"/>
                <a:cs typeface="Courier New" panose="02070309020205020404" pitchFamily="49" charset="0"/>
              </a:rPr>
              <a:t>void display(){ </a:t>
            </a:r>
          </a:p>
          <a:p>
            <a:r>
              <a:rPr lang="en-US" sz="2800" dirty="0">
                <a:latin typeface="Courier New" panose="02070309020205020404" pitchFamily="49" charset="0"/>
                <a:cs typeface="Courier New" panose="02070309020205020404" pitchFamily="49" charset="0"/>
              </a:rPr>
              <a:t>print("Employee name: $name");</a:t>
            </a:r>
          </a:p>
          <a:p>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90559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Наследование </a:t>
            </a:r>
            <a:r>
              <a:rPr lang="ru-RU" dirty="0" smtClean="0"/>
              <a:t>классов</a:t>
            </a:r>
            <a:endParaRPr lang="en-US" dirty="0"/>
          </a:p>
        </p:txBody>
      </p:sp>
      <p:sp>
        <p:nvSpPr>
          <p:cNvPr id="3" name="Объект 2"/>
          <p:cNvSpPr>
            <a:spLocks noGrp="1"/>
          </p:cNvSpPr>
          <p:nvPr>
            <p:ph idx="1"/>
          </p:nvPr>
        </p:nvSpPr>
        <p:spPr/>
        <p:txBody>
          <a:bodyPr/>
          <a:lstStyle/>
          <a:p>
            <a:pPr marL="0" indent="0">
              <a:buNone/>
            </a:pPr>
            <a:r>
              <a:rPr lang="ru-RU" dirty="0"/>
              <a:t>При наследовании производный класс не обязан определять те же поля и методы, которые есть в базовом классе (за исключением абстрактных методов). Если базовом классе определяется конструктор, то производный класс обязан определить свой конструктор, при котором вызывается конструктор базового класса. В производном классе мы можем обращаться к реализации базового класса с помощью ключевого слова </a:t>
            </a:r>
            <a:r>
              <a:rPr lang="ru-RU" dirty="0" err="1"/>
              <a:t>super</a:t>
            </a:r>
            <a:r>
              <a:rPr lang="ru-RU" dirty="0"/>
              <a:t>. Не поддерживается множественное наследование.</a:t>
            </a:r>
            <a:endParaRPr lang="en-US" dirty="0"/>
          </a:p>
        </p:txBody>
      </p:sp>
    </p:spTree>
    <p:extLst>
      <p:ext uri="{BB962C8B-B14F-4D97-AF65-F5344CB8AC3E}">
        <p14:creationId xmlns:p14="http://schemas.microsoft.com/office/powerpoint/2010/main" val="1333963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интерфейсов</a:t>
            </a:r>
            <a:endParaRPr lang="en-US" dirty="0"/>
          </a:p>
        </p:txBody>
      </p:sp>
      <p:sp>
        <p:nvSpPr>
          <p:cNvPr id="3" name="Объект 2"/>
          <p:cNvSpPr>
            <a:spLocks noGrp="1"/>
          </p:cNvSpPr>
          <p:nvPr>
            <p:ph idx="1"/>
          </p:nvPr>
        </p:nvSpPr>
        <p:spPr/>
        <p:txBody>
          <a:bodyPr/>
          <a:lstStyle/>
          <a:p>
            <a:pPr marL="0" indent="0">
              <a:buNone/>
            </a:pPr>
            <a:r>
              <a:rPr lang="ru-RU" dirty="0"/>
              <a:t>При реализации интерфейса производный класс должен определить все поля и методы, которые определены в классе интерфейса. Если в базовом есть конструктор, то производный класс НЕ обязан определять свой конструктор. В производном классе мы НЕ можем обращаться к методам реализованного интерфейса с помощью ключевого слова </a:t>
            </a:r>
            <a:r>
              <a:rPr lang="ru-RU" dirty="0" err="1"/>
              <a:t>super</a:t>
            </a:r>
            <a:r>
              <a:rPr lang="ru-RU" dirty="0"/>
              <a:t>. Поддерживается множественная реализация интерфейсов</a:t>
            </a:r>
            <a:endParaRPr lang="en-US" dirty="0"/>
          </a:p>
        </p:txBody>
      </p:sp>
    </p:spTree>
    <p:extLst>
      <p:ext uri="{BB962C8B-B14F-4D97-AF65-F5344CB8AC3E}">
        <p14:creationId xmlns:p14="http://schemas.microsoft.com/office/powerpoint/2010/main" val="2408374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Generics</a:t>
            </a:r>
          </a:p>
        </p:txBody>
      </p:sp>
      <p:sp>
        <p:nvSpPr>
          <p:cNvPr id="3" name="Объект 2"/>
          <p:cNvSpPr>
            <a:spLocks noGrp="1"/>
          </p:cNvSpPr>
          <p:nvPr>
            <p:ph idx="1"/>
          </p:nvPr>
        </p:nvSpPr>
        <p:spPr>
          <a:xfrm>
            <a:off x="838200" y="1484026"/>
            <a:ext cx="10515600" cy="5373973"/>
          </a:xfrm>
        </p:spPr>
        <p:txBody>
          <a:bodyPr>
            <a:normAutofit/>
          </a:bodyPr>
          <a:lstStyle/>
          <a:p>
            <a:pPr marL="0" indent="0">
              <a:buNone/>
            </a:pPr>
            <a:r>
              <a:rPr lang="ru-RU" dirty="0" err="1"/>
              <a:t>Generics</a:t>
            </a:r>
            <a:r>
              <a:rPr lang="ru-RU" dirty="0"/>
              <a:t> или обобщения позволяют добавить программе гибкости и уйти от жесткой привязки к определенным типам. Иногда возникает необходимость, определить функционал таким образом, чтобы он мог использовать данные любых типов. </a:t>
            </a:r>
            <a:r>
              <a:rPr lang="ru-RU" dirty="0" err="1"/>
              <a:t>Generics</a:t>
            </a:r>
            <a:r>
              <a:rPr lang="ru-RU" dirty="0"/>
              <a:t> или обобщения позволяют обеспечить большую безопасность типов и помогают избежать дублирования кода</a:t>
            </a:r>
            <a:r>
              <a:rPr lang="ru-RU" dirty="0" smtClean="0"/>
              <a:t>.</a:t>
            </a:r>
          </a:p>
          <a:p>
            <a:pPr marL="0" indent="0">
              <a:buNone/>
            </a:pPr>
            <a:r>
              <a:rPr lang="en-US" dirty="0">
                <a:latin typeface="Courier New" panose="02070309020205020404" pitchFamily="49" charset="0"/>
                <a:cs typeface="Courier New" panose="02070309020205020404" pitchFamily="49" charset="0"/>
              </a:rPr>
              <a:t>class Person&lt;T&gt;{</a:t>
            </a:r>
          </a:p>
          <a:p>
            <a:pPr marL="0" indent="0">
              <a:buNone/>
            </a:pPr>
            <a:r>
              <a:rPr lang="en-US" dirty="0">
                <a:latin typeface="Courier New" panose="02070309020205020404" pitchFamily="49" charset="0"/>
                <a:cs typeface="Courier New" panose="02070309020205020404" pitchFamily="49" charset="0"/>
              </a:rPr>
              <a:t>T id; // </a:t>
            </a:r>
            <a:r>
              <a:rPr lang="ru-RU" dirty="0">
                <a:latin typeface="Courier New" panose="02070309020205020404" pitchFamily="49" charset="0"/>
                <a:cs typeface="Courier New" panose="02070309020205020404" pitchFamily="49" charset="0"/>
              </a:rPr>
              <a:t>идентификатор пользователя</a:t>
            </a:r>
          </a:p>
          <a:p>
            <a:pPr marL="0" indent="0">
              <a:buNone/>
            </a:pPr>
            <a:r>
              <a:rPr lang="en-US" dirty="0">
                <a:latin typeface="Courier New" panose="02070309020205020404" pitchFamily="49" charset="0"/>
                <a:cs typeface="Courier New" panose="02070309020205020404" pitchFamily="49" charset="0"/>
              </a:rPr>
              <a:t>String name; // </a:t>
            </a:r>
            <a:r>
              <a:rPr lang="ru-RU" dirty="0">
                <a:latin typeface="Courier New" panose="02070309020205020404" pitchFamily="49" charset="0"/>
                <a:cs typeface="Courier New" panose="02070309020205020404" pitchFamily="49" charset="0"/>
              </a:rPr>
              <a:t>имя пользователя</a:t>
            </a:r>
          </a:p>
          <a:p>
            <a:pPr marL="0" indent="0">
              <a:buNone/>
            </a:pPr>
            <a:r>
              <a:rPr lang="en-US" dirty="0">
                <a:latin typeface="Courier New" panose="02070309020205020404" pitchFamily="49" charset="0"/>
                <a:cs typeface="Courier New" panose="02070309020205020404" pitchFamily="49" charset="0"/>
              </a:rPr>
              <a:t>Person(this.id, this.name);</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142135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Ограничения обобщений</a:t>
            </a:r>
            <a:endParaRPr lang="en-US" dirty="0"/>
          </a:p>
        </p:txBody>
      </p:sp>
      <p:sp>
        <p:nvSpPr>
          <p:cNvPr id="3" name="Объект 2"/>
          <p:cNvSpPr>
            <a:spLocks noGrp="1"/>
          </p:cNvSpPr>
          <p:nvPr>
            <p:ph idx="1"/>
          </p:nvPr>
        </p:nvSpPr>
        <p:spPr/>
        <p:txBody>
          <a:bodyPr/>
          <a:lstStyle/>
          <a:p>
            <a:pPr marL="0" indent="0">
              <a:buNone/>
            </a:pPr>
            <a:r>
              <a:rPr lang="ru-RU" dirty="0"/>
              <a:t>С помощью выражения указываем, что используемый тип T обязательно должен быть классом </a:t>
            </a:r>
            <a:r>
              <a:rPr lang="ru-RU" dirty="0" err="1"/>
              <a:t>Account</a:t>
            </a:r>
            <a:r>
              <a:rPr lang="ru-RU" dirty="0"/>
              <a:t> или его наследником. Благодаря подобному ограничению мы можем использовать внутри класса </a:t>
            </a:r>
            <a:r>
              <a:rPr lang="ru-RU" dirty="0" err="1"/>
              <a:t>Transaction</a:t>
            </a:r>
            <a:r>
              <a:rPr lang="ru-RU" dirty="0"/>
              <a:t> все объекты типа T именно как объекты </a:t>
            </a:r>
            <a:r>
              <a:rPr lang="ru-RU" dirty="0" err="1"/>
              <a:t>Account</a:t>
            </a:r>
            <a:r>
              <a:rPr lang="ru-RU" dirty="0"/>
              <a:t> и соответственно обращаться к их полям и </a:t>
            </a:r>
            <a:r>
              <a:rPr lang="ru-RU" dirty="0" smtClean="0"/>
              <a:t>методам</a:t>
            </a:r>
          </a:p>
          <a:p>
            <a:pPr marL="0" indent="0">
              <a:buNone/>
            </a:pPr>
            <a:r>
              <a:rPr lang="en-US" dirty="0">
                <a:latin typeface="Courier New" panose="02070309020205020404" pitchFamily="49" charset="0"/>
                <a:cs typeface="Courier New" panose="02070309020205020404" pitchFamily="49" charset="0"/>
              </a:rPr>
              <a:t>class Transaction&lt;T extends Account&gt;{</a:t>
            </a:r>
          </a:p>
          <a:p>
            <a:pPr marL="0" indent="0">
              <a:buNone/>
            </a:pPr>
            <a:r>
              <a:rPr lang="en-US" dirty="0">
                <a:latin typeface="Courier New" panose="02070309020205020404" pitchFamily="49" charset="0"/>
                <a:cs typeface="Courier New" panose="02070309020205020404" pitchFamily="49" charset="0"/>
              </a:rPr>
              <a:t>T </a:t>
            </a:r>
            <a:r>
              <a:rPr lang="en-US" dirty="0" err="1">
                <a:latin typeface="Courier New" panose="02070309020205020404" pitchFamily="49" charset="0"/>
                <a:cs typeface="Courier New" panose="02070309020205020404" pitchFamily="49" charset="0"/>
              </a:rPr>
              <a:t>fromAccount</a:t>
            </a:r>
            <a:r>
              <a:rPr lang="en-US" dirty="0">
                <a:latin typeface="Courier New" panose="02070309020205020404" pitchFamily="49" charset="0"/>
                <a:cs typeface="Courier New" panose="02070309020205020404" pitchFamily="49" charset="0"/>
              </a:rPr>
              <a:t>; // </a:t>
            </a:r>
            <a:r>
              <a:rPr lang="ru-RU" dirty="0">
                <a:latin typeface="Courier New" panose="02070309020205020404" pitchFamily="49" charset="0"/>
                <a:cs typeface="Courier New" panose="02070309020205020404" pitchFamily="49" charset="0"/>
              </a:rPr>
              <a:t>с какого счета перевод</a:t>
            </a:r>
          </a:p>
          <a:p>
            <a:pPr marL="0" indent="0">
              <a:buNone/>
            </a:pPr>
            <a:r>
              <a:rPr lang="en-US" dirty="0">
                <a:latin typeface="Courier New" panose="02070309020205020404" pitchFamily="49" charset="0"/>
                <a:cs typeface="Courier New" panose="02070309020205020404" pitchFamily="49" charset="0"/>
              </a:rPr>
              <a:t>T </a:t>
            </a:r>
            <a:r>
              <a:rPr lang="en-US" dirty="0" err="1">
                <a:latin typeface="Courier New" panose="02070309020205020404" pitchFamily="49" charset="0"/>
                <a:cs typeface="Courier New" panose="02070309020205020404" pitchFamily="49" charset="0"/>
              </a:rPr>
              <a:t>toAccount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4028074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Переопределение операторов</a:t>
            </a:r>
            <a:endParaRPr lang="en-US" dirty="0"/>
          </a:p>
        </p:txBody>
      </p:sp>
      <p:sp>
        <p:nvSpPr>
          <p:cNvPr id="3" name="Объект 2"/>
          <p:cNvSpPr>
            <a:spLocks noGrp="1"/>
          </p:cNvSpPr>
          <p:nvPr>
            <p:ph idx="1"/>
          </p:nvPr>
        </p:nvSpPr>
        <p:spPr/>
        <p:txBody>
          <a:bodyPr/>
          <a:lstStyle/>
          <a:p>
            <a:pPr marL="0" indent="0">
              <a:buNone/>
            </a:pPr>
            <a:r>
              <a:rPr lang="ru-RU" dirty="0" err="1"/>
              <a:t>Dart</a:t>
            </a:r>
            <a:r>
              <a:rPr lang="ru-RU" dirty="0"/>
              <a:t> позволяет изменить поведение ряда встроенных операторов, что позволяет нам воспользоваться дополнительными возможностями по работе с объектами. Переопределение операторов заключается в определении в классе, для объектов которого мы хотим определить оператор, специального метода: </a:t>
            </a:r>
            <a:endParaRPr lang="ru-RU" dirty="0" smtClean="0"/>
          </a:p>
          <a:p>
            <a:pPr marL="0" indent="0">
              <a:buNone/>
            </a:pPr>
            <a:r>
              <a:rPr lang="ru-RU" dirty="0" err="1" smtClean="0"/>
              <a:t>возвращаемый_тип</a:t>
            </a:r>
            <a:r>
              <a:rPr lang="ru-RU" dirty="0" smtClean="0"/>
              <a:t> </a:t>
            </a:r>
            <a:r>
              <a:rPr lang="ru-RU" dirty="0" err="1"/>
              <a:t>operator</a:t>
            </a:r>
            <a:r>
              <a:rPr lang="ru-RU" dirty="0"/>
              <a:t> оператор(параметр) { }</a:t>
            </a:r>
            <a:endParaRPr lang="en-US" dirty="0"/>
          </a:p>
        </p:txBody>
      </p:sp>
    </p:spTree>
    <p:extLst>
      <p:ext uri="{BB962C8B-B14F-4D97-AF65-F5344CB8AC3E}">
        <p14:creationId xmlns:p14="http://schemas.microsoft.com/office/powerpoint/2010/main" val="1711297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 </a:t>
            </a:r>
            <a:r>
              <a:rPr lang="en-US" dirty="0" err="1"/>
              <a:t>try..catch</a:t>
            </a:r>
            <a:endParaRPr lang="en-US" dirty="0"/>
          </a:p>
        </p:txBody>
      </p:sp>
      <p:sp>
        <p:nvSpPr>
          <p:cNvPr id="3" name="Объект 2"/>
          <p:cNvSpPr>
            <a:spLocks noGrp="1"/>
          </p:cNvSpPr>
          <p:nvPr>
            <p:ph idx="1"/>
          </p:nvPr>
        </p:nvSpPr>
        <p:spPr/>
        <p:txBody>
          <a:bodyPr>
            <a:normAutofit fontScale="77500" lnSpcReduction="20000"/>
          </a:bodyPr>
          <a:lstStyle/>
          <a:p>
            <a:pPr marL="0" indent="0">
              <a:buNone/>
            </a:pPr>
            <a:r>
              <a:rPr lang="ru-RU" dirty="0" err="1">
                <a:latin typeface="Courier New" panose="02070309020205020404" pitchFamily="49" charset="0"/>
                <a:cs typeface="Courier New" panose="02070309020205020404" pitchFamily="49" charset="0"/>
              </a:rPr>
              <a:t>try</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 Код, который может привести к генерации исключения </a:t>
            </a:r>
          </a:p>
          <a:p>
            <a:pPr marL="0" indent="0">
              <a:buNone/>
            </a:pPr>
            <a:r>
              <a:rPr lang="ru-RU" dirty="0">
                <a:latin typeface="Courier New" panose="02070309020205020404" pitchFamily="49" charset="0"/>
                <a:cs typeface="Courier New" panose="02070309020205020404" pitchFamily="49" charset="0"/>
              </a:rPr>
              <a:t>}</a:t>
            </a:r>
          </a:p>
          <a:p>
            <a:pPr marL="0" indent="0">
              <a:buNone/>
            </a:pPr>
            <a:r>
              <a:rPr lang="ru-RU" dirty="0" err="1">
                <a:latin typeface="Courier New" panose="02070309020205020404" pitchFamily="49" charset="0"/>
                <a:cs typeface="Courier New" panose="02070309020205020404" pitchFamily="49" charset="0"/>
              </a:rPr>
              <a:t>on</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Тип_Исключения</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 Обработка возникшего исключения</a:t>
            </a:r>
          </a:p>
          <a:p>
            <a:pPr marL="0" indent="0">
              <a:buNone/>
            </a:pPr>
            <a:r>
              <a:rPr lang="ru-RU" dirty="0">
                <a:latin typeface="Courier New" panose="02070309020205020404" pitchFamily="49" charset="0"/>
                <a:cs typeface="Courier New" panose="02070309020205020404" pitchFamily="49" charset="0"/>
              </a:rPr>
              <a:t>}</a:t>
            </a:r>
          </a:p>
          <a:p>
            <a:pPr marL="0" indent="0">
              <a:buNone/>
            </a:pPr>
            <a:r>
              <a:rPr lang="ru-RU" dirty="0" err="1">
                <a:latin typeface="Courier New" panose="02070309020205020404" pitchFamily="49" charset="0"/>
                <a:cs typeface="Courier New" panose="02070309020205020404" pitchFamily="49" charset="0"/>
              </a:rPr>
              <a:t>catch</a:t>
            </a:r>
            <a:r>
              <a:rPr lang="ru-RU" dirty="0">
                <a:latin typeface="Courier New" panose="02070309020205020404" pitchFamily="49" charset="0"/>
                <a:cs typeface="Courier New" panose="02070309020205020404" pitchFamily="49" charset="0"/>
              </a:rPr>
              <a:t> (e){</a:t>
            </a:r>
          </a:p>
          <a:p>
            <a:pPr marL="0" indent="0">
              <a:buNone/>
            </a:pPr>
            <a:r>
              <a:rPr lang="ru-RU" dirty="0">
                <a:latin typeface="Courier New" panose="02070309020205020404" pitchFamily="49" charset="0"/>
                <a:cs typeface="Courier New" panose="02070309020205020404" pitchFamily="49" charset="0"/>
              </a:rPr>
              <a:t>// Обработка возникшего исключения</a:t>
            </a:r>
          </a:p>
          <a:p>
            <a:pPr marL="0" indent="0">
              <a:buNone/>
            </a:pPr>
            <a:r>
              <a:rPr lang="ru-RU" dirty="0">
                <a:latin typeface="Courier New" panose="02070309020205020404" pitchFamily="49" charset="0"/>
                <a:cs typeface="Courier New" panose="02070309020205020404" pitchFamily="49" charset="0"/>
              </a:rPr>
              <a:t>}</a:t>
            </a:r>
          </a:p>
          <a:p>
            <a:pPr marL="0" indent="0">
              <a:buNone/>
            </a:pPr>
            <a:r>
              <a:rPr lang="ru-RU" dirty="0" err="1">
                <a:latin typeface="Courier New" panose="02070309020205020404" pitchFamily="49" charset="0"/>
                <a:cs typeface="Courier New" panose="02070309020205020404" pitchFamily="49" charset="0"/>
              </a:rPr>
              <a:t>finally</a:t>
            </a:r>
            <a:r>
              <a:rPr lang="ru-RU" dirty="0">
                <a:latin typeface="Courier New" panose="02070309020205020404" pitchFamily="49" charset="0"/>
                <a:cs typeface="Courier New" panose="02070309020205020404" pitchFamily="49" charset="0"/>
              </a:rPr>
              <a:t>{</a:t>
            </a:r>
          </a:p>
          <a:p>
            <a:pPr marL="0" indent="0">
              <a:buNone/>
            </a:pPr>
            <a:r>
              <a:rPr lang="ru-RU" dirty="0">
                <a:latin typeface="Courier New" panose="02070309020205020404" pitchFamily="49" charset="0"/>
                <a:cs typeface="Courier New" panose="02070309020205020404" pitchFamily="49" charset="0"/>
              </a:rPr>
              <a:t>// </a:t>
            </a:r>
          </a:p>
          <a:p>
            <a:pPr marL="0" indent="0">
              <a:buNone/>
            </a:pPr>
            <a:r>
              <a:rPr lang="ru-RU"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960359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a:t>throw</a:t>
            </a:r>
          </a:p>
        </p:txBody>
      </p:sp>
      <p:sp>
        <p:nvSpPr>
          <p:cNvPr id="3" name="Объект 2"/>
          <p:cNvSpPr>
            <a:spLocks noGrp="1"/>
          </p:cNvSpPr>
          <p:nvPr>
            <p:ph idx="1"/>
          </p:nvPr>
        </p:nvSpPr>
        <p:spPr>
          <a:xfrm>
            <a:off x="584616" y="1439056"/>
            <a:ext cx="10769184" cy="5418943"/>
          </a:xfrm>
        </p:spPr>
        <p:txBody>
          <a:bodyPr>
            <a:normAutofit fontScale="92500" lnSpcReduction="10000"/>
          </a:bodyPr>
          <a:lstStyle/>
          <a:p>
            <a:pPr marL="0" indent="0">
              <a:buNone/>
            </a:pPr>
            <a:r>
              <a:rPr lang="ru-RU" dirty="0"/>
              <a:t>Оператор </a:t>
            </a:r>
            <a:r>
              <a:rPr lang="en-US" dirty="0"/>
              <a:t>throw </a:t>
            </a:r>
            <a:r>
              <a:rPr lang="ru-RU" dirty="0"/>
              <a:t>позволяет нам сами сгенерировать исключение в необходимом месте</a:t>
            </a:r>
          </a:p>
          <a:p>
            <a:pPr marL="0" indent="0">
              <a:buNone/>
            </a:pPr>
            <a:r>
              <a:rPr lang="en-US" dirty="0">
                <a:latin typeface="Courier New" panose="02070309020205020404" pitchFamily="49" charset="0"/>
                <a:cs typeface="Courier New" panose="02070309020205020404" pitchFamily="49" charset="0"/>
              </a:rPr>
              <a:t>class Person{</a:t>
            </a:r>
          </a:p>
          <a:p>
            <a:pPr marL="0" indent="0">
              <a:buNone/>
            </a:pPr>
            <a:r>
              <a:rPr lang="en-US" dirty="0">
                <a:latin typeface="Courier New" panose="02070309020205020404" pitchFamily="49" charset="0"/>
                <a:cs typeface="Courier New" panose="02070309020205020404" pitchFamily="49" charset="0"/>
              </a:rPr>
              <a:t>String name;</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 = 1;</a:t>
            </a:r>
          </a:p>
          <a:p>
            <a:pPr marL="0" indent="0">
              <a:buNone/>
            </a:pPr>
            <a:r>
              <a:rPr lang="en-US" dirty="0">
                <a:latin typeface="Courier New" panose="02070309020205020404" pitchFamily="49" charset="0"/>
                <a:cs typeface="Courier New" panose="02070309020205020404" pitchFamily="49" charset="0"/>
              </a:rPr>
              <a:t>Person(this.name, age){</a:t>
            </a:r>
          </a:p>
          <a:p>
            <a:pPr marL="0" indent="0">
              <a:buNone/>
            </a:pPr>
            <a:r>
              <a:rPr lang="en-US" dirty="0">
                <a:latin typeface="Courier New" panose="02070309020205020404" pitchFamily="49" charset="0"/>
                <a:cs typeface="Courier New" panose="02070309020205020404" pitchFamily="49" charset="0"/>
              </a:rPr>
              <a:t>if(age &lt; 1 || age &gt; 110) {</a:t>
            </a:r>
          </a:p>
          <a:p>
            <a:pPr marL="0" indent="0">
              <a:buNone/>
            </a:pPr>
            <a:r>
              <a:rPr lang="en-US" dirty="0">
                <a:latin typeface="Courier New" panose="02070309020205020404" pitchFamily="49" charset="0"/>
                <a:cs typeface="Courier New" panose="02070309020205020404" pitchFamily="49" charset="0"/>
              </a:rPr>
              <a:t>throw Exception("</a:t>
            </a:r>
            <a:r>
              <a:rPr lang="ru-RU" dirty="0">
                <a:latin typeface="Courier New" panose="02070309020205020404" pitchFamily="49" charset="0"/>
                <a:cs typeface="Courier New" panose="02070309020205020404" pitchFamily="49" charset="0"/>
              </a:rPr>
              <a:t>Недопустимый возраст");</a:t>
            </a:r>
          </a:p>
          <a:p>
            <a:pPr marL="0" indent="0">
              <a:buNone/>
            </a:pPr>
            <a:r>
              <a:rPr lang="ru-RU"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else{</a:t>
            </a:r>
          </a:p>
          <a:p>
            <a:pPr marL="0" indent="0">
              <a:buNone/>
            </a:pPr>
            <a:r>
              <a:rPr lang="en-US" dirty="0" err="1">
                <a:latin typeface="Courier New" panose="02070309020205020404" pitchFamily="49" charset="0"/>
                <a:cs typeface="Courier New" panose="02070309020205020404" pitchFamily="49" charset="0"/>
              </a:rPr>
              <a:t>this.age</a:t>
            </a:r>
            <a:r>
              <a:rPr lang="en-US" dirty="0">
                <a:latin typeface="Courier New" panose="02070309020205020404" pitchFamily="49" charset="0"/>
                <a:cs typeface="Courier New" panose="02070309020205020404" pitchFamily="49" charset="0"/>
              </a:rPr>
              <a:t> = age;</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086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Переменные</a:t>
            </a:r>
            <a:endParaRPr lang="en-US" dirty="0"/>
          </a:p>
        </p:txBody>
      </p:sp>
      <p:sp>
        <p:nvSpPr>
          <p:cNvPr id="3" name="Объект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x = "Mel Brooks"; </a:t>
            </a:r>
          </a:p>
          <a:p>
            <a:pPr marL="0" indent="0">
              <a:buNone/>
            </a:pPr>
            <a:r>
              <a:rPr lang="en-US" dirty="0" smtClean="0">
                <a:latin typeface="Courier New" panose="02070309020205020404" pitchFamily="49" charset="0"/>
                <a:cs typeface="Courier New" panose="02070309020205020404" pitchFamily="49" charset="0"/>
              </a:rPr>
              <a:t>String x = "Mel Brooks";</a:t>
            </a:r>
          </a:p>
          <a:p>
            <a:pPr marL="0" indent="0">
              <a:buNone/>
            </a:pPr>
            <a:r>
              <a:rPr lang="en-US" dirty="0" smtClean="0">
                <a:latin typeface="Courier New" panose="02070309020205020404" pitchFamily="49" charset="0"/>
                <a:cs typeface="Courier New" panose="02070309020205020404" pitchFamily="49" charset="0"/>
              </a:rPr>
              <a:t>dynamic x = "Mel Brooks";</a:t>
            </a:r>
          </a:p>
          <a:p>
            <a:pPr marL="0" indent="0">
              <a:buNone/>
            </a:pPr>
            <a:r>
              <a:rPr lang="en-US" dirty="0" smtClean="0">
                <a:latin typeface="Courier New" panose="02070309020205020404" pitchFamily="49" charset="0"/>
                <a:cs typeface="Courier New" panose="02070309020205020404" pitchFamily="49" charset="0"/>
              </a:rPr>
              <a:t>Object x = "Mel Brooks";</a:t>
            </a:r>
            <a:endParaRPr lang="en-US" dirty="0">
              <a:latin typeface="Courier New" panose="02070309020205020404" pitchFamily="49" charset="0"/>
              <a:cs typeface="Courier New" panose="02070309020205020404" pitchFamily="49" charset="0"/>
            </a:endParaRPr>
          </a:p>
          <a:p>
            <a:pPr marL="0" indent="0">
              <a:buNone/>
            </a:pPr>
            <a:r>
              <a:rPr lang="ru-RU" sz="3200" dirty="0" smtClean="0"/>
              <a:t>Существует руководство по стилю написания программ в </a:t>
            </a:r>
            <a:r>
              <a:rPr lang="ru-RU" sz="3200" dirty="0" err="1" smtClean="0"/>
              <a:t>Dart</a:t>
            </a:r>
            <a:r>
              <a:rPr lang="ru-RU" sz="3200" dirty="0" smtClean="0"/>
              <a:t>, которое гласит, что вы должны объявлять локальные переменные, такие как </a:t>
            </a:r>
            <a:r>
              <a:rPr lang="ru-RU" sz="3200" dirty="0" err="1" smtClean="0"/>
              <a:t>var</a:t>
            </a:r>
            <a:r>
              <a:rPr lang="ru-RU" sz="3200" dirty="0" smtClean="0"/>
              <a:t> и другие, используя явное указание типа (например, </a:t>
            </a:r>
            <a:r>
              <a:rPr lang="ru-RU" sz="3200" dirty="0" err="1" smtClean="0"/>
              <a:t>String</a:t>
            </a:r>
            <a:r>
              <a:rPr lang="ru-RU" sz="3200" dirty="0" smtClean="0"/>
              <a:t> x = "</a:t>
            </a:r>
            <a:r>
              <a:rPr lang="ru-RU" sz="3200" dirty="0" err="1" smtClean="0"/>
              <a:t>Mel</a:t>
            </a:r>
            <a:r>
              <a:rPr lang="ru-RU" sz="3200" dirty="0" smtClean="0"/>
              <a:t> </a:t>
            </a:r>
            <a:r>
              <a:rPr lang="ru-RU" sz="3200" dirty="0" err="1" smtClean="0"/>
              <a:t>Brooks</a:t>
            </a:r>
            <a:r>
              <a:rPr lang="ru-RU" sz="3200" dirty="0" smtClean="0"/>
              <a:t>"), но это вопрос ваших предпочтений</a:t>
            </a: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10484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7314</Words>
  <Application>Microsoft Office PowerPoint</Application>
  <PresentationFormat>Широкоэкранный</PresentationFormat>
  <Paragraphs>789</Paragraphs>
  <Slides>87</Slides>
  <Notes>44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87</vt:i4>
      </vt:variant>
    </vt:vector>
  </HeadingPairs>
  <TitlesOfParts>
    <vt:vector size="92" baseType="lpstr">
      <vt:lpstr>Arial</vt:lpstr>
      <vt:lpstr>Calibri</vt:lpstr>
      <vt:lpstr>Calibri Light</vt:lpstr>
      <vt:lpstr>Courier New</vt:lpstr>
      <vt:lpstr>Тема Office</vt:lpstr>
      <vt:lpstr>Dart</vt:lpstr>
      <vt:lpstr>Основные концепты языка</vt:lpstr>
      <vt:lpstr>Презентация PowerPoint</vt:lpstr>
      <vt:lpstr>Презентация PowerPoint</vt:lpstr>
      <vt:lpstr>Все о комментариях – без лишних комментариев</vt:lpstr>
      <vt:lpstr>Многострочные коментарии</vt:lpstr>
      <vt:lpstr>Комментарии документации</vt:lpstr>
      <vt:lpstr>Переменные</vt:lpstr>
      <vt:lpstr>Переменные</vt:lpstr>
      <vt:lpstr>Константы и конечные значения</vt:lpstr>
      <vt:lpstr>Константы и конечные значения</vt:lpstr>
      <vt:lpstr>Типы данных</vt:lpstr>
      <vt:lpstr>Строковые значение. String</vt:lpstr>
      <vt:lpstr>Строковые значение. Runes</vt:lpstr>
      <vt:lpstr>Числовые значения</vt:lpstr>
      <vt:lpstr>Symbol</vt:lpstr>
      <vt:lpstr>Логические типы</vt:lpstr>
      <vt:lpstr>List</vt:lpstr>
      <vt:lpstr>List</vt:lpstr>
      <vt:lpstr>List</vt:lpstr>
      <vt:lpstr>List</vt:lpstr>
      <vt:lpstr>Set</vt:lpstr>
      <vt:lpstr>Свойства и методы класса Set</vt:lpstr>
      <vt:lpstr>Методы Set</vt:lpstr>
      <vt:lpstr>Методы Set</vt:lpstr>
      <vt:lpstr>Map</vt:lpstr>
      <vt:lpstr>Свойства и методы Map</vt:lpstr>
      <vt:lpstr>Свойства и методы Map</vt:lpstr>
      <vt:lpstr>Перечисления</vt:lpstr>
      <vt:lpstr>А ты его точно знаешь? Ключевые слова «as» и «is»</vt:lpstr>
      <vt:lpstr>Циклы</vt:lpstr>
      <vt:lpstr>Циклы</vt:lpstr>
      <vt:lpstr>Switch</vt:lpstr>
      <vt:lpstr>If</vt:lpstr>
      <vt:lpstr>Особености Void функций</vt:lpstr>
      <vt:lpstr>Особености Void</vt:lpstr>
      <vt:lpstr>Операторы Dart</vt:lpstr>
      <vt:lpstr>Операторы Dart</vt:lpstr>
      <vt:lpstr>Операторы Dart</vt:lpstr>
      <vt:lpstr>Операторы Dart</vt:lpstr>
      <vt:lpstr>Операторы Dart</vt:lpstr>
      <vt:lpstr>Операторы Dart</vt:lpstr>
      <vt:lpstr>Операторы Dart</vt:lpstr>
      <vt:lpstr>Примечание по операторам</vt:lpstr>
      <vt:lpstr>Примечание по операторам</vt:lpstr>
      <vt:lpstr>Примечание по операторам</vt:lpstr>
      <vt:lpstr>Функции</vt:lpstr>
      <vt:lpstr>Необязательные параметры функции</vt:lpstr>
      <vt:lpstr>Именованные параметры</vt:lpstr>
      <vt:lpstr>Константы в функциях</vt:lpstr>
      <vt:lpstr>Функция как объект</vt:lpstr>
      <vt:lpstr>Функции могут выступать в качестве параметров других функций:</vt:lpstr>
      <vt:lpstr>функция может выступать в качестве возвращаемого значения</vt:lpstr>
      <vt:lpstr>Анонимные функции</vt:lpstr>
      <vt:lpstr>Вложенные функции</vt:lpstr>
      <vt:lpstr>Closure</vt:lpstr>
      <vt:lpstr>Closure</vt:lpstr>
      <vt:lpstr>Closure</vt:lpstr>
      <vt:lpstr>Assertions</vt:lpstr>
      <vt:lpstr>Классы и объекты</vt:lpstr>
      <vt:lpstr>Видимость</vt:lpstr>
      <vt:lpstr>Объекты</vt:lpstr>
      <vt:lpstr>Экземпляры класса</vt:lpstr>
      <vt:lpstr>Статические переменные</vt:lpstr>
      <vt:lpstr>Статические методы</vt:lpstr>
      <vt:lpstr>Методы</vt:lpstr>
      <vt:lpstr>Методы Getter и Setter</vt:lpstr>
      <vt:lpstr>Конструкторы</vt:lpstr>
      <vt:lpstr>Именованные конструкторы</vt:lpstr>
      <vt:lpstr>Сокращенная версия констуктора</vt:lpstr>
      <vt:lpstr>Инициализаторы</vt:lpstr>
      <vt:lpstr>Каскадная нотация</vt:lpstr>
      <vt:lpstr>Константные конструкторы классов</vt:lpstr>
      <vt:lpstr>Наследование</vt:lpstr>
      <vt:lpstr>Конструкторы и ключевое слово super</vt:lpstr>
      <vt:lpstr>Переопределение методов</vt:lpstr>
      <vt:lpstr>Абстрактные классы и методы</vt:lpstr>
      <vt:lpstr>Абстрактные методы</vt:lpstr>
      <vt:lpstr>Реализация интерфейсов</vt:lpstr>
      <vt:lpstr>Реализация интерфейсов</vt:lpstr>
      <vt:lpstr>Наследование классов</vt:lpstr>
      <vt:lpstr>Реализация интерфейсов</vt:lpstr>
      <vt:lpstr>Generics</vt:lpstr>
      <vt:lpstr>Ограничения обобщений</vt:lpstr>
      <vt:lpstr>Переопределение операторов</vt:lpstr>
      <vt:lpstr>Блок try..catch</vt:lpstr>
      <vt:lpstr>Оператор throw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dc:title>
  <dc:creator>nam polehyk</dc:creator>
  <cp:lastModifiedBy>nam polehyk</cp:lastModifiedBy>
  <cp:revision>38</cp:revision>
  <dcterms:created xsi:type="dcterms:W3CDTF">2024-02-07T18:55:24Z</dcterms:created>
  <dcterms:modified xsi:type="dcterms:W3CDTF">2025-01-16T21:07:04Z</dcterms:modified>
</cp:coreProperties>
</file>