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44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63010" autoAdjust="0"/>
  </p:normalViewPr>
  <p:slideViewPr>
    <p:cSldViewPr snapToGrid="0">
      <p:cViewPr varScale="1">
        <p:scale>
          <a:sx n="80" d="100"/>
          <a:sy n="80" d="100"/>
        </p:scale>
        <p:origin x="20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6ABA4-47DC-4165-950E-E15506658D7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DF371-B98E-4789-B71A-6428360A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8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Параллельное программирование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относится к обоим асинхронным API, таким как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isolates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 это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аналоги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Threads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потоков)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Весь код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исполняется по умолчанию в рамках одного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изолята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которые позволяют перемещать процессы на отдельные ядра.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Весь код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выполняется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изолятах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начиная с основного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изолята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умолчанию и, при необходимости, расширяясь до любых последующих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изолятов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вы создаете явно. Когда вы создаете новый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isolate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у него появляется своя собственная изолированная память и свой собственный цикл событий. Цикл событий - это то, что делает возможным асинхронное и параллельное программирование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16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показано на рисунке, код </a:t>
            </a:r>
            <a:r>
              <a:rPr lang="ru-RU" dirty="0" err="1" smtClean="0"/>
              <a:t>Dart</a:t>
            </a:r>
            <a:r>
              <a:rPr lang="ru-RU" dirty="0" smtClean="0"/>
              <a:t> приостанавливается, пока </a:t>
            </a:r>
            <a:r>
              <a:rPr lang="ru-RU" dirty="0" err="1" smtClean="0"/>
              <a:t>readAsString</a:t>
            </a:r>
            <a:r>
              <a:rPr lang="ru-RU" dirty="0" smtClean="0"/>
              <a:t>() выполняет код, не относящийся к </a:t>
            </a:r>
            <a:r>
              <a:rPr lang="ru-RU" dirty="0" err="1" smtClean="0"/>
              <a:t>Dart</a:t>
            </a:r>
            <a:r>
              <a:rPr lang="ru-RU" dirty="0" smtClean="0"/>
              <a:t>, либо в среде выполнения </a:t>
            </a:r>
            <a:r>
              <a:rPr lang="ru-RU" dirty="0" err="1" smtClean="0"/>
              <a:t>Dart</a:t>
            </a:r>
            <a:r>
              <a:rPr lang="ru-RU" dirty="0" smtClean="0"/>
              <a:t>, либо в операционной системе. Как только </a:t>
            </a:r>
            <a:r>
              <a:rPr lang="ru-RU" dirty="0" err="1" smtClean="0"/>
              <a:t>readAsString</a:t>
            </a:r>
            <a:r>
              <a:rPr lang="ru-RU" dirty="0" smtClean="0"/>
              <a:t>() возвращает значение, выполнение кода </a:t>
            </a:r>
            <a:r>
              <a:rPr lang="ru-RU" dirty="0" err="1" smtClean="0"/>
              <a:t>Dart</a:t>
            </a:r>
            <a:r>
              <a:rPr lang="ru-RU" dirty="0" smtClean="0"/>
              <a:t> возобновляется.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13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Обещание предоставить серию значений </a:t>
            </a:r>
            <a:r>
              <a:rPr lang="ru-RU" dirty="0" err="1" smtClean="0"/>
              <a:t>int</a:t>
            </a:r>
            <a:r>
              <a:rPr lang="ru-RU" dirty="0" smtClean="0"/>
              <a:t> с течением времени имеет тип </a:t>
            </a:r>
            <a:r>
              <a:rPr lang="ru-RU" dirty="0" err="1" smtClean="0"/>
              <a:t>Stream</a:t>
            </a:r>
            <a:r>
              <a:rPr lang="ru-RU" dirty="0" smtClean="0"/>
              <a:t>&lt;</a:t>
            </a:r>
            <a:r>
              <a:rPr lang="ru-RU" dirty="0" err="1" smtClean="0"/>
              <a:t>int</a:t>
            </a:r>
            <a:r>
              <a:rPr lang="ru-RU" dirty="0" smtClean="0"/>
              <a:t>&gt;.</a:t>
            </a:r>
          </a:p>
          <a:p>
            <a:endParaRPr lang="ru-RU" dirty="0" smtClean="0"/>
          </a:p>
          <a:p>
            <a:r>
              <a:rPr lang="ru-RU" dirty="0" smtClean="0"/>
              <a:t>В следующем примере поток, созданный с помощью </a:t>
            </a:r>
            <a:r>
              <a:rPr lang="ru-RU" dirty="0" err="1" smtClean="0"/>
              <a:t>Stream.periodic</a:t>
            </a:r>
            <a:r>
              <a:rPr lang="ru-RU" dirty="0" smtClean="0"/>
              <a:t>, каждую секунду выдает новое значение </a:t>
            </a:r>
            <a:r>
              <a:rPr lang="ru-RU" dirty="0" err="1" smtClean="0"/>
              <a:t>int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25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Await-for</a:t>
            </a:r>
            <a:r>
              <a:rPr lang="ru-RU" dirty="0" smtClean="0"/>
              <a:t> - это тип цикла </a:t>
            </a:r>
            <a:r>
              <a:rPr lang="ru-RU" dirty="0" err="1" smtClean="0"/>
              <a:t>for</a:t>
            </a:r>
            <a:r>
              <a:rPr lang="ru-RU" dirty="0" smtClean="0"/>
              <a:t>, который выполняет каждую последующую итерацию цикла по мере поступления новых значений. Другими словами, он используется для "перебора" потоков. В этом примере новое значение будет выдаваться из функции </a:t>
            </a:r>
            <a:r>
              <a:rPr lang="ru-RU" dirty="0" err="1" smtClean="0"/>
              <a:t>sumStream</a:t>
            </a:r>
            <a:r>
              <a:rPr lang="ru-RU" dirty="0" smtClean="0"/>
              <a:t> по мере выдачи новых значений из потока, предоставленного в качестве аргумента. Ключевое слово </a:t>
            </a:r>
            <a:r>
              <a:rPr lang="ru-RU" dirty="0" err="1" smtClean="0"/>
              <a:t>yield</a:t>
            </a:r>
            <a:r>
              <a:rPr lang="ru-RU" dirty="0" smtClean="0"/>
              <a:t> используется вместо </a:t>
            </a:r>
            <a:r>
              <a:rPr lang="ru-RU" dirty="0" err="1" smtClean="0"/>
              <a:t>return</a:t>
            </a:r>
            <a:r>
              <a:rPr lang="ru-RU" dirty="0" smtClean="0"/>
              <a:t> в функциях, возвращающих потоки значений.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56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Dart</a:t>
            </a:r>
            <a:r>
              <a:rPr lang="ru-RU" dirty="0" smtClean="0"/>
              <a:t> поддерживает параллелизм с помощью изоляторов, в дополнение к асинхронным API. Большинство современных устройств оснащены многоядерными процессорами. Чтобы воспользоваться преимуществами нескольких ядер, разработчики иногда используют потоки с общей памятью, работающие параллельно. Однако параллелизм с общим состоянием чреват ошибками и может привести к усложнению </a:t>
            </a:r>
            <a:r>
              <a:rPr lang="ru-RU" dirty="0" err="1" smtClean="0"/>
              <a:t>кода.Вместо</a:t>
            </a:r>
            <a:r>
              <a:rPr lang="ru-RU" dirty="0" smtClean="0"/>
              <a:t> потоков весь код </a:t>
            </a:r>
            <a:r>
              <a:rPr lang="ru-RU" dirty="0" err="1" smtClean="0"/>
              <a:t>Dart</a:t>
            </a:r>
            <a:r>
              <a:rPr lang="ru-RU" dirty="0" smtClean="0"/>
              <a:t> выполняется внутри изоляторов. Используя </a:t>
            </a:r>
            <a:r>
              <a:rPr lang="ru-RU" dirty="0" err="1" smtClean="0"/>
              <a:t>изоляты</a:t>
            </a:r>
            <a:r>
              <a:rPr lang="ru-RU" dirty="0" smtClean="0"/>
              <a:t>, ваш код </a:t>
            </a:r>
            <a:r>
              <a:rPr lang="ru-RU" dirty="0" err="1" smtClean="0"/>
              <a:t>Dart</a:t>
            </a:r>
            <a:r>
              <a:rPr lang="ru-RU" dirty="0" smtClean="0"/>
              <a:t> может выполнять несколько независимых задач одновременно, используя дополнительные ядра процессора, если они доступны. </a:t>
            </a:r>
            <a:r>
              <a:rPr lang="ru-RU" dirty="0" err="1" smtClean="0"/>
              <a:t>Изоляты</a:t>
            </a:r>
            <a:r>
              <a:rPr lang="ru-RU" dirty="0" smtClean="0"/>
              <a:t> похожи на потоки или процессы, но у каждого </a:t>
            </a:r>
            <a:r>
              <a:rPr lang="ru-RU" dirty="0" err="1" smtClean="0"/>
              <a:t>изолята</a:t>
            </a:r>
            <a:r>
              <a:rPr lang="ru-RU" dirty="0" smtClean="0"/>
              <a:t> есть своя память и один поток, выполняющий цикл </a:t>
            </a:r>
            <a:r>
              <a:rPr lang="ru-RU" dirty="0" err="1" smtClean="0"/>
              <a:t>событий.Каждый</a:t>
            </a:r>
            <a:r>
              <a:rPr lang="ru-RU" dirty="0" smtClean="0"/>
              <a:t> </a:t>
            </a:r>
            <a:r>
              <a:rPr lang="ru-RU" dirty="0" err="1" smtClean="0"/>
              <a:t>изолят</a:t>
            </a:r>
            <a:r>
              <a:rPr lang="ru-RU" dirty="0" smtClean="0"/>
              <a:t> имеет свои собственные глобальные поля, гарантирующие, что ни одно из состояний </a:t>
            </a:r>
            <a:r>
              <a:rPr lang="ru-RU" dirty="0" err="1" smtClean="0"/>
              <a:t>изолята</a:t>
            </a:r>
            <a:r>
              <a:rPr lang="ru-RU" dirty="0" smtClean="0"/>
              <a:t> не доступно из любого другого </a:t>
            </a:r>
            <a:r>
              <a:rPr lang="ru-RU" dirty="0" err="1" smtClean="0"/>
              <a:t>изолята</a:t>
            </a:r>
            <a:r>
              <a:rPr lang="ru-RU" dirty="0" smtClean="0"/>
              <a:t>. </a:t>
            </a:r>
            <a:r>
              <a:rPr lang="ru-RU" dirty="0" err="1" smtClean="0"/>
              <a:t>Изоляты</a:t>
            </a:r>
            <a:r>
              <a:rPr lang="ru-RU" dirty="0" smtClean="0"/>
              <a:t> могут взаимодействовать друг с другом только посредством передачи сообщений. Отсутствие общего состояния между </a:t>
            </a:r>
            <a:r>
              <a:rPr lang="ru-RU" dirty="0" err="1" smtClean="0"/>
              <a:t>изолятами</a:t>
            </a:r>
            <a:r>
              <a:rPr lang="ru-RU" dirty="0" smtClean="0"/>
              <a:t> означает, что в </a:t>
            </a:r>
            <a:r>
              <a:rPr lang="ru-RU" dirty="0" err="1" smtClean="0"/>
              <a:t>Dart</a:t>
            </a:r>
            <a:r>
              <a:rPr lang="ru-RU" dirty="0" smtClean="0"/>
              <a:t> не возникнут такие сложности с параллелизмом, как </a:t>
            </a:r>
            <a:r>
              <a:rPr lang="ru-RU" dirty="0" err="1" smtClean="0"/>
              <a:t>мьютексы</a:t>
            </a:r>
            <a:r>
              <a:rPr lang="ru-RU" dirty="0" smtClean="0"/>
              <a:t>, блокировки и гонки данных. Тем не менее, </a:t>
            </a:r>
            <a:r>
              <a:rPr lang="ru-RU" dirty="0" err="1" smtClean="0"/>
              <a:t>изоляты</a:t>
            </a:r>
            <a:r>
              <a:rPr lang="ru-RU" dirty="0" smtClean="0"/>
              <a:t> не исключают состояния «гонки» полностью. Переведено с помощью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17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Даже одиночные изолированные программы могут выполняться без сбоев. Прежде чем перейти к следующей строке кода, эти приложения используют </a:t>
            </a:r>
            <a:r>
              <a:rPr lang="ru-RU" dirty="0" err="1" smtClean="0"/>
              <a:t>async-await</a:t>
            </a:r>
            <a:r>
              <a:rPr lang="ru-RU" dirty="0" smtClean="0"/>
              <a:t> для ожидания завершения асинхронных операций. Хорошо работающее приложение запускается быстро, как можно скорее переходя к циклу событий. Затем приложение оперативно реагирует на каждое событие в очереди, используя асинхронные операции по мере необходимости.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70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показано на следующем рисунке, каждый </a:t>
            </a:r>
            <a:r>
              <a:rPr lang="ru-RU" dirty="0" err="1" smtClean="0"/>
              <a:t>изолят</a:t>
            </a:r>
            <a:r>
              <a:rPr lang="ru-RU" dirty="0" smtClean="0"/>
              <a:t> начинается с выполнения некоторого кода </a:t>
            </a:r>
            <a:r>
              <a:rPr lang="ru-RU" dirty="0" err="1" smtClean="0"/>
              <a:t>Dart</a:t>
            </a:r>
            <a:r>
              <a:rPr lang="ru-RU" dirty="0" smtClean="0"/>
              <a:t>, например функции </a:t>
            </a:r>
            <a:r>
              <a:rPr lang="ru-RU" dirty="0" err="1" smtClean="0"/>
              <a:t>main</a:t>
            </a:r>
            <a:r>
              <a:rPr lang="ru-RU" dirty="0" smtClean="0"/>
              <a:t>(). Этот код </a:t>
            </a:r>
            <a:r>
              <a:rPr lang="ru-RU" dirty="0" err="1" smtClean="0"/>
              <a:t>Dart</a:t>
            </a:r>
            <a:r>
              <a:rPr lang="ru-RU" dirty="0" smtClean="0"/>
              <a:t> может зарегистрировать несколько слушателей событий, например, чтобы реагировать на ввод пользователя или ввод/вывод файлов. Когда начальная функция изолятора возвращается, он остается, если ему нужно обработать события. После обработки событий </a:t>
            </a:r>
            <a:r>
              <a:rPr lang="ru-RU" dirty="0" err="1" smtClean="0"/>
              <a:t>изолят</a:t>
            </a:r>
            <a:r>
              <a:rPr lang="ru-RU" dirty="0" smtClean="0"/>
              <a:t> выходит.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83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Обработка событий</a:t>
            </a:r>
          </a:p>
          <a:p>
            <a:endParaRPr lang="ru-RU" dirty="0" smtClean="0"/>
          </a:p>
          <a:p>
            <a:r>
              <a:rPr lang="ru-RU" dirty="0" smtClean="0"/>
              <a:t>В клиентском приложении очередь событий главного изолятора может содержать запросы на перерисовку и уведомления о касаниях и других событиях пользовательского интерфейса. Например, на следующем рисунке показано событие перерисовки, за которым следует событие касания, а затем два события перерисовки. Цикл событий получает события из очереди в порядке поступления.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79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Обработка событий происходит на главном изоляторе после выхода из </a:t>
            </a:r>
            <a:r>
              <a:rPr lang="ru-RU" dirty="0" err="1" smtClean="0"/>
              <a:t>main</a:t>
            </a:r>
            <a:r>
              <a:rPr lang="ru-RU" dirty="0" smtClean="0"/>
              <a:t>(). На следующем рисунке после выхода из </a:t>
            </a:r>
            <a:r>
              <a:rPr lang="ru-RU" dirty="0" err="1" smtClean="0"/>
              <a:t>main</a:t>
            </a:r>
            <a:r>
              <a:rPr lang="ru-RU" dirty="0" smtClean="0"/>
              <a:t>() главный </a:t>
            </a:r>
            <a:r>
              <a:rPr lang="ru-RU" dirty="0" err="1" smtClean="0"/>
              <a:t>изолят</a:t>
            </a:r>
            <a:r>
              <a:rPr lang="ru-RU" dirty="0" smtClean="0"/>
              <a:t> обрабатывает первое событие перерисовки. После этого главный </a:t>
            </a:r>
            <a:r>
              <a:rPr lang="ru-RU" dirty="0" err="1" smtClean="0"/>
              <a:t>изолят</a:t>
            </a:r>
            <a:r>
              <a:rPr lang="ru-RU" dirty="0" smtClean="0"/>
              <a:t> обрабатывает событие касания, а затем событие перерисовки.</a:t>
            </a:r>
          </a:p>
          <a:p>
            <a:endParaRPr lang="ru-RU" dirty="0" smtClean="0"/>
          </a:p>
          <a:p>
            <a:r>
              <a:rPr lang="ru-RU" dirty="0" smtClean="0"/>
              <a:t>Если синхронная операция занимает слишком много времени, приложение может перестать реагировать. На следующем рисунке код обработки касания занимает слишком много времени, поэтому последующие события обрабатываются слишком поздно. 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клиентских приложениях результатом слишком длинной синхронной операции часто становится неаккуратная (неплавная) анимация пользовательского интерфейса. Хуже того, пользовательский интерфейс может стать полностью невосприимчивым.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86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пользовательский интерфейс вашего приложения не реагирует на запросы из-за трудоемких вычислений - например, разбора большого файла JSON, - подумайте о том, чтобы переложить эти вычисления на рабочий </a:t>
            </a:r>
            <a:r>
              <a:rPr lang="ru-RU" dirty="0" err="1" smtClean="0"/>
              <a:t>изолят</a:t>
            </a:r>
            <a:r>
              <a:rPr lang="ru-RU" dirty="0" smtClean="0"/>
              <a:t>, который часто называют фоновым рабочим. Обычный случай, показанный на следующем рисунке, - это порождение простого рабочего </a:t>
            </a:r>
            <a:r>
              <a:rPr lang="ru-RU" dirty="0" err="1" smtClean="0"/>
              <a:t>изолята</a:t>
            </a:r>
            <a:r>
              <a:rPr lang="ru-RU" dirty="0" smtClean="0"/>
              <a:t>, который выполняет вычисления и затем выходит из системы. При выходе рабочий </a:t>
            </a:r>
            <a:r>
              <a:rPr lang="ru-RU" dirty="0" err="1" smtClean="0"/>
              <a:t>изолят</a:t>
            </a:r>
            <a:r>
              <a:rPr lang="ru-RU" dirty="0" smtClean="0"/>
              <a:t> возвращает свой результат в виде сообщения.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Рабочий </a:t>
            </a:r>
            <a:r>
              <a:rPr lang="ru-RU" dirty="0" err="1" smtClean="0"/>
              <a:t>изолят</a:t>
            </a:r>
            <a:r>
              <a:rPr lang="ru-RU" dirty="0" smtClean="0"/>
              <a:t> может выполнять операции ввода-вывода (например, чтение и запись файлов), устанавливать таймеры и многое другое. Он имеет собственную память и не разделяет состояние с главным </a:t>
            </a:r>
            <a:r>
              <a:rPr lang="ru-RU" dirty="0" err="1" smtClean="0"/>
              <a:t>изолятом</a:t>
            </a:r>
            <a:r>
              <a:rPr lang="ru-RU" dirty="0" smtClean="0"/>
              <a:t>. Рабочий </a:t>
            </a:r>
            <a:r>
              <a:rPr lang="ru-RU" dirty="0" err="1" smtClean="0"/>
              <a:t>изолят</a:t>
            </a:r>
            <a:r>
              <a:rPr lang="ru-RU" dirty="0" smtClean="0"/>
              <a:t> может блокировать работу, не затрагивая другие </a:t>
            </a:r>
            <a:r>
              <a:rPr lang="ru-RU" dirty="0" err="1" smtClean="0"/>
              <a:t>изоляты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69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большинстве случаев </a:t>
            </a:r>
            <a:r>
              <a:rPr lang="ru-RU" dirty="0" err="1" smtClean="0"/>
              <a:t>Isolate.run</a:t>
            </a:r>
            <a:r>
              <a:rPr lang="ru-RU" dirty="0" smtClean="0"/>
              <a:t> - это рекомендуемый API для запуска процессов в фоновом режиме.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4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Loop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(Цикл событий)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70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определяет рекурсивную функцию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slowFib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вычисляет числа Фибоначчи. Вот как это работает: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 n меньше или равно 1, функция возвращает 1.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противном случае, функция вызывает саму себя дважды: один раз с аргументом n - 1 и один раз с аргументом n - 2, и затем складывает результаты этих вызовов.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функция вычисляет n-е число Фибоначчи, используя рекурсивный подход. Однако, из-за рекурсивного характера и отсутствия оптимизаций, таких как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мемоизация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эта реализация может быть медленной для больших значений n.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у вас есть вопросы по оптимизации этого кода или хотите узнать больше о числах Фибоначчи, дайте знать!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48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Например, если у вас есть приложение с глобальной изменяемой переменной, эта переменная будет отдельной переменной в порожденном вами </a:t>
            </a:r>
            <a:r>
              <a:rPr lang="ru-RU" dirty="0" err="1" smtClean="0"/>
              <a:t>изоляте</a:t>
            </a:r>
            <a:r>
              <a:rPr lang="ru-RU" dirty="0" smtClean="0"/>
              <a:t>. Если вы измените эту переменную в порожденном </a:t>
            </a:r>
            <a:r>
              <a:rPr lang="ru-RU" dirty="0" err="1" smtClean="0"/>
              <a:t>изоляте</a:t>
            </a:r>
            <a:r>
              <a:rPr lang="ru-RU" dirty="0" smtClean="0"/>
              <a:t>, она останется нетронутой в основном </a:t>
            </a:r>
            <a:r>
              <a:rPr lang="ru-RU" dirty="0" err="1" smtClean="0"/>
              <a:t>изоляте</a:t>
            </a:r>
            <a:r>
              <a:rPr lang="ru-RU" dirty="0" smtClean="0"/>
              <a:t>. Именно так должны работать изоляторы, и это важно иметь в виду, когда вы рассматриваете возможность использования изоляторов.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04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Ключевые слова </a:t>
            </a:r>
            <a:r>
              <a:rPr lang="ru-RU" dirty="0" err="1" smtClean="0"/>
              <a:t>async</a:t>
            </a:r>
            <a:r>
              <a:rPr lang="ru-RU" dirty="0" smtClean="0"/>
              <a:t> и </a:t>
            </a:r>
            <a:r>
              <a:rPr lang="ru-RU" dirty="0" err="1" smtClean="0"/>
              <a:t>await</a:t>
            </a:r>
            <a:r>
              <a:rPr lang="ru-RU" dirty="0" smtClean="0"/>
              <a:t> поддерживают асинхронное программирование, позволяя вам писать асинхронный код, который выглядит так же, как и синхронный.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87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Обработка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86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Код, в котором используются </a:t>
            </a:r>
            <a:r>
              <a:rPr lang="ru-RU" dirty="0" err="1" smtClean="0"/>
              <a:t>async</a:t>
            </a:r>
            <a:r>
              <a:rPr lang="ru-RU" dirty="0" smtClean="0"/>
              <a:t> и </a:t>
            </a:r>
            <a:r>
              <a:rPr lang="ru-RU" dirty="0" err="1" smtClean="0"/>
              <a:t>await</a:t>
            </a:r>
            <a:r>
              <a:rPr lang="ru-RU" dirty="0" smtClean="0"/>
              <a:t>, является асинхронным, но выглядит очень похоже на синхронный код. Например, вот код, который использует </a:t>
            </a:r>
            <a:r>
              <a:rPr lang="ru-RU" dirty="0" err="1" smtClean="0"/>
              <a:t>await</a:t>
            </a:r>
            <a:r>
              <a:rPr lang="ru-RU" dirty="0" smtClean="0"/>
              <a:t> для ожидания результата асинхронной функции: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Чтобы использовать </a:t>
            </a:r>
            <a:r>
              <a:rPr lang="ru-RU" dirty="0" err="1" smtClean="0"/>
              <a:t>await</a:t>
            </a:r>
            <a:r>
              <a:rPr lang="ru-RU" dirty="0" smtClean="0"/>
              <a:t>, код должен находиться в асинхронной функции - функции, помеченной как </a:t>
            </a:r>
            <a:r>
              <a:rPr lang="ru-RU" dirty="0" err="1" smtClean="0"/>
              <a:t>async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r>
              <a:rPr lang="ru-RU" dirty="0" smtClean="0"/>
              <a:t>Хотя функция </a:t>
            </a:r>
            <a:r>
              <a:rPr lang="ru-RU" dirty="0" err="1" smtClean="0"/>
              <a:t>async</a:t>
            </a:r>
            <a:r>
              <a:rPr lang="ru-RU" dirty="0" smtClean="0"/>
              <a:t> может выполнять трудоемкие операции, она не ждет их выполнения. Вместо этого </a:t>
            </a:r>
            <a:r>
              <a:rPr lang="ru-RU" dirty="0" err="1" smtClean="0"/>
              <a:t>async</a:t>
            </a:r>
            <a:r>
              <a:rPr lang="ru-RU" dirty="0" smtClean="0"/>
              <a:t>-функция выполняется только до тех пор, пока не встретит свое первое выражение </a:t>
            </a:r>
            <a:r>
              <a:rPr lang="ru-RU" dirty="0" err="1" smtClean="0"/>
              <a:t>await</a:t>
            </a:r>
            <a:r>
              <a:rPr lang="ru-RU" dirty="0" smtClean="0"/>
              <a:t>. Затем она возвращает объект </a:t>
            </a:r>
            <a:r>
              <a:rPr lang="ru-RU" dirty="0" err="1" smtClean="0"/>
              <a:t>Future</a:t>
            </a:r>
            <a:r>
              <a:rPr lang="ru-RU" dirty="0" smtClean="0"/>
              <a:t>, возобновляя выполнение только после завершения выражения </a:t>
            </a:r>
            <a:r>
              <a:rPr lang="ru-RU" dirty="0" err="1" smtClean="0"/>
              <a:t>await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91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Используйте </a:t>
            </a:r>
            <a:r>
              <a:rPr lang="ru-RU" dirty="0" err="1" smtClean="0"/>
              <a:t>try</a:t>
            </a:r>
            <a:r>
              <a:rPr lang="ru-RU" dirty="0" smtClean="0"/>
              <a:t>, </a:t>
            </a:r>
            <a:r>
              <a:rPr lang="ru-RU" dirty="0" err="1" smtClean="0"/>
              <a:t>catch</a:t>
            </a:r>
            <a:r>
              <a:rPr lang="ru-RU" dirty="0" smtClean="0"/>
              <a:t> и </a:t>
            </a:r>
            <a:r>
              <a:rPr lang="ru-RU" dirty="0" err="1" smtClean="0"/>
              <a:t>finally</a:t>
            </a:r>
            <a:r>
              <a:rPr lang="ru-RU" dirty="0" smtClean="0"/>
              <a:t> для обработки ошибок и очистки кода, в котором используется </a:t>
            </a:r>
            <a:r>
              <a:rPr lang="ru-RU" dirty="0" err="1" smtClean="0"/>
              <a:t>await</a:t>
            </a:r>
            <a:r>
              <a:rPr lang="ru-RU" dirty="0" smtClean="0"/>
              <a:t>: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2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 можете использовать </a:t>
            </a:r>
            <a:r>
              <a:rPr lang="ru-RU" dirty="0" err="1" smtClean="0"/>
              <a:t>await</a:t>
            </a:r>
            <a:r>
              <a:rPr lang="ru-RU" dirty="0" smtClean="0"/>
              <a:t> несколько раз в </a:t>
            </a:r>
            <a:r>
              <a:rPr lang="ru-RU" dirty="0" err="1" smtClean="0"/>
              <a:t>async</a:t>
            </a:r>
            <a:r>
              <a:rPr lang="ru-RU" dirty="0" smtClean="0"/>
              <a:t>-функции. Например, следующий код трижды ожидает результатов работы функций: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выражении </a:t>
            </a:r>
            <a:r>
              <a:rPr lang="ru-RU" dirty="0" err="1" smtClean="0"/>
              <a:t>await</a:t>
            </a:r>
            <a:r>
              <a:rPr lang="ru-RU" dirty="0" smtClean="0"/>
              <a:t> значение выражения обычно является </a:t>
            </a:r>
            <a:r>
              <a:rPr lang="ru-RU" dirty="0" err="1" smtClean="0"/>
              <a:t>Future</a:t>
            </a:r>
            <a:r>
              <a:rPr lang="ru-RU" dirty="0" smtClean="0"/>
              <a:t>; если это не так, то значение автоматически заворачивается в </a:t>
            </a:r>
            <a:r>
              <a:rPr lang="ru-RU" dirty="0" err="1" smtClean="0"/>
              <a:t>Future</a:t>
            </a:r>
            <a:r>
              <a:rPr lang="ru-RU" dirty="0" smtClean="0"/>
              <a:t>. Этот объект </a:t>
            </a:r>
            <a:r>
              <a:rPr lang="ru-RU" dirty="0" err="1" smtClean="0"/>
              <a:t>Future</a:t>
            </a:r>
            <a:r>
              <a:rPr lang="ru-RU" dirty="0" smtClean="0"/>
              <a:t> указывает на обещание вернуть объект. Значение выражения </a:t>
            </a:r>
            <a:r>
              <a:rPr lang="ru-RU" dirty="0" err="1" smtClean="0"/>
              <a:t>await</a:t>
            </a:r>
            <a:r>
              <a:rPr lang="ru-RU" dirty="0" smtClean="0"/>
              <a:t> - это возвращаемый объект. Выражение </a:t>
            </a:r>
            <a:r>
              <a:rPr lang="ru-RU" dirty="0" err="1" smtClean="0"/>
              <a:t>await</a:t>
            </a:r>
            <a:r>
              <a:rPr lang="ru-RU" dirty="0" smtClean="0"/>
              <a:t> заставляет выполнение приостановиться до тех пор, пока этот объект не станет доступен.</a:t>
            </a:r>
          </a:p>
          <a:p>
            <a:endParaRPr lang="ru-RU" dirty="0" smtClean="0"/>
          </a:p>
          <a:p>
            <a:r>
              <a:rPr lang="ru-RU" dirty="0" smtClean="0"/>
              <a:t>Если при использовании </a:t>
            </a:r>
            <a:r>
              <a:rPr lang="ru-RU" dirty="0" err="1" smtClean="0"/>
              <a:t>await</a:t>
            </a:r>
            <a:r>
              <a:rPr lang="ru-RU" dirty="0" smtClean="0"/>
              <a:t> вы получаете ошибку времени компиляции, убедитесь, что </a:t>
            </a:r>
            <a:r>
              <a:rPr lang="ru-RU" dirty="0" err="1" smtClean="0"/>
              <a:t>await</a:t>
            </a:r>
            <a:r>
              <a:rPr lang="ru-RU" dirty="0" smtClean="0"/>
              <a:t> находится в </a:t>
            </a:r>
            <a:r>
              <a:rPr lang="ru-RU" dirty="0" err="1" smtClean="0"/>
              <a:t>async</a:t>
            </a:r>
            <a:r>
              <a:rPr lang="ru-RU" dirty="0" smtClean="0"/>
              <a:t>-функции. Например, чтобы использовать </a:t>
            </a:r>
            <a:r>
              <a:rPr lang="ru-RU" dirty="0" err="1" smtClean="0"/>
              <a:t>await</a:t>
            </a:r>
            <a:r>
              <a:rPr lang="ru-RU" dirty="0" smtClean="0"/>
              <a:t> в функции </a:t>
            </a:r>
            <a:r>
              <a:rPr lang="ru-RU" dirty="0" err="1" smtClean="0"/>
              <a:t>main</a:t>
            </a:r>
            <a:r>
              <a:rPr lang="ru-RU" dirty="0" smtClean="0"/>
              <a:t>() вашего приложения, тело </a:t>
            </a:r>
            <a:r>
              <a:rPr lang="ru-RU" dirty="0" err="1" smtClean="0"/>
              <a:t>main</a:t>
            </a:r>
            <a:r>
              <a:rPr lang="ru-RU" dirty="0" smtClean="0"/>
              <a:t>() должно быть помечено как </a:t>
            </a:r>
            <a:r>
              <a:rPr lang="ru-RU" dirty="0" err="1" smtClean="0"/>
              <a:t>async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предыдущем примере используется асинхронная функция (</a:t>
            </a:r>
            <a:r>
              <a:rPr lang="ru-RU" dirty="0" err="1" smtClean="0"/>
              <a:t>checkVersion</a:t>
            </a:r>
            <a:r>
              <a:rPr lang="ru-RU" dirty="0" smtClean="0"/>
              <a:t>()) без ожидания результата, что может привести к проблемам, если код предполагает, что функция завершила выполнение. Чтобы избежать этой проблемы, используйте правило линтера </a:t>
            </a:r>
            <a:r>
              <a:rPr lang="ru-RU" dirty="0" err="1" smtClean="0"/>
              <a:t>unawaited_futures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8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вы измените ее на асинхронную функцию - например, потому что реализация в будущем займет много времени, - возвращаемым значением будет </a:t>
            </a:r>
            <a:r>
              <a:rPr lang="ru-RU" dirty="0" err="1" smtClean="0"/>
              <a:t>Future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Обратите внимание, что тело функции не обязательно должно использовать </a:t>
            </a:r>
            <a:r>
              <a:rPr lang="ru-RU" dirty="0" err="1" smtClean="0"/>
              <a:t>Future</a:t>
            </a:r>
            <a:r>
              <a:rPr lang="ru-RU" dirty="0" smtClean="0"/>
              <a:t> API. При необходимости </a:t>
            </a:r>
            <a:r>
              <a:rPr lang="ru-RU" dirty="0" err="1" smtClean="0"/>
              <a:t>Dart</a:t>
            </a:r>
            <a:r>
              <a:rPr lang="ru-RU" dirty="0" smtClean="0"/>
              <a:t> создает объект </a:t>
            </a:r>
            <a:r>
              <a:rPr lang="ru-RU" dirty="0" err="1" smtClean="0"/>
              <a:t>Future</a:t>
            </a:r>
            <a:r>
              <a:rPr lang="ru-RU" dirty="0" smtClean="0"/>
              <a:t>. Если ваша функция не возвращает полезного значения, сделайте ее возвращаемый тип </a:t>
            </a:r>
            <a:r>
              <a:rPr lang="ru-RU" dirty="0" err="1" smtClean="0"/>
              <a:t>Future</a:t>
            </a:r>
            <a:r>
              <a:rPr lang="ru-RU" dirty="0" smtClean="0"/>
              <a:t>&lt;</a:t>
            </a:r>
            <a:r>
              <a:rPr lang="ru-RU" dirty="0" err="1" smtClean="0"/>
              <a:t>void</a:t>
            </a:r>
            <a:r>
              <a:rPr lang="ru-RU" dirty="0" smtClean="0"/>
              <a:t>&gt;.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11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Прежде чем использовать </a:t>
            </a:r>
            <a:r>
              <a:rPr lang="ru-RU" dirty="0" err="1" smtClean="0"/>
              <a:t>await</a:t>
            </a:r>
            <a:r>
              <a:rPr lang="ru-RU" dirty="0" smtClean="0"/>
              <a:t> </a:t>
            </a:r>
            <a:r>
              <a:rPr lang="ru-RU" dirty="0" err="1" smtClean="0"/>
              <a:t>for</a:t>
            </a:r>
            <a:r>
              <a:rPr lang="ru-RU" dirty="0" smtClean="0"/>
              <a:t>, убедитесь, что это делает код более понятным и что вы действительно хотите дождаться всех результатов потока. Например, обычно не следует использовать </a:t>
            </a:r>
            <a:r>
              <a:rPr lang="ru-RU" dirty="0" err="1" smtClean="0"/>
              <a:t>await</a:t>
            </a:r>
            <a:r>
              <a:rPr lang="ru-RU" dirty="0" smtClean="0"/>
              <a:t> </a:t>
            </a:r>
            <a:r>
              <a:rPr lang="ru-RU" dirty="0" err="1" smtClean="0"/>
              <a:t>for</a:t>
            </a:r>
            <a:r>
              <a:rPr lang="ru-RU" dirty="0" smtClean="0"/>
              <a:t> для слушателей событий пользовательского интерфейса, поскольку </a:t>
            </a:r>
            <a:r>
              <a:rPr lang="ru-RU" dirty="0" err="1" smtClean="0"/>
              <a:t>фреймворки</a:t>
            </a:r>
            <a:r>
              <a:rPr lang="ru-RU" dirty="0" smtClean="0"/>
              <a:t> пользовательского интерфейса отправляют бесконечные потоки событий.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3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Значение </a:t>
            </a:r>
            <a:r>
              <a:rPr lang="en-US" sz="1200" i="1" dirty="0" smtClean="0"/>
              <a:t>expression</a:t>
            </a:r>
            <a:r>
              <a:rPr lang="ru-RU" dirty="0" smtClean="0"/>
              <a:t> должно иметь тип </a:t>
            </a:r>
            <a:r>
              <a:rPr lang="ru-RU" dirty="0" err="1" smtClean="0"/>
              <a:t>Stream</a:t>
            </a:r>
            <a:r>
              <a:rPr lang="ru-RU" dirty="0" smtClean="0"/>
              <a:t>. Выполнение происходит следующим образом:</a:t>
            </a:r>
          </a:p>
          <a:p>
            <a:endParaRPr lang="ru-RU" dirty="0" smtClean="0"/>
          </a:p>
          <a:p>
            <a:r>
              <a:rPr lang="en-US" dirty="0" smtClean="0"/>
              <a:t>1 </a:t>
            </a:r>
            <a:r>
              <a:rPr lang="ru-RU" dirty="0" smtClean="0"/>
              <a:t>Подождите, пока поток не выдаст значение. 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ru-RU" dirty="0" smtClean="0"/>
              <a:t>Выполните тело цикла </a:t>
            </a:r>
            <a:r>
              <a:rPr lang="ru-RU" dirty="0" err="1" smtClean="0"/>
              <a:t>for</a:t>
            </a:r>
            <a:r>
              <a:rPr lang="ru-RU" dirty="0" smtClean="0"/>
              <a:t>, установив переменную на это выданное значение. 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ru-RU" dirty="0" smtClean="0"/>
              <a:t>Повторите 1 и 2, пока поток не будет закрыт.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Чтобы прекратить прослушивание потока, можно использовать оператор </a:t>
            </a:r>
            <a:r>
              <a:rPr lang="ru-RU" dirty="0" err="1" smtClean="0"/>
              <a:t>break</a:t>
            </a:r>
            <a:r>
              <a:rPr lang="ru-RU" dirty="0" smtClean="0"/>
              <a:t> или </a:t>
            </a:r>
            <a:r>
              <a:rPr lang="ru-RU" dirty="0" err="1" smtClean="0"/>
              <a:t>return</a:t>
            </a:r>
            <a:r>
              <a:rPr lang="ru-RU" dirty="0" smtClean="0"/>
              <a:t>, который выходит из цикла </a:t>
            </a:r>
            <a:r>
              <a:rPr lang="ru-RU" dirty="0" err="1" smtClean="0"/>
              <a:t>for</a:t>
            </a:r>
            <a:r>
              <a:rPr lang="ru-RU" dirty="0" smtClean="0"/>
              <a:t> и отписывается от потока.</a:t>
            </a:r>
          </a:p>
          <a:p>
            <a:endParaRPr lang="ru-RU" dirty="0" smtClean="0"/>
          </a:p>
          <a:p>
            <a:r>
              <a:rPr lang="ru-RU" dirty="0" smtClean="0"/>
              <a:t>Если при реализации асинхронного цикла </a:t>
            </a:r>
            <a:r>
              <a:rPr lang="ru-RU" dirty="0" err="1" smtClean="0"/>
              <a:t>for</a:t>
            </a:r>
            <a:r>
              <a:rPr lang="ru-RU" dirty="0" smtClean="0"/>
              <a:t> вы получаете ошибку времени компиляции, убедитесь, что функция </a:t>
            </a:r>
            <a:r>
              <a:rPr lang="ru-RU" dirty="0" err="1" smtClean="0"/>
              <a:t>await</a:t>
            </a:r>
            <a:r>
              <a:rPr lang="ru-RU" dirty="0" smtClean="0"/>
              <a:t> </a:t>
            </a:r>
            <a:r>
              <a:rPr lang="ru-RU" dirty="0" err="1" smtClean="0"/>
              <a:t>for</a:t>
            </a:r>
            <a:r>
              <a:rPr lang="ru-RU" dirty="0" smtClean="0"/>
              <a:t> находится в асинхронной функции. Например, чтобы использовать асинхронный цикл </a:t>
            </a:r>
            <a:r>
              <a:rPr lang="ru-RU" dirty="0" err="1" smtClean="0"/>
              <a:t>for</a:t>
            </a:r>
            <a:r>
              <a:rPr lang="ru-RU" dirty="0" smtClean="0"/>
              <a:t> в функции </a:t>
            </a:r>
            <a:r>
              <a:rPr lang="ru-RU" dirty="0" err="1" smtClean="0"/>
              <a:t>main</a:t>
            </a:r>
            <a:r>
              <a:rPr lang="ru-RU" dirty="0" smtClean="0"/>
              <a:t>() вашего приложения, тело </a:t>
            </a:r>
            <a:r>
              <a:rPr lang="ru-RU" dirty="0" err="1" smtClean="0"/>
              <a:t>main</a:t>
            </a:r>
            <a:r>
              <a:rPr lang="ru-RU" dirty="0" smtClean="0"/>
              <a:t>() должно быть помечено как </a:t>
            </a:r>
            <a:r>
              <a:rPr lang="ru-RU" dirty="0" err="1" smtClean="0"/>
              <a:t>async</a:t>
            </a:r>
            <a:r>
              <a:rPr lang="ru-RU" dirty="0" smtClean="0"/>
              <a:t>: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8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Способ функционирования цикла событий напоминает этот код: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Этот пример цикла событий является синхронным и выполняется в одном потоке. Однако большинству приложений </a:t>
            </a:r>
            <a:r>
              <a:rPr lang="ru-RU" dirty="0" err="1" smtClean="0"/>
              <a:t>Dart</a:t>
            </a:r>
            <a:r>
              <a:rPr lang="ru-RU" dirty="0" smtClean="0"/>
              <a:t> требуется выполнять более одной задачи одновременно. Например, клиентскому приложению может потребоваться выполнить HTTP-запрос, одновременно ожидая, что пользователь нажмет кнопку. Для решения этой задачи </a:t>
            </a:r>
            <a:r>
              <a:rPr lang="ru-RU" dirty="0" err="1" smtClean="0"/>
              <a:t>Dart</a:t>
            </a:r>
            <a:r>
              <a:rPr lang="ru-RU" dirty="0" smtClean="0"/>
              <a:t> предлагает множество асинхронных API, таких как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Futures, Streams,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-await.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34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Нет никаких правил относительно того, в каких случаях необходимо использовать изоляторы, но вот несколько ситуаций, в которых они могут быть полезны:</a:t>
            </a:r>
          </a:p>
          <a:p>
            <a:endParaRPr lang="ru-RU" dirty="0" smtClean="0"/>
          </a:p>
          <a:p>
            <a:r>
              <a:rPr lang="ru-RU" dirty="0" smtClean="0"/>
              <a:t>Разбор и декодирование исключительно больших блоков JSON. </a:t>
            </a:r>
            <a:endParaRPr lang="en-US" dirty="0" smtClean="0"/>
          </a:p>
          <a:p>
            <a:r>
              <a:rPr lang="ru-RU" dirty="0" smtClean="0"/>
              <a:t>Обработка и сжатие фотографий, аудио и видео.</a:t>
            </a:r>
            <a:endParaRPr lang="en-US" dirty="0" smtClean="0"/>
          </a:p>
          <a:p>
            <a:r>
              <a:rPr lang="ru-RU" dirty="0" smtClean="0"/>
              <a:t> Преобразование аудио и видео файлов.</a:t>
            </a:r>
            <a:endParaRPr lang="en-US" dirty="0" smtClean="0"/>
          </a:p>
          <a:p>
            <a:r>
              <a:rPr lang="ru-RU" dirty="0" smtClean="0"/>
              <a:t> Выполнение сложного поиска и фильтрации в больших списках или в файловых системах.</a:t>
            </a:r>
            <a:endParaRPr lang="en-US" dirty="0" smtClean="0"/>
          </a:p>
          <a:p>
            <a:r>
              <a:rPr lang="ru-RU" dirty="0" smtClean="0"/>
              <a:t> Выполнение операций ввода-вывода, например, взаимодействие с базой данных.</a:t>
            </a:r>
            <a:endParaRPr lang="en-US" dirty="0" smtClean="0"/>
          </a:p>
          <a:p>
            <a:r>
              <a:rPr lang="ru-RU" dirty="0" smtClean="0"/>
              <a:t> Обработка большого объема сетевых запросов.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877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вы используете </a:t>
            </a:r>
            <a:r>
              <a:rPr lang="ru-RU" dirty="0" err="1" smtClean="0"/>
              <a:t>Flutter</a:t>
            </a:r>
            <a:r>
              <a:rPr lang="ru-RU" dirty="0" smtClean="0"/>
              <a:t>, то вместо </a:t>
            </a:r>
            <a:r>
              <a:rPr lang="ru-RU" dirty="0" err="1" smtClean="0"/>
              <a:t>Isolate.run</a:t>
            </a:r>
            <a:r>
              <a:rPr lang="ru-RU" dirty="0" smtClean="0"/>
              <a:t>() можно использовать функцию </a:t>
            </a:r>
            <a:r>
              <a:rPr lang="en-US" dirty="0" smtClean="0"/>
              <a:t>compute</a:t>
            </a:r>
            <a:r>
              <a:rPr lang="en-US" baseline="0" dirty="0" smtClean="0"/>
              <a:t> </a:t>
            </a:r>
            <a:r>
              <a:rPr lang="ru-RU" dirty="0" err="1" smtClean="0"/>
              <a:t>Flutter</a:t>
            </a:r>
            <a:r>
              <a:rPr lang="ru-RU" dirty="0" smtClean="0"/>
              <a:t> для вычислений.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82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_</a:t>
            </a:r>
            <a:r>
              <a:rPr lang="ru-RU" dirty="0" err="1" smtClean="0"/>
              <a:t>readAndParseJson</a:t>
            </a:r>
            <a:r>
              <a:rPr lang="ru-RU" dirty="0" smtClean="0"/>
              <a:t>() - это существующая асинхронная функция, которая с тем же успехом могла бы выполняться непосредственно в главном </a:t>
            </a:r>
            <a:r>
              <a:rPr lang="ru-RU" dirty="0" err="1" smtClean="0"/>
              <a:t>изоляте</a:t>
            </a:r>
            <a:r>
              <a:rPr lang="ru-RU" dirty="0" smtClean="0"/>
              <a:t>. Использование </a:t>
            </a:r>
            <a:r>
              <a:rPr lang="ru-RU" dirty="0" err="1" smtClean="0"/>
              <a:t>Isolate.run</a:t>
            </a:r>
            <a:r>
              <a:rPr lang="ru-RU" dirty="0" smtClean="0"/>
              <a:t>() для ее запуска вместо этого обеспечивает параллелизм. Рабочий </a:t>
            </a:r>
            <a:r>
              <a:rPr lang="ru-RU" dirty="0" err="1" smtClean="0"/>
              <a:t>изолят</a:t>
            </a:r>
            <a:r>
              <a:rPr lang="ru-RU" dirty="0" smtClean="0"/>
              <a:t> полностью абстрагирует вычисления _</a:t>
            </a:r>
            <a:r>
              <a:rPr lang="ru-RU" dirty="0" err="1" smtClean="0"/>
              <a:t>readAndParseJson</a:t>
            </a:r>
            <a:r>
              <a:rPr lang="ru-RU" dirty="0" smtClean="0"/>
              <a:t>(). Он может завершить работу без блокировки главного </a:t>
            </a:r>
            <a:r>
              <a:rPr lang="ru-RU" dirty="0" err="1" smtClean="0"/>
              <a:t>изолята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Результатом </a:t>
            </a:r>
            <a:r>
              <a:rPr lang="ru-RU" dirty="0" err="1" smtClean="0"/>
              <a:t>Isolate.run</a:t>
            </a:r>
            <a:r>
              <a:rPr lang="ru-RU" dirty="0" smtClean="0"/>
              <a:t>() всегда будет </a:t>
            </a:r>
            <a:r>
              <a:rPr lang="ru-RU" dirty="0" err="1" smtClean="0"/>
              <a:t>Future</a:t>
            </a:r>
            <a:r>
              <a:rPr lang="ru-RU" dirty="0" smtClean="0"/>
              <a:t>, потому что код в главном изоляторе продолжает выполняться. То, синхронны или асинхронны вычисления, выполняемые рабочим </a:t>
            </a:r>
            <a:r>
              <a:rPr lang="ru-RU" dirty="0" err="1" smtClean="0"/>
              <a:t>изолятом</a:t>
            </a:r>
            <a:r>
              <a:rPr lang="ru-RU" dirty="0" smtClean="0"/>
              <a:t>, не влияет на главный </a:t>
            </a:r>
            <a:r>
              <a:rPr lang="ru-RU" dirty="0" err="1" smtClean="0"/>
              <a:t>изолят</a:t>
            </a:r>
            <a:r>
              <a:rPr lang="ru-RU" dirty="0" smtClean="0"/>
              <a:t>, поскольку в любом случае они выполняются параллельно.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484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говорить простым языком, то замыкания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closures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позволяют инкапсулировать некоторое поведение, передавать его как любой другой объект и при этом иметь доступ к контексту, в котором они были впервые объявлены. Это позволяет отделить управляющие структуры, логические операторы и т.д. от деталей того, как они будут использоваться. Возможность доступа к исходному контексту — это то, что отделяет замыкания от обычных объектов, хоть реализации замыканий обычно и достигают этого с помощью обычных объектов и хитростей компилятора.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Вы также можете создать простой рабочий </a:t>
            </a:r>
            <a:r>
              <a:rPr lang="ru-RU" dirty="0" err="1" smtClean="0"/>
              <a:t>изолят</a:t>
            </a:r>
            <a:r>
              <a:rPr lang="ru-RU" dirty="0" smtClean="0"/>
              <a:t> с помощью </a:t>
            </a:r>
            <a:r>
              <a:rPr lang="ru-RU" dirty="0" err="1" smtClean="0"/>
              <a:t>run</a:t>
            </a:r>
            <a:r>
              <a:rPr lang="ru-RU" dirty="0" smtClean="0"/>
              <a:t>(), используя литерал функции, или закрытие, непосредственно в главном </a:t>
            </a:r>
            <a:r>
              <a:rPr lang="ru-RU" dirty="0" err="1" smtClean="0"/>
              <a:t>изоляте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Этот пример выполняет ту же задачу, что и предыдущий. Возникает новый </a:t>
            </a:r>
            <a:r>
              <a:rPr lang="ru-RU" dirty="0" err="1" smtClean="0"/>
              <a:t>изолят</a:t>
            </a:r>
            <a:r>
              <a:rPr lang="ru-RU" dirty="0" smtClean="0"/>
              <a:t>, вычисляет что-то и отправляет результат обратно.</a:t>
            </a:r>
          </a:p>
          <a:p>
            <a:endParaRPr lang="ru-RU" dirty="0" smtClean="0"/>
          </a:p>
          <a:p>
            <a:r>
              <a:rPr lang="ru-RU" dirty="0" smtClean="0"/>
              <a:t>Однако теперь </a:t>
            </a:r>
            <a:r>
              <a:rPr lang="ru-RU" dirty="0" err="1" smtClean="0"/>
              <a:t>изолят</a:t>
            </a:r>
            <a:r>
              <a:rPr lang="ru-RU" dirty="0" smtClean="0"/>
              <a:t> посылает закрытие. Замыкания менее ограничены, чем типичные именованные функции, как в том, как они работают, так и в том, как они записываются в код. В этом примере </a:t>
            </a:r>
            <a:r>
              <a:rPr lang="ru-RU" dirty="0" err="1" smtClean="0"/>
              <a:t>Isolate.run</a:t>
            </a:r>
            <a:r>
              <a:rPr lang="ru-RU" dirty="0" smtClean="0"/>
              <a:t>() выполняет то, что выглядит как локальный код, параллельно. В этом смысле </a:t>
            </a:r>
            <a:r>
              <a:rPr lang="ru-RU" dirty="0" err="1" smtClean="0"/>
              <a:t>run</a:t>
            </a:r>
            <a:r>
              <a:rPr lang="ru-RU" dirty="0" smtClean="0"/>
              <a:t>() можно представить как оператор потока управления, означающий "выполнять параллельно".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522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0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7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Заметка</a:t>
            </a:r>
          </a:p>
          <a:p>
            <a:r>
              <a:rPr lang="ru-RU" dirty="0" smtClean="0"/>
              <a:t>Объект </a:t>
            </a:r>
            <a:r>
              <a:rPr lang="ru-RU" dirty="0" err="1" smtClean="0"/>
              <a:t>SendPort</a:t>
            </a:r>
            <a:r>
              <a:rPr lang="ru-RU" dirty="0" smtClean="0"/>
              <a:t> связан ровно с одним </a:t>
            </a:r>
            <a:r>
              <a:rPr lang="ru-RU" dirty="0" err="1" smtClean="0"/>
              <a:t>ReceivePort</a:t>
            </a:r>
            <a:r>
              <a:rPr lang="ru-RU" dirty="0" smtClean="0"/>
              <a:t>, но один </a:t>
            </a:r>
            <a:r>
              <a:rPr lang="ru-RU" dirty="0" err="1" smtClean="0"/>
              <a:t>ReceivePort</a:t>
            </a:r>
            <a:r>
              <a:rPr lang="ru-RU" dirty="0" smtClean="0"/>
              <a:t> может иметь множество </a:t>
            </a:r>
            <a:r>
              <a:rPr lang="ru-RU" dirty="0" err="1" smtClean="0"/>
              <a:t>SendPort</a:t>
            </a:r>
            <a:r>
              <a:rPr lang="ru-RU" dirty="0" smtClean="0"/>
              <a:t>. Когда вы создаете </a:t>
            </a:r>
            <a:r>
              <a:rPr lang="ru-RU" dirty="0" err="1" smtClean="0"/>
              <a:t>ReceivePort</a:t>
            </a:r>
            <a:r>
              <a:rPr lang="ru-RU" dirty="0" smtClean="0"/>
              <a:t>, он создает для себя </a:t>
            </a:r>
            <a:r>
              <a:rPr lang="ru-RU" dirty="0" err="1" smtClean="0"/>
              <a:t>SendPort</a:t>
            </a:r>
            <a:r>
              <a:rPr lang="ru-RU" dirty="0" smtClean="0"/>
              <a:t>. Вы можете создавать дополнительные порты </a:t>
            </a:r>
            <a:r>
              <a:rPr lang="ru-RU" dirty="0" err="1" smtClean="0"/>
              <a:t>SendPort</a:t>
            </a:r>
            <a:r>
              <a:rPr lang="ru-RU" dirty="0" smtClean="0"/>
              <a:t>, которые могут отправлять сообщения в существующий порт </a:t>
            </a:r>
            <a:r>
              <a:rPr lang="ru-RU" dirty="0" err="1" smtClean="0"/>
              <a:t>ReceivePort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Порты ведут себя аналогично объектам </a:t>
            </a:r>
            <a:r>
              <a:rPr lang="ru-RU" dirty="0" err="1" smtClean="0"/>
              <a:t>Stream</a:t>
            </a:r>
            <a:r>
              <a:rPr lang="ru-RU" dirty="0" smtClean="0"/>
              <a:t> (фактически, порты получения реализуют </a:t>
            </a:r>
            <a:r>
              <a:rPr lang="ru-RU" dirty="0" err="1" smtClean="0"/>
              <a:t>Stream</a:t>
            </a:r>
            <a:r>
              <a:rPr lang="ru-RU" dirty="0" smtClean="0"/>
              <a:t>!) Вы можете думать о </a:t>
            </a:r>
            <a:r>
              <a:rPr lang="ru-RU" dirty="0" err="1" smtClean="0"/>
              <a:t>SendPort</a:t>
            </a:r>
            <a:r>
              <a:rPr lang="ru-RU" dirty="0" smtClean="0"/>
              <a:t> и </a:t>
            </a:r>
            <a:r>
              <a:rPr lang="ru-RU" dirty="0" err="1" smtClean="0"/>
              <a:t>ReceivePort</a:t>
            </a:r>
            <a:r>
              <a:rPr lang="ru-RU" dirty="0" smtClean="0"/>
              <a:t> как о </a:t>
            </a:r>
            <a:r>
              <a:rPr lang="ru-RU" dirty="0" err="1" smtClean="0"/>
              <a:t>StreamController</a:t>
            </a:r>
            <a:r>
              <a:rPr lang="ru-RU" dirty="0" smtClean="0"/>
              <a:t> и слушателях </a:t>
            </a:r>
            <a:r>
              <a:rPr lang="ru-RU" dirty="0" err="1" smtClean="0"/>
              <a:t>Stream</a:t>
            </a:r>
            <a:r>
              <a:rPr lang="ru-RU" dirty="0" smtClean="0"/>
              <a:t>, соответственно. </a:t>
            </a:r>
            <a:r>
              <a:rPr lang="ru-RU" dirty="0" err="1" smtClean="0"/>
              <a:t>SendPort</a:t>
            </a:r>
            <a:r>
              <a:rPr lang="ru-RU" dirty="0" smtClean="0"/>
              <a:t> похож на </a:t>
            </a:r>
            <a:r>
              <a:rPr lang="ru-RU" dirty="0" err="1" smtClean="0"/>
              <a:t>StreamController</a:t>
            </a:r>
            <a:r>
              <a:rPr lang="ru-RU" dirty="0" smtClean="0"/>
              <a:t>, потому что вы "добавляете" в него сообщения с помощью метода </a:t>
            </a:r>
            <a:r>
              <a:rPr lang="ru-RU" dirty="0" err="1" smtClean="0"/>
              <a:t>SendPort.send</a:t>
            </a:r>
            <a:r>
              <a:rPr lang="ru-RU" dirty="0" smtClean="0"/>
              <a:t>(), и эти сообщения обрабатываются слушателем, в данном случае </a:t>
            </a:r>
            <a:r>
              <a:rPr lang="ru-RU" dirty="0" err="1" smtClean="0"/>
              <a:t>ReceivePort</a:t>
            </a:r>
            <a:r>
              <a:rPr lang="ru-RU" dirty="0" smtClean="0"/>
              <a:t>. </a:t>
            </a:r>
            <a:r>
              <a:rPr lang="ru-RU" dirty="0" err="1" smtClean="0"/>
              <a:t>ReceivePort</a:t>
            </a:r>
            <a:r>
              <a:rPr lang="ru-RU" dirty="0" smtClean="0"/>
              <a:t> обрабатывает полученные сообщения, передавая их в качестве аргументов в обратный вызов, который вы предоставляете.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71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ReceivePort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Используется для получения сообщений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изолятах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конечная точка для получения данных.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DynamicLibrary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Позволяет загружать и использовать динамические библиотеки (например, 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 приложениях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Интерфейс для объектов, которые могут быть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финализированы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есть для которых может быть вызван метод очистки перед удалением.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Позволяет регистрировать функции, которые будут вызваны при сборке мусора для определенных объектов.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NativeFinalizer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Специальный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финализатор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объектов, использующих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нативные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ресурсы.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Представляет указатель на память, часто используется при работе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нативным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кодом.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UserTag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Метка, используемая для профилирования и отладки, чтобы отслеживать выполнение кода.</a:t>
            </a:r>
          </a:p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456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Чтобы установить двустороннюю связь, сначала создайте </a:t>
            </a:r>
            <a:r>
              <a:rPr lang="ru-RU" dirty="0" err="1" smtClean="0"/>
              <a:t>ReceivePort</a:t>
            </a:r>
            <a:r>
              <a:rPr lang="ru-RU" dirty="0" smtClean="0"/>
              <a:t> в главном </a:t>
            </a:r>
            <a:r>
              <a:rPr lang="ru-RU" dirty="0" err="1" smtClean="0"/>
              <a:t>изоляте</a:t>
            </a:r>
            <a:r>
              <a:rPr lang="ru-RU" dirty="0" smtClean="0"/>
              <a:t>, а затем передайте его </a:t>
            </a:r>
            <a:r>
              <a:rPr lang="ru-RU" dirty="0" err="1" smtClean="0"/>
              <a:t>SendPort</a:t>
            </a:r>
            <a:r>
              <a:rPr lang="ru-RU" dirty="0" smtClean="0"/>
              <a:t> в качестве аргумента новому </a:t>
            </a:r>
            <a:r>
              <a:rPr lang="ru-RU" dirty="0" err="1" smtClean="0"/>
              <a:t>изоляту</a:t>
            </a:r>
            <a:r>
              <a:rPr lang="ru-RU" dirty="0" smtClean="0"/>
              <a:t> при его порождении с помощью </a:t>
            </a:r>
            <a:r>
              <a:rPr lang="ru-RU" dirty="0" err="1" smtClean="0"/>
              <a:t>Isolate.spawn</a:t>
            </a:r>
            <a:r>
              <a:rPr lang="ru-RU" dirty="0" smtClean="0"/>
              <a:t>. Затем новый </a:t>
            </a:r>
            <a:r>
              <a:rPr lang="ru-RU" dirty="0" err="1" smtClean="0"/>
              <a:t>изолят</a:t>
            </a:r>
            <a:r>
              <a:rPr lang="ru-RU" dirty="0" smtClean="0"/>
              <a:t> создает свой собственный </a:t>
            </a:r>
            <a:r>
              <a:rPr lang="ru-RU" dirty="0" err="1" smtClean="0"/>
              <a:t>ReceivePort</a:t>
            </a:r>
            <a:r>
              <a:rPr lang="ru-RU" dirty="0" smtClean="0"/>
              <a:t> и отправляет свой </a:t>
            </a:r>
            <a:r>
              <a:rPr lang="ru-RU" dirty="0" err="1" smtClean="0"/>
              <a:t>SendPort</a:t>
            </a:r>
            <a:r>
              <a:rPr lang="ru-RU" dirty="0" smtClean="0"/>
              <a:t> обратно на </a:t>
            </a:r>
            <a:r>
              <a:rPr lang="ru-RU" dirty="0" err="1" smtClean="0"/>
              <a:t>SendPort</a:t>
            </a:r>
            <a:r>
              <a:rPr lang="ru-RU" dirty="0" smtClean="0"/>
              <a:t>, переданный ему главным </a:t>
            </a:r>
            <a:r>
              <a:rPr lang="ru-RU" dirty="0" err="1" smtClean="0"/>
              <a:t>изолятом</a:t>
            </a:r>
            <a:r>
              <a:rPr lang="ru-RU" dirty="0" smtClean="0"/>
              <a:t>. Главный </a:t>
            </a:r>
            <a:r>
              <a:rPr lang="ru-RU" dirty="0" err="1" smtClean="0"/>
              <a:t>изолят</a:t>
            </a:r>
            <a:r>
              <a:rPr lang="ru-RU" dirty="0" smtClean="0"/>
              <a:t> получает этот </a:t>
            </a:r>
            <a:r>
              <a:rPr lang="ru-RU" dirty="0" err="1" smtClean="0"/>
              <a:t>SendPort</a:t>
            </a:r>
            <a:r>
              <a:rPr lang="ru-RU" dirty="0" smtClean="0"/>
              <a:t>, и теперь у обеих сторон есть открытый канал для отправки и получения сообщений.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26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Диаграммы являются достаточно </a:t>
            </a:r>
            <a:r>
              <a:rPr lang="ru-RU" dirty="0" err="1" smtClean="0"/>
              <a:t>высокоуровневойи</a:t>
            </a:r>
            <a:r>
              <a:rPr lang="ru-RU" dirty="0" smtClean="0"/>
              <a:t> предназначены для передачи концепции использования портов для изоляторов. Фактическая реализация требует немного больше кода, который вы найдете ниже на этой странице.</a:t>
            </a:r>
          </a:p>
          <a:p>
            <a:endParaRPr lang="ru-RU" dirty="0" smtClean="0"/>
          </a:p>
          <a:p>
            <a:r>
              <a:rPr lang="ru-RU" dirty="0" smtClean="0"/>
              <a:t>Создайте </a:t>
            </a:r>
            <a:r>
              <a:rPr lang="ru-RU" dirty="0" err="1" smtClean="0"/>
              <a:t>ReceivePort</a:t>
            </a:r>
            <a:r>
              <a:rPr lang="ru-RU" dirty="0" smtClean="0"/>
              <a:t> в главной изоляции. </a:t>
            </a:r>
            <a:r>
              <a:rPr lang="ru-RU" dirty="0" err="1" smtClean="0"/>
              <a:t>SendPort</a:t>
            </a:r>
            <a:r>
              <a:rPr lang="ru-RU" dirty="0" smtClean="0"/>
              <a:t> создается автоматически как свойство </a:t>
            </a:r>
            <a:r>
              <a:rPr lang="ru-RU" dirty="0" err="1" smtClean="0"/>
              <a:t>ReceivePort.Создайте</a:t>
            </a:r>
            <a:r>
              <a:rPr lang="ru-RU" dirty="0" smtClean="0"/>
              <a:t> рабочий </a:t>
            </a:r>
            <a:r>
              <a:rPr lang="ru-RU" dirty="0" err="1" smtClean="0"/>
              <a:t>изолят</a:t>
            </a:r>
            <a:r>
              <a:rPr lang="ru-RU" dirty="0" smtClean="0"/>
              <a:t> с помощью </a:t>
            </a:r>
            <a:r>
              <a:rPr lang="ru-RU" dirty="0" err="1" smtClean="0"/>
              <a:t>Isolate.spawn</a:t>
            </a:r>
            <a:r>
              <a:rPr lang="ru-RU" dirty="0" smtClean="0"/>
              <a:t>().Передайте ссылку на </a:t>
            </a:r>
            <a:r>
              <a:rPr lang="ru-RU" dirty="0" err="1" smtClean="0"/>
              <a:t>ReceivePort.sendPort</a:t>
            </a:r>
            <a:r>
              <a:rPr lang="ru-RU" dirty="0" smtClean="0"/>
              <a:t> в качестве первого сообщения рабочему </a:t>
            </a:r>
            <a:r>
              <a:rPr lang="ru-RU" dirty="0" err="1" smtClean="0"/>
              <a:t>изоляту.Создайте</a:t>
            </a:r>
            <a:r>
              <a:rPr lang="ru-RU" dirty="0" smtClean="0"/>
              <a:t> еще один новый </a:t>
            </a:r>
            <a:r>
              <a:rPr lang="ru-RU" dirty="0" err="1" smtClean="0"/>
              <a:t>ReceivePort</a:t>
            </a:r>
            <a:r>
              <a:rPr lang="ru-RU" dirty="0" smtClean="0"/>
              <a:t> в рабочем </a:t>
            </a:r>
            <a:r>
              <a:rPr lang="ru-RU" dirty="0" err="1" smtClean="0"/>
              <a:t>изоляте.Передайте</a:t>
            </a:r>
            <a:r>
              <a:rPr lang="ru-RU" dirty="0" smtClean="0"/>
              <a:t> ссылку на </a:t>
            </a:r>
            <a:r>
              <a:rPr lang="ru-RU" dirty="0" err="1" smtClean="0"/>
              <a:t>ReceivePort.sendPort</a:t>
            </a:r>
            <a:r>
              <a:rPr lang="ru-RU" dirty="0" smtClean="0"/>
              <a:t> рабочего </a:t>
            </a:r>
            <a:r>
              <a:rPr lang="ru-RU" dirty="0" err="1" smtClean="0"/>
              <a:t>изолята</a:t>
            </a:r>
            <a:r>
              <a:rPr lang="ru-RU" dirty="0" smtClean="0"/>
              <a:t> в качестве первого сообщения обратно в главный </a:t>
            </a:r>
            <a:r>
              <a:rPr lang="ru-RU" dirty="0" err="1" smtClean="0"/>
              <a:t>изолят.Наряду</a:t>
            </a:r>
            <a:r>
              <a:rPr lang="ru-RU" dirty="0" smtClean="0"/>
              <a:t> с созданием портов и настройкой связи, вам также нужно указать портам, что делать, когда они получают сообщения. Это делается с помощью метода </a:t>
            </a:r>
            <a:r>
              <a:rPr lang="ru-RU" dirty="0" err="1" smtClean="0"/>
              <a:t>listen</a:t>
            </a:r>
            <a:r>
              <a:rPr lang="ru-RU" dirty="0" smtClean="0"/>
              <a:t> на каждом соответствующем порту </a:t>
            </a:r>
            <a:r>
              <a:rPr lang="ru-RU" dirty="0" err="1" smtClean="0"/>
              <a:t>ReceivePort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8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Когда этот код достигает цикла событий, он немедленно вызывает первое выражение, </a:t>
            </a:r>
            <a:r>
              <a:rPr lang="ru-RU" dirty="0" err="1" smtClean="0"/>
              <a:t>http.get</a:t>
            </a:r>
            <a:r>
              <a:rPr lang="ru-RU" dirty="0" smtClean="0"/>
              <a:t>, и возвращает </a:t>
            </a:r>
            <a:r>
              <a:rPr lang="ru-RU" dirty="0" err="1" smtClean="0"/>
              <a:t>Future</a:t>
            </a:r>
            <a:r>
              <a:rPr lang="ru-RU" dirty="0" smtClean="0"/>
              <a:t>. Он также указывает циклу событий держать обратный вызов в предложении </a:t>
            </a:r>
            <a:r>
              <a:rPr lang="ru-RU" dirty="0" err="1" smtClean="0"/>
              <a:t>then</a:t>
            </a:r>
            <a:r>
              <a:rPr lang="ru-RU" dirty="0" smtClean="0"/>
              <a:t>() до тех пор, пока HTTP-запрос не разрешится. Когда это произойдет, он должен выполнить этот обратный вызов, передав результат запроса в качестве аргумента.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80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Отправьте сообщение через ссылку главного </a:t>
            </a:r>
            <a:r>
              <a:rPr lang="ru-RU" dirty="0" err="1" smtClean="0"/>
              <a:t>изолята</a:t>
            </a:r>
            <a:r>
              <a:rPr lang="ru-RU" dirty="0" smtClean="0"/>
              <a:t> на </a:t>
            </a:r>
            <a:r>
              <a:rPr lang="ru-RU" dirty="0" err="1" smtClean="0"/>
              <a:t>SendPort</a:t>
            </a:r>
            <a:r>
              <a:rPr lang="ru-RU" dirty="0" smtClean="0"/>
              <a:t> рабочего </a:t>
            </a:r>
            <a:r>
              <a:rPr lang="ru-RU" dirty="0" err="1" smtClean="0"/>
              <a:t>изолята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Получите и обработайте сообщение через слушатель на </a:t>
            </a:r>
            <a:r>
              <a:rPr lang="ru-RU" dirty="0" err="1" smtClean="0"/>
              <a:t>ReceivePort</a:t>
            </a:r>
            <a:r>
              <a:rPr lang="ru-RU" dirty="0" smtClean="0"/>
              <a:t> рабочего </a:t>
            </a:r>
            <a:r>
              <a:rPr lang="ru-RU" dirty="0" err="1" smtClean="0"/>
              <a:t>изолята</a:t>
            </a:r>
            <a:r>
              <a:rPr lang="ru-RU" dirty="0" smtClean="0"/>
              <a:t>. Здесь выполняются вычисления, которые вы хотите перенести с главного изолятора. </a:t>
            </a:r>
          </a:p>
          <a:p>
            <a:r>
              <a:rPr lang="ru-RU" dirty="0" smtClean="0"/>
              <a:t>Отправьте ответное сообщение через ссылку рабочего изолятора на порт </a:t>
            </a:r>
            <a:r>
              <a:rPr lang="ru-RU" dirty="0" err="1" smtClean="0"/>
              <a:t>SendPort</a:t>
            </a:r>
            <a:r>
              <a:rPr lang="ru-RU" dirty="0" smtClean="0"/>
              <a:t> главного изолятора. </a:t>
            </a:r>
          </a:p>
          <a:p>
            <a:r>
              <a:rPr lang="ru-RU" dirty="0" smtClean="0"/>
              <a:t>Получите сообщение через слушатель на порту </a:t>
            </a:r>
            <a:r>
              <a:rPr lang="ru-RU" dirty="0" err="1" smtClean="0"/>
              <a:t>ReceivePort</a:t>
            </a:r>
            <a:r>
              <a:rPr lang="ru-RU" dirty="0" smtClean="0"/>
              <a:t> главного изолятора.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224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 пример демонстрирует, как можно создать долгоживущий рабочий </a:t>
            </a:r>
            <a:r>
              <a:rPr lang="ru-RU" dirty="0" err="1" smtClean="0"/>
              <a:t>изолят</a:t>
            </a:r>
            <a:r>
              <a:rPr lang="ru-RU" dirty="0" smtClean="0"/>
              <a:t> с двусторонней связью между ним и основным </a:t>
            </a:r>
            <a:r>
              <a:rPr lang="ru-RU" dirty="0" err="1" smtClean="0"/>
              <a:t>изолятом</a:t>
            </a:r>
            <a:r>
              <a:rPr lang="ru-RU" dirty="0" smtClean="0"/>
              <a:t>. В коде используется пример отправки JSON-текста в новый </a:t>
            </a:r>
            <a:r>
              <a:rPr lang="ru-RU" dirty="0" err="1" smtClean="0"/>
              <a:t>изолят</a:t>
            </a:r>
            <a:r>
              <a:rPr lang="ru-RU" dirty="0" smtClean="0"/>
              <a:t>, где JSON будет разобран и декодирован, после чего отправлен обратно в основной </a:t>
            </a:r>
            <a:r>
              <a:rPr lang="ru-RU" dirty="0" err="1" smtClean="0"/>
              <a:t>изолят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изоляту.В</a:t>
            </a:r>
            <a:r>
              <a:rPr lang="ru-RU" dirty="0" smtClean="0"/>
              <a:t> остальных разделах этого примера мы покажем вам, как заполнить методы класса один за </a:t>
            </a:r>
            <a:r>
              <a:rPr lang="ru-RU" dirty="0" err="1" smtClean="0"/>
              <a:t>другим.Переведено</a:t>
            </a:r>
            <a:r>
              <a:rPr lang="ru-RU" dirty="0" smtClean="0"/>
              <a:t> с помощью www.DeepL.com/Translator (бесплатная версия)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150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// TODO: Добавьте функциональность для создания </a:t>
            </a:r>
            <a:r>
              <a:rPr lang="ru-RU" dirty="0" err="1" smtClean="0"/>
              <a:t>isolate</a:t>
            </a:r>
            <a:r>
              <a:rPr lang="ru-RU" dirty="0" smtClean="0"/>
              <a:t> рабочего.</a:t>
            </a:r>
          </a:p>
          <a:p>
            <a:r>
              <a:rPr lang="ru-RU" dirty="0" smtClean="0"/>
              <a:t> // TODO: Обработка сообщений, отправленных из рабочего </a:t>
            </a:r>
            <a:r>
              <a:rPr lang="ru-RU" dirty="0" err="1" smtClean="0"/>
              <a:t>изолята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 // TODO: Определите код, который должен быть выполнен на рабочем изоляторе.</a:t>
            </a:r>
          </a:p>
          <a:p>
            <a:r>
              <a:rPr lang="ru-RU" dirty="0" smtClean="0"/>
              <a:t> // TODO: Определите публичный метод, который можно // использовать для отправки сообщений.    // использоваться для отправки сообщений в рабочий </a:t>
            </a:r>
            <a:r>
              <a:rPr lang="ru-RU" dirty="0" err="1" smtClean="0"/>
              <a:t>изолят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700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Аргумент </a:t>
            </a:r>
            <a:r>
              <a:rPr lang="ru-RU" dirty="0" err="1" smtClean="0"/>
              <a:t>receivePort.sendPort</a:t>
            </a:r>
            <a:r>
              <a:rPr lang="ru-RU" dirty="0" smtClean="0"/>
              <a:t> будет передан обратному вызову (_</a:t>
            </a:r>
            <a:r>
              <a:rPr lang="ru-RU" dirty="0" err="1" smtClean="0"/>
              <a:t>startRemoteIsolate</a:t>
            </a:r>
            <a:r>
              <a:rPr lang="ru-RU" dirty="0" smtClean="0"/>
              <a:t>) в качестве аргумента при его вызове на рабочем </a:t>
            </a:r>
            <a:r>
              <a:rPr lang="ru-RU" dirty="0" err="1" smtClean="0"/>
              <a:t>изоляте</a:t>
            </a:r>
            <a:r>
              <a:rPr lang="ru-RU" dirty="0" smtClean="0"/>
              <a:t>. Это первый шаг к тому, чтобы у рабочего </a:t>
            </a:r>
            <a:r>
              <a:rPr lang="ru-RU" dirty="0" err="1" smtClean="0"/>
              <a:t>изолята</a:t>
            </a:r>
            <a:r>
              <a:rPr lang="ru-RU" dirty="0" smtClean="0"/>
              <a:t> был способ отправлять сообщения обратно в главный </a:t>
            </a:r>
            <a:r>
              <a:rPr lang="ru-RU" dirty="0" err="1" smtClean="0"/>
              <a:t>изолят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767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Слушатель на порту </a:t>
            </a:r>
            <a:r>
              <a:rPr lang="ru-RU" dirty="0" err="1" smtClean="0"/>
              <a:t>ReceivePort</a:t>
            </a:r>
            <a:r>
              <a:rPr lang="ru-RU" dirty="0" smtClean="0"/>
              <a:t> рабочего изолятора декодирует JSON, переданный из главного изолятора, а затем отправляет декодированный JSON обратно в главный </a:t>
            </a:r>
            <a:r>
              <a:rPr lang="ru-RU" dirty="0" err="1" smtClean="0"/>
              <a:t>изолятор.Этот</a:t>
            </a:r>
            <a:r>
              <a:rPr lang="ru-RU" dirty="0" smtClean="0"/>
              <a:t> слушатель является точкой входа для сообщений, отправляемых из главного изолятора в рабочий изолятор. </a:t>
            </a:r>
            <a:r>
              <a:rPr lang="ru-RU" b="1" dirty="0" smtClean="0"/>
              <a:t>Это единственный шанс указать рабочему </a:t>
            </a:r>
            <a:r>
              <a:rPr lang="ru-RU" b="1" dirty="0" err="1" smtClean="0"/>
              <a:t>изоляту</a:t>
            </a:r>
            <a:r>
              <a:rPr lang="ru-RU" b="1" dirty="0" smtClean="0"/>
              <a:t>, какой код выполнять в будущем.</a:t>
            </a:r>
            <a:endParaRPr lang="en-US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72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Напомним, что этот метод передается методу </a:t>
            </a:r>
            <a:r>
              <a:rPr lang="ru-RU" dirty="0" err="1" smtClean="0"/>
              <a:t>receivePort.listen</a:t>
            </a:r>
            <a:r>
              <a:rPr lang="ru-RU" dirty="0" smtClean="0"/>
              <a:t>, как описано в шаге 2: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Также вспомните, что в шаге 3 вы отправили </a:t>
            </a:r>
            <a:r>
              <a:rPr lang="ru-RU" dirty="0" err="1" smtClean="0"/>
              <a:t>SendPort</a:t>
            </a:r>
            <a:r>
              <a:rPr lang="ru-RU" dirty="0" smtClean="0"/>
              <a:t> обратно в главный </a:t>
            </a:r>
            <a:r>
              <a:rPr lang="ru-RU" dirty="0" err="1" smtClean="0"/>
              <a:t>изолят</a:t>
            </a:r>
            <a:r>
              <a:rPr lang="ru-RU" dirty="0" smtClean="0"/>
              <a:t>. Этот метод обрабатывает получение этого </a:t>
            </a:r>
            <a:r>
              <a:rPr lang="ru-RU" dirty="0" err="1" smtClean="0"/>
              <a:t>SendPort</a:t>
            </a:r>
            <a:r>
              <a:rPr lang="ru-RU" dirty="0" smtClean="0"/>
              <a:t>, а также обрабатывает последующие сообщения (которые будут декодированы в JSON).</a:t>
            </a:r>
          </a:p>
          <a:p>
            <a:endParaRPr lang="ru-RU" dirty="0" smtClean="0"/>
          </a:p>
          <a:p>
            <a:r>
              <a:rPr lang="ru-RU" dirty="0" smtClean="0"/>
              <a:t>Сначала проверьте, является ли сообщение портом </a:t>
            </a:r>
            <a:r>
              <a:rPr lang="ru-RU" dirty="0" err="1" smtClean="0"/>
              <a:t>SendPort</a:t>
            </a:r>
            <a:r>
              <a:rPr lang="ru-RU" dirty="0" smtClean="0"/>
              <a:t>. Если да, присвойте этот порт свойству _</a:t>
            </a:r>
            <a:r>
              <a:rPr lang="ru-RU" dirty="0" err="1" smtClean="0"/>
              <a:t>sendPort</a:t>
            </a:r>
            <a:r>
              <a:rPr lang="ru-RU" dirty="0" smtClean="0"/>
              <a:t> класса, чтобы его можно было использовать для отправки сообщений в дальнейшем. Затем проверьте, имеет ли сообщение тип </a:t>
            </a:r>
            <a:r>
              <a:rPr lang="ru-RU" dirty="0" err="1" smtClean="0"/>
              <a:t>Map</a:t>
            </a:r>
            <a:r>
              <a:rPr lang="ru-RU" dirty="0" smtClean="0"/>
              <a:t>&lt;</a:t>
            </a:r>
            <a:r>
              <a:rPr lang="ru-RU" dirty="0" err="1" smtClean="0"/>
              <a:t>String</a:t>
            </a:r>
            <a:r>
              <a:rPr lang="ru-RU" dirty="0" smtClean="0"/>
              <a:t>, </a:t>
            </a:r>
            <a:r>
              <a:rPr lang="ru-RU" dirty="0" err="1" smtClean="0"/>
              <a:t>dynamic</a:t>
            </a:r>
            <a:r>
              <a:rPr lang="ru-RU" dirty="0" smtClean="0"/>
              <a:t>&gt;, ожидаемый тип декодированного JSON. Если да, обработайте это сообщение с помощью логики, характерной для вашего приложения. В этом примере сообщение выводится на печать.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134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Напомним, что этот метод передается методу </a:t>
            </a:r>
            <a:r>
              <a:rPr lang="ru-RU" dirty="0" err="1" smtClean="0"/>
              <a:t>receivePort.listen</a:t>
            </a:r>
            <a:r>
              <a:rPr lang="ru-RU" dirty="0" smtClean="0"/>
              <a:t>, как описано в шаге 2: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Также вспомните, что в шаге 3 вы отправили </a:t>
            </a:r>
            <a:r>
              <a:rPr lang="ru-RU" dirty="0" err="1" smtClean="0"/>
              <a:t>SendPort</a:t>
            </a:r>
            <a:r>
              <a:rPr lang="ru-RU" dirty="0" smtClean="0"/>
              <a:t> обратно в главный </a:t>
            </a:r>
            <a:r>
              <a:rPr lang="ru-RU" dirty="0" err="1" smtClean="0"/>
              <a:t>изолят</a:t>
            </a:r>
            <a:r>
              <a:rPr lang="ru-RU" dirty="0" smtClean="0"/>
              <a:t>. Этот метод обрабатывает получение этого </a:t>
            </a:r>
            <a:r>
              <a:rPr lang="ru-RU" dirty="0" err="1" smtClean="0"/>
              <a:t>SendPort</a:t>
            </a:r>
            <a:r>
              <a:rPr lang="ru-RU" dirty="0" smtClean="0"/>
              <a:t>, а также обрабатывает последующие сообщения (которые будут декодированы в JSON).</a:t>
            </a:r>
          </a:p>
          <a:p>
            <a:endParaRPr lang="ru-RU" dirty="0" smtClean="0"/>
          </a:p>
          <a:p>
            <a:r>
              <a:rPr lang="ru-RU" dirty="0" smtClean="0"/>
              <a:t>Сначала проверьте, является ли сообщение портом </a:t>
            </a:r>
            <a:r>
              <a:rPr lang="ru-RU" dirty="0" err="1" smtClean="0"/>
              <a:t>SendPort</a:t>
            </a:r>
            <a:r>
              <a:rPr lang="ru-RU" dirty="0" smtClean="0"/>
              <a:t>. Если да, присвойте этот порт свойству _</a:t>
            </a:r>
            <a:r>
              <a:rPr lang="ru-RU" dirty="0" err="1" smtClean="0"/>
              <a:t>sendPort</a:t>
            </a:r>
            <a:r>
              <a:rPr lang="ru-RU" dirty="0" smtClean="0"/>
              <a:t> класса, чтобы его можно было использовать для отправки сообщений в дальнейшем. Затем проверьте, имеет ли сообщение тип </a:t>
            </a:r>
            <a:r>
              <a:rPr lang="ru-RU" dirty="0" err="1" smtClean="0"/>
              <a:t>Map</a:t>
            </a:r>
            <a:r>
              <a:rPr lang="ru-RU" dirty="0" smtClean="0"/>
              <a:t>&lt;</a:t>
            </a:r>
            <a:r>
              <a:rPr lang="ru-RU" dirty="0" err="1" smtClean="0"/>
              <a:t>String</a:t>
            </a:r>
            <a:r>
              <a:rPr lang="ru-RU" dirty="0" smtClean="0"/>
              <a:t>, </a:t>
            </a:r>
            <a:r>
              <a:rPr lang="ru-RU" dirty="0" err="1" smtClean="0"/>
              <a:t>dynamic</a:t>
            </a:r>
            <a:r>
              <a:rPr lang="ru-RU" dirty="0" smtClean="0"/>
              <a:t>&gt;, ожидаемый тип декодированного JSON. Если да, обработайте это сообщение с помощью логики, характерной для вашего приложения. В этом примере сообщение выводится на печать.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64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Напомним, что этот метод передается методу </a:t>
            </a:r>
            <a:r>
              <a:rPr lang="ru-RU" dirty="0" err="1" smtClean="0"/>
              <a:t>receivePort.listen</a:t>
            </a:r>
            <a:r>
              <a:rPr lang="ru-RU" dirty="0" smtClean="0"/>
              <a:t>, как описано в шаге 2: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Также вспомните, что в шаге 3 вы отправили </a:t>
            </a:r>
            <a:r>
              <a:rPr lang="ru-RU" dirty="0" err="1" smtClean="0"/>
              <a:t>SendPort</a:t>
            </a:r>
            <a:r>
              <a:rPr lang="ru-RU" dirty="0" smtClean="0"/>
              <a:t> обратно в главный </a:t>
            </a:r>
            <a:r>
              <a:rPr lang="ru-RU" dirty="0" err="1" smtClean="0"/>
              <a:t>изолят</a:t>
            </a:r>
            <a:r>
              <a:rPr lang="ru-RU" dirty="0" smtClean="0"/>
              <a:t>. Этот метод обрабатывает получение этого </a:t>
            </a:r>
            <a:r>
              <a:rPr lang="ru-RU" dirty="0" err="1" smtClean="0"/>
              <a:t>SendPort</a:t>
            </a:r>
            <a:r>
              <a:rPr lang="ru-RU" dirty="0" smtClean="0"/>
              <a:t>, а также обрабатывает последующие сообщения (которые будут декодированы в JSON).</a:t>
            </a:r>
          </a:p>
          <a:p>
            <a:endParaRPr lang="ru-RU" dirty="0" smtClean="0"/>
          </a:p>
          <a:p>
            <a:r>
              <a:rPr lang="ru-RU" dirty="0" smtClean="0"/>
              <a:t>Сначала проверьте, является ли сообщение портом </a:t>
            </a:r>
            <a:r>
              <a:rPr lang="ru-RU" dirty="0" err="1" smtClean="0"/>
              <a:t>SendPort</a:t>
            </a:r>
            <a:r>
              <a:rPr lang="ru-RU" dirty="0" smtClean="0"/>
              <a:t>. Если да, присвойте этот порт свойству _</a:t>
            </a:r>
            <a:r>
              <a:rPr lang="ru-RU" dirty="0" err="1" smtClean="0"/>
              <a:t>sendPort</a:t>
            </a:r>
            <a:r>
              <a:rPr lang="ru-RU" dirty="0" smtClean="0"/>
              <a:t> класса, чтобы его можно было использовать для отправки сообщений в дальнейшем. Затем проверьте, имеет ли сообщение тип </a:t>
            </a:r>
            <a:r>
              <a:rPr lang="ru-RU" dirty="0" err="1" smtClean="0"/>
              <a:t>Map</a:t>
            </a:r>
            <a:r>
              <a:rPr lang="ru-RU" dirty="0" smtClean="0"/>
              <a:t>&lt;</a:t>
            </a:r>
            <a:r>
              <a:rPr lang="ru-RU" dirty="0" err="1" smtClean="0"/>
              <a:t>String</a:t>
            </a:r>
            <a:r>
              <a:rPr lang="ru-RU" dirty="0" smtClean="0"/>
              <a:t>, </a:t>
            </a:r>
            <a:r>
              <a:rPr lang="ru-RU" dirty="0" err="1" smtClean="0"/>
              <a:t>dynamic</a:t>
            </a:r>
            <a:r>
              <a:rPr lang="ru-RU" dirty="0" smtClean="0"/>
              <a:t>&gt;, ожидаемый тип декодированного JSON. Если да, обработайте это сообщение с помощью логики, характерной для вашего приложения. В этом примере сообщение выводится на печать.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16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Напомним, что этот метод передается методу </a:t>
            </a:r>
            <a:r>
              <a:rPr lang="ru-RU" dirty="0" err="1" smtClean="0"/>
              <a:t>receivePort.listen</a:t>
            </a:r>
            <a:r>
              <a:rPr lang="ru-RU" dirty="0" smtClean="0"/>
              <a:t>, как описано в шаге 2: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Также вспомните, что в шаге 3 вы отправили </a:t>
            </a:r>
            <a:r>
              <a:rPr lang="ru-RU" dirty="0" err="1" smtClean="0"/>
              <a:t>SendPort</a:t>
            </a:r>
            <a:r>
              <a:rPr lang="ru-RU" dirty="0" smtClean="0"/>
              <a:t> обратно в главный </a:t>
            </a:r>
            <a:r>
              <a:rPr lang="ru-RU" dirty="0" err="1" smtClean="0"/>
              <a:t>изолят</a:t>
            </a:r>
            <a:r>
              <a:rPr lang="ru-RU" dirty="0" smtClean="0"/>
              <a:t>. Этот метод обрабатывает получение этого </a:t>
            </a:r>
            <a:r>
              <a:rPr lang="ru-RU" dirty="0" err="1" smtClean="0"/>
              <a:t>SendPort</a:t>
            </a:r>
            <a:r>
              <a:rPr lang="ru-RU" dirty="0" smtClean="0"/>
              <a:t>, а также обрабатывает последующие сообщения (которые будут декодированы в JSON).</a:t>
            </a:r>
          </a:p>
          <a:p>
            <a:endParaRPr lang="ru-RU" dirty="0" smtClean="0"/>
          </a:p>
          <a:p>
            <a:r>
              <a:rPr lang="ru-RU" dirty="0" smtClean="0"/>
              <a:t>Сначала проверьте, является ли сообщение портом </a:t>
            </a:r>
            <a:r>
              <a:rPr lang="ru-RU" dirty="0" err="1" smtClean="0"/>
              <a:t>SendPort</a:t>
            </a:r>
            <a:r>
              <a:rPr lang="ru-RU" dirty="0" smtClean="0"/>
              <a:t>. Если да, присвойте этот порт свойству _</a:t>
            </a:r>
            <a:r>
              <a:rPr lang="ru-RU" dirty="0" err="1" smtClean="0"/>
              <a:t>sendPort</a:t>
            </a:r>
            <a:r>
              <a:rPr lang="ru-RU" dirty="0" smtClean="0"/>
              <a:t> класса, чтобы его можно было использовать для отправки сообщений в дальнейшем. Затем проверьте, имеет ли сообщение тип </a:t>
            </a:r>
            <a:r>
              <a:rPr lang="ru-RU" dirty="0" err="1" smtClean="0"/>
              <a:t>Map</a:t>
            </a:r>
            <a:r>
              <a:rPr lang="ru-RU" dirty="0" smtClean="0"/>
              <a:t>&lt;</a:t>
            </a:r>
            <a:r>
              <a:rPr lang="ru-RU" dirty="0" err="1" smtClean="0"/>
              <a:t>String</a:t>
            </a:r>
            <a:r>
              <a:rPr lang="ru-RU" dirty="0" smtClean="0"/>
              <a:t>, </a:t>
            </a:r>
            <a:r>
              <a:rPr lang="ru-RU" dirty="0" err="1" smtClean="0"/>
              <a:t>dynamic</a:t>
            </a:r>
            <a:r>
              <a:rPr lang="ru-RU" dirty="0" smtClean="0"/>
              <a:t>&gt;, ожидаемый тип декодированного JSON. Если да, обработайте это сообщение с помощью логики, характерной для вашего приложения. В этом примере сообщение выводится на печать.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584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предыдущем примере объяснялись основные компоненты, необходимые для создания долговременной изолированной системы с двусторонней связью. Как уже упоминалось, в этом примере отсутствуют некоторые важные функции, такие как обработка ошибок, возможность закрывать порты, когда они больше не используются, и несоответствия в упорядочении сообщений в некоторых ситуациях.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примере расширена информация, приведенная в первом примере, за счет создания долговременной рабочей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изолятии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обладает этими дополнительными функциями и многим другим и соответствует лучшим шаблонам проектирования. Хотя этот код имеет сходство с первым примером, он не является расширением этого примера.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15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Когда этот код достигает цикла событий, он немедленно вызывает первое выражение, </a:t>
            </a:r>
            <a:r>
              <a:rPr lang="ru-RU" dirty="0" err="1" smtClean="0"/>
              <a:t>http.get</a:t>
            </a:r>
            <a:r>
              <a:rPr lang="ru-RU" dirty="0" smtClean="0"/>
              <a:t>, и возвращает </a:t>
            </a:r>
            <a:r>
              <a:rPr lang="ru-RU" dirty="0" err="1" smtClean="0"/>
              <a:t>Future</a:t>
            </a:r>
            <a:r>
              <a:rPr lang="ru-RU" dirty="0" smtClean="0"/>
              <a:t>. Он также указывает циклу событий держать обратный вызов в предложении </a:t>
            </a:r>
            <a:r>
              <a:rPr lang="ru-RU" dirty="0" err="1" smtClean="0"/>
              <a:t>then</a:t>
            </a:r>
            <a:r>
              <a:rPr lang="ru-RU" dirty="0" smtClean="0"/>
              <a:t>() до тех пор, пока HTTP-запрос не разрешится. Когда это произойдет, он должен выполнить этот обратный вызов, передав результат запроса в качестве аргумента.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154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Такие асинхронные вычисления обычно предоставляют свой результат в виде </a:t>
            </a:r>
            <a:r>
              <a:rPr lang="ru-RU" dirty="0" err="1" smtClean="0"/>
              <a:t>Future</a:t>
            </a:r>
            <a:r>
              <a:rPr lang="ru-RU" dirty="0" smtClean="0"/>
              <a:t> или, если результат состоит из нескольких частей, в виде потока. Эти вычисления вносят асинхронность в программу. Чтобы приспособить эту начальную асинхронность, другие простые функции </a:t>
            </a:r>
            <a:r>
              <a:rPr lang="ru-RU" dirty="0" err="1" smtClean="0"/>
              <a:t>Dart</a:t>
            </a:r>
            <a:r>
              <a:rPr lang="ru-RU" dirty="0" smtClean="0"/>
              <a:t> также должны стать асинхронными.</a:t>
            </a:r>
          </a:p>
          <a:p>
            <a:endParaRPr lang="ru-RU" dirty="0" smtClean="0"/>
          </a:p>
          <a:p>
            <a:r>
              <a:rPr lang="ru-RU" dirty="0" smtClean="0"/>
              <a:t>Чтобы взаимодействовать с этими асинхронными результатами, вы можете использовать ключевые слова </a:t>
            </a:r>
            <a:r>
              <a:rPr lang="ru-RU" dirty="0" err="1" smtClean="0"/>
              <a:t>async</a:t>
            </a:r>
            <a:r>
              <a:rPr lang="ru-RU" dirty="0" smtClean="0"/>
              <a:t> и </a:t>
            </a:r>
            <a:r>
              <a:rPr lang="ru-RU" dirty="0" err="1" smtClean="0"/>
              <a:t>await</a:t>
            </a:r>
            <a:r>
              <a:rPr lang="ru-RU" dirty="0" smtClean="0"/>
              <a:t>. Большинство асинхронных функций - это просто асинхронные функции </a:t>
            </a:r>
            <a:r>
              <a:rPr lang="ru-RU" dirty="0" err="1" smtClean="0"/>
              <a:t>Dart</a:t>
            </a:r>
            <a:r>
              <a:rPr lang="ru-RU" dirty="0" smtClean="0"/>
              <a:t>, которые зависят, возможно, глубоко внутри, от асинхронных вычислений.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870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следующем примере показан неправильный способ использования асинхронной функции (</a:t>
            </a:r>
            <a:r>
              <a:rPr lang="ru-RU" dirty="0" err="1" smtClean="0"/>
              <a:t>fetchUserOrder</a:t>
            </a:r>
            <a:r>
              <a:rPr lang="ru-RU" dirty="0" smtClean="0"/>
              <a:t>()). Позже вы исправите этот пример, используя </a:t>
            </a:r>
            <a:r>
              <a:rPr lang="ru-RU" dirty="0" err="1" smtClean="0"/>
              <a:t>async</a:t>
            </a:r>
            <a:r>
              <a:rPr lang="ru-RU" dirty="0" smtClean="0"/>
              <a:t> и </a:t>
            </a:r>
            <a:r>
              <a:rPr lang="ru-RU" dirty="0" err="1" smtClean="0"/>
              <a:t>await</a:t>
            </a:r>
            <a:r>
              <a:rPr lang="ru-RU" dirty="0" smtClean="0"/>
              <a:t>. Перед выполнением этого примера попробуйте определить проблему - как вы думаете, что будет на выходе?</a:t>
            </a:r>
          </a:p>
          <a:p>
            <a:endParaRPr lang="ru-RU" dirty="0" smtClean="0"/>
          </a:p>
          <a:p>
            <a:r>
              <a:rPr lang="ru-RU" dirty="0" smtClean="0"/>
              <a:t>Вот почему в примере не удается вывести значение, которое в итоге выдает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fetchUserOrder</a:t>
            </a:r>
            <a:r>
              <a:rPr lang="ru-RU" dirty="0" smtClean="0"/>
              <a:t>():</a:t>
            </a:r>
            <a:r>
              <a:rPr lang="ru-RU" dirty="0" err="1" smtClean="0"/>
              <a:t>fetchUserOrder</a:t>
            </a:r>
            <a:r>
              <a:rPr lang="ru-RU" dirty="0" smtClean="0"/>
              <a:t>() - это асинхронная функция, которая после задержки выдает строку, описывающую заказ пользователя: «</a:t>
            </a:r>
            <a:r>
              <a:rPr lang="ru-RU" dirty="0" err="1" smtClean="0"/>
              <a:t>Large</a:t>
            </a:r>
            <a:r>
              <a:rPr lang="ru-RU" dirty="0" smtClean="0"/>
              <a:t> </a:t>
            </a:r>
            <a:r>
              <a:rPr lang="ru-RU" dirty="0" err="1" smtClean="0"/>
              <a:t>Latte</a:t>
            </a:r>
            <a:r>
              <a:rPr lang="ru-RU" dirty="0" smtClean="0"/>
              <a:t>».</a:t>
            </a:r>
          </a:p>
          <a:p>
            <a:endParaRPr lang="ru-RU" dirty="0" smtClean="0"/>
          </a:p>
          <a:p>
            <a:r>
              <a:rPr lang="ru-RU" dirty="0" smtClean="0"/>
              <a:t>Чтобы получить заказ пользователя, </a:t>
            </a:r>
            <a:r>
              <a:rPr lang="ru-RU" dirty="0" err="1" smtClean="0"/>
              <a:t>createOrderMessage</a:t>
            </a:r>
            <a:r>
              <a:rPr lang="ru-RU" dirty="0" smtClean="0"/>
              <a:t>() должна вызвать </a:t>
            </a:r>
            <a:r>
              <a:rPr lang="ru-RU" dirty="0" err="1" smtClean="0"/>
              <a:t>fetchUserOrder</a:t>
            </a:r>
            <a:r>
              <a:rPr lang="ru-RU" dirty="0" smtClean="0"/>
              <a:t>() и дождаться ее завершения. </a:t>
            </a:r>
          </a:p>
          <a:p>
            <a:endParaRPr lang="ru-RU" dirty="0" smtClean="0"/>
          </a:p>
          <a:p>
            <a:r>
              <a:rPr lang="ru-RU" dirty="0" smtClean="0"/>
              <a:t>Поскольку </a:t>
            </a:r>
            <a:r>
              <a:rPr lang="ru-RU" dirty="0" err="1" smtClean="0"/>
              <a:t>createOrderMessage</a:t>
            </a:r>
            <a:r>
              <a:rPr lang="ru-RU" dirty="0" smtClean="0"/>
              <a:t>() не дожидается завершения </a:t>
            </a:r>
            <a:r>
              <a:rPr lang="ru-RU" dirty="0" err="1" smtClean="0"/>
              <a:t>fetchUserOrder</a:t>
            </a:r>
            <a:r>
              <a:rPr lang="ru-RU" dirty="0" smtClean="0"/>
              <a:t>(), </a:t>
            </a:r>
            <a:r>
              <a:rPr lang="ru-RU" dirty="0" err="1" smtClean="0"/>
              <a:t>createOrderMessage</a:t>
            </a:r>
            <a:r>
              <a:rPr lang="ru-RU" dirty="0" smtClean="0"/>
              <a:t>() не может получить строковое значение, которое в итоге выдает </a:t>
            </a:r>
            <a:r>
              <a:rPr lang="ru-RU" dirty="0" err="1" smtClean="0"/>
              <a:t>fetchUserOrder</a:t>
            </a:r>
            <a:r>
              <a:rPr lang="ru-RU" dirty="0" smtClean="0"/>
              <a:t>().</a:t>
            </a:r>
          </a:p>
          <a:p>
            <a:endParaRPr lang="ru-RU" dirty="0" smtClean="0"/>
          </a:p>
          <a:p>
            <a:r>
              <a:rPr lang="ru-RU" dirty="0" smtClean="0"/>
              <a:t>Вместо этого </a:t>
            </a:r>
            <a:r>
              <a:rPr lang="ru-RU" dirty="0" err="1" smtClean="0"/>
              <a:t>createOrderMessage</a:t>
            </a:r>
            <a:r>
              <a:rPr lang="ru-RU" dirty="0" smtClean="0"/>
              <a:t>() получает представление предстоящей работы: незавершенное будущее. Подробнее о фьючерсах вы узнаете в следующем </a:t>
            </a:r>
            <a:r>
              <a:rPr lang="ru-RU" dirty="0" err="1" smtClean="0"/>
              <a:t>разделе.Поскольку</a:t>
            </a:r>
            <a:r>
              <a:rPr lang="ru-RU" dirty="0" smtClean="0"/>
              <a:t> </a:t>
            </a:r>
            <a:r>
              <a:rPr lang="ru-RU" dirty="0" err="1" smtClean="0"/>
              <a:t>createOrderMessage</a:t>
            </a:r>
            <a:r>
              <a:rPr lang="ru-RU" dirty="0" smtClean="0"/>
              <a:t>() не смогла получить значение, описывающее заказ пользователя, пример не выводит в консоль «</a:t>
            </a:r>
            <a:r>
              <a:rPr lang="ru-RU" dirty="0" err="1" smtClean="0"/>
              <a:t>Large</a:t>
            </a:r>
            <a:r>
              <a:rPr lang="ru-RU" dirty="0" smtClean="0"/>
              <a:t> </a:t>
            </a:r>
            <a:r>
              <a:rPr lang="ru-RU" dirty="0" err="1" smtClean="0"/>
              <a:t>Latte</a:t>
            </a:r>
            <a:r>
              <a:rPr lang="ru-RU" dirty="0" smtClean="0"/>
              <a:t>», а вместо этого печатает «</a:t>
            </a:r>
            <a:r>
              <a:rPr lang="ru-RU" dirty="0" err="1" smtClean="0"/>
              <a:t>Your</a:t>
            </a:r>
            <a:r>
              <a:rPr lang="ru-RU" dirty="0" smtClean="0"/>
              <a:t> </a:t>
            </a:r>
            <a:r>
              <a:rPr lang="ru-RU" dirty="0" err="1" smtClean="0"/>
              <a:t>order</a:t>
            </a:r>
            <a:r>
              <a:rPr lang="ru-RU" dirty="0" smtClean="0"/>
              <a:t> </a:t>
            </a:r>
            <a:r>
              <a:rPr lang="ru-RU" dirty="0" err="1" smtClean="0"/>
              <a:t>is</a:t>
            </a:r>
            <a:r>
              <a:rPr lang="ru-RU" dirty="0" smtClean="0"/>
              <a:t>: </a:t>
            </a:r>
            <a:r>
              <a:rPr lang="ru-RU" dirty="0" err="1" smtClean="0"/>
              <a:t>Instance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„_</a:t>
            </a:r>
            <a:r>
              <a:rPr lang="ru-RU" dirty="0" err="1" smtClean="0"/>
              <a:t>Future</a:t>
            </a:r>
            <a:r>
              <a:rPr lang="ru-RU" dirty="0" smtClean="0"/>
              <a:t>&lt;</a:t>
            </a:r>
            <a:r>
              <a:rPr lang="ru-RU" dirty="0" err="1" smtClean="0"/>
              <a:t>String</a:t>
            </a:r>
            <a:r>
              <a:rPr lang="ru-RU" dirty="0" smtClean="0"/>
              <a:t>&gt;“».</a:t>
            </a:r>
          </a:p>
          <a:p>
            <a:endParaRPr lang="ru-RU" dirty="0" smtClean="0"/>
          </a:p>
          <a:p>
            <a:r>
              <a:rPr lang="ru-RU" dirty="0" smtClean="0"/>
              <a:t>В следующих разделах вы узнаете о фьючерсах и о работе с фьючерсами (с помощью </a:t>
            </a:r>
            <a:r>
              <a:rPr lang="ru-RU" dirty="0" err="1" smtClean="0"/>
              <a:t>async</a:t>
            </a:r>
            <a:r>
              <a:rPr lang="ru-RU" dirty="0" smtClean="0"/>
              <a:t> и </a:t>
            </a:r>
            <a:r>
              <a:rPr lang="ru-RU" dirty="0" err="1" smtClean="0"/>
              <a:t>await</a:t>
            </a:r>
            <a:r>
              <a:rPr lang="ru-RU" dirty="0" smtClean="0"/>
              <a:t>), чтобы вы смогли написать код, необходимый для того, чтобы </a:t>
            </a:r>
            <a:r>
              <a:rPr lang="ru-RU" dirty="0" err="1" smtClean="0"/>
              <a:t>fetchUserOrder</a:t>
            </a:r>
            <a:r>
              <a:rPr lang="ru-RU" dirty="0" smtClean="0"/>
              <a:t>() выводил желаемое значение («</a:t>
            </a:r>
            <a:r>
              <a:rPr lang="ru-RU" dirty="0" err="1" smtClean="0"/>
              <a:t>Large</a:t>
            </a:r>
            <a:r>
              <a:rPr lang="ru-RU" dirty="0" smtClean="0"/>
              <a:t> </a:t>
            </a:r>
            <a:r>
              <a:rPr lang="ru-RU" dirty="0" err="1" smtClean="0"/>
              <a:t>Latte</a:t>
            </a:r>
            <a:r>
              <a:rPr lang="ru-RU" dirty="0" smtClean="0"/>
              <a:t>») на </a:t>
            </a:r>
            <a:r>
              <a:rPr lang="ru-RU" dirty="0" err="1" smtClean="0"/>
              <a:t>консоль.Переведено</a:t>
            </a:r>
            <a:r>
              <a:rPr lang="ru-RU" dirty="0" smtClean="0"/>
              <a:t> с помощью www.DeepL.com/Translator (бесплатная версия)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613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Завершение со </a:t>
            </a:r>
            <a:r>
              <a:rPr lang="ru-RU" dirty="0" err="1" smtClean="0"/>
              <a:t>значением#Будущее</a:t>
            </a:r>
            <a:r>
              <a:rPr lang="ru-RU" dirty="0" smtClean="0"/>
              <a:t> типа </a:t>
            </a:r>
            <a:r>
              <a:rPr lang="ru-RU" dirty="0" err="1" smtClean="0"/>
              <a:t>Future</a:t>
            </a:r>
            <a:r>
              <a:rPr lang="ru-RU" dirty="0" smtClean="0"/>
              <a:t>&lt;T&gt; завершается значением типа T. Например, будущее с типом </a:t>
            </a:r>
            <a:r>
              <a:rPr lang="ru-RU" dirty="0" err="1" smtClean="0"/>
              <a:t>Future</a:t>
            </a:r>
            <a:r>
              <a:rPr lang="ru-RU" dirty="0" smtClean="0"/>
              <a:t>&lt;</a:t>
            </a:r>
            <a:r>
              <a:rPr lang="ru-RU" dirty="0" err="1" smtClean="0"/>
              <a:t>String</a:t>
            </a:r>
            <a:r>
              <a:rPr lang="ru-RU" dirty="0" smtClean="0"/>
              <a:t>&gt; выдает строковое значение. Если будущее не выдает пригодного для использования значения, то его тип </a:t>
            </a:r>
            <a:r>
              <a:rPr lang="ru-RU" dirty="0" err="1" smtClean="0"/>
              <a:t>Future</a:t>
            </a:r>
            <a:r>
              <a:rPr lang="ru-RU" dirty="0" smtClean="0"/>
              <a:t>&lt;</a:t>
            </a:r>
            <a:r>
              <a:rPr lang="ru-RU" dirty="0" err="1" smtClean="0"/>
              <a:t>void</a:t>
            </a:r>
            <a:r>
              <a:rPr lang="ru-RU" dirty="0" smtClean="0"/>
              <a:t>&gt;.Завершение с </a:t>
            </a:r>
            <a:r>
              <a:rPr lang="ru-RU" dirty="0" err="1" smtClean="0"/>
              <a:t>ошибкой#Если</a:t>
            </a:r>
            <a:r>
              <a:rPr lang="ru-RU" dirty="0" smtClean="0"/>
              <a:t> асинхронная операция, выполняемая функцией, по какой-либо причине не выполняется, будущее завершается с ошибкой.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232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следующем примере </a:t>
            </a:r>
            <a:r>
              <a:rPr lang="ru-RU" dirty="0" err="1" smtClean="0"/>
              <a:t>fetchUserOrder</a:t>
            </a:r>
            <a:r>
              <a:rPr lang="ru-RU" dirty="0" smtClean="0"/>
              <a:t>() возвращает </a:t>
            </a:r>
            <a:r>
              <a:rPr lang="en-US" dirty="0" smtClean="0"/>
              <a:t>future</a:t>
            </a:r>
            <a:r>
              <a:rPr lang="ru-RU" dirty="0" smtClean="0"/>
              <a:t>, которое завершается после печати в консоль. Поскольку она не возвращает полезного значения, </a:t>
            </a:r>
            <a:r>
              <a:rPr lang="ru-RU" dirty="0" err="1" smtClean="0"/>
              <a:t>fetchUserOrder</a:t>
            </a:r>
            <a:r>
              <a:rPr lang="ru-RU" dirty="0" smtClean="0"/>
              <a:t>() имеет тип </a:t>
            </a:r>
            <a:r>
              <a:rPr lang="ru-RU" dirty="0" err="1" smtClean="0"/>
              <a:t>Future</a:t>
            </a:r>
            <a:r>
              <a:rPr lang="ru-RU" dirty="0" smtClean="0"/>
              <a:t>&lt;</a:t>
            </a:r>
            <a:r>
              <a:rPr lang="ru-RU" dirty="0" err="1" smtClean="0"/>
              <a:t>void</a:t>
            </a:r>
            <a:r>
              <a:rPr lang="ru-RU" dirty="0" smtClean="0"/>
              <a:t>&gt;. Перед выполнением примера попробуйте предсказать, что будет выведено первым: "</a:t>
            </a:r>
            <a:r>
              <a:rPr lang="ru-RU" dirty="0" err="1" smtClean="0"/>
              <a:t>Large</a:t>
            </a:r>
            <a:r>
              <a:rPr lang="ru-RU" dirty="0" smtClean="0"/>
              <a:t> </a:t>
            </a:r>
            <a:r>
              <a:rPr lang="ru-RU" dirty="0" err="1" smtClean="0"/>
              <a:t>Latte</a:t>
            </a:r>
            <a:r>
              <a:rPr lang="ru-RU" dirty="0" smtClean="0"/>
              <a:t>" или "</a:t>
            </a:r>
            <a:r>
              <a:rPr lang="ru-RU" dirty="0" err="1" smtClean="0"/>
              <a:t>Fetching</a:t>
            </a:r>
            <a:r>
              <a:rPr lang="ru-RU" dirty="0" smtClean="0"/>
              <a:t> </a:t>
            </a:r>
            <a:r>
              <a:rPr lang="ru-RU" dirty="0" err="1" smtClean="0"/>
              <a:t>user</a:t>
            </a:r>
            <a:r>
              <a:rPr lang="ru-RU" dirty="0" smtClean="0"/>
              <a:t> </a:t>
            </a:r>
            <a:r>
              <a:rPr lang="ru-RU" dirty="0" err="1" smtClean="0"/>
              <a:t>order</a:t>
            </a:r>
            <a:r>
              <a:rPr lang="ru-RU" dirty="0" smtClean="0"/>
              <a:t>...".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259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следующем примере </a:t>
            </a:r>
            <a:r>
              <a:rPr lang="ru-RU" dirty="0" err="1" smtClean="0"/>
              <a:t>fetchUserOrder</a:t>
            </a:r>
            <a:r>
              <a:rPr lang="ru-RU" dirty="0" smtClean="0"/>
              <a:t>() возвращает </a:t>
            </a:r>
            <a:r>
              <a:rPr lang="en-US" dirty="0" smtClean="0"/>
              <a:t>future</a:t>
            </a:r>
            <a:r>
              <a:rPr lang="ru-RU" dirty="0" smtClean="0"/>
              <a:t>, которое завершается после печати в консоль. Поскольку она не возвращает полезного значения, </a:t>
            </a:r>
            <a:r>
              <a:rPr lang="ru-RU" dirty="0" err="1" smtClean="0"/>
              <a:t>fetchUserOrder</a:t>
            </a:r>
            <a:r>
              <a:rPr lang="ru-RU" dirty="0" smtClean="0"/>
              <a:t>() имеет тип </a:t>
            </a:r>
            <a:r>
              <a:rPr lang="ru-RU" dirty="0" err="1" smtClean="0"/>
              <a:t>Future</a:t>
            </a:r>
            <a:r>
              <a:rPr lang="ru-RU" dirty="0" smtClean="0"/>
              <a:t>&lt;</a:t>
            </a:r>
            <a:r>
              <a:rPr lang="ru-RU" dirty="0" err="1" smtClean="0"/>
              <a:t>void</a:t>
            </a:r>
            <a:r>
              <a:rPr lang="ru-RU" dirty="0" smtClean="0"/>
              <a:t>&gt;. Перед выполнением примера попробуйте предсказать, что будет выведено первым: "</a:t>
            </a:r>
            <a:r>
              <a:rPr lang="ru-RU" dirty="0" err="1" smtClean="0"/>
              <a:t>Large</a:t>
            </a:r>
            <a:r>
              <a:rPr lang="ru-RU" dirty="0" smtClean="0"/>
              <a:t> </a:t>
            </a:r>
            <a:r>
              <a:rPr lang="ru-RU" dirty="0" err="1" smtClean="0"/>
              <a:t>Latte</a:t>
            </a:r>
            <a:r>
              <a:rPr lang="ru-RU" dirty="0" smtClean="0"/>
              <a:t>" или "</a:t>
            </a:r>
            <a:r>
              <a:rPr lang="ru-RU" dirty="0" err="1" smtClean="0"/>
              <a:t>Fetching</a:t>
            </a:r>
            <a:r>
              <a:rPr lang="ru-RU" dirty="0" smtClean="0"/>
              <a:t> </a:t>
            </a:r>
            <a:r>
              <a:rPr lang="ru-RU" dirty="0" err="1" smtClean="0"/>
              <a:t>user</a:t>
            </a:r>
            <a:r>
              <a:rPr lang="ru-RU" dirty="0" smtClean="0"/>
              <a:t> </a:t>
            </a:r>
            <a:r>
              <a:rPr lang="ru-RU" dirty="0" err="1" smtClean="0"/>
              <a:t>order</a:t>
            </a:r>
            <a:r>
              <a:rPr lang="ru-RU" dirty="0" smtClean="0"/>
              <a:t>...".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предыдущем примере, несмотря на то что </a:t>
            </a:r>
            <a:r>
              <a:rPr lang="ru-RU" dirty="0" err="1" smtClean="0"/>
              <a:t>fetchUserOrder</a:t>
            </a:r>
            <a:r>
              <a:rPr lang="ru-RU" dirty="0" smtClean="0"/>
              <a:t>() выполняется до вызова </a:t>
            </a:r>
            <a:r>
              <a:rPr lang="ru-RU" dirty="0" err="1" smtClean="0"/>
              <a:t>print</a:t>
            </a:r>
            <a:r>
              <a:rPr lang="ru-RU" dirty="0" smtClean="0"/>
              <a:t>() в строке 8, консоль показывает вывод из строки 8 ("</a:t>
            </a:r>
            <a:r>
              <a:rPr lang="ru-RU" dirty="0" err="1" smtClean="0"/>
              <a:t>Fetching</a:t>
            </a:r>
            <a:r>
              <a:rPr lang="ru-RU" dirty="0" smtClean="0"/>
              <a:t> </a:t>
            </a:r>
            <a:r>
              <a:rPr lang="ru-RU" dirty="0" err="1" smtClean="0"/>
              <a:t>user</a:t>
            </a:r>
            <a:r>
              <a:rPr lang="ru-RU" dirty="0" smtClean="0"/>
              <a:t> </a:t>
            </a:r>
            <a:r>
              <a:rPr lang="ru-RU" dirty="0" err="1" smtClean="0"/>
              <a:t>order</a:t>
            </a:r>
            <a:r>
              <a:rPr lang="ru-RU" dirty="0" smtClean="0"/>
              <a:t>...") перед выводом </a:t>
            </a:r>
            <a:r>
              <a:rPr lang="ru-RU" dirty="0" err="1" smtClean="0"/>
              <a:t>fetchUserOrder</a:t>
            </a:r>
            <a:r>
              <a:rPr lang="ru-RU" dirty="0" smtClean="0"/>
              <a:t>() ("</a:t>
            </a:r>
            <a:r>
              <a:rPr lang="ru-RU" dirty="0" err="1" smtClean="0"/>
              <a:t>Large</a:t>
            </a:r>
            <a:r>
              <a:rPr lang="ru-RU" dirty="0" smtClean="0"/>
              <a:t> </a:t>
            </a:r>
            <a:r>
              <a:rPr lang="ru-RU" dirty="0" err="1" smtClean="0"/>
              <a:t>Latte</a:t>
            </a:r>
            <a:r>
              <a:rPr lang="ru-RU" dirty="0" smtClean="0"/>
              <a:t>"). Это происходит потому, что </a:t>
            </a:r>
            <a:r>
              <a:rPr lang="ru-RU" dirty="0" err="1" smtClean="0"/>
              <a:t>fetchUserOrder</a:t>
            </a:r>
            <a:r>
              <a:rPr lang="ru-RU" dirty="0" smtClean="0"/>
              <a:t>() «задерживается» перед выводом "</a:t>
            </a:r>
            <a:r>
              <a:rPr lang="ru-RU" dirty="0" err="1" smtClean="0"/>
              <a:t>Large</a:t>
            </a:r>
            <a:r>
              <a:rPr lang="ru-RU" dirty="0" smtClean="0"/>
              <a:t> </a:t>
            </a:r>
            <a:r>
              <a:rPr lang="ru-RU" dirty="0" err="1" smtClean="0"/>
              <a:t>Latte</a:t>
            </a:r>
            <a:r>
              <a:rPr lang="ru-RU" dirty="0" smtClean="0"/>
              <a:t>".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849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этом примере </a:t>
            </a:r>
            <a:r>
              <a:rPr lang="ru-RU" dirty="0" err="1" smtClean="0"/>
              <a:t>fetchUserOrder</a:t>
            </a:r>
            <a:r>
              <a:rPr lang="ru-RU" dirty="0" smtClean="0"/>
              <a:t>() завершается с ошибкой, указывающей на то, что идентификатор пользователя недействителен.</a:t>
            </a:r>
          </a:p>
          <a:p>
            <a:endParaRPr lang="ru-RU" dirty="0" smtClean="0"/>
          </a:p>
          <a:p>
            <a:r>
              <a:rPr lang="ru-RU" dirty="0" smtClean="0"/>
              <a:t>Вы узнали о фьючерсах и о том, как они завершаются, но как использовать результаты асинхронных функций? В следующем разделе вы узнаете, как получить результаты с помощью ключевых слов </a:t>
            </a:r>
            <a:r>
              <a:rPr lang="ru-RU" dirty="0" err="1" smtClean="0"/>
              <a:t>async</a:t>
            </a:r>
            <a:r>
              <a:rPr lang="ru-RU" dirty="0" smtClean="0"/>
              <a:t> и </a:t>
            </a:r>
            <a:r>
              <a:rPr lang="ru-RU" dirty="0" err="1" smtClean="0"/>
              <a:t>await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Краткий обзор </a:t>
            </a:r>
          </a:p>
          <a:p>
            <a:r>
              <a:rPr lang="ru-RU" dirty="0" smtClean="0"/>
              <a:t>Экземпляр </a:t>
            </a:r>
            <a:r>
              <a:rPr lang="ru-RU" dirty="0" err="1" smtClean="0"/>
              <a:t>Future</a:t>
            </a:r>
            <a:r>
              <a:rPr lang="ru-RU" dirty="0" smtClean="0"/>
              <a:t>&lt;T&gt; производит значение типа T. </a:t>
            </a:r>
          </a:p>
          <a:p>
            <a:r>
              <a:rPr lang="ru-RU" dirty="0" smtClean="0"/>
              <a:t>Если будущее не производит пригодного для использования значения, то его тип </a:t>
            </a:r>
            <a:r>
              <a:rPr lang="ru-RU" dirty="0" err="1" smtClean="0"/>
              <a:t>Future</a:t>
            </a:r>
            <a:r>
              <a:rPr lang="ru-RU" dirty="0" smtClean="0"/>
              <a:t>&lt;</a:t>
            </a:r>
            <a:r>
              <a:rPr lang="ru-RU" dirty="0" err="1" smtClean="0"/>
              <a:t>void</a:t>
            </a:r>
            <a:r>
              <a:rPr lang="ru-RU" dirty="0" smtClean="0"/>
              <a:t>&gt;. </a:t>
            </a:r>
          </a:p>
          <a:p>
            <a:r>
              <a:rPr lang="ru-RU" dirty="0" smtClean="0"/>
              <a:t>Будущее может находиться в одном из двух состояний: незавершенном или завершенном. </a:t>
            </a:r>
          </a:p>
          <a:p>
            <a:r>
              <a:rPr lang="ru-RU" dirty="0" smtClean="0"/>
              <a:t>Когда вы вызываете функцию, возвращающую будущее, функция ставит в очередь работу, которая должна быть выполнена, и возвращает незавершенное будущее.</a:t>
            </a:r>
          </a:p>
          <a:p>
            <a:r>
              <a:rPr lang="ru-RU" dirty="0" smtClean="0"/>
              <a:t> Когда работа будущего завершается, будущее завершается со значением или с ошибкой.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75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было показано ранее</a:t>
            </a:r>
          </a:p>
          <a:p>
            <a:r>
              <a:rPr lang="ru-RU" dirty="0" smtClean="0"/>
              <a:t>Во-первых, добавьте ключевое слово </a:t>
            </a:r>
            <a:r>
              <a:rPr lang="ru-RU" dirty="0" err="1" smtClean="0"/>
              <a:t>async</a:t>
            </a:r>
            <a:r>
              <a:rPr lang="ru-RU" dirty="0" smtClean="0"/>
              <a:t> перед телом функции:</a:t>
            </a:r>
          </a:p>
          <a:p>
            <a:endParaRPr lang="ru-RU" dirty="0" smtClean="0"/>
          </a:p>
          <a:p>
            <a:r>
              <a:rPr lang="ru-RU" dirty="0" smtClean="0"/>
              <a:t>Если у функции есть объявленный тип возврата, обновите его на </a:t>
            </a:r>
            <a:r>
              <a:rPr lang="ru-RU" dirty="0" err="1" smtClean="0"/>
              <a:t>Future</a:t>
            </a:r>
            <a:r>
              <a:rPr lang="ru-RU" dirty="0" smtClean="0"/>
              <a:t>&lt;T&gt;, где T - тип возвращаемого функцией значения. Если функция явно не возвращает значение, то тип возврата будет </a:t>
            </a:r>
            <a:r>
              <a:rPr lang="ru-RU" dirty="0" err="1" smtClean="0"/>
              <a:t>Future</a:t>
            </a:r>
            <a:r>
              <a:rPr lang="ru-RU" dirty="0" smtClean="0"/>
              <a:t>&lt;</a:t>
            </a:r>
            <a:r>
              <a:rPr lang="ru-RU" dirty="0" err="1" smtClean="0"/>
              <a:t>void</a:t>
            </a:r>
            <a:r>
              <a:rPr lang="ru-RU" dirty="0" smtClean="0"/>
              <a:t>&gt;:</a:t>
            </a:r>
          </a:p>
          <a:p>
            <a:endParaRPr lang="ru-RU" dirty="0" smtClean="0"/>
          </a:p>
          <a:p>
            <a:r>
              <a:rPr lang="ru-RU" dirty="0" smtClean="0"/>
              <a:t>Теперь, когда у вас есть функция </a:t>
            </a:r>
            <a:r>
              <a:rPr lang="ru-RU" dirty="0" err="1" smtClean="0"/>
              <a:t>async</a:t>
            </a:r>
            <a:r>
              <a:rPr lang="ru-RU" dirty="0" smtClean="0"/>
              <a:t>, вы можете использовать ключевое слово </a:t>
            </a:r>
            <a:r>
              <a:rPr lang="ru-RU" dirty="0" err="1" smtClean="0"/>
              <a:t>await</a:t>
            </a:r>
            <a:r>
              <a:rPr lang="ru-RU" dirty="0" smtClean="0"/>
              <a:t>, чтобы дождаться завершения выполнения будущего: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20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показано в следующих двух примерах, ключевые слова </a:t>
            </a:r>
            <a:r>
              <a:rPr lang="ru-RU" dirty="0" err="1" smtClean="0"/>
              <a:t>async</a:t>
            </a:r>
            <a:r>
              <a:rPr lang="ru-RU" dirty="0" smtClean="0"/>
              <a:t> и </a:t>
            </a:r>
            <a:r>
              <a:rPr lang="ru-RU" dirty="0" err="1" smtClean="0"/>
              <a:t>await</a:t>
            </a:r>
            <a:r>
              <a:rPr lang="ru-RU" dirty="0" smtClean="0"/>
              <a:t> приводят к созданию асинхронного кода, который выглядит очень похоже на синхронный. Единственные различия выделены в асинхронном примере, который - если ваше окно достаточно широкое - находится справа от синхронного примера.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27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показано в следующих двух примерах, ключевые слова </a:t>
            </a:r>
            <a:r>
              <a:rPr lang="ru-RU" dirty="0" err="1" smtClean="0"/>
              <a:t>async</a:t>
            </a:r>
            <a:r>
              <a:rPr lang="ru-RU" dirty="0" smtClean="0"/>
              <a:t> и </a:t>
            </a:r>
            <a:r>
              <a:rPr lang="ru-RU" dirty="0" err="1" smtClean="0"/>
              <a:t>await</a:t>
            </a:r>
            <a:r>
              <a:rPr lang="ru-RU" dirty="0" smtClean="0"/>
              <a:t> приводят к созданию асинхронного кода, который выглядит очень похоже на синхронный. Единственные различия выделены в асинхронном примере, который - если ваше окно достаточно широкое - находится справа от синхронного примера.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17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показано в следующих двух примерах, ключевые слова </a:t>
            </a:r>
            <a:r>
              <a:rPr lang="ru-RU" dirty="0" err="1" smtClean="0"/>
              <a:t>async</a:t>
            </a:r>
            <a:r>
              <a:rPr lang="ru-RU" dirty="0" smtClean="0"/>
              <a:t> и </a:t>
            </a:r>
            <a:r>
              <a:rPr lang="ru-RU" dirty="0" err="1" smtClean="0"/>
              <a:t>await</a:t>
            </a:r>
            <a:r>
              <a:rPr lang="ru-RU" dirty="0" smtClean="0"/>
              <a:t> приводят к созданию асинхронного кода, который выглядит очень похоже на синхронный. Единственные различия выделены в асинхронном примере, который - если ваше окно достаточно широкое - находится справа от синхронного примера.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Когда этот код достигает цикла событий, он немедленно вызывает первое выражение, </a:t>
            </a:r>
            <a:r>
              <a:rPr lang="ru-RU" dirty="0" err="1" smtClean="0"/>
              <a:t>http.get</a:t>
            </a:r>
            <a:r>
              <a:rPr lang="ru-RU" dirty="0" smtClean="0"/>
              <a:t>, и возвращает </a:t>
            </a:r>
            <a:r>
              <a:rPr lang="ru-RU" dirty="0" err="1" smtClean="0"/>
              <a:t>Future</a:t>
            </a:r>
            <a:r>
              <a:rPr lang="ru-RU" dirty="0" smtClean="0"/>
              <a:t>. Он также указывает циклу событий держать обратный вызов в предложении </a:t>
            </a:r>
            <a:r>
              <a:rPr lang="ru-RU" dirty="0" err="1" smtClean="0"/>
              <a:t>then</a:t>
            </a:r>
            <a:r>
              <a:rPr lang="ru-RU" dirty="0" smtClean="0"/>
              <a:t>() до тех пор, пока HTTP-запрос не разрешится. Когда это произойдет, он должен выполнить этот обратный вызов, передав результат запроса в качестве аргумента.</a:t>
            </a:r>
            <a:endParaRPr lang="en-US" dirty="0" smtClean="0"/>
          </a:p>
          <a:p>
            <a:endParaRPr lang="en-US" dirty="0" smtClean="0"/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этой же модели цикл обработки событий обычно обрабатывает все другие асинхронные события в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такие как потоковые объекты.</a:t>
            </a:r>
            <a:endParaRPr lang="en-US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7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показано в следующих двух примерах, ключевые слова </a:t>
            </a:r>
            <a:r>
              <a:rPr lang="ru-RU" dirty="0" err="1" smtClean="0"/>
              <a:t>async</a:t>
            </a:r>
            <a:r>
              <a:rPr lang="ru-RU" dirty="0" smtClean="0"/>
              <a:t> и </a:t>
            </a:r>
            <a:r>
              <a:rPr lang="ru-RU" dirty="0" err="1" smtClean="0"/>
              <a:t>await</a:t>
            </a:r>
            <a:r>
              <a:rPr lang="ru-RU" dirty="0" smtClean="0"/>
              <a:t> приводят к созданию асинхронного кода, который выглядит очень похоже на синхронный. Единственные различия выделены в асинхронном примере, который - если ваше окно достаточно широкое - находится справа от синхронного примера.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308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ru-RU" dirty="0" err="1" smtClean="0"/>
              <a:t>Dart</a:t>
            </a:r>
            <a:r>
              <a:rPr lang="ru-RU" dirty="0" smtClean="0"/>
              <a:t> имеет встроенную поддержку асинхронности, что делает асинхронный код </a:t>
            </a:r>
            <a:r>
              <a:rPr lang="ru-RU" dirty="0" err="1" smtClean="0"/>
              <a:t>Dart</a:t>
            </a:r>
            <a:r>
              <a:rPr lang="ru-RU" dirty="0" smtClean="0"/>
              <a:t> намного проще для чтения и написания. Однако в некоторых кодах - особенно в старых - могут по-прежнему использоваться методы </a:t>
            </a:r>
            <a:r>
              <a:rPr lang="ru-RU" dirty="0" err="1" smtClean="0"/>
              <a:t>Future</a:t>
            </a:r>
            <a:r>
              <a:rPr lang="ru-RU" dirty="0" smtClean="0"/>
              <a:t>, такие как </a:t>
            </a:r>
            <a:r>
              <a:rPr lang="ru-RU" dirty="0" err="1" smtClean="0"/>
              <a:t>then</a:t>
            </a:r>
            <a:r>
              <a:rPr lang="ru-RU" dirty="0" smtClean="0"/>
              <a:t>(), </a:t>
            </a:r>
            <a:r>
              <a:rPr lang="ru-RU" dirty="0" err="1" smtClean="0"/>
              <a:t>catchError</a:t>
            </a:r>
            <a:r>
              <a:rPr lang="ru-RU" dirty="0" smtClean="0"/>
              <a:t>() и </a:t>
            </a:r>
            <a:r>
              <a:rPr lang="ru-RU" dirty="0" err="1" smtClean="0"/>
              <a:t>whenComplete</a:t>
            </a:r>
            <a:r>
              <a:rPr lang="ru-RU" dirty="0" smtClean="0"/>
              <a:t>().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Зарегистрированные обратные вызовы срабатывают по следующим правилам: обратный вызов </a:t>
            </a:r>
            <a:r>
              <a:rPr lang="ru-RU" dirty="0" err="1" smtClean="0"/>
              <a:t>then</a:t>
            </a:r>
            <a:r>
              <a:rPr lang="ru-RU" dirty="0" smtClean="0"/>
              <a:t>() срабатывает, если он вызван для </a:t>
            </a:r>
            <a:r>
              <a:rPr lang="ru-RU" dirty="0" err="1" smtClean="0"/>
              <a:t>Future</a:t>
            </a:r>
            <a:r>
              <a:rPr lang="ru-RU" dirty="0" smtClean="0"/>
              <a:t>, которое завершается со значением; обратный вызов </a:t>
            </a:r>
            <a:r>
              <a:rPr lang="ru-RU" dirty="0" err="1" smtClean="0"/>
              <a:t>catchError</a:t>
            </a:r>
            <a:r>
              <a:rPr lang="ru-RU" dirty="0" smtClean="0"/>
              <a:t>() срабатывает, если он вызван для </a:t>
            </a:r>
            <a:r>
              <a:rPr lang="ru-RU" dirty="0" err="1" smtClean="0"/>
              <a:t>Future</a:t>
            </a:r>
            <a:r>
              <a:rPr lang="ru-RU" dirty="0" smtClean="0"/>
              <a:t>, которое завершается с ошибкой.</a:t>
            </a:r>
          </a:p>
          <a:p>
            <a:endParaRPr lang="ru-RU" dirty="0" smtClean="0"/>
          </a:p>
          <a:p>
            <a:r>
              <a:rPr lang="ru-RU" dirty="0" smtClean="0"/>
              <a:t>В приведенном выше примере, если </a:t>
            </a:r>
            <a:r>
              <a:rPr lang="ru-RU" dirty="0" err="1" smtClean="0"/>
              <a:t>Future</a:t>
            </a:r>
            <a:r>
              <a:rPr lang="ru-RU" dirty="0" smtClean="0"/>
              <a:t> от </a:t>
            </a:r>
            <a:r>
              <a:rPr lang="ru-RU" dirty="0" err="1" smtClean="0"/>
              <a:t>myFunc</a:t>
            </a:r>
            <a:r>
              <a:rPr lang="ru-RU" dirty="0" smtClean="0"/>
              <a:t>() завершается со значением, срабатывает обратный вызов </a:t>
            </a:r>
            <a:r>
              <a:rPr lang="ru-RU" dirty="0" err="1" smtClean="0"/>
              <a:t>then</a:t>
            </a:r>
            <a:r>
              <a:rPr lang="ru-RU" dirty="0" smtClean="0"/>
              <a:t>(). Если внутри </a:t>
            </a:r>
            <a:r>
              <a:rPr lang="ru-RU" dirty="0" err="1" smtClean="0"/>
              <a:t>then</a:t>
            </a:r>
            <a:r>
              <a:rPr lang="ru-RU" dirty="0" smtClean="0"/>
              <a:t>() не возникает новой ошибки, обратный вызов </a:t>
            </a:r>
            <a:r>
              <a:rPr lang="ru-RU" dirty="0" err="1" smtClean="0"/>
              <a:t>catchError</a:t>
            </a:r>
            <a:r>
              <a:rPr lang="ru-RU" dirty="0" smtClean="0"/>
              <a:t>() не срабатывает. С другой стороны, если </a:t>
            </a:r>
            <a:r>
              <a:rPr lang="ru-RU" dirty="0" err="1" smtClean="0"/>
              <a:t>myFunc</a:t>
            </a:r>
            <a:r>
              <a:rPr lang="ru-RU" dirty="0" smtClean="0"/>
              <a:t>() завершается с ошибкой, обратный вызов </a:t>
            </a:r>
            <a:r>
              <a:rPr lang="ru-RU" dirty="0" err="1" smtClean="0"/>
              <a:t>then</a:t>
            </a:r>
            <a:r>
              <a:rPr lang="ru-RU" dirty="0" smtClean="0"/>
              <a:t>() не срабатывает, а обратный вызов </a:t>
            </a:r>
            <a:r>
              <a:rPr lang="ru-RU" dirty="0" err="1" smtClean="0"/>
              <a:t>catchError</a:t>
            </a:r>
            <a:r>
              <a:rPr lang="ru-RU" dirty="0" smtClean="0"/>
              <a:t>() срабатывает.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079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следующем примере рассматривается выброс исключения из обратного вызова </a:t>
            </a:r>
            <a:r>
              <a:rPr lang="ru-RU" dirty="0" err="1" smtClean="0"/>
              <a:t>then</a:t>
            </a:r>
            <a:r>
              <a:rPr lang="ru-RU" dirty="0" smtClean="0"/>
              <a:t>() и демонстрируется универсальность функции </a:t>
            </a:r>
            <a:r>
              <a:rPr lang="ru-RU" dirty="0" err="1" smtClean="0"/>
              <a:t>catchError</a:t>
            </a:r>
            <a:r>
              <a:rPr lang="ru-RU" dirty="0" smtClean="0"/>
              <a:t>() в качестве обработчика ошибок: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 err="1" smtClean="0"/>
              <a:t>Future</a:t>
            </a:r>
            <a:r>
              <a:rPr lang="ru-RU" dirty="0" smtClean="0"/>
              <a:t> в </a:t>
            </a:r>
            <a:r>
              <a:rPr lang="ru-RU" dirty="0" err="1" smtClean="0"/>
              <a:t>myFunc</a:t>
            </a:r>
            <a:r>
              <a:rPr lang="ru-RU" dirty="0" smtClean="0"/>
              <a:t>() завершается со значением, срабатывает обратный вызов </a:t>
            </a:r>
            <a:r>
              <a:rPr lang="ru-RU" dirty="0" err="1" smtClean="0"/>
              <a:t>then</a:t>
            </a:r>
            <a:r>
              <a:rPr lang="ru-RU" dirty="0" smtClean="0"/>
              <a:t>(). Если код внутри обратного вызова </a:t>
            </a:r>
            <a:r>
              <a:rPr lang="ru-RU" dirty="0" err="1" smtClean="0"/>
              <a:t>then</a:t>
            </a:r>
            <a:r>
              <a:rPr lang="ru-RU" dirty="0" smtClean="0"/>
              <a:t>() бросает (как в примере выше), то будущее </a:t>
            </a:r>
            <a:r>
              <a:rPr lang="ru-RU" dirty="0" err="1" smtClean="0"/>
              <a:t>then</a:t>
            </a:r>
            <a:r>
              <a:rPr lang="ru-RU" dirty="0" smtClean="0"/>
              <a:t>() завершается с ошибкой. Эта ошибка обрабатывается функцией </a:t>
            </a:r>
            <a:r>
              <a:rPr lang="ru-RU" dirty="0" err="1" smtClean="0"/>
              <a:t>catchError</a:t>
            </a:r>
            <a:r>
              <a:rPr lang="ru-RU" dirty="0" smtClean="0"/>
              <a:t>().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 err="1" smtClean="0"/>
              <a:t>Future</a:t>
            </a:r>
            <a:r>
              <a:rPr lang="ru-RU" dirty="0" smtClean="0"/>
              <a:t> функции </a:t>
            </a:r>
            <a:r>
              <a:rPr lang="ru-RU" dirty="0" err="1" smtClean="0"/>
              <a:t>myFunc</a:t>
            </a:r>
            <a:r>
              <a:rPr lang="ru-RU" dirty="0" smtClean="0"/>
              <a:t>() завершается с ошибкой, то </a:t>
            </a:r>
            <a:r>
              <a:rPr lang="ru-RU" dirty="0" err="1" smtClean="0"/>
              <a:t>Future</a:t>
            </a:r>
            <a:r>
              <a:rPr lang="ru-RU" dirty="0" smtClean="0"/>
              <a:t> функции </a:t>
            </a:r>
            <a:r>
              <a:rPr lang="ru-RU" dirty="0" err="1" smtClean="0"/>
              <a:t>then</a:t>
            </a:r>
            <a:r>
              <a:rPr lang="ru-RU" dirty="0" smtClean="0"/>
              <a:t>() завершается с этой ошибкой. Эта ошибка также обрабатывается функцией </a:t>
            </a:r>
            <a:r>
              <a:rPr lang="ru-RU" dirty="0" err="1" smtClean="0"/>
              <a:t>catchError</a:t>
            </a:r>
            <a:r>
              <a:rPr lang="ru-RU" dirty="0" smtClean="0"/>
              <a:t>().</a:t>
            </a:r>
          </a:p>
          <a:p>
            <a:endParaRPr lang="ru-RU" dirty="0" smtClean="0"/>
          </a:p>
          <a:p>
            <a:r>
              <a:rPr lang="ru-RU" dirty="0" smtClean="0"/>
              <a:t>Независимо от того, где возникла ошибка - в </a:t>
            </a:r>
            <a:r>
              <a:rPr lang="ru-RU" dirty="0" err="1" smtClean="0"/>
              <a:t>myFunc</a:t>
            </a:r>
            <a:r>
              <a:rPr lang="ru-RU" dirty="0" smtClean="0"/>
              <a:t>() или в </a:t>
            </a:r>
            <a:r>
              <a:rPr lang="ru-RU" dirty="0" err="1" smtClean="0"/>
              <a:t>then</a:t>
            </a:r>
            <a:r>
              <a:rPr lang="ru-RU" dirty="0" smtClean="0"/>
              <a:t>(), </a:t>
            </a:r>
            <a:r>
              <a:rPr lang="ru-RU" dirty="0" err="1" smtClean="0"/>
              <a:t>catchError</a:t>
            </a:r>
            <a:r>
              <a:rPr lang="ru-RU" dirty="0" smtClean="0"/>
              <a:t>() успешно справляется с ней.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050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приведенном выше примере ошибка в </a:t>
            </a:r>
            <a:r>
              <a:rPr lang="ru-RU" dirty="0" err="1" smtClean="0"/>
              <a:t>Future</a:t>
            </a:r>
            <a:r>
              <a:rPr lang="ru-RU" dirty="0" smtClean="0"/>
              <a:t> функции </a:t>
            </a:r>
            <a:r>
              <a:rPr lang="ru-RU" dirty="0" err="1" smtClean="0"/>
              <a:t>asyncErrorFunction</a:t>
            </a:r>
            <a:r>
              <a:rPr lang="ru-RU" dirty="0" smtClean="0"/>
              <a:t>() обрабатывается обратным вызовом </a:t>
            </a:r>
            <a:r>
              <a:rPr lang="ru-RU" dirty="0" err="1" smtClean="0"/>
              <a:t>onError</a:t>
            </a:r>
            <a:r>
              <a:rPr lang="ru-RU" dirty="0" smtClean="0"/>
              <a:t>; другая функция </a:t>
            </a:r>
            <a:r>
              <a:rPr lang="ru-RU" dirty="0" err="1" smtClean="0"/>
              <a:t>anotherAsyncErrorFunction</a:t>
            </a:r>
            <a:r>
              <a:rPr lang="ru-RU" dirty="0" smtClean="0"/>
              <a:t>() приводит к завершению </a:t>
            </a:r>
            <a:r>
              <a:rPr lang="ru-RU" dirty="0" err="1" smtClean="0"/>
              <a:t>Future</a:t>
            </a:r>
            <a:r>
              <a:rPr lang="ru-RU" dirty="0" smtClean="0"/>
              <a:t> функции </a:t>
            </a:r>
            <a:r>
              <a:rPr lang="ru-RU" dirty="0" err="1" smtClean="0"/>
              <a:t>then</a:t>
            </a:r>
            <a:r>
              <a:rPr lang="ru-RU" dirty="0" smtClean="0"/>
              <a:t>() с ошибкой; эта ошибка обрабатывается вызовом </a:t>
            </a:r>
            <a:r>
              <a:rPr lang="ru-RU" dirty="0" err="1" smtClean="0"/>
              <a:t>catchError</a:t>
            </a:r>
            <a:r>
              <a:rPr lang="ru-RU" dirty="0" smtClean="0"/>
              <a:t>().</a:t>
            </a:r>
          </a:p>
          <a:p>
            <a:endParaRPr lang="ru-RU" dirty="0" smtClean="0"/>
          </a:p>
          <a:p>
            <a:r>
              <a:rPr lang="ru-RU" dirty="0" smtClean="0"/>
              <a:t>В общем случае не рекомендуется применять две разные стратегии обработки ошибок: регистрируйте второй обратный вызов только в том случае, если есть веская причина перехватить ошибку внутри </a:t>
            </a:r>
            <a:r>
              <a:rPr lang="ru-RU" dirty="0" err="1" smtClean="0"/>
              <a:t>then</a:t>
            </a:r>
            <a:r>
              <a:rPr lang="ru-RU" dirty="0" smtClean="0"/>
              <a:t>().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347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Обычно в цепочке есть несколько вызовов </a:t>
            </a:r>
            <a:r>
              <a:rPr lang="ru-RU" dirty="0" err="1" smtClean="0"/>
              <a:t>then</a:t>
            </a:r>
            <a:r>
              <a:rPr lang="ru-RU" dirty="0" smtClean="0"/>
              <a:t>(), а ошибки, возникающие в любой части цепочки, отлавливаются с помощью </a:t>
            </a:r>
            <a:r>
              <a:rPr lang="ru-RU" dirty="0" err="1" smtClean="0"/>
              <a:t>catchError</a:t>
            </a:r>
            <a:r>
              <a:rPr lang="ru-RU" dirty="0" smtClean="0"/>
              <a:t>():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Output of this program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Got error: error from two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The value is 42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В приведенном выше коде будущее </a:t>
            </a:r>
            <a:r>
              <a:rPr lang="ru-RU" dirty="0" err="1" smtClean="0"/>
              <a:t>One</a:t>
            </a:r>
            <a:r>
              <a:rPr lang="ru-RU" dirty="0" smtClean="0"/>
              <a:t>() завершается со значением, а будущее </a:t>
            </a:r>
            <a:r>
              <a:rPr lang="ru-RU" dirty="0" err="1" smtClean="0"/>
              <a:t>Two</a:t>
            </a:r>
            <a:r>
              <a:rPr lang="ru-RU" dirty="0" smtClean="0"/>
              <a:t>() завершается с ошибкой. Когда </a:t>
            </a:r>
            <a:r>
              <a:rPr lang="ru-RU" dirty="0" err="1" smtClean="0"/>
              <a:t>then</a:t>
            </a:r>
            <a:r>
              <a:rPr lang="ru-RU" dirty="0" smtClean="0"/>
              <a:t>() вызывается для </a:t>
            </a:r>
            <a:r>
              <a:rPr lang="ru-RU" dirty="0" err="1" smtClean="0"/>
              <a:t>Future</a:t>
            </a:r>
            <a:r>
              <a:rPr lang="ru-RU" dirty="0" smtClean="0"/>
              <a:t>, которое завершается с ошибкой, обратный вызов </a:t>
            </a:r>
            <a:r>
              <a:rPr lang="ru-RU" dirty="0" err="1" smtClean="0"/>
              <a:t>then</a:t>
            </a:r>
            <a:r>
              <a:rPr lang="ru-RU" dirty="0" smtClean="0"/>
              <a:t>() не срабатывает. Вместо этого будущее </a:t>
            </a:r>
            <a:r>
              <a:rPr lang="ru-RU" dirty="0" err="1" smtClean="0"/>
              <a:t>then</a:t>
            </a:r>
            <a:r>
              <a:rPr lang="ru-RU" dirty="0" smtClean="0"/>
              <a:t>() завершается с ошибкой своего получателя. В нашем примере это означает, что после вызова </a:t>
            </a:r>
            <a:r>
              <a:rPr lang="ru-RU" dirty="0" err="1" smtClean="0"/>
              <a:t>two</a:t>
            </a:r>
            <a:r>
              <a:rPr lang="ru-RU" dirty="0" smtClean="0"/>
              <a:t>() </a:t>
            </a:r>
            <a:r>
              <a:rPr lang="ru-RU" dirty="0" err="1" smtClean="0"/>
              <a:t>Future</a:t>
            </a:r>
            <a:r>
              <a:rPr lang="ru-RU" dirty="0" smtClean="0"/>
              <a:t>, возвращаемое каждым последующим </a:t>
            </a:r>
            <a:r>
              <a:rPr lang="ru-RU" dirty="0" err="1" smtClean="0"/>
              <a:t>then</a:t>
            </a:r>
            <a:r>
              <a:rPr lang="ru-RU" dirty="0" smtClean="0"/>
              <a:t>()завершается с ошибкой </a:t>
            </a:r>
            <a:r>
              <a:rPr lang="ru-RU" dirty="0" err="1" smtClean="0"/>
              <a:t>two</a:t>
            </a:r>
            <a:r>
              <a:rPr lang="ru-RU" dirty="0" smtClean="0"/>
              <a:t>(). Эта ошибка окончательно обрабатывается в функции </a:t>
            </a:r>
            <a:r>
              <a:rPr lang="ru-RU" dirty="0" err="1" smtClean="0"/>
              <a:t>catchError</a:t>
            </a:r>
            <a:r>
              <a:rPr lang="ru-RU" dirty="0" smtClean="0"/>
              <a:t>().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977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</a:t>
            </a:r>
            <a:r>
              <a:rPr lang="ru-RU" dirty="0" err="1" smtClean="0"/>
              <a:t>handleAuthResponse</a:t>
            </a:r>
            <a:r>
              <a:rPr lang="ru-RU" dirty="0" smtClean="0"/>
              <a:t>(</a:t>
            </a:r>
            <a:r>
              <a:rPr lang="ru-RU" dirty="0" err="1" smtClean="0"/>
              <a:t>params</a:t>
            </a:r>
            <a:r>
              <a:rPr lang="ru-RU" dirty="0" smtClean="0"/>
              <a:t>), функцию, которая аутентифицирует пользователя на основе предоставленных параметров и перенаправляет его на соответствующий URL. Учитывая сложный рабочий процесс, </a:t>
            </a:r>
            <a:r>
              <a:rPr lang="ru-RU" dirty="0" err="1" smtClean="0"/>
              <a:t>handleAuthResponse</a:t>
            </a:r>
            <a:r>
              <a:rPr lang="ru-RU" dirty="0" smtClean="0"/>
              <a:t>() может генерировать различные ошибки и исключения, и вы должны обрабатывать их по-разному. Вот как это можно сделать с помощью теста: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78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хотим вызывать </a:t>
            </a:r>
            <a:r>
              <a:rPr lang="ru-RU" dirty="0" err="1" smtClean="0"/>
              <a:t>server.close</a:t>
            </a:r>
            <a:r>
              <a:rPr lang="ru-RU" dirty="0" smtClean="0"/>
              <a:t> независимо от того, выдает ли </a:t>
            </a:r>
            <a:r>
              <a:rPr lang="ru-RU" dirty="0" err="1" smtClean="0"/>
              <a:t>server.post</a:t>
            </a:r>
            <a:r>
              <a:rPr lang="ru-RU" dirty="0" smtClean="0"/>
              <a:t>() корректный ответ или ошибку. Мы обеспечиваем это, помещая его внутрь </a:t>
            </a:r>
            <a:r>
              <a:rPr lang="ru-RU" dirty="0" err="1" smtClean="0"/>
              <a:t>whenComplete</a:t>
            </a:r>
            <a:r>
              <a:rPr lang="ru-RU" dirty="0" smtClean="0"/>
              <a:t>().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673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внутри </a:t>
            </a:r>
            <a:r>
              <a:rPr lang="ru-RU" dirty="0" err="1" smtClean="0"/>
              <a:t>whenComplete</a:t>
            </a:r>
            <a:r>
              <a:rPr lang="ru-RU" dirty="0" smtClean="0"/>
              <a:t>() не выдается ошибка, ее </a:t>
            </a:r>
            <a:r>
              <a:rPr lang="ru-RU" dirty="0" err="1" smtClean="0"/>
              <a:t>Future</a:t>
            </a:r>
            <a:r>
              <a:rPr lang="ru-RU" dirty="0" smtClean="0"/>
              <a:t> завершается так же, как и </a:t>
            </a:r>
            <a:r>
              <a:rPr lang="ru-RU" dirty="0" err="1" smtClean="0"/>
              <a:t>Future</a:t>
            </a:r>
            <a:r>
              <a:rPr lang="ru-RU" dirty="0" smtClean="0"/>
              <a:t>, для которого была вызвана </a:t>
            </a:r>
            <a:r>
              <a:rPr lang="ru-RU" dirty="0" err="1" smtClean="0"/>
              <a:t>whenComplete</a:t>
            </a:r>
            <a:r>
              <a:rPr lang="ru-RU" dirty="0" smtClean="0"/>
              <a:t>(). Это проще всего понять на примерах.</a:t>
            </a:r>
          </a:p>
          <a:p>
            <a:endParaRPr lang="ru-RU" dirty="0" smtClean="0"/>
          </a:p>
          <a:p>
            <a:r>
              <a:rPr lang="ru-RU" dirty="0" smtClean="0"/>
              <a:t>В приведенном ниже коде </a:t>
            </a:r>
            <a:r>
              <a:rPr lang="ru-RU" dirty="0" err="1" smtClean="0"/>
              <a:t>Future</a:t>
            </a:r>
            <a:r>
              <a:rPr lang="ru-RU" dirty="0" smtClean="0"/>
              <a:t> функции </a:t>
            </a:r>
            <a:r>
              <a:rPr lang="ru-RU" dirty="0" err="1" smtClean="0"/>
              <a:t>then</a:t>
            </a:r>
            <a:r>
              <a:rPr lang="ru-RU" dirty="0" smtClean="0"/>
              <a:t>() завершается с ошибкой, поэтому </a:t>
            </a:r>
            <a:r>
              <a:rPr lang="ru-RU" dirty="0" err="1" smtClean="0"/>
              <a:t>Future</a:t>
            </a:r>
            <a:r>
              <a:rPr lang="ru-RU" dirty="0" smtClean="0"/>
              <a:t> функции </a:t>
            </a:r>
            <a:r>
              <a:rPr lang="ru-RU" dirty="0" err="1" smtClean="0"/>
              <a:t>whenComplete</a:t>
            </a:r>
            <a:r>
              <a:rPr lang="ru-RU" dirty="0" smtClean="0"/>
              <a:t>() также завершается с этой ошибкой.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722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приведенном ниже коде будущее </a:t>
            </a:r>
            <a:r>
              <a:rPr lang="ru-RU" dirty="0" err="1" smtClean="0"/>
              <a:t>then</a:t>
            </a:r>
            <a:r>
              <a:rPr lang="ru-RU" dirty="0" smtClean="0"/>
              <a:t>() завершается с ошибкой, которая теперь обрабатывается функцией </a:t>
            </a:r>
            <a:r>
              <a:rPr lang="ru-RU" dirty="0" err="1" smtClean="0"/>
              <a:t>catchError</a:t>
            </a:r>
            <a:r>
              <a:rPr lang="ru-RU" dirty="0" smtClean="0"/>
              <a:t>(). Поскольку будущее </a:t>
            </a:r>
            <a:r>
              <a:rPr lang="ru-RU" dirty="0" err="1" smtClean="0"/>
              <a:t>catchError</a:t>
            </a:r>
            <a:r>
              <a:rPr lang="ru-RU" dirty="0" smtClean="0"/>
              <a:t>() завершается с некоторым объектом, будущее </a:t>
            </a:r>
            <a:r>
              <a:rPr lang="ru-RU" dirty="0" err="1" smtClean="0"/>
              <a:t>whenComplete</a:t>
            </a:r>
            <a:r>
              <a:rPr lang="ru-RU" dirty="0" smtClean="0"/>
              <a:t>() завершается с тем же объектом.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7407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шибки, возникающие при выполнении функции </a:t>
            </a:r>
            <a:r>
              <a:rPr lang="ru-RU" dirty="0" err="1" smtClean="0"/>
              <a:t>whenComplete</a:t>
            </a:r>
            <a:r>
              <a:rPr lang="ru-RU" dirty="0" smtClean="0"/>
              <a:t>()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6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В этом примере кода возвращаемый тип </a:t>
            </a:r>
            <a:r>
              <a:rPr lang="ru-RU" dirty="0" err="1" smtClean="0">
                <a:effectLst/>
              </a:rPr>
              <a:t>Future</a:t>
            </a:r>
            <a:r>
              <a:rPr lang="ru-RU" dirty="0" smtClean="0">
                <a:effectLst/>
              </a:rPr>
              <a:t>&lt;</a:t>
            </a:r>
            <a:r>
              <a:rPr lang="ru-RU" dirty="0" err="1" smtClean="0">
                <a:effectLst/>
              </a:rPr>
              <a:t>String</a:t>
            </a:r>
            <a:r>
              <a:rPr lang="ru-RU" dirty="0" smtClean="0">
                <a:effectLst/>
              </a:rPr>
              <a:t>&gt; представляет собой «обещание (</a:t>
            </a:r>
            <a:r>
              <a:rPr lang="en-US" dirty="0" smtClean="0">
                <a:effectLst/>
              </a:rPr>
              <a:t>promise)</a:t>
            </a:r>
            <a:r>
              <a:rPr lang="ru-RU" dirty="0" smtClean="0">
                <a:effectLst/>
              </a:rPr>
              <a:t> в конечном итоге предоставить </a:t>
            </a:r>
            <a:r>
              <a:rPr lang="ru-RU" dirty="0" err="1" smtClean="0">
                <a:effectLst/>
              </a:rPr>
              <a:t>String</a:t>
            </a:r>
            <a:r>
              <a:rPr lang="ru-RU" dirty="0" smtClean="0">
                <a:effectLst/>
              </a:rPr>
              <a:t> значение (или ошибку).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  // .</a:t>
            </a:r>
            <a:r>
              <a:rPr lang="en-US" i="1" dirty="0" err="1" smtClean="0"/>
              <a:t>readAsString</a:t>
            </a:r>
            <a:r>
              <a:rPr lang="en-US" i="1" dirty="0" smtClean="0"/>
              <a:t>() returns a Future.</a:t>
            </a:r>
          </a:p>
          <a:p>
            <a:pPr marL="0" indent="0">
              <a:buNone/>
            </a:pPr>
            <a:r>
              <a:rPr lang="en-US" i="1" dirty="0" smtClean="0"/>
              <a:t>  // .then() registers a callback to be executed when `</a:t>
            </a:r>
            <a:r>
              <a:rPr lang="en-US" i="1" dirty="0" err="1" smtClean="0"/>
              <a:t>readAsString</a:t>
            </a:r>
            <a:r>
              <a:rPr lang="en-US" i="1" dirty="0" smtClean="0"/>
              <a:t>` resolves.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ru-RU" i="1" dirty="0" smtClean="0"/>
              <a:t>регистрирует обратный вызов, который будет выполняться при разрешении `</a:t>
            </a:r>
            <a:r>
              <a:rPr lang="ru-RU" i="1" dirty="0" err="1" smtClean="0"/>
              <a:t>readAsString</a:t>
            </a:r>
            <a:r>
              <a:rPr lang="ru-RU" i="1" dirty="0" smtClean="0"/>
              <a:t>`.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363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Очень важно, чтобы обработчики ошибок устанавливались до завершения </a:t>
            </a:r>
            <a:r>
              <a:rPr lang="ru-RU" dirty="0" err="1" smtClean="0"/>
              <a:t>Future</a:t>
            </a:r>
            <a:r>
              <a:rPr lang="ru-RU" dirty="0" smtClean="0"/>
              <a:t>: это позволяет избежать ситуаций, когда </a:t>
            </a:r>
            <a:r>
              <a:rPr lang="ru-RU" dirty="0" err="1" smtClean="0"/>
              <a:t>Future</a:t>
            </a:r>
            <a:r>
              <a:rPr lang="ru-RU" dirty="0" smtClean="0"/>
              <a:t> завершается с ошибкой, а обработчик ошибки еще не подключен, и ошибка случайно распространяется. Рассмотрим этот код: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приведенном выше коде </a:t>
            </a:r>
            <a:r>
              <a:rPr lang="ru-RU" dirty="0" err="1" smtClean="0"/>
              <a:t>catchError</a:t>
            </a:r>
            <a:r>
              <a:rPr lang="ru-RU" dirty="0" smtClean="0"/>
              <a:t>() регистрируется только через полсекунды после вызова </a:t>
            </a:r>
            <a:r>
              <a:rPr lang="ru-RU" dirty="0" err="1" smtClean="0"/>
              <a:t>asyncErrorFunction</a:t>
            </a:r>
            <a:r>
              <a:rPr lang="ru-RU" dirty="0" smtClean="0"/>
              <a:t>(), и ошибка остается необработанной.</a:t>
            </a:r>
          </a:p>
          <a:p>
            <a:endParaRPr lang="ru-RU" dirty="0" smtClean="0"/>
          </a:p>
          <a:p>
            <a:r>
              <a:rPr lang="ru-RU" dirty="0" smtClean="0"/>
              <a:t>Проблема исчезнет, если вызвать </a:t>
            </a:r>
            <a:r>
              <a:rPr lang="ru-RU" dirty="0" err="1" smtClean="0"/>
              <a:t>asyncErrorFunction</a:t>
            </a:r>
            <a:r>
              <a:rPr lang="ru-RU" dirty="0" smtClean="0"/>
              <a:t>() внутри обратного вызова </a:t>
            </a:r>
            <a:r>
              <a:rPr lang="ru-RU" dirty="0" err="1" smtClean="0"/>
              <a:t>Future.delayed</a:t>
            </a:r>
            <a:r>
              <a:rPr lang="ru-RU" dirty="0" smtClean="0"/>
              <a:t>():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808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Очень важно, чтобы обработчики ошибок устанавливались до завершения </a:t>
            </a:r>
            <a:r>
              <a:rPr lang="ru-RU" dirty="0" err="1" smtClean="0"/>
              <a:t>Future</a:t>
            </a:r>
            <a:r>
              <a:rPr lang="ru-RU" dirty="0" smtClean="0"/>
              <a:t>: это позволяет избежать ситуаций, когда </a:t>
            </a:r>
            <a:r>
              <a:rPr lang="ru-RU" dirty="0" err="1" smtClean="0"/>
              <a:t>Future</a:t>
            </a:r>
            <a:r>
              <a:rPr lang="ru-RU" dirty="0" smtClean="0"/>
              <a:t> завершается с ошибкой, а обработчик ошибки еще не подключен, и ошибка случайно распространяется. Рассмотрим этот код: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приведенном выше коде </a:t>
            </a:r>
            <a:r>
              <a:rPr lang="ru-RU" dirty="0" err="1" smtClean="0"/>
              <a:t>catchError</a:t>
            </a:r>
            <a:r>
              <a:rPr lang="ru-RU" dirty="0" smtClean="0"/>
              <a:t>() регистрируется только через полсекунды после вызова </a:t>
            </a:r>
            <a:r>
              <a:rPr lang="ru-RU" dirty="0" err="1" smtClean="0"/>
              <a:t>asyncErrorFunction</a:t>
            </a:r>
            <a:r>
              <a:rPr lang="ru-RU" dirty="0" smtClean="0"/>
              <a:t>(), и ошибка остается необработанной.</a:t>
            </a:r>
          </a:p>
          <a:p>
            <a:endParaRPr lang="ru-RU" dirty="0" smtClean="0"/>
          </a:p>
          <a:p>
            <a:r>
              <a:rPr lang="ru-RU" dirty="0" smtClean="0"/>
              <a:t>Проблема исчезнет, если вызвать </a:t>
            </a:r>
            <a:r>
              <a:rPr lang="ru-RU" dirty="0" err="1" smtClean="0"/>
              <a:t>asyncErrorFunction</a:t>
            </a:r>
            <a:r>
              <a:rPr lang="ru-RU" dirty="0" smtClean="0"/>
              <a:t>() внутри обратного вызова </a:t>
            </a:r>
            <a:r>
              <a:rPr lang="ru-RU" dirty="0" err="1" smtClean="0"/>
              <a:t>Future.delayed</a:t>
            </a:r>
            <a:r>
              <a:rPr lang="ru-RU" dirty="0" smtClean="0"/>
              <a:t>():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94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Функции, возвращающие фьючерсы, почти всегда должны выдавать свои ошибки в будущем. Поскольку мы не хотим, чтобы вызывающим такие функции приходилось реализовывать несколько сценариев обработки ошибок, мы хотим предотвратить утечку любых синхронных ошибок. Рассмотрим этот код: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Две функции в этом коде потенциально могут работать синхронно: </a:t>
            </a:r>
            <a:r>
              <a:rPr lang="en-US" dirty="0" err="1" smtClean="0"/>
              <a:t>obtainFilename</a:t>
            </a:r>
            <a:r>
              <a:rPr lang="en-US" dirty="0" smtClean="0"/>
              <a:t>(data </a:t>
            </a:r>
            <a:r>
              <a:rPr lang="ru-RU" dirty="0" smtClean="0"/>
              <a:t>() и </a:t>
            </a:r>
            <a:r>
              <a:rPr lang="ru-RU" dirty="0" err="1" smtClean="0"/>
              <a:t>parseFileData</a:t>
            </a:r>
            <a:r>
              <a:rPr lang="ru-RU" dirty="0" smtClean="0"/>
              <a:t>(). Поскольку функция </a:t>
            </a:r>
            <a:r>
              <a:rPr lang="ru-RU" dirty="0" err="1" smtClean="0"/>
              <a:t>parseFileData</a:t>
            </a:r>
            <a:r>
              <a:rPr lang="ru-RU" dirty="0" smtClean="0"/>
              <a:t>() выполняется внутри обратного вызова </a:t>
            </a:r>
            <a:r>
              <a:rPr lang="ru-RU" dirty="0" err="1" smtClean="0"/>
              <a:t>then</a:t>
            </a:r>
            <a:r>
              <a:rPr lang="ru-RU" dirty="0" smtClean="0"/>
              <a:t>(), ее ошибка не просачивается за пределы функции. Вместо этого </a:t>
            </a:r>
            <a:r>
              <a:rPr lang="ru-RU" dirty="0" err="1" smtClean="0"/>
              <a:t>Future</a:t>
            </a:r>
            <a:r>
              <a:rPr lang="ru-RU" dirty="0" smtClean="0"/>
              <a:t> функции </a:t>
            </a:r>
            <a:r>
              <a:rPr lang="ru-RU" dirty="0" err="1" smtClean="0"/>
              <a:t>then</a:t>
            </a:r>
            <a:r>
              <a:rPr lang="ru-RU" dirty="0" smtClean="0"/>
              <a:t>() завершается с ошибкой </a:t>
            </a:r>
            <a:r>
              <a:rPr lang="ru-RU" dirty="0" err="1" smtClean="0"/>
              <a:t>parseFileData</a:t>
            </a:r>
            <a:r>
              <a:rPr lang="ru-RU" dirty="0" smtClean="0"/>
              <a:t>(), ошибка в конечном итоге завершает </a:t>
            </a:r>
            <a:r>
              <a:rPr lang="ru-RU" dirty="0" err="1" smtClean="0"/>
              <a:t>Future</a:t>
            </a:r>
            <a:r>
              <a:rPr lang="ru-RU" dirty="0" smtClean="0"/>
              <a:t> функции </a:t>
            </a:r>
            <a:r>
              <a:rPr lang="ru-RU" dirty="0" err="1" smtClean="0"/>
              <a:t>parseAndRead</a:t>
            </a:r>
            <a:r>
              <a:rPr lang="ru-RU" dirty="0" smtClean="0"/>
              <a:t>(), и ошибка может быть успешно обработана функцией </a:t>
            </a:r>
            <a:r>
              <a:rPr lang="ru-RU" dirty="0" err="1" smtClean="0"/>
              <a:t>catchError</a:t>
            </a:r>
            <a:r>
              <a:rPr lang="ru-RU" dirty="0" smtClean="0"/>
              <a:t>().</a:t>
            </a:r>
          </a:p>
          <a:p>
            <a:endParaRPr lang="ru-RU" dirty="0" smtClean="0"/>
          </a:p>
          <a:p>
            <a:r>
              <a:rPr lang="ru-RU" dirty="0" smtClean="0"/>
              <a:t>Но функция </a:t>
            </a:r>
            <a:r>
              <a:rPr lang="ru-RU" dirty="0" err="1" smtClean="0"/>
              <a:t>obtainFilename</a:t>
            </a:r>
            <a:r>
              <a:rPr lang="ru-RU" dirty="0" smtClean="0"/>
              <a:t>() не вызывается внутри обратного вызова </a:t>
            </a:r>
            <a:r>
              <a:rPr lang="ru-RU" dirty="0" err="1" smtClean="0"/>
              <a:t>then</a:t>
            </a:r>
            <a:r>
              <a:rPr lang="ru-RU" dirty="0" smtClean="0"/>
              <a:t>(); если она бросает, происходит синхронное распространение ошибки: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177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 использование функции </a:t>
            </a:r>
            <a:r>
              <a:rPr lang="ru-RU" dirty="0" err="1" smtClean="0"/>
              <a:t>catchError</a:t>
            </a:r>
            <a:r>
              <a:rPr lang="ru-RU" dirty="0" smtClean="0"/>
              <a:t>() не фиксирует ошибку, клиент функции </a:t>
            </a:r>
            <a:r>
              <a:rPr lang="ru-RU" dirty="0" err="1" smtClean="0"/>
              <a:t>parseAndRead</a:t>
            </a:r>
            <a:r>
              <a:rPr lang="ru-RU" dirty="0" smtClean="0"/>
              <a:t>() должен реализовать отдельную стратегию обработки ошибок для этой ошибки.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2645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Решение: Использование </a:t>
            </a:r>
            <a:r>
              <a:rPr lang="ru-RU" dirty="0" err="1" smtClean="0"/>
              <a:t>Future.sync</a:t>
            </a:r>
            <a:r>
              <a:rPr lang="ru-RU" dirty="0" smtClean="0"/>
              <a:t>() для обертывания вашего кода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Чтобы исключить возможность случайного выброса синхронной ошибки из функции, обычно тело функции оборачивается в новый обратный вызов </a:t>
            </a:r>
            <a:r>
              <a:rPr lang="ru-RU" dirty="0" err="1" smtClean="0"/>
              <a:t>Future.s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err="1" smtClean="0"/>
              <a:t>сли</a:t>
            </a:r>
            <a:r>
              <a:rPr lang="ru-RU" dirty="0" smtClean="0"/>
              <a:t> обратный вызов возвращает значение, не относящееся к будущему, </a:t>
            </a:r>
            <a:r>
              <a:rPr lang="ru-RU" dirty="0" err="1" smtClean="0"/>
              <a:t>Future.sync</a:t>
            </a:r>
            <a:r>
              <a:rPr lang="ru-RU" dirty="0" smtClean="0"/>
              <a:t>() завершается с этим значением. Если обратный вызов отбрасывает (как в примере выше), </a:t>
            </a:r>
            <a:r>
              <a:rPr lang="ru-RU" dirty="0" err="1" smtClean="0"/>
              <a:t>Future</a:t>
            </a:r>
            <a:r>
              <a:rPr lang="ru-RU" dirty="0" smtClean="0"/>
              <a:t> завершается с ошибкой. Если обратный вызов сам возвращает </a:t>
            </a:r>
            <a:r>
              <a:rPr lang="ru-RU" dirty="0" err="1" smtClean="0"/>
              <a:t>Future</a:t>
            </a:r>
            <a:r>
              <a:rPr lang="ru-RU" dirty="0" smtClean="0"/>
              <a:t>, то значение или ошибка этого </a:t>
            </a:r>
            <a:r>
              <a:rPr lang="ru-RU" dirty="0" err="1" smtClean="0"/>
              <a:t>Future</a:t>
            </a:r>
            <a:r>
              <a:rPr lang="ru-RU" dirty="0" smtClean="0"/>
              <a:t> завершает </a:t>
            </a:r>
            <a:r>
              <a:rPr lang="ru-RU" dirty="0" err="1" smtClean="0"/>
              <a:t>Future.sync</a:t>
            </a:r>
            <a:r>
              <a:rPr lang="ru-RU" dirty="0" smtClean="0"/>
              <a:t>().</a:t>
            </a:r>
          </a:p>
          <a:p>
            <a:endParaRPr lang="ru-RU" dirty="0" smtClean="0"/>
          </a:p>
          <a:p>
            <a:r>
              <a:rPr lang="ru-RU" dirty="0" smtClean="0"/>
              <a:t>С кодом, обернутым внутри </a:t>
            </a:r>
            <a:r>
              <a:rPr lang="ru-RU" dirty="0" err="1" smtClean="0"/>
              <a:t>Future.sync</a:t>
            </a:r>
            <a:r>
              <a:rPr lang="ru-RU" dirty="0" smtClean="0"/>
              <a:t>(), </a:t>
            </a:r>
            <a:r>
              <a:rPr lang="ru-RU" dirty="0" err="1" smtClean="0"/>
              <a:t>catchError</a:t>
            </a:r>
            <a:r>
              <a:rPr lang="ru-RU" dirty="0" smtClean="0"/>
              <a:t>() может обрабатывать все </a:t>
            </a:r>
            <a:r>
              <a:rPr lang="ru-RU" dirty="0" err="1" smtClean="0"/>
              <a:t>ошибки:ync</a:t>
            </a:r>
            <a:r>
              <a:rPr lang="ru-RU" dirty="0" smtClean="0"/>
              <a:t>():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99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Future.sync</a:t>
            </a:r>
            <a:r>
              <a:rPr lang="ru-RU" smtClean="0"/>
              <a:t>() не только позволяет обрабатывать ошибки, о которых вы знаете, что они могут возникнуть, но и предотвращает их случайную утечку из вашей функции.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72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пример некоторого синхронного кода, который блокируется во время ожидания ввода-вывода файла: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6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main</a:t>
            </a:r>
            <a:r>
              <a:rPr lang="ru-RU" dirty="0" smtClean="0"/>
              <a:t>() Функция использует </a:t>
            </a:r>
            <a:r>
              <a:rPr lang="ru-RU" dirty="0" err="1" smtClean="0"/>
              <a:t>await</a:t>
            </a:r>
            <a:r>
              <a:rPr lang="ru-RU" dirty="0" smtClean="0"/>
              <a:t> ключевое слово перед _</a:t>
            </a:r>
            <a:r>
              <a:rPr lang="ru-RU" dirty="0" err="1" smtClean="0"/>
              <a:t>readFileAsync</a:t>
            </a:r>
            <a:r>
              <a:rPr lang="ru-RU" dirty="0" smtClean="0"/>
              <a:t>(), чтобы позволить другому коду </a:t>
            </a:r>
            <a:r>
              <a:rPr lang="ru-RU" dirty="0" err="1" smtClean="0"/>
              <a:t>Dart</a:t>
            </a:r>
            <a:r>
              <a:rPr lang="ru-RU" dirty="0" smtClean="0"/>
              <a:t> (например, обработчикам событий) использовать центральный процессор во время выполнения машинного кода (файловый ввод-вывод). Использование </a:t>
            </a:r>
            <a:r>
              <a:rPr lang="ru-RU" dirty="0" err="1" smtClean="0"/>
              <a:t>await</a:t>
            </a:r>
            <a:r>
              <a:rPr lang="ru-RU" dirty="0" smtClean="0"/>
              <a:t> также приводит к преобразованию </a:t>
            </a:r>
            <a:r>
              <a:rPr lang="ru-RU" dirty="0" err="1" smtClean="0"/>
              <a:t>Future</a:t>
            </a:r>
            <a:r>
              <a:rPr lang="ru-RU" dirty="0" smtClean="0"/>
              <a:t>&lt;</a:t>
            </a:r>
            <a:r>
              <a:rPr lang="ru-RU" dirty="0" err="1" smtClean="0"/>
              <a:t>String</a:t>
            </a:r>
            <a:r>
              <a:rPr lang="ru-RU" dirty="0" smtClean="0"/>
              <a:t>&gt; возвращаемого _</a:t>
            </a:r>
            <a:r>
              <a:rPr lang="ru-RU" dirty="0" err="1" smtClean="0"/>
              <a:t>readFileAsync</a:t>
            </a:r>
            <a:r>
              <a:rPr lang="ru-RU" dirty="0" smtClean="0"/>
              <a:t>() в </a:t>
            </a:r>
            <a:r>
              <a:rPr lang="ru-RU" dirty="0" err="1" smtClean="0"/>
              <a:t>String</a:t>
            </a:r>
            <a:r>
              <a:rPr lang="ru-RU" dirty="0" smtClean="0"/>
              <a:t>. В результате </a:t>
            </a:r>
            <a:r>
              <a:rPr lang="ru-RU" dirty="0" err="1" smtClean="0"/>
              <a:t>contents</a:t>
            </a:r>
            <a:r>
              <a:rPr lang="ru-RU" dirty="0" smtClean="0"/>
              <a:t> переменная имеет неявный тип </a:t>
            </a:r>
            <a:r>
              <a:rPr lang="ru-RU" dirty="0" err="1" smtClean="0"/>
              <a:t>String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b="1" dirty="0" smtClean="0"/>
              <a:t>Ключевое слово </a:t>
            </a:r>
            <a:r>
              <a:rPr lang="ru-RU" b="1" dirty="0" err="1" smtClean="0"/>
              <a:t>await</a:t>
            </a:r>
            <a:r>
              <a:rPr lang="ru-RU" b="1" dirty="0" smtClean="0"/>
              <a:t> работает только в функциях, у которых перед телом функции стоит </a:t>
            </a:r>
            <a:r>
              <a:rPr lang="ru-RU" b="1" dirty="0" err="1" smtClean="0"/>
              <a:t>async</a:t>
            </a:r>
            <a:r>
              <a:rPr lang="ru-RU" b="1" dirty="0" smtClean="0"/>
              <a:t>.</a:t>
            </a:r>
            <a:endParaRPr lang="en-US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DF371-B98E-4789-B71A-6428360ACD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8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C3AD-C6AF-4715-87E2-F782B372C21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0687-18D7-4058-ABC3-61FDBC1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8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C3AD-C6AF-4715-87E2-F782B372C21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0687-18D7-4058-ABC3-61FDBC1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7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C3AD-C6AF-4715-87E2-F782B372C21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0687-18D7-4058-ABC3-61FDBC1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C3AD-C6AF-4715-87E2-F782B372C21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0687-18D7-4058-ABC3-61FDBC1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5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C3AD-C6AF-4715-87E2-F782B372C21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0687-18D7-4058-ABC3-61FDBC1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C3AD-C6AF-4715-87E2-F782B372C21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0687-18D7-4058-ABC3-61FDBC1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C3AD-C6AF-4715-87E2-F782B372C21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0687-18D7-4058-ABC3-61FDBC1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C3AD-C6AF-4715-87E2-F782B372C21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0687-18D7-4058-ABC3-61FDBC1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3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C3AD-C6AF-4715-87E2-F782B372C21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0687-18D7-4058-ABC3-61FDBC1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C3AD-C6AF-4715-87E2-F782B372C21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0687-18D7-4058-ABC3-61FDBC1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6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C3AD-C6AF-4715-87E2-F782B372C21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0687-18D7-4058-ABC3-61FDBC1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9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DC3AD-C6AF-4715-87E2-F782B372C21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0687-18D7-4058-ABC3-61FDBC1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Параллелизм в </a:t>
            </a:r>
            <a:r>
              <a:rPr lang="en-US" dirty="0"/>
              <a:t>Dart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Асинхронное программирование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9433"/>
            <a:ext cx="12270008" cy="335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9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Dart</a:t>
            </a:r>
            <a:r>
              <a:rPr lang="ru-RU" dirty="0" smtClean="0"/>
              <a:t> также поддерживает асинхронный код в виде потоков. Потоки предоставляют значения в будущем и повторяются во времени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Stream&lt;</a:t>
            </a:r>
            <a:r>
              <a:rPr lang="en-US" i="1" dirty="0" err="1" smtClean="0"/>
              <a:t>int</a:t>
            </a:r>
            <a:r>
              <a:rPr lang="en-US" i="1" dirty="0" smtClean="0"/>
              <a:t>&gt; stream = </a:t>
            </a:r>
            <a:r>
              <a:rPr lang="en-US" i="1" dirty="0" err="1" smtClean="0"/>
              <a:t>Stream.periodic</a:t>
            </a:r>
            <a:r>
              <a:rPr lang="en-US" i="1" dirty="0" smtClean="0"/>
              <a:t>(</a:t>
            </a:r>
            <a:r>
              <a:rPr lang="en-US" i="1" dirty="0" err="1" smtClean="0"/>
              <a:t>const</a:t>
            </a:r>
            <a:r>
              <a:rPr lang="en-US" i="1" dirty="0" smtClean="0"/>
              <a:t> Duration(seconds: 1), (</a:t>
            </a:r>
            <a:r>
              <a:rPr lang="en-US" i="1" dirty="0" err="1" smtClean="0"/>
              <a:t>i</a:t>
            </a:r>
            <a:r>
              <a:rPr lang="en-US" i="1" dirty="0" smtClean="0"/>
              <a:t>) =&gt; </a:t>
            </a:r>
            <a:r>
              <a:rPr lang="en-US" i="1" dirty="0" err="1" smtClean="0"/>
              <a:t>i</a:t>
            </a:r>
            <a:r>
              <a:rPr lang="en-US" i="1" dirty="0" smtClean="0"/>
              <a:t> * </a:t>
            </a:r>
            <a:r>
              <a:rPr lang="en-US" i="1" dirty="0" err="1" smtClean="0"/>
              <a:t>i</a:t>
            </a:r>
            <a:r>
              <a:rPr lang="en-US" i="1" dirty="0" smtClean="0"/>
              <a:t>);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3939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Await-for </a:t>
            </a:r>
            <a:r>
              <a:rPr lang="en-US" dirty="0"/>
              <a:t>and </a:t>
            </a:r>
            <a:r>
              <a:rPr lang="en-US" dirty="0" smtClean="0"/>
              <a:t>yield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Await-for</a:t>
            </a:r>
            <a:r>
              <a:rPr lang="ru-RU" dirty="0" smtClean="0"/>
              <a:t> - это тип цикла </a:t>
            </a:r>
            <a:r>
              <a:rPr lang="ru-RU" dirty="0" err="1" smtClean="0"/>
              <a:t>for</a:t>
            </a:r>
            <a:r>
              <a:rPr lang="ru-RU" dirty="0" smtClean="0"/>
              <a:t>, который выполняет каждую последующую итерацию цикла по мере поступления новых значений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Stream&lt;</a:t>
            </a:r>
            <a:r>
              <a:rPr lang="en-US" i="1" dirty="0" err="1" smtClean="0"/>
              <a:t>int</a:t>
            </a:r>
            <a:r>
              <a:rPr lang="en-US" i="1" dirty="0" smtClean="0"/>
              <a:t>&gt; </a:t>
            </a:r>
            <a:r>
              <a:rPr lang="en-US" i="1" dirty="0" err="1" smtClean="0"/>
              <a:t>sumStream</a:t>
            </a:r>
            <a:r>
              <a:rPr lang="en-US" i="1" dirty="0" smtClean="0"/>
              <a:t>(Stream&lt;</a:t>
            </a:r>
            <a:r>
              <a:rPr lang="en-US" i="1" dirty="0" err="1" smtClean="0"/>
              <a:t>int</a:t>
            </a:r>
            <a:r>
              <a:rPr lang="en-US" i="1" dirty="0" smtClean="0"/>
              <a:t>&gt; stream) </a:t>
            </a:r>
            <a:r>
              <a:rPr lang="en-US" i="1" dirty="0" err="1" smtClean="0"/>
              <a:t>async</a:t>
            </a:r>
            <a:r>
              <a:rPr lang="en-US" i="1" dirty="0" smtClean="0"/>
              <a:t>* {</a:t>
            </a:r>
          </a:p>
          <a:p>
            <a:pPr marL="0" indent="0">
              <a:buNone/>
            </a:pPr>
            <a:r>
              <a:rPr lang="en-US" i="1" dirty="0" smtClean="0"/>
              <a:t>  </a:t>
            </a:r>
            <a:r>
              <a:rPr lang="en-US" i="1" dirty="0" err="1" smtClean="0"/>
              <a:t>var</a:t>
            </a:r>
            <a:r>
              <a:rPr lang="en-US" i="1" dirty="0" smtClean="0"/>
              <a:t> sum = 0;</a:t>
            </a:r>
          </a:p>
          <a:p>
            <a:pPr marL="0" indent="0">
              <a:buNone/>
            </a:pPr>
            <a:r>
              <a:rPr lang="en-US" i="1" dirty="0" smtClean="0"/>
              <a:t>  await for (final value in stream) {</a:t>
            </a:r>
          </a:p>
          <a:p>
            <a:pPr marL="0" indent="0">
              <a:buNone/>
            </a:pPr>
            <a:r>
              <a:rPr lang="en-US" i="1" dirty="0" smtClean="0"/>
              <a:t>    yield sum += value;</a:t>
            </a:r>
          </a:p>
          <a:p>
            <a:pPr marL="0" indent="0">
              <a:buNone/>
            </a:pPr>
            <a:r>
              <a:rPr lang="en-US" i="1" dirty="0" smtClean="0"/>
              <a:t>  }</a:t>
            </a:r>
          </a:p>
          <a:p>
            <a:pPr marL="0" indent="0">
              <a:buNone/>
            </a:pPr>
            <a:r>
              <a:rPr lang="en-US" i="1" dirty="0" smtClean="0"/>
              <a:t>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2717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3947" y="17909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Dart</a:t>
            </a:r>
            <a:r>
              <a:rPr lang="ru-RU" dirty="0" smtClean="0"/>
              <a:t> поддерживает параллелизм с помощью изоляторов, в дополнение к асинхронным API</a:t>
            </a:r>
            <a:r>
              <a:rPr lang="en-US" dirty="0" smtClean="0"/>
              <a:t>. </a:t>
            </a:r>
            <a:r>
              <a:rPr lang="ru-RU" dirty="0" smtClean="0"/>
              <a:t>Вместо потоков весь код </a:t>
            </a:r>
            <a:r>
              <a:rPr lang="ru-RU" dirty="0" err="1" smtClean="0"/>
              <a:t>Dart</a:t>
            </a:r>
            <a:r>
              <a:rPr lang="ru-RU" dirty="0" smtClean="0"/>
              <a:t> выполняется внутри изоляторов</a:t>
            </a:r>
            <a:endParaRPr lang="en-US" dirty="0" smtClean="0"/>
          </a:p>
          <a:p>
            <a:r>
              <a:rPr lang="ru-RU" dirty="0" smtClean="0"/>
              <a:t>есть своя память и один поток, выполняющий цикл событий</a:t>
            </a:r>
            <a:endParaRPr lang="en-US" dirty="0" smtClean="0"/>
          </a:p>
          <a:p>
            <a:r>
              <a:rPr lang="ru-RU" dirty="0" smtClean="0"/>
              <a:t>имеет свои собственные глобальные поля</a:t>
            </a:r>
            <a:endParaRPr lang="en-US" dirty="0" smtClean="0"/>
          </a:p>
          <a:p>
            <a:r>
              <a:rPr lang="ru-RU" dirty="0" smtClean="0"/>
              <a:t>взаимодействовать друг с другом только посредством передачи сообщений</a:t>
            </a:r>
            <a:endParaRPr lang="en-US" dirty="0" smtClean="0"/>
          </a:p>
          <a:p>
            <a:r>
              <a:rPr lang="ru-RU" dirty="0" smtClean="0"/>
              <a:t>Отсутствие общего состояния между </a:t>
            </a:r>
            <a:r>
              <a:rPr lang="ru-RU" dirty="0" err="1" smtClean="0"/>
              <a:t>изолятами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isolate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6720" y="1859279"/>
            <a:ext cx="4526280" cy="4317683"/>
          </a:xfrm>
        </p:spPr>
        <p:txBody>
          <a:bodyPr/>
          <a:lstStyle/>
          <a:p>
            <a:r>
              <a:rPr lang="ru-RU" dirty="0" smtClean="0"/>
              <a:t>По умолчанию программы </a:t>
            </a:r>
            <a:r>
              <a:rPr lang="ru-RU" dirty="0" err="1" smtClean="0"/>
              <a:t>Dart</a:t>
            </a:r>
            <a:r>
              <a:rPr lang="ru-RU" dirty="0" smtClean="0"/>
              <a:t> выполняются в </a:t>
            </a:r>
            <a:r>
              <a:rPr lang="ru-RU" dirty="0" err="1" smtClean="0"/>
              <a:t>изоляте</a:t>
            </a:r>
            <a:r>
              <a:rPr lang="ru-RU" dirty="0" smtClean="0"/>
              <a:t> </a:t>
            </a:r>
            <a:r>
              <a:rPr lang="ru-RU" dirty="0" err="1" smtClean="0"/>
              <a:t>main</a:t>
            </a:r>
            <a:r>
              <a:rPr lang="ru-RU" dirty="0" smtClean="0"/>
              <a:t>. Это поток, в котором программа начинает запускаться и выполняться, как показано на текущем слайде: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1" y="-334090"/>
            <a:ext cx="6934200" cy="717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6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isolate life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5813"/>
            <a:ext cx="4693920" cy="41211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</a:t>
            </a:r>
            <a:r>
              <a:rPr lang="ru-RU" dirty="0" smtClean="0"/>
              <a:t>аждый </a:t>
            </a:r>
            <a:r>
              <a:rPr lang="ru-RU" dirty="0" err="1" smtClean="0"/>
              <a:t>изолят</a:t>
            </a:r>
            <a:r>
              <a:rPr lang="ru-RU" dirty="0" smtClean="0"/>
              <a:t> начинается с выполнения некоторого кода </a:t>
            </a:r>
            <a:r>
              <a:rPr lang="ru-RU" dirty="0" err="1" smtClean="0"/>
              <a:t>Dart</a:t>
            </a:r>
            <a:r>
              <a:rPr lang="ru-RU" dirty="0" smtClean="0"/>
              <a:t>, например функции </a:t>
            </a:r>
            <a:r>
              <a:rPr lang="ru-RU" dirty="0" err="1" smtClean="0"/>
              <a:t>main</a:t>
            </a:r>
            <a:r>
              <a:rPr lang="ru-RU" dirty="0" smtClean="0"/>
              <a:t>(). Этот код </a:t>
            </a:r>
            <a:r>
              <a:rPr lang="ru-RU" dirty="0" err="1" smtClean="0"/>
              <a:t>Dart</a:t>
            </a:r>
            <a:r>
              <a:rPr lang="ru-RU" dirty="0" smtClean="0"/>
              <a:t> может зарегистрировать несколько слушателей событий</a:t>
            </a:r>
            <a:endParaRPr lang="en-US" dirty="0"/>
          </a:p>
        </p:txBody>
      </p:sp>
      <p:pic>
        <p:nvPicPr>
          <p:cNvPr id="6146" name="Picture 2" descr="A more general figure showing that any isolate runs some code, optionally responds to events, and then exi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33" y="0"/>
            <a:ext cx="57395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886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5840" y="3337559"/>
            <a:ext cx="10347960" cy="28394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 smtClean="0"/>
              <a:t>	В клиентском приложении очередь событий главного изолятора может содержать запросы на перерисовку и уведомления о касаниях и других событиях пользовательского интерфейса</a:t>
            </a:r>
            <a:endParaRPr lang="en-US" sz="3200" dirty="0"/>
          </a:p>
        </p:txBody>
      </p:sp>
      <p:pic>
        <p:nvPicPr>
          <p:cNvPr id="7170" name="Picture 2" descr="A figure showing events being fed, one by one, into the event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" y="1690688"/>
            <a:ext cx="11927757" cy="14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8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 figure showing a tap handler with a too-long execution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7620000" cy="684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42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  <a:r>
              <a:rPr lang="en-US" dirty="0" smtClean="0"/>
              <a:t>workers</a:t>
            </a:r>
            <a:endParaRPr lang="en-US" dirty="0"/>
          </a:p>
        </p:txBody>
      </p:sp>
      <p:pic>
        <p:nvPicPr>
          <p:cNvPr id="9218" name="Picture 2" descr="A figure showing a main isolate and a simple worker isol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4" y="1516380"/>
            <a:ext cx="10273937" cy="505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33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isolates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911840" cy="45751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 smtClean="0"/>
              <a:t>В зависимости от конкретного случая использования в </a:t>
            </a:r>
            <a:r>
              <a:rPr lang="ru-RU" sz="3200" dirty="0" err="1" smtClean="0"/>
              <a:t>Dart</a:t>
            </a:r>
            <a:r>
              <a:rPr lang="ru-RU" sz="3200" dirty="0" smtClean="0"/>
              <a:t> есть два способа работы с </a:t>
            </a:r>
            <a:r>
              <a:rPr lang="ru-RU" sz="3200" dirty="0" err="1" smtClean="0"/>
              <a:t>изолятами</a:t>
            </a:r>
            <a:r>
              <a:rPr lang="ru-RU" sz="3200" dirty="0" smtClean="0"/>
              <a:t>:</a:t>
            </a:r>
          </a:p>
          <a:p>
            <a:pPr marL="0" indent="0" algn="just">
              <a:buNone/>
            </a:pPr>
            <a:endParaRPr lang="ru-RU" sz="3200" dirty="0" smtClean="0"/>
          </a:p>
          <a:p>
            <a:pPr algn="just"/>
            <a:r>
              <a:rPr lang="ru-RU" sz="3200" dirty="0" smtClean="0"/>
              <a:t>Используйте </a:t>
            </a:r>
            <a:r>
              <a:rPr lang="ru-RU" sz="3200" dirty="0" err="1" smtClean="0"/>
              <a:t>Isolate.run</a:t>
            </a:r>
            <a:r>
              <a:rPr lang="ru-RU" sz="3200" dirty="0" smtClean="0"/>
              <a:t>() для выполнения одного вычисления в отдельном потоке. </a:t>
            </a:r>
            <a:endParaRPr lang="en-US" sz="3200" dirty="0" smtClean="0"/>
          </a:p>
          <a:p>
            <a:pPr algn="just"/>
            <a:r>
              <a:rPr lang="ru-RU" sz="3200" dirty="0" smtClean="0"/>
              <a:t>Используйте </a:t>
            </a:r>
            <a:r>
              <a:rPr lang="ru-RU" sz="3200" dirty="0" err="1" smtClean="0"/>
              <a:t>Isolate.spawn</a:t>
            </a:r>
            <a:r>
              <a:rPr lang="ru-RU" sz="3200" dirty="0" smtClean="0"/>
              <a:t>() для создания </a:t>
            </a:r>
            <a:r>
              <a:rPr lang="ru-RU" sz="3200" dirty="0" err="1" smtClean="0"/>
              <a:t>изолята</a:t>
            </a:r>
            <a:r>
              <a:rPr lang="ru-RU" sz="3200" dirty="0" smtClean="0"/>
              <a:t>, который будет обрабатывать множество сообщений в течение определенного времени, или фонового рабочего.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932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9304" y="14089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 мере запуска вашего приложения все события добавляются в очередь, называемую </a:t>
            </a:r>
            <a:r>
              <a:rPr lang="ru-RU" i="1" dirty="0"/>
              <a:t>очередь событий</a:t>
            </a:r>
            <a:r>
              <a:rPr lang="ru-RU" dirty="0" smtClean="0"/>
              <a:t>. Событиями может быть что угодно: от запросов на перерисовку пользовательского интерфейса до нажатий пользователем клавиш и ввода-вывода с диска. Поскольку ваше приложение не может предсказать, в каком порядке произойдут события, цикл обработки событий обрабатывает события в том порядке, в каком они поставлены в очередь, по одному за раз.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5" y="4575445"/>
            <a:ext cx="12103115" cy="172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Isolate.run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slowFib</a:t>
            </a:r>
            <a:r>
              <a:rPr lang="en-US" i="1" dirty="0" smtClean="0"/>
              <a:t>(</a:t>
            </a:r>
            <a:r>
              <a:rPr lang="en-US" i="1" dirty="0" err="1" smtClean="0"/>
              <a:t>int</a:t>
            </a:r>
            <a:r>
              <a:rPr lang="en-US" i="1" dirty="0" smtClean="0"/>
              <a:t> n) =&gt; n &lt;= 1 ? 1 : </a:t>
            </a:r>
            <a:r>
              <a:rPr lang="en-US" i="1" dirty="0" err="1" smtClean="0"/>
              <a:t>slowFib</a:t>
            </a:r>
            <a:r>
              <a:rPr lang="en-US" i="1" dirty="0" smtClean="0"/>
              <a:t>(n - 1) + </a:t>
            </a:r>
            <a:r>
              <a:rPr lang="en-US" i="1" dirty="0" err="1" smtClean="0"/>
              <a:t>slowFib</a:t>
            </a:r>
            <a:r>
              <a:rPr lang="en-US" i="1" dirty="0" smtClean="0"/>
              <a:t>(n - 2);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sz="2400" i="1" dirty="0" smtClean="0"/>
              <a:t>// Compute without blocking current isolate.</a:t>
            </a:r>
          </a:p>
          <a:p>
            <a:pPr marL="0" indent="0">
              <a:buNone/>
            </a:pPr>
            <a:r>
              <a:rPr lang="en-US" i="1" dirty="0" smtClean="0"/>
              <a:t>void fib40() </a:t>
            </a:r>
            <a:r>
              <a:rPr lang="en-US" i="1" dirty="0" err="1" smtClean="0"/>
              <a:t>async</a:t>
            </a:r>
            <a:r>
              <a:rPr lang="en-US" i="1" dirty="0" smtClean="0"/>
              <a:t> {</a:t>
            </a:r>
          </a:p>
          <a:p>
            <a:pPr marL="0" indent="0">
              <a:buNone/>
            </a:pPr>
            <a:r>
              <a:rPr lang="en-US" i="1" dirty="0" smtClean="0"/>
              <a:t>  </a:t>
            </a:r>
            <a:r>
              <a:rPr lang="en-US" i="1" dirty="0" err="1" smtClean="0"/>
              <a:t>var</a:t>
            </a:r>
            <a:r>
              <a:rPr lang="en-US" i="1" dirty="0" smtClean="0"/>
              <a:t> result = await </a:t>
            </a:r>
            <a:r>
              <a:rPr lang="en-US" i="1" dirty="0" err="1" smtClean="0"/>
              <a:t>Isolate.run</a:t>
            </a:r>
            <a:r>
              <a:rPr lang="en-US" i="1" dirty="0" smtClean="0"/>
              <a:t>(() =&gt; </a:t>
            </a:r>
            <a:r>
              <a:rPr lang="en-US" i="1" dirty="0" err="1" smtClean="0"/>
              <a:t>slowFib</a:t>
            </a:r>
            <a:r>
              <a:rPr lang="en-US" i="1" dirty="0" smtClean="0"/>
              <a:t>(40));</a:t>
            </a:r>
          </a:p>
          <a:p>
            <a:pPr marL="0" indent="0">
              <a:buNone/>
            </a:pPr>
            <a:r>
              <a:rPr lang="en-US" i="1" dirty="0" smtClean="0"/>
              <a:t>  print('Fib(40) = $result');</a:t>
            </a:r>
          </a:p>
          <a:p>
            <a:pPr marL="0" indent="0">
              <a:buNone/>
            </a:pPr>
            <a:r>
              <a:rPr lang="en-US" i="1" dirty="0" smtClean="0"/>
              <a:t>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60846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isolate </a:t>
            </a:r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 smtClean="0"/>
              <a:t>	Когда </a:t>
            </a:r>
            <a:r>
              <a:rPr lang="ru-RU" sz="3200" dirty="0" err="1" smtClean="0"/>
              <a:t>изолят</a:t>
            </a:r>
            <a:r>
              <a:rPr lang="ru-RU" sz="3200" dirty="0" smtClean="0"/>
              <a:t> вызывает </a:t>
            </a:r>
            <a:r>
              <a:rPr lang="ru-RU" sz="3200" dirty="0" err="1" smtClean="0"/>
              <a:t>Isolate.spawn</a:t>
            </a:r>
            <a:r>
              <a:rPr lang="ru-RU" sz="3200" dirty="0" smtClean="0"/>
              <a:t>(), оба </a:t>
            </a:r>
            <a:r>
              <a:rPr lang="ru-RU" sz="3200" dirty="0" err="1" smtClean="0"/>
              <a:t>изолята</a:t>
            </a:r>
            <a:r>
              <a:rPr lang="ru-RU" sz="3200" dirty="0" smtClean="0"/>
              <a:t> имеют одинаковый исполняемый код и находятся в одной группе </a:t>
            </a:r>
            <a:r>
              <a:rPr lang="ru-RU" sz="3200" dirty="0" err="1" smtClean="0"/>
              <a:t>изолятов</a:t>
            </a:r>
            <a:r>
              <a:rPr lang="ru-RU" sz="3200" dirty="0" smtClean="0"/>
              <a:t>. Группы </a:t>
            </a:r>
            <a:r>
              <a:rPr lang="ru-RU" sz="3200" dirty="0" err="1" smtClean="0"/>
              <a:t>изолятов</a:t>
            </a:r>
            <a:r>
              <a:rPr lang="ru-RU" sz="3200" dirty="0" smtClean="0"/>
              <a:t> позволяют оптимизировать производительность, например, совместно использовать код; новый </a:t>
            </a:r>
            <a:r>
              <a:rPr lang="ru-RU" sz="3200" dirty="0" err="1" smtClean="0"/>
              <a:t>изолят</a:t>
            </a:r>
            <a:r>
              <a:rPr lang="ru-RU" sz="3200" dirty="0" smtClean="0"/>
              <a:t> немедленно запускает код, принадлежащий группе </a:t>
            </a:r>
            <a:r>
              <a:rPr lang="ru-RU" sz="3200" dirty="0" err="1" smtClean="0"/>
              <a:t>изолятов</a:t>
            </a:r>
            <a:r>
              <a:rPr lang="ru-RU" sz="3200" dirty="0" smtClean="0"/>
              <a:t>. Кроме того, </a:t>
            </a:r>
            <a:r>
              <a:rPr lang="ru-RU" sz="3200" dirty="0" err="1" smtClean="0"/>
              <a:t>Isolate.exit</a:t>
            </a:r>
            <a:r>
              <a:rPr lang="ru-RU" sz="3200" dirty="0" smtClean="0"/>
              <a:t>() работает только тогда, когда </a:t>
            </a:r>
            <a:r>
              <a:rPr lang="ru-RU" sz="3200" dirty="0" err="1" smtClean="0"/>
              <a:t>изоляты</a:t>
            </a:r>
            <a:r>
              <a:rPr lang="ru-RU" sz="3200" dirty="0" smtClean="0"/>
              <a:t> находятся в одной группе </a:t>
            </a:r>
            <a:r>
              <a:rPr lang="ru-RU" sz="3200" dirty="0" err="1" smtClean="0"/>
              <a:t>изолятов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1991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isolate </a:t>
            </a:r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6720" y="1825624"/>
            <a:ext cx="11521440" cy="48647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 smtClean="0"/>
              <a:t>В некоторых особых случаях вам может понадобиться использовать </a:t>
            </a:r>
            <a:r>
              <a:rPr lang="ru-RU" sz="3200" dirty="0" err="1" smtClean="0"/>
              <a:t>Isolate.spawnUri</a:t>
            </a:r>
            <a:r>
              <a:rPr lang="ru-RU" sz="3200" dirty="0" smtClean="0"/>
              <a:t>(), которая устанавливает новый </a:t>
            </a:r>
            <a:r>
              <a:rPr lang="ru-RU" sz="3200" dirty="0" err="1" smtClean="0"/>
              <a:t>изолят</a:t>
            </a:r>
            <a:r>
              <a:rPr lang="ru-RU" sz="3200" dirty="0" smtClean="0"/>
              <a:t> с копией кода, находящегося по указанному URI. Однако </a:t>
            </a:r>
            <a:r>
              <a:rPr lang="ru-RU" sz="3200" dirty="0" err="1" smtClean="0"/>
              <a:t>spawnUri</a:t>
            </a:r>
            <a:r>
              <a:rPr lang="ru-RU" sz="3200" dirty="0" smtClean="0"/>
              <a:t>() работает гораздо медленнее, чем </a:t>
            </a:r>
            <a:r>
              <a:rPr lang="ru-RU" sz="3200" dirty="0" err="1" smtClean="0"/>
              <a:t>spawn</a:t>
            </a:r>
            <a:r>
              <a:rPr lang="ru-RU" sz="3200" dirty="0" smtClean="0"/>
              <a:t>(), и новый </a:t>
            </a:r>
            <a:r>
              <a:rPr lang="ru-RU" sz="3200" dirty="0" err="1" smtClean="0"/>
              <a:t>изолят</a:t>
            </a:r>
            <a:r>
              <a:rPr lang="ru-RU" sz="3200" dirty="0" smtClean="0"/>
              <a:t> не входит в группу </a:t>
            </a:r>
            <a:r>
              <a:rPr lang="ru-RU" sz="3200" dirty="0" err="1" smtClean="0"/>
              <a:t>изолятов</a:t>
            </a:r>
            <a:r>
              <a:rPr lang="ru-RU" sz="3200" dirty="0" smtClean="0"/>
              <a:t> своего «</a:t>
            </a:r>
            <a:r>
              <a:rPr lang="ru-RU" sz="3200" dirty="0" err="1" smtClean="0"/>
              <a:t>спавнера</a:t>
            </a:r>
            <a:r>
              <a:rPr lang="ru-RU" sz="3200" dirty="0" smtClean="0"/>
              <a:t>». Еще одним эффектом для производительности является то, что передача сообщений происходит медленнее, когда </a:t>
            </a:r>
            <a:r>
              <a:rPr lang="ru-RU" sz="3200" dirty="0" err="1" smtClean="0"/>
              <a:t>изоляты</a:t>
            </a:r>
            <a:r>
              <a:rPr lang="ru-RU" sz="3200" dirty="0" smtClean="0"/>
              <a:t> находятся в разных группах.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1323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</a:t>
            </a:r>
            <a:r>
              <a:rPr lang="en-US" dirty="0" smtClean="0"/>
              <a:t>isolates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900" b="1" dirty="0" err="1" smtClean="0"/>
              <a:t>Изоляты</a:t>
            </a:r>
            <a:r>
              <a:rPr lang="ru-RU" sz="3900" b="1" dirty="0" smtClean="0"/>
              <a:t> - это не потоки </a:t>
            </a:r>
          </a:p>
          <a:p>
            <a:pPr marL="0" indent="0">
              <a:buNone/>
            </a:pPr>
            <a:r>
              <a:rPr lang="ru-RU" sz="3200" dirty="0" smtClean="0"/>
              <a:t>Если вы пришли в </a:t>
            </a:r>
            <a:r>
              <a:rPr lang="ru-RU" sz="3200" dirty="0" err="1" smtClean="0"/>
              <a:t>Dart</a:t>
            </a:r>
            <a:r>
              <a:rPr lang="ru-RU" sz="3200" dirty="0" smtClean="0"/>
              <a:t> из языка с </a:t>
            </a:r>
            <a:r>
              <a:rPr lang="ru-RU" sz="3200" dirty="0" err="1" smtClean="0"/>
              <a:t>многопоточностью</a:t>
            </a:r>
            <a:r>
              <a:rPr lang="ru-RU" sz="3200" dirty="0" smtClean="0"/>
              <a:t>, было бы разумно ожидать, что </a:t>
            </a:r>
            <a:r>
              <a:rPr lang="ru-RU" sz="3200" dirty="0" err="1" smtClean="0"/>
              <a:t>изоляты</a:t>
            </a:r>
            <a:r>
              <a:rPr lang="ru-RU" sz="3200" dirty="0" smtClean="0"/>
              <a:t> будут вести себя как потоки, но это не так. Каждый </a:t>
            </a:r>
            <a:r>
              <a:rPr lang="ru-RU" sz="3200" dirty="0" err="1" smtClean="0"/>
              <a:t>изолят</a:t>
            </a:r>
            <a:r>
              <a:rPr lang="ru-RU" sz="3200" dirty="0" smtClean="0"/>
              <a:t> имеет собственное состояние, гарантирующее, что ни одно из состояний в </a:t>
            </a:r>
            <a:r>
              <a:rPr lang="ru-RU" sz="3200" dirty="0" err="1" smtClean="0"/>
              <a:t>изоляте</a:t>
            </a:r>
            <a:r>
              <a:rPr lang="ru-RU" sz="3200" dirty="0" smtClean="0"/>
              <a:t> не доступно из любого другого </a:t>
            </a:r>
            <a:r>
              <a:rPr lang="ru-RU" sz="3200" dirty="0" err="1" smtClean="0"/>
              <a:t>изолята</a:t>
            </a:r>
            <a:r>
              <a:rPr lang="ru-RU" sz="3200" dirty="0" smtClean="0"/>
              <a:t>. Поэтому </a:t>
            </a:r>
            <a:r>
              <a:rPr lang="ru-RU" sz="3200" dirty="0" err="1" smtClean="0"/>
              <a:t>изоляты</a:t>
            </a:r>
            <a:r>
              <a:rPr lang="ru-RU" sz="3200" dirty="0" smtClean="0"/>
              <a:t> ограничены доступом к собственной памяти.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97203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Asynchrony support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 smtClean="0"/>
              <a:t>	Библиотеки </a:t>
            </a:r>
            <a:r>
              <a:rPr lang="ru-RU" sz="3200" dirty="0" err="1" smtClean="0"/>
              <a:t>Dart</a:t>
            </a:r>
            <a:r>
              <a:rPr lang="ru-RU" sz="3200" dirty="0" smtClean="0"/>
              <a:t> включают в себя множество функций, возвращающих объекты </a:t>
            </a:r>
            <a:r>
              <a:rPr lang="ru-RU" sz="3200" dirty="0" err="1" smtClean="0"/>
              <a:t>Future</a:t>
            </a:r>
            <a:r>
              <a:rPr lang="ru-RU" sz="3200" dirty="0" smtClean="0"/>
              <a:t> или </a:t>
            </a:r>
            <a:r>
              <a:rPr lang="ru-RU" sz="3200" dirty="0" err="1" smtClean="0"/>
              <a:t>Stream</a:t>
            </a:r>
            <a:r>
              <a:rPr lang="ru-RU" sz="3200" dirty="0" smtClean="0"/>
              <a:t>. Эти функции являются асинхронными: они возвращаются после выполнения операции, которая может занять много времени (например, ввода-вывода), не дожидаясь ее завершения.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668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</a:t>
            </a:r>
            <a:r>
              <a:rPr lang="en-US" dirty="0" smtClean="0"/>
              <a:t>Futures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	Когда вам нужен результат выполнения </a:t>
            </a:r>
            <a:r>
              <a:rPr lang="ru-RU" sz="3200" dirty="0" err="1" smtClean="0"/>
              <a:t>Future</a:t>
            </a:r>
            <a:r>
              <a:rPr lang="ru-RU" sz="3200" dirty="0" smtClean="0"/>
              <a:t>, у вас есть два варианта: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sz="3200" dirty="0" smtClean="0"/>
              <a:t>Использовать </a:t>
            </a:r>
            <a:r>
              <a:rPr lang="ru-RU" sz="3200" dirty="0" err="1" smtClean="0"/>
              <a:t>async</a:t>
            </a:r>
            <a:r>
              <a:rPr lang="ru-RU" sz="3200" dirty="0" smtClean="0"/>
              <a:t> и </a:t>
            </a:r>
            <a:r>
              <a:rPr lang="ru-RU" sz="3200" dirty="0" err="1" smtClean="0"/>
              <a:t>await</a:t>
            </a:r>
            <a:r>
              <a:rPr lang="ru-RU" sz="3200" dirty="0" smtClean="0"/>
              <a:t>, как описано далее и в учебнике по асинхронному программированию.</a:t>
            </a:r>
          </a:p>
          <a:p>
            <a:r>
              <a:rPr lang="ru-RU" sz="3200" dirty="0" smtClean="0"/>
              <a:t> Использовать </a:t>
            </a:r>
            <a:r>
              <a:rPr lang="ru-RU" sz="3200" dirty="0" err="1" smtClean="0"/>
              <a:t>Future</a:t>
            </a:r>
            <a:r>
              <a:rPr lang="ru-RU" sz="3200" dirty="0" smtClean="0"/>
              <a:t> API, как описано в документации </a:t>
            </a:r>
            <a:r>
              <a:rPr lang="ru-RU" sz="3200" dirty="0" err="1" smtClean="0"/>
              <a:t>dart:async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4252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</a:t>
            </a:r>
            <a:r>
              <a:rPr lang="en-US" dirty="0" smtClean="0"/>
              <a:t>Futures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/>
              <a:t>await </a:t>
            </a:r>
            <a:r>
              <a:rPr lang="en-US" sz="3200" i="1" dirty="0" err="1" smtClean="0"/>
              <a:t>lookUpVersion</a:t>
            </a:r>
            <a:r>
              <a:rPr lang="en-US" sz="3200" i="1" dirty="0" smtClean="0"/>
              <a:t>();</a:t>
            </a:r>
            <a:endParaRPr lang="ru-RU" sz="3200" i="1" dirty="0" smtClean="0"/>
          </a:p>
          <a:p>
            <a:pPr marL="0" indent="0">
              <a:buNone/>
            </a:pPr>
            <a:endParaRPr lang="ru-RU" sz="3200" i="1" dirty="0"/>
          </a:p>
          <a:p>
            <a:pPr marL="0" indent="0">
              <a:buNone/>
            </a:pPr>
            <a:r>
              <a:rPr lang="en-US" sz="3600" i="1" dirty="0" smtClean="0"/>
              <a:t>Future&lt;void&gt; </a:t>
            </a:r>
            <a:r>
              <a:rPr lang="en-US" sz="3600" i="1" dirty="0" err="1" smtClean="0"/>
              <a:t>checkVersion</a:t>
            </a:r>
            <a:r>
              <a:rPr lang="en-US" sz="3600" i="1" dirty="0" smtClean="0"/>
              <a:t>() </a:t>
            </a:r>
            <a:r>
              <a:rPr lang="en-US" sz="3600" i="1" dirty="0" err="1" smtClean="0"/>
              <a:t>async</a:t>
            </a:r>
            <a:r>
              <a:rPr lang="en-US" sz="3600" i="1" dirty="0" smtClean="0"/>
              <a:t> {</a:t>
            </a:r>
          </a:p>
          <a:p>
            <a:pPr marL="0" indent="0">
              <a:buNone/>
            </a:pPr>
            <a:r>
              <a:rPr lang="en-US" sz="3600" i="1" dirty="0" smtClean="0"/>
              <a:t>  </a:t>
            </a:r>
            <a:r>
              <a:rPr lang="en-US" sz="3600" i="1" dirty="0" err="1" smtClean="0"/>
              <a:t>var</a:t>
            </a:r>
            <a:r>
              <a:rPr lang="en-US" sz="3600" i="1" dirty="0" smtClean="0"/>
              <a:t> version = await </a:t>
            </a:r>
            <a:r>
              <a:rPr lang="en-US" sz="3600" i="1" dirty="0" err="1" smtClean="0"/>
              <a:t>lookUpVersion</a:t>
            </a:r>
            <a:r>
              <a:rPr lang="en-US" sz="3600" i="1" dirty="0" smtClean="0"/>
              <a:t>();</a:t>
            </a:r>
          </a:p>
          <a:p>
            <a:pPr marL="0" indent="0">
              <a:buNone/>
            </a:pPr>
            <a:r>
              <a:rPr lang="en-US" sz="3600" i="1" dirty="0" smtClean="0"/>
              <a:t>  // Do something with version</a:t>
            </a:r>
          </a:p>
          <a:p>
            <a:pPr marL="0" indent="0">
              <a:buNone/>
            </a:pPr>
            <a:r>
              <a:rPr lang="en-US" sz="3600" i="1" dirty="0" smtClean="0"/>
              <a:t>}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492258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</a:t>
            </a:r>
            <a:r>
              <a:rPr lang="en-US" dirty="0"/>
              <a:t>errors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try {</a:t>
            </a:r>
          </a:p>
          <a:p>
            <a:pPr marL="0" indent="0">
              <a:buNone/>
            </a:pPr>
            <a:r>
              <a:rPr lang="en-US" i="1" dirty="0" smtClean="0"/>
              <a:t>  version = await </a:t>
            </a:r>
            <a:r>
              <a:rPr lang="en-US" i="1" dirty="0" err="1" smtClean="0"/>
              <a:t>lookUpVersion</a:t>
            </a:r>
            <a:r>
              <a:rPr lang="en-US" i="1" dirty="0" smtClean="0"/>
              <a:t>();</a:t>
            </a:r>
          </a:p>
          <a:p>
            <a:pPr marL="0" indent="0">
              <a:buNone/>
            </a:pPr>
            <a:r>
              <a:rPr lang="en-US" i="1" dirty="0" smtClean="0"/>
              <a:t>} catch (e) {</a:t>
            </a:r>
          </a:p>
          <a:p>
            <a:pPr marL="0" indent="0">
              <a:buNone/>
            </a:pPr>
            <a:r>
              <a:rPr lang="en-US" i="1" dirty="0" smtClean="0"/>
              <a:t>  // React to inability to look up the version</a:t>
            </a:r>
          </a:p>
          <a:p>
            <a:pPr marL="0" indent="0">
              <a:buNone/>
            </a:pPr>
            <a:r>
              <a:rPr lang="en-US" i="1" dirty="0" smtClean="0"/>
              <a:t>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7316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await multiple times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i="1" dirty="0" err="1" smtClean="0"/>
              <a:t>var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entrypoint</a:t>
            </a:r>
            <a:r>
              <a:rPr lang="en-US" sz="3200" i="1" dirty="0" smtClean="0"/>
              <a:t> = await </a:t>
            </a:r>
            <a:r>
              <a:rPr lang="en-US" sz="3200" i="1" dirty="0" err="1" smtClean="0"/>
              <a:t>findEntryPoint</a:t>
            </a:r>
            <a:r>
              <a:rPr lang="en-US" sz="3200" i="1" dirty="0" smtClean="0"/>
              <a:t>();</a:t>
            </a:r>
          </a:p>
          <a:p>
            <a:pPr marL="0" indent="0">
              <a:buNone/>
            </a:pPr>
            <a:r>
              <a:rPr lang="en-US" sz="3200" i="1" dirty="0" err="1" smtClean="0"/>
              <a:t>var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exitCode</a:t>
            </a:r>
            <a:r>
              <a:rPr lang="en-US" sz="3200" i="1" dirty="0" smtClean="0"/>
              <a:t> = await </a:t>
            </a:r>
            <a:r>
              <a:rPr lang="en-US" sz="3200" i="1" dirty="0" err="1" smtClean="0"/>
              <a:t>runExecutable</a:t>
            </a:r>
            <a:r>
              <a:rPr lang="en-US" sz="3200" i="1" dirty="0" smtClean="0"/>
              <a:t>(</a:t>
            </a:r>
            <a:r>
              <a:rPr lang="en-US" sz="3200" i="1" dirty="0" err="1" smtClean="0"/>
              <a:t>entrypoint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args</a:t>
            </a:r>
            <a:r>
              <a:rPr lang="en-US" sz="3200" i="1" dirty="0" smtClean="0"/>
              <a:t>);</a:t>
            </a:r>
          </a:p>
          <a:p>
            <a:pPr marL="0" indent="0">
              <a:buNone/>
            </a:pPr>
            <a:r>
              <a:rPr lang="en-US" sz="3200" i="1" dirty="0" smtClean="0"/>
              <a:t>await </a:t>
            </a:r>
            <a:r>
              <a:rPr lang="en-US" sz="3200" i="1" dirty="0" err="1" smtClean="0"/>
              <a:t>flushThenExit</a:t>
            </a:r>
            <a:r>
              <a:rPr lang="en-US" sz="3200" i="1" dirty="0" smtClean="0"/>
              <a:t>(</a:t>
            </a:r>
            <a:r>
              <a:rPr lang="en-US" sz="3200" i="1" dirty="0" err="1" smtClean="0"/>
              <a:t>exitCode</a:t>
            </a:r>
            <a:r>
              <a:rPr lang="en-US" sz="3200" i="1" dirty="0" smtClean="0"/>
              <a:t>);</a:t>
            </a:r>
            <a:endParaRPr lang="en-US" sz="3200" i="1" dirty="0"/>
          </a:p>
          <a:p>
            <a:pPr marL="0" indent="0">
              <a:buNone/>
            </a:pPr>
            <a:endParaRPr lang="en-US" sz="3200" i="1" dirty="0" smtClean="0"/>
          </a:p>
          <a:p>
            <a:pPr marL="0" indent="0">
              <a:buNone/>
            </a:pPr>
            <a:r>
              <a:rPr lang="en-US" sz="3200" i="1" dirty="0" smtClean="0"/>
              <a:t>void main() </a:t>
            </a:r>
            <a:r>
              <a:rPr lang="en-US" sz="3200" i="1" dirty="0" err="1" smtClean="0"/>
              <a:t>async</a:t>
            </a:r>
            <a:r>
              <a:rPr lang="en-US" sz="3200" i="1" dirty="0" smtClean="0"/>
              <a:t> {</a:t>
            </a:r>
          </a:p>
          <a:p>
            <a:pPr marL="0" indent="0">
              <a:buNone/>
            </a:pPr>
            <a:r>
              <a:rPr lang="en-US" sz="3200" i="1" dirty="0" smtClean="0"/>
              <a:t>  </a:t>
            </a:r>
            <a:r>
              <a:rPr lang="en-US" sz="3200" i="1" dirty="0" err="1" smtClean="0"/>
              <a:t>checkVersion</a:t>
            </a:r>
            <a:r>
              <a:rPr lang="en-US" sz="3200" i="1" dirty="0" smtClean="0"/>
              <a:t>();</a:t>
            </a:r>
          </a:p>
          <a:p>
            <a:pPr marL="0" indent="0">
              <a:buNone/>
            </a:pPr>
            <a:r>
              <a:rPr lang="en-US" sz="3200" i="1" dirty="0" smtClean="0"/>
              <a:t>  print('In main: version is ${await </a:t>
            </a:r>
            <a:r>
              <a:rPr lang="en-US" sz="3200" i="1" dirty="0" err="1" smtClean="0"/>
              <a:t>lookUpVersion</a:t>
            </a:r>
            <a:r>
              <a:rPr lang="en-US" sz="3200" i="1" dirty="0" smtClean="0"/>
              <a:t>()}');</a:t>
            </a:r>
          </a:p>
          <a:p>
            <a:pPr marL="0" indent="0">
              <a:buNone/>
            </a:pPr>
            <a:r>
              <a:rPr lang="en-US" sz="3200" i="1" dirty="0" smtClean="0"/>
              <a:t>}</a:t>
            </a:r>
            <a:endParaRPr lang="en-US" sz="3200" i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3566160"/>
            <a:ext cx="124663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50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Асинхронная функция - это функция, тело которой помечено модификатором </a:t>
            </a:r>
            <a:r>
              <a:rPr lang="ru-RU" dirty="0" err="1" smtClean="0"/>
              <a:t>async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Добавление ключевого слова </a:t>
            </a:r>
            <a:r>
              <a:rPr lang="ru-RU" dirty="0" err="1" smtClean="0"/>
              <a:t>async</a:t>
            </a:r>
            <a:r>
              <a:rPr lang="ru-RU" dirty="0" smtClean="0"/>
              <a:t> к функции заставляет ее возвращать </a:t>
            </a:r>
            <a:r>
              <a:rPr lang="ru-RU" dirty="0" err="1" smtClean="0"/>
              <a:t>Future</a:t>
            </a:r>
            <a:r>
              <a:rPr lang="ru-RU" dirty="0" smtClean="0"/>
              <a:t>. Например, рассмотрим эту синхронную функцию, которая возвращает </a:t>
            </a:r>
            <a:r>
              <a:rPr lang="ru-RU" dirty="0" err="1" smtClean="0"/>
              <a:t>String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String </a:t>
            </a:r>
            <a:r>
              <a:rPr lang="en-US" b="1" i="1" dirty="0" err="1" smtClean="0"/>
              <a:t>lookUpVersion</a:t>
            </a:r>
            <a:r>
              <a:rPr lang="en-US" b="1" i="1" dirty="0" smtClean="0"/>
              <a:t>() =&gt; '1.0.0';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sz="3200" b="1" i="1" dirty="0" smtClean="0"/>
              <a:t>Future&lt;String&gt; </a:t>
            </a:r>
            <a:r>
              <a:rPr lang="en-US" sz="3200" b="1" i="1" dirty="0" err="1" smtClean="0"/>
              <a:t>lookUpVersion</a:t>
            </a:r>
            <a:r>
              <a:rPr lang="en-US" sz="3200" b="1" i="1" dirty="0" smtClean="0"/>
              <a:t>() </a:t>
            </a:r>
            <a:r>
              <a:rPr lang="en-US" sz="3200" b="1" i="1" dirty="0" err="1" smtClean="0"/>
              <a:t>async</a:t>
            </a:r>
            <a:r>
              <a:rPr lang="en-US" sz="3200" b="1" i="1" dirty="0" smtClean="0"/>
              <a:t> =&gt; '1.0.0';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44976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Способ функционирования цикла событий напоминает этот код</a:t>
            </a:r>
            <a:r>
              <a:rPr lang="ru-RU" dirty="0" smtClean="0"/>
              <a:t>:</a:t>
            </a: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 smtClean="0"/>
              <a:t>while (</a:t>
            </a:r>
            <a:r>
              <a:rPr lang="en-US" i="1" dirty="0" err="1" smtClean="0"/>
              <a:t>eventQueue.waitForEvent</a:t>
            </a:r>
            <a:r>
              <a:rPr lang="en-US" i="1" dirty="0" smtClean="0"/>
              <a:t>()) {</a:t>
            </a:r>
          </a:p>
          <a:p>
            <a:pPr marL="0" indent="0">
              <a:buNone/>
            </a:pPr>
            <a:r>
              <a:rPr lang="en-US" i="1" dirty="0" smtClean="0"/>
              <a:t>  </a:t>
            </a:r>
            <a:r>
              <a:rPr lang="en-US" i="1" dirty="0" err="1" smtClean="0"/>
              <a:t>eventQueue.processNextEvent</a:t>
            </a:r>
            <a:r>
              <a:rPr lang="en-US" i="1" dirty="0" smtClean="0"/>
              <a:t>();</a:t>
            </a:r>
          </a:p>
          <a:p>
            <a:pPr marL="0" indent="0">
              <a:buNone/>
            </a:pPr>
            <a:r>
              <a:rPr lang="en-US" i="1" dirty="0" smtClean="0"/>
              <a:t>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53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</a:t>
            </a:r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1480" y="1825625"/>
            <a:ext cx="11353800" cy="469709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Когда вам нужно получить значения из потока, у вас есть два варианта:</a:t>
            </a:r>
          </a:p>
          <a:p>
            <a:r>
              <a:rPr lang="ru-RU" sz="3200" dirty="0" smtClean="0"/>
              <a:t>Использовать </a:t>
            </a:r>
            <a:r>
              <a:rPr lang="ru-RU" sz="3200" dirty="0" err="1" smtClean="0"/>
              <a:t>async</a:t>
            </a:r>
            <a:r>
              <a:rPr lang="ru-RU" sz="3200" dirty="0" smtClean="0"/>
              <a:t> и асинхронный цикл </a:t>
            </a:r>
            <a:r>
              <a:rPr lang="ru-RU" sz="3200" dirty="0" err="1" smtClean="0"/>
              <a:t>for</a:t>
            </a:r>
            <a:r>
              <a:rPr lang="ru-RU" sz="3200" dirty="0" smtClean="0"/>
              <a:t> (</a:t>
            </a:r>
            <a:r>
              <a:rPr lang="ru-RU" sz="3200" dirty="0" err="1" smtClean="0"/>
              <a:t>await</a:t>
            </a:r>
            <a:r>
              <a:rPr lang="ru-RU" sz="3200" dirty="0" smtClean="0"/>
              <a:t> </a:t>
            </a:r>
            <a:r>
              <a:rPr lang="ru-RU" sz="3200" dirty="0" err="1" smtClean="0"/>
              <a:t>for</a:t>
            </a:r>
            <a:r>
              <a:rPr lang="ru-RU" sz="3200" dirty="0" smtClean="0"/>
              <a:t>). </a:t>
            </a:r>
            <a:endParaRPr lang="en-US" sz="3200" dirty="0" smtClean="0"/>
          </a:p>
          <a:p>
            <a:r>
              <a:rPr lang="ru-RU" sz="3200" dirty="0" smtClean="0"/>
              <a:t>Использовать </a:t>
            </a:r>
            <a:r>
              <a:rPr lang="ru-RU" sz="3200" dirty="0" err="1" smtClean="0"/>
              <a:t>Stream</a:t>
            </a:r>
            <a:r>
              <a:rPr lang="ru-RU" sz="3200" dirty="0" smtClean="0"/>
              <a:t> API, как описано в документации </a:t>
            </a:r>
            <a:r>
              <a:rPr lang="ru-RU" sz="3200" dirty="0" err="1" smtClean="0"/>
              <a:t>dart:async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77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90195"/>
            <a:ext cx="10515600" cy="1325563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Asynchronous </a:t>
            </a:r>
            <a:r>
              <a:rPr lang="en-US" dirty="0"/>
              <a:t>for loop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680" y="1463040"/>
            <a:ext cx="11399520" cy="53949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i="1" dirty="0" smtClean="0"/>
              <a:t>await for (</a:t>
            </a:r>
            <a:r>
              <a:rPr lang="en-US" sz="3200" i="1" dirty="0" err="1" smtClean="0"/>
              <a:t>varOrType</a:t>
            </a:r>
            <a:r>
              <a:rPr lang="en-US" sz="3200" i="1" dirty="0" smtClean="0"/>
              <a:t> identifier in expression) {</a:t>
            </a:r>
          </a:p>
          <a:p>
            <a:pPr marL="0" indent="0">
              <a:buNone/>
            </a:pPr>
            <a:r>
              <a:rPr lang="en-US" sz="3200" i="1" dirty="0" smtClean="0"/>
              <a:t>  // Executes each time the stream emits a value.</a:t>
            </a:r>
          </a:p>
          <a:p>
            <a:pPr marL="0" indent="0">
              <a:buNone/>
            </a:pPr>
            <a:r>
              <a:rPr lang="en-US" sz="3200" i="1" dirty="0" smtClean="0"/>
              <a:t>}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 smtClean="0"/>
              <a:t>void main() </a:t>
            </a:r>
            <a:r>
              <a:rPr lang="en-US" sz="3200" b="1" i="1" dirty="0" err="1" smtClean="0"/>
              <a:t>async</a:t>
            </a:r>
            <a:r>
              <a:rPr lang="en-US" sz="3200" i="1" dirty="0" smtClean="0"/>
              <a:t> {</a:t>
            </a:r>
          </a:p>
          <a:p>
            <a:pPr marL="0" indent="0">
              <a:buNone/>
            </a:pPr>
            <a:r>
              <a:rPr lang="en-US" sz="3200" i="1" dirty="0" smtClean="0"/>
              <a:t>  // ...</a:t>
            </a:r>
          </a:p>
          <a:p>
            <a:pPr marL="0" indent="0">
              <a:buNone/>
            </a:pPr>
            <a:r>
              <a:rPr lang="en-US" sz="3200" i="1" dirty="0" smtClean="0"/>
              <a:t>  </a:t>
            </a:r>
            <a:r>
              <a:rPr lang="en-US" sz="3200" b="1" i="1" dirty="0" smtClean="0"/>
              <a:t>await for </a:t>
            </a:r>
            <a:r>
              <a:rPr lang="en-US" sz="3200" i="1" dirty="0" smtClean="0"/>
              <a:t>(final request in </a:t>
            </a:r>
            <a:r>
              <a:rPr lang="en-US" sz="3200" i="1" dirty="0" err="1" smtClean="0"/>
              <a:t>requestServer</a:t>
            </a:r>
            <a:r>
              <a:rPr lang="en-US" sz="3200" i="1" dirty="0" smtClean="0"/>
              <a:t>) {</a:t>
            </a:r>
          </a:p>
          <a:p>
            <a:pPr marL="0" indent="0">
              <a:buNone/>
            </a:pPr>
            <a:r>
              <a:rPr lang="en-US" sz="3200" i="1" dirty="0" smtClean="0"/>
              <a:t>    </a:t>
            </a:r>
            <a:r>
              <a:rPr lang="en-US" sz="3200" i="1" dirty="0" err="1" smtClean="0"/>
              <a:t>handleRequest</a:t>
            </a:r>
            <a:r>
              <a:rPr lang="en-US" sz="3200" i="1" dirty="0" smtClean="0"/>
              <a:t>(request);</a:t>
            </a:r>
          </a:p>
          <a:p>
            <a:pPr marL="0" indent="0">
              <a:buNone/>
            </a:pPr>
            <a:r>
              <a:rPr lang="en-US" sz="3200" i="1" dirty="0" smtClean="0"/>
              <a:t>  }</a:t>
            </a:r>
          </a:p>
          <a:p>
            <a:pPr marL="0" indent="0">
              <a:buNone/>
            </a:pPr>
            <a:r>
              <a:rPr lang="en-US" sz="3200" i="1" dirty="0" smtClean="0"/>
              <a:t>  // ...</a:t>
            </a:r>
          </a:p>
          <a:p>
            <a:pPr marL="0" indent="0">
              <a:buNone/>
            </a:pPr>
            <a:r>
              <a:rPr lang="en-US" sz="3200" i="1" dirty="0" smtClean="0"/>
              <a:t>}</a:t>
            </a:r>
            <a:endParaRPr lang="en-US" sz="3200" i="1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316992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250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Изоляторы следует использовать всякий раз, когда ваше приложение обрабатывает вычисления, которые достаточно велики, чтобы временно заблокировать другие вычисления. Самый распространенный пример - приложения </a:t>
            </a:r>
            <a:r>
              <a:rPr lang="ru-RU" dirty="0" err="1" smtClean="0"/>
              <a:t>Flutter</a:t>
            </a:r>
            <a:r>
              <a:rPr lang="ru-RU" dirty="0" smtClean="0"/>
              <a:t>, когда вам нужно выполнить большие вычисления, которые в противном случае могут привести к тому, что пользовательский интерфейс перестанет реагировать на запросы.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52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simple worker </a:t>
            </a:r>
            <a:r>
              <a:rPr lang="en-US" dirty="0" smtClean="0"/>
              <a:t>isolate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08760"/>
            <a:ext cx="11506200" cy="507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дальнейших примерах реализован главный </a:t>
            </a:r>
            <a:r>
              <a:rPr lang="ru-RU" dirty="0" err="1" smtClean="0"/>
              <a:t>isolate</a:t>
            </a:r>
            <a:r>
              <a:rPr lang="ru-RU" dirty="0" smtClean="0"/>
              <a:t>, порождающий простой рабочий </a:t>
            </a:r>
            <a:r>
              <a:rPr lang="ru-RU" dirty="0" err="1" smtClean="0"/>
              <a:t>isolate</a:t>
            </a:r>
            <a:r>
              <a:rPr lang="ru-RU" dirty="0" smtClean="0"/>
              <a:t>. </a:t>
            </a:r>
            <a:r>
              <a:rPr lang="ru-RU" dirty="0" err="1" smtClean="0"/>
              <a:t>Isolate.run</a:t>
            </a:r>
            <a:r>
              <a:rPr lang="ru-RU" dirty="0" smtClean="0"/>
              <a:t>() упрощает шаги по настройке и управлению рабочими </a:t>
            </a:r>
            <a:r>
              <a:rPr lang="ru-RU" dirty="0" err="1" smtClean="0"/>
              <a:t>изолятами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Создает (запускает и создает) </a:t>
            </a:r>
            <a:r>
              <a:rPr lang="ru-RU" dirty="0" err="1" smtClean="0"/>
              <a:t>изолят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Запускает функцию на созданном </a:t>
            </a:r>
            <a:r>
              <a:rPr lang="ru-RU" dirty="0" err="1" smtClean="0"/>
              <a:t>изоляте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Получает результат.</a:t>
            </a:r>
          </a:p>
          <a:p>
            <a:pPr marL="0" indent="0">
              <a:buNone/>
            </a:pPr>
            <a:r>
              <a:rPr lang="ru-RU" dirty="0" smtClean="0"/>
              <a:t>Возвращает результат в главный </a:t>
            </a:r>
            <a:r>
              <a:rPr lang="ru-RU" dirty="0" err="1" smtClean="0"/>
              <a:t>изолят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Завершает </a:t>
            </a:r>
            <a:r>
              <a:rPr lang="ru-RU" dirty="0" err="1" smtClean="0"/>
              <a:t>изолят</a:t>
            </a:r>
            <a:r>
              <a:rPr lang="ru-RU" dirty="0" smtClean="0"/>
              <a:t> по окончании работы.</a:t>
            </a:r>
          </a:p>
          <a:p>
            <a:pPr marL="0" indent="0">
              <a:buNone/>
            </a:pPr>
            <a:r>
              <a:rPr lang="ru-RU" dirty="0" smtClean="0"/>
              <a:t>Проверяет, перехватывает и отправляет исключения и ошибки обратно в главный </a:t>
            </a:r>
            <a:r>
              <a:rPr lang="ru-RU" dirty="0" err="1" smtClean="0"/>
              <a:t>изолят</a:t>
            </a:r>
            <a:r>
              <a:rPr lang="ru-RU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 existing method in a new </a:t>
            </a:r>
            <a:r>
              <a:rPr lang="en-US" dirty="0" smtClean="0"/>
              <a:t>isolate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825624"/>
            <a:ext cx="10972800" cy="492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ru-RU" dirty="0" smtClean="0"/>
              <a:t>Вызовите </a:t>
            </a:r>
            <a:r>
              <a:rPr lang="ru-RU" dirty="0" err="1" smtClean="0"/>
              <a:t>run</a:t>
            </a:r>
            <a:r>
              <a:rPr lang="ru-RU" dirty="0" smtClean="0"/>
              <a:t>(), чтобы породить новый </a:t>
            </a:r>
            <a:r>
              <a:rPr lang="ru-RU" dirty="0" err="1" smtClean="0"/>
              <a:t>изолят</a:t>
            </a:r>
            <a:r>
              <a:rPr lang="ru-RU" dirty="0" smtClean="0"/>
              <a:t> (фоновый рабочий) прямо в главном </a:t>
            </a:r>
            <a:r>
              <a:rPr lang="ru-RU" dirty="0" err="1" smtClean="0"/>
              <a:t>изоляте</a:t>
            </a:r>
            <a:r>
              <a:rPr lang="ru-RU" dirty="0" smtClean="0"/>
              <a:t>, пока </a:t>
            </a:r>
            <a:r>
              <a:rPr lang="ru-RU" dirty="0" err="1" smtClean="0"/>
              <a:t>main</a:t>
            </a:r>
            <a:r>
              <a:rPr lang="ru-RU" dirty="0" smtClean="0"/>
              <a:t>() ожидает результата:</a:t>
            </a:r>
            <a:endParaRPr lang="en-US" dirty="0" smtClean="0"/>
          </a:p>
          <a:p>
            <a:pPr marL="0" indent="0">
              <a:buNone/>
            </a:pPr>
            <a:r>
              <a:rPr lang="en-US" i="1" dirty="0" err="1" smtClean="0"/>
              <a:t>const</a:t>
            </a:r>
            <a:r>
              <a:rPr lang="en-US" i="1" dirty="0" smtClean="0"/>
              <a:t> String filename = '</a:t>
            </a:r>
            <a:r>
              <a:rPr lang="en-US" i="1" dirty="0" err="1" smtClean="0"/>
              <a:t>with_keys.json</a:t>
            </a:r>
            <a:r>
              <a:rPr lang="en-US" i="1" dirty="0" smtClean="0"/>
              <a:t>';</a:t>
            </a:r>
          </a:p>
          <a:p>
            <a:pPr marL="0" indent="0">
              <a:buNone/>
            </a:pPr>
            <a:r>
              <a:rPr lang="en-US" i="1" dirty="0" smtClean="0"/>
              <a:t>void main() </a:t>
            </a:r>
            <a:r>
              <a:rPr lang="en-US" i="1" dirty="0" err="1" smtClean="0"/>
              <a:t>async</a:t>
            </a:r>
            <a:r>
              <a:rPr lang="en-US" i="1" dirty="0" smtClean="0"/>
              <a:t> {</a:t>
            </a:r>
          </a:p>
          <a:p>
            <a:pPr marL="0" indent="0">
              <a:buNone/>
            </a:pPr>
            <a:r>
              <a:rPr lang="en-US" sz="2400" i="1" dirty="0" smtClean="0"/>
              <a:t>  // Read some data.</a:t>
            </a:r>
          </a:p>
          <a:p>
            <a:pPr marL="0" indent="0">
              <a:buNone/>
            </a:pPr>
            <a:r>
              <a:rPr lang="en-US" i="1" dirty="0" smtClean="0"/>
              <a:t>  final </a:t>
            </a:r>
            <a:r>
              <a:rPr lang="en-US" i="1" dirty="0" err="1" smtClean="0"/>
              <a:t>jsonData</a:t>
            </a:r>
            <a:r>
              <a:rPr lang="en-US" i="1" dirty="0" smtClean="0"/>
              <a:t> = await </a:t>
            </a:r>
            <a:r>
              <a:rPr lang="en-US" i="1" dirty="0" err="1" smtClean="0"/>
              <a:t>Isolate.run</a:t>
            </a:r>
            <a:r>
              <a:rPr lang="en-US" i="1" dirty="0" smtClean="0"/>
              <a:t>(_</a:t>
            </a:r>
            <a:r>
              <a:rPr lang="en-US" i="1" dirty="0" err="1" smtClean="0"/>
              <a:t>readAndParseJson</a:t>
            </a:r>
            <a:r>
              <a:rPr lang="en-US" i="1" dirty="0" smtClean="0"/>
              <a:t>);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sz="2400" i="1" dirty="0" smtClean="0"/>
              <a:t>  // Use that data.</a:t>
            </a:r>
          </a:p>
          <a:p>
            <a:pPr marL="0" indent="0">
              <a:buNone/>
            </a:pPr>
            <a:r>
              <a:rPr lang="en-US" i="1" dirty="0" smtClean="0"/>
              <a:t>  print('Number of JSON keys: ${</a:t>
            </a:r>
            <a:r>
              <a:rPr lang="en-US" i="1" dirty="0" err="1" smtClean="0"/>
              <a:t>jsonData.length</a:t>
            </a:r>
            <a:r>
              <a:rPr lang="en-US" i="1" dirty="0" smtClean="0"/>
              <a:t>}');</a:t>
            </a:r>
          </a:p>
          <a:p>
            <a:pPr marL="0" indent="0">
              <a:buNone/>
            </a:pPr>
            <a:r>
              <a:rPr lang="en-US" i="1" dirty="0" smtClean="0"/>
              <a:t>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6202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 existing method in a new </a:t>
            </a:r>
            <a:r>
              <a:rPr lang="en-US" dirty="0" smtClean="0"/>
              <a:t>isolate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825624"/>
            <a:ext cx="10972800" cy="492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2 </a:t>
            </a:r>
            <a:r>
              <a:rPr lang="ru-RU" sz="3200" dirty="0" smtClean="0"/>
              <a:t>В качестве первого аргумента передайте рабочему изолятору функцию, которую вы хотите выполнить. В данном примере это существующая функция _</a:t>
            </a:r>
            <a:r>
              <a:rPr lang="ru-RU" sz="3200" dirty="0" err="1" smtClean="0"/>
              <a:t>readAndParseJson</a:t>
            </a:r>
            <a:r>
              <a:rPr lang="ru-RU" sz="3200" dirty="0" smtClean="0"/>
              <a:t>():</a:t>
            </a:r>
            <a:endParaRPr lang="en-US" sz="3200" dirty="0" smtClean="0"/>
          </a:p>
          <a:p>
            <a:pPr marL="0" indent="0">
              <a:buNone/>
            </a:pPr>
            <a:r>
              <a:rPr lang="ru-RU" sz="3200" dirty="0" smtClean="0"/>
              <a:t>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i="1" dirty="0" smtClean="0"/>
              <a:t>Future&lt;Map&lt;String, dynamic&gt;&gt; _</a:t>
            </a:r>
            <a:r>
              <a:rPr lang="en-US" sz="3200" i="1" dirty="0" err="1" smtClean="0"/>
              <a:t>readAndParseJson</a:t>
            </a:r>
            <a:r>
              <a:rPr lang="en-US" sz="3200" i="1" dirty="0" smtClean="0"/>
              <a:t>() </a:t>
            </a:r>
            <a:r>
              <a:rPr lang="en-US" sz="3200" i="1" dirty="0" err="1" smtClean="0"/>
              <a:t>async</a:t>
            </a:r>
            <a:r>
              <a:rPr lang="en-US" sz="3200" i="1" dirty="0" smtClean="0"/>
              <a:t> {</a:t>
            </a:r>
          </a:p>
          <a:p>
            <a:pPr marL="0" indent="0">
              <a:buNone/>
            </a:pPr>
            <a:r>
              <a:rPr lang="en-US" sz="3200" i="1" dirty="0" smtClean="0"/>
              <a:t>  final </a:t>
            </a:r>
            <a:r>
              <a:rPr lang="en-US" sz="3200" i="1" dirty="0" err="1" smtClean="0"/>
              <a:t>fileData</a:t>
            </a:r>
            <a:r>
              <a:rPr lang="en-US" sz="3200" i="1" dirty="0" smtClean="0"/>
              <a:t> = await File(filename).</a:t>
            </a:r>
            <a:r>
              <a:rPr lang="en-US" sz="3200" i="1" dirty="0" err="1" smtClean="0"/>
              <a:t>readAsString</a:t>
            </a:r>
            <a:r>
              <a:rPr lang="en-US" sz="3200" i="1" dirty="0" smtClean="0"/>
              <a:t>();</a:t>
            </a:r>
          </a:p>
          <a:p>
            <a:pPr marL="0" indent="0">
              <a:buNone/>
            </a:pPr>
            <a:r>
              <a:rPr lang="en-US" sz="3200" i="1" dirty="0" smtClean="0"/>
              <a:t>  final </a:t>
            </a:r>
            <a:r>
              <a:rPr lang="en-US" sz="3200" i="1" dirty="0" err="1" smtClean="0"/>
              <a:t>jsonData</a:t>
            </a:r>
            <a:r>
              <a:rPr lang="en-US" sz="3200" i="1" dirty="0" smtClean="0"/>
              <a:t> = </a:t>
            </a:r>
            <a:r>
              <a:rPr lang="en-US" sz="3200" i="1" dirty="0" err="1" smtClean="0"/>
              <a:t>jsonDecode</a:t>
            </a:r>
            <a:r>
              <a:rPr lang="en-US" sz="3200" i="1" dirty="0" smtClean="0"/>
              <a:t>(</a:t>
            </a:r>
            <a:r>
              <a:rPr lang="en-US" sz="3200" i="1" dirty="0" err="1" smtClean="0"/>
              <a:t>fileData</a:t>
            </a:r>
            <a:r>
              <a:rPr lang="en-US" sz="3200" i="1" dirty="0" smtClean="0"/>
              <a:t>) as Map&lt;String, dynamic&gt;;</a:t>
            </a:r>
          </a:p>
          <a:p>
            <a:pPr marL="0" indent="0">
              <a:buNone/>
            </a:pPr>
            <a:r>
              <a:rPr lang="en-US" sz="3200" i="1" dirty="0" smtClean="0"/>
              <a:t>  return </a:t>
            </a:r>
            <a:r>
              <a:rPr lang="en-US" sz="3200" i="1" dirty="0" err="1" smtClean="0"/>
              <a:t>jsonData</a:t>
            </a:r>
            <a:r>
              <a:rPr lang="en-US" sz="3200" i="1" dirty="0" smtClean="0"/>
              <a:t>;</a:t>
            </a:r>
          </a:p>
          <a:p>
            <a:pPr marL="0" indent="0">
              <a:buNone/>
            </a:pPr>
            <a:r>
              <a:rPr lang="en-US" sz="3200" i="1" dirty="0" smtClean="0"/>
              <a:t>}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847030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 existing method in a new </a:t>
            </a:r>
            <a:r>
              <a:rPr lang="en-US" dirty="0" smtClean="0"/>
              <a:t>isolate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825624"/>
            <a:ext cx="10972800" cy="492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3 </a:t>
            </a:r>
            <a:r>
              <a:rPr lang="ru-RU" sz="3200" dirty="0" err="1" smtClean="0"/>
              <a:t>Isolate.run</a:t>
            </a:r>
            <a:r>
              <a:rPr lang="ru-RU" sz="3200" dirty="0" smtClean="0"/>
              <a:t>() получает результат, который возвращает _</a:t>
            </a:r>
            <a:r>
              <a:rPr lang="ru-RU" sz="3200" dirty="0" err="1" smtClean="0"/>
              <a:t>readAndParseJson</a:t>
            </a:r>
            <a:r>
              <a:rPr lang="ru-RU" sz="3200" dirty="0" smtClean="0"/>
              <a:t>(), и отправляет его обратно в главный </a:t>
            </a:r>
            <a:r>
              <a:rPr lang="ru-RU" sz="3200" dirty="0" err="1" smtClean="0"/>
              <a:t>изолят</a:t>
            </a:r>
            <a:r>
              <a:rPr lang="ru-RU" sz="3200" dirty="0" smtClean="0"/>
              <a:t>, выключая рабочий </a:t>
            </a:r>
            <a:r>
              <a:rPr lang="ru-RU" sz="3200" dirty="0" err="1" smtClean="0"/>
              <a:t>изолят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r>
              <a:rPr lang="en-US" sz="3200" dirty="0"/>
              <a:t>4</a:t>
            </a:r>
            <a:r>
              <a:rPr lang="en-US" sz="3200" dirty="0" smtClean="0"/>
              <a:t> </a:t>
            </a:r>
            <a:r>
              <a:rPr lang="ru-RU" sz="3200" dirty="0" smtClean="0"/>
              <a:t>Рабочий </a:t>
            </a:r>
            <a:r>
              <a:rPr lang="ru-RU" sz="3200" dirty="0" err="1" smtClean="0"/>
              <a:t>изолят</a:t>
            </a:r>
            <a:r>
              <a:rPr lang="ru-RU" sz="3200" dirty="0" smtClean="0"/>
              <a:t> передает память, содержащую результат, главному </a:t>
            </a:r>
            <a:r>
              <a:rPr lang="ru-RU" sz="3200" dirty="0" err="1" smtClean="0"/>
              <a:t>изоляту</a:t>
            </a:r>
            <a:r>
              <a:rPr lang="ru-RU" sz="3200" dirty="0" smtClean="0"/>
              <a:t>. Он не копирует данные. Рабочий </a:t>
            </a:r>
            <a:r>
              <a:rPr lang="ru-RU" sz="3200" dirty="0" err="1" smtClean="0"/>
              <a:t>изолят</a:t>
            </a:r>
            <a:r>
              <a:rPr lang="ru-RU" sz="3200" dirty="0" smtClean="0"/>
              <a:t> выполняет проверочный проход, чтобы убедиться, что объекты что объекты могут быть переданы.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0528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closures with </a:t>
            </a:r>
            <a:r>
              <a:rPr lang="en-US" dirty="0" smtClean="0"/>
              <a:t>isolates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825624"/>
            <a:ext cx="111252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String filename = '</a:t>
            </a:r>
            <a:r>
              <a:rPr lang="en-US" dirty="0" err="1" smtClean="0"/>
              <a:t>with_keys.json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main() </a:t>
            </a:r>
            <a:r>
              <a:rPr lang="en-US" dirty="0" err="1" smtClean="0"/>
              <a:t>async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sz="2400" dirty="0" smtClean="0"/>
              <a:t>  // Read some data.</a:t>
            </a:r>
          </a:p>
          <a:p>
            <a:pPr marL="0" indent="0">
              <a:buNone/>
            </a:pPr>
            <a:r>
              <a:rPr lang="en-US" dirty="0" smtClean="0"/>
              <a:t>  final </a:t>
            </a:r>
            <a:r>
              <a:rPr lang="en-US" dirty="0" err="1" smtClean="0"/>
              <a:t>jsonData</a:t>
            </a:r>
            <a:r>
              <a:rPr lang="en-US" dirty="0" smtClean="0"/>
              <a:t> = await </a:t>
            </a:r>
            <a:r>
              <a:rPr lang="en-US" dirty="0" err="1" smtClean="0"/>
              <a:t>Isolate.run</a:t>
            </a:r>
            <a:r>
              <a:rPr lang="en-US" dirty="0" smtClean="0"/>
              <a:t>(() </a:t>
            </a:r>
            <a:r>
              <a:rPr lang="en-US" dirty="0" err="1" smtClean="0"/>
              <a:t>async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final </a:t>
            </a:r>
            <a:r>
              <a:rPr lang="en-US" dirty="0" err="1" smtClean="0"/>
              <a:t>fileData</a:t>
            </a:r>
            <a:r>
              <a:rPr lang="en-US" dirty="0" smtClean="0"/>
              <a:t> = await File(filename).</a:t>
            </a:r>
            <a:r>
              <a:rPr lang="en-US" dirty="0" err="1" smtClean="0"/>
              <a:t>readAsString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final </a:t>
            </a:r>
            <a:r>
              <a:rPr lang="en-US" dirty="0" err="1" smtClean="0"/>
              <a:t>jsonData</a:t>
            </a:r>
            <a:r>
              <a:rPr lang="en-US" dirty="0" smtClean="0"/>
              <a:t> = </a:t>
            </a:r>
            <a:r>
              <a:rPr lang="en-US" dirty="0" err="1" smtClean="0"/>
              <a:t>jsonDecode</a:t>
            </a:r>
            <a:r>
              <a:rPr lang="en-US" dirty="0" smtClean="0"/>
              <a:t>(</a:t>
            </a:r>
            <a:r>
              <a:rPr lang="en-US" dirty="0" err="1" smtClean="0"/>
              <a:t>fileData</a:t>
            </a:r>
            <a:r>
              <a:rPr lang="en-US" dirty="0" smtClean="0"/>
              <a:t>) as Map&lt;String, dynamic&gt;;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jsonData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  // Use that data.</a:t>
            </a:r>
          </a:p>
          <a:p>
            <a:pPr marL="0" indent="0">
              <a:buNone/>
            </a:pPr>
            <a:r>
              <a:rPr lang="en-US" dirty="0" smtClean="0"/>
              <a:t>  print('Number of JSON keys: ${</a:t>
            </a:r>
            <a:r>
              <a:rPr lang="en-US" dirty="0" err="1" smtClean="0"/>
              <a:t>jsonData.length</a:t>
            </a:r>
            <a:r>
              <a:rPr lang="en-US" dirty="0" smtClean="0"/>
              <a:t>}');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22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multiple messages between isolates with </a:t>
            </a:r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Короткоживущие </a:t>
            </a:r>
            <a:r>
              <a:rPr lang="ru-RU" sz="3200" dirty="0" err="1" smtClean="0"/>
              <a:t>изоляты</a:t>
            </a:r>
            <a:r>
              <a:rPr lang="ru-RU" sz="3200" dirty="0" smtClean="0"/>
              <a:t> удобны в использовании, но требуют затрат производительности на порождение новых </a:t>
            </a:r>
            <a:r>
              <a:rPr lang="ru-RU" sz="3200" dirty="0" err="1" smtClean="0"/>
              <a:t>изолятов</a:t>
            </a:r>
            <a:r>
              <a:rPr lang="ru-RU" sz="3200" dirty="0" smtClean="0"/>
              <a:t> и копирование объектов из одного </a:t>
            </a:r>
            <a:r>
              <a:rPr lang="ru-RU" sz="3200" dirty="0" err="1" smtClean="0"/>
              <a:t>изолята</a:t>
            </a:r>
            <a:r>
              <a:rPr lang="ru-RU" sz="3200" dirty="0" smtClean="0"/>
              <a:t> в другой. Если ваш код зависит от многократного выполнения одних и тех же вычислений с помощью </a:t>
            </a:r>
            <a:r>
              <a:rPr lang="ru-RU" sz="3200" dirty="0" err="1" smtClean="0"/>
              <a:t>Isolate.run</a:t>
            </a:r>
            <a:r>
              <a:rPr lang="ru-RU" sz="3200" dirty="0" smtClean="0"/>
              <a:t>, вы можете повысить производительность, создав вместо этого долгоживущие </a:t>
            </a:r>
            <a:r>
              <a:rPr lang="ru-RU" sz="3200" dirty="0" err="1" smtClean="0"/>
              <a:t>изоляты</a:t>
            </a:r>
            <a:r>
              <a:rPr lang="ru-RU" sz="3200" dirty="0" smtClean="0"/>
              <a:t>, которые не завершаются сразу.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5159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multiple messages between isolates with </a:t>
            </a:r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Для этого можно использовать некоторые низкоуровневые </a:t>
            </a:r>
            <a:r>
              <a:rPr lang="en-US" sz="3200" dirty="0" smtClean="0"/>
              <a:t>API isolate, </a:t>
            </a:r>
            <a:r>
              <a:rPr lang="ru-RU" sz="3200" dirty="0" smtClean="0"/>
              <a:t>которые абстрагирует </a:t>
            </a:r>
            <a:r>
              <a:rPr lang="en-US" sz="3200" dirty="0" err="1" smtClean="0"/>
              <a:t>Isolate.run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marL="0" indent="0">
              <a:buNone/>
            </a:pPr>
            <a:r>
              <a:rPr lang="en-US" sz="3200" dirty="0" err="1" smtClean="0"/>
              <a:t>Isolate.spawn</a:t>
            </a:r>
            <a:r>
              <a:rPr lang="en-US" sz="3200" dirty="0" smtClean="0"/>
              <a:t>() </a:t>
            </a:r>
            <a:r>
              <a:rPr lang="ru-RU" sz="3200" dirty="0" smtClean="0"/>
              <a:t>и </a:t>
            </a:r>
            <a:r>
              <a:rPr lang="en-US" sz="3200" dirty="0" err="1" smtClean="0"/>
              <a:t>Isolate.exit</a:t>
            </a:r>
            <a:r>
              <a:rPr lang="en-US" sz="3200" dirty="0" smtClean="0"/>
              <a:t>().</a:t>
            </a:r>
            <a:endParaRPr lang="ru-RU" sz="3200" dirty="0" smtClean="0"/>
          </a:p>
          <a:p>
            <a:pPr marL="0" indent="0">
              <a:buNone/>
            </a:pPr>
            <a:r>
              <a:rPr lang="en-US" sz="3200" dirty="0" err="1" smtClean="0"/>
              <a:t>ReceivePort</a:t>
            </a:r>
            <a:r>
              <a:rPr lang="en-US" sz="3200" dirty="0" smtClean="0"/>
              <a:t> </a:t>
            </a:r>
            <a:r>
              <a:rPr lang="ru-RU" sz="3200" dirty="0" smtClean="0"/>
              <a:t>и </a:t>
            </a:r>
            <a:r>
              <a:rPr lang="en-US" sz="3200" dirty="0" err="1" smtClean="0"/>
              <a:t>SendPort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Метод </a:t>
            </a:r>
            <a:r>
              <a:rPr lang="en-US" sz="3200" dirty="0" err="1" smtClean="0"/>
              <a:t>SendPort.send</a:t>
            </a:r>
            <a:r>
              <a:rPr lang="en-US" sz="3200" dirty="0" smtClean="0"/>
              <a:t>()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559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http.get</a:t>
            </a:r>
            <a:r>
              <a:rPr lang="en-US" i="1" dirty="0" smtClean="0"/>
              <a:t>('https://example.com').then((response) {</a:t>
            </a:r>
          </a:p>
          <a:p>
            <a:pPr marL="0" indent="0">
              <a:buNone/>
            </a:pPr>
            <a:r>
              <a:rPr lang="en-US" i="1" dirty="0" smtClean="0"/>
              <a:t>  if (</a:t>
            </a:r>
            <a:r>
              <a:rPr lang="en-US" i="1" dirty="0" err="1" smtClean="0"/>
              <a:t>response.statusCode</a:t>
            </a:r>
            <a:r>
              <a:rPr lang="en-US" i="1" dirty="0" smtClean="0"/>
              <a:t> == 200) {</a:t>
            </a:r>
          </a:p>
          <a:p>
            <a:pPr marL="0" indent="0">
              <a:buNone/>
            </a:pPr>
            <a:r>
              <a:rPr lang="en-US" i="1" dirty="0" smtClean="0"/>
              <a:t>    print('Success!')'</a:t>
            </a:r>
          </a:p>
          <a:p>
            <a:pPr marL="0" indent="0">
              <a:buNone/>
            </a:pPr>
            <a:r>
              <a:rPr lang="en-US" i="1" dirty="0" smtClean="0"/>
              <a:t>  }  </a:t>
            </a:r>
          </a:p>
          <a:p>
            <a:pPr marL="0" indent="0">
              <a:buNone/>
            </a:pPr>
            <a:r>
              <a:rPr lang="en-US" i="1" dirty="0" smtClean="0"/>
              <a:t>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55055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ReceivePort</a:t>
            </a:r>
            <a:r>
              <a:rPr lang="en-US" dirty="0" smtClean="0"/>
              <a:t> and </a:t>
            </a:r>
            <a:r>
              <a:rPr lang="en-US" dirty="0" err="1" smtClean="0"/>
              <a:t>SendPort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	Для установки долговременной связи между </a:t>
            </a:r>
            <a:r>
              <a:rPr lang="ru-RU" sz="3200" dirty="0" err="1" smtClean="0"/>
              <a:t>изолятами</a:t>
            </a:r>
            <a:r>
              <a:rPr lang="ru-RU" sz="3200" dirty="0" smtClean="0"/>
              <a:t> требуется два класса (в дополнение к </a:t>
            </a:r>
            <a:r>
              <a:rPr lang="ru-RU" sz="3200" dirty="0" err="1" smtClean="0"/>
              <a:t>Isolate</a:t>
            </a:r>
            <a:r>
              <a:rPr lang="ru-RU" sz="3200" dirty="0" smtClean="0"/>
              <a:t>): </a:t>
            </a:r>
            <a:r>
              <a:rPr lang="ru-RU" sz="3200" dirty="0" err="1" smtClean="0"/>
              <a:t>ReceivePort</a:t>
            </a:r>
            <a:r>
              <a:rPr lang="ru-RU" sz="3200" dirty="0" smtClean="0"/>
              <a:t> и </a:t>
            </a:r>
            <a:r>
              <a:rPr lang="ru-RU" sz="3200" dirty="0" err="1" smtClean="0"/>
              <a:t>SendPort</a:t>
            </a:r>
            <a:r>
              <a:rPr lang="ru-RU" sz="3200" dirty="0" smtClean="0"/>
              <a:t>. Эти порты - единственный способ, с помощью которого </a:t>
            </a:r>
            <a:r>
              <a:rPr lang="ru-RU" sz="3200" dirty="0" err="1" smtClean="0"/>
              <a:t>изоляты</a:t>
            </a:r>
            <a:r>
              <a:rPr lang="ru-RU" sz="3200" dirty="0" smtClean="0"/>
              <a:t> могут взаимодействовать друг с другом.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9810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сообщений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Сообщения, отправляемые через </a:t>
            </a:r>
            <a:r>
              <a:rPr lang="en-US" dirty="0" err="1"/>
              <a:t>SendPort</a:t>
            </a:r>
            <a:r>
              <a:rPr lang="en-US" dirty="0"/>
              <a:t>, </a:t>
            </a:r>
            <a:r>
              <a:rPr lang="ru-RU" dirty="0"/>
              <a:t>могут быть объектами </a:t>
            </a:r>
            <a:r>
              <a:rPr lang="en-US" dirty="0"/>
              <a:t>Dart </a:t>
            </a:r>
            <a:r>
              <a:rPr lang="ru-RU" dirty="0"/>
              <a:t>практически любого типа, но есть несколько исключений: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Объекты с собственными ресурсами, такие как </a:t>
            </a:r>
            <a:r>
              <a:rPr lang="en-US" dirty="0"/>
              <a:t>Socket.</a:t>
            </a:r>
          </a:p>
          <a:p>
            <a:r>
              <a:rPr lang="en-US" dirty="0" err="1"/>
              <a:t>ReceivePort</a:t>
            </a:r>
            <a:endParaRPr lang="en-US" dirty="0"/>
          </a:p>
          <a:p>
            <a:r>
              <a:rPr lang="en-US" dirty="0" err="1"/>
              <a:t>DynamicLibrary</a:t>
            </a:r>
            <a:endParaRPr lang="en-US" dirty="0"/>
          </a:p>
          <a:p>
            <a:r>
              <a:rPr lang="en-US" dirty="0" err="1"/>
              <a:t>Finalizable</a:t>
            </a:r>
            <a:endParaRPr lang="en-US" dirty="0"/>
          </a:p>
          <a:p>
            <a:r>
              <a:rPr lang="en-US" dirty="0"/>
              <a:t>Finalizer</a:t>
            </a:r>
          </a:p>
          <a:p>
            <a:r>
              <a:rPr lang="en-US" dirty="0" err="1"/>
              <a:t>NativeFinalizer</a:t>
            </a:r>
            <a:endParaRPr lang="en-US" dirty="0"/>
          </a:p>
          <a:p>
            <a:r>
              <a:rPr lang="en-US" dirty="0"/>
              <a:t>Pointer</a:t>
            </a:r>
          </a:p>
          <a:p>
            <a:r>
              <a:rPr lang="en-US" dirty="0" err="1"/>
              <a:t>UserTag</a:t>
            </a:r>
            <a:endParaRPr lang="en-US" dirty="0"/>
          </a:p>
          <a:p>
            <a:r>
              <a:rPr lang="ru-RU" dirty="0"/>
              <a:t>Экземпляры классов, помеченных знаком @</a:t>
            </a:r>
            <a:r>
              <a:rPr lang="en-US" dirty="0"/>
              <a:t>pragma('</a:t>
            </a:r>
            <a:r>
              <a:rPr lang="en-US" dirty="0" err="1"/>
              <a:t>vm:isolate-unsendable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40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1825624"/>
            <a:ext cx="10850880" cy="4773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	Вновь порожденный </a:t>
            </a:r>
            <a:r>
              <a:rPr lang="ru-RU" sz="3200" dirty="0" err="1" smtClean="0"/>
              <a:t>изолят</a:t>
            </a:r>
            <a:r>
              <a:rPr lang="ru-RU" sz="3200" dirty="0" smtClean="0"/>
              <a:t> обладает только той информацией, которую он получил в результате вызова </a:t>
            </a:r>
            <a:r>
              <a:rPr lang="ru-RU" sz="3200" dirty="0" err="1" smtClean="0"/>
              <a:t>Isolate.spawn</a:t>
            </a:r>
            <a:r>
              <a:rPr lang="ru-RU" sz="3200" dirty="0" smtClean="0"/>
              <a:t>. Если вам нужно, чтобы главный </a:t>
            </a:r>
            <a:r>
              <a:rPr lang="ru-RU" sz="3200" dirty="0" err="1" smtClean="0"/>
              <a:t>изолят</a:t>
            </a:r>
            <a:r>
              <a:rPr lang="ru-RU" sz="3200" dirty="0" smtClean="0"/>
              <a:t> продолжал общаться с порожденным </a:t>
            </a:r>
            <a:r>
              <a:rPr lang="ru-RU" sz="3200" dirty="0" err="1" smtClean="0"/>
              <a:t>изолятом</a:t>
            </a:r>
            <a:r>
              <a:rPr lang="ru-RU" sz="3200" dirty="0" smtClean="0"/>
              <a:t> после его первоначального создания, вы должны установить канал связи, по которому порожденный </a:t>
            </a:r>
            <a:r>
              <a:rPr lang="ru-RU" sz="3200" dirty="0" err="1" smtClean="0"/>
              <a:t>изолят</a:t>
            </a:r>
            <a:r>
              <a:rPr lang="ru-RU" sz="3200" dirty="0" smtClean="0"/>
              <a:t> сможет отправлять сообщения главному </a:t>
            </a:r>
            <a:r>
              <a:rPr lang="ru-RU" sz="3200" dirty="0" err="1" smtClean="0"/>
              <a:t>изоляту</a:t>
            </a:r>
            <a:r>
              <a:rPr lang="ru-RU" sz="3200" dirty="0" smtClean="0"/>
              <a:t>. </a:t>
            </a:r>
            <a:r>
              <a:rPr lang="ru-RU" sz="3200" dirty="0" err="1" smtClean="0"/>
              <a:t>Изоляты</a:t>
            </a:r>
            <a:r>
              <a:rPr lang="ru-RU" sz="3200" dirty="0" smtClean="0"/>
              <a:t> могут взаимодействовать только посредством передачи сообщений. Они не могут "заглянуть" в память друг друга, откуда и пошло название "</a:t>
            </a:r>
            <a:r>
              <a:rPr lang="ru-RU" sz="3200" dirty="0" err="1" smtClean="0"/>
              <a:t>изолят</a:t>
            </a:r>
            <a:r>
              <a:rPr lang="ru-RU" sz="3200" dirty="0" smtClean="0"/>
              <a:t>".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61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A figure showing events being fed, one by one, into the event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473"/>
            <a:ext cx="12192000" cy="583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921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A figure showing events being fed, one by one, into the event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25"/>
            <a:ext cx="12850005" cy="602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529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ports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360" y="1432560"/>
            <a:ext cx="11140440" cy="5288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Шаг 1: Определите класс рабочего</a:t>
            </a:r>
          </a:p>
          <a:p>
            <a:pPr marL="0" indent="0">
              <a:buNone/>
            </a:pPr>
            <a:r>
              <a:rPr lang="ru-RU" dirty="0" smtClean="0"/>
              <a:t>Сначала создайте класс для фонового рабочего изолятора. Этот класс содержит всю функциональность, необходимую для того, чтобы</a:t>
            </a:r>
          </a:p>
          <a:p>
            <a:r>
              <a:rPr lang="ru-RU" dirty="0" smtClean="0"/>
              <a:t>Создать </a:t>
            </a:r>
            <a:r>
              <a:rPr lang="ru-RU" dirty="0" err="1" smtClean="0"/>
              <a:t>изолят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Отправлять сообщения этому </a:t>
            </a:r>
            <a:r>
              <a:rPr lang="ru-RU" dirty="0" err="1" smtClean="0"/>
              <a:t>изоляту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Пусть </a:t>
            </a:r>
            <a:r>
              <a:rPr lang="ru-RU" dirty="0" err="1" smtClean="0"/>
              <a:t>изолят</a:t>
            </a:r>
            <a:r>
              <a:rPr lang="ru-RU" dirty="0" smtClean="0"/>
              <a:t> декодирует некоторый JSON.</a:t>
            </a:r>
          </a:p>
          <a:p>
            <a:r>
              <a:rPr lang="ru-RU" dirty="0" smtClean="0"/>
              <a:t>Отправить декодированный JSON обратно в основной </a:t>
            </a:r>
            <a:r>
              <a:rPr lang="ru-RU" dirty="0" err="1" smtClean="0"/>
              <a:t>изолят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Класс открывает два публичных метода: один порождает рабочий </a:t>
            </a:r>
            <a:r>
              <a:rPr lang="ru-RU" dirty="0" err="1" smtClean="0"/>
              <a:t>изолят</a:t>
            </a:r>
            <a:r>
              <a:rPr lang="ru-RU" dirty="0" smtClean="0"/>
              <a:t>, а другой обрабатывает отправку сообщений этому рабочему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79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359640" cy="6995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Worker {</a:t>
            </a:r>
          </a:p>
          <a:p>
            <a:pPr marL="0" indent="0">
              <a:buNone/>
            </a:pPr>
            <a:r>
              <a:rPr lang="en-US" dirty="0" smtClean="0"/>
              <a:t>  Future&lt;void&gt; spawn() </a:t>
            </a:r>
            <a:r>
              <a:rPr lang="en-US" dirty="0" err="1" smtClean="0"/>
              <a:t>async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// TODO: Add functionality to spawn a worker isolate.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void _</a:t>
            </a:r>
            <a:r>
              <a:rPr lang="en-US" dirty="0" err="1" smtClean="0"/>
              <a:t>handleResponsesFromIsolate</a:t>
            </a:r>
            <a:r>
              <a:rPr lang="en-US" dirty="0" smtClean="0"/>
              <a:t>(dynamic message) {</a:t>
            </a:r>
          </a:p>
          <a:p>
            <a:pPr marL="0" indent="0">
              <a:buNone/>
            </a:pPr>
            <a:r>
              <a:rPr lang="en-US" dirty="0" smtClean="0"/>
              <a:t>    // TODO: Handle messages sent back from the worker isolate.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static void _</a:t>
            </a:r>
            <a:r>
              <a:rPr lang="en-US" dirty="0" err="1" smtClean="0"/>
              <a:t>startRemoteIsolate</a:t>
            </a:r>
            <a:r>
              <a:rPr lang="en-US" dirty="0" smtClean="0"/>
              <a:t>(</a:t>
            </a:r>
            <a:r>
              <a:rPr lang="en-US" dirty="0" err="1" smtClean="0"/>
              <a:t>SendPort</a:t>
            </a:r>
            <a:r>
              <a:rPr lang="en-US" dirty="0" smtClean="0"/>
              <a:t> port) {</a:t>
            </a:r>
          </a:p>
          <a:p>
            <a:pPr marL="0" indent="0">
              <a:buNone/>
            </a:pPr>
            <a:r>
              <a:rPr lang="en-US" dirty="0" smtClean="0"/>
              <a:t>    // TODO: Define code that should be executed on the worker isolate.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Future&lt;void&gt; </a:t>
            </a:r>
            <a:r>
              <a:rPr lang="en-US" dirty="0" err="1" smtClean="0"/>
              <a:t>parseJson</a:t>
            </a:r>
            <a:r>
              <a:rPr lang="en-US" dirty="0" smtClean="0"/>
              <a:t>(String message) </a:t>
            </a:r>
            <a:r>
              <a:rPr lang="en-US" dirty="0" err="1" smtClean="0"/>
              <a:t>async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sz="2400" dirty="0" smtClean="0"/>
              <a:t>    // TODO: Define a public method that can</a:t>
            </a:r>
          </a:p>
          <a:p>
            <a:pPr marL="0" indent="0">
              <a:buNone/>
            </a:pPr>
            <a:r>
              <a:rPr lang="en-US" sz="2400" dirty="0" smtClean="0"/>
              <a:t>    // be used to send messages to the worker isolate.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469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ports example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447800"/>
            <a:ext cx="11597640" cy="53035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Шаг 2: Создайте рабочий </a:t>
            </a:r>
            <a:r>
              <a:rPr lang="ru-RU" dirty="0" err="1" smtClean="0"/>
              <a:t>изолят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ru-RU" dirty="0" err="1" smtClean="0"/>
              <a:t>Worker.spawn</a:t>
            </a:r>
            <a:r>
              <a:rPr lang="ru-RU" dirty="0" smtClean="0"/>
              <a:t> - это место, где вы сгруппируете код для создания рабочего изолятора и обеспечения того, что он может получать и отправлять сообщения.</a:t>
            </a:r>
          </a:p>
          <a:p>
            <a:pPr marL="0" indent="0">
              <a:buNone/>
            </a:pPr>
            <a:r>
              <a:rPr lang="ru-RU" dirty="0" smtClean="0"/>
              <a:t>Во-первых, необходимо создать порт </a:t>
            </a:r>
            <a:r>
              <a:rPr lang="ru-RU" dirty="0" err="1" smtClean="0"/>
              <a:t>ReceivePort</a:t>
            </a:r>
            <a:r>
              <a:rPr lang="ru-RU" dirty="0" smtClean="0"/>
              <a:t>. Это позволит главному </a:t>
            </a:r>
            <a:r>
              <a:rPr lang="ru-RU" dirty="0" err="1" smtClean="0"/>
              <a:t>изоляту</a:t>
            </a:r>
            <a:r>
              <a:rPr lang="ru-RU" dirty="0" smtClean="0"/>
              <a:t> получать сообщения, отправленные из только что порожденного рабочего </a:t>
            </a:r>
            <a:r>
              <a:rPr lang="ru-RU" dirty="0" err="1" smtClean="0"/>
              <a:t>изолята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Затем добавьте слушателя к порту получения, чтобы обрабатывать сообщения, которые рабочий </a:t>
            </a:r>
            <a:r>
              <a:rPr lang="ru-RU" dirty="0" err="1" smtClean="0"/>
              <a:t>изолят</a:t>
            </a:r>
            <a:r>
              <a:rPr lang="ru-RU" dirty="0" smtClean="0"/>
              <a:t> будет отправлять обратно. Обратный вызов, передаваемый слушателю, _</a:t>
            </a:r>
            <a:r>
              <a:rPr lang="ru-RU" dirty="0" err="1" smtClean="0"/>
              <a:t>handleResponsesFromIsolate</a:t>
            </a:r>
            <a:r>
              <a:rPr lang="ru-RU" dirty="0" smtClean="0"/>
              <a:t>, будет рассмотрен в шаге 4.</a:t>
            </a:r>
          </a:p>
          <a:p>
            <a:pPr marL="0" indent="0">
              <a:buNone/>
            </a:pPr>
            <a:r>
              <a:rPr lang="ru-RU" dirty="0" smtClean="0"/>
              <a:t>Наконец, породите рабочий </a:t>
            </a:r>
            <a:r>
              <a:rPr lang="ru-RU" dirty="0" err="1" smtClean="0"/>
              <a:t>изолят</a:t>
            </a:r>
            <a:r>
              <a:rPr lang="ru-RU" dirty="0" smtClean="0"/>
              <a:t> с помощью </a:t>
            </a:r>
            <a:r>
              <a:rPr lang="ru-RU" dirty="0" err="1" smtClean="0"/>
              <a:t>Isolate.spawn</a:t>
            </a:r>
            <a:r>
              <a:rPr lang="ru-RU" dirty="0" smtClean="0"/>
              <a:t>. Она ожидает два аргумента: функцию, которая будет выполняться на рабочем </a:t>
            </a:r>
            <a:r>
              <a:rPr lang="ru-RU" dirty="0" err="1" smtClean="0"/>
              <a:t>изоляте</a:t>
            </a:r>
            <a:r>
              <a:rPr lang="ru-RU" dirty="0" smtClean="0"/>
              <a:t> (описано в шаге 3), и свойство </a:t>
            </a:r>
            <a:r>
              <a:rPr lang="ru-RU" dirty="0" err="1" smtClean="0"/>
              <a:t>sendPort</a:t>
            </a:r>
            <a:r>
              <a:rPr lang="ru-RU" dirty="0" smtClean="0"/>
              <a:t> порта получения.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274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ports example</a:t>
            </a:r>
            <a:r>
              <a:rPr lang="ru-RU" dirty="0" smtClean="0"/>
              <a:t> 2</a:t>
            </a:r>
            <a:r>
              <a:rPr lang="en-US" baseline="30000" dirty="0" err="1" smtClean="0"/>
              <a:t>nd</a:t>
            </a:r>
            <a:r>
              <a:rPr lang="en-US" dirty="0" smtClean="0"/>
              <a:t> step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447800"/>
            <a:ext cx="11597640" cy="530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/>
              <a:t>Future&lt;void&gt; spawn() </a:t>
            </a:r>
            <a:r>
              <a:rPr lang="en-US" sz="3200" i="1" dirty="0" err="1" smtClean="0"/>
              <a:t>async</a:t>
            </a:r>
            <a:r>
              <a:rPr lang="en-US" sz="3200" i="1" dirty="0" smtClean="0"/>
              <a:t> {</a:t>
            </a:r>
          </a:p>
          <a:p>
            <a:pPr marL="0" indent="0">
              <a:buNone/>
            </a:pPr>
            <a:r>
              <a:rPr lang="en-US" sz="3200" i="1" dirty="0" smtClean="0"/>
              <a:t>  final </a:t>
            </a:r>
            <a:r>
              <a:rPr lang="en-US" sz="3200" i="1" dirty="0" err="1" smtClean="0"/>
              <a:t>receivePort</a:t>
            </a:r>
            <a:r>
              <a:rPr lang="en-US" sz="3200" i="1" dirty="0" smtClean="0"/>
              <a:t> = </a:t>
            </a:r>
            <a:r>
              <a:rPr lang="en-US" sz="3200" i="1" dirty="0" err="1" smtClean="0"/>
              <a:t>ReceivePort</a:t>
            </a:r>
            <a:r>
              <a:rPr lang="en-US" sz="3200" i="1" dirty="0" smtClean="0"/>
              <a:t>();</a:t>
            </a:r>
          </a:p>
          <a:p>
            <a:pPr marL="0" indent="0">
              <a:buNone/>
            </a:pPr>
            <a:r>
              <a:rPr lang="en-US" sz="3200" i="1" dirty="0" smtClean="0"/>
              <a:t>  </a:t>
            </a:r>
            <a:r>
              <a:rPr lang="en-US" sz="3200" i="1" dirty="0" err="1" smtClean="0"/>
              <a:t>receivePort.listen</a:t>
            </a:r>
            <a:r>
              <a:rPr lang="en-US" sz="3200" i="1" dirty="0" smtClean="0"/>
              <a:t>(_</a:t>
            </a:r>
            <a:r>
              <a:rPr lang="en-US" sz="3200" i="1" dirty="0" err="1" smtClean="0"/>
              <a:t>handleResponsesFromIsolate</a:t>
            </a:r>
            <a:r>
              <a:rPr lang="en-US" sz="3200" i="1" dirty="0" smtClean="0"/>
              <a:t>);</a:t>
            </a:r>
          </a:p>
          <a:p>
            <a:pPr marL="0" indent="0">
              <a:buNone/>
            </a:pPr>
            <a:r>
              <a:rPr lang="en-US" sz="3200" i="1" dirty="0" smtClean="0"/>
              <a:t>  await </a:t>
            </a:r>
            <a:r>
              <a:rPr lang="en-US" sz="3200" i="1" dirty="0" err="1" smtClean="0"/>
              <a:t>Isolate.spawn</a:t>
            </a:r>
            <a:r>
              <a:rPr lang="en-US" sz="3200" i="1" dirty="0" smtClean="0"/>
              <a:t>(_</a:t>
            </a:r>
            <a:r>
              <a:rPr lang="en-US" sz="3200" i="1" dirty="0" err="1" smtClean="0"/>
              <a:t>startRemoteIsolate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receivePort.sendPort</a:t>
            </a:r>
            <a:r>
              <a:rPr lang="en-US" sz="3200" i="1" dirty="0" smtClean="0"/>
              <a:t>);</a:t>
            </a:r>
          </a:p>
          <a:p>
            <a:pPr marL="0" indent="0">
              <a:buNone/>
            </a:pPr>
            <a:r>
              <a:rPr lang="en-US" sz="3200" i="1" dirty="0" smtClean="0"/>
              <a:t>}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0296966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ports example 3</a:t>
            </a:r>
            <a:r>
              <a:rPr lang="en-US" baseline="30000" dirty="0" smtClean="0"/>
              <a:t>rd</a:t>
            </a:r>
            <a:r>
              <a:rPr lang="en-US" dirty="0" smtClean="0"/>
              <a:t> step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447800"/>
            <a:ext cx="11597640" cy="530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Шаг 3: Выполните код на рабочем изоляторе</a:t>
            </a:r>
          </a:p>
          <a:p>
            <a:pPr marL="0" indent="0">
              <a:buNone/>
            </a:pPr>
            <a:r>
              <a:rPr lang="ru-RU" dirty="0" smtClean="0"/>
              <a:t>На этом шаге определяется метод _</a:t>
            </a:r>
            <a:r>
              <a:rPr lang="ru-RU" dirty="0" err="1" smtClean="0"/>
              <a:t>startRemoteIsolate</a:t>
            </a:r>
            <a:r>
              <a:rPr lang="ru-RU" dirty="0" smtClean="0"/>
              <a:t>, который отправляется рабочему </a:t>
            </a:r>
            <a:r>
              <a:rPr lang="ru-RU" dirty="0" err="1" smtClean="0"/>
              <a:t>изоляту</a:t>
            </a:r>
            <a:r>
              <a:rPr lang="ru-RU" dirty="0" smtClean="0"/>
              <a:t> для выполнения при его появлении. Этот метод похож на метод «</a:t>
            </a:r>
            <a:r>
              <a:rPr lang="ru-RU" dirty="0" err="1" smtClean="0"/>
              <a:t>main</a:t>
            </a:r>
            <a:r>
              <a:rPr lang="ru-RU" dirty="0" smtClean="0"/>
              <a:t>» для рабочего </a:t>
            </a:r>
            <a:r>
              <a:rPr lang="ru-RU" dirty="0" err="1" smtClean="0"/>
              <a:t>изолята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Сначала необходимо </a:t>
            </a:r>
            <a:r>
              <a:rPr lang="ru-RU" dirty="0" err="1" smtClean="0"/>
              <a:t>создайть</a:t>
            </a:r>
            <a:r>
              <a:rPr lang="ru-RU" dirty="0" smtClean="0"/>
              <a:t> еще один новый порт </a:t>
            </a:r>
            <a:r>
              <a:rPr lang="ru-RU" dirty="0" err="1" smtClean="0"/>
              <a:t>ReceivePort</a:t>
            </a:r>
            <a:r>
              <a:rPr lang="ru-RU" dirty="0" smtClean="0"/>
              <a:t>. Этот порт получает будущие сообщения от главного </a:t>
            </a:r>
            <a:r>
              <a:rPr lang="ru-RU" dirty="0" err="1" smtClean="0"/>
              <a:t>изолята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Затем отправьте </a:t>
            </a:r>
            <a:r>
              <a:rPr lang="ru-RU" dirty="0" err="1" smtClean="0"/>
              <a:t>SendPort</a:t>
            </a:r>
            <a:r>
              <a:rPr lang="ru-RU" dirty="0" smtClean="0"/>
              <a:t> этого порта обратно в главный </a:t>
            </a:r>
            <a:r>
              <a:rPr lang="ru-RU" dirty="0" err="1" smtClean="0"/>
              <a:t>изолят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Наконец, добавьте слушателя к новому порту </a:t>
            </a:r>
            <a:r>
              <a:rPr lang="ru-RU" dirty="0" err="1" smtClean="0"/>
              <a:t>ReceivePort</a:t>
            </a:r>
            <a:r>
              <a:rPr lang="ru-RU" dirty="0" smtClean="0"/>
              <a:t>. Этот слушатель обрабатывает сообщения, которые главный </a:t>
            </a:r>
            <a:r>
              <a:rPr lang="ru-RU" dirty="0" err="1" smtClean="0"/>
              <a:t>изолят</a:t>
            </a:r>
            <a:r>
              <a:rPr lang="ru-RU" dirty="0" smtClean="0"/>
              <a:t> отправляет рабочему </a:t>
            </a:r>
            <a:r>
              <a:rPr lang="ru-RU" dirty="0" err="1" smtClean="0"/>
              <a:t>изоляту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0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 with http request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12026155" cy="417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45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ports example 3</a:t>
            </a:r>
            <a:r>
              <a:rPr lang="en-US" baseline="30000" dirty="0" smtClean="0"/>
              <a:t>rd</a:t>
            </a:r>
            <a:r>
              <a:rPr lang="en-US" dirty="0" smtClean="0"/>
              <a:t> step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447800"/>
            <a:ext cx="11597640" cy="5303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/>
              <a:t>static void _</a:t>
            </a:r>
            <a:r>
              <a:rPr lang="en-US" i="1" dirty="0" err="1" smtClean="0"/>
              <a:t>startRemoteIsolate</a:t>
            </a:r>
            <a:r>
              <a:rPr lang="en-US" i="1" dirty="0" smtClean="0"/>
              <a:t>(</a:t>
            </a:r>
            <a:r>
              <a:rPr lang="en-US" i="1" dirty="0" err="1" smtClean="0"/>
              <a:t>SendPort</a:t>
            </a:r>
            <a:r>
              <a:rPr lang="en-US" i="1" dirty="0" smtClean="0"/>
              <a:t> port) {</a:t>
            </a:r>
          </a:p>
          <a:p>
            <a:pPr marL="0" indent="0">
              <a:buNone/>
            </a:pPr>
            <a:r>
              <a:rPr lang="en-US" i="1" dirty="0" smtClean="0"/>
              <a:t>  final </a:t>
            </a:r>
            <a:r>
              <a:rPr lang="en-US" i="1" dirty="0" err="1" smtClean="0"/>
              <a:t>receivePort</a:t>
            </a:r>
            <a:r>
              <a:rPr lang="en-US" i="1" dirty="0" smtClean="0"/>
              <a:t> = </a:t>
            </a:r>
            <a:r>
              <a:rPr lang="en-US" i="1" dirty="0" err="1" smtClean="0"/>
              <a:t>ReceivePort</a:t>
            </a:r>
            <a:r>
              <a:rPr lang="en-US" i="1" dirty="0" smtClean="0"/>
              <a:t>();</a:t>
            </a:r>
          </a:p>
          <a:p>
            <a:pPr marL="0" indent="0">
              <a:buNone/>
            </a:pPr>
            <a:r>
              <a:rPr lang="en-US" i="1" dirty="0" smtClean="0"/>
              <a:t>  </a:t>
            </a:r>
            <a:r>
              <a:rPr lang="en-US" i="1" dirty="0" err="1" smtClean="0"/>
              <a:t>port.send</a:t>
            </a:r>
            <a:r>
              <a:rPr lang="en-US" i="1" dirty="0" smtClean="0"/>
              <a:t>(</a:t>
            </a:r>
            <a:r>
              <a:rPr lang="en-US" i="1" dirty="0" err="1" smtClean="0"/>
              <a:t>receivePort.sendPort</a:t>
            </a:r>
            <a:r>
              <a:rPr lang="en-US" i="1" dirty="0" smtClean="0"/>
              <a:t>);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  </a:t>
            </a:r>
            <a:r>
              <a:rPr lang="en-US" i="1" dirty="0" err="1" smtClean="0"/>
              <a:t>receivePort.listen</a:t>
            </a:r>
            <a:r>
              <a:rPr lang="en-US" i="1" dirty="0" smtClean="0"/>
              <a:t>((dynamic message) </a:t>
            </a:r>
            <a:r>
              <a:rPr lang="en-US" i="1" dirty="0" err="1" smtClean="0"/>
              <a:t>async</a:t>
            </a:r>
            <a:r>
              <a:rPr lang="en-US" i="1" dirty="0" smtClean="0"/>
              <a:t> {</a:t>
            </a:r>
          </a:p>
          <a:p>
            <a:pPr marL="0" indent="0">
              <a:buNone/>
            </a:pPr>
            <a:r>
              <a:rPr lang="en-US" i="1" dirty="0" smtClean="0"/>
              <a:t>    if (message is String) {</a:t>
            </a:r>
          </a:p>
          <a:p>
            <a:pPr marL="0" indent="0">
              <a:buNone/>
            </a:pPr>
            <a:r>
              <a:rPr lang="en-US" i="1" dirty="0" smtClean="0"/>
              <a:t>      final transformed = </a:t>
            </a:r>
            <a:r>
              <a:rPr lang="en-US" i="1" dirty="0" err="1" smtClean="0"/>
              <a:t>jsonDecode</a:t>
            </a:r>
            <a:r>
              <a:rPr lang="en-US" i="1" dirty="0" smtClean="0"/>
              <a:t>(message);</a:t>
            </a:r>
          </a:p>
          <a:p>
            <a:pPr marL="0" indent="0">
              <a:buNone/>
            </a:pPr>
            <a:r>
              <a:rPr lang="en-US" i="1" dirty="0" smtClean="0"/>
              <a:t>      </a:t>
            </a:r>
            <a:r>
              <a:rPr lang="en-US" i="1" dirty="0" err="1" smtClean="0"/>
              <a:t>port.send</a:t>
            </a:r>
            <a:r>
              <a:rPr lang="en-US" i="1" dirty="0" smtClean="0"/>
              <a:t>(transformed);</a:t>
            </a:r>
          </a:p>
          <a:p>
            <a:pPr marL="0" indent="0">
              <a:buNone/>
            </a:pPr>
            <a:r>
              <a:rPr lang="en-US" i="1" dirty="0" smtClean="0"/>
              <a:t>    }</a:t>
            </a:r>
          </a:p>
          <a:p>
            <a:pPr marL="0" indent="0">
              <a:buNone/>
            </a:pPr>
            <a:r>
              <a:rPr lang="en-US" i="1" dirty="0" smtClean="0"/>
              <a:t>  });</a:t>
            </a:r>
          </a:p>
          <a:p>
            <a:pPr marL="0" indent="0">
              <a:buNone/>
            </a:pPr>
            <a:r>
              <a:rPr lang="en-US" i="1" dirty="0" smtClean="0"/>
              <a:t>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14524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ports example 4</a:t>
            </a:r>
            <a:r>
              <a:rPr lang="en-US" baseline="30000" dirty="0" smtClean="0"/>
              <a:t>th</a:t>
            </a:r>
            <a:r>
              <a:rPr lang="en-US" dirty="0" smtClean="0"/>
              <a:t> step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447800"/>
            <a:ext cx="11597640" cy="530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Наконец, вам нужно указать главному </a:t>
            </a:r>
            <a:r>
              <a:rPr lang="ru-RU" dirty="0" err="1" smtClean="0"/>
              <a:t>изоляту</a:t>
            </a:r>
            <a:r>
              <a:rPr lang="ru-RU" dirty="0" smtClean="0"/>
              <a:t>, как обрабатывать сообщения, отправленные из рабочего </a:t>
            </a:r>
            <a:r>
              <a:rPr lang="ru-RU" dirty="0" err="1" smtClean="0"/>
              <a:t>изолята</a:t>
            </a:r>
            <a:r>
              <a:rPr lang="ru-RU" dirty="0" smtClean="0"/>
              <a:t> обратно в главный </a:t>
            </a:r>
            <a:r>
              <a:rPr lang="ru-RU" dirty="0" err="1" smtClean="0"/>
              <a:t>изолят</a:t>
            </a:r>
            <a:r>
              <a:rPr lang="ru-RU" dirty="0" smtClean="0"/>
              <a:t>. Для этого нужно заполнить метод _</a:t>
            </a:r>
            <a:r>
              <a:rPr lang="ru-RU" dirty="0" err="1" smtClean="0"/>
              <a:t>handleResponsesFromIsolate</a:t>
            </a:r>
            <a:r>
              <a:rPr lang="ru-RU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Future&lt;void&gt; spawn() </a:t>
            </a:r>
            <a:r>
              <a:rPr lang="en-US" i="1" dirty="0" err="1" smtClean="0"/>
              <a:t>async</a:t>
            </a:r>
            <a:r>
              <a:rPr lang="en-US" i="1" dirty="0" smtClean="0"/>
              <a:t> {</a:t>
            </a:r>
          </a:p>
          <a:p>
            <a:pPr marL="0" indent="0">
              <a:buNone/>
            </a:pPr>
            <a:r>
              <a:rPr lang="en-US" i="1" dirty="0" smtClean="0"/>
              <a:t>  final </a:t>
            </a:r>
            <a:r>
              <a:rPr lang="en-US" i="1" dirty="0" err="1" smtClean="0"/>
              <a:t>receivePort</a:t>
            </a:r>
            <a:r>
              <a:rPr lang="en-US" i="1" dirty="0" smtClean="0"/>
              <a:t> = </a:t>
            </a:r>
            <a:r>
              <a:rPr lang="en-US" i="1" dirty="0" err="1" smtClean="0"/>
              <a:t>ReceivePort</a:t>
            </a:r>
            <a:r>
              <a:rPr lang="en-US" i="1" dirty="0" smtClean="0"/>
              <a:t>();</a:t>
            </a:r>
          </a:p>
          <a:p>
            <a:pPr marL="0" indent="0">
              <a:buNone/>
            </a:pPr>
            <a:r>
              <a:rPr lang="en-US" i="1" dirty="0" smtClean="0"/>
              <a:t>  </a:t>
            </a:r>
            <a:r>
              <a:rPr lang="en-US" i="1" dirty="0" err="1" smtClean="0"/>
              <a:t>receivePort.listen</a:t>
            </a:r>
            <a:r>
              <a:rPr lang="en-US" i="1" dirty="0" smtClean="0"/>
              <a:t>(_</a:t>
            </a:r>
            <a:r>
              <a:rPr lang="en-US" i="1" dirty="0" err="1" smtClean="0"/>
              <a:t>handleResponsesFromIsolate</a:t>
            </a:r>
            <a:r>
              <a:rPr lang="en-US" i="1" dirty="0" smtClean="0"/>
              <a:t>);</a:t>
            </a:r>
          </a:p>
          <a:p>
            <a:pPr marL="0" indent="0">
              <a:buNone/>
            </a:pPr>
            <a:r>
              <a:rPr lang="en-US" i="1" dirty="0" smtClean="0"/>
              <a:t>  await </a:t>
            </a:r>
            <a:r>
              <a:rPr lang="en-US" i="1" dirty="0" err="1" smtClean="0"/>
              <a:t>Isolate.spawn</a:t>
            </a:r>
            <a:r>
              <a:rPr lang="en-US" i="1" dirty="0" smtClean="0"/>
              <a:t>(_</a:t>
            </a:r>
            <a:r>
              <a:rPr lang="en-US" i="1" dirty="0" err="1" smtClean="0"/>
              <a:t>startRemoteIsolate</a:t>
            </a:r>
            <a:r>
              <a:rPr lang="en-US" i="1" dirty="0" smtClean="0"/>
              <a:t>, </a:t>
            </a:r>
            <a:r>
              <a:rPr lang="en-US" i="1" dirty="0" err="1" smtClean="0"/>
              <a:t>receivePort.sendPort</a:t>
            </a:r>
            <a:r>
              <a:rPr lang="en-US" i="1" dirty="0" smtClean="0"/>
              <a:t>);</a:t>
            </a:r>
          </a:p>
          <a:p>
            <a:pPr marL="0" indent="0">
              <a:buNone/>
            </a:pPr>
            <a:r>
              <a:rPr lang="en-US" i="1" dirty="0" smtClean="0"/>
              <a:t>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319623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ports example 4</a:t>
            </a:r>
            <a:r>
              <a:rPr lang="en-US" baseline="30000" dirty="0" smtClean="0"/>
              <a:t>th</a:t>
            </a:r>
            <a:r>
              <a:rPr lang="en-US" dirty="0" smtClean="0"/>
              <a:t> step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447800"/>
            <a:ext cx="11597640" cy="530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void _</a:t>
            </a:r>
            <a:r>
              <a:rPr lang="en-US" i="1" dirty="0" err="1" smtClean="0"/>
              <a:t>handleResponsesFromIsolate</a:t>
            </a:r>
            <a:r>
              <a:rPr lang="en-US" i="1" dirty="0" smtClean="0"/>
              <a:t>(dynamic message) {</a:t>
            </a:r>
          </a:p>
          <a:p>
            <a:pPr marL="0" indent="0">
              <a:buNone/>
            </a:pPr>
            <a:r>
              <a:rPr lang="en-US" i="1" dirty="0" smtClean="0"/>
              <a:t>  if (message is </a:t>
            </a:r>
            <a:r>
              <a:rPr lang="en-US" i="1" dirty="0" err="1" smtClean="0"/>
              <a:t>SendPort</a:t>
            </a:r>
            <a:r>
              <a:rPr lang="en-US" i="1" dirty="0" smtClean="0"/>
              <a:t>) {</a:t>
            </a:r>
          </a:p>
          <a:p>
            <a:pPr marL="0" indent="0">
              <a:buNone/>
            </a:pPr>
            <a:r>
              <a:rPr lang="en-US" i="1" dirty="0" smtClean="0"/>
              <a:t>    _</a:t>
            </a:r>
            <a:r>
              <a:rPr lang="en-US" i="1" dirty="0" err="1" smtClean="0"/>
              <a:t>sendPort</a:t>
            </a:r>
            <a:r>
              <a:rPr lang="en-US" i="1" dirty="0" smtClean="0"/>
              <a:t> = message;</a:t>
            </a:r>
          </a:p>
          <a:p>
            <a:pPr marL="0" indent="0">
              <a:buNone/>
            </a:pPr>
            <a:r>
              <a:rPr lang="en-US" i="1" dirty="0" smtClean="0"/>
              <a:t>    _</a:t>
            </a:r>
            <a:r>
              <a:rPr lang="en-US" i="1" dirty="0" err="1" smtClean="0"/>
              <a:t>isolateReady.complete</a:t>
            </a:r>
            <a:r>
              <a:rPr lang="en-US" i="1" dirty="0" smtClean="0"/>
              <a:t>();</a:t>
            </a:r>
          </a:p>
          <a:p>
            <a:pPr marL="0" indent="0">
              <a:buNone/>
            </a:pPr>
            <a:r>
              <a:rPr lang="en-US" i="1" dirty="0" smtClean="0"/>
              <a:t>  } else if (message is Map&lt;String, dynamic&gt;) {</a:t>
            </a:r>
          </a:p>
          <a:p>
            <a:pPr marL="0" indent="0">
              <a:buNone/>
            </a:pPr>
            <a:r>
              <a:rPr lang="en-US" i="1" dirty="0" smtClean="0"/>
              <a:t>    print(message);</a:t>
            </a:r>
          </a:p>
          <a:p>
            <a:pPr marL="0" indent="0">
              <a:buNone/>
            </a:pPr>
            <a:r>
              <a:rPr lang="en-US" i="1" dirty="0" smtClean="0"/>
              <a:t>  }</a:t>
            </a:r>
          </a:p>
          <a:p>
            <a:pPr marL="0" indent="0">
              <a:buNone/>
            </a:pPr>
            <a:r>
              <a:rPr lang="en-US" i="1" dirty="0" smtClean="0"/>
              <a:t>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4605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ports example 5</a:t>
            </a:r>
            <a:r>
              <a:rPr lang="en-US" baseline="30000" dirty="0" smtClean="0"/>
              <a:t>th</a:t>
            </a:r>
            <a:r>
              <a:rPr lang="en-US" dirty="0" smtClean="0"/>
              <a:t> step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447800"/>
            <a:ext cx="11597640" cy="530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Шаг 5: Добавьте компонент, чтобы убедиться, что ваш </a:t>
            </a:r>
            <a:r>
              <a:rPr lang="ru-RU" dirty="0" err="1" smtClean="0"/>
              <a:t>изолят</a:t>
            </a:r>
            <a:r>
              <a:rPr lang="ru-RU" dirty="0" smtClean="0"/>
              <a:t> настроен.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Чтобы завершить класс, определите публичный метод </a:t>
            </a:r>
            <a:r>
              <a:rPr lang="ru-RU" dirty="0" err="1" smtClean="0"/>
              <a:t>parseJson</a:t>
            </a:r>
            <a:r>
              <a:rPr lang="ru-RU" dirty="0" smtClean="0"/>
              <a:t>, который отвечает за отправку сообщений в рабочий </a:t>
            </a:r>
            <a:r>
              <a:rPr lang="ru-RU" dirty="0" err="1" smtClean="0"/>
              <a:t>изолят</a:t>
            </a:r>
            <a:r>
              <a:rPr lang="ru-RU" dirty="0" smtClean="0"/>
              <a:t>. Он также должен гарантировать, что сообщения могут быть отправлены до того, как </a:t>
            </a:r>
            <a:r>
              <a:rPr lang="ru-RU" dirty="0" err="1" smtClean="0"/>
              <a:t>изолят</a:t>
            </a:r>
            <a:r>
              <a:rPr lang="ru-RU" dirty="0" smtClean="0"/>
              <a:t> будет полностью настроен. Чтобы справиться с этой задачей, используйте </a:t>
            </a:r>
            <a:r>
              <a:rPr lang="ru-RU" dirty="0" err="1" smtClean="0"/>
              <a:t>Completer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936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ports example 5</a:t>
            </a:r>
            <a:r>
              <a:rPr lang="en-US" baseline="30000" dirty="0" smtClean="0"/>
              <a:t>th</a:t>
            </a:r>
            <a:r>
              <a:rPr lang="en-US" dirty="0" smtClean="0"/>
              <a:t> step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447800"/>
            <a:ext cx="11597640" cy="5303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Сначала добавьте свойство </a:t>
            </a:r>
            <a:r>
              <a:rPr lang="ru-RU" dirty="0" err="1" smtClean="0"/>
              <a:t>Completer</a:t>
            </a:r>
            <a:r>
              <a:rPr lang="ru-RU" dirty="0" smtClean="0"/>
              <a:t> на уровне класса и назовите его _</a:t>
            </a:r>
            <a:r>
              <a:rPr lang="ru-RU" dirty="0" err="1" smtClean="0"/>
              <a:t>isolateReady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Затем добавьте вызов </a:t>
            </a:r>
            <a:r>
              <a:rPr lang="ru-RU" dirty="0" err="1" smtClean="0"/>
              <a:t>complete</a:t>
            </a:r>
            <a:r>
              <a:rPr lang="ru-RU" dirty="0" smtClean="0"/>
              <a:t>() для </a:t>
            </a:r>
            <a:r>
              <a:rPr lang="ru-RU" dirty="0" err="1" smtClean="0"/>
              <a:t>Completer</a:t>
            </a:r>
            <a:r>
              <a:rPr lang="ru-RU" dirty="0" smtClean="0"/>
              <a:t> в метод _</a:t>
            </a:r>
            <a:r>
              <a:rPr lang="ru-RU" dirty="0" err="1" smtClean="0"/>
              <a:t>handleResponsesFromIsolate</a:t>
            </a:r>
            <a:r>
              <a:rPr lang="ru-RU" dirty="0" smtClean="0"/>
              <a:t> (созданный на шаге 4), если сообщение является </a:t>
            </a:r>
            <a:r>
              <a:rPr lang="ru-RU" dirty="0" err="1" smtClean="0"/>
              <a:t>SendPort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Наконец, в методе </a:t>
            </a:r>
            <a:r>
              <a:rPr lang="ru-RU" dirty="0" err="1" smtClean="0"/>
              <a:t>parseJson</a:t>
            </a:r>
            <a:r>
              <a:rPr lang="ru-RU" dirty="0" smtClean="0"/>
              <a:t> добавьте </a:t>
            </a:r>
            <a:r>
              <a:rPr lang="ru-RU" dirty="0" err="1" smtClean="0"/>
              <a:t>await</a:t>
            </a:r>
            <a:r>
              <a:rPr lang="ru-RU" dirty="0" smtClean="0"/>
              <a:t> _</a:t>
            </a:r>
            <a:r>
              <a:rPr lang="ru-RU" dirty="0" err="1" smtClean="0"/>
              <a:t>isolateReady.future</a:t>
            </a:r>
            <a:r>
              <a:rPr lang="ru-RU" dirty="0" smtClean="0"/>
              <a:t> перед добавлением _</a:t>
            </a:r>
            <a:r>
              <a:rPr lang="ru-RU" dirty="0" err="1" smtClean="0"/>
              <a:t>sendPort.send</a:t>
            </a:r>
            <a:r>
              <a:rPr lang="ru-RU" dirty="0" smtClean="0"/>
              <a:t>. Это гарантирует, что никакое сообщение не может быть отправлено рабочему </a:t>
            </a:r>
            <a:r>
              <a:rPr lang="ru-RU" dirty="0" err="1" smtClean="0"/>
              <a:t>изоляту</a:t>
            </a:r>
            <a:r>
              <a:rPr lang="ru-RU" dirty="0" smtClean="0"/>
              <a:t>, пока он не будет порожден и не отправит свой </a:t>
            </a:r>
            <a:r>
              <a:rPr lang="ru-RU" dirty="0" err="1" smtClean="0"/>
              <a:t>SendPort</a:t>
            </a:r>
            <a:r>
              <a:rPr lang="ru-RU" dirty="0" smtClean="0"/>
              <a:t> обратно главному </a:t>
            </a:r>
            <a:r>
              <a:rPr lang="ru-RU" dirty="0" err="1" smtClean="0"/>
              <a:t>изоляту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i="1" dirty="0" smtClean="0"/>
              <a:t>Future&lt;void&gt; </a:t>
            </a:r>
            <a:r>
              <a:rPr lang="en-US" i="1" dirty="0" err="1" smtClean="0"/>
              <a:t>parseJson</a:t>
            </a:r>
            <a:r>
              <a:rPr lang="en-US" i="1" dirty="0" smtClean="0"/>
              <a:t>(String message) </a:t>
            </a:r>
            <a:r>
              <a:rPr lang="en-US" i="1" dirty="0" err="1" smtClean="0"/>
              <a:t>async</a:t>
            </a:r>
            <a:r>
              <a:rPr lang="en-US" i="1" dirty="0" smtClean="0"/>
              <a:t> {</a:t>
            </a:r>
          </a:p>
          <a:p>
            <a:pPr marL="0" indent="0">
              <a:buNone/>
            </a:pPr>
            <a:r>
              <a:rPr lang="en-US" i="1" dirty="0" smtClean="0"/>
              <a:t>  await _</a:t>
            </a:r>
            <a:r>
              <a:rPr lang="en-US" i="1" dirty="0" err="1" smtClean="0"/>
              <a:t>isolateReady.future</a:t>
            </a:r>
            <a:r>
              <a:rPr lang="en-US" i="1" dirty="0" smtClean="0"/>
              <a:t>;</a:t>
            </a:r>
          </a:p>
          <a:p>
            <a:pPr marL="0" indent="0">
              <a:buNone/>
            </a:pPr>
            <a:r>
              <a:rPr lang="en-US" i="1" dirty="0" smtClean="0"/>
              <a:t>  _</a:t>
            </a:r>
            <a:r>
              <a:rPr lang="en-US" i="1" dirty="0" err="1" smtClean="0"/>
              <a:t>sendPort.send</a:t>
            </a:r>
            <a:r>
              <a:rPr lang="en-US" i="1" dirty="0" smtClean="0"/>
              <a:t>(message);</a:t>
            </a:r>
          </a:p>
          <a:p>
            <a:pPr marL="0" indent="0">
              <a:buNone/>
            </a:pPr>
            <a:r>
              <a:rPr lang="en-US" i="1" dirty="0" smtClean="0"/>
              <a:t>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942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320" y="72551"/>
            <a:ext cx="4983480" cy="6785450"/>
          </a:xfrm>
        </p:spPr>
        <p:txBody>
          <a:bodyPr>
            <a:normAutofit fontScale="90000"/>
          </a:bodyPr>
          <a:lstStyle/>
          <a:p>
            <a:pPr algn="just"/>
            <a:r>
              <a:rPr lang="ru-RU" dirty="0" smtClean="0"/>
              <a:t>Расширенный вариант кода с обработкой </a:t>
            </a:r>
            <a:r>
              <a:rPr lang="ru-RU" dirty="0"/>
              <a:t>ошибок, возможность закрывать порты, когда они больше не используются, </a:t>
            </a:r>
            <a:r>
              <a:rPr lang="ru-RU" dirty="0" smtClean="0"/>
              <a:t>и исправлении </a:t>
            </a:r>
            <a:r>
              <a:rPr lang="ru-RU" dirty="0"/>
              <a:t>несоответствия в </a:t>
            </a:r>
            <a:r>
              <a:rPr lang="ru-RU" dirty="0" smtClean="0"/>
              <a:t>порядке </a:t>
            </a:r>
            <a:r>
              <a:rPr lang="ru-RU" dirty="0"/>
              <a:t>сообщений в некоторых ситуациях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0" y="72550"/>
            <a:ext cx="6522720" cy="6522720"/>
          </a:xfrm>
        </p:spPr>
      </p:pic>
    </p:spTree>
    <p:extLst>
      <p:ext uri="{BB962C8B-B14F-4D97-AF65-F5344CB8AC3E}">
        <p14:creationId xmlns:p14="http://schemas.microsoft.com/office/powerpoint/2010/main" val="2105380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asynchronous code </a:t>
            </a:r>
            <a:r>
              <a:rPr lang="en-US" dirty="0" smtClean="0"/>
              <a:t>matters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Асинхронные операции позволяют вашей программе завершить работу в ожидании окончания другой операции. Вот некоторые распространенные асинхронные операции: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Получение данных по сети.</a:t>
            </a:r>
          </a:p>
          <a:p>
            <a:pPr marL="0" indent="0">
              <a:buNone/>
            </a:pPr>
            <a:r>
              <a:rPr lang="ru-RU" sz="3200" dirty="0" smtClean="0"/>
              <a:t> Запись в базу данных. </a:t>
            </a:r>
          </a:p>
          <a:p>
            <a:pPr marL="0" indent="0">
              <a:buNone/>
            </a:pPr>
            <a:r>
              <a:rPr lang="ru-RU" sz="3200" dirty="0" smtClean="0"/>
              <a:t>Чтение данных из файла.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50617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0880" y="518160"/>
            <a:ext cx="4815840" cy="3657599"/>
          </a:xfrm>
        </p:spPr>
        <p:txBody>
          <a:bodyPr>
            <a:normAutofit/>
          </a:bodyPr>
          <a:lstStyle/>
          <a:p>
            <a:r>
              <a:rPr lang="en-US" dirty="0"/>
              <a:t>Example: Incorrectly using an asynchronous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0"/>
            <a:ext cx="7430947" cy="6751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// This example shows how *not* to write asynchronous Dart code.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createOrderMessage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order = </a:t>
            </a:r>
            <a:r>
              <a:rPr lang="en-US" dirty="0" err="1" smtClean="0"/>
              <a:t>fetchUserOrder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return 'Your order is: $order';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Future&lt;String&gt; </a:t>
            </a:r>
            <a:r>
              <a:rPr lang="en-US" dirty="0" err="1" smtClean="0"/>
              <a:t>fetchUserOrder</a:t>
            </a:r>
            <a:r>
              <a:rPr lang="en-US" dirty="0" smtClean="0"/>
              <a:t>() =&gt;</a:t>
            </a:r>
          </a:p>
          <a:p>
            <a:pPr marL="0" indent="0">
              <a:buNone/>
            </a:pPr>
            <a:r>
              <a:rPr lang="en-US" sz="2400" dirty="0" smtClean="0"/>
              <a:t>    // Imagine that this function is more complex and slow.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Future.delayed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const</a:t>
            </a:r>
            <a:r>
              <a:rPr lang="en-US" dirty="0" smtClean="0"/>
              <a:t> Duration(seconds: 2),</a:t>
            </a:r>
          </a:p>
          <a:p>
            <a:pPr marL="0" indent="0">
              <a:buNone/>
            </a:pPr>
            <a:r>
              <a:rPr lang="en-US" dirty="0" smtClean="0"/>
              <a:t>      () =&gt; 'Large Latte',</a:t>
            </a:r>
          </a:p>
          <a:p>
            <a:pPr marL="0" indent="0">
              <a:buNone/>
            </a:pPr>
            <a:r>
              <a:rPr lang="en-US" dirty="0" smtClean="0"/>
              <a:t>    );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7249996" y="5254906"/>
            <a:ext cx="4606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void main() {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 print(</a:t>
            </a:r>
            <a:r>
              <a:rPr lang="en-US" sz="2400" b="1" dirty="0" err="1" smtClean="0">
                <a:solidFill>
                  <a:srgbClr val="FF0000"/>
                </a:solidFill>
              </a:rPr>
              <a:t>createOrderMessage</a:t>
            </a:r>
            <a:r>
              <a:rPr lang="en-US" sz="2400" b="1" dirty="0" smtClean="0">
                <a:solidFill>
                  <a:srgbClr val="FF0000"/>
                </a:solidFill>
              </a:rPr>
              <a:t>());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80653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 было бы слишком легко но нет </a:t>
            </a:r>
            <a:r>
              <a:rPr lang="en-US" dirty="0" smtClean="0"/>
              <a:t>@koliana5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87894" cy="291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112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000" dirty="0" err="1" smtClean="0"/>
              <a:t>future</a:t>
            </a:r>
            <a:r>
              <a:rPr lang="ru-RU" sz="3000" dirty="0" smtClean="0"/>
              <a:t> (строчная буква «f») - это экземпляр класса </a:t>
            </a:r>
            <a:r>
              <a:rPr lang="ru-RU" sz="3000" dirty="0" err="1" smtClean="0"/>
              <a:t>Future</a:t>
            </a:r>
            <a:r>
              <a:rPr lang="ru-RU" sz="3000" dirty="0" smtClean="0"/>
              <a:t> (заглавная буква «F»). </a:t>
            </a:r>
            <a:r>
              <a:rPr lang="ru-RU" sz="3000" dirty="0" err="1" smtClean="0"/>
              <a:t>Future</a:t>
            </a:r>
            <a:r>
              <a:rPr lang="ru-RU" sz="3000" dirty="0" smtClean="0"/>
              <a:t> представляет собой результат асинхронной операции и может иметь два состояния: незавершенное или завершенное.</a:t>
            </a:r>
            <a:endParaRPr lang="en-US" sz="3000" dirty="0" smtClean="0"/>
          </a:p>
          <a:p>
            <a:pPr marL="0" indent="0">
              <a:buNone/>
            </a:pPr>
            <a:r>
              <a:rPr lang="ru-RU" sz="3000" dirty="0" err="1" smtClean="0"/>
              <a:t>Uncompleted</a:t>
            </a:r>
            <a:r>
              <a:rPr lang="ru-RU" sz="3000" dirty="0" smtClean="0"/>
              <a:t>  Когда вы вызываете асинхронную функцию, она возвращает незавершенное будущее. Это будущее ожидает завершения асинхронной операции функции или выброса ошибки.</a:t>
            </a:r>
          </a:p>
          <a:p>
            <a:pPr marL="0" indent="0">
              <a:buNone/>
            </a:pPr>
            <a:r>
              <a:rPr lang="ru-RU" sz="3000" dirty="0" err="1" smtClean="0"/>
              <a:t>Completed</a:t>
            </a:r>
            <a:r>
              <a:rPr lang="ru-RU" sz="3000" dirty="0" smtClean="0"/>
              <a:t>  Если асинхронная операция прошла успешно, будущее завершается со значением. В противном случае оно завершается с ошибкой.</a:t>
            </a:r>
            <a:endParaRPr lang="en-US" sz="3000" dirty="0" smtClean="0"/>
          </a:p>
          <a:p>
            <a:pPr lvl="1"/>
            <a:r>
              <a:rPr lang="ru-RU" sz="2600" dirty="0" err="1" smtClean="0"/>
              <a:t>Completed</a:t>
            </a:r>
            <a:r>
              <a:rPr lang="ru-RU" sz="2600" dirty="0" smtClean="0"/>
              <a:t> </a:t>
            </a:r>
            <a:r>
              <a:rPr lang="ru-RU" sz="2600" dirty="0" err="1" smtClean="0"/>
              <a:t>with</a:t>
            </a:r>
            <a:r>
              <a:rPr lang="ru-RU" sz="2600" dirty="0" smtClean="0"/>
              <a:t> </a:t>
            </a:r>
            <a:r>
              <a:rPr lang="ru-RU" sz="2600" dirty="0" err="1" smtClean="0"/>
              <a:t>result</a:t>
            </a:r>
            <a:r>
              <a:rPr lang="ru-RU" sz="2600" dirty="0" smtClean="0"/>
              <a:t> - операция завершена успешно</a:t>
            </a:r>
          </a:p>
          <a:p>
            <a:pPr lvl="1"/>
            <a:r>
              <a:rPr lang="ru-RU" sz="2600" dirty="0" err="1" smtClean="0"/>
              <a:t>Completed</a:t>
            </a:r>
            <a:r>
              <a:rPr lang="ru-RU" sz="2600" dirty="0" smtClean="0"/>
              <a:t> </a:t>
            </a:r>
            <a:r>
              <a:rPr lang="ru-RU" sz="2600" dirty="0" err="1" smtClean="0"/>
              <a:t>with</a:t>
            </a:r>
            <a:r>
              <a:rPr lang="ru-RU" sz="2600" dirty="0" smtClean="0"/>
              <a:t> </a:t>
            </a:r>
            <a:r>
              <a:rPr lang="ru-RU" sz="2600" dirty="0" err="1" smtClean="0"/>
              <a:t>error</a:t>
            </a:r>
            <a:r>
              <a:rPr lang="ru-RU" sz="2600" dirty="0" smtClean="0"/>
              <a:t> - операция завершена с ошибкой</a:t>
            </a:r>
          </a:p>
          <a:p>
            <a:pPr lvl="2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9515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 with http response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6096"/>
            <a:ext cx="12145502" cy="37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317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Introducing </a:t>
            </a:r>
            <a:r>
              <a:rPr lang="en-US" dirty="0" smtClean="0"/>
              <a:t>futures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Future&lt;void&gt; </a:t>
            </a:r>
            <a:r>
              <a:rPr lang="en-US" dirty="0" err="1" smtClean="0"/>
              <a:t>fetchUserOrder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sz="2600" dirty="0" smtClean="0"/>
              <a:t>  // Imagine that this function is fetching user info from another service or database.</a:t>
            </a:r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 smtClean="0"/>
              <a:t>Future.delayed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Duration(seconds: 2), () =&gt; print('Large Latte'));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main()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fetchUserOrder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print('Fetching user order...');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198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Introducing </a:t>
            </a:r>
            <a:r>
              <a:rPr lang="en-US" dirty="0" smtClean="0"/>
              <a:t>futures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Future&lt;void&gt; </a:t>
            </a:r>
            <a:r>
              <a:rPr lang="en-US" dirty="0" err="1" smtClean="0"/>
              <a:t>fetchUserOrder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sz="2600" dirty="0" smtClean="0"/>
              <a:t>  // Imagine that this function is fetching user info from another service or database.</a:t>
            </a:r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 smtClean="0"/>
              <a:t>Future.delayed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Duration(seconds: 2), () =&gt; print('Large Latte'));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main()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fetchUserOrder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print('Fetching user order...');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233" y="3842551"/>
            <a:ext cx="5413319" cy="181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29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Completing with an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Future&lt;void&gt; </a:t>
            </a:r>
            <a:r>
              <a:rPr lang="en-US" dirty="0" err="1" smtClean="0"/>
              <a:t>fetchUserOrder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// Imagine that this function is fetching user info but encounters a bug.</a:t>
            </a:r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 smtClean="0"/>
              <a:t>Future.delayed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const</a:t>
            </a:r>
            <a:r>
              <a:rPr lang="en-US" dirty="0" smtClean="0"/>
              <a:t> Duration(seconds: 2),</a:t>
            </a:r>
          </a:p>
          <a:p>
            <a:pPr marL="0" indent="0">
              <a:buNone/>
            </a:pPr>
            <a:r>
              <a:rPr lang="en-US" dirty="0" smtClean="0"/>
              <a:t>    () =&gt; throw Exception('Logout failed: user ID is invalid'),</a:t>
            </a:r>
          </a:p>
          <a:p>
            <a:pPr marL="0" indent="0">
              <a:buNone/>
            </a:pPr>
            <a:r>
              <a:rPr lang="en-US" dirty="0" smtClean="0"/>
              <a:t>  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main()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fetchUserOrder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print('Fetching user order...');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422" y="2968942"/>
            <a:ext cx="4213138" cy="311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56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futures: </a:t>
            </a:r>
            <a:r>
              <a:rPr lang="en-US" dirty="0" err="1"/>
              <a:t>async</a:t>
            </a:r>
            <a:r>
              <a:rPr lang="en-US" dirty="0"/>
              <a:t> and </a:t>
            </a:r>
            <a:r>
              <a:rPr lang="en-US" dirty="0" smtClean="0"/>
              <a:t>await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Ключевые слова </a:t>
            </a:r>
            <a:r>
              <a:rPr lang="ru-RU" dirty="0" err="1" smtClean="0"/>
              <a:t>async</a:t>
            </a:r>
            <a:r>
              <a:rPr lang="ru-RU" dirty="0" smtClean="0"/>
              <a:t> и </a:t>
            </a:r>
            <a:r>
              <a:rPr lang="ru-RU" dirty="0" err="1" smtClean="0"/>
              <a:t>await</a:t>
            </a:r>
            <a:r>
              <a:rPr lang="ru-RU" dirty="0" smtClean="0"/>
              <a:t> обеспечивают декларативный способ определения асинхронных функций и использования их результатов. При использовании </a:t>
            </a:r>
            <a:r>
              <a:rPr lang="ru-RU" dirty="0" err="1" smtClean="0"/>
              <a:t>async</a:t>
            </a:r>
            <a:r>
              <a:rPr lang="ru-RU" dirty="0" smtClean="0"/>
              <a:t> и </a:t>
            </a:r>
            <a:r>
              <a:rPr lang="ru-RU" dirty="0" err="1" smtClean="0"/>
              <a:t>await</a:t>
            </a:r>
            <a:r>
              <a:rPr lang="ru-RU" dirty="0" smtClean="0"/>
              <a:t> помните о двух основных правилах:</a:t>
            </a:r>
          </a:p>
          <a:p>
            <a:r>
              <a:rPr lang="ru-RU" dirty="0" smtClean="0"/>
              <a:t>Чтобы определить асинхронную функцию, добавьте </a:t>
            </a:r>
            <a:r>
              <a:rPr lang="ru-RU" dirty="0" err="1" smtClean="0"/>
              <a:t>async</a:t>
            </a:r>
            <a:r>
              <a:rPr lang="ru-RU" dirty="0" smtClean="0"/>
              <a:t> перед телом функции: </a:t>
            </a:r>
          </a:p>
          <a:p>
            <a:r>
              <a:rPr lang="ru-RU" dirty="0" smtClean="0"/>
              <a:t>Ключевое слово </a:t>
            </a:r>
            <a:r>
              <a:rPr lang="ru-RU" dirty="0" err="1" smtClean="0"/>
              <a:t>await</a:t>
            </a:r>
            <a:r>
              <a:rPr lang="ru-RU" dirty="0" smtClean="0"/>
              <a:t> работает только в асинхронных функциях.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346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 and await</a:t>
            </a:r>
            <a:r>
              <a:rPr lang="ru-RU" dirty="0" smtClean="0"/>
              <a:t> </a:t>
            </a:r>
            <a:r>
              <a:rPr lang="en-US" dirty="0" smtClean="0"/>
              <a:t>Example. Synchronous </a:t>
            </a:r>
            <a:r>
              <a:rPr lang="en-US" dirty="0" err="1" smtClean="0"/>
              <a:t>func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2615" y="1779326"/>
            <a:ext cx="5134337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Future&lt;String&gt; </a:t>
            </a:r>
            <a:r>
              <a:rPr lang="en-US" i="1" dirty="0" err="1" smtClean="0"/>
              <a:t>fetchUserOrder</a:t>
            </a:r>
            <a:r>
              <a:rPr lang="en-US" i="1" dirty="0" smtClean="0"/>
              <a:t>() =&gt;</a:t>
            </a:r>
          </a:p>
          <a:p>
            <a:pPr marL="0" indent="0">
              <a:buNone/>
            </a:pPr>
            <a:r>
              <a:rPr lang="en-US" i="1" dirty="0" smtClean="0"/>
              <a:t>    // Imagine that this function is</a:t>
            </a:r>
          </a:p>
          <a:p>
            <a:pPr marL="0" indent="0">
              <a:buNone/>
            </a:pPr>
            <a:r>
              <a:rPr lang="en-US" i="1" dirty="0" smtClean="0"/>
              <a:t>    // more complex and slow.</a:t>
            </a:r>
          </a:p>
          <a:p>
            <a:pPr marL="0" indent="0">
              <a:buNone/>
            </a:pPr>
            <a:r>
              <a:rPr lang="en-US" i="1" dirty="0" smtClean="0"/>
              <a:t>    </a:t>
            </a:r>
            <a:r>
              <a:rPr lang="en-US" i="1" dirty="0" err="1" smtClean="0"/>
              <a:t>Future.delayed</a:t>
            </a:r>
            <a:r>
              <a:rPr lang="en-US" i="1" dirty="0" smtClean="0"/>
              <a:t>(</a:t>
            </a:r>
          </a:p>
          <a:p>
            <a:pPr marL="0" indent="0">
              <a:buNone/>
            </a:pPr>
            <a:r>
              <a:rPr lang="en-US" i="1" dirty="0" smtClean="0"/>
              <a:t>      </a:t>
            </a:r>
            <a:r>
              <a:rPr lang="en-US" i="1" dirty="0" err="1" smtClean="0"/>
              <a:t>const</a:t>
            </a:r>
            <a:r>
              <a:rPr lang="en-US" i="1" dirty="0" smtClean="0"/>
              <a:t> Duration(seconds: 2),</a:t>
            </a:r>
          </a:p>
          <a:p>
            <a:pPr marL="0" indent="0">
              <a:buNone/>
            </a:pPr>
            <a:r>
              <a:rPr lang="en-US" i="1" dirty="0" smtClean="0"/>
              <a:t>      () =&gt; 'Large Latte',</a:t>
            </a:r>
          </a:p>
          <a:p>
            <a:pPr marL="0" indent="0">
              <a:buNone/>
            </a:pPr>
            <a:r>
              <a:rPr lang="en-US" i="1" dirty="0" smtClean="0"/>
              <a:t>    );</a:t>
            </a:r>
            <a:endParaRPr lang="en-US" i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96000" y="1779326"/>
            <a:ext cx="5134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createOrderMessage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order = </a:t>
            </a:r>
            <a:r>
              <a:rPr lang="en-US" dirty="0" err="1" smtClean="0"/>
              <a:t>fetchUserOrder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return 'Your order is: $order';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void main() {</a:t>
            </a:r>
          </a:p>
          <a:p>
            <a:pPr marL="0" indent="0">
              <a:buNone/>
            </a:pPr>
            <a:r>
              <a:rPr lang="en-US" dirty="0" smtClean="0"/>
              <a:t>  print('Fetching user order...');</a:t>
            </a:r>
          </a:p>
          <a:p>
            <a:pPr marL="0" indent="0">
              <a:buNone/>
            </a:pPr>
            <a:r>
              <a:rPr lang="en-US" dirty="0" smtClean="0"/>
              <a:t>  print(</a:t>
            </a:r>
            <a:r>
              <a:rPr lang="en-US" dirty="0" err="1" smtClean="0"/>
              <a:t>createOrderMessage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814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</a:t>
            </a:r>
            <a:r>
              <a:rPr lang="ru-RU" dirty="0" smtClean="0"/>
              <a:t> </a:t>
            </a:r>
            <a:r>
              <a:rPr lang="en-US" dirty="0" smtClean="0"/>
              <a:t>Example. Synchronous </a:t>
            </a:r>
            <a:r>
              <a:rPr lang="en-US" dirty="0" err="1" smtClean="0"/>
              <a:t>func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2615" y="1779326"/>
            <a:ext cx="5134337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Future&lt;String&gt; </a:t>
            </a:r>
            <a:r>
              <a:rPr lang="en-US" i="1" dirty="0" err="1" smtClean="0"/>
              <a:t>fetchUserOrder</a:t>
            </a:r>
            <a:r>
              <a:rPr lang="en-US" i="1" dirty="0" smtClean="0"/>
              <a:t>() =&gt;</a:t>
            </a:r>
          </a:p>
          <a:p>
            <a:pPr marL="0" indent="0">
              <a:buNone/>
            </a:pPr>
            <a:r>
              <a:rPr lang="en-US" i="1" dirty="0" smtClean="0"/>
              <a:t>    // Imagine that this function is</a:t>
            </a:r>
          </a:p>
          <a:p>
            <a:pPr marL="0" indent="0">
              <a:buNone/>
            </a:pPr>
            <a:r>
              <a:rPr lang="en-US" i="1" dirty="0" smtClean="0"/>
              <a:t>    // more complex and slow.</a:t>
            </a:r>
          </a:p>
          <a:p>
            <a:pPr marL="0" indent="0">
              <a:buNone/>
            </a:pPr>
            <a:r>
              <a:rPr lang="en-US" i="1" dirty="0" smtClean="0"/>
              <a:t>    </a:t>
            </a:r>
            <a:r>
              <a:rPr lang="en-US" i="1" dirty="0" err="1" smtClean="0"/>
              <a:t>Future.delayed</a:t>
            </a:r>
            <a:r>
              <a:rPr lang="en-US" i="1" dirty="0" smtClean="0"/>
              <a:t>(</a:t>
            </a:r>
          </a:p>
          <a:p>
            <a:pPr marL="0" indent="0">
              <a:buNone/>
            </a:pPr>
            <a:r>
              <a:rPr lang="en-US" i="1" dirty="0" smtClean="0"/>
              <a:t>      </a:t>
            </a:r>
            <a:r>
              <a:rPr lang="en-US" i="1" dirty="0" err="1" smtClean="0"/>
              <a:t>const</a:t>
            </a:r>
            <a:r>
              <a:rPr lang="en-US" i="1" dirty="0" smtClean="0"/>
              <a:t> Duration(seconds: 2),</a:t>
            </a:r>
          </a:p>
          <a:p>
            <a:pPr marL="0" indent="0">
              <a:buNone/>
            </a:pPr>
            <a:r>
              <a:rPr lang="en-US" i="1" dirty="0" smtClean="0"/>
              <a:t>      () =&gt; 'Large Latte',</a:t>
            </a:r>
          </a:p>
          <a:p>
            <a:pPr marL="0" indent="0">
              <a:buNone/>
            </a:pPr>
            <a:r>
              <a:rPr lang="en-US" i="1" dirty="0" smtClean="0"/>
              <a:t>    );</a:t>
            </a:r>
            <a:endParaRPr lang="en-US" i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96000" y="1779326"/>
            <a:ext cx="5134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createOrderMessage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order = </a:t>
            </a:r>
            <a:r>
              <a:rPr lang="en-US" dirty="0" err="1" smtClean="0"/>
              <a:t>fetchUserOrder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return 'Your order is: $order';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void main() {</a:t>
            </a:r>
          </a:p>
          <a:p>
            <a:pPr marL="0" indent="0">
              <a:buNone/>
            </a:pPr>
            <a:r>
              <a:rPr lang="en-US" dirty="0" smtClean="0"/>
              <a:t>  print('Fetching user order...');</a:t>
            </a:r>
          </a:p>
          <a:p>
            <a:pPr marL="0" indent="0">
              <a:buNone/>
            </a:pPr>
            <a:r>
              <a:rPr lang="en-US" dirty="0" smtClean="0"/>
              <a:t>  print(</a:t>
            </a:r>
            <a:r>
              <a:rPr lang="en-US" dirty="0" err="1" smtClean="0"/>
              <a:t>createOrderMessage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4636" t="1960" r="11109" b="4409"/>
          <a:stretch/>
        </p:blipFill>
        <p:spPr>
          <a:xfrm>
            <a:off x="838200" y="5751970"/>
            <a:ext cx="5048608" cy="110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866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</a:t>
            </a:r>
            <a:r>
              <a:rPr lang="ru-RU" dirty="0" smtClean="0"/>
              <a:t> </a:t>
            </a:r>
            <a:r>
              <a:rPr lang="en-US" dirty="0" smtClean="0"/>
              <a:t>Example. </a:t>
            </a:r>
            <a:r>
              <a:rPr lang="en-US" dirty="0"/>
              <a:t>A</a:t>
            </a:r>
            <a:r>
              <a:rPr lang="en-US" dirty="0" smtClean="0"/>
              <a:t>synchronous </a:t>
            </a:r>
            <a:r>
              <a:rPr lang="en-US" dirty="0" err="1" smtClean="0"/>
              <a:t>func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2615" y="1779326"/>
            <a:ext cx="5134337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Future&lt;String&gt; </a:t>
            </a:r>
            <a:r>
              <a:rPr lang="en-US" i="1" dirty="0" err="1" smtClean="0"/>
              <a:t>fetchUserOrder</a:t>
            </a:r>
            <a:r>
              <a:rPr lang="en-US" i="1" dirty="0" smtClean="0"/>
              <a:t>() =&gt;</a:t>
            </a:r>
          </a:p>
          <a:p>
            <a:pPr marL="0" indent="0">
              <a:buNone/>
            </a:pPr>
            <a:r>
              <a:rPr lang="en-US" i="1" dirty="0" smtClean="0"/>
              <a:t>    // Imagine that this function is</a:t>
            </a:r>
          </a:p>
          <a:p>
            <a:pPr marL="0" indent="0">
              <a:buNone/>
            </a:pPr>
            <a:r>
              <a:rPr lang="en-US" i="1" dirty="0" smtClean="0"/>
              <a:t>    // more complex and slow.</a:t>
            </a:r>
          </a:p>
          <a:p>
            <a:pPr marL="0" indent="0">
              <a:buNone/>
            </a:pPr>
            <a:r>
              <a:rPr lang="en-US" i="1" dirty="0" smtClean="0"/>
              <a:t>    </a:t>
            </a:r>
            <a:r>
              <a:rPr lang="en-US" i="1" dirty="0" err="1" smtClean="0"/>
              <a:t>Future.delayed</a:t>
            </a:r>
            <a:r>
              <a:rPr lang="en-US" i="1" dirty="0" smtClean="0"/>
              <a:t>(</a:t>
            </a:r>
          </a:p>
          <a:p>
            <a:pPr marL="0" indent="0">
              <a:buNone/>
            </a:pPr>
            <a:r>
              <a:rPr lang="en-US" i="1" dirty="0" smtClean="0"/>
              <a:t>      </a:t>
            </a:r>
            <a:r>
              <a:rPr lang="en-US" i="1" dirty="0" err="1" smtClean="0"/>
              <a:t>const</a:t>
            </a:r>
            <a:r>
              <a:rPr lang="en-US" i="1" dirty="0" smtClean="0"/>
              <a:t> Duration(seconds: 2),</a:t>
            </a:r>
          </a:p>
          <a:p>
            <a:pPr marL="0" indent="0">
              <a:buNone/>
            </a:pPr>
            <a:r>
              <a:rPr lang="en-US" i="1" dirty="0" smtClean="0"/>
              <a:t>      () =&gt; 'Large Latte',</a:t>
            </a:r>
          </a:p>
          <a:p>
            <a:pPr marL="0" indent="0">
              <a:buNone/>
            </a:pPr>
            <a:r>
              <a:rPr lang="en-US" i="1" dirty="0" smtClean="0"/>
              <a:t>    );</a:t>
            </a:r>
            <a:endParaRPr lang="en-US" i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96000" y="1779326"/>
            <a:ext cx="5134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Future&lt;String&gt; </a:t>
            </a:r>
            <a:r>
              <a:rPr lang="en-US" dirty="0" err="1" smtClean="0"/>
              <a:t>createOrderMessage</a:t>
            </a:r>
            <a:r>
              <a:rPr lang="en-US" dirty="0" smtClean="0"/>
              <a:t>() </a:t>
            </a:r>
            <a:r>
              <a:rPr lang="en-US" b="1" dirty="0" err="1" smtClean="0"/>
              <a:t>async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order = </a:t>
            </a:r>
            <a:r>
              <a:rPr lang="en-US" b="1" dirty="0" smtClean="0"/>
              <a:t>await</a:t>
            </a:r>
            <a:r>
              <a:rPr lang="en-US" dirty="0" smtClean="0"/>
              <a:t> </a:t>
            </a:r>
            <a:r>
              <a:rPr lang="en-US" dirty="0" err="1" smtClean="0"/>
              <a:t>fetchUserOrder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return 'Your order is: $order';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Future&lt;void</a:t>
            </a:r>
            <a:r>
              <a:rPr lang="en-US" dirty="0" smtClean="0"/>
              <a:t>&gt; main() </a:t>
            </a:r>
            <a:r>
              <a:rPr lang="en-US" b="1" dirty="0" err="1" smtClean="0"/>
              <a:t>async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print('Fetching user order...');</a:t>
            </a:r>
          </a:p>
          <a:p>
            <a:pPr marL="0" indent="0">
              <a:buNone/>
            </a:pPr>
            <a:r>
              <a:rPr lang="en-US" dirty="0" smtClean="0"/>
              <a:t>  print(</a:t>
            </a:r>
            <a:r>
              <a:rPr lang="en-US" b="1" dirty="0" smtClean="0"/>
              <a:t>await</a:t>
            </a:r>
            <a:r>
              <a:rPr lang="en-US" dirty="0" smtClean="0"/>
              <a:t> </a:t>
            </a:r>
            <a:r>
              <a:rPr lang="en-US" dirty="0" err="1" smtClean="0"/>
              <a:t>createOrderMessage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638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</a:t>
            </a:r>
            <a:r>
              <a:rPr lang="ru-RU" dirty="0" smtClean="0"/>
              <a:t> </a:t>
            </a:r>
            <a:r>
              <a:rPr lang="en-US" dirty="0" smtClean="0"/>
              <a:t>Example. Asynchronous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func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2615" y="1779326"/>
            <a:ext cx="5134337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Future&lt;String&gt; </a:t>
            </a:r>
            <a:r>
              <a:rPr lang="en-US" i="1" dirty="0" err="1" smtClean="0"/>
              <a:t>fetchUserOrder</a:t>
            </a:r>
            <a:r>
              <a:rPr lang="en-US" i="1" dirty="0" smtClean="0"/>
              <a:t>() =&gt;</a:t>
            </a:r>
          </a:p>
          <a:p>
            <a:pPr marL="0" indent="0">
              <a:buNone/>
            </a:pPr>
            <a:r>
              <a:rPr lang="en-US" i="1" dirty="0" smtClean="0"/>
              <a:t>    // Imagine that this function is</a:t>
            </a:r>
          </a:p>
          <a:p>
            <a:pPr marL="0" indent="0">
              <a:buNone/>
            </a:pPr>
            <a:r>
              <a:rPr lang="en-US" i="1" dirty="0" smtClean="0"/>
              <a:t>    // more complex and slow.</a:t>
            </a:r>
          </a:p>
          <a:p>
            <a:pPr marL="0" indent="0">
              <a:buNone/>
            </a:pPr>
            <a:r>
              <a:rPr lang="en-US" i="1" dirty="0" smtClean="0"/>
              <a:t>    </a:t>
            </a:r>
            <a:r>
              <a:rPr lang="en-US" i="1" dirty="0" err="1" smtClean="0"/>
              <a:t>Future.delayed</a:t>
            </a:r>
            <a:r>
              <a:rPr lang="en-US" i="1" dirty="0" smtClean="0"/>
              <a:t>(</a:t>
            </a:r>
          </a:p>
          <a:p>
            <a:pPr marL="0" indent="0">
              <a:buNone/>
            </a:pPr>
            <a:r>
              <a:rPr lang="en-US" i="1" dirty="0" smtClean="0"/>
              <a:t>      </a:t>
            </a:r>
            <a:r>
              <a:rPr lang="en-US" i="1" dirty="0" err="1" smtClean="0"/>
              <a:t>const</a:t>
            </a:r>
            <a:r>
              <a:rPr lang="en-US" i="1" dirty="0" smtClean="0"/>
              <a:t> Duration(seconds: 2),</a:t>
            </a:r>
          </a:p>
          <a:p>
            <a:pPr marL="0" indent="0">
              <a:buNone/>
            </a:pPr>
            <a:r>
              <a:rPr lang="en-US" i="1" dirty="0" smtClean="0"/>
              <a:t>      () =&gt; 'Large Latte',</a:t>
            </a:r>
          </a:p>
          <a:p>
            <a:pPr marL="0" indent="0">
              <a:buNone/>
            </a:pPr>
            <a:r>
              <a:rPr lang="en-US" i="1" dirty="0" smtClean="0"/>
              <a:t>    );</a:t>
            </a:r>
            <a:endParaRPr lang="en-US" i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96000" y="1779326"/>
            <a:ext cx="5134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Future&lt;String&gt; </a:t>
            </a:r>
            <a:r>
              <a:rPr lang="en-US" dirty="0" err="1" smtClean="0"/>
              <a:t>createOrderMessage</a:t>
            </a:r>
            <a:r>
              <a:rPr lang="en-US" dirty="0" smtClean="0"/>
              <a:t>() </a:t>
            </a:r>
            <a:r>
              <a:rPr lang="en-US" b="1" dirty="0" err="1" smtClean="0"/>
              <a:t>async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order = </a:t>
            </a:r>
            <a:r>
              <a:rPr lang="en-US" b="1" dirty="0" smtClean="0"/>
              <a:t>await</a:t>
            </a:r>
            <a:r>
              <a:rPr lang="en-US" dirty="0" smtClean="0"/>
              <a:t> </a:t>
            </a:r>
            <a:r>
              <a:rPr lang="en-US" dirty="0" err="1" smtClean="0"/>
              <a:t>fetchUserOrder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return 'Your order is: $order';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Future&lt;void</a:t>
            </a:r>
            <a:r>
              <a:rPr lang="en-US" dirty="0" smtClean="0"/>
              <a:t>&gt; main() </a:t>
            </a:r>
            <a:r>
              <a:rPr lang="en-US" b="1" dirty="0" err="1" smtClean="0"/>
              <a:t>async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print('Fetching user order...');</a:t>
            </a:r>
          </a:p>
          <a:p>
            <a:pPr marL="0" indent="0">
              <a:buNone/>
            </a:pPr>
            <a:r>
              <a:rPr lang="en-US" dirty="0" smtClean="0"/>
              <a:t>  print(</a:t>
            </a:r>
            <a:r>
              <a:rPr lang="en-US" b="1" dirty="0" smtClean="0"/>
              <a:t>await</a:t>
            </a:r>
            <a:r>
              <a:rPr lang="en-US" dirty="0" smtClean="0"/>
              <a:t> </a:t>
            </a:r>
            <a:r>
              <a:rPr lang="en-US" dirty="0" err="1" smtClean="0"/>
              <a:t>createOrderMessage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061" y="5418856"/>
            <a:ext cx="3572374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324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4369" y="0"/>
            <a:ext cx="4527631" cy="3194612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 smtClean="0">
                <a:solidFill>
                  <a:srgbClr val="FF0000"/>
                </a:solidFill>
              </a:rPr>
              <a:t>void main() </a:t>
            </a:r>
            <a:r>
              <a:rPr lang="en-US" sz="2800" dirty="0" err="1" smtClean="0">
                <a:solidFill>
                  <a:srgbClr val="FF0000"/>
                </a:solidFill>
              </a:rPr>
              <a:t>async</a:t>
            </a:r>
            <a:r>
              <a:rPr lang="en-US" sz="2800" dirty="0" smtClean="0">
                <a:solidFill>
                  <a:srgbClr val="FF0000"/>
                </a:solidFill>
              </a:rPr>
              <a:t> {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err="1" smtClean="0">
                <a:solidFill>
                  <a:srgbClr val="FF0000"/>
                </a:solidFill>
              </a:rPr>
              <a:t>countSeconds</a:t>
            </a:r>
            <a:r>
              <a:rPr lang="en-US" sz="2800" dirty="0" smtClean="0">
                <a:solidFill>
                  <a:srgbClr val="FF0000"/>
                </a:solidFill>
              </a:rPr>
              <a:t>(4);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  await </a:t>
            </a:r>
            <a:r>
              <a:rPr lang="en-US" sz="2800" dirty="0" err="1" smtClean="0">
                <a:solidFill>
                  <a:srgbClr val="FF0000"/>
                </a:solidFill>
              </a:rPr>
              <a:t>printOrderMessage</a:t>
            </a:r>
            <a:r>
              <a:rPr lang="en-US" sz="2800" dirty="0" smtClean="0">
                <a:solidFill>
                  <a:srgbClr val="FF0000"/>
                </a:solidFill>
              </a:rPr>
              <a:t>();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}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394066" cy="67596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Future&lt;void&gt; </a:t>
            </a:r>
            <a:r>
              <a:rPr lang="en-US" dirty="0" err="1" smtClean="0"/>
              <a:t>printOrderMessage</a:t>
            </a:r>
            <a:r>
              <a:rPr lang="en-US" dirty="0" smtClean="0"/>
              <a:t>() </a:t>
            </a:r>
            <a:r>
              <a:rPr lang="en-US" dirty="0" err="1" smtClean="0"/>
              <a:t>async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print('Awaiting user order...');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order = await </a:t>
            </a:r>
            <a:r>
              <a:rPr lang="en-US" dirty="0" err="1" smtClean="0"/>
              <a:t>fetchUserOrder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print('Your order is: $order');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Future&lt;String&gt; </a:t>
            </a:r>
            <a:r>
              <a:rPr lang="en-US" dirty="0" err="1" smtClean="0"/>
              <a:t>fetchUserOrder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Future.delayed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Duration(seconds: 4), () =&gt; 'Large Latte');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countSeconds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s) {</a:t>
            </a:r>
          </a:p>
          <a:p>
            <a:pPr marL="0" indent="0">
              <a:buNone/>
            </a:pPr>
            <a:r>
              <a:rPr lang="en-US" dirty="0" smtClean="0"/>
              <a:t>  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s;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Future.delayed</a:t>
            </a:r>
            <a:r>
              <a:rPr lang="en-US" dirty="0" smtClean="0"/>
              <a:t>(Duration(seconds: </a:t>
            </a:r>
            <a:r>
              <a:rPr lang="en-US" dirty="0" err="1" smtClean="0"/>
              <a:t>i</a:t>
            </a:r>
            <a:r>
              <a:rPr lang="en-US" dirty="0" smtClean="0"/>
              <a:t>), () =&gt; print(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233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4369" y="0"/>
            <a:ext cx="4527631" cy="3194612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 smtClean="0">
                <a:solidFill>
                  <a:srgbClr val="FF0000"/>
                </a:solidFill>
              </a:rPr>
              <a:t>void main() </a:t>
            </a:r>
            <a:r>
              <a:rPr lang="en-US" sz="2800" dirty="0" err="1" smtClean="0">
                <a:solidFill>
                  <a:srgbClr val="FF0000"/>
                </a:solidFill>
              </a:rPr>
              <a:t>async</a:t>
            </a:r>
            <a:r>
              <a:rPr lang="en-US" sz="2800" dirty="0" smtClean="0">
                <a:solidFill>
                  <a:srgbClr val="FF0000"/>
                </a:solidFill>
              </a:rPr>
              <a:t> {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err="1" smtClean="0">
                <a:solidFill>
                  <a:srgbClr val="FF0000"/>
                </a:solidFill>
              </a:rPr>
              <a:t>countSeconds</a:t>
            </a:r>
            <a:r>
              <a:rPr lang="en-US" sz="2800" dirty="0" smtClean="0">
                <a:solidFill>
                  <a:srgbClr val="FF0000"/>
                </a:solidFill>
              </a:rPr>
              <a:t>(4);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  await </a:t>
            </a:r>
            <a:r>
              <a:rPr lang="en-US" sz="2800" dirty="0" err="1" smtClean="0">
                <a:solidFill>
                  <a:srgbClr val="FF0000"/>
                </a:solidFill>
              </a:rPr>
              <a:t>printOrderMessage</a:t>
            </a:r>
            <a:r>
              <a:rPr lang="en-US" sz="2800" dirty="0" smtClean="0">
                <a:solidFill>
                  <a:srgbClr val="FF0000"/>
                </a:solidFill>
              </a:rPr>
              <a:t>();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}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394066" cy="67596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Future&lt;void&gt; </a:t>
            </a:r>
            <a:r>
              <a:rPr lang="en-US" dirty="0" err="1" smtClean="0"/>
              <a:t>printOrderMessage</a:t>
            </a:r>
            <a:r>
              <a:rPr lang="en-US" dirty="0" smtClean="0"/>
              <a:t>() </a:t>
            </a:r>
            <a:r>
              <a:rPr lang="en-US" dirty="0" err="1" smtClean="0"/>
              <a:t>async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print('Awaiting user order...');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order = await </a:t>
            </a:r>
            <a:r>
              <a:rPr lang="en-US" dirty="0" err="1" smtClean="0"/>
              <a:t>fetchUserOrder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print('Your order is: $order');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Future&lt;String&gt; </a:t>
            </a:r>
            <a:r>
              <a:rPr lang="en-US" dirty="0" err="1" smtClean="0"/>
              <a:t>fetchUserOrder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Future.delayed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Duration(seconds: 4), () =&gt; 'Large Latte');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countSeconds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s) {</a:t>
            </a:r>
          </a:p>
          <a:p>
            <a:pPr marL="0" indent="0">
              <a:buNone/>
            </a:pPr>
            <a:r>
              <a:rPr lang="en-US" dirty="0" smtClean="0"/>
              <a:t>  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s;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Future.delayed</a:t>
            </a:r>
            <a:r>
              <a:rPr lang="en-US" dirty="0" smtClean="0"/>
              <a:t>(Duration(seconds: </a:t>
            </a:r>
            <a:r>
              <a:rPr lang="en-US" dirty="0" err="1" smtClean="0"/>
              <a:t>i</a:t>
            </a:r>
            <a:r>
              <a:rPr lang="en-US" dirty="0" smtClean="0"/>
              <a:t>), () =&gt; print(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4053418"/>
            <a:ext cx="3302602" cy="21043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435" y="4153086"/>
            <a:ext cx="4275804" cy="200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6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Асинхронное </a:t>
            </a:r>
            <a:r>
              <a:rPr lang="ru-RU" dirty="0" smtClean="0"/>
              <a:t>программирование</a:t>
            </a:r>
            <a:r>
              <a:rPr lang="en-US" dirty="0" smtClean="0"/>
              <a:t>. Feature.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Future</a:t>
            </a:r>
            <a:r>
              <a:rPr lang="ru-RU" dirty="0" smtClean="0"/>
              <a:t> представляет результат асинхронной операции, которая в конечном итоге завершится со значением или ошибкой.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Future&lt;String&gt; _</a:t>
            </a:r>
            <a:r>
              <a:rPr lang="en-US" i="1" dirty="0" err="1" smtClean="0"/>
              <a:t>readFileAsync</a:t>
            </a:r>
            <a:r>
              <a:rPr lang="en-US" i="1" dirty="0" smtClean="0"/>
              <a:t>(String filename) {</a:t>
            </a:r>
          </a:p>
          <a:p>
            <a:pPr marL="0" indent="0">
              <a:buNone/>
            </a:pPr>
            <a:r>
              <a:rPr lang="en-US" i="1" dirty="0" smtClean="0"/>
              <a:t>  final file = File(filename);</a:t>
            </a:r>
          </a:p>
          <a:p>
            <a:pPr marL="0" indent="0">
              <a:buNone/>
            </a:pPr>
            <a:r>
              <a:rPr lang="en-US" i="1" dirty="0" smtClean="0"/>
              <a:t>return </a:t>
            </a:r>
            <a:r>
              <a:rPr lang="en-US" i="1" dirty="0" err="1" smtClean="0"/>
              <a:t>file.readAsString</a:t>
            </a:r>
            <a:r>
              <a:rPr lang="en-US" i="1" dirty="0" smtClean="0"/>
              <a:t>().then((contents) {</a:t>
            </a:r>
          </a:p>
          <a:p>
            <a:pPr marL="0" indent="0">
              <a:buNone/>
            </a:pPr>
            <a:r>
              <a:rPr lang="en-US" i="1" dirty="0" smtClean="0"/>
              <a:t>    return </a:t>
            </a:r>
            <a:r>
              <a:rPr lang="en-US" i="1" dirty="0" err="1" smtClean="0"/>
              <a:t>contents.trim</a:t>
            </a:r>
            <a:r>
              <a:rPr lang="en-US" i="1" dirty="0" smtClean="0"/>
              <a:t>();</a:t>
            </a:r>
          </a:p>
          <a:p>
            <a:pPr marL="0" indent="0">
              <a:buNone/>
            </a:pPr>
            <a:r>
              <a:rPr lang="en-US" i="1" dirty="0" smtClean="0"/>
              <a:t>  });</a:t>
            </a:r>
          </a:p>
          <a:p>
            <a:pPr marL="0" indent="0">
              <a:buNone/>
            </a:pPr>
            <a:r>
              <a:rPr lang="en-US" i="1" dirty="0" smtClean="0"/>
              <a:t>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64875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23183" y="0"/>
            <a:ext cx="4527631" cy="3194612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 smtClean="0">
                <a:solidFill>
                  <a:srgbClr val="FF0000"/>
                </a:solidFill>
              </a:rPr>
              <a:t>void main() </a:t>
            </a:r>
            <a:r>
              <a:rPr lang="en-US" sz="2800" dirty="0" err="1" smtClean="0">
                <a:solidFill>
                  <a:srgbClr val="FF0000"/>
                </a:solidFill>
              </a:rPr>
              <a:t>async</a:t>
            </a:r>
            <a:r>
              <a:rPr lang="en-US" sz="2800" dirty="0" smtClean="0">
                <a:solidFill>
                  <a:srgbClr val="FF0000"/>
                </a:solidFill>
              </a:rPr>
              <a:t> {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err="1" smtClean="0">
                <a:solidFill>
                  <a:srgbClr val="FF0000"/>
                </a:solidFill>
              </a:rPr>
              <a:t>countSeconds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b="1" dirty="0" smtClean="0">
                <a:solidFill>
                  <a:srgbClr val="FF0000"/>
                </a:solidFill>
              </a:rPr>
              <a:t>8</a:t>
            </a:r>
            <a:r>
              <a:rPr lang="en-US" sz="2800" dirty="0" smtClean="0">
                <a:solidFill>
                  <a:srgbClr val="FF0000"/>
                </a:solidFill>
              </a:rPr>
              <a:t>);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  await </a:t>
            </a:r>
            <a:r>
              <a:rPr lang="en-US" sz="2800" dirty="0" err="1" smtClean="0">
                <a:solidFill>
                  <a:srgbClr val="FF0000"/>
                </a:solidFill>
              </a:rPr>
              <a:t>printOrderMessage</a:t>
            </a:r>
            <a:r>
              <a:rPr lang="en-US" sz="2800" dirty="0" smtClean="0">
                <a:solidFill>
                  <a:srgbClr val="FF0000"/>
                </a:solidFill>
              </a:rPr>
              <a:t>();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}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394066" cy="67596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Future&lt;void&gt; </a:t>
            </a:r>
            <a:r>
              <a:rPr lang="en-US" dirty="0" err="1" smtClean="0"/>
              <a:t>printOrderMessage</a:t>
            </a:r>
            <a:r>
              <a:rPr lang="en-US" dirty="0" smtClean="0"/>
              <a:t>() </a:t>
            </a:r>
            <a:r>
              <a:rPr lang="en-US" dirty="0" err="1" smtClean="0"/>
              <a:t>async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var</a:t>
            </a:r>
            <a:r>
              <a:rPr lang="en-US" b="1" dirty="0" smtClean="0"/>
              <a:t> order = await </a:t>
            </a:r>
            <a:r>
              <a:rPr lang="en-US" b="1" dirty="0" err="1" smtClean="0"/>
              <a:t>fetchUserOrder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b="1" dirty="0" smtClean="0"/>
              <a:t>  print('Awaiting user order...');</a:t>
            </a:r>
          </a:p>
          <a:p>
            <a:pPr marL="0" indent="0">
              <a:buNone/>
            </a:pPr>
            <a:r>
              <a:rPr lang="en-US" b="1" dirty="0" smtClean="0"/>
              <a:t>  print('Your order is: $order');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Future&lt;String&gt; </a:t>
            </a:r>
            <a:r>
              <a:rPr lang="en-US" dirty="0" err="1" smtClean="0"/>
              <a:t>fetchUserOrder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// Imagine that this function is more complex and slow.</a:t>
            </a:r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 smtClean="0"/>
              <a:t>Future.delayed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Duration(seconds: 4), () =&gt; 'Large Latte');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countSeconds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s) {</a:t>
            </a:r>
          </a:p>
          <a:p>
            <a:pPr marL="0" indent="0">
              <a:buNone/>
            </a:pPr>
            <a:r>
              <a:rPr lang="en-US" dirty="0" smtClean="0"/>
              <a:t>  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s;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Future.delayed</a:t>
            </a:r>
            <a:r>
              <a:rPr lang="en-US" dirty="0" smtClean="0"/>
              <a:t>(Duration(seconds: </a:t>
            </a:r>
            <a:r>
              <a:rPr lang="en-US" dirty="0" err="1" smtClean="0"/>
              <a:t>i</a:t>
            </a:r>
            <a:r>
              <a:rPr lang="en-US" dirty="0" smtClean="0"/>
              <a:t>), () =&gt; print(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725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23183" y="0"/>
            <a:ext cx="4527631" cy="3194612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 smtClean="0">
                <a:solidFill>
                  <a:srgbClr val="FF0000"/>
                </a:solidFill>
              </a:rPr>
              <a:t>void main() </a:t>
            </a:r>
            <a:r>
              <a:rPr lang="en-US" sz="2800" dirty="0" err="1" smtClean="0">
                <a:solidFill>
                  <a:srgbClr val="FF0000"/>
                </a:solidFill>
              </a:rPr>
              <a:t>async</a:t>
            </a:r>
            <a:r>
              <a:rPr lang="en-US" sz="2800" dirty="0" smtClean="0">
                <a:solidFill>
                  <a:srgbClr val="FF0000"/>
                </a:solidFill>
              </a:rPr>
              <a:t> {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err="1" smtClean="0">
                <a:solidFill>
                  <a:srgbClr val="FF0000"/>
                </a:solidFill>
              </a:rPr>
              <a:t>countSeconds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b="1" dirty="0" smtClean="0">
                <a:solidFill>
                  <a:srgbClr val="FF0000"/>
                </a:solidFill>
              </a:rPr>
              <a:t>8</a:t>
            </a:r>
            <a:r>
              <a:rPr lang="en-US" sz="2800" dirty="0" smtClean="0">
                <a:solidFill>
                  <a:srgbClr val="FF0000"/>
                </a:solidFill>
              </a:rPr>
              <a:t>);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  await </a:t>
            </a:r>
            <a:r>
              <a:rPr lang="en-US" sz="2800" dirty="0" err="1" smtClean="0">
                <a:solidFill>
                  <a:srgbClr val="FF0000"/>
                </a:solidFill>
              </a:rPr>
              <a:t>printOrderMessage</a:t>
            </a:r>
            <a:r>
              <a:rPr lang="en-US" sz="2800" dirty="0" smtClean="0">
                <a:solidFill>
                  <a:srgbClr val="FF0000"/>
                </a:solidFill>
              </a:rPr>
              <a:t>();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}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394066" cy="67596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Future&lt;void&gt; </a:t>
            </a:r>
            <a:r>
              <a:rPr lang="en-US" dirty="0" err="1" smtClean="0"/>
              <a:t>printOrderMessage</a:t>
            </a:r>
            <a:r>
              <a:rPr lang="en-US" dirty="0" smtClean="0"/>
              <a:t>() </a:t>
            </a:r>
            <a:r>
              <a:rPr lang="en-US" dirty="0" err="1" smtClean="0"/>
              <a:t>async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var</a:t>
            </a:r>
            <a:r>
              <a:rPr lang="en-US" b="1" dirty="0" smtClean="0"/>
              <a:t> order = await </a:t>
            </a:r>
            <a:r>
              <a:rPr lang="en-US" b="1" dirty="0" err="1" smtClean="0"/>
              <a:t>fetchUserOrder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b="1" dirty="0" smtClean="0"/>
              <a:t>  print('Awaiting user order...');</a:t>
            </a:r>
          </a:p>
          <a:p>
            <a:pPr marL="0" indent="0">
              <a:buNone/>
            </a:pPr>
            <a:r>
              <a:rPr lang="en-US" b="1" dirty="0" smtClean="0"/>
              <a:t>  print('Your order is: $order');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Future&lt;String&gt; </a:t>
            </a:r>
            <a:r>
              <a:rPr lang="en-US" dirty="0" err="1" smtClean="0"/>
              <a:t>fetchUserOrder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// Imagine that this function is more complex and slow.</a:t>
            </a:r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 smtClean="0"/>
              <a:t>Future.delayed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Duration(seconds: 4), () =&gt; 'Large Latte');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countSeconds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s) {</a:t>
            </a:r>
          </a:p>
          <a:p>
            <a:pPr marL="0" indent="0">
              <a:buNone/>
            </a:pPr>
            <a:r>
              <a:rPr lang="en-US" dirty="0" smtClean="0"/>
              <a:t>  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s;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Future.delayed</a:t>
            </a:r>
            <a:r>
              <a:rPr lang="en-US" dirty="0" smtClean="0"/>
              <a:t>(Duration(seconds: </a:t>
            </a:r>
            <a:r>
              <a:rPr lang="en-US" dirty="0" err="1" smtClean="0"/>
              <a:t>i</a:t>
            </a:r>
            <a:r>
              <a:rPr lang="en-US" dirty="0" smtClean="0"/>
              <a:t>), () =&gt; print(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83" y="3670186"/>
            <a:ext cx="3143689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809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async</a:t>
            </a:r>
            <a:r>
              <a:rPr lang="en-US" dirty="0"/>
              <a:t> and await with </a:t>
            </a:r>
            <a:r>
              <a:rPr lang="en-US" dirty="0" smtClean="0"/>
              <a:t>try-catch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046" y="1354238"/>
            <a:ext cx="5521124" cy="55037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Future&lt;void&gt; </a:t>
            </a:r>
            <a:r>
              <a:rPr lang="en-US" dirty="0" err="1" smtClean="0"/>
              <a:t>printOrderMessage</a:t>
            </a:r>
            <a:r>
              <a:rPr lang="en-US" dirty="0" smtClean="0"/>
              <a:t>() </a:t>
            </a:r>
            <a:r>
              <a:rPr lang="en-US" dirty="0" err="1" smtClean="0"/>
              <a:t>async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try {</a:t>
            </a:r>
          </a:p>
          <a:p>
            <a:pPr marL="0" indent="0">
              <a:buNone/>
            </a:pPr>
            <a:r>
              <a:rPr lang="en-US" dirty="0" smtClean="0"/>
              <a:t>    print('Awaiting user order...');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order = await </a:t>
            </a:r>
            <a:r>
              <a:rPr lang="en-US" dirty="0" err="1" smtClean="0"/>
              <a:t>fetchUserOrder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print(order);</a:t>
            </a:r>
          </a:p>
          <a:p>
            <a:pPr marL="0" indent="0">
              <a:buNone/>
            </a:pPr>
            <a:r>
              <a:rPr lang="en-US" dirty="0" smtClean="0"/>
              <a:t>  } catch (err) {</a:t>
            </a:r>
          </a:p>
          <a:p>
            <a:pPr marL="0" indent="0">
              <a:buNone/>
            </a:pPr>
            <a:r>
              <a:rPr lang="en-US" dirty="0" smtClean="0"/>
              <a:t>    print('Caught error: $err');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Future&lt;String&gt; </a:t>
            </a:r>
            <a:r>
              <a:rPr lang="en-US" dirty="0" err="1" smtClean="0"/>
              <a:t>fetchUserOrder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Future.delayed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const</a:t>
            </a:r>
            <a:r>
              <a:rPr lang="en-US" dirty="0" smtClean="0"/>
              <a:t> Duration(seconds: 4),</a:t>
            </a:r>
          </a:p>
          <a:p>
            <a:pPr marL="0" indent="0">
              <a:buNone/>
            </a:pPr>
            <a:r>
              <a:rPr lang="en-US" dirty="0" smtClean="0"/>
              <a:t>      () =&gt; throw 'Cannot locate user order');</a:t>
            </a:r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 smtClean="0"/>
              <a:t>str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498220" y="1354238"/>
            <a:ext cx="44745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void main() </a:t>
            </a:r>
            <a:r>
              <a:rPr lang="en-US" sz="2400" dirty="0" err="1" smtClean="0"/>
              <a:t>async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await </a:t>
            </a:r>
            <a:r>
              <a:rPr lang="en-US" sz="2400" dirty="0" err="1" smtClean="0"/>
              <a:t>printOrderMessage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369" y="2562854"/>
            <a:ext cx="5170825" cy="207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174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495" y="365125"/>
            <a:ext cx="1171357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Futures and error </a:t>
            </a:r>
            <a:r>
              <a:rPr lang="en-US" dirty="0" smtClean="0"/>
              <a:t>handling. </a:t>
            </a:r>
            <a:r>
              <a:rPr lang="en-US" dirty="0"/>
              <a:t>The Future API and callbacks</a:t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Функции, использующие </a:t>
            </a:r>
            <a:r>
              <a:rPr lang="ru-RU" dirty="0" err="1" smtClean="0"/>
              <a:t>Future</a:t>
            </a:r>
            <a:r>
              <a:rPr lang="ru-RU" dirty="0" smtClean="0"/>
              <a:t> API, регистрируют обратные вызовы, которые обрабатывают значение (или ошибку), завершающее </a:t>
            </a:r>
            <a:r>
              <a:rPr lang="ru-RU" dirty="0" err="1" smtClean="0"/>
              <a:t>Future</a:t>
            </a:r>
            <a:r>
              <a:rPr lang="ru-RU" dirty="0" smtClean="0"/>
              <a:t>. Например: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myFunc</a:t>
            </a:r>
            <a:r>
              <a:rPr lang="en-US" dirty="0" smtClean="0"/>
              <a:t>().then(</a:t>
            </a:r>
            <a:r>
              <a:rPr lang="en-US" dirty="0" err="1" smtClean="0"/>
              <a:t>processValue</a:t>
            </a:r>
            <a:r>
              <a:rPr lang="en-US" dirty="0" smtClean="0"/>
              <a:t>).</a:t>
            </a:r>
            <a:r>
              <a:rPr lang="en-US" dirty="0" err="1" smtClean="0"/>
              <a:t>catchError</a:t>
            </a:r>
            <a:r>
              <a:rPr lang="en-US" dirty="0" smtClean="0"/>
              <a:t>(</a:t>
            </a:r>
            <a:r>
              <a:rPr lang="en-US" dirty="0" err="1" smtClean="0"/>
              <a:t>handleError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381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using then() with </a:t>
            </a:r>
            <a:r>
              <a:rPr lang="en-US" dirty="0" err="1"/>
              <a:t>catchError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Цепочки вызовов </a:t>
            </a:r>
            <a:r>
              <a:rPr lang="ru-RU" dirty="0" err="1" smtClean="0"/>
              <a:t>then</a:t>
            </a:r>
            <a:r>
              <a:rPr lang="ru-RU" dirty="0" smtClean="0"/>
              <a:t>() и </a:t>
            </a:r>
            <a:r>
              <a:rPr lang="ru-RU" dirty="0" err="1" smtClean="0"/>
              <a:t>catchError</a:t>
            </a:r>
            <a:r>
              <a:rPr lang="ru-RU" dirty="0" smtClean="0"/>
              <a:t>() - распространенный паттерн при работе с </a:t>
            </a:r>
            <a:r>
              <a:rPr lang="ru-RU" dirty="0" err="1" smtClean="0"/>
              <a:t>Futures</a:t>
            </a:r>
            <a:r>
              <a:rPr lang="ru-RU" dirty="0" smtClean="0"/>
              <a:t>, который можно рассматривать как «грубый» эквивалент блоков </a:t>
            </a:r>
            <a:r>
              <a:rPr lang="ru-RU" dirty="0" err="1" smtClean="0"/>
              <a:t>try-catch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myFunc</a:t>
            </a:r>
            <a:r>
              <a:rPr lang="en-US" dirty="0" smtClean="0"/>
              <a:t>().then((value)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doSomethingWith</a:t>
            </a:r>
            <a:r>
              <a:rPr lang="en-US" dirty="0" smtClean="0"/>
              <a:t>(value);</a:t>
            </a:r>
          </a:p>
          <a:p>
            <a:pPr marL="0" indent="0">
              <a:buNone/>
            </a:pPr>
            <a:r>
              <a:rPr lang="en-US" dirty="0" smtClean="0"/>
              <a:t>  ...</a:t>
            </a:r>
          </a:p>
          <a:p>
            <a:pPr marL="0" indent="0">
              <a:buNone/>
            </a:pPr>
            <a:r>
              <a:rPr lang="en-US" dirty="0" smtClean="0"/>
              <a:t>  throw Exception('Some arbitrary error');</a:t>
            </a:r>
          </a:p>
          <a:p>
            <a:pPr marL="0" indent="0">
              <a:buNone/>
            </a:pPr>
            <a:r>
              <a:rPr lang="en-US" dirty="0" smtClean="0"/>
              <a:t>}).</a:t>
            </a:r>
            <a:r>
              <a:rPr lang="en-US" dirty="0" err="1" smtClean="0"/>
              <a:t>catchError</a:t>
            </a:r>
            <a:r>
              <a:rPr lang="en-US" dirty="0" smtClean="0"/>
              <a:t>(</a:t>
            </a:r>
            <a:r>
              <a:rPr lang="en-US" dirty="0" err="1" smtClean="0"/>
              <a:t>handleError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429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within then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Для более детальной обработки ошибок вы можете зарегистрировать второй (</a:t>
            </a:r>
            <a:r>
              <a:rPr lang="ru-RU" dirty="0" err="1" smtClean="0"/>
              <a:t>onError</a:t>
            </a:r>
            <a:r>
              <a:rPr lang="ru-RU" dirty="0" smtClean="0"/>
              <a:t>) обратный вызов в </a:t>
            </a:r>
            <a:r>
              <a:rPr lang="ru-RU" dirty="0" err="1" smtClean="0"/>
              <a:t>then</a:t>
            </a:r>
            <a:r>
              <a:rPr lang="ru-RU" dirty="0" smtClean="0"/>
              <a:t>(), чтобы обрабатывать </a:t>
            </a:r>
            <a:r>
              <a:rPr lang="ru-RU" dirty="0" err="1" smtClean="0"/>
              <a:t>Futures</a:t>
            </a:r>
            <a:r>
              <a:rPr lang="ru-RU" dirty="0" smtClean="0"/>
              <a:t>, завершенные с ошибками. Вот запись </a:t>
            </a:r>
            <a:r>
              <a:rPr lang="ru-RU" dirty="0" err="1" smtClean="0"/>
              <a:t>then</a:t>
            </a:r>
            <a:r>
              <a:rPr lang="ru-RU" dirty="0" smtClean="0"/>
              <a:t>():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Future&lt;R&gt; then&lt;R&gt;(</a:t>
            </a:r>
            <a:r>
              <a:rPr lang="en-US" dirty="0" err="1" smtClean="0"/>
              <a:t>FutureOr</a:t>
            </a:r>
            <a:r>
              <a:rPr lang="en-US" dirty="0" smtClean="0"/>
              <a:t>&lt;R&gt; Function(T value) </a:t>
            </a:r>
            <a:r>
              <a:rPr lang="en-US" dirty="0" err="1" smtClean="0"/>
              <a:t>onValue</a:t>
            </a:r>
            <a:r>
              <a:rPr lang="en-US" dirty="0" smtClean="0"/>
              <a:t>, {Function? </a:t>
            </a:r>
            <a:r>
              <a:rPr lang="en-US" dirty="0" err="1" smtClean="0"/>
              <a:t>onError</a:t>
            </a:r>
            <a:r>
              <a:rPr lang="en-US" dirty="0" smtClean="0"/>
              <a:t>});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Регистрируйте необязательный обратный вызов </a:t>
            </a:r>
            <a:r>
              <a:rPr lang="ru-RU" dirty="0" err="1" smtClean="0"/>
              <a:t>onError</a:t>
            </a:r>
            <a:r>
              <a:rPr lang="ru-RU" dirty="0" smtClean="0"/>
              <a:t> только в том случае, если вы хотите различать ошибку, переданную в </a:t>
            </a:r>
            <a:r>
              <a:rPr lang="ru-RU" dirty="0" err="1" smtClean="0"/>
              <a:t>then</a:t>
            </a:r>
            <a:r>
              <a:rPr lang="ru-RU" dirty="0" smtClean="0"/>
              <a:t>(), и ошибку, сгенерированную внутри </a:t>
            </a:r>
            <a:r>
              <a:rPr lang="ru-RU" dirty="0" err="1" smtClean="0"/>
              <a:t>then</a:t>
            </a:r>
            <a:r>
              <a:rPr lang="ru-RU" dirty="0" smtClean="0"/>
              <a:t>():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542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within then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asyncErrorFunction</a:t>
            </a:r>
            <a:r>
              <a:rPr lang="en-US" dirty="0" smtClean="0"/>
              <a:t>().then(</a:t>
            </a:r>
            <a:r>
              <a:rPr lang="en-US" dirty="0" err="1" smtClean="0"/>
              <a:t>successCallback</a:t>
            </a:r>
            <a:r>
              <a:rPr lang="en-US" dirty="0" smtClean="0"/>
              <a:t>, </a:t>
            </a:r>
            <a:r>
              <a:rPr lang="en-US" dirty="0" err="1" smtClean="0"/>
              <a:t>onError</a:t>
            </a:r>
            <a:r>
              <a:rPr lang="en-US" dirty="0" smtClean="0"/>
              <a:t>: (e)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handleError</a:t>
            </a:r>
            <a:r>
              <a:rPr lang="en-US" dirty="0" smtClean="0"/>
              <a:t>(e); // Original error.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anotherAsyncErrorFunction</a:t>
            </a:r>
            <a:r>
              <a:rPr lang="en-US" dirty="0" smtClean="0"/>
              <a:t>(); // Oops, new error.</a:t>
            </a:r>
          </a:p>
          <a:p>
            <a:pPr marL="0" indent="0">
              <a:buNone/>
            </a:pPr>
            <a:r>
              <a:rPr lang="en-US" dirty="0" smtClean="0"/>
              <a:t>}).</a:t>
            </a:r>
            <a:r>
              <a:rPr lang="en-US" dirty="0" err="1" smtClean="0"/>
              <a:t>catchError</a:t>
            </a:r>
            <a:r>
              <a:rPr lang="en-US" dirty="0" smtClean="0"/>
              <a:t>(</a:t>
            </a:r>
            <a:r>
              <a:rPr lang="en-US" dirty="0" err="1" smtClean="0"/>
              <a:t>handleError</a:t>
            </a:r>
            <a:r>
              <a:rPr lang="en-US" dirty="0" smtClean="0"/>
              <a:t>); // Error from within then() handled.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123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the middle of a long </a:t>
            </a:r>
            <a:r>
              <a:rPr lang="en-US" dirty="0" smtClean="0"/>
              <a:t>chain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8815" y="1342663"/>
            <a:ext cx="11655707" cy="54053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Future&lt;String&gt; one() =&gt; </a:t>
            </a:r>
            <a:r>
              <a:rPr lang="en-US" b="1" i="1" dirty="0" err="1" smtClean="0"/>
              <a:t>Future.value</a:t>
            </a:r>
            <a:r>
              <a:rPr lang="en-US" dirty="0" smtClean="0"/>
              <a:t>('from one');</a:t>
            </a:r>
            <a:r>
              <a:rPr lang="ru-RU" dirty="0" smtClean="0"/>
              <a:t>	</a:t>
            </a:r>
            <a:r>
              <a:rPr lang="en-US" dirty="0" smtClean="0"/>
              <a:t>Future&lt;String&gt; two() =&gt; </a:t>
            </a:r>
            <a:r>
              <a:rPr lang="en-US" b="1" i="1" dirty="0" err="1" smtClean="0"/>
              <a:t>Future.error</a:t>
            </a:r>
            <a:r>
              <a:rPr lang="en-US" dirty="0" smtClean="0"/>
              <a:t>('error from two');</a:t>
            </a:r>
          </a:p>
          <a:p>
            <a:pPr marL="0" indent="0">
              <a:buNone/>
            </a:pPr>
            <a:r>
              <a:rPr lang="en-US" dirty="0" smtClean="0"/>
              <a:t>Future&lt;String&gt; three() =&gt; </a:t>
            </a:r>
            <a:r>
              <a:rPr lang="en-US" b="1" i="1" dirty="0" err="1" smtClean="0"/>
              <a:t>Future.value</a:t>
            </a:r>
            <a:r>
              <a:rPr lang="en-US" dirty="0" smtClean="0"/>
              <a:t>('from three');</a:t>
            </a:r>
            <a:r>
              <a:rPr lang="ru-RU" dirty="0" smtClean="0"/>
              <a:t>	</a:t>
            </a:r>
            <a:r>
              <a:rPr lang="en-US" dirty="0" smtClean="0"/>
              <a:t>Future&lt;String&gt; four() =&gt; </a:t>
            </a:r>
            <a:r>
              <a:rPr lang="en-US" b="1" i="1" dirty="0" err="1" smtClean="0"/>
              <a:t>Future.value</a:t>
            </a:r>
            <a:r>
              <a:rPr lang="en-US" dirty="0" smtClean="0"/>
              <a:t>('from four');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main() {</a:t>
            </a:r>
          </a:p>
          <a:p>
            <a:pPr marL="0" indent="0">
              <a:buNone/>
            </a:pPr>
            <a:r>
              <a:rPr lang="en-US" dirty="0" smtClean="0"/>
              <a:t>  one()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</a:t>
            </a:r>
            <a:r>
              <a:rPr lang="en-US" dirty="0" smtClean="0"/>
              <a:t>.then((_) =&gt; two())</a:t>
            </a:r>
          </a:p>
          <a:p>
            <a:pPr marL="0" indent="0">
              <a:buNone/>
            </a:pPr>
            <a:r>
              <a:rPr lang="en-US" dirty="0" smtClean="0"/>
              <a:t>      .then((_) =&gt; three())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.</a:t>
            </a:r>
            <a:r>
              <a:rPr lang="en-US" dirty="0" smtClean="0"/>
              <a:t>then((_) =&gt; four())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.</a:t>
            </a:r>
            <a:r>
              <a:rPr lang="en-US" dirty="0" smtClean="0"/>
              <a:t>then((value) =&gt; </a:t>
            </a:r>
            <a:r>
              <a:rPr lang="en-US" dirty="0" err="1" smtClean="0"/>
              <a:t>value.length</a:t>
            </a:r>
            <a:r>
              <a:rPr lang="en-US" dirty="0" smtClean="0"/>
              <a:t>)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</a:t>
            </a:r>
            <a:r>
              <a:rPr lang="en-US" dirty="0" smtClean="0"/>
              <a:t>.</a:t>
            </a:r>
            <a:r>
              <a:rPr lang="en-US" dirty="0" err="1" smtClean="0"/>
              <a:t>catchError</a:t>
            </a:r>
            <a:r>
              <a:rPr lang="en-US" dirty="0" smtClean="0"/>
              <a:t>((e) {</a:t>
            </a:r>
          </a:p>
          <a:p>
            <a:pPr marL="0" indent="0">
              <a:buNone/>
            </a:pPr>
            <a:r>
              <a:rPr lang="en-US" dirty="0" smtClean="0"/>
              <a:t>    print('Got error: $e'); // Finally, callback fires.</a:t>
            </a:r>
          </a:p>
          <a:p>
            <a:pPr marL="0" indent="0">
              <a:buNone/>
            </a:pPr>
            <a:r>
              <a:rPr lang="en-US" dirty="0" smtClean="0"/>
              <a:t>    return 42; // Future completes with 42.</a:t>
            </a:r>
          </a:p>
          <a:p>
            <a:pPr marL="0" indent="0">
              <a:buNone/>
            </a:pPr>
            <a:r>
              <a:rPr lang="en-US" dirty="0" smtClean="0"/>
              <a:t>  }).then((value) {</a:t>
            </a:r>
          </a:p>
          <a:p>
            <a:pPr marL="0" indent="0">
              <a:buNone/>
            </a:pPr>
            <a:r>
              <a:rPr lang="en-US" dirty="0" smtClean="0"/>
              <a:t>    print('The value is $value');</a:t>
            </a:r>
          </a:p>
          <a:p>
            <a:pPr marL="0" indent="0">
              <a:buNone/>
            </a:pPr>
            <a:r>
              <a:rPr lang="en-US" dirty="0" smtClean="0"/>
              <a:t>  });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17252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specific </a:t>
            </a:r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Что, если мы хотим поймать конкретную ошибку? Или поймать несколько ошибок?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ru-RU" dirty="0" err="1" smtClean="0"/>
              <a:t>catchError</a:t>
            </a:r>
            <a:r>
              <a:rPr lang="ru-RU" dirty="0" smtClean="0"/>
              <a:t>() принимает необязательный именованный аргумент </a:t>
            </a:r>
            <a:r>
              <a:rPr lang="ru-RU" dirty="0" err="1" smtClean="0"/>
              <a:t>test</a:t>
            </a:r>
            <a:r>
              <a:rPr lang="ru-RU" dirty="0" smtClean="0"/>
              <a:t>, который позволяет нам запросить тип возникшей ошибки.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Future&lt;T&gt; </a:t>
            </a:r>
            <a:r>
              <a:rPr lang="en-US" dirty="0" err="1" smtClean="0"/>
              <a:t>catchError</a:t>
            </a:r>
            <a:r>
              <a:rPr lang="en-US" dirty="0" smtClean="0"/>
              <a:t>(Function </a:t>
            </a:r>
            <a:r>
              <a:rPr lang="en-US" dirty="0" err="1" smtClean="0"/>
              <a:t>onError</a:t>
            </a:r>
            <a:r>
              <a:rPr lang="en-US" dirty="0" smtClean="0"/>
              <a:t>, {bool Function(Object error)? test});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4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specific </a:t>
            </a:r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562" y="1539432"/>
            <a:ext cx="11181144" cy="5197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/>
              <a:t>void main() {</a:t>
            </a:r>
          </a:p>
          <a:p>
            <a:pPr marL="0" indent="0">
              <a:buNone/>
            </a:pPr>
            <a:r>
              <a:rPr lang="en-US" sz="3200" i="1" dirty="0" smtClean="0"/>
              <a:t>  </a:t>
            </a:r>
            <a:r>
              <a:rPr lang="en-US" sz="3200" i="1" dirty="0" err="1" smtClean="0"/>
              <a:t>handleAuthResponse</a:t>
            </a:r>
            <a:r>
              <a:rPr lang="en-US" sz="3200" i="1" dirty="0" smtClean="0"/>
              <a:t>(</a:t>
            </a:r>
            <a:r>
              <a:rPr lang="en-US" sz="3200" i="1" dirty="0" err="1" smtClean="0"/>
              <a:t>const</a:t>
            </a:r>
            <a:r>
              <a:rPr lang="en-US" sz="3200" i="1" dirty="0" smtClean="0"/>
              <a:t> {'username': 'dash', 'age': 3})</a:t>
            </a:r>
          </a:p>
          <a:p>
            <a:pPr marL="0" indent="0">
              <a:buNone/>
            </a:pPr>
            <a:r>
              <a:rPr lang="en-US" sz="3200" i="1" dirty="0" smtClean="0"/>
              <a:t>      .then((_) =&gt; ...)</a:t>
            </a:r>
          </a:p>
          <a:p>
            <a:pPr marL="0" indent="0">
              <a:buNone/>
            </a:pPr>
            <a:r>
              <a:rPr lang="en-US" sz="3200" i="1" dirty="0" smtClean="0"/>
              <a:t>      .</a:t>
            </a:r>
            <a:r>
              <a:rPr lang="en-US" sz="3200" i="1" dirty="0" err="1" smtClean="0"/>
              <a:t>catchError</a:t>
            </a:r>
            <a:r>
              <a:rPr lang="en-US" sz="3200" i="1" dirty="0" smtClean="0"/>
              <a:t>(</a:t>
            </a:r>
            <a:r>
              <a:rPr lang="en-US" sz="3200" i="1" dirty="0" err="1" smtClean="0"/>
              <a:t>handleFormatException</a:t>
            </a:r>
            <a:r>
              <a:rPr lang="en-US" sz="3200" i="1" dirty="0" smtClean="0"/>
              <a:t>, test: (e) =&gt; e is </a:t>
            </a:r>
            <a:r>
              <a:rPr lang="en-US" sz="3200" i="1" dirty="0" err="1" smtClean="0"/>
              <a:t>FormatException</a:t>
            </a:r>
            <a:r>
              <a:rPr lang="en-US" sz="3200" i="1" dirty="0" smtClean="0"/>
              <a:t>)</a:t>
            </a:r>
          </a:p>
          <a:p>
            <a:pPr marL="0" indent="0">
              <a:buNone/>
            </a:pPr>
            <a:r>
              <a:rPr lang="en-US" sz="3200" i="1" dirty="0" smtClean="0"/>
              <a:t>      .</a:t>
            </a:r>
            <a:r>
              <a:rPr lang="en-US" sz="3200" i="1" dirty="0" err="1" smtClean="0"/>
              <a:t>catchError</a:t>
            </a:r>
            <a:r>
              <a:rPr lang="en-US" sz="3200" i="1" dirty="0" smtClean="0"/>
              <a:t>(</a:t>
            </a:r>
            <a:r>
              <a:rPr lang="en-US" sz="3200" i="1" dirty="0" err="1" smtClean="0"/>
              <a:t>handleAuthorizationException</a:t>
            </a:r>
            <a:r>
              <a:rPr lang="en-US" sz="3200" i="1" dirty="0" smtClean="0"/>
              <a:t>,</a:t>
            </a:r>
          </a:p>
          <a:p>
            <a:pPr marL="0" indent="0">
              <a:buNone/>
            </a:pPr>
            <a:r>
              <a:rPr lang="en-US" sz="3200" i="1" dirty="0" smtClean="0"/>
              <a:t>          test: (e) =&gt; e is </a:t>
            </a:r>
            <a:r>
              <a:rPr lang="en-US" sz="3200" i="1" dirty="0" err="1" smtClean="0"/>
              <a:t>AuthorizationException</a:t>
            </a:r>
            <a:r>
              <a:rPr lang="en-US" sz="3200" i="1" dirty="0" smtClean="0"/>
              <a:t>);</a:t>
            </a:r>
          </a:p>
          <a:p>
            <a:pPr marL="0" indent="0">
              <a:buNone/>
            </a:pPr>
            <a:r>
              <a:rPr lang="en-US" sz="3200" i="1" dirty="0" smtClean="0"/>
              <a:t>}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01830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405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-await </a:t>
            </a:r>
            <a:r>
              <a:rPr lang="en-US" dirty="0"/>
              <a:t>syntax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4189" y="1690688"/>
            <a:ext cx="446300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Ключевые слова </a:t>
            </a:r>
            <a:r>
              <a:rPr lang="ru-RU" dirty="0" err="1" smtClean="0"/>
              <a:t>async</a:t>
            </a:r>
            <a:r>
              <a:rPr lang="ru-RU" dirty="0" smtClean="0"/>
              <a:t> и </a:t>
            </a:r>
            <a:r>
              <a:rPr lang="ru-RU" dirty="0" err="1" smtClean="0"/>
              <a:t>await</a:t>
            </a:r>
            <a:r>
              <a:rPr lang="ru-RU" dirty="0" smtClean="0"/>
              <a:t> предоставляют декларативный способ определения асинхронных функций и использования их результатов.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150735" y="28977"/>
            <a:ext cx="7041266" cy="6829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String filename = '</a:t>
            </a:r>
            <a:r>
              <a:rPr lang="en-US" dirty="0" err="1" smtClean="0"/>
              <a:t>with_keys.json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main() {</a:t>
            </a:r>
          </a:p>
          <a:p>
            <a:pPr marL="0" indent="0">
              <a:buNone/>
            </a:pPr>
            <a:r>
              <a:rPr lang="en-US" sz="2600" dirty="0" smtClean="0"/>
              <a:t>  // Read some data.</a:t>
            </a:r>
          </a:p>
          <a:p>
            <a:pPr marL="0" indent="0">
              <a:buNone/>
            </a:pPr>
            <a:r>
              <a:rPr lang="en-US" dirty="0" smtClean="0"/>
              <a:t>  final </a:t>
            </a:r>
            <a:r>
              <a:rPr lang="en-US" dirty="0" err="1" smtClean="0"/>
              <a:t>fileData</a:t>
            </a:r>
            <a:r>
              <a:rPr lang="en-US" dirty="0" smtClean="0"/>
              <a:t> = _</a:t>
            </a:r>
            <a:r>
              <a:rPr lang="en-US" dirty="0" err="1" smtClean="0"/>
              <a:t>readFileSync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final </a:t>
            </a:r>
            <a:r>
              <a:rPr lang="en-US" dirty="0" err="1" smtClean="0"/>
              <a:t>jsonData</a:t>
            </a:r>
            <a:r>
              <a:rPr lang="en-US" dirty="0" smtClean="0"/>
              <a:t> = </a:t>
            </a:r>
            <a:r>
              <a:rPr lang="en-US" dirty="0" err="1" smtClean="0"/>
              <a:t>jsonDecode</a:t>
            </a:r>
            <a:r>
              <a:rPr lang="en-US" dirty="0" smtClean="0"/>
              <a:t>(</a:t>
            </a:r>
            <a:r>
              <a:rPr lang="en-US" dirty="0" err="1" smtClean="0"/>
              <a:t>fileData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  // Use that data.</a:t>
            </a:r>
          </a:p>
          <a:p>
            <a:pPr marL="0" indent="0">
              <a:buNone/>
            </a:pPr>
            <a:r>
              <a:rPr lang="en-US" dirty="0" smtClean="0"/>
              <a:t>  print('Number of JSON keys: ${</a:t>
            </a:r>
            <a:r>
              <a:rPr lang="en-US" dirty="0" err="1" smtClean="0"/>
              <a:t>jsonData.length</a:t>
            </a:r>
            <a:r>
              <a:rPr lang="en-US" dirty="0" smtClean="0"/>
              <a:t>}');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String _</a:t>
            </a:r>
            <a:r>
              <a:rPr lang="en-US" dirty="0" err="1" smtClean="0"/>
              <a:t>readFileSync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final file = File(filename);</a:t>
            </a:r>
          </a:p>
          <a:p>
            <a:pPr marL="0" indent="0">
              <a:buNone/>
            </a:pPr>
            <a:r>
              <a:rPr lang="en-US" dirty="0" smtClean="0"/>
              <a:t>  final contents = </a:t>
            </a:r>
            <a:r>
              <a:rPr lang="en-US" dirty="0" err="1" smtClean="0"/>
              <a:t>file.readAsStringSync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 smtClean="0"/>
              <a:t>contents.trim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043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Async</a:t>
            </a:r>
            <a:r>
              <a:rPr lang="en-US" dirty="0"/>
              <a:t> try-catch-finally using </a:t>
            </a:r>
            <a:r>
              <a:rPr lang="en-US" dirty="0" err="1"/>
              <a:t>whenComplete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4091" y="1825624"/>
            <a:ext cx="11505236" cy="50323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 err="1" smtClean="0"/>
              <a:t>then</a:t>
            </a:r>
            <a:r>
              <a:rPr lang="ru-RU" dirty="0" smtClean="0"/>
              <a:t>().</a:t>
            </a:r>
            <a:r>
              <a:rPr lang="ru-RU" dirty="0" err="1" smtClean="0"/>
              <a:t>catchError</a:t>
            </a:r>
            <a:r>
              <a:rPr lang="ru-RU" dirty="0" smtClean="0"/>
              <a:t>() отражает </a:t>
            </a:r>
            <a:r>
              <a:rPr lang="ru-RU" dirty="0" err="1" smtClean="0"/>
              <a:t>try-catch</a:t>
            </a:r>
            <a:r>
              <a:rPr lang="ru-RU" dirty="0" smtClean="0"/>
              <a:t>, то </a:t>
            </a:r>
            <a:r>
              <a:rPr lang="ru-RU" dirty="0" err="1" smtClean="0"/>
              <a:t>whenComplete</a:t>
            </a:r>
            <a:r>
              <a:rPr lang="ru-RU" dirty="0" smtClean="0"/>
              <a:t>() является эквивалентом '</a:t>
            </a:r>
            <a:r>
              <a:rPr lang="ru-RU" dirty="0" err="1" smtClean="0"/>
              <a:t>finally</a:t>
            </a:r>
            <a:r>
              <a:rPr lang="ru-RU" dirty="0" smtClean="0"/>
              <a:t>'. Обратный вызов, зарегистрированный в </a:t>
            </a:r>
            <a:r>
              <a:rPr lang="ru-RU" dirty="0" err="1" smtClean="0"/>
              <a:t>whenComplete</a:t>
            </a:r>
            <a:r>
              <a:rPr lang="ru-RU" dirty="0" smtClean="0"/>
              <a:t>(), вызывается, когда приемник </a:t>
            </a:r>
            <a:r>
              <a:rPr lang="ru-RU" dirty="0" err="1" smtClean="0"/>
              <a:t>whenComplete</a:t>
            </a:r>
            <a:r>
              <a:rPr lang="ru-RU" dirty="0" smtClean="0"/>
              <a:t>() завершается, независимо от того, делает ли он это со значением или с ошибкой: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i="1" dirty="0" smtClean="0"/>
              <a:t>final server = </a:t>
            </a:r>
            <a:r>
              <a:rPr lang="en-US" i="1" dirty="0" err="1" smtClean="0"/>
              <a:t>connectToServer</a:t>
            </a:r>
            <a:r>
              <a:rPr lang="en-US" i="1" dirty="0" smtClean="0"/>
              <a:t>();</a:t>
            </a:r>
          </a:p>
          <a:p>
            <a:pPr marL="0" indent="0">
              <a:buNone/>
            </a:pPr>
            <a:r>
              <a:rPr lang="en-US" i="1" dirty="0" smtClean="0"/>
              <a:t>server</a:t>
            </a:r>
          </a:p>
          <a:p>
            <a:pPr marL="0" indent="0">
              <a:buNone/>
            </a:pPr>
            <a:r>
              <a:rPr lang="en-US" i="1" dirty="0" smtClean="0"/>
              <a:t>    .post(</a:t>
            </a:r>
            <a:r>
              <a:rPr lang="en-US" i="1" dirty="0" err="1" smtClean="0"/>
              <a:t>myUrl</a:t>
            </a:r>
            <a:r>
              <a:rPr lang="en-US" i="1" dirty="0" smtClean="0"/>
              <a:t>, fields: </a:t>
            </a:r>
            <a:r>
              <a:rPr lang="en-US" i="1" dirty="0" err="1" smtClean="0"/>
              <a:t>const</a:t>
            </a:r>
            <a:r>
              <a:rPr lang="en-US" i="1" dirty="0" smtClean="0"/>
              <a:t> {'name': 'Dash', 'profession': 'mascot'})</a:t>
            </a:r>
          </a:p>
          <a:p>
            <a:pPr marL="0" indent="0">
              <a:buNone/>
            </a:pPr>
            <a:r>
              <a:rPr lang="en-US" i="1" dirty="0" smtClean="0"/>
              <a:t>    .then(</a:t>
            </a:r>
            <a:r>
              <a:rPr lang="en-US" i="1" dirty="0" err="1" smtClean="0"/>
              <a:t>handleResponse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r>
              <a:rPr lang="en-US" i="1" dirty="0" smtClean="0"/>
              <a:t>    .</a:t>
            </a:r>
            <a:r>
              <a:rPr lang="en-US" i="1" dirty="0" err="1" smtClean="0"/>
              <a:t>catchError</a:t>
            </a:r>
            <a:r>
              <a:rPr lang="en-US" i="1" dirty="0" smtClean="0"/>
              <a:t>(</a:t>
            </a:r>
            <a:r>
              <a:rPr lang="en-US" i="1" dirty="0" err="1" smtClean="0"/>
              <a:t>handleError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r>
              <a:rPr lang="en-US" i="1" dirty="0" smtClean="0"/>
              <a:t>    .</a:t>
            </a:r>
            <a:r>
              <a:rPr lang="en-US" i="1" dirty="0" err="1" smtClean="0"/>
              <a:t>whenComplete</a:t>
            </a:r>
            <a:r>
              <a:rPr lang="en-US" i="1" dirty="0" smtClean="0"/>
              <a:t>(</a:t>
            </a:r>
            <a:r>
              <a:rPr lang="en-US" i="1" dirty="0" err="1" smtClean="0"/>
              <a:t>server.close</a:t>
            </a:r>
            <a:r>
              <a:rPr lang="en-US" i="1" dirty="0" smtClean="0"/>
              <a:t>);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338525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Completing the Future returned by </a:t>
            </a:r>
            <a:r>
              <a:rPr lang="en-US" dirty="0" err="1"/>
              <a:t>whenComplete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void main()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asyncErrorFunction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// Future completes with an error:</a:t>
            </a:r>
          </a:p>
          <a:p>
            <a:pPr marL="0" indent="0">
              <a:buNone/>
            </a:pPr>
            <a:r>
              <a:rPr lang="en-US" dirty="0" smtClean="0"/>
              <a:t>      .then((_) =&gt; print("Won't reach here"))</a:t>
            </a:r>
          </a:p>
          <a:p>
            <a:pPr marL="0" indent="0">
              <a:buNone/>
            </a:pPr>
            <a:r>
              <a:rPr lang="en-US" dirty="0" smtClean="0"/>
              <a:t>      // Future completes with the same error:</a:t>
            </a:r>
          </a:p>
          <a:p>
            <a:pPr marL="0" indent="0">
              <a:buNone/>
            </a:pPr>
            <a:r>
              <a:rPr lang="en-US" dirty="0" smtClean="0"/>
              <a:t>      .</a:t>
            </a:r>
            <a:r>
              <a:rPr lang="en-US" dirty="0" err="1" smtClean="0"/>
              <a:t>whenComplete</a:t>
            </a:r>
            <a:r>
              <a:rPr lang="en-US" dirty="0" smtClean="0"/>
              <a:t>(() =&gt; print('Reaches here'))</a:t>
            </a:r>
          </a:p>
          <a:p>
            <a:pPr marL="0" indent="0">
              <a:buNone/>
            </a:pPr>
            <a:r>
              <a:rPr lang="en-US" dirty="0" smtClean="0"/>
              <a:t>      // Future completes with the same error:</a:t>
            </a:r>
          </a:p>
          <a:p>
            <a:pPr marL="0" indent="0">
              <a:buNone/>
            </a:pPr>
            <a:r>
              <a:rPr lang="en-US" dirty="0" smtClean="0"/>
              <a:t>      .then((_) =&gt; print("Won't reach here"))</a:t>
            </a:r>
          </a:p>
          <a:p>
            <a:pPr marL="0" indent="0">
              <a:buNone/>
            </a:pPr>
            <a:r>
              <a:rPr lang="en-US" dirty="0" smtClean="0"/>
              <a:t>      // Error is handled here:</a:t>
            </a:r>
          </a:p>
          <a:p>
            <a:pPr marL="0" indent="0">
              <a:buNone/>
            </a:pPr>
            <a:r>
              <a:rPr lang="en-US" dirty="0" smtClean="0"/>
              <a:t>      .</a:t>
            </a:r>
            <a:r>
              <a:rPr lang="en-US" dirty="0" err="1" smtClean="0"/>
              <a:t>catchError</a:t>
            </a:r>
            <a:r>
              <a:rPr lang="en-US" dirty="0" smtClean="0"/>
              <a:t>(</a:t>
            </a:r>
            <a:r>
              <a:rPr lang="en-US" dirty="0" err="1" smtClean="0"/>
              <a:t>handleError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976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Completing the Future returned by </a:t>
            </a:r>
            <a:r>
              <a:rPr lang="en-US" dirty="0" err="1"/>
              <a:t>whenComplete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main()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asyncErrorFunction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// Future completes with an error:</a:t>
            </a:r>
          </a:p>
          <a:p>
            <a:pPr marL="0" indent="0">
              <a:buNone/>
            </a:pPr>
            <a:r>
              <a:rPr lang="en-US" dirty="0" smtClean="0"/>
              <a:t>      .then((_) =&gt; ...)</a:t>
            </a:r>
          </a:p>
          <a:p>
            <a:pPr marL="0" indent="0">
              <a:buNone/>
            </a:pPr>
            <a:r>
              <a:rPr lang="en-US" dirty="0" smtClean="0"/>
              <a:t>      .</a:t>
            </a:r>
            <a:r>
              <a:rPr lang="en-US" dirty="0" err="1" smtClean="0"/>
              <a:t>catchError</a:t>
            </a:r>
            <a:r>
              <a:rPr lang="en-US" dirty="0" smtClean="0"/>
              <a:t>((e)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handleError</a:t>
            </a:r>
            <a:r>
              <a:rPr lang="en-US" dirty="0" smtClean="0"/>
              <a:t>(e);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printErrorMessage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someObject</a:t>
            </a:r>
            <a:r>
              <a:rPr lang="en-US" dirty="0" smtClean="0"/>
              <a:t>; // Future completes with </a:t>
            </a:r>
            <a:r>
              <a:rPr lang="en-US" dirty="0" err="1" smtClean="0"/>
              <a:t>someObject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}).</a:t>
            </a:r>
            <a:r>
              <a:rPr lang="en-US" dirty="0" err="1" smtClean="0"/>
              <a:t>whenComplete</a:t>
            </a:r>
            <a:r>
              <a:rPr lang="en-US" dirty="0" smtClean="0"/>
              <a:t>(() =&gt; print('Done!')); // Future completes with </a:t>
            </a:r>
            <a:r>
              <a:rPr lang="en-US" dirty="0" err="1" smtClean="0"/>
              <a:t>someObject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98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originating within </a:t>
            </a:r>
            <a:r>
              <a:rPr lang="en-US" dirty="0" err="1"/>
              <a:t>whenComplete</a:t>
            </a:r>
            <a:r>
              <a:rPr lang="en-US" dirty="0"/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обратный вызов </a:t>
            </a:r>
            <a:r>
              <a:rPr lang="ru-RU" dirty="0" err="1" smtClean="0"/>
              <a:t>whenComplete</a:t>
            </a:r>
            <a:r>
              <a:rPr lang="ru-RU" dirty="0" smtClean="0"/>
              <a:t>() выбрасывает ошибку, то будущее </a:t>
            </a:r>
            <a:r>
              <a:rPr lang="ru-RU" dirty="0" err="1" smtClean="0"/>
              <a:t>whenComplete</a:t>
            </a:r>
            <a:r>
              <a:rPr lang="ru-RU" dirty="0" smtClean="0"/>
              <a:t>() завершается с этой ошибкой:</a:t>
            </a:r>
          </a:p>
          <a:p>
            <a:pPr marL="0" indent="0">
              <a:buNone/>
            </a:pPr>
            <a:r>
              <a:rPr lang="en-US" i="1" dirty="0" smtClean="0"/>
              <a:t>void main() {</a:t>
            </a:r>
          </a:p>
          <a:p>
            <a:pPr marL="0" indent="0">
              <a:buNone/>
            </a:pPr>
            <a:r>
              <a:rPr lang="en-US" i="1" dirty="0" smtClean="0"/>
              <a:t>  </a:t>
            </a:r>
            <a:r>
              <a:rPr lang="en-US" i="1" dirty="0" err="1" smtClean="0"/>
              <a:t>asyncErrorFunction</a:t>
            </a:r>
            <a:r>
              <a:rPr lang="en-US" i="1" dirty="0" smtClean="0"/>
              <a:t>()</a:t>
            </a:r>
          </a:p>
          <a:p>
            <a:pPr marL="0" indent="0">
              <a:buNone/>
            </a:pPr>
            <a:r>
              <a:rPr lang="en-US" i="1" dirty="0" smtClean="0"/>
              <a:t>      // Future completes with a value:</a:t>
            </a:r>
          </a:p>
          <a:p>
            <a:pPr marL="0" indent="0">
              <a:buNone/>
            </a:pPr>
            <a:r>
              <a:rPr lang="en-US" i="1" dirty="0" smtClean="0"/>
              <a:t>      .</a:t>
            </a:r>
            <a:r>
              <a:rPr lang="en-US" i="1" dirty="0" err="1" smtClean="0"/>
              <a:t>catchError</a:t>
            </a:r>
            <a:r>
              <a:rPr lang="en-US" i="1" dirty="0" smtClean="0"/>
              <a:t>(</a:t>
            </a:r>
            <a:r>
              <a:rPr lang="en-US" i="1" dirty="0" err="1" smtClean="0"/>
              <a:t>handleError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r>
              <a:rPr lang="en-US" i="1" dirty="0" smtClean="0"/>
              <a:t>      // Future completes with an error:</a:t>
            </a:r>
          </a:p>
          <a:p>
            <a:pPr marL="0" indent="0">
              <a:buNone/>
            </a:pPr>
            <a:r>
              <a:rPr lang="en-US" i="1" dirty="0" smtClean="0"/>
              <a:t>      .</a:t>
            </a:r>
            <a:r>
              <a:rPr lang="en-US" i="1" dirty="0" err="1" smtClean="0"/>
              <a:t>whenComplete</a:t>
            </a:r>
            <a:r>
              <a:rPr lang="en-US" i="1" dirty="0" smtClean="0"/>
              <a:t>(() =&gt; throw Exception('New error'))</a:t>
            </a:r>
          </a:p>
          <a:p>
            <a:pPr marL="0" indent="0">
              <a:buNone/>
            </a:pPr>
            <a:r>
              <a:rPr lang="en-US" i="1" dirty="0" smtClean="0"/>
              <a:t>      // Error is handled:</a:t>
            </a:r>
          </a:p>
          <a:p>
            <a:pPr marL="0" indent="0">
              <a:buNone/>
            </a:pPr>
            <a:r>
              <a:rPr lang="en-US" i="1" dirty="0" smtClean="0"/>
              <a:t>      .</a:t>
            </a:r>
            <a:r>
              <a:rPr lang="en-US" i="1" dirty="0" err="1" smtClean="0"/>
              <a:t>catchError</a:t>
            </a:r>
            <a:r>
              <a:rPr lang="en-US" i="1" dirty="0" smtClean="0"/>
              <a:t>(</a:t>
            </a:r>
            <a:r>
              <a:rPr lang="en-US" i="1" dirty="0" err="1" smtClean="0"/>
              <a:t>handleError</a:t>
            </a:r>
            <a:r>
              <a:rPr lang="en-US" i="1" dirty="0" smtClean="0"/>
              <a:t>);</a:t>
            </a:r>
          </a:p>
          <a:p>
            <a:pPr marL="0" indent="0">
              <a:buNone/>
            </a:pPr>
            <a:r>
              <a:rPr lang="en-US" i="1" dirty="0" smtClean="0"/>
              <a:t>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45123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ailing </a:t>
            </a:r>
            <a:r>
              <a:rPr lang="en-US" dirty="0"/>
              <a:t>to register error handlers </a:t>
            </a:r>
            <a:r>
              <a:rPr lang="en-US" dirty="0" smtClean="0"/>
              <a:t>early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 {</a:t>
            </a:r>
          </a:p>
          <a:p>
            <a:pPr marL="0" indent="0">
              <a:buNone/>
            </a:pPr>
            <a:r>
              <a:rPr lang="en-US" dirty="0" smtClean="0"/>
              <a:t>  Future&lt;Object&gt; future = </a:t>
            </a:r>
            <a:r>
              <a:rPr lang="en-US" dirty="0" err="1" smtClean="0"/>
              <a:t>asyncErrorFunction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// BAD: Too late to handle </a:t>
            </a:r>
            <a:r>
              <a:rPr lang="en-US" dirty="0" err="1" smtClean="0"/>
              <a:t>asyncErrorFunction</a:t>
            </a:r>
            <a:r>
              <a:rPr lang="en-US" dirty="0" smtClean="0"/>
              <a:t>() exception.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Future.delayed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Duration(milliseconds: 500), 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future.then</a:t>
            </a:r>
            <a:r>
              <a:rPr lang="en-US" dirty="0" smtClean="0"/>
              <a:t>(...).</a:t>
            </a:r>
            <a:r>
              <a:rPr lang="en-US" dirty="0" err="1" smtClean="0"/>
              <a:t>catchError</a:t>
            </a:r>
            <a:r>
              <a:rPr lang="en-US" dirty="0" smtClean="0"/>
              <a:t>(...);</a:t>
            </a:r>
          </a:p>
          <a:p>
            <a:pPr marL="0" indent="0">
              <a:buNone/>
            </a:pPr>
            <a:r>
              <a:rPr lang="en-US" dirty="0" smtClean="0"/>
              <a:t>  });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500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ailing </a:t>
            </a:r>
            <a:r>
              <a:rPr lang="en-US" dirty="0"/>
              <a:t>to register error handlers </a:t>
            </a:r>
            <a:r>
              <a:rPr lang="en-US" dirty="0" smtClean="0"/>
              <a:t>early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Future.delayed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Duration(milliseconds: 500), 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asyncErrorFunction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.then(...)</a:t>
            </a:r>
          </a:p>
          <a:p>
            <a:pPr marL="0" indent="0">
              <a:buNone/>
            </a:pPr>
            <a:r>
              <a:rPr lang="en-US" dirty="0" smtClean="0"/>
              <a:t>        .</a:t>
            </a:r>
            <a:r>
              <a:rPr lang="en-US" dirty="0" err="1" smtClean="0"/>
              <a:t>catchError</a:t>
            </a:r>
            <a:r>
              <a:rPr lang="en-US" dirty="0" smtClean="0"/>
              <a:t>(...); // We get here.</a:t>
            </a:r>
          </a:p>
          <a:p>
            <a:pPr marL="0" indent="0">
              <a:buNone/>
            </a:pPr>
            <a:r>
              <a:rPr lang="en-US" dirty="0" smtClean="0"/>
              <a:t>  });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425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problem: accidentally mixing synchronous and asynchronous </a:t>
            </a:r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Future&lt;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parseAndRead</a:t>
            </a:r>
            <a:r>
              <a:rPr lang="en-US" dirty="0" smtClean="0"/>
              <a:t>(Map&lt;String, dynamic&gt; data) {</a:t>
            </a:r>
          </a:p>
          <a:p>
            <a:pPr marL="0" indent="0">
              <a:buNone/>
            </a:pPr>
            <a:r>
              <a:rPr lang="en-US" dirty="0" smtClean="0"/>
              <a:t>  final filename = </a:t>
            </a:r>
            <a:r>
              <a:rPr lang="en-US" dirty="0" err="1" smtClean="0"/>
              <a:t>obtainFilename</a:t>
            </a:r>
            <a:r>
              <a:rPr lang="en-US" dirty="0" smtClean="0"/>
              <a:t>(data); // Could throw.</a:t>
            </a:r>
          </a:p>
          <a:p>
            <a:pPr marL="0" indent="0">
              <a:buNone/>
            </a:pPr>
            <a:r>
              <a:rPr lang="en-US" dirty="0" smtClean="0"/>
              <a:t>  final file = File(filename);</a:t>
            </a:r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 smtClean="0"/>
              <a:t>file.readAsString</a:t>
            </a:r>
            <a:r>
              <a:rPr lang="en-US" dirty="0" smtClean="0"/>
              <a:t>().then((contents) {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parseFileData</a:t>
            </a:r>
            <a:r>
              <a:rPr lang="en-US" dirty="0" smtClean="0"/>
              <a:t>(contents); // Could throw.</a:t>
            </a:r>
          </a:p>
          <a:p>
            <a:pPr marL="0" indent="0">
              <a:buNone/>
            </a:pPr>
            <a:r>
              <a:rPr lang="en-US" dirty="0" smtClean="0"/>
              <a:t>  });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188" y="4444739"/>
            <a:ext cx="4944165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501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problem: accidentally mixing synchronous and asynchronous errors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parseAndRead</a:t>
            </a:r>
            <a:r>
              <a:rPr lang="en-US" dirty="0" smtClean="0"/>
              <a:t>(data).</a:t>
            </a:r>
            <a:r>
              <a:rPr lang="en-US" dirty="0" err="1" smtClean="0"/>
              <a:t>catchError</a:t>
            </a:r>
            <a:r>
              <a:rPr lang="en-US" dirty="0" smtClean="0"/>
              <a:t>((e) {</a:t>
            </a:r>
          </a:p>
          <a:p>
            <a:pPr marL="0" indent="0">
              <a:buNone/>
            </a:pPr>
            <a:r>
              <a:rPr lang="en-US" dirty="0" smtClean="0"/>
              <a:t>    print('Inside </a:t>
            </a:r>
            <a:r>
              <a:rPr lang="en-US" dirty="0" err="1" smtClean="0"/>
              <a:t>catchError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 smtClean="0"/>
              <a:t>    print(e);</a:t>
            </a:r>
          </a:p>
          <a:p>
            <a:pPr marL="0" indent="0">
              <a:buNone/>
            </a:pPr>
            <a:r>
              <a:rPr lang="en-US" dirty="0" smtClean="0"/>
              <a:t>    return -1;</a:t>
            </a:r>
          </a:p>
          <a:p>
            <a:pPr marL="0" indent="0">
              <a:buNone/>
            </a:pPr>
            <a:r>
              <a:rPr lang="en-US" dirty="0" smtClean="0"/>
              <a:t>  });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528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Using </a:t>
            </a:r>
            <a:r>
              <a:rPr lang="en-US" dirty="0" err="1"/>
              <a:t>Future.sync</a:t>
            </a:r>
            <a:r>
              <a:rPr lang="en-US" dirty="0"/>
              <a:t>() to wrap your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Future&lt;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parseAndRead</a:t>
            </a:r>
            <a:r>
              <a:rPr lang="en-US" dirty="0" smtClean="0"/>
              <a:t>(Map&lt;String, dynamic&gt; data) {</a:t>
            </a:r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 smtClean="0"/>
              <a:t>Future.sync</a:t>
            </a:r>
            <a:r>
              <a:rPr lang="en-US" dirty="0" smtClean="0"/>
              <a:t>(() {</a:t>
            </a:r>
          </a:p>
          <a:p>
            <a:pPr marL="0" indent="0">
              <a:buNone/>
            </a:pPr>
            <a:r>
              <a:rPr lang="en-US" dirty="0" smtClean="0"/>
              <a:t>    final filename = </a:t>
            </a:r>
            <a:r>
              <a:rPr lang="en-US" dirty="0" err="1" smtClean="0"/>
              <a:t>obtainFilename</a:t>
            </a:r>
            <a:r>
              <a:rPr lang="en-US" dirty="0" smtClean="0"/>
              <a:t>(data); // Could throw.</a:t>
            </a:r>
          </a:p>
          <a:p>
            <a:pPr marL="0" indent="0">
              <a:buNone/>
            </a:pPr>
            <a:r>
              <a:rPr lang="en-US" dirty="0" smtClean="0"/>
              <a:t>    final file = File(filename);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file.readAsString</a:t>
            </a:r>
            <a:r>
              <a:rPr lang="en-US" dirty="0" smtClean="0"/>
              <a:t>().then((contents) {</a:t>
            </a:r>
          </a:p>
          <a:p>
            <a:pPr marL="0" indent="0">
              <a:buNone/>
            </a:pPr>
            <a:r>
              <a:rPr lang="en-US" dirty="0" smtClean="0"/>
              <a:t>      return </a:t>
            </a:r>
            <a:r>
              <a:rPr lang="en-US" dirty="0" err="1" smtClean="0"/>
              <a:t>parseFileData</a:t>
            </a:r>
            <a:r>
              <a:rPr lang="en-US" dirty="0" smtClean="0"/>
              <a:t>(contents); // Could throw.</a:t>
            </a:r>
          </a:p>
          <a:p>
            <a:pPr marL="0" indent="0">
              <a:buNone/>
            </a:pPr>
            <a:r>
              <a:rPr lang="en-US" dirty="0" smtClean="0"/>
              <a:t>    });</a:t>
            </a:r>
          </a:p>
          <a:p>
            <a:pPr marL="0" indent="0">
              <a:buNone/>
            </a:pPr>
            <a:r>
              <a:rPr lang="en-US" dirty="0" smtClean="0"/>
              <a:t>  });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82496"/>
            <a:ext cx="4439270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449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Future.sync</a:t>
            </a:r>
            <a:r>
              <a:rPr lang="en-US" dirty="0"/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 smtClean="0"/>
              <a:t>Future.sync</a:t>
            </a:r>
            <a:r>
              <a:rPr lang="ru-RU" dirty="0" smtClean="0"/>
              <a:t>() делает ваш код устойчивым к не пойманным исключениям. Если в вашей функции много кода, есть вероятность, что вы делаете что-то опасное, не осознавая этого: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 </a:t>
            </a:r>
            <a:r>
              <a:rPr lang="en-US" dirty="0" err="1" smtClean="0"/>
              <a:t>fragileFunc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 smtClean="0"/>
              <a:t>Future.sync</a:t>
            </a:r>
            <a:r>
              <a:rPr lang="en-US" dirty="0" smtClean="0"/>
              <a:t>(() {</a:t>
            </a:r>
          </a:p>
          <a:p>
            <a:pPr marL="0" indent="0">
              <a:buNone/>
            </a:pPr>
            <a:r>
              <a:rPr lang="en-US" dirty="0" smtClean="0"/>
              <a:t>    final x = </a:t>
            </a:r>
            <a:r>
              <a:rPr lang="en-US" dirty="0" err="1" smtClean="0"/>
              <a:t>someFunc</a:t>
            </a:r>
            <a:r>
              <a:rPr lang="en-US" dirty="0" smtClean="0"/>
              <a:t>(); // Unexpectedly throws in some rare cases.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y = 10 / x; // x should not equal 0.</a:t>
            </a:r>
          </a:p>
          <a:p>
            <a:pPr marL="0" indent="0">
              <a:buNone/>
            </a:pPr>
            <a:r>
              <a:rPr lang="en-US" dirty="0" smtClean="0"/>
              <a:t>    ...</a:t>
            </a:r>
          </a:p>
          <a:p>
            <a:pPr marL="0" indent="0">
              <a:buNone/>
            </a:pPr>
            <a:r>
              <a:rPr lang="en-US" dirty="0" smtClean="0"/>
              <a:t>  });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8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405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-await syntax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4189" y="1690688"/>
            <a:ext cx="446300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Ключевые слова </a:t>
            </a:r>
            <a:r>
              <a:rPr lang="ru-RU" dirty="0" err="1" smtClean="0"/>
              <a:t>async</a:t>
            </a:r>
            <a:r>
              <a:rPr lang="ru-RU" dirty="0" smtClean="0"/>
              <a:t> и </a:t>
            </a:r>
            <a:r>
              <a:rPr lang="ru-RU" dirty="0" err="1" smtClean="0"/>
              <a:t>await</a:t>
            </a:r>
            <a:r>
              <a:rPr lang="ru-RU" dirty="0" smtClean="0"/>
              <a:t> предоставляют декларативный способ определения асинхронных функций и использования их результатов.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150735" y="28977"/>
            <a:ext cx="7041266" cy="6829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String filename = '</a:t>
            </a:r>
            <a:r>
              <a:rPr lang="en-US" dirty="0" err="1" smtClean="0"/>
              <a:t>with_keys.json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main() </a:t>
            </a:r>
            <a:r>
              <a:rPr lang="en-US" sz="3000" b="1" dirty="0" err="1" smtClean="0"/>
              <a:t>async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sz="2600" dirty="0" smtClean="0"/>
              <a:t>  // Read some data.</a:t>
            </a:r>
          </a:p>
          <a:p>
            <a:pPr marL="0" indent="0">
              <a:buNone/>
            </a:pPr>
            <a:r>
              <a:rPr lang="en-US" dirty="0" smtClean="0"/>
              <a:t>  final </a:t>
            </a:r>
            <a:r>
              <a:rPr lang="en-US" dirty="0" err="1" smtClean="0"/>
              <a:t>fileData</a:t>
            </a:r>
            <a:r>
              <a:rPr lang="en-US" dirty="0" smtClean="0"/>
              <a:t> = </a:t>
            </a:r>
            <a:r>
              <a:rPr lang="en-US" sz="3000" b="1" dirty="0" smtClean="0"/>
              <a:t>await</a:t>
            </a:r>
            <a:r>
              <a:rPr lang="en-US" dirty="0" smtClean="0"/>
              <a:t> _</a:t>
            </a:r>
            <a:r>
              <a:rPr lang="en-US" dirty="0" err="1" smtClean="0"/>
              <a:t>readFileAsync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final </a:t>
            </a:r>
            <a:r>
              <a:rPr lang="en-US" dirty="0" err="1" smtClean="0"/>
              <a:t>jsonData</a:t>
            </a:r>
            <a:r>
              <a:rPr lang="en-US" dirty="0" smtClean="0"/>
              <a:t> = </a:t>
            </a:r>
            <a:r>
              <a:rPr lang="en-US" dirty="0" err="1" smtClean="0"/>
              <a:t>jsonDecode</a:t>
            </a:r>
            <a:r>
              <a:rPr lang="en-US" dirty="0" smtClean="0"/>
              <a:t>(</a:t>
            </a:r>
            <a:r>
              <a:rPr lang="en-US" dirty="0" err="1" smtClean="0"/>
              <a:t>fileData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  // Use that data.</a:t>
            </a:r>
          </a:p>
          <a:p>
            <a:pPr marL="0" indent="0">
              <a:buNone/>
            </a:pPr>
            <a:r>
              <a:rPr lang="en-US" dirty="0" smtClean="0"/>
              <a:t>  print('Number of JSON keys: ${</a:t>
            </a:r>
            <a:r>
              <a:rPr lang="en-US" dirty="0" err="1" smtClean="0"/>
              <a:t>jsonData.length</a:t>
            </a:r>
            <a:r>
              <a:rPr lang="en-US" dirty="0" smtClean="0"/>
              <a:t>}');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b="1" dirty="0" smtClean="0"/>
              <a:t>Future&lt;String&gt; </a:t>
            </a:r>
            <a:r>
              <a:rPr lang="en-US" dirty="0" smtClean="0"/>
              <a:t>_</a:t>
            </a:r>
            <a:r>
              <a:rPr lang="en-US" dirty="0" err="1" smtClean="0"/>
              <a:t>readFileAsync</a:t>
            </a:r>
            <a:r>
              <a:rPr lang="en-US" dirty="0" smtClean="0"/>
              <a:t>() </a:t>
            </a:r>
            <a:r>
              <a:rPr lang="en-US" b="1" dirty="0" err="1" smtClean="0"/>
              <a:t>async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final file = File(filename);</a:t>
            </a:r>
          </a:p>
          <a:p>
            <a:pPr marL="0" indent="0">
              <a:buNone/>
            </a:pPr>
            <a:r>
              <a:rPr lang="en-US" dirty="0" smtClean="0"/>
              <a:t>  final contents = </a:t>
            </a:r>
            <a:r>
              <a:rPr lang="en-US" b="1" dirty="0" smtClean="0"/>
              <a:t>await</a:t>
            </a:r>
            <a:r>
              <a:rPr lang="en-US" dirty="0" smtClean="0"/>
              <a:t> </a:t>
            </a:r>
            <a:r>
              <a:rPr lang="en-US" dirty="0" err="1" smtClean="0"/>
              <a:t>file.</a:t>
            </a:r>
            <a:r>
              <a:rPr lang="en-US" sz="3000" b="1" dirty="0" err="1" smtClean="0"/>
              <a:t>readAsString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 smtClean="0"/>
              <a:t>contents.trim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64653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9476</Words>
  <Application>Microsoft Office PowerPoint</Application>
  <PresentationFormat>Широкоэкранный</PresentationFormat>
  <Paragraphs>1007</Paragraphs>
  <Slides>89</Slides>
  <Notes>75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89</vt:i4>
      </vt:variant>
    </vt:vector>
  </HeadingPairs>
  <TitlesOfParts>
    <vt:vector size="93" baseType="lpstr">
      <vt:lpstr>Arial</vt:lpstr>
      <vt:lpstr>Calibri</vt:lpstr>
      <vt:lpstr>Calibri Light</vt:lpstr>
      <vt:lpstr>Тема Office</vt:lpstr>
      <vt:lpstr>Параллелизм в Dart</vt:lpstr>
      <vt:lpstr>Event Loop</vt:lpstr>
      <vt:lpstr>Event Loop</vt:lpstr>
      <vt:lpstr>Simple example</vt:lpstr>
      <vt:lpstr>Event loop with http request</vt:lpstr>
      <vt:lpstr>Event loop with http response</vt:lpstr>
      <vt:lpstr>Асинхронное программирование. Feature.</vt:lpstr>
      <vt:lpstr>Async-await syntax</vt:lpstr>
      <vt:lpstr>Async-await syntax</vt:lpstr>
      <vt:lpstr>Асинхронное программирование</vt:lpstr>
      <vt:lpstr>Streams</vt:lpstr>
      <vt:lpstr>Await-for and yield</vt:lpstr>
      <vt:lpstr>Isolates</vt:lpstr>
      <vt:lpstr>The main isolate</vt:lpstr>
      <vt:lpstr>The isolate life cycle</vt:lpstr>
      <vt:lpstr>Event handling</vt:lpstr>
      <vt:lpstr>Презентация PowerPoint</vt:lpstr>
      <vt:lpstr>Background workers</vt:lpstr>
      <vt:lpstr>Using isolates</vt:lpstr>
      <vt:lpstr>Isolate.run()</vt:lpstr>
      <vt:lpstr>Performance and isolate groups</vt:lpstr>
      <vt:lpstr>Performance and isolate groups</vt:lpstr>
      <vt:lpstr>Limitations of isolates</vt:lpstr>
      <vt:lpstr>Asynchrony support</vt:lpstr>
      <vt:lpstr>Handling Futures</vt:lpstr>
      <vt:lpstr>Handling Futures</vt:lpstr>
      <vt:lpstr>Handle errors</vt:lpstr>
      <vt:lpstr>Use await multiple times</vt:lpstr>
      <vt:lpstr>Declaring async functions</vt:lpstr>
      <vt:lpstr>Handling Streams</vt:lpstr>
      <vt:lpstr> Asynchronous for loop</vt:lpstr>
      <vt:lpstr>Isolates</vt:lpstr>
      <vt:lpstr>Implementing a simple worker isolate</vt:lpstr>
      <vt:lpstr>Running an existing method in a new isolate</vt:lpstr>
      <vt:lpstr>Running an existing method in a new isolate</vt:lpstr>
      <vt:lpstr>Running an existing method in a new isolate</vt:lpstr>
      <vt:lpstr>Sending closures with isolates</vt:lpstr>
      <vt:lpstr>Sending multiple messages between isolates with ports</vt:lpstr>
      <vt:lpstr>Sending multiple messages between isolates with ports</vt:lpstr>
      <vt:lpstr>ReceivePort and SendPort</vt:lpstr>
      <vt:lpstr>Типы сообщений</vt:lpstr>
      <vt:lpstr>Setting up ports</vt:lpstr>
      <vt:lpstr>Презентация PowerPoint</vt:lpstr>
      <vt:lpstr>Презентация PowerPoint</vt:lpstr>
      <vt:lpstr>Basic ports example</vt:lpstr>
      <vt:lpstr>Презентация PowerPoint</vt:lpstr>
      <vt:lpstr>Basic ports example</vt:lpstr>
      <vt:lpstr>Basic ports example 2nd step</vt:lpstr>
      <vt:lpstr>Basic ports example 3rd step</vt:lpstr>
      <vt:lpstr>Basic ports example 3rd step</vt:lpstr>
      <vt:lpstr>Basic ports example 4th step</vt:lpstr>
      <vt:lpstr>Basic ports example 4th step</vt:lpstr>
      <vt:lpstr>Basic ports example 5th step</vt:lpstr>
      <vt:lpstr>Basic ports example 5th step</vt:lpstr>
      <vt:lpstr>Расширенный вариант кода с обработкой ошибок, возможность закрывать порты, когда они больше не используются, и исправлении несоответствия в порядке сообщений в некоторых ситуациях  </vt:lpstr>
      <vt:lpstr>Why asynchronous code matters</vt:lpstr>
      <vt:lpstr>Example: Incorrectly using an asynchronous function</vt:lpstr>
      <vt:lpstr>Презентация PowerPoint</vt:lpstr>
      <vt:lpstr>Future</vt:lpstr>
      <vt:lpstr>Example: Introducing futures</vt:lpstr>
      <vt:lpstr>Example: Introducing futures</vt:lpstr>
      <vt:lpstr>Example: Completing with an error</vt:lpstr>
      <vt:lpstr>Working with futures: async and await</vt:lpstr>
      <vt:lpstr>Async and await Example. Synchronous func</vt:lpstr>
      <vt:lpstr>Async and await Example. Synchronous func</vt:lpstr>
      <vt:lpstr>Async and await Example. Asynchronous func</vt:lpstr>
      <vt:lpstr>Async and await Example. Asynchronous func</vt:lpstr>
      <vt:lpstr>void main() async {   countSeconds(4);   await printOrderMessage(); } </vt:lpstr>
      <vt:lpstr>void main() async {   countSeconds(4);   await printOrderMessage(); } </vt:lpstr>
      <vt:lpstr>void main() async {   countSeconds(8);   await printOrderMessage(); } </vt:lpstr>
      <vt:lpstr>void main() async {   countSeconds(8);   await printOrderMessage(); } </vt:lpstr>
      <vt:lpstr>Example: async and await with try-catch</vt:lpstr>
      <vt:lpstr>Futures and error handling. The Future API and callbacks </vt:lpstr>
      <vt:lpstr>Examples of using then() with catchError()</vt:lpstr>
      <vt:lpstr>Error handling within then()</vt:lpstr>
      <vt:lpstr>Error handling within then()</vt:lpstr>
      <vt:lpstr>Errors in the middle of a long chain</vt:lpstr>
      <vt:lpstr>Handling specific errors</vt:lpstr>
      <vt:lpstr>Handling specific errors</vt:lpstr>
      <vt:lpstr>Async try-catch-finally using whenComplete()</vt:lpstr>
      <vt:lpstr>Completing the Future returned by whenComplete()</vt:lpstr>
      <vt:lpstr>Completing the Future returned by whenComplete()</vt:lpstr>
      <vt:lpstr>Errors originating within whenComplete()</vt:lpstr>
      <vt:lpstr>Failing to register error handlers early</vt:lpstr>
      <vt:lpstr>Failing to register error handlers early</vt:lpstr>
      <vt:lpstr>Potential problem: accidentally mixing synchronous and asynchronous errors</vt:lpstr>
      <vt:lpstr>Potential problem: accidentally mixing synchronous and asynchronous errors</vt:lpstr>
      <vt:lpstr>Solution: Using Future.sync() to wrap your code</vt:lpstr>
      <vt:lpstr>Future.sync()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Параллелизм в Dart</dc:title>
  <dc:creator>nam polehyk</dc:creator>
  <cp:lastModifiedBy>nam polehyk</cp:lastModifiedBy>
  <cp:revision>22</cp:revision>
  <dcterms:created xsi:type="dcterms:W3CDTF">2024-09-20T19:31:51Z</dcterms:created>
  <dcterms:modified xsi:type="dcterms:W3CDTF">2025-01-16T21:06:24Z</dcterms:modified>
</cp:coreProperties>
</file>