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9" r:id="rId18"/>
    <p:sldId id="274" r:id="rId19"/>
    <p:sldId id="276" r:id="rId20"/>
    <p:sldId id="277" r:id="rId21"/>
    <p:sldId id="280" r:id="rId22"/>
    <p:sldId id="271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47" autoAdjust="0"/>
  </p:normalViewPr>
  <p:slideViewPr>
    <p:cSldViewPr snapToGrid="0">
      <p:cViewPr varScale="1">
        <p:scale>
          <a:sx n="85" d="100"/>
          <a:sy n="85" d="100"/>
        </p:scale>
        <p:origin x="18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DFFF2-BBB4-4139-8F6D-1B66D5BE33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1BCEA-A83E-45B4-8416-F7960AD1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Асинхронное вычисление не может выдать результат сразу после его запуска, в отличие от синхронного вычисления, которое вычисляет результат немедленно, либо возвращая значение, либо выбрасывая. При асинхронном вычислении может потребоваться ожидание чего-то внешнего по отношению к программе (чтение файла, запрос к базе данных, выборка веб-страницы), что требует времени. Вместо того чтобы блокировать все вычисления до тех пор, пока результат не будет доступен, асинхронное вычисление немедленно возвращает будущее, которое в конечном итоге "завершится" с результатом.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Будущее должно было быть получено ранее, например, во время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State.initState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State.didUpdateWidget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State.didChangeDependencies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не должен создаваться во время вызова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StatelessWidget.build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создании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будущее создается одновременно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каждый раз, когда родительский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перестраивается, асинхронная задача будет перезапущена.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Общее правило состоит в том, чтобы предположить, что каждый метод сборки может вызываться в каждом кадре, и рассматривать пропущенные вызовы как оптимизацию.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8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 всё</a:t>
            </a:r>
            <a:r>
              <a:rPr lang="ru-RU" baseline="0" dirty="0" smtClean="0"/>
              <a:t> ли нормально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5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создает сам себя на основе последнего моментального снимка взаимодействия с потоком.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(Помимо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есть ещё один важный класс для работы с асинхронностью 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отличие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обрабатывать целый набор асинхронных событий. Давайте сразу разберём на примере:)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предоставляет способ получения последовательности событий. Каждое событие является либо событием данных, также называемым элементом потока, либо событием ошибки, которое представляет собой уведомление о том, что что-то не удалось. Когда поток выдал все свои события, единственное событие "готово" уведомляет слушателя о том, что конец достигнут.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поток, вызывая асинхронную* функцию, которая затем возвращает поток. Использование этого потока приведет к тому, что функция будет генерировать события до тех пор, пока он не завершится, и поток не закроется. Вы используете поток либо с помощью цикла ожидания, который доступен внутри асинхронной функции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*, либо путем…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новый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строит сам себя на основе последнего моментального снимка взаимодействия с указанным потоком и стратегия построения которого задана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3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Стратегия построения, используемая в настоящее время этим разработчиком.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Хэш-код для этого объекта.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Данные, которые будут использованы для создания первоначального моментального снимка.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Управляет тем, как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заменяет другой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типа среды выполнения объекта.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Асинхронное вычисление, к которому в данный момент подключен этот конструктор, возможно, равно нулю. При изменении текущая сводка обновляется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afterDisconnected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предыдущий поток не был равен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 которым следует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afterConnected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новый поток не равен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обновленную версию текущей сводки, отражающую, что теперь мы подключены к потоку.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обновленную версию текущей сводки после события данных.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обновленную версию текущей сводки, отражающую, что мы больше не подключены к потоку.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обновленную версию текущей сводки после завершения потока.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обновленную версию текущей сводки после ошибки с трассировкой стека.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основанный на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управления расположением этого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изменяемое состояние для этого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заданном месте дерева.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список объектов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описывающих дочерние элементы этого узла.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Добавьте дополнительные свойства, связанные с узлом.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начальную сводку взаимодействия с потоком, обычно представляющую тот факт, что никакого взаимодействия вообще не произошло.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Вызывается при обращении к несуществующему методу или свойству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отладочное представление объекта, которое используется средствами отладки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DiagnosticsNode.toStringDeep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Строковое представление этого объекта.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строковое представление этого узла и его потомков.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однострочное подробное описание объекта.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Краткое текстовое описание этого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Перестройка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запланирована при каждом взаимодействии с использованием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State.setState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в остальном не связана с синхронизацией потока. Компоновщик вызывается по усмотрению конвейера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и, таким образом, получает зависящую от времени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подпоследовательность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моментальных снимков, которые представляют взаимодействие с потоком.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может быть вызван с любой упорядоченной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подпоследовательностью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следующих моментальных снимков, которая включает последний (тот, у которого есть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ConnectionState.done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8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приводит к появлению пар моментальных снимков формы: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созданный методом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может быть использован для отображения данных в интерфейсе пользователя. Например, он может быть передан в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может использовать эти данные для отображения соответствующего интерфейса.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втором случае,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вызывается с аналогичными аргументами, но с состоянием подключения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ConnectionState.waiting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означает, что подключение установлено, но данные еще не получены.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3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данных и ошибок создаваемых моментальных снимков изменяются только тогда, когда состояние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ConnectionState.active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Исходными данными моментального снимка можно управлять, указав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следует использовать для гарантии того, что первый кадр имеет ожидаемое значение, поскольку конструктор всегда будет вызываться до того,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прослушиватель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потока получит возможность быть обработанным.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статический метод, который создает новый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с указанным состоянием подключения, сообщением об ошибке и трассировкой стека.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случае,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вызывается с тремя аргументами: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ConnectionState.active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состояние подключения, которое устанавливается для создаваемого объекта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данном случае, состояние подключения установлено 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ConnectionState.active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означает, что подключение установлено и данные могут быть получены.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- сообщение об ошибке, которое устанавливается для создаваемого объекта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данном случае, сообщение об ошибке установлено в строку '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someStackTrace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трассировка стека, которая устанавливается для создаваемого объекта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данном случае, трассировка стека установлена в переменную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someStackTrace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созданный методом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может быть использован для отображения информации об ошибке в интерфейсе пользователя. Например, он может быть передан в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может использовать эту информацию для отображения соответствующего интерфейса в случае ошибки.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6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зависимости от состояния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разные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в интерфейсе пользователя.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потоке произошла ошибка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snapshot.hasError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отображается иконка ошибки, сообщение об ошибке и трассировка стека.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ошибки нет, то в зависимости от состояния подключения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snapshot.connectionState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отображаются разные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подключение не установлено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ConnectionState.none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отображается иконка информации и сообщение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подключение установлено, но данные еще не получены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ConnectionState.waiting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отображается индикатор загрузки и сообщение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подключение установлено и данные получены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ConnectionState.active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отображается иконка успешного выполнения и текущее значение из потока.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подключение закрыто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ConnectionState.done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отображается иконка информации и сообщение "(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использует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построения интерфейса пользователя на основе данных из потока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отображает разные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зависимости от состояния подключения и наличия ошибок.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7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static </a:t>
            </a:r>
            <a:r>
              <a:rPr lang="en-US" dirty="0" err="1" smtClean="0"/>
              <a:t>const</a:t>
            </a:r>
            <a:r>
              <a:rPr lang="en-US" dirty="0" smtClean="0"/>
              <a:t> Duration delay = Duration(seconds: 1);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класс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StreamBuilderExampleState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состоянием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StreamBuilderExample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Внутри класса определен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с именем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используется для создания потока целых чисел.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поток начинает прослушиваться (т.е. когда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начинает получать данные из потока), вызывается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onListen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Внутри этой функции используется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Future.delayed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задержки выполнения на заданное количество секунд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widget.delay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Затем проверяется, не закрыт ли поток с помощью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controller.isClosed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поток не закрыт, в него добавляется целое число с помощью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controller.add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или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controller.add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(2). Это происходит три раза с задержкой между каждым добавлением числа.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Поток, созданный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доступен через свойство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Этот поток 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данных в интерфейсе пользователя.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создает поток целых чисел с задержкой между каждым числом и закрывает поток после добавления двух чисел. Поток 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данных в интерфейсе пользователя.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Стратегия построения, используемая в настоящее время этим разработчиком.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Асинхронное вычисление, к которому в данный момент подключен этот конструктор, возможно, равно нулю.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Хэш-код для этого объекта.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/>
              <a:t>initialData</a:t>
            </a:r>
            <a:r>
              <a:rPr lang="ru-RU" dirty="0" smtClean="0"/>
              <a:t>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Данные, которые будут использоваться для создания моментальных снимков, предоставляются до тех пор, пока не завершится ненулевое будущее.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Управляет тем, как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заменяет другой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типа среды выполнения объекта.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управления расположением этого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изменяемое состояние для этого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заданном месте дерева.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список объектов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описывающих дочерние элементы этого узла.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Добавьте дополнительные свойства, связанные с узлом.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Вызывается при обращении к несуществующему методу или свойству.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отладочное представление объекта, которое используется средствами отладки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DiagnosticsNode.toStringDeep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Строковое представление этого объекта.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строковое представление этого узла и его потомков.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однострочное подробное описание объекта.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Краткое текстовое описание этого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Побочным эффектом этого является то, что предоставление нового, но уже завершенного будущего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приведет к появлению единственного кадра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ConnectionState.waiting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связано с тем, что нет способа синхронно определить, что будущее уже завершено.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данных и ошибок моментального снимка изменяются только при переходе поля состояния подключения из состояния ожидания в состояние готово, и они будут сохранены при изменении конфигурации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другую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Исходными данными моментального снимка можно управлять, указав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могли бы использовать это средство, чтобы гарантировать, что если конструктор будет вызван до завершения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моментальный снимок будет содержать данные по вашему выбору, а не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умолчанию.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данных и ошибок моментального снимка изменяются только при переходе поля состояния подключения из состояния ожидания в состояние готово, и они будут сохранены при изменении конфигурации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другое будущее. Если старое будущее уже успешно завершено с данными, как указано выше, изменение конфигурации на новое будущее приведет к появлению пар моментальных снимков формы: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старое будущее уже успешно завершилось с данными, как указано выше, изменение конфигурации на новое будущее приведет к появлению пар моментальных снимков формы: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общем, последнее будет создано только тогда, когда новое будущее не равно нулю, а первое - только тогда, когда старое будущее не равно нулю.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ведет себя идентично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настроенному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за исключением того, что для последнего могут отображаться моментальные снимки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ConnectionState.active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зависимости от того, как реализован поток.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примере показан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индикатор загрузки во время загрузки данных. Он отображает значок успеха и текст, если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завершается с результатом, или значок ошибки и текст, если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завершается с ошибкой. Предположим, что поле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задано нажатием кнопки в другом месте пользовательского интерфейса.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три класса: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_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статическим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определяет корневой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 В методе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содержит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домашнего экрана.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состоянием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StatefulWidget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создает экземпляр класса _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методе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_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состоянием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класса определено будущее значение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Future&lt;String&gt;)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именем 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которое возвращает строку 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Loaded'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10 секунд.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приложение с одним экраном, который использует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отображения данных из будущего значения (_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интерфейсе пользователя. Когда будущее значение завершается через 10 секунд, отображается строка 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Loaded'.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тот код является частью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DefaultTextStyle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устанавливает стиль текста по умолчанию для всех дочерних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DefaultTextStyle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который используется для отображения данных из будущего значения (_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интерфейсе пользователя.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принимает два аргумента: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BuildContext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информацию о текущем состоянии будущего значения, такую как данные, ошибки и состояние подключения.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состояния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разные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в интерфейсе пользователя.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будущем значении есть данные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snapshot.hasData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создается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иконку успешного выполнения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текстовое сообщение с результатом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Иконка успешного выполнения имеет зеленый цвет и размер 60 пикселей. Текстовое сообщение отображает результат из будущего значения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snapshot.data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использует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данных из будущего значения (_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интерфейсе пользователя и отображает разные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зависимости от наличия данных.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является частью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зависимости от состояния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информацию о текущем состоянии потока или будущего значения, создаются разные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в интерфейсе пользователя.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случае, если в потоке или будущем значении произошла ошибка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snapshot.hasError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создается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иконку ошибки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текстовое сообщение об ошибке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Иконка ошибки имеет красный цвет и размер 60 пикселей. Текстовое сообщение об ошибке отображает содержимое свойства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AsyncSnapshot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потоке или будущем значении ошибки нет, то создается другой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индикатор загрузки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CircularProgressIndicator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текстовое сообщение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...". Индикатор загрузки имеет ширину и высоту 60 пикселей.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вертикальном направлении с выравниванием по центру.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отображает разные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интерфейсе пользователя в зависимости от состояния потока или будущего значения, и в случае ошибки отображает иконку ошибки и сообщение об ошибке.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1BCEA-A83E-45B4-8416-F7960AD1E2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7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8B29-C845-431C-B0DF-6258F253FC2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54FB-71BD-4CB8-9CA5-7EDE46C2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Widgets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DefaultTextStyle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style: </a:t>
            </a:r>
            <a:r>
              <a:rPr lang="en-US" dirty="0" err="1" smtClean="0"/>
              <a:t>Theme.of</a:t>
            </a:r>
            <a:r>
              <a:rPr lang="en-US" dirty="0" smtClean="0"/>
              <a:t>(context).</a:t>
            </a:r>
            <a:r>
              <a:rPr lang="en-US" dirty="0" err="1" smtClean="0"/>
              <a:t>textTheme.displayMedium</a:t>
            </a:r>
            <a:r>
              <a:rPr lang="en-US" dirty="0" smtClean="0"/>
              <a:t>!,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textAlign</a:t>
            </a:r>
            <a:r>
              <a:rPr lang="en-US" dirty="0" smtClean="0"/>
              <a:t>: </a:t>
            </a:r>
            <a:r>
              <a:rPr lang="en-US" dirty="0" err="1" smtClean="0"/>
              <a:t>TextAlign.center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child: </a:t>
            </a:r>
            <a:r>
              <a:rPr lang="en-US" b="1" i="1" dirty="0" err="1" smtClean="0"/>
              <a:t>FutureBuilder</a:t>
            </a:r>
            <a:r>
              <a:rPr lang="en-US" b="1" i="1" dirty="0" smtClean="0"/>
              <a:t>&lt;String</a:t>
            </a:r>
            <a:r>
              <a:rPr lang="en-US" dirty="0" smtClean="0"/>
              <a:t>&gt;(</a:t>
            </a:r>
          </a:p>
          <a:p>
            <a:pPr marL="0" indent="0">
              <a:buNone/>
            </a:pPr>
            <a:r>
              <a:rPr lang="en-US" dirty="0" smtClean="0"/>
              <a:t>        future: _calculation, </a:t>
            </a:r>
          </a:p>
          <a:p>
            <a:pPr marL="0" indent="0">
              <a:buNone/>
            </a:pPr>
            <a:r>
              <a:rPr lang="en-US" dirty="0" smtClean="0"/>
              <a:t>          builder: (</a:t>
            </a:r>
            <a:r>
              <a:rPr lang="en-US" dirty="0" err="1" smtClean="0"/>
              <a:t>BuildContext</a:t>
            </a:r>
            <a:r>
              <a:rPr lang="en-US" dirty="0" smtClean="0"/>
              <a:t> context, </a:t>
            </a:r>
            <a:r>
              <a:rPr lang="en-US" dirty="0" err="1" smtClean="0"/>
              <a:t>AsyncSnapshot</a:t>
            </a:r>
            <a:r>
              <a:rPr lang="en-US" dirty="0" smtClean="0"/>
              <a:t>&lt;String&gt; snapshot) {</a:t>
            </a:r>
          </a:p>
          <a:p>
            <a:pPr marL="0" indent="0">
              <a:buNone/>
            </a:pPr>
            <a:r>
              <a:rPr lang="en-US" dirty="0" smtClean="0"/>
              <a:t>          List&lt;Widget&gt; children;</a:t>
            </a:r>
          </a:p>
          <a:p>
            <a:pPr marL="0" indent="0">
              <a:buNone/>
            </a:pPr>
            <a:r>
              <a:rPr lang="en-US" b="1" dirty="0" smtClean="0"/>
              <a:t>          if (</a:t>
            </a:r>
            <a:r>
              <a:rPr lang="en-US" b="1" dirty="0" err="1" smtClean="0"/>
              <a:t>snapshot.hasData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children = &lt;Widget&gt;[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const</a:t>
            </a:r>
            <a:r>
              <a:rPr lang="en-US" dirty="0" smtClean="0"/>
              <a:t> Icon( </a:t>
            </a:r>
            <a:r>
              <a:rPr lang="en-US" dirty="0" err="1" smtClean="0"/>
              <a:t>Icons.check_circle_outline</a:t>
            </a:r>
            <a:r>
              <a:rPr lang="en-US" dirty="0" smtClean="0"/>
              <a:t>, color: </a:t>
            </a:r>
            <a:r>
              <a:rPr lang="en-US" dirty="0" err="1" smtClean="0"/>
              <a:t>Colors.green</a:t>
            </a:r>
            <a:r>
              <a:rPr lang="en-US" dirty="0" smtClean="0"/>
              <a:t>, size: 60,</a:t>
            </a:r>
          </a:p>
          <a:p>
            <a:pPr marL="0" indent="0">
              <a:buNone/>
            </a:pPr>
            <a:r>
              <a:rPr lang="en-US" dirty="0" smtClean="0"/>
              <a:t>              ),</a:t>
            </a:r>
          </a:p>
          <a:p>
            <a:pPr marL="0" indent="0">
              <a:buNone/>
            </a:pPr>
            <a:r>
              <a:rPr lang="en-US" dirty="0" smtClean="0"/>
              <a:t>              Padding( padding: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EdgeInsets.only</a:t>
            </a:r>
            <a:r>
              <a:rPr lang="en-US" dirty="0" smtClean="0"/>
              <a:t>(top: 16),</a:t>
            </a:r>
          </a:p>
          <a:p>
            <a:pPr marL="0" indent="0">
              <a:buNone/>
            </a:pPr>
            <a:r>
              <a:rPr lang="en-US" dirty="0" smtClean="0"/>
              <a:t>                child: Text('Result: ${</a:t>
            </a:r>
            <a:r>
              <a:rPr lang="en-US" dirty="0" err="1" smtClean="0"/>
              <a:t>snapshot.data</a:t>
            </a:r>
            <a:r>
              <a:rPr lang="en-US" dirty="0" smtClean="0"/>
              <a:t>}'),</a:t>
            </a:r>
          </a:p>
          <a:p>
            <a:pPr marL="0" indent="0">
              <a:buNone/>
            </a:pPr>
            <a:r>
              <a:rPr lang="en-US" dirty="0" smtClean="0"/>
              <a:t>              ),</a:t>
            </a:r>
          </a:p>
          <a:p>
            <a:pPr marL="0" indent="0">
              <a:buNone/>
            </a:pPr>
            <a:r>
              <a:rPr lang="en-US" dirty="0" smtClean="0"/>
              <a:t>            ];</a:t>
            </a:r>
          </a:p>
          <a:p>
            <a:pPr marL="0" indent="0">
              <a:buNone/>
            </a:pPr>
            <a:r>
              <a:rPr lang="en-US" dirty="0" smtClean="0"/>
              <a:t>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6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else if (</a:t>
            </a:r>
            <a:r>
              <a:rPr lang="en-US" dirty="0" err="1" smtClean="0"/>
              <a:t>snapshot.hasError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children = &lt;Widget&gt;[ </a:t>
            </a:r>
            <a:r>
              <a:rPr lang="en-US" dirty="0" err="1" smtClean="0"/>
              <a:t>const</a:t>
            </a:r>
            <a:r>
              <a:rPr lang="en-US" dirty="0" smtClean="0"/>
              <a:t> Icon( </a:t>
            </a:r>
            <a:r>
              <a:rPr lang="en-US" dirty="0" err="1" smtClean="0"/>
              <a:t>Icons.error_outline</a:t>
            </a:r>
            <a:r>
              <a:rPr lang="en-US" dirty="0" smtClean="0"/>
              <a:t>, color: </a:t>
            </a:r>
            <a:r>
              <a:rPr lang="en-US" dirty="0" err="1" smtClean="0"/>
              <a:t>Colors.red</a:t>
            </a:r>
            <a:r>
              <a:rPr lang="en-US" dirty="0" smtClean="0"/>
              <a:t>, size: 60,</a:t>
            </a:r>
          </a:p>
          <a:p>
            <a:pPr marL="0" indent="0">
              <a:buNone/>
            </a:pPr>
            <a:r>
              <a:rPr lang="en-US" dirty="0" smtClean="0"/>
              <a:t>              ),</a:t>
            </a:r>
          </a:p>
          <a:p>
            <a:pPr marL="0" indent="0">
              <a:buNone/>
            </a:pPr>
            <a:r>
              <a:rPr lang="en-US" dirty="0" smtClean="0"/>
              <a:t>              Padding( padding: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EdgeInsets.only</a:t>
            </a:r>
            <a:r>
              <a:rPr lang="en-US" dirty="0" smtClean="0"/>
              <a:t>(top: 16), child: Text('Error: ${</a:t>
            </a:r>
            <a:r>
              <a:rPr lang="en-US" dirty="0" err="1" smtClean="0"/>
              <a:t>snapshot.error</a:t>
            </a:r>
            <a:r>
              <a:rPr lang="en-US" dirty="0" smtClean="0"/>
              <a:t>}'),</a:t>
            </a:r>
            <a:r>
              <a:rPr lang="ru-RU" dirty="0" smtClean="0"/>
              <a:t>	</a:t>
            </a:r>
            <a:r>
              <a:rPr lang="en-US" dirty="0" smtClean="0"/>
              <a:t>),];}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b="1" i="1" dirty="0" smtClean="0"/>
              <a:t>            children = </a:t>
            </a:r>
            <a:r>
              <a:rPr lang="en-US" b="1" i="1" dirty="0" err="1" smtClean="0"/>
              <a:t>const</a:t>
            </a:r>
            <a:r>
              <a:rPr lang="en-US" b="1" i="1" dirty="0" smtClean="0"/>
              <a:t> &lt;Widget&gt;[</a:t>
            </a:r>
          </a:p>
          <a:p>
            <a:pPr marL="0" indent="0">
              <a:buNone/>
            </a:pPr>
            <a:r>
              <a:rPr lang="en-US" b="1" i="1" dirty="0" smtClean="0"/>
              <a:t>              </a:t>
            </a:r>
            <a:r>
              <a:rPr lang="en-US" b="1" i="1" dirty="0" err="1" smtClean="0"/>
              <a:t>SizedBox</a:t>
            </a:r>
            <a:r>
              <a:rPr lang="en-US" b="1" i="1" dirty="0" smtClean="0"/>
              <a:t>(</a:t>
            </a:r>
          </a:p>
          <a:p>
            <a:pPr marL="0" indent="0">
              <a:buNone/>
            </a:pPr>
            <a:r>
              <a:rPr lang="en-US" b="1" i="1" dirty="0" smtClean="0"/>
              <a:t>                width: 60,</a:t>
            </a:r>
          </a:p>
          <a:p>
            <a:pPr marL="0" indent="0">
              <a:buNone/>
            </a:pPr>
            <a:r>
              <a:rPr lang="en-US" b="1" i="1" dirty="0" smtClean="0"/>
              <a:t>                height: 60,</a:t>
            </a:r>
          </a:p>
          <a:p>
            <a:pPr marL="0" indent="0">
              <a:buNone/>
            </a:pPr>
            <a:r>
              <a:rPr lang="en-US" b="1" i="1" dirty="0" smtClean="0"/>
              <a:t>                child: </a:t>
            </a:r>
            <a:r>
              <a:rPr lang="en-US" b="1" i="1" dirty="0" err="1" smtClean="0"/>
              <a:t>CircularProgressIndicator</a:t>
            </a:r>
            <a:r>
              <a:rPr lang="en-US" b="1" i="1" dirty="0" smtClean="0"/>
              <a:t>(),</a:t>
            </a:r>
          </a:p>
          <a:p>
            <a:pPr marL="0" indent="0">
              <a:buNone/>
            </a:pPr>
            <a:r>
              <a:rPr lang="en-US" b="1" i="1" dirty="0" smtClean="0"/>
              <a:t>              ),</a:t>
            </a:r>
          </a:p>
          <a:p>
            <a:pPr marL="0" indent="0">
              <a:buNone/>
            </a:pPr>
            <a:r>
              <a:rPr lang="en-US" dirty="0" smtClean="0"/>
              <a:t>              Padding(</a:t>
            </a:r>
          </a:p>
          <a:p>
            <a:pPr marL="0" indent="0">
              <a:buNone/>
            </a:pPr>
            <a:r>
              <a:rPr lang="en-US" dirty="0" smtClean="0"/>
              <a:t>                padding: </a:t>
            </a:r>
            <a:r>
              <a:rPr lang="en-US" dirty="0" err="1" smtClean="0"/>
              <a:t>EdgeInsets.only</a:t>
            </a:r>
            <a:r>
              <a:rPr lang="en-US" dirty="0" smtClean="0"/>
              <a:t>(top: 16),</a:t>
            </a:r>
          </a:p>
          <a:p>
            <a:pPr marL="0" indent="0">
              <a:buNone/>
            </a:pPr>
            <a:r>
              <a:rPr lang="en-US" dirty="0" smtClean="0"/>
              <a:t>                child: Text('Awaiting result...'),</a:t>
            </a:r>
            <a:r>
              <a:rPr lang="ru-RU" dirty="0" smtClean="0"/>
              <a:t>	</a:t>
            </a:r>
            <a:r>
              <a:rPr lang="en-US" dirty="0" smtClean="0"/>
              <a:t>),];}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return Center(</a:t>
            </a:r>
          </a:p>
          <a:p>
            <a:pPr marL="0" indent="0">
              <a:buNone/>
            </a:pPr>
            <a:r>
              <a:rPr lang="en-US" dirty="0" smtClean="0"/>
              <a:t>            child: Column(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mainAxisAlignment</a:t>
            </a:r>
            <a:r>
              <a:rPr lang="en-US" dirty="0" smtClean="0"/>
              <a:t>: </a:t>
            </a:r>
            <a:r>
              <a:rPr lang="en-US" dirty="0" err="1" smtClean="0"/>
              <a:t>MainAxisAlignment.center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children: children,), 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3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954"/>
          <a:stretch/>
        </p:blipFill>
        <p:spPr>
          <a:xfrm>
            <a:off x="-130467" y="0"/>
            <a:ext cx="6450586" cy="58586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44" y="0"/>
            <a:ext cx="6849431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8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256494" cy="704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_</a:t>
            </a:r>
            <a:r>
              <a:rPr lang="en-US" dirty="0" err="1"/>
              <a:t>FutureBuilderExampleState</a:t>
            </a:r>
            <a:r>
              <a:rPr lang="en-US" dirty="0"/>
              <a:t> extends State&lt;</a:t>
            </a:r>
            <a:r>
              <a:rPr lang="en-US" dirty="0" err="1"/>
              <a:t>FutureBuilderExample</a:t>
            </a:r>
            <a:r>
              <a:rPr lang="en-US" dirty="0"/>
              <a:t>&gt; {</a:t>
            </a:r>
          </a:p>
          <a:p>
            <a:pPr marL="0" indent="0">
              <a:buNone/>
            </a:pPr>
            <a:r>
              <a:rPr lang="en-US" dirty="0"/>
              <a:t>  final Future&lt;String&gt; _calculation = Future&lt;String&gt;.delayed(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Duration(seconds: 10),</a:t>
            </a:r>
          </a:p>
          <a:p>
            <a:pPr marL="0" indent="0">
              <a:buNone/>
            </a:pPr>
            <a:r>
              <a:rPr lang="en-US" dirty="0"/>
              <a:t>    () =&gt; throw Exception('An error occurred'),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684" y="0"/>
            <a:ext cx="4344316" cy="37478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7916" y="3747801"/>
            <a:ext cx="120440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(</a:t>
            </a:r>
            <a:r>
              <a:rPr lang="en-US" sz="3200" dirty="0" err="1"/>
              <a:t>snapshot.hasError</a:t>
            </a:r>
            <a:r>
              <a:rPr lang="en-US" sz="3200" dirty="0"/>
              <a:t>) {</a:t>
            </a:r>
          </a:p>
          <a:p>
            <a:r>
              <a:rPr lang="en-US" sz="3200" dirty="0"/>
              <a:t>            children = &lt;Widget&gt;[ </a:t>
            </a:r>
            <a:r>
              <a:rPr lang="en-US" sz="3200" dirty="0" err="1"/>
              <a:t>const</a:t>
            </a:r>
            <a:r>
              <a:rPr lang="en-US" sz="3200" dirty="0"/>
              <a:t> Icon( </a:t>
            </a:r>
            <a:r>
              <a:rPr lang="en-US" sz="3200" dirty="0" err="1"/>
              <a:t>Icons.error_outline</a:t>
            </a:r>
            <a:r>
              <a:rPr lang="en-US" sz="3200" dirty="0"/>
              <a:t>, color: </a:t>
            </a:r>
            <a:r>
              <a:rPr lang="en-US" sz="3200" dirty="0" err="1"/>
              <a:t>Colors.red</a:t>
            </a:r>
            <a:r>
              <a:rPr lang="en-US" sz="3200" dirty="0"/>
              <a:t>, size: 60,</a:t>
            </a:r>
          </a:p>
          <a:p>
            <a:r>
              <a:rPr lang="en-US" sz="3200" dirty="0"/>
              <a:t>              ),</a:t>
            </a:r>
          </a:p>
          <a:p>
            <a:r>
              <a:rPr lang="en-US" sz="3200" dirty="0"/>
              <a:t>              Padding( padding: </a:t>
            </a:r>
            <a:r>
              <a:rPr lang="en-US" sz="3200" dirty="0" err="1"/>
              <a:t>const</a:t>
            </a:r>
            <a:r>
              <a:rPr lang="en-US" sz="3200" dirty="0"/>
              <a:t> </a:t>
            </a:r>
            <a:r>
              <a:rPr lang="en-US" sz="3200" dirty="0" err="1"/>
              <a:t>EdgeInsets.only</a:t>
            </a:r>
            <a:r>
              <a:rPr lang="en-US" sz="3200" dirty="0"/>
              <a:t>(top: 16), child: Text('Error: ${</a:t>
            </a:r>
            <a:r>
              <a:rPr lang="en-US" sz="3200" dirty="0" err="1"/>
              <a:t>snapshot.error</a:t>
            </a:r>
            <a:r>
              <a:rPr lang="en-US" sz="3200" dirty="0"/>
              <a:t>}'),</a:t>
            </a:r>
            <a:r>
              <a:rPr lang="ru-RU" sz="3200" dirty="0"/>
              <a:t>	</a:t>
            </a:r>
            <a:r>
              <a:rPr lang="en-US" sz="3200" dirty="0"/>
              <a:t>),];}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4784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StreamBuilder</a:t>
            </a:r>
            <a:r>
              <a:rPr lang="en-US" dirty="0" smtClean="0"/>
              <a:t>&lt;T&gt; class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StreamBuilder</a:t>
            </a:r>
            <a:r>
              <a:rPr lang="en-US" dirty="0" smtClean="0"/>
              <a:t>({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en-US" dirty="0" smtClean="0"/>
              <a:t>? key, T? </a:t>
            </a:r>
            <a:r>
              <a:rPr lang="en-US" dirty="0" err="1" smtClean="0"/>
              <a:t>initialData</a:t>
            </a:r>
            <a:r>
              <a:rPr lang="en-US" dirty="0" smtClean="0"/>
              <a:t>, required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Stream&lt;T</a:t>
            </a:r>
            <a:r>
              <a:rPr lang="en-US" dirty="0" smtClean="0"/>
              <a:t>&gt;? stream, required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AsyncWidgetBuilder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&lt;T</a:t>
            </a:r>
            <a:r>
              <a:rPr lang="en-US" dirty="0" smtClean="0"/>
              <a:t>&gt; builder})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StreamBuilder</a:t>
            </a:r>
            <a:r>
              <a:rPr lang="ru-RU" dirty="0"/>
              <a:t>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builder → </a:t>
            </a:r>
            <a:r>
              <a:rPr lang="en-US" dirty="0" err="1" smtClean="0"/>
              <a:t>AsyncWidgetBuilder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err="1" smtClean="0"/>
              <a:t>hashCode</a:t>
            </a:r>
            <a:r>
              <a:rPr lang="en-US" dirty="0" smtClean="0"/>
              <a:t> →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initialData</a:t>
            </a:r>
            <a:r>
              <a:rPr lang="en-US" dirty="0" smtClean="0"/>
              <a:t> → T?</a:t>
            </a:r>
          </a:p>
          <a:p>
            <a:pPr marL="0" indent="0">
              <a:buNone/>
            </a:pPr>
            <a:r>
              <a:rPr lang="en-US" dirty="0" smtClean="0"/>
              <a:t>key → Key?</a:t>
            </a:r>
          </a:p>
          <a:p>
            <a:pPr marL="0" indent="0">
              <a:buNone/>
            </a:pPr>
            <a:r>
              <a:rPr lang="en-US" dirty="0" err="1" smtClean="0"/>
              <a:t>runtimeType</a:t>
            </a:r>
            <a:r>
              <a:rPr lang="en-US" dirty="0" smtClean="0"/>
              <a:t> → Type</a:t>
            </a:r>
          </a:p>
          <a:p>
            <a:pPr marL="0" indent="0">
              <a:buNone/>
            </a:pPr>
            <a:r>
              <a:rPr lang="en-US" dirty="0" smtClean="0"/>
              <a:t>stream → Stream&lt;T&gt;?</a:t>
            </a:r>
          </a:p>
        </p:txBody>
      </p:sp>
    </p:spTree>
    <p:extLst>
      <p:ext uri="{BB962C8B-B14F-4D97-AF65-F5344CB8AC3E}">
        <p14:creationId xmlns:p14="http://schemas.microsoft.com/office/powerpoint/2010/main" val="125227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StreamBuilder</a:t>
            </a:r>
            <a:r>
              <a:rPr lang="ru-RU" dirty="0" smtClean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861" y="1030148"/>
            <a:ext cx="10832939" cy="5827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afterConnected</a:t>
            </a:r>
            <a:r>
              <a:rPr lang="en-US" dirty="0" smtClean="0"/>
              <a:t>(</a:t>
            </a:r>
            <a:r>
              <a:rPr lang="en-US" dirty="0" err="1" smtClean="0"/>
              <a:t>AsyncSnapshot</a:t>
            </a:r>
            <a:r>
              <a:rPr lang="en-US" dirty="0" smtClean="0"/>
              <a:t>&lt;T&gt; current) → </a:t>
            </a:r>
            <a:r>
              <a:rPr lang="en-US" dirty="0" err="1" smtClean="0"/>
              <a:t>AsyncSnapshot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err="1" smtClean="0"/>
              <a:t>afterData</a:t>
            </a:r>
            <a:r>
              <a:rPr lang="en-US" dirty="0" smtClean="0"/>
              <a:t>(</a:t>
            </a:r>
            <a:r>
              <a:rPr lang="en-US" dirty="0" err="1" smtClean="0"/>
              <a:t>AsyncSnapshot</a:t>
            </a:r>
            <a:r>
              <a:rPr lang="en-US" dirty="0" smtClean="0"/>
              <a:t>&lt;T&gt; current, T data) → </a:t>
            </a:r>
            <a:r>
              <a:rPr lang="en-US" dirty="0" err="1" smtClean="0"/>
              <a:t>AsyncSnapshot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err="1" smtClean="0"/>
              <a:t>afterDisconnected</a:t>
            </a:r>
            <a:r>
              <a:rPr lang="en-US" dirty="0" smtClean="0"/>
              <a:t>(</a:t>
            </a:r>
            <a:r>
              <a:rPr lang="en-US" dirty="0" err="1" smtClean="0"/>
              <a:t>AsyncSnapshot</a:t>
            </a:r>
            <a:r>
              <a:rPr lang="en-US" dirty="0" smtClean="0"/>
              <a:t>&lt;T&gt; current) → </a:t>
            </a:r>
            <a:r>
              <a:rPr lang="en-US" dirty="0" err="1" smtClean="0"/>
              <a:t>AsyncSnapshot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err="1" smtClean="0"/>
              <a:t>afterDone</a:t>
            </a:r>
            <a:r>
              <a:rPr lang="en-US" dirty="0" smtClean="0"/>
              <a:t>(</a:t>
            </a:r>
            <a:r>
              <a:rPr lang="en-US" dirty="0" err="1" smtClean="0"/>
              <a:t>AsyncSnapshot</a:t>
            </a:r>
            <a:r>
              <a:rPr lang="en-US" dirty="0" smtClean="0"/>
              <a:t>&lt;T&gt; current) → </a:t>
            </a:r>
            <a:r>
              <a:rPr lang="en-US" dirty="0" err="1" smtClean="0"/>
              <a:t>AsyncSnapshot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err="1" smtClean="0"/>
              <a:t>afterError</a:t>
            </a:r>
            <a:r>
              <a:rPr lang="en-US" dirty="0" smtClean="0"/>
              <a:t>(</a:t>
            </a:r>
            <a:r>
              <a:rPr lang="en-US" dirty="0" err="1" smtClean="0"/>
              <a:t>AsyncSnapshot</a:t>
            </a:r>
            <a:r>
              <a:rPr lang="en-US" dirty="0" smtClean="0"/>
              <a:t>&lt;T&gt; current, Object error, </a:t>
            </a:r>
            <a:r>
              <a:rPr lang="en-US" dirty="0" err="1" smtClean="0"/>
              <a:t>StackTrace</a:t>
            </a:r>
            <a:r>
              <a:rPr lang="en-US" dirty="0" smtClean="0"/>
              <a:t> </a:t>
            </a:r>
            <a:r>
              <a:rPr lang="en-US" dirty="0" err="1" smtClean="0"/>
              <a:t>stackTrace</a:t>
            </a:r>
            <a:r>
              <a:rPr lang="en-US" dirty="0" smtClean="0"/>
              <a:t>) → </a:t>
            </a:r>
            <a:r>
              <a:rPr lang="en-US" dirty="0" err="1" smtClean="0"/>
              <a:t>AsyncSnapshot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smtClean="0"/>
              <a:t>build(</a:t>
            </a:r>
            <a:r>
              <a:rPr lang="en-US" dirty="0" err="1" smtClean="0"/>
              <a:t>BuildContext</a:t>
            </a:r>
            <a:r>
              <a:rPr lang="en-US" dirty="0" smtClean="0"/>
              <a:t> context, </a:t>
            </a:r>
            <a:r>
              <a:rPr lang="en-US" dirty="0" err="1" smtClean="0"/>
              <a:t>AsyncSnapshot</a:t>
            </a:r>
            <a:r>
              <a:rPr lang="en-US" dirty="0" smtClean="0"/>
              <a:t>&lt;T&gt; </a:t>
            </a:r>
            <a:r>
              <a:rPr lang="en-US" dirty="0" err="1" smtClean="0"/>
              <a:t>currentSummary</a:t>
            </a:r>
            <a:r>
              <a:rPr lang="en-US" dirty="0" smtClean="0"/>
              <a:t>) → Widget</a:t>
            </a:r>
          </a:p>
          <a:p>
            <a:pPr marL="0" indent="0">
              <a:buNone/>
            </a:pPr>
            <a:r>
              <a:rPr lang="en-US" dirty="0" err="1" smtClean="0"/>
              <a:t>createElement</a:t>
            </a:r>
            <a:r>
              <a:rPr lang="en-US" dirty="0" smtClean="0"/>
              <a:t>() → </a:t>
            </a:r>
            <a:r>
              <a:rPr lang="en-US" dirty="0" err="1" smtClean="0"/>
              <a:t>StatefulElement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createState</a:t>
            </a:r>
            <a:r>
              <a:rPr lang="en-US" dirty="0" smtClean="0"/>
              <a:t>() → State&lt;</a:t>
            </a:r>
            <a:r>
              <a:rPr lang="en-US" dirty="0" err="1" smtClean="0"/>
              <a:t>StreamBuilderBase</a:t>
            </a:r>
            <a:r>
              <a:rPr lang="en-US" dirty="0" smtClean="0"/>
              <a:t>&lt;T, </a:t>
            </a:r>
            <a:r>
              <a:rPr lang="en-US" dirty="0" err="1" smtClean="0"/>
              <a:t>AsyncSnapshot</a:t>
            </a:r>
            <a:r>
              <a:rPr lang="en-US" dirty="0" smtClean="0"/>
              <a:t>&lt;T&gt;&gt;&gt;</a:t>
            </a:r>
          </a:p>
        </p:txBody>
      </p:sp>
    </p:spTree>
    <p:extLst>
      <p:ext uri="{BB962C8B-B14F-4D97-AF65-F5344CB8AC3E}">
        <p14:creationId xmlns:p14="http://schemas.microsoft.com/office/powerpoint/2010/main" val="243603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StreamBuilder</a:t>
            </a:r>
            <a:r>
              <a:rPr lang="ru-RU" dirty="0" smtClean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861" y="1030148"/>
            <a:ext cx="10832939" cy="5827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debugFillProperties</a:t>
            </a:r>
            <a:r>
              <a:rPr lang="en-US" dirty="0" smtClean="0"/>
              <a:t>(</a:t>
            </a:r>
            <a:r>
              <a:rPr lang="en-US" dirty="0" err="1" smtClean="0"/>
              <a:t>DiagnosticPropertiesBuilder</a:t>
            </a:r>
            <a:r>
              <a:rPr lang="en-US" dirty="0" smtClean="0"/>
              <a:t> properties) → void</a:t>
            </a:r>
          </a:p>
          <a:p>
            <a:pPr marL="0" indent="0">
              <a:buNone/>
            </a:pPr>
            <a:r>
              <a:rPr lang="en-US" dirty="0" smtClean="0"/>
              <a:t>initial() → </a:t>
            </a:r>
            <a:r>
              <a:rPr lang="en-US" dirty="0" err="1" smtClean="0"/>
              <a:t>AsyncSnapshot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err="1" smtClean="0"/>
              <a:t>noSuchMethod</a:t>
            </a:r>
            <a:r>
              <a:rPr lang="en-US" dirty="0" smtClean="0"/>
              <a:t>(Invocation invocation) → dynamic</a:t>
            </a:r>
          </a:p>
          <a:p>
            <a:pPr marL="0" indent="0">
              <a:buNone/>
            </a:pPr>
            <a:r>
              <a:rPr lang="en-US" dirty="0" err="1" smtClean="0"/>
              <a:t>toDiagnosticsNode</a:t>
            </a:r>
            <a:r>
              <a:rPr lang="en-US" dirty="0" smtClean="0"/>
              <a:t>({String? name, </a:t>
            </a:r>
            <a:r>
              <a:rPr lang="en-US" dirty="0" err="1" smtClean="0"/>
              <a:t>DiagnosticsTreeStyle</a:t>
            </a:r>
            <a:r>
              <a:rPr lang="en-US" dirty="0" smtClean="0"/>
              <a:t>? style}) → </a:t>
            </a:r>
            <a:r>
              <a:rPr lang="en-US" dirty="0" err="1" smtClean="0"/>
              <a:t>DiagnosticsNode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toString</a:t>
            </a:r>
            <a:r>
              <a:rPr lang="en-US" dirty="0" smtClean="0"/>
              <a:t>({</a:t>
            </a:r>
            <a:r>
              <a:rPr lang="en-US" dirty="0" err="1" smtClean="0"/>
              <a:t>DiagnosticLevel</a:t>
            </a:r>
            <a:r>
              <a:rPr lang="en-US" dirty="0" smtClean="0"/>
              <a:t> </a:t>
            </a:r>
            <a:r>
              <a:rPr lang="en-US" dirty="0" err="1" smtClean="0"/>
              <a:t>minLevel</a:t>
            </a:r>
            <a:r>
              <a:rPr lang="en-US" dirty="0" smtClean="0"/>
              <a:t> = DiagnosticLevel.info}) → String</a:t>
            </a:r>
          </a:p>
          <a:p>
            <a:pPr marL="0" indent="0">
              <a:buNone/>
            </a:pPr>
            <a:r>
              <a:rPr lang="en-US" dirty="0" err="1" smtClean="0"/>
              <a:t>toStringDeep</a:t>
            </a:r>
            <a:r>
              <a:rPr lang="en-US" dirty="0" smtClean="0"/>
              <a:t>({String </a:t>
            </a:r>
            <a:r>
              <a:rPr lang="en-US" dirty="0" err="1" smtClean="0"/>
              <a:t>prefixLineOne</a:t>
            </a:r>
            <a:r>
              <a:rPr lang="en-US" dirty="0" smtClean="0"/>
              <a:t> = '', String? </a:t>
            </a:r>
            <a:r>
              <a:rPr lang="en-US" dirty="0" err="1" smtClean="0"/>
              <a:t>prefixOtherLines</a:t>
            </a:r>
            <a:r>
              <a:rPr lang="en-US" dirty="0" smtClean="0"/>
              <a:t>, </a:t>
            </a:r>
            <a:r>
              <a:rPr lang="en-US" dirty="0" err="1" smtClean="0"/>
              <a:t>DiagnosticLevel</a:t>
            </a:r>
            <a:r>
              <a:rPr lang="en-US" dirty="0" smtClean="0"/>
              <a:t> </a:t>
            </a:r>
            <a:r>
              <a:rPr lang="en-US" dirty="0" err="1" smtClean="0"/>
              <a:t>minLevel</a:t>
            </a:r>
            <a:r>
              <a:rPr lang="en-US" dirty="0" smtClean="0"/>
              <a:t> = </a:t>
            </a:r>
            <a:r>
              <a:rPr lang="en-US" dirty="0" err="1" smtClean="0"/>
              <a:t>DiagnosticLevel.debug</a:t>
            </a:r>
            <a:r>
              <a:rPr lang="en-US" dirty="0" smtClean="0"/>
              <a:t>}) → String</a:t>
            </a:r>
          </a:p>
          <a:p>
            <a:pPr marL="0" indent="0">
              <a:buNone/>
            </a:pPr>
            <a:r>
              <a:rPr lang="en-US" dirty="0" err="1" smtClean="0"/>
              <a:t>toStringShallow</a:t>
            </a:r>
            <a:r>
              <a:rPr lang="en-US" dirty="0" smtClean="0"/>
              <a:t>({String joiner = ', ', </a:t>
            </a:r>
            <a:r>
              <a:rPr lang="en-US" dirty="0" err="1" smtClean="0"/>
              <a:t>DiagnosticLevel</a:t>
            </a:r>
            <a:r>
              <a:rPr lang="en-US" dirty="0" smtClean="0"/>
              <a:t> </a:t>
            </a:r>
            <a:r>
              <a:rPr lang="en-US" dirty="0" err="1" smtClean="0"/>
              <a:t>minLevel</a:t>
            </a:r>
            <a:r>
              <a:rPr lang="en-US" dirty="0" smtClean="0"/>
              <a:t> = </a:t>
            </a:r>
            <a:r>
              <a:rPr lang="en-US" dirty="0" err="1" smtClean="0"/>
              <a:t>DiagnosticLevel.debug</a:t>
            </a:r>
            <a:r>
              <a:rPr lang="en-US" dirty="0" smtClean="0"/>
              <a:t>}) → String</a:t>
            </a:r>
          </a:p>
          <a:p>
            <a:pPr marL="0" indent="0">
              <a:buNone/>
            </a:pPr>
            <a:r>
              <a:rPr lang="en-US" dirty="0" err="1" smtClean="0"/>
              <a:t>toStringShort</a:t>
            </a:r>
            <a:r>
              <a:rPr lang="en-US" dirty="0" smtClean="0"/>
              <a:t>() → String</a:t>
            </a:r>
          </a:p>
        </p:txBody>
      </p:sp>
    </p:spTree>
    <p:extLst>
      <p:ext uri="{BB962C8B-B14F-4D97-AF65-F5344CB8AC3E}">
        <p14:creationId xmlns:p14="http://schemas.microsoft.com/office/powerpoint/2010/main" val="149681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при взаимодействии с потоком, генерирующим целые числа от 0 до 9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ConnectionState.waiting</a:t>
            </a:r>
            <a:r>
              <a:rPr lang="en-US" dirty="0" smtClean="0"/>
              <a:t>, null)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ConnectionState.active</a:t>
            </a:r>
            <a:r>
              <a:rPr lang="en-US" dirty="0" smtClean="0"/>
              <a:t>, 0)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ConnectionState.active</a:t>
            </a:r>
            <a:r>
              <a:rPr lang="en-US" dirty="0" smtClean="0"/>
              <a:t>, 1)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ConnectionState.active</a:t>
            </a:r>
            <a:r>
              <a:rPr lang="en-US" dirty="0" smtClean="0"/>
              <a:t>, 9)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ConnectionState.done</a:t>
            </a:r>
            <a:r>
              <a:rPr lang="en-US" dirty="0" smtClean="0"/>
              <a:t>,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конфигурации </a:t>
            </a:r>
            <a:r>
              <a:rPr lang="ru-RU" dirty="0" err="1"/>
              <a:t>StreamBuilder</a:t>
            </a:r>
            <a:r>
              <a:rPr lang="ru-RU" dirty="0"/>
              <a:t> на другой поток во время генерации </a:t>
            </a:r>
            <a:r>
              <a:rPr lang="ru-RU" dirty="0" smtClean="0"/>
              <a:t>события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ConnectionState.none</a:t>
            </a:r>
            <a:r>
              <a:rPr lang="en-US" dirty="0" smtClean="0"/>
              <a:t>, 5)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ConnectionState.waiting</a:t>
            </a:r>
            <a:r>
              <a:rPr lang="en-US" dirty="0" smtClean="0"/>
              <a:t>,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4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Асинхронные </a:t>
            </a:r>
            <a:r>
              <a:rPr lang="ru-RU" dirty="0" err="1" smtClean="0"/>
              <a:t>виджеты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FutureBuilder</a:t>
            </a:r>
            <a:endParaRPr lang="en-US" dirty="0"/>
          </a:p>
          <a:p>
            <a:r>
              <a:rPr lang="en-US" dirty="0" err="1"/>
              <a:t>StreamBuilder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</a:t>
            </a:r>
            <a:r>
              <a:rPr lang="en-US" dirty="0" err="1" smtClean="0"/>
              <a:t>withError</a:t>
            </a:r>
            <a:r>
              <a:rPr lang="en-US" dirty="0" smtClean="0"/>
              <a:t>(</a:t>
            </a:r>
            <a:r>
              <a:rPr lang="en-US" dirty="0" err="1" smtClean="0"/>
              <a:t>ConnectionState.active</a:t>
            </a:r>
            <a:r>
              <a:rPr lang="en-US" dirty="0" smtClean="0"/>
              <a:t>, 'some error', </a:t>
            </a:r>
            <a:r>
              <a:rPr lang="en-US" dirty="0" err="1" smtClean="0"/>
              <a:t>someStackTrace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6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Widget build(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StreamBuilder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&gt;(</a:t>
            </a:r>
          </a:p>
          <a:p>
            <a:pPr marL="0" indent="0">
              <a:buNone/>
            </a:pPr>
            <a:r>
              <a:rPr lang="en-US" dirty="0"/>
              <a:t>      stream: bids,</a:t>
            </a:r>
          </a:p>
          <a:p>
            <a:pPr marL="0" indent="0">
              <a:buNone/>
            </a:pPr>
            <a:r>
              <a:rPr lang="en-US" dirty="0"/>
              <a:t>      builder: (</a:t>
            </a:r>
            <a:r>
              <a:rPr lang="en-US" dirty="0" err="1"/>
              <a:t>BuildContext</a:t>
            </a:r>
            <a:r>
              <a:rPr lang="en-US" dirty="0"/>
              <a:t> context, </a:t>
            </a:r>
            <a:r>
              <a:rPr lang="en-US" dirty="0" err="1"/>
              <a:t>AsyncSnapshot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snapshot) {</a:t>
            </a:r>
          </a:p>
          <a:p>
            <a:pPr marL="0" indent="0">
              <a:buNone/>
            </a:pPr>
            <a:r>
              <a:rPr lang="en-US" dirty="0"/>
              <a:t>        List&lt;Widget&gt; children;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snapshot.hasError</a:t>
            </a:r>
            <a:r>
              <a:rPr lang="en-US" dirty="0" smtClean="0"/>
              <a:t>) { </a:t>
            </a:r>
            <a:r>
              <a:rPr lang="ru-RU" dirty="0" smtClean="0"/>
              <a:t>интерфейс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 switch (</a:t>
            </a:r>
            <a:r>
              <a:rPr lang="en-US" dirty="0" err="1"/>
              <a:t>snapshot.connectionState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 err="1" smtClean="0"/>
              <a:t>ConnectionState.none</a:t>
            </a:r>
            <a:r>
              <a:rPr lang="en-US" dirty="0" smtClean="0"/>
              <a:t>:</a:t>
            </a:r>
            <a:r>
              <a:rPr lang="ru-RU" dirty="0" smtClean="0"/>
              <a:t> интерфейс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 err="1"/>
              <a:t>ConnectionState.waiting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интерфейс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ConnectionState.active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интерфейс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ConnectionState.done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интерфейс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3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9422"/>
            <a:ext cx="11133881" cy="70174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_</a:t>
            </a:r>
            <a:r>
              <a:rPr lang="en-US" dirty="0" err="1"/>
              <a:t>StreamBuilderExampleState</a:t>
            </a:r>
            <a:r>
              <a:rPr lang="en-US" dirty="0"/>
              <a:t> extends State&lt;</a:t>
            </a:r>
            <a:r>
              <a:rPr lang="en-US" dirty="0" err="1"/>
              <a:t>StreamBuilderExample</a:t>
            </a:r>
            <a:r>
              <a:rPr lang="en-US" dirty="0"/>
              <a:t>&gt; {</a:t>
            </a:r>
          </a:p>
          <a:p>
            <a:pPr marL="0" indent="0">
              <a:buNone/>
            </a:pPr>
            <a:r>
              <a:rPr lang="en-US" dirty="0"/>
              <a:t>  late final </a:t>
            </a:r>
            <a:r>
              <a:rPr lang="en-US" dirty="0" err="1"/>
              <a:t>StreamController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_controller = </a:t>
            </a:r>
            <a:r>
              <a:rPr lang="en-US" dirty="0" err="1"/>
              <a:t>StreamController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onListen</a:t>
            </a:r>
            <a:r>
              <a:rPr lang="en-US" dirty="0"/>
              <a:t>: () </a:t>
            </a:r>
            <a:r>
              <a:rPr lang="en-US" dirty="0" err="1"/>
              <a:t>async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await Future&lt;void&gt;.delayed(</a:t>
            </a:r>
            <a:r>
              <a:rPr lang="en-US" dirty="0" err="1"/>
              <a:t>widget.delay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if (!_</a:t>
            </a:r>
            <a:r>
              <a:rPr lang="en-US" dirty="0" err="1"/>
              <a:t>controller.isClosed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controller.add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await Future&lt;void&gt;.delayed(</a:t>
            </a:r>
            <a:r>
              <a:rPr lang="en-US" dirty="0" err="1"/>
              <a:t>widget.delay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if (!_</a:t>
            </a:r>
            <a:r>
              <a:rPr lang="en-US" dirty="0" err="1"/>
              <a:t>controller.isClosed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controller.add</a:t>
            </a:r>
            <a:r>
              <a:rPr lang="en-US" dirty="0"/>
              <a:t>(2);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await Future&lt;void&gt;.delayed(</a:t>
            </a:r>
            <a:r>
              <a:rPr lang="en-US" dirty="0" err="1"/>
              <a:t>widget.delay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if (!_</a:t>
            </a:r>
            <a:r>
              <a:rPr lang="en-US" dirty="0" err="1"/>
              <a:t>controller.isClosed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_</a:t>
            </a:r>
            <a:r>
              <a:rPr lang="en-US" dirty="0" err="1"/>
              <a:t>controller.close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Stream&lt;</a:t>
            </a:r>
            <a:r>
              <a:rPr lang="en-US" dirty="0" err="1"/>
              <a:t>int</a:t>
            </a:r>
            <a:r>
              <a:rPr lang="en-US" dirty="0"/>
              <a:t>&gt; get _bids =&gt; _</a:t>
            </a:r>
            <a:r>
              <a:rPr lang="en-US" dirty="0" err="1"/>
              <a:t>controller.stream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921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562" y="178728"/>
            <a:ext cx="6635252" cy="56967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" y="178727"/>
            <a:ext cx="663985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7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81"/>
            <a:ext cx="6658904" cy="57824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55" y="394481"/>
            <a:ext cx="6725589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FutureBuilder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5966"/>
            <a:ext cx="108652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FutureBuilder</a:t>
            </a:r>
            <a:r>
              <a:rPr lang="ru-RU" sz="3600" dirty="0" smtClean="0"/>
              <a:t> </a:t>
            </a:r>
            <a:r>
              <a:rPr lang="en-US" sz="3600" dirty="0" smtClean="0"/>
              <a:t>({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en-US" sz="3600" dirty="0" smtClean="0"/>
              <a:t>? key, required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sz="3600" dirty="0" smtClean="0"/>
              <a:t>&lt;T&gt;? future, T? </a:t>
            </a:r>
            <a:r>
              <a:rPr lang="en-US" sz="3600" dirty="0" err="1" smtClean="0"/>
              <a:t>initialData</a:t>
            </a:r>
            <a:r>
              <a:rPr lang="en-US" sz="3600" dirty="0" smtClean="0"/>
              <a:t>, required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AsyncWidgetBuilder</a:t>
            </a:r>
            <a:r>
              <a:rPr lang="en-US" sz="3600" dirty="0" smtClean="0"/>
              <a:t>&lt;T&gt; builder})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49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FutureBuilder</a:t>
            </a:r>
            <a:r>
              <a:rPr lang="ru-RU" b="1" dirty="0" smtClean="0"/>
              <a:t> </a:t>
            </a:r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80" y="1398904"/>
            <a:ext cx="10515600" cy="538797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 dirty="0" smtClean="0"/>
              <a:t>builder → </a:t>
            </a:r>
            <a:r>
              <a:rPr lang="en-US" sz="3600" dirty="0" err="1" smtClean="0"/>
              <a:t>AsyncWidgetBuilder</a:t>
            </a:r>
            <a:r>
              <a:rPr lang="en-US" sz="3600" dirty="0" smtClean="0"/>
              <a:t>&lt;T&gt;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600" dirty="0" smtClean="0"/>
              <a:t>future → Future&lt;T&gt;?</a:t>
            </a:r>
            <a:endParaRPr lang="ru-RU" sz="36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3600" dirty="0" err="1" smtClean="0"/>
              <a:t>hashCode</a:t>
            </a:r>
            <a:r>
              <a:rPr lang="en-US" sz="3600" dirty="0" smtClean="0"/>
              <a:t> → </a:t>
            </a:r>
            <a:r>
              <a:rPr lang="en-US" sz="3600" dirty="0" err="1" smtClean="0"/>
              <a:t>int</a:t>
            </a:r>
            <a:endParaRPr lang="en-US" sz="36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3600" dirty="0" err="1" smtClean="0"/>
              <a:t>initialData</a:t>
            </a:r>
            <a:r>
              <a:rPr lang="en-US" sz="3600" dirty="0" smtClean="0"/>
              <a:t> → T?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600" dirty="0" smtClean="0"/>
              <a:t>key → Key?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600" dirty="0" err="1" smtClean="0"/>
              <a:t>runtimeType</a:t>
            </a:r>
            <a:r>
              <a:rPr lang="en-US" sz="3600" dirty="0" smtClean="0"/>
              <a:t> → Type</a:t>
            </a:r>
          </a:p>
        </p:txBody>
      </p:sp>
    </p:spTree>
    <p:extLst>
      <p:ext uri="{BB962C8B-B14F-4D97-AF65-F5344CB8AC3E}">
        <p14:creationId xmlns:p14="http://schemas.microsoft.com/office/powerpoint/2010/main" val="88995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FutureBuilder</a:t>
            </a:r>
            <a:r>
              <a:rPr lang="ru-RU" b="1" dirty="0" smtClean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2659"/>
            <a:ext cx="12192000" cy="575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createElement</a:t>
            </a:r>
            <a:r>
              <a:rPr lang="en-US" dirty="0" smtClean="0"/>
              <a:t>() → </a:t>
            </a:r>
            <a:r>
              <a:rPr lang="en-US" dirty="0" err="1" smtClean="0"/>
              <a:t>StatefulElement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createState</a:t>
            </a:r>
            <a:r>
              <a:rPr lang="en-US" dirty="0" smtClean="0"/>
              <a:t>() → State&lt;</a:t>
            </a:r>
            <a:r>
              <a:rPr lang="en-US" dirty="0" err="1" smtClean="0"/>
              <a:t>FutureBuilder</a:t>
            </a:r>
            <a:r>
              <a:rPr lang="en-US" dirty="0" smtClean="0"/>
              <a:t>&lt;T&gt;&gt;</a:t>
            </a:r>
          </a:p>
          <a:p>
            <a:pPr marL="0" indent="0">
              <a:buNone/>
            </a:pPr>
            <a:r>
              <a:rPr lang="en-US" dirty="0" err="1" smtClean="0"/>
              <a:t>debugDescribeChildren</a:t>
            </a:r>
            <a:r>
              <a:rPr lang="en-US" dirty="0" smtClean="0"/>
              <a:t>() → List&lt;</a:t>
            </a:r>
            <a:r>
              <a:rPr lang="en-US" dirty="0" err="1" smtClean="0"/>
              <a:t>DiagnosticsNode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debugFillProperties</a:t>
            </a:r>
            <a:r>
              <a:rPr lang="en-US" dirty="0" smtClean="0"/>
              <a:t>(</a:t>
            </a:r>
            <a:r>
              <a:rPr lang="en-US" dirty="0" err="1" smtClean="0"/>
              <a:t>DiagnosticPropertiesBuilder</a:t>
            </a:r>
            <a:r>
              <a:rPr lang="en-US" dirty="0" smtClean="0"/>
              <a:t> properties) → void</a:t>
            </a:r>
          </a:p>
          <a:p>
            <a:pPr marL="0" indent="0">
              <a:buNone/>
            </a:pPr>
            <a:r>
              <a:rPr lang="en-US" dirty="0" err="1" smtClean="0"/>
              <a:t>noSuchMethod</a:t>
            </a:r>
            <a:r>
              <a:rPr lang="en-US" dirty="0" smtClean="0"/>
              <a:t>(Invocation invocation) → dynamic</a:t>
            </a:r>
          </a:p>
          <a:p>
            <a:pPr marL="0" indent="0">
              <a:buNone/>
            </a:pPr>
            <a:r>
              <a:rPr lang="en-US" dirty="0" err="1" smtClean="0"/>
              <a:t>toDiagnosticsNode</a:t>
            </a:r>
            <a:r>
              <a:rPr lang="en-US" dirty="0" smtClean="0"/>
              <a:t>({String? name, </a:t>
            </a:r>
            <a:r>
              <a:rPr lang="en-US" dirty="0" err="1" smtClean="0"/>
              <a:t>DiagnosticsTreeStyle</a:t>
            </a:r>
            <a:r>
              <a:rPr lang="en-US" dirty="0" smtClean="0"/>
              <a:t>? style}) → </a:t>
            </a:r>
            <a:r>
              <a:rPr lang="en-US" dirty="0" err="1" smtClean="0"/>
              <a:t>DiagnosticsNode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toString</a:t>
            </a:r>
            <a:r>
              <a:rPr lang="en-US" dirty="0" smtClean="0"/>
              <a:t>({</a:t>
            </a:r>
            <a:r>
              <a:rPr lang="en-US" dirty="0" err="1" smtClean="0"/>
              <a:t>DiagnosticLevel</a:t>
            </a:r>
            <a:r>
              <a:rPr lang="en-US" dirty="0" smtClean="0"/>
              <a:t> </a:t>
            </a:r>
            <a:r>
              <a:rPr lang="en-US" dirty="0" err="1" smtClean="0"/>
              <a:t>minLevel</a:t>
            </a:r>
            <a:r>
              <a:rPr lang="en-US" dirty="0" smtClean="0"/>
              <a:t> = DiagnosticLevel.info}) → String</a:t>
            </a:r>
          </a:p>
          <a:p>
            <a:pPr marL="0" indent="0">
              <a:buNone/>
            </a:pPr>
            <a:r>
              <a:rPr lang="en-US" dirty="0" err="1" smtClean="0"/>
              <a:t>toStringDeep</a:t>
            </a:r>
            <a:r>
              <a:rPr lang="en-US" dirty="0" smtClean="0"/>
              <a:t>({String </a:t>
            </a:r>
            <a:r>
              <a:rPr lang="en-US" dirty="0" err="1" smtClean="0"/>
              <a:t>prefixLineOne</a:t>
            </a:r>
            <a:r>
              <a:rPr lang="en-US" dirty="0" smtClean="0"/>
              <a:t> = '', String? </a:t>
            </a:r>
            <a:r>
              <a:rPr lang="en-US" dirty="0" err="1" smtClean="0"/>
              <a:t>prefixOtherLines</a:t>
            </a:r>
            <a:r>
              <a:rPr lang="en-US" dirty="0" smtClean="0"/>
              <a:t>, </a:t>
            </a:r>
            <a:r>
              <a:rPr lang="en-US" dirty="0" err="1" smtClean="0"/>
              <a:t>DiagnosticLevel</a:t>
            </a:r>
            <a:r>
              <a:rPr lang="en-US" dirty="0" smtClean="0"/>
              <a:t> </a:t>
            </a:r>
            <a:r>
              <a:rPr lang="en-US" dirty="0" err="1" smtClean="0"/>
              <a:t>minLevel</a:t>
            </a:r>
            <a:r>
              <a:rPr lang="en-US" dirty="0" smtClean="0"/>
              <a:t> = </a:t>
            </a:r>
            <a:r>
              <a:rPr lang="en-US" dirty="0" err="1" smtClean="0"/>
              <a:t>DiagnosticLevel.debug</a:t>
            </a:r>
            <a:r>
              <a:rPr lang="en-US" dirty="0" smtClean="0"/>
              <a:t>}) → String</a:t>
            </a:r>
          </a:p>
          <a:p>
            <a:pPr marL="0" indent="0">
              <a:buNone/>
            </a:pPr>
            <a:r>
              <a:rPr lang="en-US" dirty="0" err="1" smtClean="0"/>
              <a:t>toStringShallow</a:t>
            </a:r>
            <a:r>
              <a:rPr lang="en-US" dirty="0" smtClean="0"/>
              <a:t>({String joiner = ', ', </a:t>
            </a:r>
            <a:r>
              <a:rPr lang="en-US" dirty="0" err="1" smtClean="0"/>
              <a:t>DiagnosticLevel</a:t>
            </a:r>
            <a:r>
              <a:rPr lang="en-US" dirty="0" smtClean="0"/>
              <a:t> </a:t>
            </a:r>
            <a:r>
              <a:rPr lang="en-US" dirty="0" err="1" smtClean="0"/>
              <a:t>minLevel</a:t>
            </a:r>
            <a:r>
              <a:rPr lang="en-US" dirty="0" smtClean="0"/>
              <a:t> = </a:t>
            </a:r>
            <a:r>
              <a:rPr lang="en-US" dirty="0" err="1" smtClean="0"/>
              <a:t>DiagnosticLevel.debug</a:t>
            </a:r>
            <a:r>
              <a:rPr lang="en-US" dirty="0" smtClean="0"/>
              <a:t>}) → String</a:t>
            </a:r>
          </a:p>
          <a:p>
            <a:pPr marL="0" indent="0">
              <a:buNone/>
            </a:pPr>
            <a:r>
              <a:rPr lang="en-US" dirty="0" err="1" smtClean="0"/>
              <a:t>toStringShort</a:t>
            </a:r>
            <a:r>
              <a:rPr lang="en-US" dirty="0" smtClean="0"/>
              <a:t>() → String</a:t>
            </a:r>
          </a:p>
        </p:txBody>
      </p:sp>
    </p:spTree>
    <p:extLst>
      <p:ext uri="{BB962C8B-B14F-4D97-AF65-F5344CB8AC3E}">
        <p14:creationId xmlns:p14="http://schemas.microsoft.com/office/powerpoint/2010/main" val="276506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FutureBuilder</a:t>
            </a:r>
            <a:r>
              <a:rPr lang="ru-RU" dirty="0" smtClean="0"/>
              <a:t> </a:t>
            </a:r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Перестройка </a:t>
            </a:r>
            <a:r>
              <a:rPr lang="ru-RU" sz="3200" dirty="0" err="1"/>
              <a:t>виджета</a:t>
            </a:r>
            <a:r>
              <a:rPr lang="ru-RU" sz="3200" dirty="0"/>
              <a:t> запланирована к завершению в будущем с использованием </a:t>
            </a:r>
            <a:r>
              <a:rPr lang="ru-RU" sz="3200" dirty="0" err="1"/>
              <a:t>State.setState</a:t>
            </a:r>
            <a:r>
              <a:rPr lang="ru-RU" sz="3200" dirty="0"/>
              <a:t>, но в остальном не привязана к срокам в будущем. Обратный вызов </a:t>
            </a:r>
            <a:r>
              <a:rPr lang="ru-RU" sz="3200" dirty="0" err="1"/>
              <a:t>builder</a:t>
            </a:r>
            <a:r>
              <a:rPr lang="ru-RU" sz="3200" dirty="0"/>
              <a:t> вызывается по усмотрению конвейера </a:t>
            </a:r>
            <a:r>
              <a:rPr lang="ru-RU" sz="3200" dirty="0" err="1"/>
              <a:t>Flutter</a:t>
            </a:r>
            <a:r>
              <a:rPr lang="ru-RU" sz="3200" dirty="0"/>
              <a:t> и, таким образом, получает зависящую от времени </a:t>
            </a:r>
            <a:r>
              <a:rPr lang="ru-RU" sz="3200" dirty="0" err="1"/>
              <a:t>подпоследовательность</a:t>
            </a:r>
            <a:r>
              <a:rPr lang="ru-RU" sz="3200" dirty="0"/>
              <a:t> моментальных </a:t>
            </a:r>
            <a:r>
              <a:rPr lang="ru-RU" sz="3200" dirty="0" smtClean="0"/>
              <a:t>снимков</a:t>
            </a:r>
            <a:r>
              <a:rPr lang="en-US" sz="3200" dirty="0" smtClean="0"/>
              <a:t> (snapshots)</a:t>
            </a:r>
            <a:r>
              <a:rPr lang="ru-RU" sz="3200" dirty="0" smtClean="0"/>
              <a:t>, </a:t>
            </a:r>
            <a:r>
              <a:rPr lang="ru-RU" sz="3200" dirty="0"/>
              <a:t>которые представляют взаимодействие с </a:t>
            </a:r>
            <a:r>
              <a:rPr lang="ru-RU" sz="3200" dirty="0" smtClean="0"/>
              <a:t>будущим.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85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18" y="1411941"/>
            <a:ext cx="11793070" cy="53115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будущего, которое успешно завершится с данными, предполагая, что </a:t>
            </a:r>
            <a:r>
              <a:rPr lang="ru-RU" dirty="0" err="1"/>
              <a:t>initialData</a:t>
            </a:r>
            <a:r>
              <a:rPr lang="ru-RU" dirty="0"/>
              <a:t> равно </a:t>
            </a:r>
            <a:r>
              <a:rPr lang="ru-RU" dirty="0" err="1"/>
              <a:t>null</a:t>
            </a:r>
            <a:r>
              <a:rPr lang="ru-RU" dirty="0"/>
              <a:t>, конструктор будет вызван либо с обоими, либо только с последним из следующих снимков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&lt;String&gt;.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ConnectionState.waiting</a:t>
            </a:r>
            <a:r>
              <a:rPr lang="en-US" dirty="0" smtClean="0"/>
              <a:t>, null)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&lt;String&gt;.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ConnectionState.done</a:t>
            </a:r>
            <a:r>
              <a:rPr lang="en-US" dirty="0" smtClean="0"/>
              <a:t>, 'some data')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Если бы это же самое будущее вместо этого завершилось с ошибкой, конструктор был бы вызван либо с обоими, либо только с последним из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&lt;String&gt;.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ConnectionState.waiting</a:t>
            </a:r>
            <a:r>
              <a:rPr lang="en-US" dirty="0" smtClean="0"/>
              <a:t>, null)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&lt;String&gt;.</a:t>
            </a:r>
            <a:r>
              <a:rPr lang="en-US" dirty="0" err="1" smtClean="0"/>
              <a:t>withError</a:t>
            </a:r>
            <a:r>
              <a:rPr lang="en-US" dirty="0" smtClean="0"/>
              <a:t>(</a:t>
            </a:r>
            <a:r>
              <a:rPr lang="en-US" dirty="0" err="1" smtClean="0"/>
              <a:t>ConnectionState.done</a:t>
            </a:r>
            <a:r>
              <a:rPr lang="en-US" dirty="0" smtClean="0"/>
              <a:t>, 'some error', </a:t>
            </a:r>
            <a:r>
              <a:rPr lang="en-US" dirty="0" err="1" smtClean="0"/>
              <a:t>someStackTrace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788" y="257548"/>
            <a:ext cx="10515600" cy="1325563"/>
          </a:xfrm>
        </p:spPr>
        <p:txBody>
          <a:bodyPr/>
          <a:lstStyle/>
          <a:p>
            <a:r>
              <a:rPr lang="en-US" dirty="0" smtClean="0"/>
              <a:t>Builder contract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17" y="1825625"/>
            <a:ext cx="117258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&lt;String&gt;.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ConnectionState.none</a:t>
            </a:r>
            <a:r>
              <a:rPr lang="en-US" dirty="0" smtClean="0"/>
              <a:t>, 'data of first future')</a:t>
            </a:r>
          </a:p>
          <a:p>
            <a:pPr marL="0" indent="0">
              <a:buNone/>
            </a:pPr>
            <a:r>
              <a:rPr lang="en-US" dirty="0" err="1" smtClean="0"/>
              <a:t>AsyncSnapshot</a:t>
            </a:r>
            <a:r>
              <a:rPr lang="en-US" dirty="0" smtClean="0"/>
              <a:t>&lt;String&gt;.</a:t>
            </a:r>
            <a:r>
              <a:rPr lang="en-US" dirty="0" err="1" smtClean="0"/>
              <a:t>withData</a:t>
            </a:r>
            <a:r>
              <a:rPr lang="en-US" dirty="0" smtClean="0"/>
              <a:t>(</a:t>
            </a:r>
            <a:r>
              <a:rPr lang="en-US" dirty="0" err="1" smtClean="0"/>
              <a:t>ConnectionState.waiting</a:t>
            </a:r>
            <a:r>
              <a:rPr lang="en-US" dirty="0" smtClean="0"/>
              <a:t>, 'data of second future')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7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FutureBuilderExampleApp</a:t>
            </a:r>
            <a:r>
              <a:rPr lang="en-US" dirty="0" smtClean="0"/>
              <a:t>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FutureBuilderExampleApp</a:t>
            </a:r>
            <a:r>
              <a:rPr lang="en-US" dirty="0" smtClean="0"/>
              <a:t>({</a:t>
            </a:r>
            <a:r>
              <a:rPr lang="en-US" dirty="0" err="1" smtClean="0"/>
              <a:t>super.key</a:t>
            </a:r>
            <a:r>
              <a:rPr lang="en-US" dirty="0" smtClean="0"/>
              <a:t>});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MaterialApp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home: </a:t>
            </a:r>
            <a:r>
              <a:rPr lang="en-US" dirty="0" err="1" smtClean="0"/>
              <a:t>FutureBuilderExample</a:t>
            </a:r>
            <a:r>
              <a:rPr lang="en-US" dirty="0" smtClean="0"/>
              <a:t>(),</a:t>
            </a:r>
            <a:r>
              <a:rPr lang="ru-RU" dirty="0" smtClean="0"/>
              <a:t>	</a:t>
            </a:r>
            <a:r>
              <a:rPr lang="en-US" dirty="0" smtClean="0"/>
              <a:t> ); 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FutureBuilderExample</a:t>
            </a:r>
            <a:r>
              <a:rPr lang="en-US" dirty="0" smtClean="0"/>
              <a:t> extends </a:t>
            </a:r>
            <a:r>
              <a:rPr lang="en-US" dirty="0" err="1" smtClean="0"/>
              <a:t>StatefulWidget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FutureBuilderExample</a:t>
            </a:r>
            <a:r>
              <a:rPr lang="en-US" dirty="0" smtClean="0"/>
              <a:t>({</a:t>
            </a:r>
            <a:r>
              <a:rPr lang="en-US" dirty="0" err="1" smtClean="0"/>
              <a:t>super.key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State&lt;</a:t>
            </a:r>
            <a:r>
              <a:rPr lang="en-US" dirty="0" err="1" smtClean="0"/>
              <a:t>FutureBuilderExample</a:t>
            </a:r>
            <a:r>
              <a:rPr lang="en-US" dirty="0" smtClean="0"/>
              <a:t>&gt; </a:t>
            </a:r>
            <a:r>
              <a:rPr lang="en-US" dirty="0" err="1" smtClean="0"/>
              <a:t>createState</a:t>
            </a:r>
            <a:r>
              <a:rPr lang="en-US" dirty="0" smtClean="0"/>
              <a:t>() =&gt; _</a:t>
            </a:r>
            <a:r>
              <a:rPr lang="en-US" dirty="0" err="1" smtClean="0"/>
              <a:t>FutureBuilderExampleState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_</a:t>
            </a:r>
            <a:r>
              <a:rPr lang="en-US" dirty="0" err="1" smtClean="0"/>
              <a:t>FutureBuilderExampleState</a:t>
            </a:r>
            <a:r>
              <a:rPr lang="en-US" dirty="0" smtClean="0"/>
              <a:t> extends State&lt;</a:t>
            </a:r>
            <a:r>
              <a:rPr lang="en-US" dirty="0" err="1" smtClean="0"/>
              <a:t>FutureBuilderExample</a:t>
            </a:r>
            <a:r>
              <a:rPr lang="en-US" dirty="0" smtClean="0"/>
              <a:t>&gt; {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b="1" dirty="0" smtClean="0"/>
              <a:t>Future&lt;String</a:t>
            </a:r>
            <a:r>
              <a:rPr lang="en-US" dirty="0" smtClean="0"/>
              <a:t>&gt; _calculation = Future&lt;String&gt;.delayed(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Duration(seconds: 10),</a:t>
            </a:r>
          </a:p>
          <a:p>
            <a:pPr marL="0" indent="0">
              <a:buNone/>
            </a:pPr>
            <a:r>
              <a:rPr lang="en-US" dirty="0" smtClean="0"/>
              <a:t>    () =&gt; 'Data Loaded',</a:t>
            </a:r>
            <a:r>
              <a:rPr lang="ru-RU" dirty="0" smtClean="0"/>
              <a:t>	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11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2895</Words>
  <Application>Microsoft Office PowerPoint</Application>
  <PresentationFormat>Широкоэкранный</PresentationFormat>
  <Paragraphs>336</Paragraphs>
  <Slides>24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Async Widgets</vt:lpstr>
      <vt:lpstr>Асинхронные виджеты</vt:lpstr>
      <vt:lpstr>FutureBuilder </vt:lpstr>
      <vt:lpstr>FutureBuilder Properties</vt:lpstr>
      <vt:lpstr>FutureBuilder Methods</vt:lpstr>
      <vt:lpstr>FutureBuilder Timing</vt:lpstr>
      <vt:lpstr>Builder contract</vt:lpstr>
      <vt:lpstr>Builder contract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StreamBuilder&lt;T&gt; class</vt:lpstr>
      <vt:lpstr>StreamBuilder Properties</vt:lpstr>
      <vt:lpstr>StreamBuilder Methods</vt:lpstr>
      <vt:lpstr>StreamBuilder Methods</vt:lpstr>
      <vt:lpstr>Синхронизация</vt:lpstr>
      <vt:lpstr>Изменение конфигурации StreamBuilder на другой поток во время генерации события</vt:lpstr>
      <vt:lpstr>Ошибки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Widgets</dc:title>
  <dc:creator>nam polehyk</dc:creator>
  <cp:lastModifiedBy>nam polehyk</cp:lastModifiedBy>
  <cp:revision>26</cp:revision>
  <dcterms:created xsi:type="dcterms:W3CDTF">2024-03-20T16:54:13Z</dcterms:created>
  <dcterms:modified xsi:type="dcterms:W3CDTF">2025-01-16T21:07:55Z</dcterms:modified>
</cp:coreProperties>
</file>