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57" r:id="rId3"/>
    <p:sldId id="264" r:id="rId4"/>
    <p:sldId id="258" r:id="rId5"/>
    <p:sldId id="259" r:id="rId6"/>
    <p:sldId id="260" r:id="rId7"/>
    <p:sldId id="261" r:id="rId8"/>
    <p:sldId id="262" r:id="rId9"/>
    <p:sldId id="263" r:id="rId10"/>
    <p:sldId id="273" r:id="rId11"/>
    <p:sldId id="274" r:id="rId12"/>
    <p:sldId id="275" r:id="rId13"/>
    <p:sldId id="276" r:id="rId14"/>
    <p:sldId id="277" r:id="rId15"/>
    <p:sldId id="278" r:id="rId16"/>
    <p:sldId id="279" r:id="rId17"/>
    <p:sldId id="280" r:id="rId18"/>
    <p:sldId id="282" r:id="rId19"/>
    <p:sldId id="283" r:id="rId20"/>
    <p:sldId id="286" r:id="rId21"/>
    <p:sldId id="284" r:id="rId22"/>
    <p:sldId id="285" r:id="rId23"/>
    <p:sldId id="288" r:id="rId24"/>
    <p:sldId id="265" r:id="rId25"/>
    <p:sldId id="314" r:id="rId26"/>
    <p:sldId id="315" r:id="rId27"/>
    <p:sldId id="316" r:id="rId28"/>
    <p:sldId id="317" r:id="rId29"/>
    <p:sldId id="266" r:id="rId30"/>
    <p:sldId id="267" r:id="rId31"/>
    <p:sldId id="268" r:id="rId32"/>
    <p:sldId id="269" r:id="rId33"/>
    <p:sldId id="318" r:id="rId34"/>
    <p:sldId id="319" r:id="rId35"/>
    <p:sldId id="270" r:id="rId36"/>
    <p:sldId id="271" r:id="rId37"/>
    <p:sldId id="320" r:id="rId38"/>
    <p:sldId id="321" r:id="rId39"/>
    <p:sldId id="272" r:id="rId40"/>
    <p:sldId id="289" r:id="rId41"/>
    <p:sldId id="290" r:id="rId42"/>
    <p:sldId id="291" r:id="rId43"/>
    <p:sldId id="322" r:id="rId44"/>
    <p:sldId id="323" r:id="rId45"/>
    <p:sldId id="324" r:id="rId46"/>
    <p:sldId id="325" r:id="rId47"/>
    <p:sldId id="292" r:id="rId48"/>
    <p:sldId id="293" r:id="rId49"/>
    <p:sldId id="294" r:id="rId50"/>
    <p:sldId id="295" r:id="rId51"/>
    <p:sldId id="296" r:id="rId52"/>
    <p:sldId id="297" r:id="rId53"/>
    <p:sldId id="298" r:id="rId54"/>
    <p:sldId id="299" r:id="rId55"/>
    <p:sldId id="300" r:id="rId56"/>
    <p:sldId id="301" r:id="rId57"/>
    <p:sldId id="326" r:id="rId58"/>
    <p:sldId id="302" r:id="rId59"/>
    <p:sldId id="327" r:id="rId60"/>
    <p:sldId id="303" r:id="rId61"/>
    <p:sldId id="304" r:id="rId62"/>
    <p:sldId id="308" r:id="rId63"/>
    <p:sldId id="309" r:id="rId64"/>
    <p:sldId id="310" r:id="rId65"/>
    <p:sldId id="311" r:id="rId66"/>
    <p:sldId id="312" r:id="rId67"/>
    <p:sldId id="305" r:id="rId68"/>
    <p:sldId id="306" r:id="rId69"/>
    <p:sldId id="307" r:id="rId70"/>
    <p:sldId id="328" r:id="rId71"/>
    <p:sldId id="329" r:id="rId72"/>
    <p:sldId id="330" r:id="rId73"/>
    <p:sldId id="331" r:id="rId74"/>
    <p:sldId id="313"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5" r:id="rId88"/>
    <p:sldId id="346" r:id="rId89"/>
    <p:sldId id="348" r:id="rId90"/>
    <p:sldId id="349"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66" autoAdjust="0"/>
  </p:normalViewPr>
  <p:slideViewPr>
    <p:cSldViewPr snapToGrid="0">
      <p:cViewPr varScale="1">
        <p:scale>
          <a:sx n="91" d="100"/>
          <a:sy n="91" d="100"/>
        </p:scale>
        <p:origin x="163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2898B-8375-44DD-BB24-5D52ED6679B5}" type="datetimeFigureOut">
              <a:rPr lang="en-US" smtClean="0"/>
              <a:t>1/16/2025</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480CE-414E-4716-957A-2DD6B7A33758}" type="slidenum">
              <a:rPr lang="en-US" smtClean="0"/>
              <a:t>‹#›</a:t>
            </a:fld>
            <a:endParaRPr lang="en-US"/>
          </a:p>
        </p:txBody>
      </p:sp>
    </p:spTree>
    <p:extLst>
      <p:ext uri="{BB962C8B-B14F-4D97-AF65-F5344CB8AC3E}">
        <p14:creationId xmlns:p14="http://schemas.microsoft.com/office/powerpoint/2010/main" val="917206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Ссылка на файл в файловой системе.</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Файл содержит путь, по которому могут выполняться операции. Вы можете получить родительский каталог файла, используя </a:t>
            </a:r>
            <a:r>
              <a:rPr lang="ru-RU" sz="1200" b="0" i="0" kern="1200" dirty="0" err="1" smtClean="0">
                <a:solidFill>
                  <a:schemeClr val="tx1"/>
                </a:solidFill>
                <a:effectLst/>
                <a:latin typeface="+mn-lt"/>
                <a:ea typeface="+mn-ea"/>
                <a:cs typeface="+mn-cs"/>
              </a:rPr>
              <a:t>parent</a:t>
            </a:r>
            <a:r>
              <a:rPr lang="ru-RU" sz="1200" b="0" i="0" kern="1200" dirty="0" smtClean="0">
                <a:solidFill>
                  <a:schemeClr val="tx1"/>
                </a:solidFill>
                <a:effectLst/>
                <a:latin typeface="+mn-lt"/>
                <a:ea typeface="+mn-ea"/>
                <a:cs typeface="+mn-cs"/>
              </a:rPr>
              <a:t>, свойство, унаследованное от </a:t>
            </a:r>
            <a:r>
              <a:rPr lang="ru-RU" sz="1200" b="0" i="0" kern="1200" dirty="0" err="1" smtClean="0">
                <a:solidFill>
                  <a:schemeClr val="tx1"/>
                </a:solidFill>
                <a:effectLst/>
                <a:latin typeface="+mn-lt"/>
                <a:ea typeface="+mn-ea"/>
                <a:cs typeface="+mn-cs"/>
              </a:rPr>
              <a:t>FileSystemEntity</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Создайте новый файловый объект с именем пути для доступа к указанному файлу в файловой системе из вашей программы.</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a:t>
            </a:r>
            <a:r>
              <a:rPr lang="ru-RU" sz="1200" b="0" i="0" kern="1200" baseline="0" dirty="0" smtClean="0">
                <a:solidFill>
                  <a:schemeClr val="tx1"/>
                </a:solidFill>
                <a:effectLst/>
                <a:latin typeface="+mn-lt"/>
                <a:ea typeface="+mn-ea"/>
                <a:cs typeface="+mn-cs"/>
              </a:rPr>
              <a:t> слайд</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 чтении или записи файла вы можете использовать потоки (с помощью </a:t>
            </a:r>
            <a:r>
              <a:rPr lang="ru-RU" sz="1200" b="0" i="0" kern="1200" dirty="0" err="1" smtClean="0">
                <a:solidFill>
                  <a:schemeClr val="tx1"/>
                </a:solidFill>
                <a:effectLst/>
                <a:latin typeface="+mn-lt"/>
                <a:ea typeface="+mn-ea"/>
                <a:cs typeface="+mn-cs"/>
              </a:rPr>
              <a:t>OpenRead</a:t>
            </a:r>
            <a:r>
              <a:rPr lang="ru-RU" sz="1200" b="0" i="0" kern="1200" dirty="0" smtClean="0">
                <a:solidFill>
                  <a:schemeClr val="tx1"/>
                </a:solidFill>
                <a:effectLst/>
                <a:latin typeface="+mn-lt"/>
                <a:ea typeface="+mn-ea"/>
                <a:cs typeface="+mn-cs"/>
              </a:rPr>
              <a:t>), операции произвольного доступа (с помощью </a:t>
            </a:r>
            <a:r>
              <a:rPr lang="ru-RU" sz="1200" b="0" i="0" kern="1200" dirty="0" err="1" smtClean="0">
                <a:solidFill>
                  <a:schemeClr val="tx1"/>
                </a:solidFill>
                <a:effectLst/>
                <a:latin typeface="+mn-lt"/>
                <a:ea typeface="+mn-ea"/>
                <a:cs typeface="+mn-cs"/>
              </a:rPr>
              <a:t>open</a:t>
            </a:r>
            <a:r>
              <a:rPr lang="ru-RU" sz="1200" b="0" i="0" kern="1200" dirty="0" smtClean="0">
                <a:solidFill>
                  <a:schemeClr val="tx1"/>
                </a:solidFill>
                <a:effectLst/>
                <a:latin typeface="+mn-lt"/>
                <a:ea typeface="+mn-ea"/>
                <a:cs typeface="+mn-cs"/>
              </a:rPr>
              <a:t>) или удобные методы, такие как </a:t>
            </a:r>
            <a:r>
              <a:rPr lang="ru-RU" sz="1200" b="0" i="0" kern="1200" dirty="0" err="1" smtClean="0">
                <a:solidFill>
                  <a:schemeClr val="tx1"/>
                </a:solidFill>
                <a:effectLst/>
                <a:latin typeface="+mn-lt"/>
                <a:ea typeface="+mn-ea"/>
                <a:cs typeface="+mn-cs"/>
              </a:rPr>
              <a:t>readAsString</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Большинство методов в этом классе используются в синхронных и асинхронных парах, например, </a:t>
            </a:r>
            <a:r>
              <a:rPr lang="ru-RU" sz="1200" b="0" i="0" kern="1200" dirty="0" err="1" smtClean="0">
                <a:solidFill>
                  <a:schemeClr val="tx1"/>
                </a:solidFill>
                <a:effectLst/>
                <a:latin typeface="+mn-lt"/>
                <a:ea typeface="+mn-ea"/>
                <a:cs typeface="+mn-cs"/>
              </a:rPr>
              <a:t>readAsString</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readAsStringSync</a:t>
            </a:r>
            <a:r>
              <a:rPr lang="ru-RU" sz="1200" b="0" i="0" kern="1200" dirty="0" smtClean="0">
                <a:solidFill>
                  <a:schemeClr val="tx1"/>
                </a:solidFill>
                <a:effectLst/>
                <a:latin typeface="+mn-lt"/>
                <a:ea typeface="+mn-ea"/>
                <a:cs typeface="+mn-cs"/>
              </a:rPr>
              <a:t>. Если у вас нет особых причин для использования синхронной версии метода, предпочитайте асинхронную версию, чтобы избежать блокировки вашей программы.</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2</a:t>
            </a:fld>
            <a:endParaRPr lang="en-US"/>
          </a:p>
        </p:txBody>
      </p:sp>
    </p:spTree>
    <p:extLst>
      <p:ext uri="{BB962C8B-B14F-4D97-AF65-F5344CB8AC3E}">
        <p14:creationId xmlns:p14="http://schemas.microsoft.com/office/powerpoint/2010/main" val="4222939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Этот код создает тест для функции </a:t>
            </a:r>
            <a:r>
              <a:rPr lang="ru-RU" dirty="0" err="1" smtClean="0"/>
              <a:t>getTemporaryDirectory</a:t>
            </a:r>
            <a:r>
              <a:rPr lang="ru-RU" sz="1200" b="0" i="0" kern="1200" dirty="0" smtClean="0">
                <a:solidFill>
                  <a:schemeClr val="tx1"/>
                </a:solidFill>
                <a:effectLst/>
                <a:latin typeface="+mn-lt"/>
                <a:ea typeface="+mn-ea"/>
                <a:cs typeface="+mn-cs"/>
              </a:rPr>
              <a:t>, который проверяет, что функция возвращает ожидаемый временный путь. Для этого используется </a:t>
            </a:r>
            <a:r>
              <a:rPr lang="ru-RU" sz="1200" b="0" i="0" kern="1200" dirty="0" err="1" smtClean="0">
                <a:solidFill>
                  <a:schemeClr val="tx1"/>
                </a:solidFill>
                <a:effectLst/>
                <a:latin typeface="+mn-lt"/>
                <a:ea typeface="+mn-ea"/>
                <a:cs typeface="+mn-cs"/>
              </a:rPr>
              <a:t>фейковая</a:t>
            </a:r>
            <a:r>
              <a:rPr lang="ru-RU" sz="1200" b="0" i="0" kern="1200" dirty="0" smtClean="0">
                <a:solidFill>
                  <a:schemeClr val="tx1"/>
                </a:solidFill>
                <a:effectLst/>
                <a:latin typeface="+mn-lt"/>
                <a:ea typeface="+mn-ea"/>
                <a:cs typeface="+mn-cs"/>
              </a:rPr>
              <a:t> реализация платформы </a:t>
            </a:r>
            <a:r>
              <a:rPr lang="ru-RU" dirty="0" err="1" smtClean="0"/>
              <a:t>PathProviderPlatform</a:t>
            </a:r>
            <a:r>
              <a:rPr lang="ru-RU" sz="1200" b="0" i="0" kern="1200" dirty="0" smtClean="0">
                <a:solidFill>
                  <a:schemeClr val="tx1"/>
                </a:solidFill>
                <a:effectLst/>
                <a:latin typeface="+mn-lt"/>
                <a:ea typeface="+mn-ea"/>
                <a:cs typeface="+mn-cs"/>
              </a:rPr>
              <a:t>, которая возвращает заранее определенный путь. Это позволяет тестировать функцию в изолированной среде, не зависящей от реальной файловой системы.</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13</a:t>
            </a:fld>
            <a:endParaRPr lang="en-US"/>
          </a:p>
        </p:txBody>
      </p:sp>
    </p:spTree>
    <p:extLst>
      <p:ext uri="{BB962C8B-B14F-4D97-AF65-F5344CB8AC3E}">
        <p14:creationId xmlns:p14="http://schemas.microsoft.com/office/powerpoint/2010/main" val="957235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Этот код представляет собой реализацию </a:t>
            </a:r>
            <a:r>
              <a:rPr lang="ru-RU" sz="1200" b="0" i="0" kern="1200" dirty="0" err="1" smtClean="0">
                <a:solidFill>
                  <a:schemeClr val="tx1"/>
                </a:solidFill>
                <a:effectLst/>
                <a:latin typeface="+mn-lt"/>
                <a:ea typeface="+mn-ea"/>
                <a:cs typeface="+mn-cs"/>
              </a:rPr>
              <a:t>фейковой</a:t>
            </a:r>
            <a:r>
              <a:rPr lang="ru-RU" sz="1200" b="0" i="0" kern="1200" dirty="0" smtClean="0">
                <a:solidFill>
                  <a:schemeClr val="tx1"/>
                </a:solidFill>
                <a:effectLst/>
                <a:latin typeface="+mn-lt"/>
                <a:ea typeface="+mn-ea"/>
                <a:cs typeface="+mn-cs"/>
              </a:rPr>
              <a:t> платформы для тестирования функции </a:t>
            </a:r>
            <a:r>
              <a:rPr lang="en-US" sz="1200" b="0" i="0" kern="1200" dirty="0" err="1" smtClean="0">
                <a:solidFill>
                  <a:schemeClr val="tx1"/>
                </a:solidFill>
                <a:effectLst/>
                <a:latin typeface="+mn-lt"/>
                <a:ea typeface="+mn-ea"/>
                <a:cs typeface="+mn-cs"/>
              </a:rPr>
              <a:t>getTemporaryPath</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из пакета </a:t>
            </a:r>
            <a:r>
              <a:rPr lang="en-US" sz="1200" b="0" i="0" kern="1200" dirty="0" err="1" smtClean="0">
                <a:solidFill>
                  <a:schemeClr val="tx1"/>
                </a:solidFill>
                <a:effectLst/>
                <a:latin typeface="+mn-lt"/>
                <a:ea typeface="+mn-ea"/>
                <a:cs typeface="+mn-cs"/>
              </a:rPr>
              <a:t>path_provider</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 </a:t>
            </a:r>
            <a:r>
              <a:rPr lang="en-US" sz="1200" b="0" i="0" kern="1200" dirty="0" smtClean="0">
                <a:solidFill>
                  <a:schemeClr val="tx1"/>
                </a:solidFill>
                <a:effectLst/>
                <a:latin typeface="+mn-lt"/>
                <a:ea typeface="+mn-ea"/>
                <a:cs typeface="+mn-cs"/>
              </a:rPr>
              <a:t>Flutter. </a:t>
            </a:r>
            <a:r>
              <a:rPr lang="ru-RU" sz="1200" b="0" i="0" kern="1200" dirty="0" smtClean="0">
                <a:solidFill>
                  <a:schemeClr val="tx1"/>
                </a:solidFill>
                <a:effectLst/>
                <a:latin typeface="+mn-lt"/>
                <a:ea typeface="+mn-ea"/>
                <a:cs typeface="+mn-cs"/>
              </a:rPr>
              <a:t>Давайте разберем его по частям:</a:t>
            </a:r>
          </a:p>
          <a:p>
            <a:r>
              <a:rPr lang="ru-RU" sz="1200" b="0" i="0" kern="1200" dirty="0" smtClean="0">
                <a:solidFill>
                  <a:schemeClr val="tx1"/>
                </a:solidFill>
                <a:effectLst/>
                <a:latin typeface="+mn-lt"/>
                <a:ea typeface="+mn-ea"/>
                <a:cs typeface="+mn-cs"/>
              </a:rPr>
              <a:t>Класс </a:t>
            </a:r>
            <a:r>
              <a:rPr lang="en-US" sz="1200" b="0" i="0" kern="1200" dirty="0" err="1" smtClean="0">
                <a:solidFill>
                  <a:schemeClr val="tx1"/>
                </a:solidFill>
                <a:effectLst/>
                <a:latin typeface="+mn-lt"/>
                <a:ea typeface="+mn-ea"/>
                <a:cs typeface="+mn-cs"/>
              </a:rPr>
              <a:t>FakePathProviderPlatform</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FakePathProviderPlatform</a:t>
            </a:r>
            <a:r>
              <a:rPr lang="en-US" sz="1200" b="0" i="0" kern="1200" dirty="0" smtClean="0">
                <a:solidFill>
                  <a:schemeClr val="tx1"/>
                </a:solidFill>
                <a:effectLst/>
                <a:latin typeface="+mn-lt"/>
                <a:ea typeface="+mn-ea"/>
                <a:cs typeface="+mn-cs"/>
              </a:rPr>
              <a:t> extends Fake with </a:t>
            </a:r>
            <a:r>
              <a:rPr lang="en-US" sz="1200" b="0" i="0" kern="1200" dirty="0" err="1" smtClean="0">
                <a:solidFill>
                  <a:schemeClr val="tx1"/>
                </a:solidFill>
                <a:effectLst/>
                <a:latin typeface="+mn-lt"/>
                <a:ea typeface="+mn-ea"/>
                <a:cs typeface="+mn-cs"/>
              </a:rPr>
              <a:t>MockPlatformInterfaceMixin</a:t>
            </a:r>
            <a:r>
              <a:rPr lang="en-US" sz="1200" b="0" i="0" kern="1200" dirty="0" smtClean="0">
                <a:solidFill>
                  <a:schemeClr val="tx1"/>
                </a:solidFill>
                <a:effectLst/>
                <a:latin typeface="+mn-lt"/>
                <a:ea typeface="+mn-ea"/>
                <a:cs typeface="+mn-cs"/>
              </a:rPr>
              <a:t> implements </a:t>
            </a:r>
            <a:r>
              <a:rPr lang="en-US" sz="1200" b="0" i="0" kern="1200" dirty="0" err="1" smtClean="0">
                <a:solidFill>
                  <a:schemeClr val="tx1"/>
                </a:solidFill>
                <a:effectLst/>
                <a:latin typeface="+mn-lt"/>
                <a:ea typeface="+mn-ea"/>
                <a:cs typeface="+mn-cs"/>
              </a:rPr>
              <a:t>PathProviderPlatform</a:t>
            </a:r>
            <a:r>
              <a:rPr lang="en-US" sz="1200" b="0" i="0" kern="1200" dirty="0" smtClean="0">
                <a:solidFill>
                  <a:schemeClr val="tx1"/>
                </a:solidFill>
                <a:effectLst/>
                <a:latin typeface="+mn-lt"/>
                <a:ea typeface="+mn-ea"/>
                <a:cs typeface="+mn-cs"/>
              </a:rPr>
              <a:t> — </a:t>
            </a:r>
            <a:r>
              <a:rPr lang="ru-RU" sz="1200" b="0" i="0" kern="1200" dirty="0" smtClean="0">
                <a:solidFill>
                  <a:schemeClr val="tx1"/>
                </a:solidFill>
                <a:effectLst/>
                <a:latin typeface="+mn-lt"/>
                <a:ea typeface="+mn-ea"/>
                <a:cs typeface="+mn-cs"/>
              </a:rPr>
              <a:t>это класс, который расширяет </a:t>
            </a:r>
            <a:r>
              <a:rPr lang="en-US" sz="1200" b="0" i="0" kern="1200" dirty="0" smtClean="0">
                <a:solidFill>
                  <a:schemeClr val="tx1"/>
                </a:solidFill>
                <a:effectLst/>
                <a:latin typeface="+mn-lt"/>
                <a:ea typeface="+mn-ea"/>
                <a:cs typeface="+mn-cs"/>
              </a:rPr>
              <a:t>Fake </a:t>
            </a:r>
            <a:r>
              <a:rPr lang="ru-RU" sz="1200" b="0" i="0" kern="1200" dirty="0" smtClean="0">
                <a:solidFill>
                  <a:schemeClr val="tx1"/>
                </a:solidFill>
                <a:effectLst/>
                <a:latin typeface="+mn-lt"/>
                <a:ea typeface="+mn-ea"/>
                <a:cs typeface="+mn-cs"/>
              </a:rPr>
              <a:t>и реализует интерфейс </a:t>
            </a:r>
            <a:r>
              <a:rPr lang="en-US" sz="1200" b="0" i="0" kern="1200" dirty="0" err="1" smtClean="0">
                <a:solidFill>
                  <a:schemeClr val="tx1"/>
                </a:solidFill>
                <a:effectLst/>
                <a:latin typeface="+mn-lt"/>
                <a:ea typeface="+mn-ea"/>
                <a:cs typeface="+mn-cs"/>
              </a:rPr>
              <a:t>PathProviderPlatform</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Он также использует </a:t>
            </a:r>
            <a:r>
              <a:rPr lang="ru-RU" sz="1200" b="0" i="0" kern="1200" dirty="0" err="1" smtClean="0">
                <a:solidFill>
                  <a:schemeClr val="tx1"/>
                </a:solidFill>
                <a:effectLst/>
                <a:latin typeface="+mn-lt"/>
                <a:ea typeface="+mn-ea"/>
                <a:cs typeface="+mn-cs"/>
              </a:rPr>
              <a:t>миксин</a:t>
            </a:r>
            <a:r>
              <a:rPr lang="ru-RU"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MockPlatformInterfaceMixin</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который предоставляет базовую функциональность для </a:t>
            </a:r>
            <a:r>
              <a:rPr lang="ru-RU" sz="1200" b="0" i="0" kern="1200" dirty="0" err="1" smtClean="0">
                <a:solidFill>
                  <a:schemeClr val="tx1"/>
                </a:solidFill>
                <a:effectLst/>
                <a:latin typeface="+mn-lt"/>
                <a:ea typeface="+mn-ea"/>
                <a:cs typeface="+mn-cs"/>
              </a:rPr>
              <a:t>мокирования</a:t>
            </a:r>
            <a:r>
              <a:rPr lang="ru-RU" sz="1200" b="0" i="0" kern="1200" dirty="0" smtClean="0">
                <a:solidFill>
                  <a:schemeClr val="tx1"/>
                </a:solidFill>
                <a:effectLst/>
                <a:latin typeface="+mn-lt"/>
                <a:ea typeface="+mn-ea"/>
                <a:cs typeface="+mn-cs"/>
              </a:rPr>
              <a:t> платформенных методов.</a:t>
            </a:r>
          </a:p>
          <a:p>
            <a:r>
              <a:rPr lang="ru-RU" sz="1200" b="0" i="0" kern="1200" dirty="0" smtClean="0">
                <a:solidFill>
                  <a:schemeClr val="tx1"/>
                </a:solidFill>
                <a:effectLst/>
                <a:latin typeface="+mn-lt"/>
                <a:ea typeface="+mn-ea"/>
                <a:cs typeface="+mn-cs"/>
              </a:rPr>
              <a:t>Переопределение метода </a:t>
            </a:r>
            <a:r>
              <a:rPr lang="en-US" sz="1200" b="0" i="0" kern="1200" dirty="0" err="1" smtClean="0">
                <a:solidFill>
                  <a:schemeClr val="tx1"/>
                </a:solidFill>
                <a:effectLst/>
                <a:latin typeface="+mn-lt"/>
                <a:ea typeface="+mn-ea"/>
                <a:cs typeface="+mn-cs"/>
              </a:rPr>
              <a:t>getTemporaryPath</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@override Future&lt;String?&gt; </a:t>
            </a:r>
            <a:r>
              <a:rPr lang="en-US" sz="1200" b="0" i="0" kern="1200" dirty="0" err="1" smtClean="0">
                <a:solidFill>
                  <a:schemeClr val="tx1"/>
                </a:solidFill>
                <a:effectLst/>
                <a:latin typeface="+mn-lt"/>
                <a:ea typeface="+mn-ea"/>
                <a:cs typeface="+mn-cs"/>
              </a:rPr>
              <a:t>getTemporaryPath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 ... } — </a:t>
            </a:r>
            <a:r>
              <a:rPr lang="ru-RU" sz="1200" b="0" i="0" kern="1200" dirty="0" smtClean="0">
                <a:solidFill>
                  <a:schemeClr val="tx1"/>
                </a:solidFill>
                <a:effectLst/>
                <a:latin typeface="+mn-lt"/>
                <a:ea typeface="+mn-ea"/>
                <a:cs typeface="+mn-cs"/>
              </a:rPr>
              <a:t>это переопределенный метод, который возвращает временный путь. В данном случае он возвращает константу </a:t>
            </a:r>
            <a:r>
              <a:rPr lang="en-US" sz="1200" b="0" i="0" kern="1200" dirty="0" err="1" smtClean="0">
                <a:solidFill>
                  <a:schemeClr val="tx1"/>
                </a:solidFill>
                <a:effectLst/>
                <a:latin typeface="+mn-lt"/>
                <a:ea typeface="+mn-ea"/>
                <a:cs typeface="+mn-cs"/>
              </a:rPr>
              <a:t>kTemporaryPath</a:t>
            </a:r>
            <a:r>
              <a:rPr lang="en-US" sz="1200" b="0" i="0" kern="1200" dirty="0" smtClean="0">
                <a:solidFill>
                  <a:schemeClr val="tx1"/>
                </a:solidFill>
                <a:effectLst/>
                <a:latin typeface="+mn-lt"/>
                <a:ea typeface="+mn-ea"/>
                <a:cs typeface="+mn-cs"/>
              </a:rPr>
              <a:t>.</a:t>
            </a:r>
          </a:p>
          <a:p>
            <a:r>
              <a:rPr lang="ru-RU" sz="1200" b="1" i="0" kern="1200" dirty="0" smtClean="0">
                <a:solidFill>
                  <a:schemeClr val="tx1"/>
                </a:solidFill>
                <a:effectLst/>
                <a:latin typeface="+mn-lt"/>
                <a:ea typeface="+mn-ea"/>
                <a:cs typeface="+mn-cs"/>
              </a:rPr>
              <a:t>Подробное объяснение</a:t>
            </a:r>
          </a:p>
          <a:p>
            <a:r>
              <a:rPr lang="ru-RU" sz="1200" b="0" i="0" kern="1200" dirty="0" smtClean="0">
                <a:solidFill>
                  <a:schemeClr val="tx1"/>
                </a:solidFill>
                <a:effectLst/>
                <a:latin typeface="+mn-lt"/>
                <a:ea typeface="+mn-ea"/>
                <a:cs typeface="+mn-cs"/>
              </a:rPr>
              <a:t>Расширение </a:t>
            </a:r>
            <a:r>
              <a:rPr lang="en-US" sz="1200" b="0" i="0" kern="1200" dirty="0" smtClean="0">
                <a:solidFill>
                  <a:schemeClr val="tx1"/>
                </a:solidFill>
                <a:effectLst/>
                <a:latin typeface="+mn-lt"/>
                <a:ea typeface="+mn-ea"/>
                <a:cs typeface="+mn-cs"/>
              </a:rPr>
              <a:t>Fake:</a:t>
            </a:r>
          </a:p>
          <a:p>
            <a:pPr lvl="1"/>
            <a:r>
              <a:rPr lang="en-US" sz="1200" b="0" i="0" kern="1200" dirty="0" smtClean="0">
                <a:solidFill>
                  <a:schemeClr val="tx1"/>
                </a:solidFill>
                <a:effectLst/>
                <a:latin typeface="+mn-lt"/>
                <a:ea typeface="+mn-ea"/>
                <a:cs typeface="+mn-cs"/>
              </a:rPr>
              <a:t>extends Fake — </a:t>
            </a:r>
            <a:r>
              <a:rPr lang="ru-RU" sz="1200" b="0" i="0" kern="1200" dirty="0" smtClean="0">
                <a:solidFill>
                  <a:schemeClr val="tx1"/>
                </a:solidFill>
                <a:effectLst/>
                <a:latin typeface="+mn-lt"/>
                <a:ea typeface="+mn-ea"/>
                <a:cs typeface="+mn-cs"/>
              </a:rPr>
              <a:t>это базовый класс из пакета </a:t>
            </a:r>
            <a:r>
              <a:rPr lang="en-US" sz="1200" b="0" i="0" kern="1200" dirty="0" err="1" smtClean="0">
                <a:solidFill>
                  <a:schemeClr val="tx1"/>
                </a:solidFill>
                <a:effectLst/>
                <a:latin typeface="+mn-lt"/>
                <a:ea typeface="+mn-ea"/>
                <a:cs typeface="+mn-cs"/>
              </a:rPr>
              <a:t>mockito</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который используется для создания </a:t>
            </a:r>
            <a:r>
              <a:rPr lang="ru-RU" sz="1200" b="0" i="0" kern="1200" dirty="0" err="1" smtClean="0">
                <a:solidFill>
                  <a:schemeClr val="tx1"/>
                </a:solidFill>
                <a:effectLst/>
                <a:latin typeface="+mn-lt"/>
                <a:ea typeface="+mn-ea"/>
                <a:cs typeface="+mn-cs"/>
              </a:rPr>
              <a:t>фейковых</a:t>
            </a:r>
            <a:r>
              <a:rPr lang="ru-RU" sz="1200" b="0" i="0" kern="1200" dirty="0" smtClean="0">
                <a:solidFill>
                  <a:schemeClr val="tx1"/>
                </a:solidFill>
                <a:effectLst/>
                <a:latin typeface="+mn-lt"/>
                <a:ea typeface="+mn-ea"/>
                <a:cs typeface="+mn-cs"/>
              </a:rPr>
              <a:t> объектов. Он предоставляет базовую функциональность для </a:t>
            </a:r>
            <a:r>
              <a:rPr lang="ru-RU" sz="1200" b="0" i="0" kern="1200" dirty="0" err="1" smtClean="0">
                <a:solidFill>
                  <a:schemeClr val="tx1"/>
                </a:solidFill>
                <a:effectLst/>
                <a:latin typeface="+mn-lt"/>
                <a:ea typeface="+mn-ea"/>
                <a:cs typeface="+mn-cs"/>
              </a:rPr>
              <a:t>мокирования</a:t>
            </a:r>
            <a:r>
              <a:rPr lang="ru-RU" sz="1200" b="0" i="0" kern="1200" dirty="0" smtClean="0">
                <a:solidFill>
                  <a:schemeClr val="tx1"/>
                </a:solidFill>
                <a:effectLst/>
                <a:latin typeface="+mn-lt"/>
                <a:ea typeface="+mn-ea"/>
                <a:cs typeface="+mn-cs"/>
              </a:rPr>
              <a:t> методов.</a:t>
            </a:r>
          </a:p>
          <a:p>
            <a:r>
              <a:rPr lang="ru-RU" sz="1200" b="0" i="0" kern="1200" dirty="0" err="1" smtClean="0">
                <a:solidFill>
                  <a:schemeClr val="tx1"/>
                </a:solidFill>
                <a:effectLst/>
                <a:latin typeface="+mn-lt"/>
                <a:ea typeface="+mn-ea"/>
                <a:cs typeface="+mn-cs"/>
              </a:rPr>
              <a:t>Миксин</a:t>
            </a:r>
            <a:r>
              <a:rPr lang="ru-RU"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MockPlatformInterfaceMixin</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with </a:t>
            </a:r>
            <a:r>
              <a:rPr lang="en-US" sz="1200" b="0" i="0" kern="1200" dirty="0" err="1" smtClean="0">
                <a:solidFill>
                  <a:schemeClr val="tx1"/>
                </a:solidFill>
                <a:effectLst/>
                <a:latin typeface="+mn-lt"/>
                <a:ea typeface="+mn-ea"/>
                <a:cs typeface="+mn-cs"/>
              </a:rPr>
              <a:t>MockPlatformInterfaceMixin</a:t>
            </a:r>
            <a:r>
              <a:rPr lang="en-US" sz="1200" b="0" i="0" kern="1200" dirty="0" smtClean="0">
                <a:solidFill>
                  <a:schemeClr val="tx1"/>
                </a:solidFill>
                <a:effectLst/>
                <a:latin typeface="+mn-lt"/>
                <a:ea typeface="+mn-ea"/>
                <a:cs typeface="+mn-cs"/>
              </a:rPr>
              <a:t> — </a:t>
            </a:r>
            <a:r>
              <a:rPr lang="ru-RU" sz="1200" b="0" i="0" kern="1200" dirty="0" smtClean="0">
                <a:solidFill>
                  <a:schemeClr val="tx1"/>
                </a:solidFill>
                <a:effectLst/>
                <a:latin typeface="+mn-lt"/>
                <a:ea typeface="+mn-ea"/>
                <a:cs typeface="+mn-cs"/>
              </a:rPr>
              <a:t>это </a:t>
            </a:r>
            <a:r>
              <a:rPr lang="ru-RU" sz="1200" b="0" i="0" kern="1200" dirty="0" err="1" smtClean="0">
                <a:solidFill>
                  <a:schemeClr val="tx1"/>
                </a:solidFill>
                <a:effectLst/>
                <a:latin typeface="+mn-lt"/>
                <a:ea typeface="+mn-ea"/>
                <a:cs typeface="+mn-cs"/>
              </a:rPr>
              <a:t>миксин</a:t>
            </a:r>
            <a:r>
              <a:rPr lang="ru-RU" sz="1200" b="0" i="0" kern="1200" dirty="0" smtClean="0">
                <a:solidFill>
                  <a:schemeClr val="tx1"/>
                </a:solidFill>
                <a:effectLst/>
                <a:latin typeface="+mn-lt"/>
                <a:ea typeface="+mn-ea"/>
                <a:cs typeface="+mn-cs"/>
              </a:rPr>
              <a:t>, который предоставляет базовую функциональность для </a:t>
            </a:r>
            <a:r>
              <a:rPr lang="ru-RU" sz="1200" b="0" i="0" kern="1200" dirty="0" err="1" smtClean="0">
                <a:solidFill>
                  <a:schemeClr val="tx1"/>
                </a:solidFill>
                <a:effectLst/>
                <a:latin typeface="+mn-lt"/>
                <a:ea typeface="+mn-ea"/>
                <a:cs typeface="+mn-cs"/>
              </a:rPr>
              <a:t>мокирования</a:t>
            </a:r>
            <a:r>
              <a:rPr lang="ru-RU" sz="1200" b="0" i="0" kern="1200" dirty="0" smtClean="0">
                <a:solidFill>
                  <a:schemeClr val="tx1"/>
                </a:solidFill>
                <a:effectLst/>
                <a:latin typeface="+mn-lt"/>
                <a:ea typeface="+mn-ea"/>
                <a:cs typeface="+mn-cs"/>
              </a:rPr>
              <a:t> платформенных методов. Он может включать в себя методы для работы с файловой системой, сетью и другими платформенными функциями.</a:t>
            </a:r>
          </a:p>
          <a:p>
            <a:r>
              <a:rPr lang="ru-RU" sz="1200" b="0" i="0" kern="1200" dirty="0" smtClean="0">
                <a:solidFill>
                  <a:schemeClr val="tx1"/>
                </a:solidFill>
                <a:effectLst/>
                <a:latin typeface="+mn-lt"/>
                <a:ea typeface="+mn-ea"/>
                <a:cs typeface="+mn-cs"/>
              </a:rPr>
              <a:t>Реализация интерфейса </a:t>
            </a:r>
            <a:r>
              <a:rPr lang="en-US" sz="1200" b="0" i="0" kern="1200" dirty="0" err="1" smtClean="0">
                <a:solidFill>
                  <a:schemeClr val="tx1"/>
                </a:solidFill>
                <a:effectLst/>
                <a:latin typeface="+mn-lt"/>
                <a:ea typeface="+mn-ea"/>
                <a:cs typeface="+mn-cs"/>
              </a:rPr>
              <a:t>PathProviderPlatform</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implements </a:t>
            </a:r>
            <a:r>
              <a:rPr lang="en-US" sz="1200" b="0" i="0" kern="1200" dirty="0" err="1" smtClean="0">
                <a:solidFill>
                  <a:schemeClr val="tx1"/>
                </a:solidFill>
                <a:effectLst/>
                <a:latin typeface="+mn-lt"/>
                <a:ea typeface="+mn-ea"/>
                <a:cs typeface="+mn-cs"/>
              </a:rPr>
              <a:t>PathProviderPlatform</a:t>
            </a:r>
            <a:r>
              <a:rPr lang="en-US" sz="1200" b="0" i="0" kern="1200" dirty="0" smtClean="0">
                <a:solidFill>
                  <a:schemeClr val="tx1"/>
                </a:solidFill>
                <a:effectLst/>
                <a:latin typeface="+mn-lt"/>
                <a:ea typeface="+mn-ea"/>
                <a:cs typeface="+mn-cs"/>
              </a:rPr>
              <a:t> — </a:t>
            </a:r>
            <a:r>
              <a:rPr lang="ru-RU" sz="1200" b="0" i="0" kern="1200" dirty="0" smtClean="0">
                <a:solidFill>
                  <a:schemeClr val="tx1"/>
                </a:solidFill>
                <a:effectLst/>
                <a:latin typeface="+mn-lt"/>
                <a:ea typeface="+mn-ea"/>
                <a:cs typeface="+mn-cs"/>
              </a:rPr>
              <a:t>это интерфейс, который определяет методы для работы с путями файловой системы. В данном случае мы реализуем метод </a:t>
            </a:r>
            <a:r>
              <a:rPr lang="en-US" sz="1200" b="0" i="0" kern="1200" dirty="0" err="1" smtClean="0">
                <a:solidFill>
                  <a:schemeClr val="tx1"/>
                </a:solidFill>
                <a:effectLst/>
                <a:latin typeface="+mn-lt"/>
                <a:ea typeface="+mn-ea"/>
                <a:cs typeface="+mn-cs"/>
              </a:rPr>
              <a:t>getTemporaryPath</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Переопределение метода </a:t>
            </a:r>
            <a:r>
              <a:rPr lang="en-US" sz="1200" b="0" i="0" kern="1200" dirty="0" err="1" smtClean="0">
                <a:solidFill>
                  <a:schemeClr val="tx1"/>
                </a:solidFill>
                <a:effectLst/>
                <a:latin typeface="+mn-lt"/>
                <a:ea typeface="+mn-ea"/>
                <a:cs typeface="+mn-cs"/>
              </a:rPr>
              <a:t>getTemporaryPath</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@override Future&lt;String?&gt; </a:t>
            </a:r>
            <a:r>
              <a:rPr lang="en-US" sz="1200" b="0" i="0" kern="1200" dirty="0" err="1" smtClean="0">
                <a:solidFill>
                  <a:schemeClr val="tx1"/>
                </a:solidFill>
                <a:effectLst/>
                <a:latin typeface="+mn-lt"/>
                <a:ea typeface="+mn-ea"/>
                <a:cs typeface="+mn-cs"/>
              </a:rPr>
              <a:t>getTemporaryPath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 ... } — </a:t>
            </a:r>
            <a:r>
              <a:rPr lang="ru-RU" sz="1200" b="0" i="0" kern="1200" dirty="0" smtClean="0">
                <a:solidFill>
                  <a:schemeClr val="tx1"/>
                </a:solidFill>
                <a:effectLst/>
                <a:latin typeface="+mn-lt"/>
                <a:ea typeface="+mn-ea"/>
                <a:cs typeface="+mn-cs"/>
              </a:rPr>
              <a:t>это переопределенный метод, который возвращает временный путь. В данном случае он возвращает константу </a:t>
            </a:r>
            <a:r>
              <a:rPr lang="en-US" sz="1200" b="0" i="0" kern="1200" dirty="0" err="1" smtClean="0">
                <a:solidFill>
                  <a:schemeClr val="tx1"/>
                </a:solidFill>
                <a:effectLst/>
                <a:latin typeface="+mn-lt"/>
                <a:ea typeface="+mn-ea"/>
                <a:cs typeface="+mn-cs"/>
              </a:rPr>
              <a:t>kTemporaryPath</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pPr lvl="1"/>
            <a:endParaRPr lang="ru-RU" sz="1200" b="0" i="0" kern="1200" dirty="0" smtClean="0">
              <a:solidFill>
                <a:schemeClr val="tx1"/>
              </a:solidFill>
              <a:effectLst/>
              <a:latin typeface="+mn-lt"/>
              <a:ea typeface="+mn-ea"/>
              <a:cs typeface="+mn-cs"/>
            </a:endParaRPr>
          </a:p>
          <a:p>
            <a:pPr lvl="1"/>
            <a:endParaRPr lang="ru-RU" sz="1200" b="0" i="0" kern="1200" dirty="0" smtClean="0">
              <a:solidFill>
                <a:schemeClr val="tx1"/>
              </a:solidFill>
              <a:effectLst/>
              <a:latin typeface="+mn-lt"/>
              <a:ea typeface="+mn-ea"/>
              <a:cs typeface="+mn-cs"/>
            </a:endParaRPr>
          </a:p>
          <a:p>
            <a:pPr lvl="1"/>
            <a:endParaRPr lang="ru-RU" sz="1200" b="0" i="0" kern="1200" dirty="0" smtClean="0">
              <a:solidFill>
                <a:schemeClr val="tx1"/>
              </a:solidFill>
              <a:effectLst/>
              <a:latin typeface="+mn-lt"/>
              <a:ea typeface="+mn-ea"/>
              <a:cs typeface="+mn-cs"/>
            </a:endParaRPr>
          </a:p>
          <a:p>
            <a:pPr lvl="1"/>
            <a:r>
              <a:rPr lang="ru-RU" sz="1200" b="0" i="0" kern="1200" dirty="0" smtClean="0">
                <a:solidFill>
                  <a:schemeClr val="tx1"/>
                </a:solidFill>
                <a:effectLst/>
                <a:latin typeface="+mn-lt"/>
                <a:ea typeface="+mn-ea"/>
                <a:cs typeface="+mn-cs"/>
              </a:rPr>
              <a:t>Этот код создает </a:t>
            </a:r>
            <a:r>
              <a:rPr lang="ru-RU" sz="1200" b="0" i="0" kern="1200" dirty="0" err="1" smtClean="0">
                <a:solidFill>
                  <a:schemeClr val="tx1"/>
                </a:solidFill>
                <a:effectLst/>
                <a:latin typeface="+mn-lt"/>
                <a:ea typeface="+mn-ea"/>
                <a:cs typeface="+mn-cs"/>
              </a:rPr>
              <a:t>фейковую</a:t>
            </a:r>
            <a:r>
              <a:rPr lang="ru-RU" sz="1200" b="0" i="0" kern="1200" dirty="0" smtClean="0">
                <a:solidFill>
                  <a:schemeClr val="tx1"/>
                </a:solidFill>
                <a:effectLst/>
                <a:latin typeface="+mn-lt"/>
                <a:ea typeface="+mn-ea"/>
                <a:cs typeface="+mn-cs"/>
              </a:rPr>
              <a:t> реализацию платформы </a:t>
            </a:r>
            <a:r>
              <a:rPr lang="ru-RU" dirty="0" err="1" smtClean="0"/>
              <a:t>PathProviderPlatform</a:t>
            </a:r>
            <a:r>
              <a:rPr lang="ru-RU" sz="1200" b="0" i="0" kern="1200" dirty="0" smtClean="0">
                <a:solidFill>
                  <a:schemeClr val="tx1"/>
                </a:solidFill>
                <a:effectLst/>
                <a:latin typeface="+mn-lt"/>
                <a:ea typeface="+mn-ea"/>
                <a:cs typeface="+mn-cs"/>
              </a:rPr>
              <a:t>, которая возвращает заранее определенный временный путь. Это позволяет тестировать функцию </a:t>
            </a:r>
            <a:r>
              <a:rPr lang="ru-RU" dirty="0" err="1" smtClean="0"/>
              <a:t>getTemporaryPath</a:t>
            </a:r>
            <a:r>
              <a:rPr lang="ru-RU" sz="1200" b="0" i="0" kern="1200" dirty="0" smtClean="0">
                <a:solidFill>
                  <a:schemeClr val="tx1"/>
                </a:solidFill>
                <a:effectLst/>
                <a:latin typeface="+mn-lt"/>
                <a:ea typeface="+mn-ea"/>
                <a:cs typeface="+mn-cs"/>
              </a:rPr>
              <a:t> в изолированной среде, не зависящей от реальной файловой системы. Использование </a:t>
            </a:r>
            <a:r>
              <a:rPr lang="ru-RU" dirty="0" err="1" smtClean="0"/>
              <a:t>Fake</a:t>
            </a:r>
            <a:r>
              <a:rPr lang="ru-RU" sz="1200" b="0" i="0" kern="1200" dirty="0" smtClean="0">
                <a:solidFill>
                  <a:schemeClr val="tx1"/>
                </a:solidFill>
                <a:effectLst/>
                <a:latin typeface="+mn-lt"/>
                <a:ea typeface="+mn-ea"/>
                <a:cs typeface="+mn-cs"/>
              </a:rPr>
              <a:t> и </a:t>
            </a:r>
            <a:r>
              <a:rPr lang="ru-RU" dirty="0" err="1" smtClean="0"/>
              <a:t>MockPlatformInterfaceMixin</a:t>
            </a:r>
            <a:r>
              <a:rPr lang="ru-RU" sz="1200" b="0" i="0" kern="1200" dirty="0" smtClean="0">
                <a:solidFill>
                  <a:schemeClr val="tx1"/>
                </a:solidFill>
                <a:effectLst/>
                <a:latin typeface="+mn-lt"/>
                <a:ea typeface="+mn-ea"/>
                <a:cs typeface="+mn-cs"/>
              </a:rPr>
              <a:t> обеспечивает гибкость и удобство при создании </a:t>
            </a:r>
            <a:r>
              <a:rPr lang="ru-RU" sz="1200" b="0" i="0" kern="1200" dirty="0" err="1" smtClean="0">
                <a:solidFill>
                  <a:schemeClr val="tx1"/>
                </a:solidFill>
                <a:effectLst/>
                <a:latin typeface="+mn-lt"/>
                <a:ea typeface="+mn-ea"/>
                <a:cs typeface="+mn-cs"/>
              </a:rPr>
              <a:t>моков</a:t>
            </a:r>
            <a:r>
              <a:rPr lang="ru-RU" sz="1200" b="0" i="0" kern="1200" dirty="0" smtClean="0">
                <a:solidFill>
                  <a:schemeClr val="tx1"/>
                </a:solidFill>
                <a:effectLst/>
                <a:latin typeface="+mn-lt"/>
                <a:ea typeface="+mn-ea"/>
                <a:cs typeface="+mn-cs"/>
              </a:rPr>
              <a:t> для тестирования.</a:t>
            </a:r>
            <a:endParaRPr lang="en-US" sz="1200" b="0" i="0" kern="1200" dirty="0" smtClean="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14</a:t>
            </a:fld>
            <a:endParaRPr lang="en-US"/>
          </a:p>
        </p:txBody>
      </p:sp>
    </p:spTree>
    <p:extLst>
      <p:ext uri="{BB962C8B-B14F-4D97-AF65-F5344CB8AC3E}">
        <p14:creationId xmlns:p14="http://schemas.microsoft.com/office/powerpoint/2010/main" val="3289071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Путь к временному каталогу на устройстве, резервная копия которого не сохранена и который подходит для хранения кэшей загруженных файлов.</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Файлы в этом каталоге могут быть удалены в любое время. При этом новый временный каталог не будет возвращен. Вместо этого вызывающий сервер отвечает за создание (и очистку) файлов или каталогов в этом каталоге. Этот каталог ограничен областью действия вызывающего приложения.</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15</a:t>
            </a:fld>
            <a:endParaRPr lang="en-US"/>
          </a:p>
        </p:txBody>
      </p:sp>
    </p:spTree>
    <p:extLst>
      <p:ext uri="{BB962C8B-B14F-4D97-AF65-F5344CB8AC3E}">
        <p14:creationId xmlns:p14="http://schemas.microsoft.com/office/powerpoint/2010/main" val="1120476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Путь к каталогу, в который приложение может помещать данные, созданные пользователем или которые иным образом не могут быть воссозданы вашим приложением.</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Рассмотрите возможность использования другого пути, такого как </a:t>
            </a:r>
            <a:r>
              <a:rPr lang="en-US" sz="1200" b="0" i="0" kern="1200" dirty="0" err="1" smtClean="0">
                <a:solidFill>
                  <a:schemeClr val="tx1"/>
                </a:solidFill>
                <a:effectLst/>
                <a:latin typeface="+mn-lt"/>
                <a:ea typeface="+mn-ea"/>
                <a:cs typeface="+mn-cs"/>
              </a:rPr>
              <a:t>getApplicationSupportDirectory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getApplicationCacheDirectory</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или </a:t>
            </a:r>
            <a:r>
              <a:rPr lang="en-US" sz="1200" b="0" i="0" kern="1200" dirty="0" err="1" smtClean="0">
                <a:solidFill>
                  <a:schemeClr val="tx1"/>
                </a:solidFill>
                <a:effectLst/>
                <a:latin typeface="+mn-lt"/>
                <a:ea typeface="+mn-ea"/>
                <a:cs typeface="+mn-cs"/>
              </a:rPr>
              <a:t>getExternalStorageDirectory</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если данные не созданы пользователем.</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16</a:t>
            </a:fld>
            <a:endParaRPr lang="en-US"/>
          </a:p>
        </p:txBody>
      </p:sp>
    </p:spTree>
    <p:extLst>
      <p:ext uri="{BB962C8B-B14F-4D97-AF65-F5344CB8AC3E}">
        <p14:creationId xmlns:p14="http://schemas.microsoft.com/office/powerpoint/2010/main" val="2631096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Путь к каталогу, в котором приложение может размещать файлы поддержки приложений.</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Если этот каталог не существует, он создается автоматически.</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Используйте его для файлов, которые вы не хотите показывать пользователю. Ваше приложение не должно использовать этот каталог для файлов пользовательских данных.</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17</a:t>
            </a:fld>
            <a:endParaRPr lang="en-US"/>
          </a:p>
        </p:txBody>
      </p:sp>
    </p:spTree>
    <p:extLst>
      <p:ext uri="{BB962C8B-B14F-4D97-AF65-F5344CB8AC3E}">
        <p14:creationId xmlns:p14="http://schemas.microsoft.com/office/powerpoint/2010/main" val="174395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Путь к каталогу, в котором приложение может хранить постоянные файлы, резервные копии которых не видны пользователю, например, </a:t>
            </a:r>
            <a:r>
              <a:rPr lang="ru-RU" sz="1200" b="0" i="0" kern="1200" dirty="0" err="1" smtClean="0">
                <a:solidFill>
                  <a:schemeClr val="tx1"/>
                </a:solidFill>
                <a:effectLst/>
                <a:latin typeface="+mn-lt"/>
                <a:ea typeface="+mn-ea"/>
                <a:cs typeface="+mn-cs"/>
              </a:rPr>
              <a:t>sqlite.db</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Example implementations:</a:t>
            </a:r>
          </a:p>
          <a:p>
            <a:r>
              <a:rPr lang="en-US" sz="1200" b="0" i="0" kern="1200" dirty="0" err="1" smtClean="0">
                <a:solidFill>
                  <a:schemeClr val="tx1"/>
                </a:solidFill>
                <a:effectLst/>
                <a:latin typeface="+mn-lt"/>
                <a:ea typeface="+mn-ea"/>
                <a:cs typeface="+mn-cs"/>
              </a:rPr>
              <a:t>NSApplicationSupportDirectory</a:t>
            </a:r>
            <a:r>
              <a:rPr lang="en-US" sz="1200" b="0" i="0" kern="1200" dirty="0" smtClean="0">
                <a:solidFill>
                  <a:schemeClr val="tx1"/>
                </a:solidFill>
                <a:effectLst/>
                <a:latin typeface="+mn-lt"/>
                <a:ea typeface="+mn-ea"/>
                <a:cs typeface="+mn-cs"/>
              </a:rPr>
              <a:t> on iOS and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18</a:t>
            </a:fld>
            <a:endParaRPr lang="en-US"/>
          </a:p>
        </p:txBody>
      </p:sp>
    </p:spTree>
    <p:extLst>
      <p:ext uri="{BB962C8B-B14F-4D97-AF65-F5344CB8AC3E}">
        <p14:creationId xmlns:p14="http://schemas.microsoft.com/office/powerpoint/2010/main" val="3413711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Путь к каталогу, из которого приложение может получить доступ к хранилищу верхнего уровня.</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99A480CE-414E-4716-957A-2DD6B7A33758}" type="slidenum">
              <a:rPr lang="en-US" smtClean="0"/>
              <a:t>19</a:t>
            </a:fld>
            <a:endParaRPr lang="en-US"/>
          </a:p>
        </p:txBody>
      </p:sp>
    </p:spTree>
    <p:extLst>
      <p:ext uri="{BB962C8B-B14F-4D97-AF65-F5344CB8AC3E}">
        <p14:creationId xmlns:p14="http://schemas.microsoft.com/office/powerpoint/2010/main" val="636848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Пути к каталогам, в которых могут храниться данные, относящиеся к конкретному приложению.</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Эти пути обычно находятся на внешнем носителе, например, на отдельных разделах или SD-картах. На телефонах может быть доступно несколько каталогов для хранения.</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20</a:t>
            </a:fld>
            <a:endParaRPr lang="en-US"/>
          </a:p>
        </p:txBody>
      </p:sp>
    </p:spTree>
    <p:extLst>
      <p:ext uri="{BB962C8B-B14F-4D97-AF65-F5344CB8AC3E}">
        <p14:creationId xmlns:p14="http://schemas.microsoft.com/office/powerpoint/2010/main" val="564989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Пути к каталогам, в которых могут храниться данные кэша конкретного приложения.</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Эти пути обычно находятся на внешнем носителе, например, на отдельных разделах или SD-картах. На телефонах может быть доступно несколько каталогов для хранения.</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21</a:t>
            </a:fld>
            <a:endParaRPr lang="en-US"/>
          </a:p>
        </p:txBody>
      </p:sp>
    </p:spTree>
    <p:extLst>
      <p:ext uri="{BB962C8B-B14F-4D97-AF65-F5344CB8AC3E}">
        <p14:creationId xmlns:p14="http://schemas.microsoft.com/office/powerpoint/2010/main" val="3079654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1" kern="1200" dirty="0" smtClean="0">
                <a:solidFill>
                  <a:schemeClr val="tx1"/>
                </a:solidFill>
                <a:effectLst/>
                <a:latin typeface="+mn-lt"/>
                <a:ea typeface="+mn-ea"/>
                <a:cs typeface="+mn-cs"/>
              </a:rPr>
              <a:t>Нет</a:t>
            </a:r>
            <a:r>
              <a:rPr lang="ru-RU" sz="1200" b="1" i="1" kern="1200" baseline="0" dirty="0" smtClean="0">
                <a:solidFill>
                  <a:schemeClr val="tx1"/>
                </a:solidFill>
                <a:effectLst/>
                <a:latin typeface="+mn-lt"/>
                <a:ea typeface="+mn-ea"/>
                <a:cs typeface="+mn-cs"/>
              </a:rPr>
              <a:t> в </a:t>
            </a:r>
            <a:r>
              <a:rPr lang="ru-RU" sz="1200" b="1" i="1" kern="1200" baseline="0" dirty="0" err="1" smtClean="0">
                <a:solidFill>
                  <a:schemeClr val="tx1"/>
                </a:solidFill>
                <a:effectLst/>
                <a:latin typeface="+mn-lt"/>
                <a:ea typeface="+mn-ea"/>
                <a:cs typeface="+mn-cs"/>
              </a:rPr>
              <a:t>лабе</a:t>
            </a:r>
            <a:r>
              <a:rPr lang="ru-RU" sz="1200" b="1" i="1"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Путь к каталогу, в который приложение может поместить файлы кэша, относящиеся к конкретному приложению.</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Если этот каталог не существует, он создается автоматически.</a:t>
            </a:r>
            <a:endParaRPr lang="en-US" dirty="0" smtClean="0"/>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22</a:t>
            </a:fld>
            <a:endParaRPr lang="en-US"/>
          </a:p>
        </p:txBody>
      </p:sp>
    </p:spTree>
    <p:extLst>
      <p:ext uri="{BB962C8B-B14F-4D97-AF65-F5344CB8AC3E}">
        <p14:creationId xmlns:p14="http://schemas.microsoft.com/office/powerpoint/2010/main" val="263362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Ссылка на файл в файловой системе.</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Файл содержит путь, по которому могут выполняться операции. Вы можете получить родительский каталог файла, используя </a:t>
            </a:r>
            <a:r>
              <a:rPr lang="ru-RU" sz="1200" b="0" i="0" kern="1200" dirty="0" err="1" smtClean="0">
                <a:solidFill>
                  <a:schemeClr val="tx1"/>
                </a:solidFill>
                <a:effectLst/>
                <a:latin typeface="+mn-lt"/>
                <a:ea typeface="+mn-ea"/>
                <a:cs typeface="+mn-cs"/>
              </a:rPr>
              <a:t>parent</a:t>
            </a:r>
            <a:r>
              <a:rPr lang="ru-RU" sz="1200" b="0" i="0" kern="1200" dirty="0" smtClean="0">
                <a:solidFill>
                  <a:schemeClr val="tx1"/>
                </a:solidFill>
                <a:effectLst/>
                <a:latin typeface="+mn-lt"/>
                <a:ea typeface="+mn-ea"/>
                <a:cs typeface="+mn-cs"/>
              </a:rPr>
              <a:t>, свойство, унаследованное от </a:t>
            </a:r>
            <a:r>
              <a:rPr lang="ru-RU" sz="1200" b="0" i="0" kern="1200" dirty="0" err="1" smtClean="0">
                <a:solidFill>
                  <a:schemeClr val="tx1"/>
                </a:solidFill>
                <a:effectLst/>
                <a:latin typeface="+mn-lt"/>
                <a:ea typeface="+mn-ea"/>
                <a:cs typeface="+mn-cs"/>
              </a:rPr>
              <a:t>FileSystemEntity</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Создайте новый файловый объект с именем пути для доступа к указанному файлу в файловой системе из вашей программы.</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a:t>
            </a:r>
            <a:r>
              <a:rPr lang="ru-RU" sz="1200" b="0" i="0" kern="1200" baseline="0" dirty="0" smtClean="0">
                <a:solidFill>
                  <a:schemeClr val="tx1"/>
                </a:solidFill>
                <a:effectLst/>
                <a:latin typeface="+mn-lt"/>
                <a:ea typeface="+mn-ea"/>
                <a:cs typeface="+mn-cs"/>
              </a:rPr>
              <a:t> слайд</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 чтении или записи файла вы можете использовать потоки (с помощью </a:t>
            </a:r>
            <a:r>
              <a:rPr lang="ru-RU" sz="1200" b="0" i="0" kern="1200" dirty="0" err="1" smtClean="0">
                <a:solidFill>
                  <a:schemeClr val="tx1"/>
                </a:solidFill>
                <a:effectLst/>
                <a:latin typeface="+mn-lt"/>
                <a:ea typeface="+mn-ea"/>
                <a:cs typeface="+mn-cs"/>
              </a:rPr>
              <a:t>OpenRead</a:t>
            </a:r>
            <a:r>
              <a:rPr lang="ru-RU" sz="1200" b="0" i="0" kern="1200" dirty="0" smtClean="0">
                <a:solidFill>
                  <a:schemeClr val="tx1"/>
                </a:solidFill>
                <a:effectLst/>
                <a:latin typeface="+mn-lt"/>
                <a:ea typeface="+mn-ea"/>
                <a:cs typeface="+mn-cs"/>
              </a:rPr>
              <a:t>), операции произвольного доступа (с помощью </a:t>
            </a:r>
            <a:r>
              <a:rPr lang="ru-RU" sz="1200" b="0" i="0" kern="1200" dirty="0" err="1" smtClean="0">
                <a:solidFill>
                  <a:schemeClr val="tx1"/>
                </a:solidFill>
                <a:effectLst/>
                <a:latin typeface="+mn-lt"/>
                <a:ea typeface="+mn-ea"/>
                <a:cs typeface="+mn-cs"/>
              </a:rPr>
              <a:t>open</a:t>
            </a:r>
            <a:r>
              <a:rPr lang="ru-RU" sz="1200" b="0" i="0" kern="1200" dirty="0" smtClean="0">
                <a:solidFill>
                  <a:schemeClr val="tx1"/>
                </a:solidFill>
                <a:effectLst/>
                <a:latin typeface="+mn-lt"/>
                <a:ea typeface="+mn-ea"/>
                <a:cs typeface="+mn-cs"/>
              </a:rPr>
              <a:t>) или удобные методы, такие как </a:t>
            </a:r>
            <a:r>
              <a:rPr lang="ru-RU" sz="1200" b="0" i="0" kern="1200" dirty="0" err="1" smtClean="0">
                <a:solidFill>
                  <a:schemeClr val="tx1"/>
                </a:solidFill>
                <a:effectLst/>
                <a:latin typeface="+mn-lt"/>
                <a:ea typeface="+mn-ea"/>
                <a:cs typeface="+mn-cs"/>
              </a:rPr>
              <a:t>readAsString</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Большинство методов в этом классе используются в синхронных и асинхронных парах, например, </a:t>
            </a:r>
            <a:r>
              <a:rPr lang="ru-RU" sz="1200" b="0" i="0" kern="1200" dirty="0" err="1" smtClean="0">
                <a:solidFill>
                  <a:schemeClr val="tx1"/>
                </a:solidFill>
                <a:effectLst/>
                <a:latin typeface="+mn-lt"/>
                <a:ea typeface="+mn-ea"/>
                <a:cs typeface="+mn-cs"/>
              </a:rPr>
              <a:t>readAsString</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readAsStringSync</a:t>
            </a:r>
            <a:r>
              <a:rPr lang="ru-RU" sz="1200" b="0" i="0" kern="1200" dirty="0" smtClean="0">
                <a:solidFill>
                  <a:schemeClr val="tx1"/>
                </a:solidFill>
                <a:effectLst/>
                <a:latin typeface="+mn-lt"/>
                <a:ea typeface="+mn-ea"/>
                <a:cs typeface="+mn-cs"/>
              </a:rPr>
              <a:t>. Если у вас нет особых причин для использования синхронной версии метода, предпочитайте асинхронную версию, чтобы избежать блокировки вашей программы.</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3</a:t>
            </a:fld>
            <a:endParaRPr lang="en-US"/>
          </a:p>
        </p:txBody>
      </p:sp>
    </p:spTree>
    <p:extLst>
      <p:ext uri="{BB962C8B-B14F-4D97-AF65-F5344CB8AC3E}">
        <p14:creationId xmlns:p14="http://schemas.microsoft.com/office/powerpoint/2010/main" val="2154725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Путь к каталогу, в котором могут храниться загруженные файлы.</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Существование возвращаемого каталога не гарантируется, поэтому клиенты должны убедиться в его существовании перед использованием и, возможно, создать его при необходимости.</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23</a:t>
            </a:fld>
            <a:endParaRPr lang="en-US"/>
          </a:p>
        </p:txBody>
      </p:sp>
    </p:spTree>
    <p:extLst>
      <p:ext uri="{BB962C8B-B14F-4D97-AF65-F5344CB8AC3E}">
        <p14:creationId xmlns:p14="http://schemas.microsoft.com/office/powerpoint/2010/main" val="1746161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Поддерживает постоянное хранилище, зависящее от платформы, для простых данных (</a:t>
            </a:r>
            <a:r>
              <a:rPr lang="ru-RU" sz="1200" b="0" i="0" kern="1200" dirty="0" err="1" smtClean="0">
                <a:solidFill>
                  <a:schemeClr val="tx1"/>
                </a:solidFill>
                <a:effectLst/>
                <a:latin typeface="+mn-lt"/>
                <a:ea typeface="+mn-ea"/>
                <a:cs typeface="+mn-cs"/>
              </a:rPr>
              <a:t>NSUserDefaults</a:t>
            </a:r>
            <a:r>
              <a:rPr lang="ru-RU" sz="1200" b="0" i="0" kern="1200" dirty="0" smtClean="0">
                <a:solidFill>
                  <a:schemeClr val="tx1"/>
                </a:solidFill>
                <a:effectLst/>
                <a:latin typeface="+mn-lt"/>
                <a:ea typeface="+mn-ea"/>
                <a:cs typeface="+mn-cs"/>
              </a:rPr>
              <a:t> на </a:t>
            </a:r>
            <a:r>
              <a:rPr lang="ru-RU" sz="1200" b="0" i="0" kern="1200" dirty="0" err="1" smtClean="0">
                <a:solidFill>
                  <a:schemeClr val="tx1"/>
                </a:solidFill>
                <a:effectLst/>
                <a:latin typeface="+mn-lt"/>
                <a:ea typeface="+mn-ea"/>
                <a:cs typeface="+mn-cs"/>
              </a:rPr>
              <a:t>iOS</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macOS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SharedPreferences</a:t>
            </a:r>
            <a:r>
              <a:rPr lang="ru-RU" sz="1200" b="0" i="0" kern="1200" dirty="0" smtClean="0">
                <a:solidFill>
                  <a:schemeClr val="tx1"/>
                </a:solidFill>
                <a:effectLst/>
                <a:latin typeface="+mn-lt"/>
                <a:ea typeface="+mn-ea"/>
                <a:cs typeface="+mn-cs"/>
              </a:rPr>
              <a:t> на </a:t>
            </a:r>
            <a:r>
              <a:rPr lang="ru-RU" sz="1200" b="0" i="0" kern="1200" dirty="0" err="1" smtClean="0">
                <a:solidFill>
                  <a:schemeClr val="tx1"/>
                </a:solidFill>
                <a:effectLst/>
                <a:latin typeface="+mn-lt"/>
                <a:ea typeface="+mn-ea"/>
                <a:cs typeface="+mn-cs"/>
              </a:rPr>
              <a:t>Android</a:t>
            </a:r>
            <a:r>
              <a:rPr lang="ru-RU" sz="1200" b="0" i="0" kern="1200" dirty="0" smtClean="0">
                <a:solidFill>
                  <a:schemeClr val="tx1"/>
                </a:solidFill>
                <a:effectLst/>
                <a:latin typeface="+mn-lt"/>
                <a:ea typeface="+mn-ea"/>
                <a:cs typeface="+mn-cs"/>
              </a:rPr>
              <a:t> и т.д.). Данные могут сохраняться на диске асинхронно, и нет гарантии, что записи будут сохранены на диске после возврата, поэтому этот плагин не следует использовать для хранения важных данных.</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Поддерживаемые типы данных: </a:t>
            </a:r>
            <a:r>
              <a:rPr lang="ru-RU" sz="1200" b="0" i="0" kern="1200" dirty="0" err="1" smtClean="0">
                <a:solidFill>
                  <a:schemeClr val="tx1"/>
                </a:solidFill>
                <a:effectLst/>
                <a:latin typeface="+mn-lt"/>
                <a:ea typeface="+mn-ea"/>
                <a:cs typeface="+mn-cs"/>
              </a:rPr>
              <a:t>int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double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bool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&lt;Строка&gt;.</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Чтобы использовать этот плагин, добавьте </a:t>
            </a:r>
            <a:r>
              <a:rPr lang="ru-RU" sz="1200" b="0" i="0" kern="1200" dirty="0" err="1" smtClean="0">
                <a:solidFill>
                  <a:schemeClr val="tx1"/>
                </a:solidFill>
                <a:effectLst/>
                <a:latin typeface="+mn-lt"/>
                <a:ea typeface="+mn-ea"/>
                <a:cs typeface="+mn-cs"/>
              </a:rPr>
              <a:t>shared_preferences</a:t>
            </a:r>
            <a:r>
              <a:rPr lang="ru-RU" sz="1200" b="0" i="0" kern="1200" dirty="0" smtClean="0">
                <a:solidFill>
                  <a:schemeClr val="tx1"/>
                </a:solidFill>
                <a:effectLst/>
                <a:latin typeface="+mn-lt"/>
                <a:ea typeface="+mn-ea"/>
                <a:cs typeface="+mn-cs"/>
              </a:rPr>
              <a:t> в качестве зависимости в свой файл </a:t>
            </a:r>
            <a:r>
              <a:rPr lang="ru-RU" sz="1200" b="0" i="0" kern="1200" dirty="0" err="1" smtClean="0">
                <a:solidFill>
                  <a:schemeClr val="tx1"/>
                </a:solidFill>
                <a:effectLst/>
                <a:latin typeface="+mn-lt"/>
                <a:ea typeface="+mn-ea"/>
                <a:cs typeface="+mn-cs"/>
              </a:rPr>
              <a:t>pubspec.yaml</a:t>
            </a:r>
            <a:r>
              <a:rPr lang="ru-RU" sz="1200" b="0" i="0"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24</a:t>
            </a:fld>
            <a:endParaRPr lang="en-US"/>
          </a:p>
        </p:txBody>
      </p:sp>
    </p:spTree>
    <p:extLst>
      <p:ext uri="{BB962C8B-B14F-4D97-AF65-F5344CB8AC3E}">
        <p14:creationId xmlns:p14="http://schemas.microsoft.com/office/powerpoint/2010/main" val="1909953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Начиная с версии 2.3.0</a:t>
            </a:r>
            <a:r>
              <a:rPr lang="ru-RU" sz="1200" b="0" i="0" kern="1200" dirty="0" smtClean="0">
                <a:solidFill>
                  <a:schemeClr val="tx1"/>
                </a:solidFill>
                <a:effectLst/>
                <a:latin typeface="+mn-lt"/>
                <a:ea typeface="+mn-ea"/>
                <a:cs typeface="+mn-cs"/>
              </a:rPr>
              <a:t>,</a:t>
            </a:r>
            <a:r>
              <a:rPr lang="en-US" sz="1200" b="0" i="0" kern="1200" smtClean="0">
                <a:solidFill>
                  <a:schemeClr val="tx1"/>
                </a:solidFill>
                <a:effectLst/>
                <a:latin typeface="+mn-lt"/>
                <a:ea typeface="+mn-ea"/>
                <a:cs typeface="+mn-cs"/>
              </a:rPr>
              <a:t> </a:t>
            </a:r>
            <a:r>
              <a:rPr lang="ru-RU" sz="1200" b="0" i="0" kern="120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 этом пакете доступны три API, которые можно использовать. [</a:t>
            </a:r>
            <a:r>
              <a:rPr lang="ru-RU" sz="1200" b="0" i="0" kern="1200" dirty="0" err="1" smtClean="0">
                <a:solidFill>
                  <a:schemeClr val="tx1"/>
                </a:solidFill>
                <a:effectLst/>
                <a:latin typeface="+mn-lt"/>
                <a:ea typeface="+mn-ea"/>
                <a:cs typeface="+mn-cs"/>
              </a:rPr>
              <a:t>SharedPreferences</a:t>
            </a:r>
            <a:r>
              <a:rPr lang="ru-RU" sz="1200" b="0" i="0" kern="1200" dirty="0" smtClean="0">
                <a:solidFill>
                  <a:schemeClr val="tx1"/>
                </a:solidFill>
                <a:effectLst/>
                <a:latin typeface="+mn-lt"/>
                <a:ea typeface="+mn-ea"/>
                <a:cs typeface="+mn-cs"/>
              </a:rPr>
              <a:t>] - это устаревший API, который в будущем будет признан устаревшим. Мы настоятельно рекомендуем всем новым пользователям плагина использовать более новые API [</a:t>
            </a:r>
            <a:r>
              <a:rPr lang="ru-RU" sz="1200" b="0" i="0" kern="1200" dirty="0" err="1" smtClean="0">
                <a:solidFill>
                  <a:schemeClr val="tx1"/>
                </a:solidFill>
                <a:effectLst/>
                <a:latin typeface="+mn-lt"/>
                <a:ea typeface="+mn-ea"/>
                <a:cs typeface="+mn-cs"/>
              </a:rPr>
              <a:t>SharedPreferencesAsync</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SharedPreferencesWithCache</a:t>
            </a:r>
            <a:r>
              <a:rPr lang="ru-RU" sz="1200" b="0" i="0"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25</a:t>
            </a:fld>
            <a:endParaRPr lang="en-US"/>
          </a:p>
        </p:txBody>
      </p:sp>
    </p:spTree>
    <p:extLst>
      <p:ext uri="{BB962C8B-B14F-4D97-AF65-F5344CB8AC3E}">
        <p14:creationId xmlns:p14="http://schemas.microsoft.com/office/powerpoint/2010/main" val="3521439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smtClean="0">
                <a:solidFill>
                  <a:schemeClr val="tx1"/>
                </a:solidFill>
                <a:effectLst/>
                <a:latin typeface="+mn-lt"/>
                <a:ea typeface="+mn-ea"/>
                <a:cs typeface="+mn-cs"/>
              </a:rPr>
              <a:t>здать</a:t>
            </a:r>
            <a:r>
              <a:rPr lang="ru-RU" sz="1200" b="0" i="0" kern="1200" dirty="0" smtClean="0">
                <a:solidFill>
                  <a:schemeClr val="tx1"/>
                </a:solidFill>
                <a:effectLst/>
                <a:latin typeface="+mn-lt"/>
                <a:ea typeface="+mn-ea"/>
                <a:cs typeface="+mn-cs"/>
              </a:rPr>
              <a:t> новый </a:t>
            </a:r>
            <a:r>
              <a:rPr lang="ru-RU" sz="1200" b="1" i="0" kern="1200" dirty="0" err="1" smtClean="0">
                <a:solidFill>
                  <a:schemeClr val="tx1"/>
                </a:solidFill>
                <a:effectLst/>
                <a:latin typeface="+mn-lt"/>
                <a:ea typeface="+mn-ea"/>
                <a:cs typeface="+mn-cs"/>
              </a:rPr>
              <a:t>изолят</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isolate</a:t>
            </a:r>
            <a:r>
              <a:rPr lang="ru-RU" sz="1200" b="0" i="0" kern="1200" dirty="0" smtClean="0">
                <a:solidFill>
                  <a:schemeClr val="tx1"/>
                </a:solidFill>
                <a:effectLst/>
                <a:latin typeface="+mn-lt"/>
                <a:ea typeface="+mn-ea"/>
                <a:cs typeface="+mn-cs"/>
              </a:rPr>
              <a:t>). Новый </a:t>
            </a:r>
            <a:r>
              <a:rPr lang="ru-RU" sz="1200" b="0" i="0" kern="1200" dirty="0" err="1" smtClean="0">
                <a:solidFill>
                  <a:schemeClr val="tx1"/>
                </a:solidFill>
                <a:effectLst/>
                <a:latin typeface="+mn-lt"/>
                <a:ea typeface="+mn-ea"/>
                <a:cs typeface="+mn-cs"/>
              </a:rPr>
              <a:t>изолят</a:t>
            </a:r>
            <a:r>
              <a:rPr lang="ru-RU" sz="1200" b="0" i="0" kern="1200" dirty="0" smtClean="0">
                <a:solidFill>
                  <a:schemeClr val="tx1"/>
                </a:solidFill>
                <a:effectLst/>
                <a:latin typeface="+mn-lt"/>
                <a:ea typeface="+mn-ea"/>
                <a:cs typeface="+mn-cs"/>
              </a:rPr>
              <a:t> будет иметь свою собственную память и собственный поток, который будет работать в другом потоке параллельно основному потоку приложения. Но стоит учитывать, что два </a:t>
            </a:r>
            <a:r>
              <a:rPr lang="ru-RU" sz="1200" b="0" i="0" kern="1200" dirty="0" err="1" smtClean="0">
                <a:solidFill>
                  <a:schemeClr val="tx1"/>
                </a:solidFill>
                <a:effectLst/>
                <a:latin typeface="+mn-lt"/>
                <a:ea typeface="+mn-ea"/>
                <a:cs typeface="+mn-cs"/>
              </a:rPr>
              <a:t>изолята</a:t>
            </a:r>
            <a:r>
              <a:rPr lang="ru-RU" sz="1200" b="0" i="0" kern="1200" dirty="0" smtClean="0">
                <a:solidFill>
                  <a:schemeClr val="tx1"/>
                </a:solidFill>
                <a:effectLst/>
                <a:latin typeface="+mn-lt"/>
                <a:ea typeface="+mn-ea"/>
                <a:cs typeface="+mn-cs"/>
              </a:rPr>
              <a:t> не имеют доступа к памяти друг друга и могут взаимодействовать только посредством сообщений.</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27</a:t>
            </a:fld>
            <a:endParaRPr lang="en-US"/>
          </a:p>
        </p:txBody>
      </p:sp>
    </p:spTree>
    <p:extLst>
      <p:ext uri="{BB962C8B-B14F-4D97-AF65-F5344CB8AC3E}">
        <p14:creationId xmlns:p14="http://schemas.microsoft.com/office/powerpoint/2010/main" val="2990819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1 е </a:t>
            </a:r>
            <a:r>
              <a:rPr lang="ru-RU" sz="1200" b="0" i="0" kern="1200" dirty="0" smtClean="0">
                <a:solidFill>
                  <a:schemeClr val="tx1"/>
                </a:solidFill>
                <a:effectLst/>
                <a:latin typeface="+mn-lt"/>
                <a:ea typeface="+mn-ea"/>
                <a:cs typeface="+mn-cs"/>
              </a:rPr>
              <a:t>Это можно исправить, вызвав метод </a:t>
            </a:r>
            <a:r>
              <a:rPr lang="ru-RU" sz="1200" b="0" i="0" kern="1200" dirty="0" err="1" smtClean="0">
                <a:solidFill>
                  <a:schemeClr val="tx1"/>
                </a:solidFill>
                <a:effectLst/>
                <a:latin typeface="+mn-lt"/>
                <a:ea typeface="+mn-ea"/>
                <a:cs typeface="+mn-cs"/>
              </a:rPr>
              <a:t>reload</a:t>
            </a:r>
            <a:r>
              <a:rPr lang="ru-RU" sz="1200" b="0" i="0" kern="1200" dirty="0" smtClean="0">
                <a:solidFill>
                  <a:schemeClr val="tx1"/>
                </a:solidFill>
                <a:effectLst/>
                <a:latin typeface="+mn-lt"/>
                <a:ea typeface="+mn-ea"/>
                <a:cs typeface="+mn-cs"/>
              </a:rPr>
              <a:t> перед использованием средства получения по мере необходимости. Если для большинства вызовов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требуется перезагрузка, рассмотрите возможность использования [</a:t>
            </a:r>
            <a:r>
              <a:rPr lang="ru-RU" sz="1200" b="0" i="0" kern="1200" dirty="0" err="1" smtClean="0">
                <a:solidFill>
                  <a:schemeClr val="tx1"/>
                </a:solidFill>
                <a:effectLst/>
                <a:latin typeface="+mn-lt"/>
                <a:ea typeface="+mn-ea"/>
                <a:cs typeface="+mn-cs"/>
              </a:rPr>
              <a:t>SharedPreferencesAsync</a:t>
            </a:r>
            <a:r>
              <a:rPr lang="ru-RU" sz="1200" b="0" i="0" kern="1200" dirty="0" smtClean="0">
                <a:solidFill>
                  <a:schemeClr val="tx1"/>
                </a:solidFill>
                <a:effectLst/>
                <a:latin typeface="+mn-lt"/>
                <a:ea typeface="+mn-ea"/>
                <a:cs typeface="+mn-cs"/>
              </a:rPr>
              <a:t>] вместо этого.</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28</a:t>
            </a:fld>
            <a:endParaRPr lang="en-US"/>
          </a:p>
        </p:txBody>
      </p:sp>
    </p:spTree>
    <p:extLst>
      <p:ext uri="{BB962C8B-B14F-4D97-AF65-F5344CB8AC3E}">
        <p14:creationId xmlns:p14="http://schemas.microsoft.com/office/powerpoint/2010/main" val="3682100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Andr</a:t>
            </a:r>
            <a:r>
              <a:rPr lang="en-US" dirty="0" smtClean="0"/>
              <a:t>	 </a:t>
            </a:r>
            <a:r>
              <a:rPr lang="en-US" sz="1200" b="0" i="0" kern="1200" dirty="0" smtClean="0">
                <a:solidFill>
                  <a:schemeClr val="tx1"/>
                </a:solidFill>
                <a:effectLst/>
                <a:latin typeface="+mn-lt"/>
                <a:ea typeface="+mn-ea"/>
                <a:cs typeface="+mn-cs"/>
              </a:rPr>
              <a:t>/data/data/&lt;</a:t>
            </a:r>
            <a:r>
              <a:rPr lang="en-US" sz="1200" b="0" i="0" kern="1200" dirty="0" err="1" smtClean="0">
                <a:solidFill>
                  <a:schemeClr val="tx1"/>
                </a:solidFill>
                <a:effectLst/>
                <a:latin typeface="+mn-lt"/>
                <a:ea typeface="+mn-ea"/>
                <a:cs typeface="+mn-cs"/>
              </a:rPr>
              <a:t>package_name</a:t>
            </a:r>
            <a:r>
              <a:rPr lang="en-US" sz="1200" b="0" i="0" kern="1200" dirty="0" smtClean="0">
                <a:solidFill>
                  <a:schemeClr val="tx1"/>
                </a:solidFill>
                <a:effectLst/>
                <a:latin typeface="+mn-lt"/>
                <a:ea typeface="+mn-ea"/>
                <a:cs typeface="+mn-cs"/>
              </a:rPr>
              <a:t>&gt;/</a:t>
            </a:r>
            <a:r>
              <a:rPr lang="en-US" sz="1200" b="0" i="0" kern="1200" dirty="0" err="1" smtClean="0">
                <a:solidFill>
                  <a:schemeClr val="tx1"/>
                </a:solidFill>
                <a:effectLst/>
                <a:latin typeface="+mn-lt"/>
                <a:ea typeface="+mn-ea"/>
                <a:cs typeface="+mn-cs"/>
              </a:rPr>
              <a:t>shared_prefs</a:t>
            </a: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package_name</a:t>
            </a:r>
            <a:r>
              <a:rPr lang="en-US" sz="1200" b="0" i="0" kern="1200" dirty="0" smtClean="0">
                <a:solidFill>
                  <a:schemeClr val="tx1"/>
                </a:solidFill>
                <a:effectLst/>
                <a:latin typeface="+mn-lt"/>
                <a:ea typeface="+mn-ea"/>
                <a:cs typeface="+mn-cs"/>
              </a:rPr>
              <a:t>&gt;_preferences.xml</a:t>
            </a:r>
          </a:p>
          <a:p>
            <a:r>
              <a:rPr lang="en-US" sz="1200" b="0" i="0" kern="1200" dirty="0" err="1" smtClean="0">
                <a:solidFill>
                  <a:schemeClr val="tx1"/>
                </a:solidFill>
                <a:effectLst/>
                <a:latin typeface="+mn-lt"/>
                <a:ea typeface="+mn-ea"/>
                <a:cs typeface="+mn-cs"/>
              </a:rPr>
              <a:t>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/mobile/Containers/Data/Application/&lt;</a:t>
            </a:r>
            <a:r>
              <a:rPr lang="en-US" sz="1200" b="0" i="0" kern="1200" dirty="0" err="1" smtClean="0">
                <a:solidFill>
                  <a:schemeClr val="tx1"/>
                </a:solidFill>
                <a:effectLst/>
                <a:latin typeface="+mn-lt"/>
                <a:ea typeface="+mn-ea"/>
                <a:cs typeface="+mn-cs"/>
              </a:rPr>
              <a:t>app_identifier</a:t>
            </a:r>
            <a:r>
              <a:rPr lang="en-US" sz="1200" b="0" i="0" kern="1200" dirty="0" smtClean="0">
                <a:solidFill>
                  <a:schemeClr val="tx1"/>
                </a:solidFill>
                <a:effectLst/>
                <a:latin typeface="+mn-lt"/>
                <a:ea typeface="+mn-ea"/>
                <a:cs typeface="+mn-cs"/>
              </a:rPr>
              <a:t>&gt;/Library/Preferences/&lt;</a:t>
            </a:r>
            <a:r>
              <a:rPr lang="en-US" sz="1200" b="0" i="0" kern="1200" dirty="0" err="1" smtClean="0">
                <a:solidFill>
                  <a:schemeClr val="tx1"/>
                </a:solidFill>
                <a:effectLst/>
                <a:latin typeface="+mn-lt"/>
                <a:ea typeface="+mn-ea"/>
                <a:cs typeface="+mn-cs"/>
              </a:rPr>
              <a:t>bundle_identifier</a:t>
            </a:r>
            <a:r>
              <a:rPr lang="en-US" sz="1200" b="0" i="0" kern="1200" dirty="0" smtClean="0">
                <a:solidFill>
                  <a:schemeClr val="tx1"/>
                </a:solidFill>
                <a:effectLst/>
                <a:latin typeface="+mn-lt"/>
                <a:ea typeface="+mn-ea"/>
                <a:cs typeface="+mn-cs"/>
              </a:rPr>
              <a:t>&gt;.</a:t>
            </a:r>
            <a:r>
              <a:rPr lang="en-US" sz="1200" b="0" i="0" kern="1200" dirty="0" err="1" smtClean="0">
                <a:solidFill>
                  <a:schemeClr val="tx1"/>
                </a:solidFill>
                <a:effectLst/>
                <a:latin typeface="+mn-lt"/>
                <a:ea typeface="+mn-ea"/>
                <a:cs typeface="+mn-cs"/>
              </a:rPr>
              <a:t>plist</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29</a:t>
            </a:fld>
            <a:endParaRPr lang="en-US"/>
          </a:p>
        </p:txBody>
      </p:sp>
    </p:spTree>
    <p:extLst>
      <p:ext uri="{BB962C8B-B14F-4D97-AF65-F5344CB8AC3E}">
        <p14:creationId xmlns:p14="http://schemas.microsoft.com/office/powerpoint/2010/main" val="2351305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Получение экземпляра </a:t>
            </a:r>
            <a:r>
              <a:rPr lang="en-US" sz="1200" b="0" i="0" kern="1200" dirty="0" err="1" smtClean="0">
                <a:solidFill>
                  <a:schemeClr val="tx1"/>
                </a:solidFill>
                <a:effectLst/>
                <a:latin typeface="+mn-lt"/>
                <a:ea typeface="+mn-ea"/>
                <a:cs typeface="+mn-cs"/>
              </a:rPr>
              <a:t>SharedPreferences</a:t>
            </a:r>
            <a:r>
              <a:rPr lang="en-US" sz="1200" b="0" i="0" kern="1200" dirty="0" smtClean="0">
                <a:solidFill>
                  <a:schemeClr val="tx1"/>
                </a:solidFill>
                <a:effectLst/>
                <a:latin typeface="+mn-lt"/>
                <a:ea typeface="+mn-ea"/>
                <a:cs typeface="+mn-cs"/>
              </a:rPr>
              <a:t>:</a:t>
            </a:r>
          </a:p>
          <a:p>
            <a:pPr rtl="0" latinLnBrk="0"/>
            <a:r>
              <a:rPr lang="en-US" sz="1200" b="0" i="0" kern="1200" dirty="0" smtClean="0">
                <a:solidFill>
                  <a:schemeClr val="tx1"/>
                </a:solidFill>
                <a:effectLst/>
                <a:latin typeface="+mn-lt"/>
                <a:ea typeface="+mn-ea"/>
                <a:cs typeface="+mn-cs"/>
              </a:rPr>
              <a:t>final </a:t>
            </a:r>
            <a:r>
              <a:rPr lang="en-US" sz="1200" b="0" i="0" kern="1200" dirty="0" err="1" smtClean="0">
                <a:solidFill>
                  <a:schemeClr val="tx1"/>
                </a:solidFill>
                <a:effectLst/>
                <a:latin typeface="+mn-lt"/>
                <a:ea typeface="+mn-ea"/>
                <a:cs typeface="+mn-cs"/>
              </a:rPr>
              <a:t>SharedPreferences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prefs</a:t>
            </a:r>
            <a:r>
              <a:rPr lang="en-US" sz="1200" b="0" i="0" kern="1200" dirty="0" smtClean="0">
                <a:solidFill>
                  <a:schemeClr val="tx1"/>
                </a:solidFill>
                <a:effectLst/>
                <a:latin typeface="+mn-lt"/>
                <a:ea typeface="+mn-ea"/>
                <a:cs typeface="+mn-cs"/>
              </a:rPr>
              <a:t> = await </a:t>
            </a:r>
            <a:r>
              <a:rPr lang="en-US" sz="1200" b="0" i="0" kern="1200" dirty="0" err="1" smtClean="0">
                <a:solidFill>
                  <a:schemeClr val="tx1"/>
                </a:solidFill>
                <a:effectLst/>
                <a:latin typeface="+mn-lt"/>
                <a:ea typeface="+mn-ea"/>
                <a:cs typeface="+mn-cs"/>
              </a:rPr>
              <a:t>SharedPreferences.getInstance</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мы получаем экземпляр </a:t>
            </a:r>
            <a:r>
              <a:rPr lang="en-US" sz="1200" b="0" i="0" kern="1200" dirty="0" err="1" smtClean="0">
                <a:solidFill>
                  <a:schemeClr val="tx1"/>
                </a:solidFill>
                <a:effectLst/>
                <a:latin typeface="+mn-lt"/>
                <a:ea typeface="+mn-ea"/>
                <a:cs typeface="+mn-cs"/>
              </a:rPr>
              <a:t>SharedPreferences</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Этот экземпляр позволяет нам сохранять и загружать данные, которые будут сохраняться между запусками приложения.</a:t>
            </a:r>
          </a:p>
          <a:p>
            <a:r>
              <a:rPr lang="ru-RU" sz="1200" b="0" i="0" kern="1200" dirty="0" smtClean="0">
                <a:solidFill>
                  <a:schemeClr val="tx1"/>
                </a:solidFill>
                <a:effectLst/>
                <a:latin typeface="+mn-lt"/>
                <a:ea typeface="+mn-ea"/>
                <a:cs typeface="+mn-cs"/>
              </a:rPr>
              <a:t>Сохранение целого числа:</a:t>
            </a:r>
          </a:p>
          <a:p>
            <a:pPr rtl="0" latinLnBrk="0"/>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prefs.setInt</a:t>
            </a:r>
            <a:r>
              <a:rPr lang="en-US" sz="1200" b="0" i="0" kern="1200" dirty="0" smtClean="0">
                <a:solidFill>
                  <a:schemeClr val="tx1"/>
                </a:solidFill>
                <a:effectLst/>
                <a:latin typeface="+mn-lt"/>
                <a:ea typeface="+mn-ea"/>
                <a:cs typeface="+mn-cs"/>
              </a:rPr>
              <a:t>('counter', 10);</a:t>
            </a:r>
          </a:p>
          <a:p>
            <a:r>
              <a:rPr lang="ru-RU" sz="1200" b="0" i="0" kern="1200" dirty="0" smtClean="0">
                <a:solidFill>
                  <a:schemeClr val="tx1"/>
                </a:solidFill>
                <a:effectLst/>
                <a:latin typeface="+mn-lt"/>
                <a:ea typeface="+mn-ea"/>
                <a:cs typeface="+mn-cs"/>
              </a:rPr>
              <a:t>Эта строка сохраняет целое число 10 под ключом '</a:t>
            </a:r>
            <a:r>
              <a:rPr lang="en-US" sz="1200" b="0" i="0" kern="1200" dirty="0" smtClean="0">
                <a:solidFill>
                  <a:schemeClr val="tx1"/>
                </a:solidFill>
                <a:effectLst/>
                <a:latin typeface="+mn-lt"/>
                <a:ea typeface="+mn-ea"/>
                <a:cs typeface="+mn-cs"/>
              </a:rPr>
              <a:t>counter'.</a:t>
            </a:r>
          </a:p>
          <a:p>
            <a:r>
              <a:rPr lang="ru-RU" sz="1200" b="0" i="0" kern="1200" dirty="0" smtClean="0">
                <a:solidFill>
                  <a:schemeClr val="tx1"/>
                </a:solidFill>
                <a:effectLst/>
                <a:latin typeface="+mn-lt"/>
                <a:ea typeface="+mn-ea"/>
                <a:cs typeface="+mn-cs"/>
              </a:rPr>
              <a:t>Сохранение булевого значения:</a:t>
            </a:r>
          </a:p>
          <a:p>
            <a:pPr rtl="0" latinLnBrk="0"/>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prefs.setBool</a:t>
            </a:r>
            <a:r>
              <a:rPr lang="en-US" sz="1200" b="0" i="0" kern="1200" dirty="0" smtClean="0">
                <a:solidFill>
                  <a:schemeClr val="tx1"/>
                </a:solidFill>
                <a:effectLst/>
                <a:latin typeface="+mn-lt"/>
                <a:ea typeface="+mn-ea"/>
                <a:cs typeface="+mn-cs"/>
              </a:rPr>
              <a:t>('repeat', true);</a:t>
            </a:r>
          </a:p>
          <a:p>
            <a:r>
              <a:rPr lang="ru-RU" sz="1200" b="0" i="0" kern="1200" dirty="0" smtClean="0">
                <a:solidFill>
                  <a:schemeClr val="tx1"/>
                </a:solidFill>
                <a:effectLst/>
                <a:latin typeface="+mn-lt"/>
                <a:ea typeface="+mn-ea"/>
                <a:cs typeface="+mn-cs"/>
              </a:rPr>
              <a:t>Эта строка сохраняет булево значение </a:t>
            </a:r>
            <a:r>
              <a:rPr lang="en-US" sz="1200" b="0" i="0" kern="1200" dirty="0" smtClean="0">
                <a:solidFill>
                  <a:schemeClr val="tx1"/>
                </a:solidFill>
                <a:effectLst/>
                <a:latin typeface="+mn-lt"/>
                <a:ea typeface="+mn-ea"/>
                <a:cs typeface="+mn-cs"/>
              </a:rPr>
              <a:t>true </a:t>
            </a:r>
            <a:r>
              <a:rPr lang="ru-RU" sz="1200" b="0" i="0" kern="1200" dirty="0" smtClean="0">
                <a:solidFill>
                  <a:schemeClr val="tx1"/>
                </a:solidFill>
                <a:effectLst/>
                <a:latin typeface="+mn-lt"/>
                <a:ea typeface="+mn-ea"/>
                <a:cs typeface="+mn-cs"/>
              </a:rPr>
              <a:t>под ключом '</a:t>
            </a:r>
            <a:r>
              <a:rPr lang="en-US" sz="1200" b="0" i="0" kern="1200" dirty="0" smtClean="0">
                <a:solidFill>
                  <a:schemeClr val="tx1"/>
                </a:solidFill>
                <a:effectLst/>
                <a:latin typeface="+mn-lt"/>
                <a:ea typeface="+mn-ea"/>
                <a:cs typeface="+mn-cs"/>
              </a:rPr>
              <a:t>repeat'.</a:t>
            </a:r>
          </a:p>
          <a:p>
            <a:r>
              <a:rPr lang="ru-RU" sz="1200" b="0" i="0" kern="1200" dirty="0" smtClean="0">
                <a:solidFill>
                  <a:schemeClr val="tx1"/>
                </a:solidFill>
                <a:effectLst/>
                <a:latin typeface="+mn-lt"/>
                <a:ea typeface="+mn-ea"/>
                <a:cs typeface="+mn-cs"/>
              </a:rPr>
              <a:t>Сохранение числа с плавающей точкой:</a:t>
            </a:r>
          </a:p>
          <a:p>
            <a:pPr rtl="0" latinLnBrk="0"/>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prefs.setDouble</a:t>
            </a:r>
            <a:r>
              <a:rPr lang="en-US" sz="1200" b="0" i="0" kern="1200" dirty="0" smtClean="0">
                <a:solidFill>
                  <a:schemeClr val="tx1"/>
                </a:solidFill>
                <a:effectLst/>
                <a:latin typeface="+mn-lt"/>
                <a:ea typeface="+mn-ea"/>
                <a:cs typeface="+mn-cs"/>
              </a:rPr>
              <a:t>('decimal', 1.5);</a:t>
            </a:r>
          </a:p>
          <a:p>
            <a:r>
              <a:rPr lang="ru-RU" sz="1200" b="0" i="0" kern="1200" dirty="0" smtClean="0">
                <a:solidFill>
                  <a:schemeClr val="tx1"/>
                </a:solidFill>
                <a:effectLst/>
                <a:latin typeface="+mn-lt"/>
                <a:ea typeface="+mn-ea"/>
                <a:cs typeface="+mn-cs"/>
              </a:rPr>
              <a:t>Эта строка сохраняет число с плавающей точкой 1.5 под ключом '</a:t>
            </a:r>
            <a:r>
              <a:rPr lang="en-US" sz="1200" b="0" i="0" kern="1200" dirty="0" smtClean="0">
                <a:solidFill>
                  <a:schemeClr val="tx1"/>
                </a:solidFill>
                <a:effectLst/>
                <a:latin typeface="+mn-lt"/>
                <a:ea typeface="+mn-ea"/>
                <a:cs typeface="+mn-cs"/>
              </a:rPr>
              <a:t>decimal'.</a:t>
            </a:r>
          </a:p>
          <a:p>
            <a:r>
              <a:rPr lang="ru-RU" sz="1200" b="0" i="0" kern="1200" dirty="0" smtClean="0">
                <a:solidFill>
                  <a:schemeClr val="tx1"/>
                </a:solidFill>
                <a:effectLst/>
                <a:latin typeface="+mn-lt"/>
                <a:ea typeface="+mn-ea"/>
                <a:cs typeface="+mn-cs"/>
              </a:rPr>
              <a:t>Сохранение строки:</a:t>
            </a:r>
          </a:p>
          <a:p>
            <a:pPr rtl="0" latinLnBrk="0"/>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prefs.setString</a:t>
            </a:r>
            <a:r>
              <a:rPr lang="en-US" sz="1200" b="0" i="0" kern="1200" dirty="0" smtClean="0">
                <a:solidFill>
                  <a:schemeClr val="tx1"/>
                </a:solidFill>
                <a:effectLst/>
                <a:latin typeface="+mn-lt"/>
                <a:ea typeface="+mn-ea"/>
                <a:cs typeface="+mn-cs"/>
              </a:rPr>
              <a:t>('action', 'Start');</a:t>
            </a:r>
          </a:p>
          <a:p>
            <a:r>
              <a:rPr lang="ru-RU" sz="1200" b="0" i="0" kern="1200" dirty="0" smtClean="0">
                <a:solidFill>
                  <a:schemeClr val="tx1"/>
                </a:solidFill>
                <a:effectLst/>
                <a:latin typeface="+mn-lt"/>
                <a:ea typeface="+mn-ea"/>
                <a:cs typeface="+mn-cs"/>
              </a:rPr>
              <a:t>Эта строка сохраняет строку '</a:t>
            </a:r>
            <a:r>
              <a:rPr lang="en-US" sz="1200" b="0" i="0" kern="1200" dirty="0" smtClean="0">
                <a:solidFill>
                  <a:schemeClr val="tx1"/>
                </a:solidFill>
                <a:effectLst/>
                <a:latin typeface="+mn-lt"/>
                <a:ea typeface="+mn-ea"/>
                <a:cs typeface="+mn-cs"/>
              </a:rPr>
              <a:t>Start' </a:t>
            </a:r>
            <a:r>
              <a:rPr lang="ru-RU" sz="1200" b="0" i="0" kern="1200" dirty="0" smtClean="0">
                <a:solidFill>
                  <a:schemeClr val="tx1"/>
                </a:solidFill>
                <a:effectLst/>
                <a:latin typeface="+mn-lt"/>
                <a:ea typeface="+mn-ea"/>
                <a:cs typeface="+mn-cs"/>
              </a:rPr>
              <a:t>под ключом '</a:t>
            </a:r>
            <a:r>
              <a:rPr lang="en-US" sz="1200" b="0" i="0" kern="1200" dirty="0" smtClean="0">
                <a:solidFill>
                  <a:schemeClr val="tx1"/>
                </a:solidFill>
                <a:effectLst/>
                <a:latin typeface="+mn-lt"/>
                <a:ea typeface="+mn-ea"/>
                <a:cs typeface="+mn-cs"/>
              </a:rPr>
              <a:t>action'.</a:t>
            </a:r>
          </a:p>
          <a:p>
            <a:r>
              <a:rPr lang="ru-RU" sz="1200" b="0" i="0" kern="1200" dirty="0" smtClean="0">
                <a:solidFill>
                  <a:schemeClr val="tx1"/>
                </a:solidFill>
                <a:effectLst/>
                <a:latin typeface="+mn-lt"/>
                <a:ea typeface="+mn-ea"/>
                <a:cs typeface="+mn-cs"/>
              </a:rPr>
              <a:t>Сохранение списка строк:</a:t>
            </a:r>
          </a:p>
          <a:p>
            <a:pPr rtl="0" latinLnBrk="0"/>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prefs.setStringList</a:t>
            </a:r>
            <a:r>
              <a:rPr lang="en-US" sz="1200" b="0" i="0" kern="1200" dirty="0" smtClean="0">
                <a:solidFill>
                  <a:schemeClr val="tx1"/>
                </a:solidFill>
                <a:effectLst/>
                <a:latin typeface="+mn-lt"/>
                <a:ea typeface="+mn-ea"/>
                <a:cs typeface="+mn-cs"/>
              </a:rPr>
              <a:t>('items', &lt;String&gt;['Earth', 'Moon', 'Sun']);</a:t>
            </a:r>
          </a:p>
          <a:p>
            <a:r>
              <a:rPr lang="ru-RU" sz="1200" b="0" i="0" kern="1200" dirty="0" smtClean="0">
                <a:solidFill>
                  <a:schemeClr val="tx1"/>
                </a:solidFill>
                <a:effectLst/>
                <a:latin typeface="+mn-lt"/>
                <a:ea typeface="+mn-ea"/>
                <a:cs typeface="+mn-cs"/>
              </a:rPr>
              <a:t>Эта строка сохраняет список строк ['</a:t>
            </a:r>
            <a:r>
              <a:rPr lang="en-US" sz="1200" b="0" i="0" kern="1200" dirty="0" smtClean="0">
                <a:solidFill>
                  <a:schemeClr val="tx1"/>
                </a:solidFill>
                <a:effectLst/>
                <a:latin typeface="+mn-lt"/>
                <a:ea typeface="+mn-ea"/>
                <a:cs typeface="+mn-cs"/>
              </a:rPr>
              <a:t>Earth', 'Moon', 'Sun'] </a:t>
            </a:r>
            <a:r>
              <a:rPr lang="ru-RU" sz="1200" b="0" i="0" kern="1200" dirty="0" smtClean="0">
                <a:solidFill>
                  <a:schemeClr val="tx1"/>
                </a:solidFill>
                <a:effectLst/>
                <a:latin typeface="+mn-lt"/>
                <a:ea typeface="+mn-ea"/>
                <a:cs typeface="+mn-cs"/>
              </a:rPr>
              <a:t>под ключом '</a:t>
            </a:r>
            <a:r>
              <a:rPr lang="en-US" sz="1200" b="0" i="0" kern="1200" dirty="0" smtClean="0">
                <a:solidFill>
                  <a:schemeClr val="tx1"/>
                </a:solidFill>
                <a:effectLst/>
                <a:latin typeface="+mn-lt"/>
                <a:ea typeface="+mn-ea"/>
                <a:cs typeface="+mn-cs"/>
              </a:rPr>
              <a:t>items'.</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30</a:t>
            </a:fld>
            <a:endParaRPr lang="en-US"/>
          </a:p>
        </p:txBody>
      </p:sp>
    </p:spTree>
    <p:extLst>
      <p:ext uri="{BB962C8B-B14F-4D97-AF65-F5344CB8AC3E}">
        <p14:creationId xmlns:p14="http://schemas.microsoft.com/office/powerpoint/2010/main" val="2148377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Чтение целого числа:</a:t>
            </a:r>
          </a:p>
          <a:p>
            <a:pPr rtl="0" latinLnBrk="0"/>
            <a:r>
              <a:rPr lang="en-US" sz="1200" b="0" i="0" kern="1200" dirty="0" smtClean="0">
                <a:solidFill>
                  <a:schemeClr val="tx1"/>
                </a:solidFill>
                <a:effectLst/>
                <a:latin typeface="+mn-lt"/>
                <a:ea typeface="+mn-ea"/>
                <a:cs typeface="+mn-cs"/>
              </a:rPr>
              <a:t>final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counter = </a:t>
            </a:r>
            <a:r>
              <a:rPr lang="en-US" sz="1200" b="0" i="0" kern="1200" dirty="0" err="1" smtClean="0">
                <a:solidFill>
                  <a:schemeClr val="tx1"/>
                </a:solidFill>
                <a:effectLst/>
                <a:latin typeface="+mn-lt"/>
                <a:ea typeface="+mn-ea"/>
                <a:cs typeface="+mn-cs"/>
              </a:rPr>
              <a:t>prefs.getInt</a:t>
            </a:r>
            <a:r>
              <a:rPr lang="en-US" sz="1200" b="0" i="0" kern="1200" dirty="0" smtClean="0">
                <a:solidFill>
                  <a:schemeClr val="tx1"/>
                </a:solidFill>
                <a:effectLst/>
                <a:latin typeface="+mn-lt"/>
                <a:ea typeface="+mn-ea"/>
                <a:cs typeface="+mn-cs"/>
              </a:rPr>
              <a:t>('counter');</a:t>
            </a:r>
          </a:p>
          <a:p>
            <a:r>
              <a:rPr lang="ru-RU" sz="1200" b="0" i="0" kern="1200" dirty="0" smtClean="0">
                <a:solidFill>
                  <a:schemeClr val="tx1"/>
                </a:solidFill>
                <a:effectLst/>
                <a:latin typeface="+mn-lt"/>
                <a:ea typeface="+mn-ea"/>
                <a:cs typeface="+mn-cs"/>
              </a:rPr>
              <a:t>Эта строка пытается прочитать целое число из ключа '</a:t>
            </a:r>
            <a:r>
              <a:rPr lang="en-US" sz="1200" b="0" i="0" kern="1200" dirty="0" smtClean="0">
                <a:solidFill>
                  <a:schemeClr val="tx1"/>
                </a:solidFill>
                <a:effectLst/>
                <a:latin typeface="+mn-lt"/>
                <a:ea typeface="+mn-ea"/>
                <a:cs typeface="+mn-cs"/>
              </a:rPr>
              <a:t>counter'. </a:t>
            </a:r>
            <a:r>
              <a:rPr lang="ru-RU" sz="1200" b="0" i="0" kern="1200" dirty="0" smtClean="0">
                <a:solidFill>
                  <a:schemeClr val="tx1"/>
                </a:solidFill>
                <a:effectLst/>
                <a:latin typeface="+mn-lt"/>
                <a:ea typeface="+mn-ea"/>
                <a:cs typeface="+mn-cs"/>
              </a:rPr>
              <a:t>Если ключ '</a:t>
            </a:r>
            <a:r>
              <a:rPr lang="en-US" sz="1200" b="0" i="0" kern="1200" dirty="0" smtClean="0">
                <a:solidFill>
                  <a:schemeClr val="tx1"/>
                </a:solidFill>
                <a:effectLst/>
                <a:latin typeface="+mn-lt"/>
                <a:ea typeface="+mn-ea"/>
                <a:cs typeface="+mn-cs"/>
              </a:rPr>
              <a:t>counter' </a:t>
            </a:r>
            <a:r>
              <a:rPr lang="ru-RU" sz="1200" b="0" i="0" kern="1200" dirty="0" smtClean="0">
                <a:solidFill>
                  <a:schemeClr val="tx1"/>
                </a:solidFill>
                <a:effectLst/>
                <a:latin typeface="+mn-lt"/>
                <a:ea typeface="+mn-ea"/>
                <a:cs typeface="+mn-cs"/>
              </a:rPr>
              <a:t>не существует, переменная </a:t>
            </a:r>
            <a:r>
              <a:rPr lang="en-US" sz="1200" b="0" i="0" kern="1200" dirty="0" smtClean="0">
                <a:solidFill>
                  <a:schemeClr val="tx1"/>
                </a:solidFill>
                <a:effectLst/>
                <a:latin typeface="+mn-lt"/>
                <a:ea typeface="+mn-ea"/>
                <a:cs typeface="+mn-cs"/>
              </a:rPr>
              <a:t>counter </a:t>
            </a:r>
            <a:r>
              <a:rPr lang="ru-RU" sz="1200" b="0" i="0" kern="1200" dirty="0" smtClean="0">
                <a:solidFill>
                  <a:schemeClr val="tx1"/>
                </a:solidFill>
                <a:effectLst/>
                <a:latin typeface="+mn-lt"/>
                <a:ea typeface="+mn-ea"/>
                <a:cs typeface="+mn-cs"/>
              </a:rPr>
              <a:t>будет равна </a:t>
            </a:r>
            <a:r>
              <a:rPr lang="en-US" sz="1200" b="0" i="0" kern="1200" dirty="0" smtClean="0">
                <a:solidFill>
                  <a:schemeClr val="tx1"/>
                </a:solidFill>
                <a:effectLst/>
                <a:latin typeface="+mn-lt"/>
                <a:ea typeface="+mn-ea"/>
                <a:cs typeface="+mn-cs"/>
              </a:rPr>
              <a:t>null.</a:t>
            </a:r>
          </a:p>
          <a:p>
            <a:r>
              <a:rPr lang="ru-RU" sz="1200" b="0" i="0" kern="1200" dirty="0" smtClean="0">
                <a:solidFill>
                  <a:schemeClr val="tx1"/>
                </a:solidFill>
                <a:effectLst/>
                <a:latin typeface="+mn-lt"/>
                <a:ea typeface="+mn-ea"/>
                <a:cs typeface="+mn-cs"/>
              </a:rPr>
              <a:t>Чтение булевого значения:</a:t>
            </a:r>
          </a:p>
          <a:p>
            <a:pPr rtl="0" latinLnBrk="0"/>
            <a:r>
              <a:rPr lang="en-US" sz="1200" b="0" i="0" kern="1200" dirty="0" smtClean="0">
                <a:solidFill>
                  <a:schemeClr val="tx1"/>
                </a:solidFill>
                <a:effectLst/>
                <a:latin typeface="+mn-lt"/>
                <a:ea typeface="+mn-ea"/>
                <a:cs typeface="+mn-cs"/>
              </a:rPr>
              <a:t>final bool? repeat = </a:t>
            </a:r>
            <a:r>
              <a:rPr lang="en-US" sz="1200" b="0" i="0" kern="1200" dirty="0" err="1" smtClean="0">
                <a:solidFill>
                  <a:schemeClr val="tx1"/>
                </a:solidFill>
                <a:effectLst/>
                <a:latin typeface="+mn-lt"/>
                <a:ea typeface="+mn-ea"/>
                <a:cs typeface="+mn-cs"/>
              </a:rPr>
              <a:t>prefs.getBool</a:t>
            </a:r>
            <a:r>
              <a:rPr lang="en-US" sz="1200" b="0" i="0" kern="1200" dirty="0" smtClean="0">
                <a:solidFill>
                  <a:schemeClr val="tx1"/>
                </a:solidFill>
                <a:effectLst/>
                <a:latin typeface="+mn-lt"/>
                <a:ea typeface="+mn-ea"/>
                <a:cs typeface="+mn-cs"/>
              </a:rPr>
              <a:t>('repeat');</a:t>
            </a:r>
          </a:p>
          <a:p>
            <a:r>
              <a:rPr lang="ru-RU" sz="1200" b="0" i="0" kern="1200" dirty="0" smtClean="0">
                <a:solidFill>
                  <a:schemeClr val="tx1"/>
                </a:solidFill>
                <a:effectLst/>
                <a:latin typeface="+mn-lt"/>
                <a:ea typeface="+mn-ea"/>
                <a:cs typeface="+mn-cs"/>
              </a:rPr>
              <a:t>Эта строка пытается прочитать булево значение из ключа '</a:t>
            </a:r>
            <a:r>
              <a:rPr lang="en-US" sz="1200" b="0" i="0" kern="1200" dirty="0" smtClean="0">
                <a:solidFill>
                  <a:schemeClr val="tx1"/>
                </a:solidFill>
                <a:effectLst/>
                <a:latin typeface="+mn-lt"/>
                <a:ea typeface="+mn-ea"/>
                <a:cs typeface="+mn-cs"/>
              </a:rPr>
              <a:t>repeat'. </a:t>
            </a:r>
            <a:r>
              <a:rPr lang="ru-RU" sz="1200" b="0" i="0" kern="1200" dirty="0" smtClean="0">
                <a:solidFill>
                  <a:schemeClr val="tx1"/>
                </a:solidFill>
                <a:effectLst/>
                <a:latin typeface="+mn-lt"/>
                <a:ea typeface="+mn-ea"/>
                <a:cs typeface="+mn-cs"/>
              </a:rPr>
              <a:t>Если ключ '</a:t>
            </a:r>
            <a:r>
              <a:rPr lang="en-US" sz="1200" b="0" i="0" kern="1200" dirty="0" smtClean="0">
                <a:solidFill>
                  <a:schemeClr val="tx1"/>
                </a:solidFill>
                <a:effectLst/>
                <a:latin typeface="+mn-lt"/>
                <a:ea typeface="+mn-ea"/>
                <a:cs typeface="+mn-cs"/>
              </a:rPr>
              <a:t>repeat' </a:t>
            </a:r>
            <a:r>
              <a:rPr lang="ru-RU" sz="1200" b="0" i="0" kern="1200" dirty="0" smtClean="0">
                <a:solidFill>
                  <a:schemeClr val="tx1"/>
                </a:solidFill>
                <a:effectLst/>
                <a:latin typeface="+mn-lt"/>
                <a:ea typeface="+mn-ea"/>
                <a:cs typeface="+mn-cs"/>
              </a:rPr>
              <a:t>не существует, переменная </a:t>
            </a:r>
            <a:r>
              <a:rPr lang="en-US" sz="1200" b="0" i="0" kern="1200" dirty="0" smtClean="0">
                <a:solidFill>
                  <a:schemeClr val="tx1"/>
                </a:solidFill>
                <a:effectLst/>
                <a:latin typeface="+mn-lt"/>
                <a:ea typeface="+mn-ea"/>
                <a:cs typeface="+mn-cs"/>
              </a:rPr>
              <a:t>repeat </a:t>
            </a:r>
            <a:r>
              <a:rPr lang="ru-RU" sz="1200" b="0" i="0" kern="1200" dirty="0" smtClean="0">
                <a:solidFill>
                  <a:schemeClr val="tx1"/>
                </a:solidFill>
                <a:effectLst/>
                <a:latin typeface="+mn-lt"/>
                <a:ea typeface="+mn-ea"/>
                <a:cs typeface="+mn-cs"/>
              </a:rPr>
              <a:t>будет равна </a:t>
            </a:r>
            <a:r>
              <a:rPr lang="en-US" sz="1200" b="0" i="0" kern="1200" dirty="0" smtClean="0">
                <a:solidFill>
                  <a:schemeClr val="tx1"/>
                </a:solidFill>
                <a:effectLst/>
                <a:latin typeface="+mn-lt"/>
                <a:ea typeface="+mn-ea"/>
                <a:cs typeface="+mn-cs"/>
              </a:rPr>
              <a:t>null.</a:t>
            </a:r>
          </a:p>
          <a:p>
            <a:r>
              <a:rPr lang="ru-RU" sz="1200" b="0" i="0" kern="1200" dirty="0" smtClean="0">
                <a:solidFill>
                  <a:schemeClr val="tx1"/>
                </a:solidFill>
                <a:effectLst/>
                <a:latin typeface="+mn-lt"/>
                <a:ea typeface="+mn-ea"/>
                <a:cs typeface="+mn-cs"/>
              </a:rPr>
              <a:t>Чтение числа с плавающей точкой:</a:t>
            </a:r>
          </a:p>
          <a:p>
            <a:pPr rtl="0" latinLnBrk="0"/>
            <a:r>
              <a:rPr lang="en-US" sz="1200" b="0" i="0" kern="1200" dirty="0" smtClean="0">
                <a:solidFill>
                  <a:schemeClr val="tx1"/>
                </a:solidFill>
                <a:effectLst/>
                <a:latin typeface="+mn-lt"/>
                <a:ea typeface="+mn-ea"/>
                <a:cs typeface="+mn-cs"/>
              </a:rPr>
              <a:t>final double? decimal = </a:t>
            </a:r>
            <a:r>
              <a:rPr lang="en-US" sz="1200" b="0" i="0" kern="1200" dirty="0" err="1" smtClean="0">
                <a:solidFill>
                  <a:schemeClr val="tx1"/>
                </a:solidFill>
                <a:effectLst/>
                <a:latin typeface="+mn-lt"/>
                <a:ea typeface="+mn-ea"/>
                <a:cs typeface="+mn-cs"/>
              </a:rPr>
              <a:t>prefs.getDouble</a:t>
            </a:r>
            <a:r>
              <a:rPr lang="en-US" sz="1200" b="0" i="0" kern="1200" dirty="0" smtClean="0">
                <a:solidFill>
                  <a:schemeClr val="tx1"/>
                </a:solidFill>
                <a:effectLst/>
                <a:latin typeface="+mn-lt"/>
                <a:ea typeface="+mn-ea"/>
                <a:cs typeface="+mn-cs"/>
              </a:rPr>
              <a:t>('decimal');</a:t>
            </a:r>
          </a:p>
          <a:p>
            <a:r>
              <a:rPr lang="ru-RU" sz="1200" b="0" i="0" kern="1200" dirty="0" smtClean="0">
                <a:solidFill>
                  <a:schemeClr val="tx1"/>
                </a:solidFill>
                <a:effectLst/>
                <a:latin typeface="+mn-lt"/>
                <a:ea typeface="+mn-ea"/>
                <a:cs typeface="+mn-cs"/>
              </a:rPr>
              <a:t>Эта строка пытается прочитать число с плавающей точкой из ключа '</a:t>
            </a:r>
            <a:r>
              <a:rPr lang="en-US" sz="1200" b="0" i="0" kern="1200" dirty="0" smtClean="0">
                <a:solidFill>
                  <a:schemeClr val="tx1"/>
                </a:solidFill>
                <a:effectLst/>
                <a:latin typeface="+mn-lt"/>
                <a:ea typeface="+mn-ea"/>
                <a:cs typeface="+mn-cs"/>
              </a:rPr>
              <a:t>decimal'. </a:t>
            </a:r>
            <a:r>
              <a:rPr lang="ru-RU" sz="1200" b="0" i="0" kern="1200" dirty="0" smtClean="0">
                <a:solidFill>
                  <a:schemeClr val="tx1"/>
                </a:solidFill>
                <a:effectLst/>
                <a:latin typeface="+mn-lt"/>
                <a:ea typeface="+mn-ea"/>
                <a:cs typeface="+mn-cs"/>
              </a:rPr>
              <a:t>Если ключ '</a:t>
            </a:r>
            <a:r>
              <a:rPr lang="en-US" sz="1200" b="0" i="0" kern="1200" dirty="0" smtClean="0">
                <a:solidFill>
                  <a:schemeClr val="tx1"/>
                </a:solidFill>
                <a:effectLst/>
                <a:latin typeface="+mn-lt"/>
                <a:ea typeface="+mn-ea"/>
                <a:cs typeface="+mn-cs"/>
              </a:rPr>
              <a:t>decimal' </a:t>
            </a:r>
            <a:r>
              <a:rPr lang="ru-RU" sz="1200" b="0" i="0" kern="1200" dirty="0" smtClean="0">
                <a:solidFill>
                  <a:schemeClr val="tx1"/>
                </a:solidFill>
                <a:effectLst/>
                <a:latin typeface="+mn-lt"/>
                <a:ea typeface="+mn-ea"/>
                <a:cs typeface="+mn-cs"/>
              </a:rPr>
              <a:t>не существует, переменная </a:t>
            </a:r>
            <a:r>
              <a:rPr lang="en-US" sz="1200" b="0" i="0" kern="1200" dirty="0" smtClean="0">
                <a:solidFill>
                  <a:schemeClr val="tx1"/>
                </a:solidFill>
                <a:effectLst/>
                <a:latin typeface="+mn-lt"/>
                <a:ea typeface="+mn-ea"/>
                <a:cs typeface="+mn-cs"/>
              </a:rPr>
              <a:t>decimal </a:t>
            </a:r>
            <a:r>
              <a:rPr lang="ru-RU" sz="1200" b="0" i="0" kern="1200" dirty="0" smtClean="0">
                <a:solidFill>
                  <a:schemeClr val="tx1"/>
                </a:solidFill>
                <a:effectLst/>
                <a:latin typeface="+mn-lt"/>
                <a:ea typeface="+mn-ea"/>
                <a:cs typeface="+mn-cs"/>
              </a:rPr>
              <a:t>будет равна </a:t>
            </a:r>
            <a:r>
              <a:rPr lang="en-US" sz="1200" b="0" i="0" kern="1200" dirty="0" smtClean="0">
                <a:solidFill>
                  <a:schemeClr val="tx1"/>
                </a:solidFill>
                <a:effectLst/>
                <a:latin typeface="+mn-lt"/>
                <a:ea typeface="+mn-ea"/>
                <a:cs typeface="+mn-cs"/>
              </a:rPr>
              <a:t>null.</a:t>
            </a:r>
          </a:p>
          <a:p>
            <a:r>
              <a:rPr lang="ru-RU" sz="1200" b="0" i="0" kern="1200" dirty="0" smtClean="0">
                <a:solidFill>
                  <a:schemeClr val="tx1"/>
                </a:solidFill>
                <a:effectLst/>
                <a:latin typeface="+mn-lt"/>
                <a:ea typeface="+mn-ea"/>
                <a:cs typeface="+mn-cs"/>
              </a:rPr>
              <a:t>Чтение строки:</a:t>
            </a:r>
          </a:p>
          <a:p>
            <a:pPr rtl="0" latinLnBrk="0"/>
            <a:r>
              <a:rPr lang="en-US" sz="1200" b="0" i="0" kern="1200" dirty="0" smtClean="0">
                <a:solidFill>
                  <a:schemeClr val="tx1"/>
                </a:solidFill>
                <a:effectLst/>
                <a:latin typeface="+mn-lt"/>
                <a:ea typeface="+mn-ea"/>
                <a:cs typeface="+mn-cs"/>
              </a:rPr>
              <a:t>final String? action = </a:t>
            </a:r>
            <a:r>
              <a:rPr lang="en-US" sz="1200" b="0" i="0" kern="1200" dirty="0" err="1" smtClean="0">
                <a:solidFill>
                  <a:schemeClr val="tx1"/>
                </a:solidFill>
                <a:effectLst/>
                <a:latin typeface="+mn-lt"/>
                <a:ea typeface="+mn-ea"/>
                <a:cs typeface="+mn-cs"/>
              </a:rPr>
              <a:t>prefs.getString</a:t>
            </a:r>
            <a:r>
              <a:rPr lang="en-US" sz="1200" b="0" i="0" kern="1200" dirty="0" smtClean="0">
                <a:solidFill>
                  <a:schemeClr val="tx1"/>
                </a:solidFill>
                <a:effectLst/>
                <a:latin typeface="+mn-lt"/>
                <a:ea typeface="+mn-ea"/>
                <a:cs typeface="+mn-cs"/>
              </a:rPr>
              <a:t>('action');</a:t>
            </a:r>
          </a:p>
          <a:p>
            <a:r>
              <a:rPr lang="ru-RU" sz="1200" b="0" i="0" kern="1200" dirty="0" smtClean="0">
                <a:solidFill>
                  <a:schemeClr val="tx1"/>
                </a:solidFill>
                <a:effectLst/>
                <a:latin typeface="+mn-lt"/>
                <a:ea typeface="+mn-ea"/>
                <a:cs typeface="+mn-cs"/>
              </a:rPr>
              <a:t>Эта строка пытается прочитать строку из ключа '</a:t>
            </a:r>
            <a:r>
              <a:rPr lang="en-US" sz="1200" b="0" i="0" kern="1200" dirty="0" smtClean="0">
                <a:solidFill>
                  <a:schemeClr val="tx1"/>
                </a:solidFill>
                <a:effectLst/>
                <a:latin typeface="+mn-lt"/>
                <a:ea typeface="+mn-ea"/>
                <a:cs typeface="+mn-cs"/>
              </a:rPr>
              <a:t>action'. </a:t>
            </a:r>
            <a:r>
              <a:rPr lang="ru-RU" sz="1200" b="0" i="0" kern="1200" dirty="0" smtClean="0">
                <a:solidFill>
                  <a:schemeClr val="tx1"/>
                </a:solidFill>
                <a:effectLst/>
                <a:latin typeface="+mn-lt"/>
                <a:ea typeface="+mn-ea"/>
                <a:cs typeface="+mn-cs"/>
              </a:rPr>
              <a:t>Если ключ '</a:t>
            </a:r>
            <a:r>
              <a:rPr lang="en-US" sz="1200" b="0" i="0" kern="1200" dirty="0" smtClean="0">
                <a:solidFill>
                  <a:schemeClr val="tx1"/>
                </a:solidFill>
                <a:effectLst/>
                <a:latin typeface="+mn-lt"/>
                <a:ea typeface="+mn-ea"/>
                <a:cs typeface="+mn-cs"/>
              </a:rPr>
              <a:t>action' </a:t>
            </a:r>
            <a:r>
              <a:rPr lang="ru-RU" sz="1200" b="0" i="0" kern="1200" dirty="0" smtClean="0">
                <a:solidFill>
                  <a:schemeClr val="tx1"/>
                </a:solidFill>
                <a:effectLst/>
                <a:latin typeface="+mn-lt"/>
                <a:ea typeface="+mn-ea"/>
                <a:cs typeface="+mn-cs"/>
              </a:rPr>
              <a:t>не существует, переменная </a:t>
            </a:r>
            <a:r>
              <a:rPr lang="en-US" sz="1200" b="0" i="0" kern="1200" dirty="0" smtClean="0">
                <a:solidFill>
                  <a:schemeClr val="tx1"/>
                </a:solidFill>
                <a:effectLst/>
                <a:latin typeface="+mn-lt"/>
                <a:ea typeface="+mn-ea"/>
                <a:cs typeface="+mn-cs"/>
              </a:rPr>
              <a:t>action </a:t>
            </a:r>
            <a:r>
              <a:rPr lang="ru-RU" sz="1200" b="0" i="0" kern="1200" dirty="0" smtClean="0">
                <a:solidFill>
                  <a:schemeClr val="tx1"/>
                </a:solidFill>
                <a:effectLst/>
                <a:latin typeface="+mn-lt"/>
                <a:ea typeface="+mn-ea"/>
                <a:cs typeface="+mn-cs"/>
              </a:rPr>
              <a:t>будет равна </a:t>
            </a:r>
            <a:r>
              <a:rPr lang="en-US" sz="1200" b="0" i="0" kern="1200" dirty="0" smtClean="0">
                <a:solidFill>
                  <a:schemeClr val="tx1"/>
                </a:solidFill>
                <a:effectLst/>
                <a:latin typeface="+mn-lt"/>
                <a:ea typeface="+mn-ea"/>
                <a:cs typeface="+mn-cs"/>
              </a:rPr>
              <a:t>null.</a:t>
            </a:r>
          </a:p>
          <a:p>
            <a:r>
              <a:rPr lang="ru-RU" sz="1200" b="0" i="0" kern="1200" dirty="0" smtClean="0">
                <a:solidFill>
                  <a:schemeClr val="tx1"/>
                </a:solidFill>
                <a:effectLst/>
                <a:latin typeface="+mn-lt"/>
                <a:ea typeface="+mn-ea"/>
                <a:cs typeface="+mn-cs"/>
              </a:rPr>
              <a:t>Чтение списка строк:</a:t>
            </a:r>
          </a:p>
          <a:p>
            <a:pPr rtl="0" latinLnBrk="0"/>
            <a:r>
              <a:rPr lang="en-US" sz="1200" b="0" i="0" kern="1200" dirty="0" smtClean="0">
                <a:solidFill>
                  <a:schemeClr val="tx1"/>
                </a:solidFill>
                <a:effectLst/>
                <a:latin typeface="+mn-lt"/>
                <a:ea typeface="+mn-ea"/>
                <a:cs typeface="+mn-cs"/>
              </a:rPr>
              <a:t>final List&lt;String&gt;? items = </a:t>
            </a:r>
            <a:r>
              <a:rPr lang="en-US" sz="1200" b="0" i="0" kern="1200" dirty="0" err="1" smtClean="0">
                <a:solidFill>
                  <a:schemeClr val="tx1"/>
                </a:solidFill>
                <a:effectLst/>
                <a:latin typeface="+mn-lt"/>
                <a:ea typeface="+mn-ea"/>
                <a:cs typeface="+mn-cs"/>
              </a:rPr>
              <a:t>prefs.getStringList</a:t>
            </a:r>
            <a:r>
              <a:rPr lang="en-US" sz="1200" b="0" i="0" kern="1200" dirty="0" smtClean="0">
                <a:solidFill>
                  <a:schemeClr val="tx1"/>
                </a:solidFill>
                <a:effectLst/>
                <a:latin typeface="+mn-lt"/>
                <a:ea typeface="+mn-ea"/>
                <a:cs typeface="+mn-cs"/>
              </a:rPr>
              <a:t>('items');</a:t>
            </a:r>
          </a:p>
          <a:p>
            <a:r>
              <a:rPr lang="ru-RU" sz="1200" b="0" i="0" kern="1200" dirty="0" smtClean="0">
                <a:solidFill>
                  <a:schemeClr val="tx1"/>
                </a:solidFill>
                <a:effectLst/>
                <a:latin typeface="+mn-lt"/>
                <a:ea typeface="+mn-ea"/>
                <a:cs typeface="+mn-cs"/>
              </a:rPr>
              <a:t>Эта строка пытается прочитать список строк из ключа '</a:t>
            </a:r>
            <a:r>
              <a:rPr lang="en-US" sz="1200" b="0" i="0" kern="1200" dirty="0" smtClean="0">
                <a:solidFill>
                  <a:schemeClr val="tx1"/>
                </a:solidFill>
                <a:effectLst/>
                <a:latin typeface="+mn-lt"/>
                <a:ea typeface="+mn-ea"/>
                <a:cs typeface="+mn-cs"/>
              </a:rPr>
              <a:t>items'. </a:t>
            </a:r>
            <a:r>
              <a:rPr lang="ru-RU" sz="1200" b="0" i="0" kern="1200" dirty="0" smtClean="0">
                <a:solidFill>
                  <a:schemeClr val="tx1"/>
                </a:solidFill>
                <a:effectLst/>
                <a:latin typeface="+mn-lt"/>
                <a:ea typeface="+mn-ea"/>
                <a:cs typeface="+mn-cs"/>
              </a:rPr>
              <a:t>Если ключ '</a:t>
            </a:r>
            <a:r>
              <a:rPr lang="en-US" sz="1200" b="0" i="0" kern="1200" dirty="0" smtClean="0">
                <a:solidFill>
                  <a:schemeClr val="tx1"/>
                </a:solidFill>
                <a:effectLst/>
                <a:latin typeface="+mn-lt"/>
                <a:ea typeface="+mn-ea"/>
                <a:cs typeface="+mn-cs"/>
              </a:rPr>
              <a:t>items' </a:t>
            </a:r>
            <a:r>
              <a:rPr lang="ru-RU" sz="1200" b="0" i="0" kern="1200" dirty="0" smtClean="0">
                <a:solidFill>
                  <a:schemeClr val="tx1"/>
                </a:solidFill>
                <a:effectLst/>
                <a:latin typeface="+mn-lt"/>
                <a:ea typeface="+mn-ea"/>
                <a:cs typeface="+mn-cs"/>
              </a:rPr>
              <a:t>не существует, переменная </a:t>
            </a:r>
            <a:r>
              <a:rPr lang="en-US" sz="1200" b="0" i="0" kern="1200" dirty="0" smtClean="0">
                <a:solidFill>
                  <a:schemeClr val="tx1"/>
                </a:solidFill>
                <a:effectLst/>
                <a:latin typeface="+mn-lt"/>
                <a:ea typeface="+mn-ea"/>
                <a:cs typeface="+mn-cs"/>
              </a:rPr>
              <a:t>items </a:t>
            </a:r>
            <a:r>
              <a:rPr lang="ru-RU" sz="1200" b="0" i="0" kern="1200" dirty="0" smtClean="0">
                <a:solidFill>
                  <a:schemeClr val="tx1"/>
                </a:solidFill>
                <a:effectLst/>
                <a:latin typeface="+mn-lt"/>
                <a:ea typeface="+mn-ea"/>
                <a:cs typeface="+mn-cs"/>
              </a:rPr>
              <a:t>будет равна </a:t>
            </a:r>
            <a:r>
              <a:rPr lang="en-US" sz="1200" b="0" i="0" kern="1200" dirty="0" smtClean="0">
                <a:solidFill>
                  <a:schemeClr val="tx1"/>
                </a:solidFill>
                <a:effectLst/>
                <a:latin typeface="+mn-lt"/>
                <a:ea typeface="+mn-ea"/>
                <a:cs typeface="+mn-cs"/>
              </a:rPr>
              <a:t>null.</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31</a:t>
            </a:fld>
            <a:endParaRPr lang="en-US"/>
          </a:p>
        </p:txBody>
      </p:sp>
    </p:spTree>
    <p:extLst>
      <p:ext uri="{BB962C8B-B14F-4D97-AF65-F5344CB8AC3E}">
        <p14:creationId xmlns:p14="http://schemas.microsoft.com/office/powerpoint/2010/main" val="3785462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Пояснение кода</a:t>
            </a:r>
          </a:p>
          <a:p>
            <a:pPr rtl="0" latinLnBrk="0"/>
            <a:r>
              <a:rPr lang="en-US" sz="1200" kern="1200" dirty="0" smtClean="0">
                <a:solidFill>
                  <a:schemeClr val="tx1"/>
                </a:solidFill>
                <a:effectLst/>
                <a:latin typeface="+mn-lt"/>
                <a:ea typeface="+mn-ea"/>
                <a:cs typeface="+mn-cs"/>
              </a:rPr>
              <a:t>await </a:t>
            </a:r>
            <a:r>
              <a:rPr lang="en-US" sz="1200" kern="1200" dirty="0" err="1" smtClean="0">
                <a:solidFill>
                  <a:schemeClr val="tx1"/>
                </a:solidFill>
                <a:effectLst/>
                <a:latin typeface="+mn-lt"/>
                <a:ea typeface="+mn-ea"/>
                <a:cs typeface="+mn-cs"/>
              </a:rPr>
              <a:t>prefs.remove</a:t>
            </a:r>
            <a:r>
              <a:rPr lang="en-US" sz="1200" kern="1200" dirty="0" smtClean="0">
                <a:solidFill>
                  <a:schemeClr val="tx1"/>
                </a:solidFill>
                <a:effectLst/>
                <a:latin typeface="+mn-lt"/>
                <a:ea typeface="+mn-ea"/>
                <a:cs typeface="+mn-cs"/>
              </a:rPr>
              <a:t>('counter');</a:t>
            </a:r>
          </a:p>
          <a:p>
            <a:r>
              <a:rPr lang="ru-RU" sz="1200" b="0" i="0" kern="1200" dirty="0" smtClean="0">
                <a:solidFill>
                  <a:schemeClr val="tx1"/>
                </a:solidFill>
                <a:effectLst/>
                <a:latin typeface="+mn-lt"/>
                <a:ea typeface="+mn-ea"/>
                <a:cs typeface="+mn-cs"/>
              </a:rPr>
              <a:t>Эта строка кода удаляет данные, связанные с ключом '</a:t>
            </a:r>
            <a:r>
              <a:rPr lang="en-US" sz="1200" b="0" i="0" kern="1200" dirty="0" smtClean="0">
                <a:solidFill>
                  <a:schemeClr val="tx1"/>
                </a:solidFill>
                <a:effectLst/>
                <a:latin typeface="+mn-lt"/>
                <a:ea typeface="+mn-ea"/>
                <a:cs typeface="+mn-cs"/>
              </a:rPr>
              <a:t>counter', </a:t>
            </a:r>
            <a:r>
              <a:rPr lang="ru-RU" sz="1200" b="0" i="0" kern="1200" dirty="0" smtClean="0">
                <a:solidFill>
                  <a:schemeClr val="tx1"/>
                </a:solidFill>
                <a:effectLst/>
                <a:latin typeface="+mn-lt"/>
                <a:ea typeface="+mn-ea"/>
                <a:cs typeface="+mn-cs"/>
              </a:rPr>
              <a:t>из </a:t>
            </a:r>
            <a:r>
              <a:rPr lang="en-US" sz="1200" b="0" i="0" kern="1200" dirty="0" err="1" smtClean="0">
                <a:solidFill>
                  <a:schemeClr val="tx1"/>
                </a:solidFill>
                <a:effectLst/>
                <a:latin typeface="+mn-lt"/>
                <a:ea typeface="+mn-ea"/>
                <a:cs typeface="+mn-cs"/>
              </a:rPr>
              <a:t>SharedPreferences</a:t>
            </a:r>
            <a:r>
              <a:rPr lang="en-US" sz="1200" b="0" i="0" kern="1200" dirty="0" smtClean="0">
                <a:solidFill>
                  <a:schemeClr val="tx1"/>
                </a:solidFill>
                <a:effectLst/>
                <a:latin typeface="+mn-lt"/>
                <a:ea typeface="+mn-ea"/>
                <a:cs typeface="+mn-cs"/>
              </a:rPr>
              <a:t>.</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32</a:t>
            </a:fld>
            <a:endParaRPr lang="en-US"/>
          </a:p>
        </p:txBody>
      </p:sp>
    </p:spTree>
    <p:extLst>
      <p:ext uri="{BB962C8B-B14F-4D97-AF65-F5344CB8AC3E}">
        <p14:creationId xmlns:p14="http://schemas.microsoft.com/office/powerpoint/2010/main" val="1241113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Каждый раз, когда параметр фильтра включается в качестве параметра метода, настоятельно рекомендуется использовать его, чтобы избежать потенциально нежелательных побочных эффектов.</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await </a:t>
            </a:r>
            <a:r>
              <a:rPr lang="en-US" dirty="0" err="1" smtClean="0"/>
              <a:t>asyncPrefs.clear</a:t>
            </a:r>
            <a:r>
              <a:rPr lang="en-US" dirty="0" smtClean="0"/>
              <a:t>(</a:t>
            </a:r>
            <a:r>
              <a:rPr lang="en-US" dirty="0" err="1" smtClean="0"/>
              <a:t>allowList</a:t>
            </a:r>
            <a:r>
              <a:rPr lang="en-US" dirty="0" smtClean="0"/>
              <a:t>: &lt;String&gt;{'action', 'repeat'});</a:t>
            </a:r>
          </a:p>
          <a:p>
            <a:endParaRPr lang="ru-RU" dirty="0" smtClean="0"/>
          </a:p>
          <a:p>
            <a:endParaRPr lang="ru-RU" dirty="0" smtClean="0"/>
          </a:p>
          <a:p>
            <a:r>
              <a:rPr lang="ru-RU" sz="1200" b="0" i="0" kern="1200" dirty="0" smtClean="0">
                <a:solidFill>
                  <a:schemeClr val="tx1"/>
                </a:solidFill>
                <a:effectLst/>
                <a:latin typeface="+mn-lt"/>
                <a:ea typeface="+mn-ea"/>
                <a:cs typeface="+mn-cs"/>
              </a:rPr>
              <a:t>Метод </a:t>
            </a:r>
            <a:r>
              <a:rPr lang="en-US" dirty="0" smtClean="0"/>
              <a:t>await </a:t>
            </a:r>
            <a:r>
              <a:rPr lang="en-US" dirty="0" err="1" smtClean="0"/>
              <a:t>asyncPrefs.clear</a:t>
            </a:r>
            <a:r>
              <a:rPr lang="en-US" dirty="0" smtClean="0"/>
              <a:t>(</a:t>
            </a:r>
            <a:r>
              <a:rPr lang="en-US" dirty="0" err="1" smtClean="0"/>
              <a:t>allowList</a:t>
            </a:r>
            <a:r>
              <a:rPr lang="en-US" dirty="0" smtClean="0"/>
              <a:t>: &lt;String&gt;{'action', 'repeat'});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используется для очистки всех данных, хранящихся в </a:t>
            </a:r>
            <a:r>
              <a:rPr lang="en-US" dirty="0" err="1" smtClean="0"/>
              <a:t>SharedPreferences</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за исключением тех ключей, которые указаны в </a:t>
            </a:r>
            <a:r>
              <a:rPr lang="en-US" dirty="0" err="1" smtClean="0"/>
              <a:t>allowList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 данном случае, ключи </a:t>
            </a:r>
            <a:r>
              <a:rPr lang="ru-RU" dirty="0" smtClean="0"/>
              <a:t>'</a:t>
            </a:r>
            <a:r>
              <a:rPr lang="en-US" dirty="0" smtClean="0"/>
              <a:t>action'</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и </a:t>
            </a:r>
            <a:r>
              <a:rPr lang="ru-RU" dirty="0" smtClean="0"/>
              <a:t>'</a:t>
            </a:r>
            <a:r>
              <a:rPr lang="en-US" dirty="0" smtClean="0"/>
              <a:t>repeat'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будут сохранены, а все остальные данные будут удалены.</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Создание экземпляра </a:t>
            </a:r>
            <a:r>
              <a:rPr lang="en-US" sz="1200" b="0" i="0" kern="1200" dirty="0" err="1" smtClean="0">
                <a:solidFill>
                  <a:schemeClr val="tx1"/>
                </a:solidFill>
                <a:effectLst/>
                <a:latin typeface="+mn-lt"/>
                <a:ea typeface="+mn-ea"/>
                <a:cs typeface="+mn-cs"/>
              </a:rPr>
              <a:t>SharedPreferencesAsync</a:t>
            </a:r>
            <a:r>
              <a:rPr lang="en-US" sz="1200" b="0" i="0" kern="1200" dirty="0" smtClean="0">
                <a:solidFill>
                  <a:schemeClr val="tx1"/>
                </a:solidFill>
                <a:effectLst/>
                <a:latin typeface="+mn-lt"/>
                <a:ea typeface="+mn-ea"/>
                <a:cs typeface="+mn-cs"/>
              </a:rPr>
              <a:t>:</a:t>
            </a:r>
          </a:p>
          <a:p>
            <a:pPr rtl="0" latinLnBrk="0"/>
            <a:r>
              <a:rPr lang="en-US" sz="1200" b="0" i="0" kern="1200" dirty="0" smtClean="0">
                <a:solidFill>
                  <a:schemeClr val="tx1"/>
                </a:solidFill>
                <a:effectLst/>
                <a:latin typeface="+mn-lt"/>
                <a:ea typeface="+mn-ea"/>
                <a:cs typeface="+mn-cs"/>
              </a:rPr>
              <a:t>final </a:t>
            </a:r>
            <a:r>
              <a:rPr lang="en-US" sz="1200" b="0" i="0" kern="1200" dirty="0" err="1" smtClean="0">
                <a:solidFill>
                  <a:schemeClr val="tx1"/>
                </a:solidFill>
                <a:effectLst/>
                <a:latin typeface="+mn-lt"/>
                <a:ea typeface="+mn-ea"/>
                <a:cs typeface="+mn-cs"/>
              </a:rPr>
              <a:t>SharedPreferencesAsync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asyncPrefs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SharedPreferencesAsync</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создаётся экземпляр </a:t>
            </a:r>
            <a:r>
              <a:rPr lang="en-US" sz="1200" b="0" i="0" kern="1200" dirty="0" err="1" smtClean="0">
                <a:solidFill>
                  <a:schemeClr val="tx1"/>
                </a:solidFill>
                <a:effectLst/>
                <a:latin typeface="+mn-lt"/>
                <a:ea typeface="+mn-ea"/>
                <a:cs typeface="+mn-cs"/>
              </a:rPr>
              <a:t>SharedPreferencesAsync</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который предоставляет асинхронные методы для работы с </a:t>
            </a:r>
            <a:r>
              <a:rPr lang="en-US" sz="1200" b="0" i="0" kern="1200" dirty="0" err="1" smtClean="0">
                <a:solidFill>
                  <a:schemeClr val="tx1"/>
                </a:solidFill>
                <a:effectLst/>
                <a:latin typeface="+mn-lt"/>
                <a:ea typeface="+mn-ea"/>
                <a:cs typeface="+mn-cs"/>
              </a:rPr>
              <a:t>SharedPreferences</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Сохранение булевого значения:</a:t>
            </a:r>
          </a:p>
          <a:p>
            <a:pPr rtl="0" latinLnBrk="0"/>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asyncPrefs.setBool</a:t>
            </a:r>
            <a:r>
              <a:rPr lang="en-US" sz="1200" b="0" i="0" kern="1200" dirty="0" smtClean="0">
                <a:solidFill>
                  <a:schemeClr val="tx1"/>
                </a:solidFill>
                <a:effectLst/>
                <a:latin typeface="+mn-lt"/>
                <a:ea typeface="+mn-ea"/>
                <a:cs typeface="+mn-cs"/>
              </a:rPr>
              <a:t>('repeat', true);</a:t>
            </a:r>
          </a:p>
          <a:p>
            <a:r>
              <a:rPr lang="ru-RU" sz="1200" b="0" i="0" kern="1200" dirty="0" smtClean="0">
                <a:solidFill>
                  <a:schemeClr val="tx1"/>
                </a:solidFill>
                <a:effectLst/>
                <a:latin typeface="+mn-lt"/>
                <a:ea typeface="+mn-ea"/>
                <a:cs typeface="+mn-cs"/>
              </a:rPr>
              <a:t>Эта строка сохраняет булево значение </a:t>
            </a:r>
            <a:r>
              <a:rPr lang="en-US" sz="1200" b="0" i="0" kern="1200" dirty="0" smtClean="0">
                <a:solidFill>
                  <a:schemeClr val="tx1"/>
                </a:solidFill>
                <a:effectLst/>
                <a:latin typeface="+mn-lt"/>
                <a:ea typeface="+mn-ea"/>
                <a:cs typeface="+mn-cs"/>
              </a:rPr>
              <a:t>true </a:t>
            </a:r>
            <a:r>
              <a:rPr lang="ru-RU" sz="1200" b="0" i="0" kern="1200" dirty="0" smtClean="0">
                <a:solidFill>
                  <a:schemeClr val="tx1"/>
                </a:solidFill>
                <a:effectLst/>
                <a:latin typeface="+mn-lt"/>
                <a:ea typeface="+mn-ea"/>
                <a:cs typeface="+mn-cs"/>
              </a:rPr>
              <a:t>под ключом '</a:t>
            </a:r>
            <a:r>
              <a:rPr lang="en-US" sz="1200" b="0" i="0" kern="1200" dirty="0" smtClean="0">
                <a:solidFill>
                  <a:schemeClr val="tx1"/>
                </a:solidFill>
                <a:effectLst/>
                <a:latin typeface="+mn-lt"/>
                <a:ea typeface="+mn-ea"/>
                <a:cs typeface="+mn-cs"/>
              </a:rPr>
              <a:t>repeat'.</a:t>
            </a:r>
          </a:p>
          <a:p>
            <a:r>
              <a:rPr lang="ru-RU" sz="1200" b="0" i="0" kern="1200" dirty="0" smtClean="0">
                <a:solidFill>
                  <a:schemeClr val="tx1"/>
                </a:solidFill>
                <a:effectLst/>
                <a:latin typeface="+mn-lt"/>
                <a:ea typeface="+mn-ea"/>
                <a:cs typeface="+mn-cs"/>
              </a:rPr>
              <a:t>Сохранение строки:</a:t>
            </a:r>
          </a:p>
          <a:p>
            <a:pPr rtl="0" latinLnBrk="0"/>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asyncPrefs.setString</a:t>
            </a:r>
            <a:r>
              <a:rPr lang="en-US" sz="1200" b="0" i="0" kern="1200" dirty="0" smtClean="0">
                <a:solidFill>
                  <a:schemeClr val="tx1"/>
                </a:solidFill>
                <a:effectLst/>
                <a:latin typeface="+mn-lt"/>
                <a:ea typeface="+mn-ea"/>
                <a:cs typeface="+mn-cs"/>
              </a:rPr>
              <a:t>('action', 'Start');</a:t>
            </a:r>
          </a:p>
          <a:p>
            <a:r>
              <a:rPr lang="ru-RU" sz="1200" b="0" i="0" kern="1200" dirty="0" smtClean="0">
                <a:solidFill>
                  <a:schemeClr val="tx1"/>
                </a:solidFill>
                <a:effectLst/>
                <a:latin typeface="+mn-lt"/>
                <a:ea typeface="+mn-ea"/>
                <a:cs typeface="+mn-cs"/>
              </a:rPr>
              <a:t>Эта строка сохраняет строку '</a:t>
            </a:r>
            <a:r>
              <a:rPr lang="en-US" sz="1200" b="0" i="0" kern="1200" dirty="0" smtClean="0">
                <a:solidFill>
                  <a:schemeClr val="tx1"/>
                </a:solidFill>
                <a:effectLst/>
                <a:latin typeface="+mn-lt"/>
                <a:ea typeface="+mn-ea"/>
                <a:cs typeface="+mn-cs"/>
              </a:rPr>
              <a:t>Start' </a:t>
            </a:r>
            <a:r>
              <a:rPr lang="ru-RU" sz="1200" b="0" i="0" kern="1200" dirty="0" smtClean="0">
                <a:solidFill>
                  <a:schemeClr val="tx1"/>
                </a:solidFill>
                <a:effectLst/>
                <a:latin typeface="+mn-lt"/>
                <a:ea typeface="+mn-ea"/>
                <a:cs typeface="+mn-cs"/>
              </a:rPr>
              <a:t>под ключом '</a:t>
            </a:r>
            <a:r>
              <a:rPr lang="en-US" sz="1200" b="0" i="0" kern="1200" dirty="0" smtClean="0">
                <a:solidFill>
                  <a:schemeClr val="tx1"/>
                </a:solidFill>
                <a:effectLst/>
                <a:latin typeface="+mn-lt"/>
                <a:ea typeface="+mn-ea"/>
                <a:cs typeface="+mn-cs"/>
              </a:rPr>
              <a:t>action'.</a:t>
            </a:r>
          </a:p>
          <a:p>
            <a:r>
              <a:rPr lang="ru-RU" sz="1200" b="0" i="0" kern="1200" dirty="0" smtClean="0">
                <a:solidFill>
                  <a:schemeClr val="tx1"/>
                </a:solidFill>
                <a:effectLst/>
                <a:latin typeface="+mn-lt"/>
                <a:ea typeface="+mn-ea"/>
                <a:cs typeface="+mn-cs"/>
              </a:rPr>
              <a:t>Чтение булевого значения:</a:t>
            </a:r>
          </a:p>
          <a:p>
            <a:pPr rtl="0" latinLnBrk="0"/>
            <a:r>
              <a:rPr lang="en-US" sz="1200" b="0" i="0" kern="1200" dirty="0" smtClean="0">
                <a:solidFill>
                  <a:schemeClr val="tx1"/>
                </a:solidFill>
                <a:effectLst/>
                <a:latin typeface="+mn-lt"/>
                <a:ea typeface="+mn-ea"/>
                <a:cs typeface="+mn-cs"/>
              </a:rPr>
              <a:t>final bool? repeat = await </a:t>
            </a:r>
            <a:r>
              <a:rPr lang="en-US" sz="1200" b="0" i="0" kern="1200" dirty="0" err="1" smtClean="0">
                <a:solidFill>
                  <a:schemeClr val="tx1"/>
                </a:solidFill>
                <a:effectLst/>
                <a:latin typeface="+mn-lt"/>
                <a:ea typeface="+mn-ea"/>
                <a:cs typeface="+mn-cs"/>
              </a:rPr>
              <a:t>asyncPrefs.getBool</a:t>
            </a:r>
            <a:r>
              <a:rPr lang="en-US" sz="1200" b="0" i="0" kern="1200" dirty="0" smtClean="0">
                <a:solidFill>
                  <a:schemeClr val="tx1"/>
                </a:solidFill>
                <a:effectLst/>
                <a:latin typeface="+mn-lt"/>
                <a:ea typeface="+mn-ea"/>
                <a:cs typeface="+mn-cs"/>
              </a:rPr>
              <a:t>('repeat');</a:t>
            </a:r>
          </a:p>
          <a:p>
            <a:r>
              <a:rPr lang="ru-RU" sz="1200" b="0" i="0" kern="1200" dirty="0" smtClean="0">
                <a:solidFill>
                  <a:schemeClr val="tx1"/>
                </a:solidFill>
                <a:effectLst/>
                <a:latin typeface="+mn-lt"/>
                <a:ea typeface="+mn-ea"/>
                <a:cs typeface="+mn-cs"/>
              </a:rPr>
              <a:t>Эта строка пытается прочитать булево значение из ключа '</a:t>
            </a:r>
            <a:r>
              <a:rPr lang="en-US" sz="1200" b="0" i="0" kern="1200" dirty="0" smtClean="0">
                <a:solidFill>
                  <a:schemeClr val="tx1"/>
                </a:solidFill>
                <a:effectLst/>
                <a:latin typeface="+mn-lt"/>
                <a:ea typeface="+mn-ea"/>
                <a:cs typeface="+mn-cs"/>
              </a:rPr>
              <a:t>repeat'. </a:t>
            </a:r>
            <a:r>
              <a:rPr lang="ru-RU" sz="1200" b="0" i="0" kern="1200" dirty="0" smtClean="0">
                <a:solidFill>
                  <a:schemeClr val="tx1"/>
                </a:solidFill>
                <a:effectLst/>
                <a:latin typeface="+mn-lt"/>
                <a:ea typeface="+mn-ea"/>
                <a:cs typeface="+mn-cs"/>
              </a:rPr>
              <a:t>Если ключ '</a:t>
            </a:r>
            <a:r>
              <a:rPr lang="en-US" sz="1200" b="0" i="0" kern="1200" dirty="0" smtClean="0">
                <a:solidFill>
                  <a:schemeClr val="tx1"/>
                </a:solidFill>
                <a:effectLst/>
                <a:latin typeface="+mn-lt"/>
                <a:ea typeface="+mn-ea"/>
                <a:cs typeface="+mn-cs"/>
              </a:rPr>
              <a:t>repeat' </a:t>
            </a:r>
            <a:r>
              <a:rPr lang="ru-RU" sz="1200" b="0" i="0" kern="1200" dirty="0" smtClean="0">
                <a:solidFill>
                  <a:schemeClr val="tx1"/>
                </a:solidFill>
                <a:effectLst/>
                <a:latin typeface="+mn-lt"/>
                <a:ea typeface="+mn-ea"/>
                <a:cs typeface="+mn-cs"/>
              </a:rPr>
              <a:t>не существует, переменная </a:t>
            </a:r>
            <a:r>
              <a:rPr lang="en-US" sz="1200" b="0" i="0" kern="1200" dirty="0" smtClean="0">
                <a:solidFill>
                  <a:schemeClr val="tx1"/>
                </a:solidFill>
                <a:effectLst/>
                <a:latin typeface="+mn-lt"/>
                <a:ea typeface="+mn-ea"/>
                <a:cs typeface="+mn-cs"/>
              </a:rPr>
              <a:t>repeat </a:t>
            </a:r>
            <a:r>
              <a:rPr lang="ru-RU" sz="1200" b="0" i="0" kern="1200" dirty="0" smtClean="0">
                <a:solidFill>
                  <a:schemeClr val="tx1"/>
                </a:solidFill>
                <a:effectLst/>
                <a:latin typeface="+mn-lt"/>
                <a:ea typeface="+mn-ea"/>
                <a:cs typeface="+mn-cs"/>
              </a:rPr>
              <a:t>будет равна </a:t>
            </a:r>
            <a:r>
              <a:rPr lang="en-US" sz="1200" b="0" i="0" kern="1200" dirty="0" smtClean="0">
                <a:solidFill>
                  <a:schemeClr val="tx1"/>
                </a:solidFill>
                <a:effectLst/>
                <a:latin typeface="+mn-lt"/>
                <a:ea typeface="+mn-ea"/>
                <a:cs typeface="+mn-cs"/>
              </a:rPr>
              <a:t>null.</a:t>
            </a:r>
          </a:p>
          <a:p>
            <a:r>
              <a:rPr lang="ru-RU" sz="1200" b="0" i="0" kern="1200" dirty="0" smtClean="0">
                <a:solidFill>
                  <a:schemeClr val="tx1"/>
                </a:solidFill>
                <a:effectLst/>
                <a:latin typeface="+mn-lt"/>
                <a:ea typeface="+mn-ea"/>
                <a:cs typeface="+mn-cs"/>
              </a:rPr>
              <a:t>Чтение строки:</a:t>
            </a:r>
          </a:p>
          <a:p>
            <a:pPr rtl="0" latinLnBrk="0"/>
            <a:r>
              <a:rPr lang="en-US" sz="1200" b="0" i="0" kern="1200" dirty="0" smtClean="0">
                <a:solidFill>
                  <a:schemeClr val="tx1"/>
                </a:solidFill>
                <a:effectLst/>
                <a:latin typeface="+mn-lt"/>
                <a:ea typeface="+mn-ea"/>
                <a:cs typeface="+mn-cs"/>
              </a:rPr>
              <a:t>final String? action = await </a:t>
            </a:r>
            <a:r>
              <a:rPr lang="en-US" sz="1200" b="0" i="0" kern="1200" dirty="0" err="1" smtClean="0">
                <a:solidFill>
                  <a:schemeClr val="tx1"/>
                </a:solidFill>
                <a:effectLst/>
                <a:latin typeface="+mn-lt"/>
                <a:ea typeface="+mn-ea"/>
                <a:cs typeface="+mn-cs"/>
              </a:rPr>
              <a:t>asyncPrefs.getString</a:t>
            </a:r>
            <a:r>
              <a:rPr lang="en-US" sz="1200" b="0" i="0" kern="1200" dirty="0" smtClean="0">
                <a:solidFill>
                  <a:schemeClr val="tx1"/>
                </a:solidFill>
                <a:effectLst/>
                <a:latin typeface="+mn-lt"/>
                <a:ea typeface="+mn-ea"/>
                <a:cs typeface="+mn-cs"/>
              </a:rPr>
              <a:t>('action');</a:t>
            </a:r>
          </a:p>
          <a:p>
            <a:r>
              <a:rPr lang="ru-RU" sz="1200" b="0" i="0" kern="1200" dirty="0" smtClean="0">
                <a:solidFill>
                  <a:schemeClr val="tx1"/>
                </a:solidFill>
                <a:effectLst/>
                <a:latin typeface="+mn-lt"/>
                <a:ea typeface="+mn-ea"/>
                <a:cs typeface="+mn-cs"/>
              </a:rPr>
              <a:t>Эта строка пытается прочитать строку из ключа '</a:t>
            </a:r>
            <a:r>
              <a:rPr lang="en-US" sz="1200" b="0" i="0" kern="1200" dirty="0" smtClean="0">
                <a:solidFill>
                  <a:schemeClr val="tx1"/>
                </a:solidFill>
                <a:effectLst/>
                <a:latin typeface="+mn-lt"/>
                <a:ea typeface="+mn-ea"/>
                <a:cs typeface="+mn-cs"/>
              </a:rPr>
              <a:t>action'. </a:t>
            </a:r>
            <a:r>
              <a:rPr lang="ru-RU" sz="1200" b="0" i="0" kern="1200" dirty="0" smtClean="0">
                <a:solidFill>
                  <a:schemeClr val="tx1"/>
                </a:solidFill>
                <a:effectLst/>
                <a:latin typeface="+mn-lt"/>
                <a:ea typeface="+mn-ea"/>
                <a:cs typeface="+mn-cs"/>
              </a:rPr>
              <a:t>Если ключ '</a:t>
            </a:r>
            <a:r>
              <a:rPr lang="en-US" sz="1200" b="0" i="0" kern="1200" dirty="0" smtClean="0">
                <a:solidFill>
                  <a:schemeClr val="tx1"/>
                </a:solidFill>
                <a:effectLst/>
                <a:latin typeface="+mn-lt"/>
                <a:ea typeface="+mn-ea"/>
                <a:cs typeface="+mn-cs"/>
              </a:rPr>
              <a:t>action' </a:t>
            </a:r>
            <a:r>
              <a:rPr lang="ru-RU" sz="1200" b="0" i="0" kern="1200" dirty="0" smtClean="0">
                <a:solidFill>
                  <a:schemeClr val="tx1"/>
                </a:solidFill>
                <a:effectLst/>
                <a:latin typeface="+mn-lt"/>
                <a:ea typeface="+mn-ea"/>
                <a:cs typeface="+mn-cs"/>
              </a:rPr>
              <a:t>не существует, переменная </a:t>
            </a:r>
            <a:r>
              <a:rPr lang="en-US" sz="1200" b="0" i="0" kern="1200" dirty="0" smtClean="0">
                <a:solidFill>
                  <a:schemeClr val="tx1"/>
                </a:solidFill>
                <a:effectLst/>
                <a:latin typeface="+mn-lt"/>
                <a:ea typeface="+mn-ea"/>
                <a:cs typeface="+mn-cs"/>
              </a:rPr>
              <a:t>action </a:t>
            </a:r>
            <a:r>
              <a:rPr lang="ru-RU" sz="1200" b="0" i="0" kern="1200" dirty="0" smtClean="0">
                <a:solidFill>
                  <a:schemeClr val="tx1"/>
                </a:solidFill>
                <a:effectLst/>
                <a:latin typeface="+mn-lt"/>
                <a:ea typeface="+mn-ea"/>
                <a:cs typeface="+mn-cs"/>
              </a:rPr>
              <a:t>будет равна </a:t>
            </a:r>
            <a:r>
              <a:rPr lang="en-US" sz="1200" b="0" i="0" kern="1200" dirty="0" smtClean="0">
                <a:solidFill>
                  <a:schemeClr val="tx1"/>
                </a:solidFill>
                <a:effectLst/>
                <a:latin typeface="+mn-lt"/>
                <a:ea typeface="+mn-ea"/>
                <a:cs typeface="+mn-cs"/>
              </a:rPr>
              <a:t>null.</a:t>
            </a:r>
          </a:p>
          <a:p>
            <a:r>
              <a:rPr lang="ru-RU" sz="1200" b="0" i="0" kern="1200" dirty="0" smtClean="0">
                <a:solidFill>
                  <a:schemeClr val="tx1"/>
                </a:solidFill>
                <a:effectLst/>
                <a:latin typeface="+mn-lt"/>
                <a:ea typeface="+mn-ea"/>
                <a:cs typeface="+mn-cs"/>
              </a:rPr>
              <a:t>Удаление данных для ключа '</a:t>
            </a:r>
            <a:r>
              <a:rPr lang="en-US" sz="1200" b="0" i="0" kern="1200" dirty="0" smtClean="0">
                <a:solidFill>
                  <a:schemeClr val="tx1"/>
                </a:solidFill>
                <a:effectLst/>
                <a:latin typeface="+mn-lt"/>
                <a:ea typeface="+mn-ea"/>
                <a:cs typeface="+mn-cs"/>
              </a:rPr>
              <a:t>repeat':</a:t>
            </a:r>
          </a:p>
          <a:p>
            <a:pPr rtl="0" latinLnBrk="0"/>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asyncPrefs.remove</a:t>
            </a:r>
            <a:r>
              <a:rPr lang="en-US" sz="1200" b="0" i="0" kern="1200" dirty="0" smtClean="0">
                <a:solidFill>
                  <a:schemeClr val="tx1"/>
                </a:solidFill>
                <a:effectLst/>
                <a:latin typeface="+mn-lt"/>
                <a:ea typeface="+mn-ea"/>
                <a:cs typeface="+mn-cs"/>
              </a:rPr>
              <a:t>('repeat');</a:t>
            </a:r>
          </a:p>
          <a:p>
            <a:r>
              <a:rPr lang="ru-RU" sz="1200" b="0" i="0" kern="1200" dirty="0" smtClean="0">
                <a:solidFill>
                  <a:schemeClr val="tx1"/>
                </a:solidFill>
                <a:effectLst/>
                <a:latin typeface="+mn-lt"/>
                <a:ea typeface="+mn-ea"/>
                <a:cs typeface="+mn-cs"/>
              </a:rPr>
              <a:t>Эта строка удаляет данные, связанные с ключом '</a:t>
            </a:r>
            <a:r>
              <a:rPr lang="en-US" sz="1200" b="0" i="0" kern="1200" dirty="0" smtClean="0">
                <a:solidFill>
                  <a:schemeClr val="tx1"/>
                </a:solidFill>
                <a:effectLst/>
                <a:latin typeface="+mn-lt"/>
                <a:ea typeface="+mn-ea"/>
                <a:cs typeface="+mn-cs"/>
              </a:rPr>
              <a:t>repeat', </a:t>
            </a:r>
            <a:r>
              <a:rPr lang="ru-RU" sz="1200" b="0" i="0" kern="1200" dirty="0" smtClean="0">
                <a:solidFill>
                  <a:schemeClr val="tx1"/>
                </a:solidFill>
                <a:effectLst/>
                <a:latin typeface="+mn-lt"/>
                <a:ea typeface="+mn-ea"/>
                <a:cs typeface="+mn-cs"/>
              </a:rPr>
              <a:t>из </a:t>
            </a:r>
            <a:r>
              <a:rPr lang="en-US" sz="1200" b="0" i="0" kern="1200" dirty="0" err="1" smtClean="0">
                <a:solidFill>
                  <a:schemeClr val="tx1"/>
                </a:solidFill>
                <a:effectLst/>
                <a:latin typeface="+mn-lt"/>
                <a:ea typeface="+mn-ea"/>
                <a:cs typeface="+mn-cs"/>
              </a:rPr>
              <a:t>SharedPreferences</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Очистка данных с исключением указанных ключей:</a:t>
            </a:r>
          </a:p>
          <a:p>
            <a:pPr rtl="0" latinLnBrk="0"/>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asyncPrefs.clear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allowList</a:t>
            </a:r>
            <a:r>
              <a:rPr lang="en-US" sz="1200" b="0" i="0" kern="1200" dirty="0" smtClean="0">
                <a:solidFill>
                  <a:schemeClr val="tx1"/>
                </a:solidFill>
                <a:effectLst/>
                <a:latin typeface="+mn-lt"/>
                <a:ea typeface="+mn-ea"/>
                <a:cs typeface="+mn-cs"/>
              </a:rPr>
              <a:t>: &lt;String&gt;{'action', 'repeat'});</a:t>
            </a:r>
          </a:p>
          <a:p>
            <a:r>
              <a:rPr lang="ru-RU" sz="1200" b="0" i="0" kern="1200" dirty="0" smtClean="0">
                <a:solidFill>
                  <a:schemeClr val="tx1"/>
                </a:solidFill>
                <a:effectLst/>
                <a:latin typeface="+mn-lt"/>
                <a:ea typeface="+mn-ea"/>
                <a:cs typeface="+mn-cs"/>
              </a:rPr>
              <a:t>Эта строка очищает все данные из </a:t>
            </a:r>
            <a:r>
              <a:rPr lang="en-US" sz="1200" b="0" i="0" kern="1200" dirty="0" err="1" smtClean="0">
                <a:solidFill>
                  <a:schemeClr val="tx1"/>
                </a:solidFill>
                <a:effectLst/>
                <a:latin typeface="+mn-lt"/>
                <a:ea typeface="+mn-ea"/>
                <a:cs typeface="+mn-cs"/>
              </a:rPr>
              <a:t>SharedPreferences</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за исключением тех, ключи которых указаны в </a:t>
            </a:r>
            <a:r>
              <a:rPr lang="en-US" sz="1200" b="0" i="0" kern="1200" dirty="0" err="1" smtClean="0">
                <a:solidFill>
                  <a:schemeClr val="tx1"/>
                </a:solidFill>
                <a:effectLst/>
                <a:latin typeface="+mn-lt"/>
                <a:ea typeface="+mn-ea"/>
                <a:cs typeface="+mn-cs"/>
              </a:rPr>
              <a:t>allowList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 данном случае, ключи '</a:t>
            </a:r>
            <a:r>
              <a:rPr lang="en-US" sz="1200" b="0" i="0" kern="1200" dirty="0" smtClean="0">
                <a:solidFill>
                  <a:schemeClr val="tx1"/>
                </a:solidFill>
                <a:effectLst/>
                <a:latin typeface="+mn-lt"/>
                <a:ea typeface="+mn-ea"/>
                <a:cs typeface="+mn-cs"/>
              </a:rPr>
              <a:t>action' </a:t>
            </a:r>
            <a:r>
              <a:rPr lang="ru-RU" sz="1200" b="0" i="0" kern="1200" dirty="0" smtClean="0">
                <a:solidFill>
                  <a:schemeClr val="tx1"/>
                </a:solidFill>
                <a:effectLst/>
                <a:latin typeface="+mn-lt"/>
                <a:ea typeface="+mn-ea"/>
                <a:cs typeface="+mn-cs"/>
              </a:rPr>
              <a:t>и '</a:t>
            </a:r>
            <a:r>
              <a:rPr lang="en-US" sz="1200" b="0" i="0" kern="1200" dirty="0" smtClean="0">
                <a:solidFill>
                  <a:schemeClr val="tx1"/>
                </a:solidFill>
                <a:effectLst/>
                <a:latin typeface="+mn-lt"/>
                <a:ea typeface="+mn-ea"/>
                <a:cs typeface="+mn-cs"/>
              </a:rPr>
              <a:t>repeat' </a:t>
            </a:r>
            <a:r>
              <a:rPr lang="ru-RU" sz="1200" b="0" i="0" kern="1200" dirty="0" smtClean="0">
                <a:solidFill>
                  <a:schemeClr val="tx1"/>
                </a:solidFill>
                <a:effectLst/>
                <a:latin typeface="+mn-lt"/>
                <a:ea typeface="+mn-ea"/>
                <a:cs typeface="+mn-cs"/>
              </a:rPr>
              <a:t>будут сохранены, а все остальные данные будут удалены.</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33</a:t>
            </a:fld>
            <a:endParaRPr lang="en-US"/>
          </a:p>
        </p:txBody>
      </p:sp>
    </p:spTree>
    <p:extLst>
      <p:ext uri="{BB962C8B-B14F-4D97-AF65-F5344CB8AC3E}">
        <p14:creationId xmlns:p14="http://schemas.microsoft.com/office/powerpoint/2010/main" val="359832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Следующий пример кода считывает все содержимое файла в виде строки, используя асинхронный метод </a:t>
            </a:r>
            <a:r>
              <a:rPr lang="ru-RU" sz="1200" b="0" i="0" kern="1200" dirty="0" err="1" smtClean="0">
                <a:solidFill>
                  <a:schemeClr val="tx1"/>
                </a:solidFill>
                <a:effectLst/>
                <a:latin typeface="+mn-lt"/>
                <a:ea typeface="+mn-ea"/>
                <a:cs typeface="+mn-cs"/>
              </a:rPr>
              <a:t>readAsString</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Более гибкий и полезный способ чтения файла - это поток. Откройте файл с помощью </a:t>
            </a:r>
            <a:r>
              <a:rPr lang="ru-RU" sz="1200" b="0" i="0" kern="1200" dirty="0" err="1" smtClean="0">
                <a:solidFill>
                  <a:schemeClr val="tx1"/>
                </a:solidFill>
                <a:effectLst/>
                <a:latin typeface="+mn-lt"/>
                <a:ea typeface="+mn-ea"/>
                <a:cs typeface="+mn-cs"/>
              </a:rPr>
              <a:t>OpenRead</a:t>
            </a:r>
            <a:r>
              <a:rPr lang="ru-RU" sz="1200" b="0" i="0" kern="1200" dirty="0" smtClean="0">
                <a:solidFill>
                  <a:schemeClr val="tx1"/>
                </a:solidFill>
                <a:effectLst/>
                <a:latin typeface="+mn-lt"/>
                <a:ea typeface="+mn-ea"/>
                <a:cs typeface="+mn-cs"/>
              </a:rPr>
              <a:t>, который возвращает поток, предоставляющий данные в файле в виде фрагментов в байтах. Прочитайте поток, чтобы обработать содержимое файла, когда оно будет доступно. Вы можете последовательно использовать различные преобразователи для преобразования содержимого файла в требуемый формат или для подготовки его к выводу.</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4</a:t>
            </a:fld>
            <a:endParaRPr lang="en-US"/>
          </a:p>
        </p:txBody>
      </p:sp>
    </p:spTree>
    <p:extLst>
      <p:ext uri="{BB962C8B-B14F-4D97-AF65-F5344CB8AC3E}">
        <p14:creationId xmlns:p14="http://schemas.microsoft.com/office/powerpoint/2010/main" val="2350071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Метод </a:t>
            </a:r>
            <a:r>
              <a:rPr lang="ru-RU" dirty="0" err="1" smtClean="0"/>
              <a:t>await</a:t>
            </a:r>
            <a:r>
              <a:rPr lang="ru-RU" dirty="0" smtClean="0"/>
              <a:t> </a:t>
            </a:r>
            <a:r>
              <a:rPr lang="ru-RU" dirty="0" err="1" smtClean="0"/>
              <a:t>prefsWithCache.clear</a:t>
            </a:r>
            <a:r>
              <a:rPr lang="ru-RU" dirty="0" smtClean="0"/>
              <a:t>();</a:t>
            </a:r>
            <a:r>
              <a:rPr lang="ru-RU" sz="1200" b="0" i="0" kern="1200" dirty="0" smtClean="0">
                <a:solidFill>
                  <a:schemeClr val="tx1"/>
                </a:solidFill>
                <a:effectLst/>
                <a:latin typeface="+mn-lt"/>
                <a:ea typeface="+mn-ea"/>
                <a:cs typeface="+mn-cs"/>
              </a:rPr>
              <a:t> используется для очистки всех данных, хранящихся в </a:t>
            </a:r>
            <a:r>
              <a:rPr lang="ru-RU" dirty="0" err="1" smtClean="0"/>
              <a:t>SharedPreferences</a:t>
            </a:r>
            <a:r>
              <a:rPr lang="ru-RU" sz="1200" b="0" i="0" kern="1200" dirty="0" smtClean="0">
                <a:solidFill>
                  <a:schemeClr val="tx1"/>
                </a:solidFill>
                <a:effectLst/>
                <a:latin typeface="+mn-lt"/>
                <a:ea typeface="+mn-ea"/>
                <a:cs typeface="+mn-cs"/>
              </a:rPr>
              <a:t>. Этот метод удаляет все ключи и значения, сохраненные в </a:t>
            </a:r>
            <a:r>
              <a:rPr lang="ru-RU" dirty="0" err="1" smtClean="0"/>
              <a:t>SharedPreferences</a:t>
            </a:r>
            <a:r>
              <a:rPr lang="ru-RU" sz="1200" b="0" i="0" kern="1200" dirty="0" smtClean="0">
                <a:solidFill>
                  <a:schemeClr val="tx1"/>
                </a:solidFill>
                <a:effectLst/>
                <a:latin typeface="+mn-lt"/>
                <a:ea typeface="+mn-ea"/>
                <a:cs typeface="+mn-cs"/>
              </a:rPr>
              <a:t>, оставляя его пустым.</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Создание экземпляра </a:t>
            </a:r>
            <a:r>
              <a:rPr lang="en-US" sz="1200" b="0" i="0" kern="1200" dirty="0" err="1" smtClean="0">
                <a:solidFill>
                  <a:schemeClr val="tx1"/>
                </a:solidFill>
                <a:effectLst/>
                <a:latin typeface="+mn-lt"/>
                <a:ea typeface="+mn-ea"/>
                <a:cs typeface="+mn-cs"/>
              </a:rPr>
              <a:t>SharedPreferencesWithCache</a:t>
            </a:r>
            <a:r>
              <a:rPr lang="en-US" sz="1200" b="0" i="0" kern="1200" dirty="0" smtClean="0">
                <a:solidFill>
                  <a:schemeClr val="tx1"/>
                </a:solidFill>
                <a:effectLst/>
                <a:latin typeface="+mn-lt"/>
                <a:ea typeface="+mn-ea"/>
                <a:cs typeface="+mn-cs"/>
              </a:rPr>
              <a:t>:</a:t>
            </a:r>
          </a:p>
          <a:p>
            <a:pPr rtl="0" latinLnBrk="0"/>
            <a:r>
              <a:rPr lang="en-US" sz="1200" b="0" i="0" kern="1200" dirty="0" smtClean="0">
                <a:solidFill>
                  <a:schemeClr val="tx1"/>
                </a:solidFill>
                <a:effectLst/>
                <a:latin typeface="+mn-lt"/>
                <a:ea typeface="+mn-ea"/>
                <a:cs typeface="+mn-cs"/>
              </a:rPr>
              <a:t>final </a:t>
            </a:r>
            <a:r>
              <a:rPr lang="en-US" sz="1200" b="0" i="0" kern="1200" dirty="0" err="1" smtClean="0">
                <a:solidFill>
                  <a:schemeClr val="tx1"/>
                </a:solidFill>
                <a:effectLst/>
                <a:latin typeface="+mn-lt"/>
                <a:ea typeface="+mn-ea"/>
                <a:cs typeface="+mn-cs"/>
              </a:rPr>
              <a:t>SharedPreferencesWithCache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prefsWithCache</a:t>
            </a:r>
            <a:r>
              <a:rPr lang="en-US" sz="1200" b="0" i="0" kern="1200" dirty="0" smtClean="0">
                <a:solidFill>
                  <a:schemeClr val="tx1"/>
                </a:solidFill>
                <a:effectLst/>
                <a:latin typeface="+mn-lt"/>
                <a:ea typeface="+mn-ea"/>
                <a:cs typeface="+mn-cs"/>
              </a:rPr>
              <a:t> = await </a:t>
            </a:r>
            <a:r>
              <a:rPr lang="en-US" sz="1200" b="0" i="0" kern="1200" dirty="0" err="1" smtClean="0">
                <a:solidFill>
                  <a:schemeClr val="tx1"/>
                </a:solidFill>
                <a:effectLst/>
                <a:latin typeface="+mn-lt"/>
                <a:ea typeface="+mn-ea"/>
                <a:cs typeface="+mn-cs"/>
              </a:rPr>
              <a:t>SharedPreferencesWithCache.create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cacheOptions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SharedPreferencesWithCacheOptions</a:t>
            </a:r>
            <a:r>
              <a:rPr lang="en-US" sz="1200" b="0" i="0" kern="1200" dirty="0" smtClean="0">
                <a:solidFill>
                  <a:schemeClr val="tx1"/>
                </a:solidFill>
                <a:effectLst/>
                <a:latin typeface="+mn-lt"/>
                <a:ea typeface="+mn-ea"/>
                <a:cs typeface="+mn-cs"/>
              </a:rPr>
              <a:t>( // </a:t>
            </a:r>
            <a:r>
              <a:rPr lang="ru-RU" sz="1200" b="0" i="0" kern="1200" dirty="0" smtClean="0">
                <a:solidFill>
                  <a:schemeClr val="tx1"/>
                </a:solidFill>
                <a:effectLst/>
                <a:latin typeface="+mn-lt"/>
                <a:ea typeface="+mn-ea"/>
                <a:cs typeface="+mn-cs"/>
              </a:rPr>
              <a:t>Когда включен </a:t>
            </a:r>
            <a:r>
              <a:rPr lang="en-US" sz="1200" b="0" i="0" kern="1200" dirty="0" err="1" smtClean="0">
                <a:solidFill>
                  <a:schemeClr val="tx1"/>
                </a:solidFill>
                <a:effectLst/>
                <a:latin typeface="+mn-lt"/>
                <a:ea typeface="+mn-ea"/>
                <a:cs typeface="+mn-cs"/>
              </a:rPr>
              <a:t>allowList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любые ключи, которые не включены, не могут быть использованы. </a:t>
            </a:r>
            <a:r>
              <a:rPr lang="en-US" sz="1200" b="0" i="0" kern="1200" dirty="0" err="1" smtClean="0">
                <a:solidFill>
                  <a:schemeClr val="tx1"/>
                </a:solidFill>
                <a:effectLst/>
                <a:latin typeface="+mn-lt"/>
                <a:ea typeface="+mn-ea"/>
                <a:cs typeface="+mn-cs"/>
              </a:rPr>
              <a:t>allowList</a:t>
            </a:r>
            <a:r>
              <a:rPr lang="en-US" sz="1200" b="0" i="0" kern="1200" dirty="0" smtClean="0">
                <a:solidFill>
                  <a:schemeClr val="tx1"/>
                </a:solidFill>
                <a:effectLst/>
                <a:latin typeface="+mn-lt"/>
                <a:ea typeface="+mn-ea"/>
                <a:cs typeface="+mn-cs"/>
              </a:rPr>
              <a:t>: &lt;String&gt;{'repeat', 'action'}, ), );</a:t>
            </a:r>
          </a:p>
          <a:p>
            <a:r>
              <a:rPr lang="ru-RU" sz="1200" b="0" i="0" kern="1200" dirty="0" smtClean="0">
                <a:solidFill>
                  <a:schemeClr val="tx1"/>
                </a:solidFill>
                <a:effectLst/>
                <a:latin typeface="+mn-lt"/>
                <a:ea typeface="+mn-ea"/>
                <a:cs typeface="+mn-cs"/>
              </a:rPr>
              <a:t>Здесь создаётся экземпляр </a:t>
            </a:r>
            <a:r>
              <a:rPr lang="en-US" sz="1200" b="0" i="0" kern="1200" dirty="0" err="1" smtClean="0">
                <a:solidFill>
                  <a:schemeClr val="tx1"/>
                </a:solidFill>
                <a:effectLst/>
                <a:latin typeface="+mn-lt"/>
                <a:ea typeface="+mn-ea"/>
                <a:cs typeface="+mn-cs"/>
              </a:rPr>
              <a:t>SharedPreferencesWithCache</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 определёнными опциями кэширования. Параметр </a:t>
            </a:r>
            <a:r>
              <a:rPr lang="en-US" sz="1200" b="0" i="0" kern="1200" dirty="0" err="1" smtClean="0">
                <a:solidFill>
                  <a:schemeClr val="tx1"/>
                </a:solidFill>
                <a:effectLst/>
                <a:latin typeface="+mn-lt"/>
                <a:ea typeface="+mn-ea"/>
                <a:cs typeface="+mn-cs"/>
              </a:rPr>
              <a:t>allowList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определяет, какие ключи могут быть использованы. В данном случае, только ключи '</a:t>
            </a:r>
            <a:r>
              <a:rPr lang="en-US" sz="1200" b="0" i="0" kern="1200" dirty="0" smtClean="0">
                <a:solidFill>
                  <a:schemeClr val="tx1"/>
                </a:solidFill>
                <a:effectLst/>
                <a:latin typeface="+mn-lt"/>
                <a:ea typeface="+mn-ea"/>
                <a:cs typeface="+mn-cs"/>
              </a:rPr>
              <a:t>repeat' </a:t>
            </a:r>
            <a:r>
              <a:rPr lang="ru-RU" sz="1200" b="0" i="0" kern="1200" dirty="0" smtClean="0">
                <a:solidFill>
                  <a:schemeClr val="tx1"/>
                </a:solidFill>
                <a:effectLst/>
                <a:latin typeface="+mn-lt"/>
                <a:ea typeface="+mn-ea"/>
                <a:cs typeface="+mn-cs"/>
              </a:rPr>
              <a:t>и '</a:t>
            </a:r>
            <a:r>
              <a:rPr lang="en-US" sz="1200" b="0" i="0" kern="1200" dirty="0" smtClean="0">
                <a:solidFill>
                  <a:schemeClr val="tx1"/>
                </a:solidFill>
                <a:effectLst/>
                <a:latin typeface="+mn-lt"/>
                <a:ea typeface="+mn-ea"/>
                <a:cs typeface="+mn-cs"/>
              </a:rPr>
              <a:t>action' </a:t>
            </a:r>
            <a:r>
              <a:rPr lang="ru-RU" sz="1200" b="0" i="0" kern="1200" dirty="0" smtClean="0">
                <a:solidFill>
                  <a:schemeClr val="tx1"/>
                </a:solidFill>
                <a:effectLst/>
                <a:latin typeface="+mn-lt"/>
                <a:ea typeface="+mn-ea"/>
                <a:cs typeface="+mn-cs"/>
              </a:rPr>
              <a:t>могут быть использованы.</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Удаление данных для ключа '</a:t>
            </a:r>
            <a:r>
              <a:rPr lang="en-US" sz="1200" b="0" i="0" kern="1200" dirty="0" smtClean="0">
                <a:solidFill>
                  <a:schemeClr val="tx1"/>
                </a:solidFill>
                <a:effectLst/>
                <a:latin typeface="+mn-lt"/>
                <a:ea typeface="+mn-ea"/>
                <a:cs typeface="+mn-cs"/>
              </a:rPr>
              <a:t>repeat':</a:t>
            </a:r>
          </a:p>
          <a:p>
            <a:pPr rtl="0" latinLnBrk="0"/>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prefsWithCache.remove</a:t>
            </a:r>
            <a:r>
              <a:rPr lang="en-US" sz="1200" b="0" i="0" kern="1200" dirty="0" smtClean="0">
                <a:solidFill>
                  <a:schemeClr val="tx1"/>
                </a:solidFill>
                <a:effectLst/>
                <a:latin typeface="+mn-lt"/>
                <a:ea typeface="+mn-ea"/>
                <a:cs typeface="+mn-cs"/>
              </a:rPr>
              <a:t>('repeat');</a:t>
            </a:r>
          </a:p>
          <a:p>
            <a:r>
              <a:rPr lang="ru-RU" sz="1200" b="0" i="0" kern="1200" dirty="0" smtClean="0">
                <a:solidFill>
                  <a:schemeClr val="tx1"/>
                </a:solidFill>
                <a:effectLst/>
                <a:latin typeface="+mn-lt"/>
                <a:ea typeface="+mn-ea"/>
                <a:cs typeface="+mn-cs"/>
              </a:rPr>
              <a:t>Эта строка удаляет данные, связанные с ключом '</a:t>
            </a:r>
            <a:r>
              <a:rPr lang="en-US" sz="1200" b="0" i="0" kern="1200" dirty="0" smtClean="0">
                <a:solidFill>
                  <a:schemeClr val="tx1"/>
                </a:solidFill>
                <a:effectLst/>
                <a:latin typeface="+mn-lt"/>
                <a:ea typeface="+mn-ea"/>
                <a:cs typeface="+mn-cs"/>
              </a:rPr>
              <a:t>repeat', </a:t>
            </a:r>
            <a:r>
              <a:rPr lang="ru-RU" sz="1200" b="0" i="0" kern="1200" dirty="0" smtClean="0">
                <a:solidFill>
                  <a:schemeClr val="tx1"/>
                </a:solidFill>
                <a:effectLst/>
                <a:latin typeface="+mn-lt"/>
                <a:ea typeface="+mn-ea"/>
                <a:cs typeface="+mn-cs"/>
              </a:rPr>
              <a:t>из </a:t>
            </a:r>
            <a:r>
              <a:rPr lang="en-US" sz="1200" b="0" i="0" kern="1200" dirty="0" err="1" smtClean="0">
                <a:solidFill>
                  <a:schemeClr val="tx1"/>
                </a:solidFill>
                <a:effectLst/>
                <a:latin typeface="+mn-lt"/>
                <a:ea typeface="+mn-ea"/>
                <a:cs typeface="+mn-cs"/>
              </a:rPr>
              <a:t>SharedPreferencesWithCache</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Очистка всех данных:</a:t>
            </a:r>
          </a:p>
          <a:p>
            <a:pPr rtl="0" latinLnBrk="0"/>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prefsWithCache.clear</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Эта строка очищает все данные из </a:t>
            </a:r>
            <a:r>
              <a:rPr lang="en-US" sz="1200" b="0" i="0" kern="1200" dirty="0" err="1" smtClean="0">
                <a:solidFill>
                  <a:schemeClr val="tx1"/>
                </a:solidFill>
                <a:effectLst/>
                <a:latin typeface="+mn-lt"/>
                <a:ea typeface="+mn-ea"/>
                <a:cs typeface="+mn-cs"/>
              </a:rPr>
              <a:t>SharedPreferencesWithCache</a:t>
            </a:r>
            <a:r>
              <a:rPr lang="en-US"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34</a:t>
            </a:fld>
            <a:endParaRPr lang="en-US"/>
          </a:p>
        </p:txBody>
      </p:sp>
    </p:spTree>
    <p:extLst>
      <p:ext uri="{BB962C8B-B14F-4D97-AF65-F5344CB8AC3E}">
        <p14:creationId xmlns:p14="http://schemas.microsoft.com/office/powerpoint/2010/main" val="2768199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Чтобы синхронизировать поиск предпочтений с помощью методов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shared_preferences</a:t>
            </a:r>
            <a:r>
              <a:rPr lang="ru-RU" sz="1200" b="0" i="0" kern="1200" dirty="0" smtClean="0">
                <a:solidFill>
                  <a:schemeClr val="tx1"/>
                </a:solidFill>
                <a:effectLst/>
                <a:latin typeface="+mn-lt"/>
                <a:ea typeface="+mn-ea"/>
                <a:cs typeface="+mn-cs"/>
              </a:rPr>
              <a:t> использует кэш на стороне </a:t>
            </a:r>
            <a:r>
              <a:rPr lang="ru-RU" sz="1200" b="0" i="0" kern="1200" dirty="0" err="1" smtClean="0">
                <a:solidFill>
                  <a:schemeClr val="tx1"/>
                </a:solidFill>
                <a:effectLst/>
                <a:latin typeface="+mn-lt"/>
                <a:ea typeface="+mn-ea"/>
                <a:cs typeface="+mn-cs"/>
              </a:rPr>
              <a:t>Dart</a:t>
            </a:r>
            <a:r>
              <a:rPr lang="ru-RU" sz="1200" b="0" i="0" kern="1200" dirty="0" smtClean="0">
                <a:solidFill>
                  <a:schemeClr val="tx1"/>
                </a:solidFill>
                <a:effectLst/>
                <a:latin typeface="+mn-lt"/>
                <a:ea typeface="+mn-ea"/>
                <a:cs typeface="+mn-cs"/>
              </a:rPr>
              <a:t>, который обычно обновляется только с помощью методов </a:t>
            </a:r>
            <a:r>
              <a:rPr lang="ru-RU" sz="1200" b="0" i="0" kern="1200" dirty="0" err="1" smtClean="0">
                <a:solidFill>
                  <a:schemeClr val="tx1"/>
                </a:solidFill>
                <a:effectLst/>
                <a:latin typeface="+mn-lt"/>
                <a:ea typeface="+mn-ea"/>
                <a:cs typeface="+mn-cs"/>
              </a:rPr>
              <a:t>set</a:t>
            </a:r>
            <a:r>
              <a:rPr lang="ru-RU" sz="1200" b="0" i="0" kern="1200" dirty="0" smtClean="0">
                <a:solidFill>
                  <a:schemeClr val="tx1"/>
                </a:solidFill>
                <a:effectLst/>
                <a:latin typeface="+mn-lt"/>
                <a:ea typeface="+mn-ea"/>
                <a:cs typeface="+mn-cs"/>
              </a:rPr>
              <a:t>*. Обычно это деталь реализации, которая не влияет на вызывающие устройства, но в некоторых случаях может вызвать проблемы:</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Если вам нужно прочитать значение предпочтения, которое могло быть изменено кем-либо, кроме экземпляра </a:t>
            </a:r>
            <a:r>
              <a:rPr lang="ru-RU" sz="1200" b="0" i="0" kern="1200" dirty="0" err="1" smtClean="0">
                <a:solidFill>
                  <a:schemeClr val="tx1"/>
                </a:solidFill>
                <a:effectLst/>
                <a:latin typeface="+mn-lt"/>
                <a:ea typeface="+mn-ea"/>
                <a:cs typeface="+mn-cs"/>
              </a:rPr>
              <a:t>SharedPreferences</a:t>
            </a:r>
            <a:r>
              <a:rPr lang="ru-RU" sz="1200" b="0" i="0" kern="1200" dirty="0" smtClean="0">
                <a:solidFill>
                  <a:schemeClr val="tx1"/>
                </a:solidFill>
                <a:effectLst/>
                <a:latin typeface="+mn-lt"/>
                <a:ea typeface="+mn-ea"/>
                <a:cs typeface="+mn-cs"/>
              </a:rPr>
              <a:t>, из которого вы его читаете, вам следует вызвать </a:t>
            </a:r>
            <a:r>
              <a:rPr lang="ru-RU" sz="1200" b="0" i="0" kern="1200" dirty="0" err="1" smtClean="0">
                <a:solidFill>
                  <a:schemeClr val="tx1"/>
                </a:solidFill>
                <a:effectLst/>
                <a:latin typeface="+mn-lt"/>
                <a:ea typeface="+mn-ea"/>
                <a:cs typeface="+mn-cs"/>
              </a:rPr>
              <a:t>reload</a:t>
            </a:r>
            <a:r>
              <a:rPr lang="ru-RU" sz="1200" b="0" i="0" kern="1200" dirty="0" smtClean="0">
                <a:solidFill>
                  <a:schemeClr val="tx1"/>
                </a:solidFill>
                <a:effectLst/>
                <a:latin typeface="+mn-lt"/>
                <a:ea typeface="+mn-ea"/>
                <a:cs typeface="+mn-cs"/>
              </a:rPr>
              <a:t>() для экземпляра перед чтением из него, чтобы обновить его кэш с учетом любых внешних изменений.</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Если это проблематично для вашего варианта использования, вы можете обратить внимание на эту проблему, чтобы выразить заинтересованность в API, которые предоставляют прямой (асинхронный) доступ к базовому хранилищу предпочтений, и/или подписаться на него для получения обновлений.</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35</a:t>
            </a:fld>
            <a:endParaRPr lang="en-US"/>
          </a:p>
        </p:txBody>
      </p:sp>
    </p:spTree>
    <p:extLst>
      <p:ext uri="{BB962C8B-B14F-4D97-AF65-F5344CB8AC3E}">
        <p14:creationId xmlns:p14="http://schemas.microsoft.com/office/powerpoint/2010/main" val="20774435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Если миграция не будет выполнена до перехода на [</a:t>
            </a:r>
            <a:r>
              <a:rPr lang="ru-RU" sz="1200" b="0" i="0" kern="1200" dirty="0" err="1" smtClean="0">
                <a:solidFill>
                  <a:schemeClr val="tx1"/>
                </a:solidFill>
                <a:effectLst/>
                <a:latin typeface="+mn-lt"/>
                <a:ea typeface="+mn-ea"/>
                <a:cs typeface="+mn-cs"/>
              </a:rPr>
              <a:t>SharedPreferencesAsync</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SharedPreferencesWithCache</a:t>
            </a:r>
            <a:r>
              <a:rPr lang="ru-RU" sz="1200" b="0" i="0" kern="1200" dirty="0" smtClean="0">
                <a:solidFill>
                  <a:schemeClr val="tx1"/>
                </a:solidFill>
                <a:effectLst/>
                <a:latin typeface="+mn-lt"/>
                <a:ea typeface="+mn-ea"/>
                <a:cs typeface="+mn-cs"/>
              </a:rPr>
              <a:t>], большинство (если не все) данных будут потеряны. Настройки </a:t>
            </a:r>
            <a:r>
              <a:rPr lang="ru-RU" sz="1200" b="0" i="0" kern="1200" dirty="0" err="1" smtClean="0">
                <a:solidFill>
                  <a:schemeClr val="tx1"/>
                </a:solidFill>
                <a:effectLst/>
                <a:latin typeface="+mn-lt"/>
                <a:ea typeface="+mn-ea"/>
                <a:cs typeface="+mn-cs"/>
              </a:rPr>
              <a:t>Android</a:t>
            </a:r>
            <a:r>
              <a:rPr lang="ru-RU" sz="1200" b="0" i="0" kern="1200" dirty="0" smtClean="0">
                <a:solidFill>
                  <a:schemeClr val="tx1"/>
                </a:solidFill>
                <a:effectLst/>
                <a:latin typeface="+mn-lt"/>
                <a:ea typeface="+mn-ea"/>
                <a:cs typeface="+mn-cs"/>
              </a:rPr>
              <a:t> сохраняются в новой системе, и все платформы, скорее всего, будут иметь тот или иной принудительный префикс (см. ниже), который не будет передаваться автоматически.</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36</a:t>
            </a:fld>
            <a:endParaRPr lang="en-US"/>
          </a:p>
        </p:txBody>
      </p:sp>
    </p:spTree>
    <p:extLst>
      <p:ext uri="{BB962C8B-B14F-4D97-AF65-F5344CB8AC3E}">
        <p14:creationId xmlns:p14="http://schemas.microsoft.com/office/powerpoint/2010/main" val="23000088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Если вы использовали </a:t>
            </a:r>
            <a:r>
              <a:rPr lang="ru-RU" sz="1200" b="0" i="0" kern="1200" dirty="0" err="1" smtClean="0">
                <a:solidFill>
                  <a:schemeClr val="tx1"/>
                </a:solidFill>
                <a:effectLst/>
                <a:latin typeface="+mn-lt"/>
                <a:ea typeface="+mn-ea"/>
                <a:cs typeface="+mn-cs"/>
              </a:rPr>
              <a:t>SharedPreferences</a:t>
            </a:r>
            <a:r>
              <a:rPr lang="ru-RU" sz="1200" b="0" i="0" kern="1200" dirty="0" smtClean="0">
                <a:solidFill>
                  <a:schemeClr val="tx1"/>
                </a:solidFill>
                <a:effectLst/>
                <a:latin typeface="+mn-lt"/>
                <a:ea typeface="+mn-ea"/>
                <a:cs typeface="+mn-cs"/>
              </a:rPr>
              <a:t> с префиксом по умолчанию, но хотите изменить его на новый, вам нужно будет вручную изменить свои текущие настройки, чтобы добавить новый префикс, иначе старые настройки будут недоступны.</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38</a:t>
            </a:fld>
            <a:endParaRPr lang="en-US"/>
          </a:p>
        </p:txBody>
      </p:sp>
    </p:spTree>
    <p:extLst>
      <p:ext uri="{BB962C8B-B14F-4D97-AF65-F5344CB8AC3E}">
        <p14:creationId xmlns:p14="http://schemas.microsoft.com/office/powerpoint/2010/main" val="1754932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smtClean="0">
                <a:solidFill>
                  <a:schemeClr val="tx1"/>
                </a:solidFill>
                <a:effectLst/>
                <a:latin typeface="+mn-lt"/>
                <a:ea typeface="+mn-ea"/>
                <a:cs typeface="+mn-cs"/>
              </a:rPr>
              <a:t>оздание</a:t>
            </a:r>
            <a:r>
              <a:rPr lang="ru-RU" sz="1200" b="0" i="0" kern="1200" dirty="0" smtClean="0">
                <a:solidFill>
                  <a:schemeClr val="tx1"/>
                </a:solidFill>
                <a:effectLst/>
                <a:latin typeface="+mn-lt"/>
                <a:ea typeface="+mn-ea"/>
                <a:cs typeface="+mn-cs"/>
              </a:rPr>
              <a:t> карты с начальными значениями:</a:t>
            </a:r>
          </a:p>
          <a:p>
            <a:pPr rtl="0" latinLnBrk="0"/>
            <a:r>
              <a:rPr lang="ru-RU" sz="1200" b="0" i="0" kern="1200" dirty="0" err="1" smtClean="0">
                <a:solidFill>
                  <a:schemeClr val="tx1"/>
                </a:solidFill>
                <a:effectLst/>
                <a:latin typeface="+mn-lt"/>
                <a:ea typeface="+mn-ea"/>
                <a:cs typeface="+mn-cs"/>
              </a:rPr>
              <a:t>final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Map</a:t>
            </a:r>
            <a:r>
              <a:rPr lang="ru-RU" sz="1200" b="0" i="0" kern="1200" dirty="0" smtClean="0">
                <a:solidFill>
                  <a:schemeClr val="tx1"/>
                </a:solidFill>
                <a:effectLst/>
                <a:latin typeface="+mn-lt"/>
                <a:ea typeface="+mn-ea"/>
                <a:cs typeface="+mn-cs"/>
              </a:rPr>
              <a:t>&lt;</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&gt; </a:t>
            </a:r>
            <a:r>
              <a:rPr lang="ru-RU" sz="1200" b="0" i="0" kern="1200" dirty="0" err="1" smtClean="0">
                <a:solidFill>
                  <a:schemeClr val="tx1"/>
                </a:solidFill>
                <a:effectLst/>
                <a:latin typeface="+mn-lt"/>
                <a:ea typeface="+mn-ea"/>
                <a:cs typeface="+mn-cs"/>
              </a:rPr>
              <a:t>values</a:t>
            </a:r>
            <a:r>
              <a:rPr lang="ru-RU" sz="1200" b="0" i="0" kern="1200" dirty="0" smtClean="0">
                <a:solidFill>
                  <a:schemeClr val="tx1"/>
                </a:solidFill>
                <a:effectLst/>
                <a:latin typeface="+mn-lt"/>
                <a:ea typeface="+mn-ea"/>
                <a:cs typeface="+mn-cs"/>
              </a:rPr>
              <a:t> = &lt;</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&gt;{'</a:t>
            </a:r>
            <a:r>
              <a:rPr lang="ru-RU" sz="1200" b="0" i="0" kern="1200" dirty="0" err="1" smtClean="0">
                <a:solidFill>
                  <a:schemeClr val="tx1"/>
                </a:solidFill>
                <a:effectLst/>
                <a:latin typeface="+mn-lt"/>
                <a:ea typeface="+mn-ea"/>
                <a:cs typeface="+mn-cs"/>
              </a:rPr>
              <a:t>counter</a:t>
            </a:r>
            <a:r>
              <a:rPr lang="ru-RU" sz="1200" b="0" i="0" kern="1200" dirty="0" smtClean="0">
                <a:solidFill>
                  <a:schemeClr val="tx1"/>
                </a:solidFill>
                <a:effectLst/>
                <a:latin typeface="+mn-lt"/>
                <a:ea typeface="+mn-ea"/>
                <a:cs typeface="+mn-cs"/>
              </a:rPr>
              <a:t>': 1};</a:t>
            </a:r>
          </a:p>
          <a:p>
            <a:r>
              <a:rPr lang="ru-RU" sz="1200" b="0" i="0" kern="1200" dirty="0" smtClean="0">
                <a:solidFill>
                  <a:schemeClr val="tx1"/>
                </a:solidFill>
                <a:effectLst/>
                <a:latin typeface="+mn-lt"/>
                <a:ea typeface="+mn-ea"/>
                <a:cs typeface="+mn-cs"/>
              </a:rPr>
              <a:t>Здесь создаётся карта (</a:t>
            </a:r>
            <a:r>
              <a:rPr lang="ru-RU" sz="1200" b="0" i="0" kern="1200" dirty="0" err="1" smtClean="0">
                <a:solidFill>
                  <a:schemeClr val="tx1"/>
                </a:solidFill>
                <a:effectLst/>
                <a:latin typeface="+mn-lt"/>
                <a:ea typeface="+mn-ea"/>
                <a:cs typeface="+mn-cs"/>
              </a:rPr>
              <a:t>Map</a:t>
            </a:r>
            <a:r>
              <a:rPr lang="ru-RU" sz="1200" b="0" i="0" kern="1200" dirty="0" smtClean="0">
                <a:solidFill>
                  <a:schemeClr val="tx1"/>
                </a:solidFill>
                <a:effectLst/>
                <a:latin typeface="+mn-lt"/>
                <a:ea typeface="+mn-ea"/>
                <a:cs typeface="+mn-cs"/>
              </a:rPr>
              <a:t>), которая содержит начальные значения для </a:t>
            </a:r>
            <a:r>
              <a:rPr lang="ru-RU" sz="1200" b="0" i="0" kern="1200" dirty="0" err="1" smtClean="0">
                <a:solidFill>
                  <a:schemeClr val="tx1"/>
                </a:solidFill>
                <a:effectLst/>
                <a:latin typeface="+mn-lt"/>
                <a:ea typeface="+mn-ea"/>
                <a:cs typeface="+mn-cs"/>
              </a:rPr>
              <a:t>SharedPreferences</a:t>
            </a:r>
            <a:r>
              <a:rPr lang="ru-RU" sz="1200" b="0" i="0" kern="1200" dirty="0" smtClean="0">
                <a:solidFill>
                  <a:schemeClr val="tx1"/>
                </a:solidFill>
                <a:effectLst/>
                <a:latin typeface="+mn-lt"/>
                <a:ea typeface="+mn-ea"/>
                <a:cs typeface="+mn-cs"/>
              </a:rPr>
              <a:t>. В данном случае, карта содержит один ключ '</a:t>
            </a:r>
            <a:r>
              <a:rPr lang="ru-RU" sz="1200" b="0" i="0" kern="1200" dirty="0" err="1" smtClean="0">
                <a:solidFill>
                  <a:schemeClr val="tx1"/>
                </a:solidFill>
                <a:effectLst/>
                <a:latin typeface="+mn-lt"/>
                <a:ea typeface="+mn-ea"/>
                <a:cs typeface="+mn-cs"/>
              </a:rPr>
              <a:t>counter</a:t>
            </a:r>
            <a:r>
              <a:rPr lang="ru-RU" sz="1200" b="0" i="0" kern="1200" dirty="0" smtClean="0">
                <a:solidFill>
                  <a:schemeClr val="tx1"/>
                </a:solidFill>
                <a:effectLst/>
                <a:latin typeface="+mn-lt"/>
                <a:ea typeface="+mn-ea"/>
                <a:cs typeface="+mn-cs"/>
              </a:rPr>
              <a:t>' с начальным значением 1.</a:t>
            </a:r>
          </a:p>
          <a:p>
            <a:r>
              <a:rPr lang="ru-RU" sz="1200" b="0" i="0" kern="1200" dirty="0" smtClean="0">
                <a:solidFill>
                  <a:schemeClr val="tx1"/>
                </a:solidFill>
                <a:effectLst/>
                <a:latin typeface="+mn-lt"/>
                <a:ea typeface="+mn-ea"/>
                <a:cs typeface="+mn-cs"/>
              </a:rPr>
              <a:t>Установка начальных значений:</a:t>
            </a:r>
          </a:p>
          <a:p>
            <a:pPr rtl="0" latinLnBrk="0"/>
            <a:r>
              <a:rPr lang="ru-RU" sz="1200" b="0" i="0" kern="1200" dirty="0" err="1" smtClean="0">
                <a:solidFill>
                  <a:schemeClr val="tx1"/>
                </a:solidFill>
                <a:effectLst/>
                <a:latin typeface="+mn-lt"/>
                <a:ea typeface="+mn-ea"/>
                <a:cs typeface="+mn-cs"/>
              </a:rPr>
              <a:t>SharedPreferences.setMockInitialValues</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values</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Эта строка устанавливает начальные значения для </a:t>
            </a:r>
            <a:r>
              <a:rPr lang="ru-RU" sz="1200" b="0" i="0" kern="1200" dirty="0" err="1" smtClean="0">
                <a:solidFill>
                  <a:schemeClr val="tx1"/>
                </a:solidFill>
                <a:effectLst/>
                <a:latin typeface="+mn-lt"/>
                <a:ea typeface="+mn-ea"/>
                <a:cs typeface="+mn-cs"/>
              </a:rPr>
              <a:t>SharedPreferences</a:t>
            </a:r>
            <a:r>
              <a:rPr lang="ru-RU" sz="1200" b="0" i="0" kern="1200" dirty="0" smtClean="0">
                <a:solidFill>
                  <a:schemeClr val="tx1"/>
                </a:solidFill>
                <a:effectLst/>
                <a:latin typeface="+mn-lt"/>
                <a:ea typeface="+mn-ea"/>
                <a:cs typeface="+mn-cs"/>
              </a:rPr>
              <a:t> с использованием метода </a:t>
            </a:r>
            <a:r>
              <a:rPr lang="ru-RU" sz="1200" b="0" i="0" kern="1200" dirty="0" err="1" smtClean="0">
                <a:solidFill>
                  <a:schemeClr val="tx1"/>
                </a:solidFill>
                <a:effectLst/>
                <a:latin typeface="+mn-lt"/>
                <a:ea typeface="+mn-ea"/>
                <a:cs typeface="+mn-cs"/>
              </a:rPr>
              <a:t>setMockInitialValues</a:t>
            </a:r>
            <a:r>
              <a:rPr lang="ru-RU" sz="1200" b="0" i="0" kern="1200" dirty="0" smtClean="0">
                <a:solidFill>
                  <a:schemeClr val="tx1"/>
                </a:solidFill>
                <a:effectLst/>
                <a:latin typeface="+mn-lt"/>
                <a:ea typeface="+mn-ea"/>
                <a:cs typeface="+mn-cs"/>
              </a:rPr>
              <a:t>. Этот метод используется для тестирования и позволяет задать начальные значения, которые будут использоваться при получении экземпляра </a:t>
            </a:r>
            <a:r>
              <a:rPr lang="ru-RU" sz="1200" b="0" i="0" kern="1200" dirty="0" err="1" smtClean="0">
                <a:solidFill>
                  <a:schemeClr val="tx1"/>
                </a:solidFill>
                <a:effectLst/>
                <a:latin typeface="+mn-lt"/>
                <a:ea typeface="+mn-ea"/>
                <a:cs typeface="+mn-cs"/>
              </a:rPr>
              <a:t>SharedPreferences</a:t>
            </a:r>
            <a:r>
              <a:rPr lang="ru-RU" sz="1200" b="0" i="0" kern="1200" dirty="0" smtClean="0">
                <a:solidFill>
                  <a:schemeClr val="tx1"/>
                </a:solidFill>
                <a:effectLst/>
                <a:latin typeface="+mn-lt"/>
                <a:ea typeface="+mn-ea"/>
                <a:cs typeface="+mn-cs"/>
              </a:rPr>
              <a:t>.</a:t>
            </a:r>
          </a:p>
          <a:p>
            <a:r>
              <a:rPr lang="ru-RU" sz="1200" b="1" i="0" kern="1200" dirty="0" smtClean="0">
                <a:solidFill>
                  <a:schemeClr val="tx1"/>
                </a:solidFill>
                <a:effectLst/>
                <a:latin typeface="+mn-lt"/>
                <a:ea typeface="+mn-ea"/>
                <a:cs typeface="+mn-cs"/>
              </a:rPr>
              <a:t>Когда использовать </a:t>
            </a:r>
            <a:r>
              <a:rPr lang="ru-RU" sz="1200" b="1" i="0" kern="1200" dirty="0" err="1" smtClean="0">
                <a:solidFill>
                  <a:schemeClr val="tx1"/>
                </a:solidFill>
                <a:effectLst/>
                <a:latin typeface="+mn-lt"/>
                <a:ea typeface="+mn-ea"/>
                <a:cs typeface="+mn-cs"/>
              </a:rPr>
              <a:t>setMockInitialValues</a:t>
            </a:r>
            <a:endParaRPr lang="ru-RU" sz="1200" b="1"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Метод </a:t>
            </a:r>
            <a:r>
              <a:rPr lang="ru-RU" sz="1200" b="0" i="0" kern="1200" dirty="0" err="1" smtClean="0">
                <a:solidFill>
                  <a:schemeClr val="tx1"/>
                </a:solidFill>
                <a:effectLst/>
                <a:latin typeface="+mn-lt"/>
                <a:ea typeface="+mn-ea"/>
                <a:cs typeface="+mn-cs"/>
              </a:rPr>
              <a:t>setMockInitialValues</a:t>
            </a:r>
            <a:r>
              <a:rPr lang="ru-RU" sz="1200" b="0" i="0" kern="1200" dirty="0" smtClean="0">
                <a:solidFill>
                  <a:schemeClr val="tx1"/>
                </a:solidFill>
                <a:effectLst/>
                <a:latin typeface="+mn-lt"/>
                <a:ea typeface="+mn-ea"/>
                <a:cs typeface="+mn-cs"/>
              </a:rPr>
              <a:t> предназначен для использования в тестах. Он позволяет задать начальные значения для </a:t>
            </a:r>
            <a:r>
              <a:rPr lang="ru-RU" sz="1200" b="0" i="0" kern="1200" dirty="0" err="1" smtClean="0">
                <a:solidFill>
                  <a:schemeClr val="tx1"/>
                </a:solidFill>
                <a:effectLst/>
                <a:latin typeface="+mn-lt"/>
                <a:ea typeface="+mn-ea"/>
                <a:cs typeface="+mn-cs"/>
              </a:rPr>
              <a:t>SharedPreferences</a:t>
            </a:r>
            <a:r>
              <a:rPr lang="ru-RU" sz="1200" b="0" i="0" kern="1200" dirty="0" smtClean="0">
                <a:solidFill>
                  <a:schemeClr val="tx1"/>
                </a:solidFill>
                <a:effectLst/>
                <a:latin typeface="+mn-lt"/>
                <a:ea typeface="+mn-ea"/>
                <a:cs typeface="+mn-cs"/>
              </a:rPr>
              <a:t>, чтобы можно было протестировать поведение приложения с определёнными значениями в </a:t>
            </a:r>
            <a:r>
              <a:rPr lang="ru-RU" sz="1200" b="0" i="0" kern="1200" dirty="0" err="1" smtClean="0">
                <a:solidFill>
                  <a:schemeClr val="tx1"/>
                </a:solidFill>
                <a:effectLst/>
                <a:latin typeface="+mn-lt"/>
                <a:ea typeface="+mn-ea"/>
                <a:cs typeface="+mn-cs"/>
              </a:rPr>
              <a:t>SharedPreferences</a:t>
            </a:r>
            <a:r>
              <a:rPr lang="ru-RU" sz="1200" b="0" i="0" kern="1200" dirty="0" smtClean="0">
                <a:solidFill>
                  <a:schemeClr val="tx1"/>
                </a:solidFill>
                <a:effectLst/>
                <a:latin typeface="+mn-lt"/>
                <a:ea typeface="+mn-ea"/>
                <a:cs typeface="+mn-cs"/>
              </a:rPr>
              <a:t> без необходимости их сохранения в реальном хранилище.</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39</a:t>
            </a:fld>
            <a:endParaRPr lang="en-US"/>
          </a:p>
        </p:txBody>
      </p:sp>
    </p:spTree>
    <p:extLst>
      <p:ext uri="{BB962C8B-B14F-4D97-AF65-F5344CB8AC3E}">
        <p14:creationId xmlns:p14="http://schemas.microsoft.com/office/powerpoint/2010/main" val="28636419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Плагин </a:t>
            </a:r>
            <a:r>
              <a:rPr lang="ru-RU" sz="1200" b="0" i="0" kern="1200" dirty="0" err="1" smtClean="0">
                <a:solidFill>
                  <a:schemeClr val="tx1"/>
                </a:solidFill>
                <a:effectLst/>
                <a:latin typeface="+mn-lt"/>
                <a:ea typeface="+mn-ea"/>
                <a:cs typeface="+mn-cs"/>
              </a:rPr>
              <a:t>SQLite</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Поддерживает </a:t>
            </a:r>
            <a:r>
              <a:rPr lang="ru-RU" sz="1200" b="0" i="0" kern="1200" dirty="0" err="1" smtClean="0">
                <a:solidFill>
                  <a:schemeClr val="tx1"/>
                </a:solidFill>
                <a:effectLst/>
                <a:latin typeface="+mn-lt"/>
                <a:ea typeface="+mn-ea"/>
                <a:cs typeface="+mn-cs"/>
              </a:rPr>
              <a:t>iOS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Android</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macOS</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Поддерживает транзакции и пакеты</a:t>
            </a:r>
            <a:r>
              <a:rPr lang="ru-RU" dirty="0" smtClean="0"/>
              <a:t/>
            </a:r>
            <a:br>
              <a:rPr lang="ru-RU" dirty="0" smtClean="0"/>
            </a:br>
            <a:r>
              <a:rPr lang="ru-RU" sz="1200" b="0" i="0" kern="1200" dirty="0" smtClean="0">
                <a:solidFill>
                  <a:schemeClr val="tx1"/>
                </a:solidFill>
                <a:effectLst/>
                <a:latin typeface="+mn-lt"/>
                <a:ea typeface="+mn-ea"/>
                <a:cs typeface="+mn-cs"/>
              </a:rPr>
              <a:t>Автоматическое управление версиями во время открытия</a:t>
            </a:r>
            <a:r>
              <a:rPr lang="ru-RU" dirty="0" smtClean="0"/>
              <a:t/>
            </a:r>
            <a:br>
              <a:rPr lang="ru-RU" dirty="0" smtClean="0"/>
            </a:br>
            <a:r>
              <a:rPr lang="ru-RU" sz="1200" b="0" i="0" kern="1200" dirty="0" smtClean="0">
                <a:solidFill>
                  <a:schemeClr val="tx1"/>
                </a:solidFill>
                <a:effectLst/>
                <a:latin typeface="+mn-lt"/>
                <a:ea typeface="+mn-ea"/>
                <a:cs typeface="+mn-cs"/>
              </a:rPr>
              <a:t>Помощники для запросов </a:t>
            </a:r>
            <a:r>
              <a:rPr lang="ru-RU" sz="1200" b="0" i="0" kern="1200" dirty="0" err="1" smtClean="0">
                <a:solidFill>
                  <a:schemeClr val="tx1"/>
                </a:solidFill>
                <a:effectLst/>
                <a:latin typeface="+mn-lt"/>
                <a:ea typeface="+mn-ea"/>
                <a:cs typeface="+mn-cs"/>
              </a:rPr>
              <a:t>insert</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query</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update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delete</a:t>
            </a:r>
            <a:r>
              <a:rPr lang="ru-RU" dirty="0" smtClean="0"/>
              <a:t/>
            </a:r>
            <a:br>
              <a:rPr lang="ru-RU" dirty="0" smtClean="0"/>
            </a:br>
            <a:r>
              <a:rPr lang="ru-RU" sz="1200" b="0" i="0" kern="1200" dirty="0" smtClean="0">
                <a:solidFill>
                  <a:schemeClr val="tx1"/>
                </a:solidFill>
                <a:effectLst/>
                <a:latin typeface="+mn-lt"/>
                <a:ea typeface="+mn-ea"/>
                <a:cs typeface="+mn-cs"/>
              </a:rPr>
              <a:t>Операции с базой данных выполняются в фоновом режиме на </a:t>
            </a:r>
            <a:r>
              <a:rPr lang="ru-RU" sz="1200" b="0" i="0" kern="1200" dirty="0" err="1" smtClean="0">
                <a:solidFill>
                  <a:schemeClr val="tx1"/>
                </a:solidFill>
                <a:effectLst/>
                <a:latin typeface="+mn-lt"/>
                <a:ea typeface="+mn-ea"/>
                <a:cs typeface="+mn-cs"/>
              </a:rPr>
              <a:t>iOS</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Android</a:t>
            </a:r>
            <a:r>
              <a:rPr lang="ru-RU" dirty="0" smtClean="0"/>
              <a:t/>
            </a:r>
            <a:br>
              <a:rPr lang="ru-RU" dirty="0" smtClean="0"/>
            </a:br>
            <a:r>
              <a:rPr lang="ru-RU" sz="1200" b="0" i="0" kern="1200" dirty="0" smtClean="0">
                <a:solidFill>
                  <a:schemeClr val="tx1"/>
                </a:solidFill>
                <a:effectLst/>
                <a:latin typeface="+mn-lt"/>
                <a:ea typeface="+mn-ea"/>
                <a:cs typeface="+mn-cs"/>
              </a:rPr>
              <a:t>Поддержка других платформ:</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Поддержка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Windows</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DartVM</a:t>
            </a:r>
            <a:r>
              <a:rPr lang="ru-RU" sz="1200" b="0" i="0" kern="1200" dirty="0" smtClean="0">
                <a:solidFill>
                  <a:schemeClr val="tx1"/>
                </a:solidFill>
                <a:effectLst/>
                <a:latin typeface="+mn-lt"/>
                <a:ea typeface="+mn-ea"/>
                <a:cs typeface="+mn-cs"/>
              </a:rPr>
              <a:t> с использованием </a:t>
            </a:r>
            <a:r>
              <a:rPr lang="ru-RU" sz="1200" b="0" i="0" kern="1200" dirty="0" err="1" smtClean="0">
                <a:solidFill>
                  <a:schemeClr val="tx1"/>
                </a:solidFill>
                <a:effectLst/>
                <a:latin typeface="+mn-lt"/>
                <a:ea typeface="+mn-ea"/>
                <a:cs typeface="+mn-cs"/>
              </a:rPr>
              <a:t>sqflite_common_ffi</a:t>
            </a:r>
            <a:r>
              <a:rPr lang="ru-RU" dirty="0" smtClean="0"/>
              <a:t/>
            </a:r>
            <a:br>
              <a:rPr lang="ru-RU" dirty="0" smtClean="0"/>
            </a:br>
            <a:r>
              <a:rPr lang="ru-RU" sz="1200" b="0" i="0" kern="1200" dirty="0" smtClean="0">
                <a:solidFill>
                  <a:schemeClr val="tx1"/>
                </a:solidFill>
                <a:effectLst/>
                <a:latin typeface="+mn-lt"/>
                <a:ea typeface="+mn-ea"/>
                <a:cs typeface="+mn-cs"/>
              </a:rPr>
              <a:t>Экспериментальная веб-поддержка с использованием </a:t>
            </a:r>
            <a:r>
              <a:rPr lang="ru-RU" sz="1200" b="0" i="0" kern="1200" dirty="0" err="1" smtClean="0">
                <a:solidFill>
                  <a:schemeClr val="tx1"/>
                </a:solidFill>
                <a:effectLst/>
                <a:latin typeface="+mn-lt"/>
                <a:ea typeface="+mn-ea"/>
                <a:cs typeface="+mn-cs"/>
              </a:rPr>
              <a:t>sqflite_common_ffi_web</a:t>
            </a:r>
            <a:r>
              <a:rPr lang="ru-RU" sz="1200" b="0" i="0"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40</a:t>
            </a:fld>
            <a:endParaRPr lang="en-US"/>
          </a:p>
        </p:txBody>
      </p:sp>
    </p:spTree>
    <p:extLst>
      <p:ext uri="{BB962C8B-B14F-4D97-AF65-F5344CB8AC3E}">
        <p14:creationId xmlns:p14="http://schemas.microsoft.com/office/powerpoint/2010/main" val="4208096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1e </a:t>
            </a:r>
            <a:r>
              <a:rPr lang="ru-RU" sz="1200" b="0" i="0" kern="1200" dirty="0" smtClean="0">
                <a:solidFill>
                  <a:schemeClr val="tx1"/>
                </a:solidFill>
                <a:effectLst/>
                <a:latin typeface="+mn-lt"/>
                <a:ea typeface="+mn-ea"/>
                <a:cs typeface="+mn-cs"/>
              </a:rPr>
              <a:t>База данных </a:t>
            </a:r>
            <a:r>
              <a:rPr lang="ru-RU" sz="1200" b="0" i="0" kern="1200" dirty="0" err="1" smtClean="0">
                <a:solidFill>
                  <a:schemeClr val="tx1"/>
                </a:solidFill>
                <a:effectLst/>
                <a:latin typeface="+mn-lt"/>
                <a:ea typeface="+mn-ea"/>
                <a:cs typeface="+mn-cs"/>
              </a:rPr>
              <a:t>SQLite</a:t>
            </a:r>
            <a:r>
              <a:rPr lang="ru-RU" sz="1200" b="0" i="0" kern="1200" dirty="0" smtClean="0">
                <a:solidFill>
                  <a:schemeClr val="tx1"/>
                </a:solidFill>
                <a:effectLst/>
                <a:latin typeface="+mn-lt"/>
                <a:ea typeface="+mn-ea"/>
                <a:cs typeface="+mn-cs"/>
              </a:rPr>
              <a:t> - это файл в файловой системе, который определяется путем. Если относительный, то этот путь является относительным к пути, полученному с помощью </a:t>
            </a:r>
            <a:r>
              <a:rPr lang="ru-RU" sz="1200" b="0" i="0" kern="1200" dirty="0" err="1" smtClean="0">
                <a:solidFill>
                  <a:schemeClr val="tx1"/>
                </a:solidFill>
                <a:effectLst/>
                <a:latin typeface="+mn-lt"/>
                <a:ea typeface="+mn-ea"/>
                <a:cs typeface="+mn-cs"/>
              </a:rPr>
              <a:t>getDatabasesPath</a:t>
            </a:r>
            <a:r>
              <a:rPr lang="ru-RU" sz="1200" b="0" i="0" kern="1200" dirty="0" smtClean="0">
                <a:solidFill>
                  <a:schemeClr val="tx1"/>
                </a:solidFill>
                <a:effectLst/>
                <a:latin typeface="+mn-lt"/>
                <a:ea typeface="+mn-ea"/>
                <a:cs typeface="+mn-cs"/>
              </a:rPr>
              <a:t>(), который является каталогом базы данных по умолчанию на </a:t>
            </a:r>
            <a:r>
              <a:rPr lang="ru-RU" sz="1200" b="0" i="0" kern="1200" dirty="0" err="1" smtClean="0">
                <a:solidFill>
                  <a:schemeClr val="tx1"/>
                </a:solidFill>
                <a:effectLst/>
                <a:latin typeface="+mn-lt"/>
                <a:ea typeface="+mn-ea"/>
                <a:cs typeface="+mn-cs"/>
              </a:rPr>
              <a:t>Android</a:t>
            </a:r>
            <a:r>
              <a:rPr lang="ru-RU" sz="1200" b="0" i="0" kern="1200" dirty="0" smtClean="0">
                <a:solidFill>
                  <a:schemeClr val="tx1"/>
                </a:solidFill>
                <a:effectLst/>
                <a:latin typeface="+mn-lt"/>
                <a:ea typeface="+mn-ea"/>
                <a:cs typeface="+mn-cs"/>
              </a:rPr>
              <a:t> и каталогом документов на </a:t>
            </a:r>
            <a:r>
              <a:rPr lang="ru-RU" sz="1200" b="0" i="0" kern="1200" dirty="0" err="1" smtClean="0">
                <a:solidFill>
                  <a:schemeClr val="tx1"/>
                </a:solidFill>
                <a:effectLst/>
                <a:latin typeface="+mn-lt"/>
                <a:ea typeface="+mn-ea"/>
                <a:cs typeface="+mn-cs"/>
              </a:rPr>
              <a:t>iOS</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macOS</a:t>
            </a:r>
            <a:r>
              <a:rPr lang="ru-RU" sz="1200" b="0" i="0"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41</a:t>
            </a:fld>
            <a:endParaRPr lang="en-US"/>
          </a:p>
        </p:txBody>
      </p:sp>
    </p:spTree>
    <p:extLst>
      <p:ext uri="{BB962C8B-B14F-4D97-AF65-F5344CB8AC3E}">
        <p14:creationId xmlns:p14="http://schemas.microsoft.com/office/powerpoint/2010/main" val="38658328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rawUpdate</a:t>
            </a:r>
            <a:endParaRPr lang="ru-RU" dirty="0" smtClean="0"/>
          </a:p>
          <a:p>
            <a:r>
              <a:rPr lang="en-US" dirty="0" err="1" smtClean="0"/>
              <a:t>rawQuery</a:t>
            </a:r>
            <a:r>
              <a:rPr lang="en-US" dirty="0" smtClean="0"/>
              <a:t>(</a:t>
            </a:r>
            <a:r>
              <a:rPr lang="en-US" sz="1200" kern="1200" dirty="0" smtClean="0">
                <a:solidFill>
                  <a:schemeClr val="tx1"/>
                </a:solidFill>
                <a:effectLst/>
                <a:latin typeface="+mn-lt"/>
                <a:ea typeface="+mn-ea"/>
                <a:cs typeface="+mn-cs"/>
              </a:rPr>
              <a:t>'SELECT * FROM Test'</a:t>
            </a:r>
            <a:r>
              <a:rPr lang="en-US" dirty="0" smtClean="0"/>
              <a:t>);</a:t>
            </a:r>
            <a:endParaRPr lang="ru-RU" dirty="0" smtClean="0"/>
          </a:p>
          <a:p>
            <a:endParaRPr lang="ru-RU" dirty="0" smtClean="0"/>
          </a:p>
          <a:p>
            <a:r>
              <a:rPr lang="en-US" dirty="0" smtClean="0"/>
              <a:t>count = </a:t>
            </a:r>
            <a:r>
              <a:rPr lang="en-US" sz="1200" b="1" kern="1200" dirty="0" smtClean="0">
                <a:solidFill>
                  <a:schemeClr val="tx1"/>
                </a:solidFill>
                <a:effectLst/>
                <a:latin typeface="+mn-lt"/>
                <a:ea typeface="+mn-ea"/>
                <a:cs typeface="+mn-cs"/>
              </a:rPr>
              <a:t>await</a:t>
            </a:r>
            <a:r>
              <a:rPr lang="en-US" dirty="0" smtClean="0"/>
              <a:t> database .</a:t>
            </a:r>
            <a:r>
              <a:rPr lang="en-US" dirty="0" err="1" smtClean="0"/>
              <a:t>rawDelete</a:t>
            </a:r>
            <a:r>
              <a:rPr lang="en-US" dirty="0" smtClean="0"/>
              <a:t>(</a:t>
            </a:r>
            <a:r>
              <a:rPr lang="en-US" sz="1200" kern="1200" dirty="0" smtClean="0">
                <a:solidFill>
                  <a:schemeClr val="tx1"/>
                </a:solidFill>
                <a:effectLst/>
                <a:latin typeface="+mn-lt"/>
                <a:ea typeface="+mn-ea"/>
                <a:cs typeface="+mn-cs"/>
              </a:rPr>
              <a:t>'DELETE FROM Test WHERE name = ?'</a:t>
            </a:r>
            <a:r>
              <a:rPr lang="en-US" dirty="0" smtClean="0"/>
              <a:t>, [</a:t>
            </a:r>
            <a:r>
              <a:rPr lang="en-US" sz="1200" kern="1200" dirty="0" smtClean="0">
                <a:solidFill>
                  <a:schemeClr val="tx1"/>
                </a:solidFill>
                <a:effectLst/>
                <a:latin typeface="+mn-lt"/>
                <a:ea typeface="+mn-ea"/>
                <a:cs typeface="+mn-cs"/>
              </a:rPr>
              <a:t>'another name'</a:t>
            </a:r>
            <a:r>
              <a:rPr lang="en-US" dirty="0" smtClean="0"/>
              <a:t>]); </a:t>
            </a:r>
            <a:r>
              <a:rPr lang="en-US" sz="1200" b="1" kern="1200" dirty="0" smtClean="0">
                <a:solidFill>
                  <a:schemeClr val="tx1"/>
                </a:solidFill>
                <a:effectLst/>
                <a:latin typeface="+mn-lt"/>
                <a:ea typeface="+mn-ea"/>
                <a:cs typeface="+mn-cs"/>
              </a:rPr>
              <a:t>assert</a:t>
            </a:r>
            <a:r>
              <a:rPr lang="en-US" dirty="0" smtClean="0"/>
              <a:t>(count == </a:t>
            </a:r>
            <a:r>
              <a:rPr lang="en-US" sz="1200" kern="1200" dirty="0" smtClean="0">
                <a:solidFill>
                  <a:schemeClr val="tx1"/>
                </a:solidFill>
                <a:effectLst/>
                <a:latin typeface="+mn-lt"/>
                <a:ea typeface="+mn-ea"/>
                <a:cs typeface="+mn-cs"/>
              </a:rPr>
              <a:t>1</a:t>
            </a:r>
            <a:r>
              <a:rPr lang="en-US" dirty="0" smtClean="0"/>
              <a:t>);</a:t>
            </a:r>
            <a:endParaRPr lang="ru-RU" dirty="0" smtClean="0"/>
          </a:p>
          <a:p>
            <a:endParaRPr lang="ru-RU" dirty="0" smtClean="0"/>
          </a:p>
          <a:p>
            <a:endParaRPr lang="ru-RU" dirty="0" smtClean="0"/>
          </a:p>
          <a:p>
            <a:r>
              <a:rPr lang="ru-RU" sz="1200" b="0" i="0" kern="1200" dirty="0" smtClean="0">
                <a:solidFill>
                  <a:schemeClr val="tx1"/>
                </a:solidFill>
                <a:effectLst/>
                <a:latin typeface="+mn-lt"/>
                <a:ea typeface="+mn-ea"/>
                <a:cs typeface="+mn-cs"/>
              </a:rPr>
              <a:t>Получение пути для баз данных:</a:t>
            </a:r>
          </a:p>
          <a:p>
            <a:pPr rtl="0" latinLnBrk="0"/>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databasesPath</a:t>
            </a:r>
            <a:r>
              <a:rPr lang="en-US" sz="1200" b="0" i="0" kern="1200" dirty="0" smtClean="0">
                <a:solidFill>
                  <a:schemeClr val="tx1"/>
                </a:solidFill>
                <a:effectLst/>
                <a:latin typeface="+mn-lt"/>
                <a:ea typeface="+mn-ea"/>
                <a:cs typeface="+mn-cs"/>
              </a:rPr>
              <a:t> = await </a:t>
            </a:r>
            <a:r>
              <a:rPr lang="en-US" sz="1200" b="0" i="0" kern="1200" dirty="0" err="1" smtClean="0">
                <a:solidFill>
                  <a:schemeClr val="tx1"/>
                </a:solidFill>
                <a:effectLst/>
                <a:latin typeface="+mn-lt"/>
                <a:ea typeface="+mn-ea"/>
                <a:cs typeface="+mn-cs"/>
              </a:rPr>
              <a:t>getDatabasesPath</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Эта строка кода получает путь к директории, где будут храниться базы данных. Функция </a:t>
            </a:r>
            <a:r>
              <a:rPr lang="en-US" sz="1200" b="0" i="0" kern="1200" dirty="0" err="1" smtClean="0">
                <a:solidFill>
                  <a:schemeClr val="tx1"/>
                </a:solidFill>
                <a:effectLst/>
                <a:latin typeface="+mn-lt"/>
                <a:ea typeface="+mn-ea"/>
                <a:cs typeface="+mn-cs"/>
              </a:rPr>
              <a:t>getDatabasesPath</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возвращает путь к директории, предназначенной для хранения баз данных на устройстве.</a:t>
            </a:r>
          </a:p>
          <a:p>
            <a:r>
              <a:rPr lang="ru-RU" sz="1200" b="0" i="0" kern="1200" dirty="0" smtClean="0">
                <a:solidFill>
                  <a:schemeClr val="tx1"/>
                </a:solidFill>
                <a:effectLst/>
                <a:latin typeface="+mn-lt"/>
                <a:ea typeface="+mn-ea"/>
                <a:cs typeface="+mn-cs"/>
              </a:rPr>
              <a:t>Формирование полного пути к базе данных:</a:t>
            </a:r>
          </a:p>
          <a:p>
            <a:pPr rtl="0" latinLnBrk="0"/>
            <a:r>
              <a:rPr lang="en-US" sz="1200" b="0" i="0" kern="1200" dirty="0" smtClean="0">
                <a:solidFill>
                  <a:schemeClr val="tx1"/>
                </a:solidFill>
                <a:effectLst/>
                <a:latin typeface="+mn-lt"/>
                <a:ea typeface="+mn-ea"/>
                <a:cs typeface="+mn-cs"/>
              </a:rPr>
              <a:t>String path = join(</a:t>
            </a:r>
            <a:r>
              <a:rPr lang="en-US" sz="1200" b="0" i="0" kern="1200" dirty="0" err="1" smtClean="0">
                <a:solidFill>
                  <a:schemeClr val="tx1"/>
                </a:solidFill>
                <a:effectLst/>
                <a:latin typeface="+mn-lt"/>
                <a:ea typeface="+mn-ea"/>
                <a:cs typeface="+mn-cs"/>
              </a:rPr>
              <a:t>databasesPath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demo.db</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формируется полный путь к файлу базы данных </a:t>
            </a:r>
            <a:r>
              <a:rPr lang="en-US" sz="1200" b="0" i="0" kern="1200" dirty="0" err="1" smtClean="0">
                <a:solidFill>
                  <a:schemeClr val="tx1"/>
                </a:solidFill>
                <a:effectLst/>
                <a:latin typeface="+mn-lt"/>
                <a:ea typeface="+mn-ea"/>
                <a:cs typeface="+mn-cs"/>
              </a:rPr>
              <a:t>demo.db</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Функция </a:t>
            </a:r>
            <a:r>
              <a:rPr lang="en-US" sz="1200" b="0" i="0" kern="1200" dirty="0" smtClean="0">
                <a:solidFill>
                  <a:schemeClr val="tx1"/>
                </a:solidFill>
                <a:effectLst/>
                <a:latin typeface="+mn-lt"/>
                <a:ea typeface="+mn-ea"/>
                <a:cs typeface="+mn-cs"/>
              </a:rPr>
              <a:t>join </a:t>
            </a:r>
            <a:r>
              <a:rPr lang="ru-RU" sz="1200" b="0" i="0" kern="1200" dirty="0" smtClean="0">
                <a:solidFill>
                  <a:schemeClr val="tx1"/>
                </a:solidFill>
                <a:effectLst/>
                <a:latin typeface="+mn-lt"/>
                <a:ea typeface="+mn-ea"/>
                <a:cs typeface="+mn-cs"/>
              </a:rPr>
              <a:t>объединяет путь к директории баз данных и имя файла базы данных.</a:t>
            </a:r>
          </a:p>
          <a:p>
            <a:r>
              <a:rPr lang="ru-RU" sz="1200" b="0" i="0" kern="1200" dirty="0" smtClean="0">
                <a:solidFill>
                  <a:schemeClr val="tx1"/>
                </a:solidFill>
                <a:effectLst/>
                <a:latin typeface="+mn-lt"/>
                <a:ea typeface="+mn-ea"/>
                <a:cs typeface="+mn-cs"/>
              </a:rPr>
              <a:t>Удаление существующей базы данных:</a:t>
            </a:r>
          </a:p>
          <a:p>
            <a:pPr rtl="0" latinLnBrk="0"/>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deleteDatabase</a:t>
            </a:r>
            <a:r>
              <a:rPr lang="en-US" sz="1200" b="0" i="0" kern="1200" dirty="0" smtClean="0">
                <a:solidFill>
                  <a:schemeClr val="tx1"/>
                </a:solidFill>
                <a:effectLst/>
                <a:latin typeface="+mn-lt"/>
                <a:ea typeface="+mn-ea"/>
                <a:cs typeface="+mn-cs"/>
              </a:rPr>
              <a:t>(path);</a:t>
            </a:r>
          </a:p>
          <a:p>
            <a:r>
              <a:rPr lang="ru-RU" sz="1200" b="0" i="0" kern="1200" dirty="0" smtClean="0">
                <a:solidFill>
                  <a:schemeClr val="tx1"/>
                </a:solidFill>
                <a:effectLst/>
                <a:latin typeface="+mn-lt"/>
                <a:ea typeface="+mn-ea"/>
                <a:cs typeface="+mn-cs"/>
              </a:rPr>
              <a:t>Эта строка удаляет существующую базу данных по указанному пути, если она существует. Это полезно, если вы хотите начать с чистого листа.</a:t>
            </a:r>
          </a:p>
          <a:p>
            <a:r>
              <a:rPr lang="ru-RU" sz="1200" b="0" i="0" kern="1200" dirty="0" smtClean="0">
                <a:solidFill>
                  <a:schemeClr val="tx1"/>
                </a:solidFill>
                <a:effectLst/>
                <a:latin typeface="+mn-lt"/>
                <a:ea typeface="+mn-ea"/>
                <a:cs typeface="+mn-cs"/>
              </a:rPr>
              <a:t>Открытие или создание базы данных:</a:t>
            </a:r>
          </a:p>
          <a:p>
            <a:pPr rtl="0" latinLnBrk="0"/>
            <a:r>
              <a:rPr lang="en-US" sz="1200" b="0" i="0" kern="1200" dirty="0" smtClean="0">
                <a:solidFill>
                  <a:schemeClr val="tx1"/>
                </a:solidFill>
                <a:effectLst/>
                <a:latin typeface="+mn-lt"/>
                <a:ea typeface="+mn-ea"/>
                <a:cs typeface="+mn-cs"/>
              </a:rPr>
              <a:t>Database </a:t>
            </a:r>
            <a:r>
              <a:rPr lang="en-US" sz="1200" b="0" i="0" kern="1200" dirty="0" err="1" smtClean="0">
                <a:solidFill>
                  <a:schemeClr val="tx1"/>
                </a:solidFill>
                <a:effectLst/>
                <a:latin typeface="+mn-lt"/>
                <a:ea typeface="+mn-ea"/>
                <a:cs typeface="+mn-cs"/>
              </a:rPr>
              <a:t>database</a:t>
            </a:r>
            <a:r>
              <a:rPr lang="en-US" sz="1200" b="0" i="0" kern="1200" dirty="0" smtClean="0">
                <a:solidFill>
                  <a:schemeClr val="tx1"/>
                </a:solidFill>
                <a:effectLst/>
                <a:latin typeface="+mn-lt"/>
                <a:ea typeface="+mn-ea"/>
                <a:cs typeface="+mn-cs"/>
              </a:rPr>
              <a:t> = await </a:t>
            </a:r>
            <a:r>
              <a:rPr lang="en-US" sz="1200" b="0" i="0" kern="1200" dirty="0" err="1" smtClean="0">
                <a:solidFill>
                  <a:schemeClr val="tx1"/>
                </a:solidFill>
                <a:effectLst/>
                <a:latin typeface="+mn-lt"/>
                <a:ea typeface="+mn-ea"/>
                <a:cs typeface="+mn-cs"/>
              </a:rPr>
              <a:t>openDatabase</a:t>
            </a:r>
            <a:r>
              <a:rPr lang="en-US" sz="1200" b="0" i="0" kern="1200" dirty="0" smtClean="0">
                <a:solidFill>
                  <a:schemeClr val="tx1"/>
                </a:solidFill>
                <a:effectLst/>
                <a:latin typeface="+mn-lt"/>
                <a:ea typeface="+mn-ea"/>
                <a:cs typeface="+mn-cs"/>
              </a:rPr>
              <a:t>(path, version: 1, </a:t>
            </a:r>
            <a:r>
              <a:rPr lang="en-US" sz="1200" b="0" i="0" kern="1200" dirty="0" err="1" smtClean="0">
                <a:solidFill>
                  <a:schemeClr val="tx1"/>
                </a:solidFill>
                <a:effectLst/>
                <a:latin typeface="+mn-lt"/>
                <a:ea typeface="+mn-ea"/>
                <a:cs typeface="+mn-cs"/>
              </a:rPr>
              <a:t>onCreate</a:t>
            </a:r>
            <a:r>
              <a:rPr lang="en-US" sz="1200" b="0" i="0" kern="1200" dirty="0" smtClean="0">
                <a:solidFill>
                  <a:schemeClr val="tx1"/>
                </a:solidFill>
                <a:effectLst/>
                <a:latin typeface="+mn-lt"/>
                <a:ea typeface="+mn-ea"/>
                <a:cs typeface="+mn-cs"/>
              </a:rPr>
              <a:t>: (Database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version)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 await </a:t>
            </a:r>
            <a:r>
              <a:rPr lang="en-US" sz="1200" b="0" i="0" kern="1200" dirty="0" err="1" smtClean="0">
                <a:solidFill>
                  <a:schemeClr val="tx1"/>
                </a:solidFill>
                <a:effectLst/>
                <a:latin typeface="+mn-lt"/>
                <a:ea typeface="+mn-ea"/>
                <a:cs typeface="+mn-cs"/>
              </a:rPr>
              <a:t>db.execute</a:t>
            </a:r>
            <a:r>
              <a:rPr lang="en-US" sz="1200" b="0" i="0" kern="1200" dirty="0" smtClean="0">
                <a:solidFill>
                  <a:schemeClr val="tx1"/>
                </a:solidFill>
                <a:effectLst/>
                <a:latin typeface="+mn-lt"/>
                <a:ea typeface="+mn-ea"/>
                <a:cs typeface="+mn-cs"/>
              </a:rPr>
              <a:t>( 'CREATE TABLE Test (id INTEGER PRIMARY KEY, name TEXT, value INTEGER, </a:t>
            </a:r>
            <a:r>
              <a:rPr lang="en-US" sz="1200" b="0" i="0" kern="1200" dirty="0" err="1" smtClean="0">
                <a:solidFill>
                  <a:schemeClr val="tx1"/>
                </a:solidFill>
                <a:effectLst/>
                <a:latin typeface="+mn-lt"/>
                <a:ea typeface="+mn-ea"/>
                <a:cs typeface="+mn-cs"/>
              </a:rPr>
              <a:t>num</a:t>
            </a:r>
            <a:r>
              <a:rPr lang="en-US" sz="1200" b="0" i="0" kern="1200" dirty="0" smtClean="0">
                <a:solidFill>
                  <a:schemeClr val="tx1"/>
                </a:solidFill>
                <a:effectLst/>
                <a:latin typeface="+mn-lt"/>
                <a:ea typeface="+mn-ea"/>
                <a:cs typeface="+mn-cs"/>
              </a:rPr>
              <a:t> REAL)'); });</a:t>
            </a:r>
          </a:p>
          <a:p>
            <a:r>
              <a:rPr lang="ru-RU" sz="1200" b="0" i="0" kern="1200" dirty="0" smtClean="0">
                <a:solidFill>
                  <a:schemeClr val="tx1"/>
                </a:solidFill>
                <a:effectLst/>
                <a:latin typeface="+mn-lt"/>
                <a:ea typeface="+mn-ea"/>
                <a:cs typeface="+mn-cs"/>
              </a:rPr>
              <a:t>Здесь происходит открытие базы данных по указанному пути. Если база данных не существует, она будет создана. Параметр </a:t>
            </a:r>
            <a:r>
              <a:rPr lang="en-US" sz="1200" b="0" i="0" kern="1200" dirty="0" smtClean="0">
                <a:solidFill>
                  <a:schemeClr val="tx1"/>
                </a:solidFill>
                <a:effectLst/>
                <a:latin typeface="+mn-lt"/>
                <a:ea typeface="+mn-ea"/>
                <a:cs typeface="+mn-cs"/>
              </a:rPr>
              <a:t>version: 1 </a:t>
            </a:r>
            <a:r>
              <a:rPr lang="ru-RU" sz="1200" b="0" i="0" kern="1200" dirty="0" smtClean="0">
                <a:solidFill>
                  <a:schemeClr val="tx1"/>
                </a:solidFill>
                <a:effectLst/>
                <a:latin typeface="+mn-lt"/>
                <a:ea typeface="+mn-ea"/>
                <a:cs typeface="+mn-cs"/>
              </a:rPr>
              <a:t>указывает версию базы данных.</a:t>
            </a:r>
          </a:p>
          <a:p>
            <a:pPr lvl="1"/>
            <a:r>
              <a:rPr lang="en-US" sz="1200" b="0" i="0" kern="1200" dirty="0" err="1" smtClean="0">
                <a:solidFill>
                  <a:schemeClr val="tx1"/>
                </a:solidFill>
                <a:effectLst/>
                <a:latin typeface="+mn-lt"/>
                <a:ea typeface="+mn-ea"/>
                <a:cs typeface="+mn-cs"/>
              </a:rPr>
              <a:t>onCreate</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Этот </a:t>
            </a:r>
            <a:r>
              <a:rPr lang="ru-RU" sz="1200" b="0" i="0" kern="1200" dirty="0" err="1" smtClean="0">
                <a:solidFill>
                  <a:schemeClr val="tx1"/>
                </a:solidFill>
                <a:effectLst/>
                <a:latin typeface="+mn-lt"/>
                <a:ea typeface="+mn-ea"/>
                <a:cs typeface="+mn-cs"/>
              </a:rPr>
              <a:t>колбэк</a:t>
            </a:r>
            <a:r>
              <a:rPr lang="ru-RU" sz="1200" b="0" i="0" kern="1200" dirty="0" smtClean="0">
                <a:solidFill>
                  <a:schemeClr val="tx1"/>
                </a:solidFill>
                <a:effectLst/>
                <a:latin typeface="+mn-lt"/>
                <a:ea typeface="+mn-ea"/>
                <a:cs typeface="+mn-cs"/>
              </a:rPr>
              <a:t> вызывается, когда база данных создается впервые. Внутри этого </a:t>
            </a:r>
            <a:r>
              <a:rPr lang="ru-RU" sz="1200" b="0" i="0" kern="1200" dirty="0" err="1" smtClean="0">
                <a:solidFill>
                  <a:schemeClr val="tx1"/>
                </a:solidFill>
                <a:effectLst/>
                <a:latin typeface="+mn-lt"/>
                <a:ea typeface="+mn-ea"/>
                <a:cs typeface="+mn-cs"/>
              </a:rPr>
              <a:t>колбэка</a:t>
            </a:r>
            <a:r>
              <a:rPr lang="ru-RU" sz="1200" b="0" i="0" kern="1200" dirty="0" smtClean="0">
                <a:solidFill>
                  <a:schemeClr val="tx1"/>
                </a:solidFill>
                <a:effectLst/>
                <a:latin typeface="+mn-lt"/>
                <a:ea typeface="+mn-ea"/>
                <a:cs typeface="+mn-cs"/>
              </a:rPr>
              <a:t> выполняется </a:t>
            </a:r>
            <a:r>
              <a:rPr lang="en-US" sz="1200" b="0" i="0" kern="1200" dirty="0" smtClean="0">
                <a:solidFill>
                  <a:schemeClr val="tx1"/>
                </a:solidFill>
                <a:effectLst/>
                <a:latin typeface="+mn-lt"/>
                <a:ea typeface="+mn-ea"/>
                <a:cs typeface="+mn-cs"/>
              </a:rPr>
              <a:t>SQL-</a:t>
            </a:r>
            <a:r>
              <a:rPr lang="ru-RU" sz="1200" b="0" i="0" kern="1200" dirty="0" smtClean="0">
                <a:solidFill>
                  <a:schemeClr val="tx1"/>
                </a:solidFill>
                <a:effectLst/>
                <a:latin typeface="+mn-lt"/>
                <a:ea typeface="+mn-ea"/>
                <a:cs typeface="+mn-cs"/>
              </a:rPr>
              <a:t>запрос для создания таблицы </a:t>
            </a:r>
            <a:r>
              <a:rPr lang="en-US" sz="1200" b="0" i="0" kern="1200" dirty="0" smtClean="0">
                <a:solidFill>
                  <a:schemeClr val="tx1"/>
                </a:solidFill>
                <a:effectLst/>
                <a:latin typeface="+mn-lt"/>
                <a:ea typeface="+mn-ea"/>
                <a:cs typeface="+mn-cs"/>
              </a:rPr>
              <a:t>Test.</a:t>
            </a:r>
          </a:p>
          <a:p>
            <a:pPr lvl="1" rtl="0" latinLnBrk="0"/>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db.execute</a:t>
            </a:r>
            <a:r>
              <a:rPr lang="en-US" sz="1200" b="0" i="0" kern="1200" dirty="0" smtClean="0">
                <a:solidFill>
                  <a:schemeClr val="tx1"/>
                </a:solidFill>
                <a:effectLst/>
                <a:latin typeface="+mn-lt"/>
                <a:ea typeface="+mn-ea"/>
                <a:cs typeface="+mn-cs"/>
              </a:rPr>
              <a:t>( 'CREATE TABLE Test (id INTEGER PRIMARY KEY, name TEXT, value INTEGER, </a:t>
            </a:r>
            <a:r>
              <a:rPr lang="en-US" sz="1200" b="0" i="0" kern="1200" dirty="0" err="1" smtClean="0">
                <a:solidFill>
                  <a:schemeClr val="tx1"/>
                </a:solidFill>
                <a:effectLst/>
                <a:latin typeface="+mn-lt"/>
                <a:ea typeface="+mn-ea"/>
                <a:cs typeface="+mn-cs"/>
              </a:rPr>
              <a:t>num</a:t>
            </a:r>
            <a:r>
              <a:rPr lang="en-US" sz="1200" b="0" i="0" kern="1200" dirty="0" smtClean="0">
                <a:solidFill>
                  <a:schemeClr val="tx1"/>
                </a:solidFill>
                <a:effectLst/>
                <a:latin typeface="+mn-lt"/>
                <a:ea typeface="+mn-ea"/>
                <a:cs typeface="+mn-cs"/>
              </a:rPr>
              <a:t> REAL)');</a:t>
            </a:r>
          </a:p>
          <a:p>
            <a:pPr lvl="1"/>
            <a:r>
              <a:rPr lang="ru-RU" sz="1200" b="0" i="0" kern="1200" dirty="0" smtClean="0">
                <a:solidFill>
                  <a:schemeClr val="tx1"/>
                </a:solidFill>
                <a:effectLst/>
                <a:latin typeface="+mn-lt"/>
                <a:ea typeface="+mn-ea"/>
                <a:cs typeface="+mn-cs"/>
              </a:rPr>
              <a:t>Этот запрос создает таблицу </a:t>
            </a:r>
            <a:r>
              <a:rPr lang="en-US" sz="1200" b="0" i="0" kern="1200" dirty="0" smtClean="0">
                <a:solidFill>
                  <a:schemeClr val="tx1"/>
                </a:solidFill>
                <a:effectLst/>
                <a:latin typeface="+mn-lt"/>
                <a:ea typeface="+mn-ea"/>
                <a:cs typeface="+mn-cs"/>
              </a:rPr>
              <a:t>Test </a:t>
            </a:r>
            <a:r>
              <a:rPr lang="ru-RU" sz="1200" b="0" i="0" kern="1200" dirty="0" smtClean="0">
                <a:solidFill>
                  <a:schemeClr val="tx1"/>
                </a:solidFill>
                <a:effectLst/>
                <a:latin typeface="+mn-lt"/>
                <a:ea typeface="+mn-ea"/>
                <a:cs typeface="+mn-cs"/>
              </a:rPr>
              <a:t>с четырьмя столбцами:</a:t>
            </a:r>
          </a:p>
          <a:p>
            <a:pPr lvl="2"/>
            <a:r>
              <a:rPr lang="en-US" sz="1200" b="0" i="0" kern="1200" dirty="0" smtClean="0">
                <a:solidFill>
                  <a:schemeClr val="tx1"/>
                </a:solidFill>
                <a:effectLst/>
                <a:latin typeface="+mn-lt"/>
                <a:ea typeface="+mn-ea"/>
                <a:cs typeface="+mn-cs"/>
              </a:rPr>
              <a:t>id: </a:t>
            </a:r>
            <a:r>
              <a:rPr lang="ru-RU" sz="1200" b="0" i="0" kern="1200" dirty="0" smtClean="0">
                <a:solidFill>
                  <a:schemeClr val="tx1"/>
                </a:solidFill>
                <a:effectLst/>
                <a:latin typeface="+mn-lt"/>
                <a:ea typeface="+mn-ea"/>
                <a:cs typeface="+mn-cs"/>
              </a:rPr>
              <a:t>целое число, первичный ключ.</a:t>
            </a:r>
          </a:p>
          <a:p>
            <a:pPr lvl="2"/>
            <a:r>
              <a:rPr lang="en-US" sz="1200" b="0" i="0" kern="1200" dirty="0" smtClean="0">
                <a:solidFill>
                  <a:schemeClr val="tx1"/>
                </a:solidFill>
                <a:effectLst/>
                <a:latin typeface="+mn-lt"/>
                <a:ea typeface="+mn-ea"/>
                <a:cs typeface="+mn-cs"/>
              </a:rPr>
              <a:t>name: </a:t>
            </a:r>
            <a:r>
              <a:rPr lang="ru-RU" sz="1200" b="0" i="0" kern="1200" dirty="0" smtClean="0">
                <a:solidFill>
                  <a:schemeClr val="tx1"/>
                </a:solidFill>
                <a:effectLst/>
                <a:latin typeface="+mn-lt"/>
                <a:ea typeface="+mn-ea"/>
                <a:cs typeface="+mn-cs"/>
              </a:rPr>
              <a:t>текстовое поле.</a:t>
            </a:r>
          </a:p>
          <a:p>
            <a:pPr lvl="2"/>
            <a:r>
              <a:rPr lang="en-US" sz="1200" b="0" i="0" kern="1200" dirty="0" smtClean="0">
                <a:solidFill>
                  <a:schemeClr val="tx1"/>
                </a:solidFill>
                <a:effectLst/>
                <a:latin typeface="+mn-lt"/>
                <a:ea typeface="+mn-ea"/>
                <a:cs typeface="+mn-cs"/>
              </a:rPr>
              <a:t>value: </a:t>
            </a:r>
            <a:r>
              <a:rPr lang="ru-RU" sz="1200" b="0" i="0" kern="1200" dirty="0" smtClean="0">
                <a:solidFill>
                  <a:schemeClr val="tx1"/>
                </a:solidFill>
                <a:effectLst/>
                <a:latin typeface="+mn-lt"/>
                <a:ea typeface="+mn-ea"/>
                <a:cs typeface="+mn-cs"/>
              </a:rPr>
              <a:t>целое число.</a:t>
            </a:r>
          </a:p>
          <a:p>
            <a:pPr lvl="2"/>
            <a:r>
              <a:rPr lang="en-US" sz="1200" b="0" i="0" kern="1200" dirty="0" err="1" smtClean="0">
                <a:solidFill>
                  <a:schemeClr val="tx1"/>
                </a:solidFill>
                <a:effectLst/>
                <a:latin typeface="+mn-lt"/>
                <a:ea typeface="+mn-ea"/>
                <a:cs typeface="+mn-cs"/>
              </a:rPr>
              <a:t>num</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вещественное число.</a:t>
            </a:r>
          </a:p>
          <a:p>
            <a:r>
              <a:rPr lang="ru-RU" sz="1200" b="1" i="0" kern="1200" dirty="0" smtClean="0">
                <a:solidFill>
                  <a:schemeClr val="tx1"/>
                </a:solidFill>
                <a:effectLst/>
                <a:latin typeface="+mn-lt"/>
                <a:ea typeface="+mn-ea"/>
                <a:cs typeface="+mn-cs"/>
              </a:rPr>
              <a:t>Итог:</a:t>
            </a:r>
          </a:p>
          <a:p>
            <a:r>
              <a:rPr lang="ru-RU" sz="1200" b="0" i="0" kern="1200" dirty="0" smtClean="0">
                <a:solidFill>
                  <a:schemeClr val="tx1"/>
                </a:solidFill>
                <a:effectLst/>
                <a:latin typeface="+mn-lt"/>
                <a:ea typeface="+mn-ea"/>
                <a:cs typeface="+mn-cs"/>
              </a:rPr>
              <a:t>Этот код удаляет существующую базу данных </a:t>
            </a:r>
            <a:r>
              <a:rPr lang="en-US" sz="1200" b="0" i="0" kern="1200" dirty="0" err="1" smtClean="0">
                <a:solidFill>
                  <a:schemeClr val="tx1"/>
                </a:solidFill>
                <a:effectLst/>
                <a:latin typeface="+mn-lt"/>
                <a:ea typeface="+mn-ea"/>
                <a:cs typeface="+mn-cs"/>
              </a:rPr>
              <a:t>demo.db</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затем создает новую базу данных и таблицу </a:t>
            </a:r>
            <a:r>
              <a:rPr lang="en-US" sz="1200" b="0" i="0" kern="1200" dirty="0" smtClean="0">
                <a:solidFill>
                  <a:schemeClr val="tx1"/>
                </a:solidFill>
                <a:effectLst/>
                <a:latin typeface="+mn-lt"/>
                <a:ea typeface="+mn-ea"/>
                <a:cs typeface="+mn-cs"/>
              </a:rPr>
              <a:t>Test </a:t>
            </a:r>
            <a:r>
              <a:rPr lang="ru-RU" sz="1200" b="0" i="0" kern="1200" dirty="0" smtClean="0">
                <a:solidFill>
                  <a:schemeClr val="tx1"/>
                </a:solidFill>
                <a:effectLst/>
                <a:latin typeface="+mn-lt"/>
                <a:ea typeface="+mn-ea"/>
                <a:cs typeface="+mn-cs"/>
              </a:rPr>
              <a:t>в ней. Таблица </a:t>
            </a:r>
            <a:r>
              <a:rPr lang="en-US" sz="1200" b="0" i="0" kern="1200" dirty="0" smtClean="0">
                <a:solidFill>
                  <a:schemeClr val="tx1"/>
                </a:solidFill>
                <a:effectLst/>
                <a:latin typeface="+mn-lt"/>
                <a:ea typeface="+mn-ea"/>
                <a:cs typeface="+mn-cs"/>
              </a:rPr>
              <a:t>Test </a:t>
            </a:r>
            <a:r>
              <a:rPr lang="ru-RU" sz="1200" b="0" i="0" kern="1200" dirty="0" smtClean="0">
                <a:solidFill>
                  <a:schemeClr val="tx1"/>
                </a:solidFill>
                <a:effectLst/>
                <a:latin typeface="+mn-lt"/>
                <a:ea typeface="+mn-ea"/>
                <a:cs typeface="+mn-cs"/>
              </a:rPr>
              <a:t>имеет четыре столбца: </a:t>
            </a:r>
            <a:r>
              <a:rPr lang="en-US" sz="1200" b="0" i="0" kern="1200" dirty="0" smtClean="0">
                <a:solidFill>
                  <a:schemeClr val="tx1"/>
                </a:solidFill>
                <a:effectLst/>
                <a:latin typeface="+mn-lt"/>
                <a:ea typeface="+mn-ea"/>
                <a:cs typeface="+mn-cs"/>
              </a:rPr>
              <a:t>id, name, value </a:t>
            </a:r>
            <a:r>
              <a:rPr lang="ru-RU" sz="1200" b="0" i="0" kern="1200" dirty="0" smtClean="0">
                <a:solidFill>
                  <a:schemeClr val="tx1"/>
                </a:solidFill>
                <a:effectLst/>
                <a:latin typeface="+mn-lt"/>
                <a:ea typeface="+mn-ea"/>
                <a:cs typeface="+mn-cs"/>
              </a:rPr>
              <a:t>и </a:t>
            </a:r>
            <a:r>
              <a:rPr lang="en-US" sz="1200" b="0" i="0" kern="1200" dirty="0" smtClean="0">
                <a:solidFill>
                  <a:schemeClr val="tx1"/>
                </a:solidFill>
                <a:effectLst/>
                <a:latin typeface="+mn-lt"/>
                <a:ea typeface="+mn-ea"/>
                <a:cs typeface="+mn-cs"/>
              </a:rPr>
              <a:t>num.</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42</a:t>
            </a:fld>
            <a:endParaRPr lang="en-US"/>
          </a:p>
        </p:txBody>
      </p:sp>
    </p:spTree>
    <p:extLst>
      <p:ext uri="{BB962C8B-B14F-4D97-AF65-F5344CB8AC3E}">
        <p14:creationId xmlns:p14="http://schemas.microsoft.com/office/powerpoint/2010/main" val="1608554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rawUpdate</a:t>
            </a:r>
            <a:endParaRPr lang="ru-RU" dirty="0" smtClean="0"/>
          </a:p>
          <a:p>
            <a:r>
              <a:rPr lang="en-US" dirty="0" err="1" smtClean="0"/>
              <a:t>rawQuery</a:t>
            </a:r>
            <a:r>
              <a:rPr lang="en-US" dirty="0" smtClean="0"/>
              <a:t>(</a:t>
            </a:r>
            <a:r>
              <a:rPr lang="en-US" sz="1200" kern="1200" dirty="0" smtClean="0">
                <a:solidFill>
                  <a:schemeClr val="tx1"/>
                </a:solidFill>
                <a:effectLst/>
                <a:latin typeface="+mn-lt"/>
                <a:ea typeface="+mn-ea"/>
                <a:cs typeface="+mn-cs"/>
              </a:rPr>
              <a:t>'SELECT * FROM Test'</a:t>
            </a:r>
            <a:r>
              <a:rPr lang="en-US" dirty="0" smtClean="0"/>
              <a:t>);</a:t>
            </a:r>
            <a:endParaRPr lang="ru-RU" dirty="0" smtClean="0"/>
          </a:p>
          <a:p>
            <a:endParaRPr lang="ru-RU" dirty="0" smtClean="0"/>
          </a:p>
          <a:p>
            <a:r>
              <a:rPr lang="en-US" dirty="0" smtClean="0"/>
              <a:t>count = </a:t>
            </a:r>
            <a:r>
              <a:rPr lang="en-US" sz="1200" b="1" kern="1200" dirty="0" smtClean="0">
                <a:solidFill>
                  <a:schemeClr val="tx1"/>
                </a:solidFill>
                <a:effectLst/>
                <a:latin typeface="+mn-lt"/>
                <a:ea typeface="+mn-ea"/>
                <a:cs typeface="+mn-cs"/>
              </a:rPr>
              <a:t>await</a:t>
            </a:r>
            <a:r>
              <a:rPr lang="en-US" dirty="0" smtClean="0"/>
              <a:t> database .</a:t>
            </a:r>
            <a:r>
              <a:rPr lang="en-US" dirty="0" err="1" smtClean="0"/>
              <a:t>rawDelete</a:t>
            </a:r>
            <a:r>
              <a:rPr lang="en-US" dirty="0" smtClean="0"/>
              <a:t>(</a:t>
            </a:r>
            <a:r>
              <a:rPr lang="en-US" sz="1200" kern="1200" dirty="0" smtClean="0">
                <a:solidFill>
                  <a:schemeClr val="tx1"/>
                </a:solidFill>
                <a:effectLst/>
                <a:latin typeface="+mn-lt"/>
                <a:ea typeface="+mn-ea"/>
                <a:cs typeface="+mn-cs"/>
              </a:rPr>
              <a:t>'DELETE FROM Test WHERE name = ?'</a:t>
            </a:r>
            <a:r>
              <a:rPr lang="en-US" dirty="0" smtClean="0"/>
              <a:t>, [</a:t>
            </a:r>
            <a:r>
              <a:rPr lang="en-US" sz="1200" kern="1200" dirty="0" smtClean="0">
                <a:solidFill>
                  <a:schemeClr val="tx1"/>
                </a:solidFill>
                <a:effectLst/>
                <a:latin typeface="+mn-lt"/>
                <a:ea typeface="+mn-ea"/>
                <a:cs typeface="+mn-cs"/>
              </a:rPr>
              <a:t>'another name'</a:t>
            </a:r>
            <a:r>
              <a:rPr lang="en-US" dirty="0" smtClean="0"/>
              <a:t>]); </a:t>
            </a:r>
            <a:r>
              <a:rPr lang="en-US" sz="1200" b="1" kern="1200" dirty="0" smtClean="0">
                <a:solidFill>
                  <a:schemeClr val="tx1"/>
                </a:solidFill>
                <a:effectLst/>
                <a:latin typeface="+mn-lt"/>
                <a:ea typeface="+mn-ea"/>
                <a:cs typeface="+mn-cs"/>
              </a:rPr>
              <a:t>assert</a:t>
            </a:r>
            <a:r>
              <a:rPr lang="en-US" dirty="0" smtClean="0"/>
              <a:t>(count == </a:t>
            </a:r>
            <a:r>
              <a:rPr lang="en-US" sz="1200" kern="1200" dirty="0" smtClean="0">
                <a:solidFill>
                  <a:schemeClr val="tx1"/>
                </a:solidFill>
                <a:effectLst/>
                <a:latin typeface="+mn-lt"/>
                <a:ea typeface="+mn-ea"/>
                <a:cs typeface="+mn-cs"/>
              </a:rPr>
              <a:t>1</a:t>
            </a:r>
            <a:r>
              <a:rPr lang="en-US" dirty="0" smtClean="0"/>
              <a:t>);</a:t>
            </a:r>
            <a:endParaRPr lang="ru-RU" dirty="0" smtClean="0"/>
          </a:p>
          <a:p>
            <a:endParaRPr lang="ru-RU" dirty="0" smtClean="0"/>
          </a:p>
          <a:p>
            <a:endParaRPr lang="ru-RU" dirty="0" smtClean="0"/>
          </a:p>
          <a:p>
            <a:r>
              <a:rPr lang="ru-RU" sz="1200" b="0" i="0" kern="1200" dirty="0" smtClean="0">
                <a:solidFill>
                  <a:schemeClr val="tx1"/>
                </a:solidFill>
                <a:effectLst/>
                <a:latin typeface="+mn-lt"/>
                <a:ea typeface="+mn-ea"/>
                <a:cs typeface="+mn-cs"/>
              </a:rPr>
              <a:t>Начало транзакции:</a:t>
            </a:r>
          </a:p>
          <a:p>
            <a:pPr rtl="0" latinLnBrk="0"/>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database.transaction</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txn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async</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Эта строка начинает транзакцию в базе данных. Транзакция позволяет выполнять несколько операций как единое целое, что гарантирует атомарность: либо все операции выполняются успешно, либо ни одна из них не выполняется.</a:t>
            </a:r>
          </a:p>
          <a:p>
            <a:r>
              <a:rPr lang="ru-RU" sz="1200" b="0" i="0" kern="1200" dirty="0" smtClean="0">
                <a:solidFill>
                  <a:schemeClr val="tx1"/>
                </a:solidFill>
                <a:effectLst/>
                <a:latin typeface="+mn-lt"/>
                <a:ea typeface="+mn-ea"/>
                <a:cs typeface="+mn-cs"/>
              </a:rPr>
              <a:t>Первая вставка данных:</a:t>
            </a:r>
          </a:p>
          <a:p>
            <a:pPr rtl="0" latinLnBrk="0"/>
            <a:r>
              <a:rPr lang="ru-RU" sz="1200" b="0" i="0" kern="1200" dirty="0" err="1" smtClean="0">
                <a:solidFill>
                  <a:schemeClr val="tx1"/>
                </a:solidFill>
                <a:effectLst/>
                <a:latin typeface="+mn-lt"/>
                <a:ea typeface="+mn-ea"/>
                <a:cs typeface="+mn-cs"/>
              </a:rPr>
              <a:t>int</a:t>
            </a:r>
            <a:r>
              <a:rPr lang="ru-RU" sz="1200" b="0" i="0" kern="1200" dirty="0" smtClean="0">
                <a:solidFill>
                  <a:schemeClr val="tx1"/>
                </a:solidFill>
                <a:effectLst/>
                <a:latin typeface="+mn-lt"/>
                <a:ea typeface="+mn-ea"/>
                <a:cs typeface="+mn-cs"/>
              </a:rPr>
              <a:t> id1 = </a:t>
            </a:r>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txn.rawInsert</a:t>
            </a:r>
            <a:r>
              <a:rPr lang="ru-RU" sz="1200" b="0" i="0" kern="1200" dirty="0" smtClean="0">
                <a:solidFill>
                  <a:schemeClr val="tx1"/>
                </a:solidFill>
                <a:effectLst/>
                <a:latin typeface="+mn-lt"/>
                <a:ea typeface="+mn-ea"/>
                <a:cs typeface="+mn-cs"/>
              </a:rPr>
              <a:t>( 'INSERT INTO </a:t>
            </a:r>
            <a:r>
              <a:rPr lang="ru-RU" sz="1200" b="0" i="0" kern="1200" dirty="0" err="1" smtClean="0">
                <a:solidFill>
                  <a:schemeClr val="tx1"/>
                </a:solidFill>
                <a:effectLst/>
                <a:latin typeface="+mn-lt"/>
                <a:ea typeface="+mn-ea"/>
                <a:cs typeface="+mn-cs"/>
              </a:rPr>
              <a:t>Test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name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value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num</a:t>
            </a:r>
            <a:r>
              <a:rPr lang="ru-RU" sz="1200" b="0" i="0" kern="1200" dirty="0" smtClean="0">
                <a:solidFill>
                  <a:schemeClr val="tx1"/>
                </a:solidFill>
                <a:effectLst/>
                <a:latin typeface="+mn-lt"/>
                <a:ea typeface="+mn-ea"/>
                <a:cs typeface="+mn-cs"/>
              </a:rPr>
              <a:t>) VALUES("</a:t>
            </a:r>
            <a:r>
              <a:rPr lang="ru-RU" sz="1200" b="0" i="0" kern="1200" dirty="0" err="1" smtClean="0">
                <a:solidFill>
                  <a:schemeClr val="tx1"/>
                </a:solidFill>
                <a:effectLst/>
                <a:latin typeface="+mn-lt"/>
                <a:ea typeface="+mn-ea"/>
                <a:cs typeface="+mn-cs"/>
              </a:rPr>
              <a:t>some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name</a:t>
            </a:r>
            <a:r>
              <a:rPr lang="ru-RU" sz="1200" b="0" i="0" kern="1200" dirty="0" smtClean="0">
                <a:solidFill>
                  <a:schemeClr val="tx1"/>
                </a:solidFill>
                <a:effectLst/>
                <a:latin typeface="+mn-lt"/>
                <a:ea typeface="+mn-ea"/>
                <a:cs typeface="+mn-cs"/>
              </a:rPr>
              <a:t>", 1234, 456.789)'); </a:t>
            </a:r>
            <a:r>
              <a:rPr lang="ru-RU" sz="1200" b="0" i="0" kern="1200" dirty="0" err="1" smtClean="0">
                <a:solidFill>
                  <a:schemeClr val="tx1"/>
                </a:solidFill>
                <a:effectLst/>
                <a:latin typeface="+mn-lt"/>
                <a:ea typeface="+mn-ea"/>
                <a:cs typeface="+mn-cs"/>
              </a:rPr>
              <a:t>print</a:t>
            </a:r>
            <a:r>
              <a:rPr lang="ru-RU" sz="1200" b="0" i="0" kern="1200" dirty="0" smtClean="0">
                <a:solidFill>
                  <a:schemeClr val="tx1"/>
                </a:solidFill>
                <a:effectLst/>
                <a:latin typeface="+mn-lt"/>
                <a:ea typeface="+mn-ea"/>
                <a:cs typeface="+mn-cs"/>
              </a:rPr>
              <a:t>('inserted1: $id1');</a:t>
            </a:r>
          </a:p>
          <a:p>
            <a:r>
              <a:rPr lang="ru-RU" sz="1200" b="0" i="0" kern="1200" dirty="0" smtClean="0">
                <a:solidFill>
                  <a:schemeClr val="tx1"/>
                </a:solidFill>
                <a:effectLst/>
                <a:latin typeface="+mn-lt"/>
                <a:ea typeface="+mn-ea"/>
                <a:cs typeface="+mn-cs"/>
              </a:rPr>
              <a:t>Здесь выполняется SQL-запрос для вставки данных в таблицу </a:t>
            </a:r>
            <a:r>
              <a:rPr lang="ru-RU" sz="1200" b="0" i="0" kern="1200" dirty="0" err="1" smtClean="0">
                <a:solidFill>
                  <a:schemeClr val="tx1"/>
                </a:solidFill>
                <a:effectLst/>
                <a:latin typeface="+mn-lt"/>
                <a:ea typeface="+mn-ea"/>
                <a:cs typeface="+mn-cs"/>
              </a:rPr>
              <a:t>Test</a:t>
            </a:r>
            <a:r>
              <a:rPr lang="ru-RU" sz="1200" b="0" i="0" kern="1200" dirty="0" smtClean="0">
                <a:solidFill>
                  <a:schemeClr val="tx1"/>
                </a:solidFill>
                <a:effectLst/>
                <a:latin typeface="+mn-lt"/>
                <a:ea typeface="+mn-ea"/>
                <a:cs typeface="+mn-cs"/>
              </a:rPr>
              <a:t>. Запрос вставляет строку с значениями "</a:t>
            </a:r>
            <a:r>
              <a:rPr lang="ru-RU" sz="1200" b="0" i="0" kern="1200" dirty="0" err="1" smtClean="0">
                <a:solidFill>
                  <a:schemeClr val="tx1"/>
                </a:solidFill>
                <a:effectLst/>
                <a:latin typeface="+mn-lt"/>
                <a:ea typeface="+mn-ea"/>
                <a:cs typeface="+mn-cs"/>
              </a:rPr>
              <a:t>some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name</a:t>
            </a:r>
            <a:r>
              <a:rPr lang="ru-RU" sz="1200" b="0" i="0" kern="1200" dirty="0" smtClean="0">
                <a:solidFill>
                  <a:schemeClr val="tx1"/>
                </a:solidFill>
                <a:effectLst/>
                <a:latin typeface="+mn-lt"/>
                <a:ea typeface="+mn-ea"/>
                <a:cs typeface="+mn-cs"/>
              </a:rPr>
              <a:t>", 1234 и 456.789 в столбцы </a:t>
            </a:r>
            <a:r>
              <a:rPr lang="ru-RU" sz="1200" b="0" i="0" kern="1200" dirty="0" err="1" smtClean="0">
                <a:solidFill>
                  <a:schemeClr val="tx1"/>
                </a:solidFill>
                <a:effectLst/>
                <a:latin typeface="+mn-lt"/>
                <a:ea typeface="+mn-ea"/>
                <a:cs typeface="+mn-cs"/>
              </a:rPr>
              <a:t>name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value</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num</a:t>
            </a:r>
            <a:r>
              <a:rPr lang="ru-RU" sz="1200" b="0" i="0" kern="1200" dirty="0" smtClean="0">
                <a:solidFill>
                  <a:schemeClr val="tx1"/>
                </a:solidFill>
                <a:effectLst/>
                <a:latin typeface="+mn-lt"/>
                <a:ea typeface="+mn-ea"/>
                <a:cs typeface="+mn-cs"/>
              </a:rPr>
              <a:t> соответственно.</a:t>
            </a:r>
          </a:p>
          <a:p>
            <a:pPr lvl="1"/>
            <a:r>
              <a:rPr lang="ru-RU" sz="1200" b="0" i="0" kern="1200" dirty="0" err="1" smtClean="0">
                <a:solidFill>
                  <a:schemeClr val="tx1"/>
                </a:solidFill>
                <a:effectLst/>
                <a:latin typeface="+mn-lt"/>
                <a:ea typeface="+mn-ea"/>
                <a:cs typeface="+mn-cs"/>
              </a:rPr>
              <a:t>txn.rawInsert</a:t>
            </a:r>
            <a:r>
              <a:rPr lang="ru-RU" sz="1200" b="0" i="0" kern="1200" dirty="0" smtClean="0">
                <a:solidFill>
                  <a:schemeClr val="tx1"/>
                </a:solidFill>
                <a:effectLst/>
                <a:latin typeface="+mn-lt"/>
                <a:ea typeface="+mn-ea"/>
                <a:cs typeface="+mn-cs"/>
              </a:rPr>
              <a:t> выполняет SQL-запрос для вставки данных.</a:t>
            </a:r>
          </a:p>
          <a:p>
            <a:pPr lvl="1"/>
            <a:r>
              <a:rPr lang="ru-RU" sz="1200" b="0" i="0" kern="1200" dirty="0" smtClean="0">
                <a:solidFill>
                  <a:schemeClr val="tx1"/>
                </a:solidFill>
                <a:effectLst/>
                <a:latin typeface="+mn-lt"/>
                <a:ea typeface="+mn-ea"/>
                <a:cs typeface="+mn-cs"/>
              </a:rPr>
              <a:t>id1 получает идентификатор вставленной строки (обычно это значение первичного ключа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a:t>
            </a:r>
          </a:p>
          <a:p>
            <a:pPr lvl="1"/>
            <a:r>
              <a:rPr lang="ru-RU" sz="1200" b="0" i="0" kern="1200" dirty="0" err="1" smtClean="0">
                <a:solidFill>
                  <a:schemeClr val="tx1"/>
                </a:solidFill>
                <a:effectLst/>
                <a:latin typeface="+mn-lt"/>
                <a:ea typeface="+mn-ea"/>
                <a:cs typeface="+mn-cs"/>
              </a:rPr>
              <a:t>print</a:t>
            </a:r>
            <a:r>
              <a:rPr lang="ru-RU" sz="1200" b="0" i="0" kern="1200" dirty="0" smtClean="0">
                <a:solidFill>
                  <a:schemeClr val="tx1"/>
                </a:solidFill>
                <a:effectLst/>
                <a:latin typeface="+mn-lt"/>
                <a:ea typeface="+mn-ea"/>
                <a:cs typeface="+mn-cs"/>
              </a:rPr>
              <a:t>('inserted1: $id1'); выводит идентификатор вставленной строки в консоль.</a:t>
            </a:r>
          </a:p>
          <a:p>
            <a:r>
              <a:rPr lang="ru-RU" sz="1200" b="0" i="0" kern="1200" dirty="0" smtClean="0">
                <a:solidFill>
                  <a:schemeClr val="tx1"/>
                </a:solidFill>
                <a:effectLst/>
                <a:latin typeface="+mn-lt"/>
                <a:ea typeface="+mn-ea"/>
                <a:cs typeface="+mn-cs"/>
              </a:rPr>
              <a:t>Вторая вставка данных с использованием параметров:</a:t>
            </a:r>
          </a:p>
          <a:p>
            <a:pPr rtl="0" latinLnBrk="0"/>
            <a:r>
              <a:rPr lang="ru-RU" sz="1200" b="0" i="0" kern="1200" dirty="0" err="1" smtClean="0">
                <a:solidFill>
                  <a:schemeClr val="tx1"/>
                </a:solidFill>
                <a:effectLst/>
                <a:latin typeface="+mn-lt"/>
                <a:ea typeface="+mn-ea"/>
                <a:cs typeface="+mn-cs"/>
              </a:rPr>
              <a:t>int</a:t>
            </a:r>
            <a:r>
              <a:rPr lang="ru-RU" sz="1200" b="0" i="0" kern="1200" dirty="0" smtClean="0">
                <a:solidFill>
                  <a:schemeClr val="tx1"/>
                </a:solidFill>
                <a:effectLst/>
                <a:latin typeface="+mn-lt"/>
                <a:ea typeface="+mn-ea"/>
                <a:cs typeface="+mn-cs"/>
              </a:rPr>
              <a:t> id2 = </a:t>
            </a:r>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txn.rawInsert</a:t>
            </a:r>
            <a:r>
              <a:rPr lang="ru-RU" sz="1200" b="0" i="0" kern="1200" dirty="0" smtClean="0">
                <a:solidFill>
                  <a:schemeClr val="tx1"/>
                </a:solidFill>
                <a:effectLst/>
                <a:latin typeface="+mn-lt"/>
                <a:ea typeface="+mn-ea"/>
                <a:cs typeface="+mn-cs"/>
              </a:rPr>
              <a:t>( 'INSERT INTO </a:t>
            </a:r>
            <a:r>
              <a:rPr lang="ru-RU" sz="1200" b="0" i="0" kern="1200" dirty="0" err="1" smtClean="0">
                <a:solidFill>
                  <a:schemeClr val="tx1"/>
                </a:solidFill>
                <a:effectLst/>
                <a:latin typeface="+mn-lt"/>
                <a:ea typeface="+mn-ea"/>
                <a:cs typeface="+mn-cs"/>
              </a:rPr>
              <a:t>Test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name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value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num</a:t>
            </a:r>
            <a:r>
              <a:rPr lang="ru-RU" sz="1200" b="0" i="0" kern="1200" dirty="0" smtClean="0">
                <a:solidFill>
                  <a:schemeClr val="tx1"/>
                </a:solidFill>
                <a:effectLst/>
                <a:latin typeface="+mn-lt"/>
                <a:ea typeface="+mn-ea"/>
                <a:cs typeface="+mn-cs"/>
              </a:rPr>
              <a:t>) VALUES(?, ?, ?)', ['</a:t>
            </a:r>
            <a:r>
              <a:rPr lang="ru-RU" sz="1200" b="0" i="0" kern="1200" dirty="0" err="1" smtClean="0">
                <a:solidFill>
                  <a:schemeClr val="tx1"/>
                </a:solidFill>
                <a:effectLst/>
                <a:latin typeface="+mn-lt"/>
                <a:ea typeface="+mn-ea"/>
                <a:cs typeface="+mn-cs"/>
              </a:rPr>
              <a:t>another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name</a:t>
            </a:r>
            <a:r>
              <a:rPr lang="ru-RU" sz="1200" b="0" i="0" kern="1200" dirty="0" smtClean="0">
                <a:solidFill>
                  <a:schemeClr val="tx1"/>
                </a:solidFill>
                <a:effectLst/>
                <a:latin typeface="+mn-lt"/>
                <a:ea typeface="+mn-ea"/>
                <a:cs typeface="+mn-cs"/>
              </a:rPr>
              <a:t>', 12345678, 3.1416]); </a:t>
            </a:r>
            <a:r>
              <a:rPr lang="ru-RU" sz="1200" b="0" i="0" kern="1200" dirty="0" err="1" smtClean="0">
                <a:solidFill>
                  <a:schemeClr val="tx1"/>
                </a:solidFill>
                <a:effectLst/>
                <a:latin typeface="+mn-lt"/>
                <a:ea typeface="+mn-ea"/>
                <a:cs typeface="+mn-cs"/>
              </a:rPr>
              <a:t>print</a:t>
            </a:r>
            <a:r>
              <a:rPr lang="ru-RU" sz="1200" b="0" i="0" kern="1200" dirty="0" smtClean="0">
                <a:solidFill>
                  <a:schemeClr val="tx1"/>
                </a:solidFill>
                <a:effectLst/>
                <a:latin typeface="+mn-lt"/>
                <a:ea typeface="+mn-ea"/>
                <a:cs typeface="+mn-cs"/>
              </a:rPr>
              <a:t>('inserted2: $id2');</a:t>
            </a:r>
          </a:p>
          <a:p>
            <a:r>
              <a:rPr lang="ru-RU" sz="1200" b="0" i="0" kern="1200" dirty="0" smtClean="0">
                <a:solidFill>
                  <a:schemeClr val="tx1"/>
                </a:solidFill>
                <a:effectLst/>
                <a:latin typeface="+mn-lt"/>
                <a:ea typeface="+mn-ea"/>
                <a:cs typeface="+mn-cs"/>
              </a:rPr>
              <a:t>Здесь выполняется SQL-запрос для вставки данных в таблицу </a:t>
            </a:r>
            <a:r>
              <a:rPr lang="ru-RU" sz="1200" b="0" i="0" kern="1200" dirty="0" err="1" smtClean="0">
                <a:solidFill>
                  <a:schemeClr val="tx1"/>
                </a:solidFill>
                <a:effectLst/>
                <a:latin typeface="+mn-lt"/>
                <a:ea typeface="+mn-ea"/>
                <a:cs typeface="+mn-cs"/>
              </a:rPr>
              <a:t>Test</a:t>
            </a:r>
            <a:r>
              <a:rPr lang="ru-RU" sz="1200" b="0" i="0" kern="1200" dirty="0" smtClean="0">
                <a:solidFill>
                  <a:schemeClr val="tx1"/>
                </a:solidFill>
                <a:effectLst/>
                <a:latin typeface="+mn-lt"/>
                <a:ea typeface="+mn-ea"/>
                <a:cs typeface="+mn-cs"/>
              </a:rPr>
              <a:t>, но с использованием параметров. Это помогает избежать SQL-инъекций и делает код более читаемым.</a:t>
            </a:r>
          </a:p>
          <a:p>
            <a:pPr lvl="1"/>
            <a:r>
              <a:rPr lang="ru-RU" sz="1200" b="0" i="0" kern="1200" dirty="0" err="1" smtClean="0">
                <a:solidFill>
                  <a:schemeClr val="tx1"/>
                </a:solidFill>
                <a:effectLst/>
                <a:latin typeface="+mn-lt"/>
                <a:ea typeface="+mn-ea"/>
                <a:cs typeface="+mn-cs"/>
              </a:rPr>
              <a:t>txn.rawInsert</a:t>
            </a:r>
            <a:r>
              <a:rPr lang="ru-RU" sz="1200" b="0" i="0" kern="1200" dirty="0" smtClean="0">
                <a:solidFill>
                  <a:schemeClr val="tx1"/>
                </a:solidFill>
                <a:effectLst/>
                <a:latin typeface="+mn-lt"/>
                <a:ea typeface="+mn-ea"/>
                <a:cs typeface="+mn-cs"/>
              </a:rPr>
              <a:t> выполняет SQL-запрос для вставки данных.</a:t>
            </a:r>
          </a:p>
          <a:p>
            <a:pPr lvl="1"/>
            <a:r>
              <a:rPr lang="ru-RU" sz="1200" b="0" i="0" kern="1200" dirty="0" smtClean="0">
                <a:solidFill>
                  <a:schemeClr val="tx1"/>
                </a:solidFill>
                <a:effectLst/>
                <a:latin typeface="+mn-lt"/>
                <a:ea typeface="+mn-ea"/>
                <a:cs typeface="+mn-cs"/>
              </a:rPr>
              <a:t>VALUES(?, ?, ?) указывает, что значения будут переданы как параметры.</a:t>
            </a:r>
          </a:p>
          <a:p>
            <a:pPr lvl="1"/>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another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name</a:t>
            </a:r>
            <a:r>
              <a:rPr lang="ru-RU" sz="1200" b="0" i="0" kern="1200" dirty="0" smtClean="0">
                <a:solidFill>
                  <a:schemeClr val="tx1"/>
                </a:solidFill>
                <a:effectLst/>
                <a:latin typeface="+mn-lt"/>
                <a:ea typeface="+mn-ea"/>
                <a:cs typeface="+mn-cs"/>
              </a:rPr>
              <a:t>', 12345678, 3.1416] — это массив значений, которые будут подставлены в запрос.</a:t>
            </a:r>
          </a:p>
          <a:p>
            <a:pPr lvl="1"/>
            <a:r>
              <a:rPr lang="ru-RU" sz="1200" b="0" i="0" kern="1200" dirty="0" smtClean="0">
                <a:solidFill>
                  <a:schemeClr val="tx1"/>
                </a:solidFill>
                <a:effectLst/>
                <a:latin typeface="+mn-lt"/>
                <a:ea typeface="+mn-ea"/>
                <a:cs typeface="+mn-cs"/>
              </a:rPr>
              <a:t>id2 получает идентификатор вставленной строки.</a:t>
            </a:r>
          </a:p>
          <a:p>
            <a:pPr lvl="1"/>
            <a:r>
              <a:rPr lang="ru-RU" sz="1200" b="0" i="0" kern="1200" dirty="0" err="1" smtClean="0">
                <a:solidFill>
                  <a:schemeClr val="tx1"/>
                </a:solidFill>
                <a:effectLst/>
                <a:latin typeface="+mn-lt"/>
                <a:ea typeface="+mn-ea"/>
                <a:cs typeface="+mn-cs"/>
              </a:rPr>
              <a:t>print</a:t>
            </a:r>
            <a:r>
              <a:rPr lang="ru-RU" sz="1200" b="0" i="0" kern="1200" dirty="0" smtClean="0">
                <a:solidFill>
                  <a:schemeClr val="tx1"/>
                </a:solidFill>
                <a:effectLst/>
                <a:latin typeface="+mn-lt"/>
                <a:ea typeface="+mn-ea"/>
                <a:cs typeface="+mn-cs"/>
              </a:rPr>
              <a:t>('inserted2: $id2'); выводит идентификатор вставленной строки в консоль.</a:t>
            </a:r>
          </a:p>
          <a:p>
            <a:r>
              <a:rPr lang="ru-RU" sz="1200" b="1" i="0" kern="1200" dirty="0" smtClean="0">
                <a:solidFill>
                  <a:schemeClr val="tx1"/>
                </a:solidFill>
                <a:effectLst/>
                <a:latin typeface="+mn-lt"/>
                <a:ea typeface="+mn-ea"/>
                <a:cs typeface="+mn-cs"/>
              </a:rPr>
              <a:t>Итог:</a:t>
            </a:r>
          </a:p>
          <a:p>
            <a:r>
              <a:rPr lang="ru-RU" sz="1200" b="0" i="0" kern="1200" dirty="0" smtClean="0">
                <a:solidFill>
                  <a:schemeClr val="tx1"/>
                </a:solidFill>
                <a:effectLst/>
                <a:latin typeface="+mn-lt"/>
                <a:ea typeface="+mn-ea"/>
                <a:cs typeface="+mn-cs"/>
              </a:rPr>
              <a:t>Этот код выполняет транзакцию, в которой вставляются две строки в таблицу </a:t>
            </a:r>
            <a:r>
              <a:rPr lang="ru-RU" sz="1200" b="0" i="0" kern="1200" dirty="0" err="1" smtClean="0">
                <a:solidFill>
                  <a:schemeClr val="tx1"/>
                </a:solidFill>
                <a:effectLst/>
                <a:latin typeface="+mn-lt"/>
                <a:ea typeface="+mn-ea"/>
                <a:cs typeface="+mn-cs"/>
              </a:rPr>
              <a:t>Test</a:t>
            </a:r>
            <a:r>
              <a:rPr lang="ru-RU" sz="1200" b="0" i="0" kern="1200" dirty="0" smtClean="0">
                <a:solidFill>
                  <a:schemeClr val="tx1"/>
                </a:solidFill>
                <a:effectLst/>
                <a:latin typeface="+mn-lt"/>
                <a:ea typeface="+mn-ea"/>
                <a:cs typeface="+mn-cs"/>
              </a:rPr>
              <a:t>. Первая вставка выполняется напрямую с использованием строковых значений, а вторая — с использованием параметров для повышения безопасности и читаемости кода. Оба идентификатора вставленных строк выводятся в консоль.</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43</a:t>
            </a:fld>
            <a:endParaRPr lang="en-US"/>
          </a:p>
        </p:txBody>
      </p:sp>
    </p:spTree>
    <p:extLst>
      <p:ext uri="{BB962C8B-B14F-4D97-AF65-F5344CB8AC3E}">
        <p14:creationId xmlns:p14="http://schemas.microsoft.com/office/powerpoint/2010/main" val="4226347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Конечно! Давайте разберем этот код, который выполняет обновление данных в таблице </a:t>
            </a:r>
            <a:r>
              <a:rPr lang="en-US" sz="1200" b="0" i="0" kern="1200" dirty="0" smtClean="0">
                <a:solidFill>
                  <a:schemeClr val="tx1"/>
                </a:solidFill>
                <a:effectLst/>
                <a:latin typeface="+mn-lt"/>
                <a:ea typeface="+mn-ea"/>
                <a:cs typeface="+mn-cs"/>
              </a:rPr>
              <a:t>Test </a:t>
            </a:r>
            <a:r>
              <a:rPr lang="ru-RU" sz="1200" b="0" i="0" kern="1200" dirty="0" smtClean="0">
                <a:solidFill>
                  <a:schemeClr val="tx1"/>
                </a:solidFill>
                <a:effectLst/>
                <a:latin typeface="+mn-lt"/>
                <a:ea typeface="+mn-ea"/>
                <a:cs typeface="+mn-cs"/>
              </a:rPr>
              <a:t>базы данных </a:t>
            </a:r>
            <a:r>
              <a:rPr lang="en-US" sz="1200" b="0" i="0" kern="1200" dirty="0" smtClean="0">
                <a:solidFill>
                  <a:schemeClr val="tx1"/>
                </a:solidFill>
                <a:effectLst/>
                <a:latin typeface="+mn-lt"/>
                <a:ea typeface="+mn-ea"/>
                <a:cs typeface="+mn-cs"/>
              </a:rPr>
              <a:t>SQLite.</a:t>
            </a:r>
          </a:p>
          <a:p>
            <a:pPr rtl="0" latinLnBrk="0"/>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count = await </a:t>
            </a:r>
            <a:r>
              <a:rPr lang="en-US" sz="1200" kern="1200" dirty="0" err="1" smtClean="0">
                <a:solidFill>
                  <a:schemeClr val="tx1"/>
                </a:solidFill>
                <a:effectLst/>
                <a:latin typeface="+mn-lt"/>
                <a:ea typeface="+mn-ea"/>
                <a:cs typeface="+mn-cs"/>
              </a:rPr>
              <a:t>database.rawUpdate</a:t>
            </a:r>
            <a:r>
              <a:rPr lang="en-US" sz="1200" kern="1200" dirty="0" smtClean="0">
                <a:solidFill>
                  <a:schemeClr val="tx1"/>
                </a:solidFill>
                <a:effectLst/>
                <a:latin typeface="+mn-lt"/>
                <a:ea typeface="+mn-ea"/>
                <a:cs typeface="+mn-cs"/>
              </a:rPr>
              <a:t>( 'UPDATE Test SET name = ?, value = ? WHERE name = ?', ['updated name', '9876', 'some name']); print('updated: $count');</a:t>
            </a:r>
          </a:p>
          <a:p>
            <a:r>
              <a:rPr lang="ru-RU" sz="1200" b="1" i="0" kern="1200" dirty="0" smtClean="0">
                <a:solidFill>
                  <a:schemeClr val="tx1"/>
                </a:solidFill>
                <a:effectLst/>
                <a:latin typeface="+mn-lt"/>
                <a:ea typeface="+mn-ea"/>
                <a:cs typeface="+mn-cs"/>
              </a:rPr>
              <a:t>Пояснения:</a:t>
            </a:r>
          </a:p>
          <a:p>
            <a:r>
              <a:rPr lang="ru-RU" sz="1200" b="0" i="0" kern="1200" dirty="0" smtClean="0">
                <a:solidFill>
                  <a:schemeClr val="tx1"/>
                </a:solidFill>
                <a:effectLst/>
                <a:latin typeface="+mn-lt"/>
                <a:ea typeface="+mn-ea"/>
                <a:cs typeface="+mn-cs"/>
              </a:rPr>
              <a:t>Обновление данных:</a:t>
            </a:r>
          </a:p>
          <a:p>
            <a:pPr rtl="0" latinLnBrk="0"/>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count = await </a:t>
            </a:r>
            <a:r>
              <a:rPr lang="en-US" sz="1200" b="0" i="0" kern="1200" dirty="0" err="1" smtClean="0">
                <a:solidFill>
                  <a:schemeClr val="tx1"/>
                </a:solidFill>
                <a:effectLst/>
                <a:latin typeface="+mn-lt"/>
                <a:ea typeface="+mn-ea"/>
                <a:cs typeface="+mn-cs"/>
              </a:rPr>
              <a:t>database.rawUpdate</a:t>
            </a:r>
            <a:r>
              <a:rPr lang="en-US" sz="1200" b="0" i="0" kern="1200" dirty="0" smtClean="0">
                <a:solidFill>
                  <a:schemeClr val="tx1"/>
                </a:solidFill>
                <a:effectLst/>
                <a:latin typeface="+mn-lt"/>
                <a:ea typeface="+mn-ea"/>
                <a:cs typeface="+mn-cs"/>
              </a:rPr>
              <a:t>( 'UPDATE Test SET name = ?, value = ? WHERE name = ?', ['updated name', '9876', 'some name']);</a:t>
            </a:r>
          </a:p>
          <a:p>
            <a:r>
              <a:rPr lang="ru-RU" sz="1200" b="0" i="0" kern="1200" dirty="0" smtClean="0">
                <a:solidFill>
                  <a:schemeClr val="tx1"/>
                </a:solidFill>
                <a:effectLst/>
                <a:latin typeface="+mn-lt"/>
                <a:ea typeface="+mn-ea"/>
                <a:cs typeface="+mn-cs"/>
              </a:rPr>
              <a:t>Здесь выполняется </a:t>
            </a:r>
            <a:r>
              <a:rPr lang="en-US" sz="1200" b="0" i="0" kern="1200" dirty="0" smtClean="0">
                <a:solidFill>
                  <a:schemeClr val="tx1"/>
                </a:solidFill>
                <a:effectLst/>
                <a:latin typeface="+mn-lt"/>
                <a:ea typeface="+mn-ea"/>
                <a:cs typeface="+mn-cs"/>
              </a:rPr>
              <a:t>SQL-</a:t>
            </a:r>
            <a:r>
              <a:rPr lang="ru-RU" sz="1200" b="0" i="0" kern="1200" dirty="0" smtClean="0">
                <a:solidFill>
                  <a:schemeClr val="tx1"/>
                </a:solidFill>
                <a:effectLst/>
                <a:latin typeface="+mn-lt"/>
                <a:ea typeface="+mn-ea"/>
                <a:cs typeface="+mn-cs"/>
              </a:rPr>
              <a:t>запрос для обновления данных в таблице </a:t>
            </a:r>
            <a:r>
              <a:rPr lang="en-US" sz="1200" b="0" i="0" kern="1200" dirty="0" smtClean="0">
                <a:solidFill>
                  <a:schemeClr val="tx1"/>
                </a:solidFill>
                <a:effectLst/>
                <a:latin typeface="+mn-lt"/>
                <a:ea typeface="+mn-ea"/>
                <a:cs typeface="+mn-cs"/>
              </a:rPr>
              <a:t>Test. </a:t>
            </a:r>
            <a:r>
              <a:rPr lang="ru-RU" sz="1200" b="0" i="0" kern="1200" dirty="0" smtClean="0">
                <a:solidFill>
                  <a:schemeClr val="tx1"/>
                </a:solidFill>
                <a:effectLst/>
                <a:latin typeface="+mn-lt"/>
                <a:ea typeface="+mn-ea"/>
                <a:cs typeface="+mn-cs"/>
              </a:rPr>
              <a:t>Запрос обновляет значения столбцов </a:t>
            </a:r>
            <a:r>
              <a:rPr lang="en-US" sz="1200" b="0" i="0" kern="1200" dirty="0" smtClean="0">
                <a:solidFill>
                  <a:schemeClr val="tx1"/>
                </a:solidFill>
                <a:effectLst/>
                <a:latin typeface="+mn-lt"/>
                <a:ea typeface="+mn-ea"/>
                <a:cs typeface="+mn-cs"/>
              </a:rPr>
              <a:t>name </a:t>
            </a:r>
            <a:r>
              <a:rPr lang="ru-RU" sz="1200" b="0" i="0" kern="1200" dirty="0" smtClean="0">
                <a:solidFill>
                  <a:schemeClr val="tx1"/>
                </a:solidFill>
                <a:effectLst/>
                <a:latin typeface="+mn-lt"/>
                <a:ea typeface="+mn-ea"/>
                <a:cs typeface="+mn-cs"/>
              </a:rPr>
              <a:t>и </a:t>
            </a:r>
            <a:r>
              <a:rPr lang="en-US" sz="1200" b="0" i="0" kern="1200" dirty="0" smtClean="0">
                <a:solidFill>
                  <a:schemeClr val="tx1"/>
                </a:solidFill>
                <a:effectLst/>
                <a:latin typeface="+mn-lt"/>
                <a:ea typeface="+mn-ea"/>
                <a:cs typeface="+mn-cs"/>
              </a:rPr>
              <a:t>value </a:t>
            </a:r>
            <a:r>
              <a:rPr lang="ru-RU" sz="1200" b="0" i="0" kern="1200" dirty="0" smtClean="0">
                <a:solidFill>
                  <a:schemeClr val="tx1"/>
                </a:solidFill>
                <a:effectLst/>
                <a:latin typeface="+mn-lt"/>
                <a:ea typeface="+mn-ea"/>
                <a:cs typeface="+mn-cs"/>
              </a:rPr>
              <a:t>для строк, где столбец </a:t>
            </a:r>
            <a:r>
              <a:rPr lang="en-US" sz="1200" b="0" i="0" kern="1200" dirty="0" smtClean="0">
                <a:solidFill>
                  <a:schemeClr val="tx1"/>
                </a:solidFill>
                <a:effectLst/>
                <a:latin typeface="+mn-lt"/>
                <a:ea typeface="+mn-ea"/>
                <a:cs typeface="+mn-cs"/>
              </a:rPr>
              <a:t>name </a:t>
            </a:r>
            <a:r>
              <a:rPr lang="ru-RU" sz="1200" b="0" i="0" kern="1200" dirty="0" smtClean="0">
                <a:solidFill>
                  <a:schemeClr val="tx1"/>
                </a:solidFill>
                <a:effectLst/>
                <a:latin typeface="+mn-lt"/>
                <a:ea typeface="+mn-ea"/>
                <a:cs typeface="+mn-cs"/>
              </a:rPr>
              <a:t>равен '</a:t>
            </a:r>
            <a:r>
              <a:rPr lang="en-US" sz="1200" b="0" i="0" kern="1200" dirty="0" smtClean="0">
                <a:solidFill>
                  <a:schemeClr val="tx1"/>
                </a:solidFill>
                <a:effectLst/>
                <a:latin typeface="+mn-lt"/>
                <a:ea typeface="+mn-ea"/>
                <a:cs typeface="+mn-cs"/>
              </a:rPr>
              <a:t>some name'.</a:t>
            </a:r>
          </a:p>
          <a:p>
            <a:pPr lvl="1"/>
            <a:r>
              <a:rPr lang="en-US" sz="1200" b="0" i="0" kern="1200" dirty="0" err="1" smtClean="0">
                <a:solidFill>
                  <a:schemeClr val="tx1"/>
                </a:solidFill>
                <a:effectLst/>
                <a:latin typeface="+mn-lt"/>
                <a:ea typeface="+mn-ea"/>
                <a:cs typeface="+mn-cs"/>
              </a:rPr>
              <a:t>database.rawUpdate</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выполняет </a:t>
            </a:r>
            <a:r>
              <a:rPr lang="en-US" sz="1200" b="0" i="0" kern="1200" dirty="0" smtClean="0">
                <a:solidFill>
                  <a:schemeClr val="tx1"/>
                </a:solidFill>
                <a:effectLst/>
                <a:latin typeface="+mn-lt"/>
                <a:ea typeface="+mn-ea"/>
                <a:cs typeface="+mn-cs"/>
              </a:rPr>
              <a:t>SQL-</a:t>
            </a:r>
            <a:r>
              <a:rPr lang="ru-RU" sz="1200" b="0" i="0" kern="1200" dirty="0" smtClean="0">
                <a:solidFill>
                  <a:schemeClr val="tx1"/>
                </a:solidFill>
                <a:effectLst/>
                <a:latin typeface="+mn-lt"/>
                <a:ea typeface="+mn-ea"/>
                <a:cs typeface="+mn-cs"/>
              </a:rPr>
              <a:t>запрос для обновления данных.</a:t>
            </a:r>
          </a:p>
          <a:p>
            <a:pPr lvl="1"/>
            <a:r>
              <a:rPr lang="en-US" sz="1200" b="0" i="0" kern="1200" dirty="0" smtClean="0">
                <a:solidFill>
                  <a:schemeClr val="tx1"/>
                </a:solidFill>
                <a:effectLst/>
                <a:latin typeface="+mn-lt"/>
                <a:ea typeface="+mn-ea"/>
                <a:cs typeface="+mn-cs"/>
              </a:rPr>
              <a:t>UPDATE Test SET name = ?, value = ? WHERE name = ? — </a:t>
            </a:r>
            <a:r>
              <a:rPr lang="ru-RU" sz="1200" b="0" i="0" kern="1200" dirty="0" smtClean="0">
                <a:solidFill>
                  <a:schemeClr val="tx1"/>
                </a:solidFill>
                <a:effectLst/>
                <a:latin typeface="+mn-lt"/>
                <a:ea typeface="+mn-ea"/>
                <a:cs typeface="+mn-cs"/>
              </a:rPr>
              <a:t>это </a:t>
            </a:r>
            <a:r>
              <a:rPr lang="en-US" sz="1200" b="0" i="0" kern="1200" dirty="0" smtClean="0">
                <a:solidFill>
                  <a:schemeClr val="tx1"/>
                </a:solidFill>
                <a:effectLst/>
                <a:latin typeface="+mn-lt"/>
                <a:ea typeface="+mn-ea"/>
                <a:cs typeface="+mn-cs"/>
              </a:rPr>
              <a:t>SQL-</a:t>
            </a:r>
            <a:r>
              <a:rPr lang="ru-RU" sz="1200" b="0" i="0" kern="1200" dirty="0" smtClean="0">
                <a:solidFill>
                  <a:schemeClr val="tx1"/>
                </a:solidFill>
                <a:effectLst/>
                <a:latin typeface="+mn-lt"/>
                <a:ea typeface="+mn-ea"/>
                <a:cs typeface="+mn-cs"/>
              </a:rPr>
              <a:t>запрос, который обновляет значения столбцов </a:t>
            </a:r>
            <a:r>
              <a:rPr lang="en-US" sz="1200" b="0" i="0" kern="1200" dirty="0" smtClean="0">
                <a:solidFill>
                  <a:schemeClr val="tx1"/>
                </a:solidFill>
                <a:effectLst/>
                <a:latin typeface="+mn-lt"/>
                <a:ea typeface="+mn-ea"/>
                <a:cs typeface="+mn-cs"/>
              </a:rPr>
              <a:t>name </a:t>
            </a:r>
            <a:r>
              <a:rPr lang="ru-RU" sz="1200" b="0" i="0" kern="1200" dirty="0" smtClean="0">
                <a:solidFill>
                  <a:schemeClr val="tx1"/>
                </a:solidFill>
                <a:effectLst/>
                <a:latin typeface="+mn-lt"/>
                <a:ea typeface="+mn-ea"/>
                <a:cs typeface="+mn-cs"/>
              </a:rPr>
              <a:t>и </a:t>
            </a:r>
            <a:r>
              <a:rPr lang="en-US" sz="1200" b="0" i="0" kern="1200" dirty="0" smtClean="0">
                <a:solidFill>
                  <a:schemeClr val="tx1"/>
                </a:solidFill>
                <a:effectLst/>
                <a:latin typeface="+mn-lt"/>
                <a:ea typeface="+mn-ea"/>
                <a:cs typeface="+mn-cs"/>
              </a:rPr>
              <a:t>value </a:t>
            </a:r>
            <a:r>
              <a:rPr lang="ru-RU" sz="1200" b="0" i="0" kern="1200" dirty="0" smtClean="0">
                <a:solidFill>
                  <a:schemeClr val="tx1"/>
                </a:solidFill>
                <a:effectLst/>
                <a:latin typeface="+mn-lt"/>
                <a:ea typeface="+mn-ea"/>
                <a:cs typeface="+mn-cs"/>
              </a:rPr>
              <a:t>для строк, где столбец </a:t>
            </a:r>
            <a:r>
              <a:rPr lang="en-US" sz="1200" b="0" i="0" kern="1200" dirty="0" smtClean="0">
                <a:solidFill>
                  <a:schemeClr val="tx1"/>
                </a:solidFill>
                <a:effectLst/>
                <a:latin typeface="+mn-lt"/>
                <a:ea typeface="+mn-ea"/>
                <a:cs typeface="+mn-cs"/>
              </a:rPr>
              <a:t>name </a:t>
            </a:r>
            <a:r>
              <a:rPr lang="ru-RU" sz="1200" b="0" i="0" kern="1200" dirty="0" smtClean="0">
                <a:solidFill>
                  <a:schemeClr val="tx1"/>
                </a:solidFill>
                <a:effectLst/>
                <a:latin typeface="+mn-lt"/>
                <a:ea typeface="+mn-ea"/>
                <a:cs typeface="+mn-cs"/>
              </a:rPr>
              <a:t>равен указанному значению.</a:t>
            </a:r>
          </a:p>
          <a:p>
            <a:pPr lvl="1"/>
            <a:r>
              <a:rPr lang="ru-RU"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updated name', '9876', 'some name'] — </a:t>
            </a:r>
            <a:r>
              <a:rPr lang="ru-RU" sz="1200" b="0" i="0" kern="1200" dirty="0" smtClean="0">
                <a:solidFill>
                  <a:schemeClr val="tx1"/>
                </a:solidFill>
                <a:effectLst/>
                <a:latin typeface="+mn-lt"/>
                <a:ea typeface="+mn-ea"/>
                <a:cs typeface="+mn-cs"/>
              </a:rPr>
              <a:t>это массив значений, которые будут подставлены в запрос:</a:t>
            </a:r>
          </a:p>
          <a:p>
            <a:pPr lvl="2"/>
            <a:r>
              <a:rPr lang="ru-RU"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updated name' — </a:t>
            </a:r>
            <a:r>
              <a:rPr lang="ru-RU" sz="1200" b="0" i="0" kern="1200" dirty="0" smtClean="0">
                <a:solidFill>
                  <a:schemeClr val="tx1"/>
                </a:solidFill>
                <a:effectLst/>
                <a:latin typeface="+mn-lt"/>
                <a:ea typeface="+mn-ea"/>
                <a:cs typeface="+mn-cs"/>
              </a:rPr>
              <a:t>новое значение для столбца </a:t>
            </a:r>
            <a:r>
              <a:rPr lang="en-US" sz="1200" b="0" i="0" kern="1200" dirty="0" smtClean="0">
                <a:solidFill>
                  <a:schemeClr val="tx1"/>
                </a:solidFill>
                <a:effectLst/>
                <a:latin typeface="+mn-lt"/>
                <a:ea typeface="+mn-ea"/>
                <a:cs typeface="+mn-cs"/>
              </a:rPr>
              <a:t>name.</a:t>
            </a:r>
          </a:p>
          <a:p>
            <a:pPr lvl="2"/>
            <a:r>
              <a:rPr lang="en-US" sz="1200" b="0" i="0" kern="1200" dirty="0" smtClean="0">
                <a:solidFill>
                  <a:schemeClr val="tx1"/>
                </a:solidFill>
                <a:effectLst/>
                <a:latin typeface="+mn-lt"/>
                <a:ea typeface="+mn-ea"/>
                <a:cs typeface="+mn-cs"/>
              </a:rPr>
              <a:t>'9876' — </a:t>
            </a:r>
            <a:r>
              <a:rPr lang="ru-RU" sz="1200" b="0" i="0" kern="1200" dirty="0" smtClean="0">
                <a:solidFill>
                  <a:schemeClr val="tx1"/>
                </a:solidFill>
                <a:effectLst/>
                <a:latin typeface="+mn-lt"/>
                <a:ea typeface="+mn-ea"/>
                <a:cs typeface="+mn-cs"/>
              </a:rPr>
              <a:t>новое значение для столбца </a:t>
            </a:r>
            <a:r>
              <a:rPr lang="en-US" sz="1200" b="0" i="0" kern="1200" dirty="0" smtClean="0">
                <a:solidFill>
                  <a:schemeClr val="tx1"/>
                </a:solidFill>
                <a:effectLst/>
                <a:latin typeface="+mn-lt"/>
                <a:ea typeface="+mn-ea"/>
                <a:cs typeface="+mn-cs"/>
              </a:rPr>
              <a:t>value.</a:t>
            </a:r>
          </a:p>
          <a:p>
            <a:pPr lvl="2"/>
            <a:r>
              <a:rPr lang="en-US" sz="1200" b="0" i="0" kern="1200" dirty="0" smtClean="0">
                <a:solidFill>
                  <a:schemeClr val="tx1"/>
                </a:solidFill>
                <a:effectLst/>
                <a:latin typeface="+mn-lt"/>
                <a:ea typeface="+mn-ea"/>
                <a:cs typeface="+mn-cs"/>
              </a:rPr>
              <a:t>'some name' — </a:t>
            </a:r>
            <a:r>
              <a:rPr lang="ru-RU" sz="1200" b="0" i="0" kern="1200" dirty="0" smtClean="0">
                <a:solidFill>
                  <a:schemeClr val="tx1"/>
                </a:solidFill>
                <a:effectLst/>
                <a:latin typeface="+mn-lt"/>
                <a:ea typeface="+mn-ea"/>
                <a:cs typeface="+mn-cs"/>
              </a:rPr>
              <a:t>условие для выбора строк, которые будут обновлены (строки, где столбец </a:t>
            </a:r>
            <a:r>
              <a:rPr lang="en-US" sz="1200" b="0" i="0" kern="1200" dirty="0" smtClean="0">
                <a:solidFill>
                  <a:schemeClr val="tx1"/>
                </a:solidFill>
                <a:effectLst/>
                <a:latin typeface="+mn-lt"/>
                <a:ea typeface="+mn-ea"/>
                <a:cs typeface="+mn-cs"/>
              </a:rPr>
              <a:t>name </a:t>
            </a:r>
            <a:r>
              <a:rPr lang="ru-RU" sz="1200" b="0" i="0" kern="1200" dirty="0" smtClean="0">
                <a:solidFill>
                  <a:schemeClr val="tx1"/>
                </a:solidFill>
                <a:effectLst/>
                <a:latin typeface="+mn-lt"/>
                <a:ea typeface="+mn-ea"/>
                <a:cs typeface="+mn-cs"/>
              </a:rPr>
              <a:t>равен '</a:t>
            </a:r>
            <a:r>
              <a:rPr lang="en-US" sz="1200" b="0" i="0" kern="1200" dirty="0" smtClean="0">
                <a:solidFill>
                  <a:schemeClr val="tx1"/>
                </a:solidFill>
                <a:effectLst/>
                <a:latin typeface="+mn-lt"/>
                <a:ea typeface="+mn-ea"/>
                <a:cs typeface="+mn-cs"/>
              </a:rPr>
              <a:t>some name').</a:t>
            </a:r>
          </a:p>
          <a:p>
            <a:r>
              <a:rPr lang="ru-RU" sz="1200" b="0" i="0" kern="1200" dirty="0" smtClean="0">
                <a:solidFill>
                  <a:schemeClr val="tx1"/>
                </a:solidFill>
                <a:effectLst/>
                <a:latin typeface="+mn-lt"/>
                <a:ea typeface="+mn-ea"/>
                <a:cs typeface="+mn-cs"/>
              </a:rPr>
              <a:t>Получение количества обновленных строк:</a:t>
            </a:r>
          </a:p>
          <a:p>
            <a:pPr rtl="0" latinLnBrk="0"/>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count = await </a:t>
            </a:r>
            <a:r>
              <a:rPr lang="en-US" sz="1200" b="0" i="0" kern="1200" dirty="0" err="1" smtClean="0">
                <a:solidFill>
                  <a:schemeClr val="tx1"/>
                </a:solidFill>
                <a:effectLst/>
                <a:latin typeface="+mn-lt"/>
                <a:ea typeface="+mn-ea"/>
                <a:cs typeface="+mn-cs"/>
              </a:rPr>
              <a:t>database.rawUpdate</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Переменная </a:t>
            </a:r>
            <a:r>
              <a:rPr lang="en-US" sz="1200" b="0" i="0" kern="1200" dirty="0" smtClean="0">
                <a:solidFill>
                  <a:schemeClr val="tx1"/>
                </a:solidFill>
                <a:effectLst/>
                <a:latin typeface="+mn-lt"/>
                <a:ea typeface="+mn-ea"/>
                <a:cs typeface="+mn-cs"/>
              </a:rPr>
              <a:t>count </a:t>
            </a:r>
            <a:r>
              <a:rPr lang="ru-RU" sz="1200" b="0" i="0" kern="1200" dirty="0" smtClean="0">
                <a:solidFill>
                  <a:schemeClr val="tx1"/>
                </a:solidFill>
                <a:effectLst/>
                <a:latin typeface="+mn-lt"/>
                <a:ea typeface="+mn-ea"/>
                <a:cs typeface="+mn-cs"/>
              </a:rPr>
              <a:t>получает количество строк, которые были обновлены в результате выполнения запроса.</a:t>
            </a:r>
          </a:p>
          <a:p>
            <a:r>
              <a:rPr lang="ru-RU" sz="1200" b="0" i="0" kern="1200" dirty="0" smtClean="0">
                <a:solidFill>
                  <a:schemeClr val="tx1"/>
                </a:solidFill>
                <a:effectLst/>
                <a:latin typeface="+mn-lt"/>
                <a:ea typeface="+mn-ea"/>
                <a:cs typeface="+mn-cs"/>
              </a:rPr>
              <a:t>Вывод количества обновленных строк:</a:t>
            </a:r>
          </a:p>
          <a:p>
            <a:pPr rtl="0" latinLnBrk="0"/>
            <a:r>
              <a:rPr lang="en-US" sz="1200" b="0" i="0" kern="1200" dirty="0" smtClean="0">
                <a:solidFill>
                  <a:schemeClr val="tx1"/>
                </a:solidFill>
                <a:effectLst/>
                <a:latin typeface="+mn-lt"/>
                <a:ea typeface="+mn-ea"/>
                <a:cs typeface="+mn-cs"/>
              </a:rPr>
              <a:t>print('updated: $count');</a:t>
            </a:r>
          </a:p>
          <a:p>
            <a:r>
              <a:rPr lang="ru-RU" sz="1200" b="0" i="0" kern="1200" dirty="0" smtClean="0">
                <a:solidFill>
                  <a:schemeClr val="tx1"/>
                </a:solidFill>
                <a:effectLst/>
                <a:latin typeface="+mn-lt"/>
                <a:ea typeface="+mn-ea"/>
                <a:cs typeface="+mn-cs"/>
              </a:rPr>
              <a:t>Эта строка выводит количество обновленных строк в консоль.</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99A480CE-414E-4716-957A-2DD6B7A33758}" type="slidenum">
              <a:rPr lang="en-US" smtClean="0"/>
              <a:t>44</a:t>
            </a:fld>
            <a:endParaRPr lang="en-US"/>
          </a:p>
        </p:txBody>
      </p:sp>
    </p:spTree>
    <p:extLst>
      <p:ext uri="{BB962C8B-B14F-4D97-AF65-F5344CB8AC3E}">
        <p14:creationId xmlns:p14="http://schemas.microsoft.com/office/powerpoint/2010/main" val="392743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Возможно, вам захочется использовать </a:t>
            </a:r>
            <a:r>
              <a:rPr lang="ru-RU" sz="1200" b="0" i="0" kern="1200" dirty="0" err="1" smtClean="0">
                <a:solidFill>
                  <a:schemeClr val="tx1"/>
                </a:solidFill>
                <a:effectLst/>
                <a:latin typeface="+mn-lt"/>
                <a:ea typeface="+mn-ea"/>
                <a:cs typeface="+mn-cs"/>
              </a:rPr>
              <a:t>stream</a:t>
            </a:r>
            <a:r>
              <a:rPr lang="ru-RU" sz="1200" b="0" i="0" kern="1200" dirty="0" smtClean="0">
                <a:solidFill>
                  <a:schemeClr val="tx1"/>
                </a:solidFill>
                <a:effectLst/>
                <a:latin typeface="+mn-lt"/>
                <a:ea typeface="+mn-ea"/>
                <a:cs typeface="+mn-cs"/>
              </a:rPr>
              <a:t> для чтения больших файлов, для манипулирования данными с помощью преобразователей или для обеспечения совместимости с другими API, такими как </a:t>
            </a:r>
            <a:r>
              <a:rPr lang="ru-RU" sz="1200" b="0" i="0" kern="1200" dirty="0" err="1" smtClean="0">
                <a:solidFill>
                  <a:schemeClr val="tx1"/>
                </a:solidFill>
                <a:effectLst/>
                <a:latin typeface="+mn-lt"/>
                <a:ea typeface="+mn-ea"/>
                <a:cs typeface="+mn-cs"/>
              </a:rPr>
              <a:t>WebSockets</a:t>
            </a:r>
            <a:r>
              <a:rPr lang="ru-RU" sz="1200" b="0" i="0"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5</a:t>
            </a:fld>
            <a:endParaRPr lang="en-US"/>
          </a:p>
        </p:txBody>
      </p:sp>
    </p:spTree>
    <p:extLst>
      <p:ext uri="{BB962C8B-B14F-4D97-AF65-F5344CB8AC3E}">
        <p14:creationId xmlns:p14="http://schemas.microsoft.com/office/powerpoint/2010/main" val="42524927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Пояснения:</a:t>
            </a:r>
          </a:p>
          <a:p>
            <a:r>
              <a:rPr lang="ru-RU" sz="1200" b="0" i="0" kern="1200" dirty="0" smtClean="0">
                <a:solidFill>
                  <a:schemeClr val="tx1"/>
                </a:solidFill>
                <a:effectLst/>
                <a:latin typeface="+mn-lt"/>
                <a:ea typeface="+mn-ea"/>
                <a:cs typeface="+mn-cs"/>
              </a:rPr>
              <a:t>Выполнение запроса к базе данных:</a:t>
            </a:r>
          </a:p>
          <a:p>
            <a:pPr rtl="0" latinLnBrk="0"/>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&lt;</a:t>
            </a:r>
            <a:r>
              <a:rPr lang="ru-RU" sz="1200" b="0" i="0" kern="1200" dirty="0" err="1" smtClean="0">
                <a:solidFill>
                  <a:schemeClr val="tx1"/>
                </a:solidFill>
                <a:effectLst/>
                <a:latin typeface="+mn-lt"/>
                <a:ea typeface="+mn-ea"/>
                <a:cs typeface="+mn-cs"/>
              </a:rPr>
              <a:t>Map</a:t>
            </a:r>
            <a:r>
              <a:rPr lang="ru-RU" sz="1200" b="0" i="0" kern="1200" dirty="0" smtClean="0">
                <a:solidFill>
                  <a:schemeClr val="tx1"/>
                </a:solidFill>
                <a:effectLst/>
                <a:latin typeface="+mn-lt"/>
                <a:ea typeface="+mn-ea"/>
                <a:cs typeface="+mn-cs"/>
              </a:rPr>
              <a:t>&gt; </a:t>
            </a:r>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database.rawQuery</a:t>
            </a:r>
            <a:r>
              <a:rPr lang="ru-RU" sz="1200" b="0" i="0" kern="1200" dirty="0" smtClean="0">
                <a:solidFill>
                  <a:schemeClr val="tx1"/>
                </a:solidFill>
                <a:effectLst/>
                <a:latin typeface="+mn-lt"/>
                <a:ea typeface="+mn-ea"/>
                <a:cs typeface="+mn-cs"/>
              </a:rPr>
              <a:t>('SELECT * FROM </a:t>
            </a:r>
            <a:r>
              <a:rPr lang="ru-RU" sz="1200" b="0" i="0" kern="1200" dirty="0" err="1" smtClean="0">
                <a:solidFill>
                  <a:schemeClr val="tx1"/>
                </a:solidFill>
                <a:effectLst/>
                <a:latin typeface="+mn-lt"/>
                <a:ea typeface="+mn-ea"/>
                <a:cs typeface="+mn-cs"/>
              </a:rPr>
              <a:t>Test</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выполняется SQL-запрос для выборки всех строк из таблицы </a:t>
            </a:r>
            <a:r>
              <a:rPr lang="ru-RU" sz="1200" b="0" i="0" kern="1200" dirty="0" err="1" smtClean="0">
                <a:solidFill>
                  <a:schemeClr val="tx1"/>
                </a:solidFill>
                <a:effectLst/>
                <a:latin typeface="+mn-lt"/>
                <a:ea typeface="+mn-ea"/>
                <a:cs typeface="+mn-cs"/>
              </a:rPr>
              <a:t>Test</a:t>
            </a:r>
            <a:r>
              <a:rPr lang="ru-RU" sz="1200" b="0" i="0" kern="1200" dirty="0" smtClean="0">
                <a:solidFill>
                  <a:schemeClr val="tx1"/>
                </a:solidFill>
                <a:effectLst/>
                <a:latin typeface="+mn-lt"/>
                <a:ea typeface="+mn-ea"/>
                <a:cs typeface="+mn-cs"/>
              </a:rPr>
              <a:t>.</a:t>
            </a:r>
          </a:p>
          <a:p>
            <a:pPr lvl="1"/>
            <a:r>
              <a:rPr lang="ru-RU" sz="1200" b="0" i="0" kern="1200" dirty="0" err="1" smtClean="0">
                <a:solidFill>
                  <a:schemeClr val="tx1"/>
                </a:solidFill>
                <a:effectLst/>
                <a:latin typeface="+mn-lt"/>
                <a:ea typeface="+mn-ea"/>
                <a:cs typeface="+mn-cs"/>
              </a:rPr>
              <a:t>database.rawQuery</a:t>
            </a:r>
            <a:r>
              <a:rPr lang="ru-RU" sz="1200" b="0" i="0" kern="1200" dirty="0" smtClean="0">
                <a:solidFill>
                  <a:schemeClr val="tx1"/>
                </a:solidFill>
                <a:effectLst/>
                <a:latin typeface="+mn-lt"/>
                <a:ea typeface="+mn-ea"/>
                <a:cs typeface="+mn-cs"/>
              </a:rPr>
              <a:t> выполняет SQL-запрос для выборки данных.</a:t>
            </a:r>
          </a:p>
          <a:p>
            <a:pPr lvl="1"/>
            <a:r>
              <a:rPr lang="ru-RU" sz="1200" b="0" i="0" kern="1200" dirty="0" smtClean="0">
                <a:solidFill>
                  <a:schemeClr val="tx1"/>
                </a:solidFill>
                <a:effectLst/>
                <a:latin typeface="+mn-lt"/>
                <a:ea typeface="+mn-ea"/>
                <a:cs typeface="+mn-cs"/>
              </a:rPr>
              <a:t>'SELECT * FROM </a:t>
            </a:r>
            <a:r>
              <a:rPr lang="ru-RU" sz="1200" b="0" i="0" kern="1200" dirty="0" err="1" smtClean="0">
                <a:solidFill>
                  <a:schemeClr val="tx1"/>
                </a:solidFill>
                <a:effectLst/>
                <a:latin typeface="+mn-lt"/>
                <a:ea typeface="+mn-ea"/>
                <a:cs typeface="+mn-cs"/>
              </a:rPr>
              <a:t>Test</a:t>
            </a:r>
            <a:r>
              <a:rPr lang="ru-RU" sz="1200" b="0" i="0" kern="1200" dirty="0" smtClean="0">
                <a:solidFill>
                  <a:schemeClr val="tx1"/>
                </a:solidFill>
                <a:effectLst/>
                <a:latin typeface="+mn-lt"/>
                <a:ea typeface="+mn-ea"/>
                <a:cs typeface="+mn-cs"/>
              </a:rPr>
              <a:t>' — это SQL-запрос, который выбирает все столбцы и строки из таблицы </a:t>
            </a:r>
            <a:r>
              <a:rPr lang="ru-RU" sz="1200" b="0" i="0" kern="1200" dirty="0" err="1" smtClean="0">
                <a:solidFill>
                  <a:schemeClr val="tx1"/>
                </a:solidFill>
                <a:effectLst/>
                <a:latin typeface="+mn-lt"/>
                <a:ea typeface="+mn-ea"/>
                <a:cs typeface="+mn-cs"/>
              </a:rPr>
              <a:t>Test</a:t>
            </a:r>
            <a:r>
              <a:rPr lang="ru-RU" sz="1200" b="0" i="0" kern="1200" dirty="0" smtClean="0">
                <a:solidFill>
                  <a:schemeClr val="tx1"/>
                </a:solidFill>
                <a:effectLst/>
                <a:latin typeface="+mn-lt"/>
                <a:ea typeface="+mn-ea"/>
                <a:cs typeface="+mn-cs"/>
              </a:rPr>
              <a:t>.</a:t>
            </a:r>
          </a:p>
          <a:p>
            <a:pPr lvl="1"/>
            <a:r>
              <a:rPr lang="ru-RU" sz="1200" b="0" i="0" kern="1200" dirty="0" smtClean="0">
                <a:solidFill>
                  <a:schemeClr val="tx1"/>
                </a:solidFill>
                <a:effectLst/>
                <a:latin typeface="+mn-lt"/>
                <a:ea typeface="+mn-ea"/>
                <a:cs typeface="+mn-cs"/>
              </a:rPr>
              <a:t>Результат запроса сохраняется в переменной </a:t>
            </a:r>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 которая является списком карт (</a:t>
            </a:r>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&lt;</a:t>
            </a:r>
            <a:r>
              <a:rPr lang="ru-RU" sz="1200" b="0" i="0" kern="1200" dirty="0" err="1" smtClean="0">
                <a:solidFill>
                  <a:schemeClr val="tx1"/>
                </a:solidFill>
                <a:effectLst/>
                <a:latin typeface="+mn-lt"/>
                <a:ea typeface="+mn-ea"/>
                <a:cs typeface="+mn-cs"/>
              </a:rPr>
              <a:t>Map</a:t>
            </a:r>
            <a:r>
              <a:rPr lang="ru-RU" sz="1200" b="0" i="0" kern="1200" dirty="0" smtClean="0">
                <a:solidFill>
                  <a:schemeClr val="tx1"/>
                </a:solidFill>
                <a:effectLst/>
                <a:latin typeface="+mn-lt"/>
                <a:ea typeface="+mn-ea"/>
                <a:cs typeface="+mn-cs"/>
              </a:rPr>
              <a:t>&gt;). Каждая карта представляет строку из таблицы, где ключи — это имена столбцов, а значения — это значения соответствующих столбцов.</a:t>
            </a:r>
          </a:p>
          <a:p>
            <a:r>
              <a:rPr lang="ru-RU" sz="1200" b="0" i="0" kern="1200" dirty="0" smtClean="0">
                <a:solidFill>
                  <a:schemeClr val="tx1"/>
                </a:solidFill>
                <a:effectLst/>
                <a:latin typeface="+mn-lt"/>
                <a:ea typeface="+mn-ea"/>
                <a:cs typeface="+mn-cs"/>
              </a:rPr>
              <a:t>Ожидаемый список данных:</a:t>
            </a:r>
          </a:p>
          <a:p>
            <a:pPr rtl="0" latinLnBrk="0"/>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&lt;</a:t>
            </a:r>
            <a:r>
              <a:rPr lang="ru-RU" sz="1200" b="0" i="0" kern="1200" dirty="0" err="1" smtClean="0">
                <a:solidFill>
                  <a:schemeClr val="tx1"/>
                </a:solidFill>
                <a:effectLst/>
                <a:latin typeface="+mn-lt"/>
                <a:ea typeface="+mn-ea"/>
                <a:cs typeface="+mn-cs"/>
              </a:rPr>
              <a:t>Map</a:t>
            </a:r>
            <a:r>
              <a:rPr lang="ru-RU" sz="1200" b="0" i="0" kern="1200" dirty="0" smtClean="0">
                <a:solidFill>
                  <a:schemeClr val="tx1"/>
                </a:solidFill>
                <a:effectLst/>
                <a:latin typeface="+mn-lt"/>
                <a:ea typeface="+mn-ea"/>
                <a:cs typeface="+mn-cs"/>
              </a:rPr>
              <a:t>&gt; </a:t>
            </a:r>
            <a:r>
              <a:rPr lang="ru-RU" sz="1200" b="0" i="0" kern="1200" dirty="0" err="1" smtClean="0">
                <a:solidFill>
                  <a:schemeClr val="tx1"/>
                </a:solidFill>
                <a:effectLst/>
                <a:latin typeface="+mn-lt"/>
                <a:ea typeface="+mn-ea"/>
                <a:cs typeface="+mn-cs"/>
              </a:rPr>
              <a:t>expectedList</a:t>
            </a:r>
            <a:r>
              <a:rPr lang="ru-RU" sz="1200" b="0" i="0" kern="1200" dirty="0" smtClean="0">
                <a:solidFill>
                  <a:schemeClr val="tx1"/>
                </a:solidFill>
                <a:effectLst/>
                <a:latin typeface="+mn-lt"/>
                <a:ea typeface="+mn-ea"/>
                <a:cs typeface="+mn-cs"/>
              </a:rPr>
              <a:t> = [ {'</a:t>
            </a:r>
            <a:r>
              <a:rPr lang="ru-RU" sz="1200" b="0" i="0" kern="1200" dirty="0" err="1" smtClean="0">
                <a:solidFill>
                  <a:schemeClr val="tx1"/>
                </a:solidFill>
                <a:effectLst/>
                <a:latin typeface="+mn-lt"/>
                <a:ea typeface="+mn-ea"/>
                <a:cs typeface="+mn-cs"/>
              </a:rPr>
              <a:t>name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updated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name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 1, '</a:t>
            </a:r>
            <a:r>
              <a:rPr lang="ru-RU" sz="1200" b="0" i="0" kern="1200" dirty="0" err="1" smtClean="0">
                <a:solidFill>
                  <a:schemeClr val="tx1"/>
                </a:solidFill>
                <a:effectLst/>
                <a:latin typeface="+mn-lt"/>
                <a:ea typeface="+mn-ea"/>
                <a:cs typeface="+mn-cs"/>
              </a:rPr>
              <a:t>value</a:t>
            </a:r>
            <a:r>
              <a:rPr lang="ru-RU" sz="1200" b="0" i="0" kern="1200" dirty="0" smtClean="0">
                <a:solidFill>
                  <a:schemeClr val="tx1"/>
                </a:solidFill>
                <a:effectLst/>
                <a:latin typeface="+mn-lt"/>
                <a:ea typeface="+mn-ea"/>
                <a:cs typeface="+mn-cs"/>
              </a:rPr>
              <a:t>': 9876, '</a:t>
            </a:r>
            <a:r>
              <a:rPr lang="ru-RU" sz="1200" b="0" i="0" kern="1200" dirty="0" err="1" smtClean="0">
                <a:solidFill>
                  <a:schemeClr val="tx1"/>
                </a:solidFill>
                <a:effectLst/>
                <a:latin typeface="+mn-lt"/>
                <a:ea typeface="+mn-ea"/>
                <a:cs typeface="+mn-cs"/>
              </a:rPr>
              <a:t>num</a:t>
            </a:r>
            <a:r>
              <a:rPr lang="ru-RU" sz="1200" b="0" i="0" kern="1200" dirty="0" smtClean="0">
                <a:solidFill>
                  <a:schemeClr val="tx1"/>
                </a:solidFill>
                <a:effectLst/>
                <a:latin typeface="+mn-lt"/>
                <a:ea typeface="+mn-ea"/>
                <a:cs typeface="+mn-cs"/>
              </a:rPr>
              <a:t>': 456.789}, {'</a:t>
            </a:r>
            <a:r>
              <a:rPr lang="ru-RU" sz="1200" b="0" i="0" kern="1200" dirty="0" err="1" smtClean="0">
                <a:solidFill>
                  <a:schemeClr val="tx1"/>
                </a:solidFill>
                <a:effectLst/>
                <a:latin typeface="+mn-lt"/>
                <a:ea typeface="+mn-ea"/>
                <a:cs typeface="+mn-cs"/>
              </a:rPr>
              <a:t>name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another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name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 2, '</a:t>
            </a:r>
            <a:r>
              <a:rPr lang="ru-RU" sz="1200" b="0" i="0" kern="1200" dirty="0" err="1" smtClean="0">
                <a:solidFill>
                  <a:schemeClr val="tx1"/>
                </a:solidFill>
                <a:effectLst/>
                <a:latin typeface="+mn-lt"/>
                <a:ea typeface="+mn-ea"/>
                <a:cs typeface="+mn-cs"/>
              </a:rPr>
              <a:t>value</a:t>
            </a:r>
            <a:r>
              <a:rPr lang="ru-RU" sz="1200" b="0" i="0" kern="1200" dirty="0" smtClean="0">
                <a:solidFill>
                  <a:schemeClr val="tx1"/>
                </a:solidFill>
                <a:effectLst/>
                <a:latin typeface="+mn-lt"/>
                <a:ea typeface="+mn-ea"/>
                <a:cs typeface="+mn-cs"/>
              </a:rPr>
              <a:t>': 12345678, '</a:t>
            </a:r>
            <a:r>
              <a:rPr lang="ru-RU" sz="1200" b="0" i="0" kern="1200" dirty="0" err="1" smtClean="0">
                <a:solidFill>
                  <a:schemeClr val="tx1"/>
                </a:solidFill>
                <a:effectLst/>
                <a:latin typeface="+mn-lt"/>
                <a:ea typeface="+mn-ea"/>
                <a:cs typeface="+mn-cs"/>
              </a:rPr>
              <a:t>num</a:t>
            </a:r>
            <a:r>
              <a:rPr lang="ru-RU" sz="1200" b="0" i="0" kern="1200" dirty="0" smtClean="0">
                <a:solidFill>
                  <a:schemeClr val="tx1"/>
                </a:solidFill>
                <a:effectLst/>
                <a:latin typeface="+mn-lt"/>
                <a:ea typeface="+mn-ea"/>
                <a:cs typeface="+mn-cs"/>
              </a:rPr>
              <a:t>': 3.1416} ];</a:t>
            </a:r>
          </a:p>
          <a:p>
            <a:r>
              <a:rPr lang="ru-RU" sz="1200" b="0" i="0" kern="1200" dirty="0" smtClean="0">
                <a:solidFill>
                  <a:schemeClr val="tx1"/>
                </a:solidFill>
                <a:effectLst/>
                <a:latin typeface="+mn-lt"/>
                <a:ea typeface="+mn-ea"/>
                <a:cs typeface="+mn-cs"/>
              </a:rPr>
              <a:t>Здесь создается список карт </a:t>
            </a:r>
            <a:r>
              <a:rPr lang="ru-RU" sz="1200" b="0" i="0" kern="1200" dirty="0" err="1" smtClean="0">
                <a:solidFill>
                  <a:schemeClr val="tx1"/>
                </a:solidFill>
                <a:effectLst/>
                <a:latin typeface="+mn-lt"/>
                <a:ea typeface="+mn-ea"/>
                <a:cs typeface="+mn-cs"/>
              </a:rPr>
              <a:t>expectedList</a:t>
            </a:r>
            <a:r>
              <a:rPr lang="ru-RU" sz="1200" b="0" i="0" kern="1200" dirty="0" smtClean="0">
                <a:solidFill>
                  <a:schemeClr val="tx1"/>
                </a:solidFill>
                <a:effectLst/>
                <a:latin typeface="+mn-lt"/>
                <a:ea typeface="+mn-ea"/>
                <a:cs typeface="+mn-cs"/>
              </a:rPr>
              <a:t>, который представляет ожидаемый результат запроса. Каждая карта содержит значения для столбцов </a:t>
            </a:r>
            <a:r>
              <a:rPr lang="ru-RU" sz="1200" b="0" i="0" kern="1200" dirty="0" err="1" smtClean="0">
                <a:solidFill>
                  <a:schemeClr val="tx1"/>
                </a:solidFill>
                <a:effectLst/>
                <a:latin typeface="+mn-lt"/>
                <a:ea typeface="+mn-ea"/>
                <a:cs typeface="+mn-cs"/>
              </a:rPr>
              <a:t>name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value</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num</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Вывод результатов:</a:t>
            </a:r>
          </a:p>
          <a:p>
            <a:pPr rtl="0" latinLnBrk="0"/>
            <a:r>
              <a:rPr lang="ru-RU" sz="1200" b="0" i="0" kern="1200" dirty="0" err="1" smtClean="0">
                <a:solidFill>
                  <a:schemeClr val="tx1"/>
                </a:solidFill>
                <a:effectLst/>
                <a:latin typeface="+mn-lt"/>
                <a:ea typeface="+mn-ea"/>
                <a:cs typeface="+mn-cs"/>
              </a:rPr>
              <a:t>print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print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expectedList</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Эти строки выводят в консоль результат запроса (</a:t>
            </a:r>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 и ожидаемый список данных (</a:t>
            </a:r>
            <a:r>
              <a:rPr lang="ru-RU" sz="1200" b="0" i="0" kern="1200" dirty="0" err="1" smtClean="0">
                <a:solidFill>
                  <a:schemeClr val="tx1"/>
                </a:solidFill>
                <a:effectLst/>
                <a:latin typeface="+mn-lt"/>
                <a:ea typeface="+mn-ea"/>
                <a:cs typeface="+mn-cs"/>
              </a:rPr>
              <a:t>expectedList</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Проверка равенства списков:</a:t>
            </a:r>
          </a:p>
          <a:p>
            <a:pPr rtl="0" latinLnBrk="0"/>
            <a:r>
              <a:rPr lang="ru-RU" sz="1200" b="0" i="0" kern="1200" dirty="0" err="1" smtClean="0">
                <a:solidFill>
                  <a:schemeClr val="tx1"/>
                </a:solidFill>
                <a:effectLst/>
                <a:latin typeface="+mn-lt"/>
                <a:ea typeface="+mn-ea"/>
                <a:cs typeface="+mn-cs"/>
              </a:rPr>
              <a:t>assert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const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DeepCollectionEquality</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equals</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expectedList</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выполняется проверка равенства списков </a:t>
            </a:r>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expectedList</a:t>
            </a:r>
            <a:r>
              <a:rPr lang="ru-RU" sz="1200" b="0" i="0" kern="1200" dirty="0" smtClean="0">
                <a:solidFill>
                  <a:schemeClr val="tx1"/>
                </a:solidFill>
                <a:effectLst/>
                <a:latin typeface="+mn-lt"/>
                <a:ea typeface="+mn-ea"/>
                <a:cs typeface="+mn-cs"/>
              </a:rPr>
              <a:t>.</a:t>
            </a:r>
          </a:p>
          <a:p>
            <a:pPr lvl="1"/>
            <a:r>
              <a:rPr lang="ru-RU" sz="1200" b="0" i="0" kern="1200" dirty="0" err="1" smtClean="0">
                <a:solidFill>
                  <a:schemeClr val="tx1"/>
                </a:solidFill>
                <a:effectLst/>
                <a:latin typeface="+mn-lt"/>
                <a:ea typeface="+mn-ea"/>
                <a:cs typeface="+mn-cs"/>
              </a:rPr>
              <a:t>assert</a:t>
            </a:r>
            <a:r>
              <a:rPr lang="ru-RU" sz="1200" b="0" i="0" kern="1200" dirty="0" smtClean="0">
                <a:solidFill>
                  <a:schemeClr val="tx1"/>
                </a:solidFill>
                <a:effectLst/>
                <a:latin typeface="+mn-lt"/>
                <a:ea typeface="+mn-ea"/>
                <a:cs typeface="+mn-cs"/>
              </a:rPr>
              <a:t> — это функция, которая проверяет условие и выбрасывает исключение, если условие ложно.</a:t>
            </a:r>
          </a:p>
          <a:p>
            <a:pPr lvl="1"/>
            <a:r>
              <a:rPr lang="ru-RU" sz="1200" b="0" i="0" kern="1200" dirty="0" err="1" smtClean="0">
                <a:solidFill>
                  <a:schemeClr val="tx1"/>
                </a:solidFill>
                <a:effectLst/>
                <a:latin typeface="+mn-lt"/>
                <a:ea typeface="+mn-ea"/>
                <a:cs typeface="+mn-cs"/>
              </a:rPr>
              <a:t>const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DeepCollectionEquality</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equals</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expectedList</a:t>
            </a:r>
            <a:r>
              <a:rPr lang="ru-RU" sz="1200" b="0" i="0" kern="1200" dirty="0" smtClean="0">
                <a:solidFill>
                  <a:schemeClr val="tx1"/>
                </a:solidFill>
                <a:effectLst/>
                <a:latin typeface="+mn-lt"/>
                <a:ea typeface="+mn-ea"/>
                <a:cs typeface="+mn-cs"/>
              </a:rPr>
              <a:t>) — это вызов метода </a:t>
            </a:r>
            <a:r>
              <a:rPr lang="ru-RU" sz="1200" b="0" i="0" kern="1200" dirty="0" err="1" smtClean="0">
                <a:solidFill>
                  <a:schemeClr val="tx1"/>
                </a:solidFill>
                <a:effectLst/>
                <a:latin typeface="+mn-lt"/>
                <a:ea typeface="+mn-ea"/>
                <a:cs typeface="+mn-cs"/>
              </a:rPr>
              <a:t>equals</a:t>
            </a:r>
            <a:r>
              <a:rPr lang="ru-RU" sz="1200" b="0" i="0" kern="1200" dirty="0" smtClean="0">
                <a:solidFill>
                  <a:schemeClr val="tx1"/>
                </a:solidFill>
                <a:effectLst/>
                <a:latin typeface="+mn-lt"/>
                <a:ea typeface="+mn-ea"/>
                <a:cs typeface="+mn-cs"/>
              </a:rPr>
              <a:t> из класса </a:t>
            </a:r>
            <a:r>
              <a:rPr lang="ru-RU" sz="1200" b="0" i="0" kern="1200" dirty="0" err="1" smtClean="0">
                <a:solidFill>
                  <a:schemeClr val="tx1"/>
                </a:solidFill>
                <a:effectLst/>
                <a:latin typeface="+mn-lt"/>
                <a:ea typeface="+mn-ea"/>
                <a:cs typeface="+mn-cs"/>
              </a:rPr>
              <a:t>DeepCollectionEquality</a:t>
            </a:r>
            <a:r>
              <a:rPr lang="ru-RU" sz="1200" b="0" i="0" kern="1200" dirty="0" smtClean="0">
                <a:solidFill>
                  <a:schemeClr val="tx1"/>
                </a:solidFill>
                <a:effectLst/>
                <a:latin typeface="+mn-lt"/>
                <a:ea typeface="+mn-ea"/>
                <a:cs typeface="+mn-cs"/>
              </a:rPr>
              <a:t>, который проверяет глубокое равенство двух коллекций. Этот метод сравнивает не только сами коллекции, но и их элементы рекурсивно.</a:t>
            </a:r>
          </a:p>
          <a:p>
            <a:r>
              <a:rPr lang="ru-RU" sz="1200" b="1" i="0" kern="1200" dirty="0" smtClean="0">
                <a:solidFill>
                  <a:schemeClr val="tx1"/>
                </a:solidFill>
                <a:effectLst/>
                <a:latin typeface="+mn-lt"/>
                <a:ea typeface="+mn-ea"/>
                <a:cs typeface="+mn-cs"/>
              </a:rPr>
              <a:t>Итог:</a:t>
            </a:r>
          </a:p>
          <a:p>
            <a:r>
              <a:rPr lang="ru-RU" sz="1200" b="0" i="0" kern="1200" dirty="0" smtClean="0">
                <a:solidFill>
                  <a:schemeClr val="tx1"/>
                </a:solidFill>
                <a:effectLst/>
                <a:latin typeface="+mn-lt"/>
                <a:ea typeface="+mn-ea"/>
                <a:cs typeface="+mn-cs"/>
              </a:rPr>
              <a:t>Этот код выполняет запрос к базе данных для выборки всех строк из таблицы </a:t>
            </a:r>
            <a:r>
              <a:rPr lang="ru-RU" sz="1200" b="0" i="0" kern="1200" dirty="0" err="1" smtClean="0">
                <a:solidFill>
                  <a:schemeClr val="tx1"/>
                </a:solidFill>
                <a:effectLst/>
                <a:latin typeface="+mn-lt"/>
                <a:ea typeface="+mn-ea"/>
                <a:cs typeface="+mn-cs"/>
              </a:rPr>
              <a:t>Test</a:t>
            </a:r>
            <a:r>
              <a:rPr lang="ru-RU" sz="1200" b="0" i="0" kern="1200" dirty="0" smtClean="0">
                <a:solidFill>
                  <a:schemeClr val="tx1"/>
                </a:solidFill>
                <a:effectLst/>
                <a:latin typeface="+mn-lt"/>
                <a:ea typeface="+mn-ea"/>
                <a:cs typeface="+mn-cs"/>
              </a:rPr>
              <a:t> и сохраняет результат в переменной </a:t>
            </a:r>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 Затем он создает ожидаемый список данных </a:t>
            </a:r>
            <a:r>
              <a:rPr lang="ru-RU" sz="1200" b="0" i="0" kern="1200" dirty="0" err="1" smtClean="0">
                <a:solidFill>
                  <a:schemeClr val="tx1"/>
                </a:solidFill>
                <a:effectLst/>
                <a:latin typeface="+mn-lt"/>
                <a:ea typeface="+mn-ea"/>
                <a:cs typeface="+mn-cs"/>
              </a:rPr>
              <a:t>expectedList</a:t>
            </a:r>
            <a:r>
              <a:rPr lang="ru-RU" sz="1200" b="0" i="0" kern="1200" dirty="0" smtClean="0">
                <a:solidFill>
                  <a:schemeClr val="tx1"/>
                </a:solidFill>
                <a:effectLst/>
                <a:latin typeface="+mn-lt"/>
                <a:ea typeface="+mn-ea"/>
                <a:cs typeface="+mn-cs"/>
              </a:rPr>
              <a:t> и выводит оба списка в консоль. Наконец, код проверяет, что результат запроса (</a:t>
            </a:r>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 равен ожидаемому списку данных (</a:t>
            </a:r>
            <a:r>
              <a:rPr lang="ru-RU" sz="1200" b="0" i="0" kern="1200" dirty="0" err="1" smtClean="0">
                <a:solidFill>
                  <a:schemeClr val="tx1"/>
                </a:solidFill>
                <a:effectLst/>
                <a:latin typeface="+mn-lt"/>
                <a:ea typeface="+mn-ea"/>
                <a:cs typeface="+mn-cs"/>
              </a:rPr>
              <a:t>expectedList</a:t>
            </a:r>
            <a:r>
              <a:rPr lang="ru-RU" sz="1200" b="0" i="0" kern="1200" dirty="0" smtClean="0">
                <a:solidFill>
                  <a:schemeClr val="tx1"/>
                </a:solidFill>
                <a:effectLst/>
                <a:latin typeface="+mn-lt"/>
                <a:ea typeface="+mn-ea"/>
                <a:cs typeface="+mn-cs"/>
              </a:rPr>
              <a:t>) с использованием глубокого сравнения коллекций. Если списки не равны, будет выброшено исключение.</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99A480CE-414E-4716-957A-2DD6B7A33758}" type="slidenum">
              <a:rPr lang="en-US" smtClean="0"/>
              <a:t>45</a:t>
            </a:fld>
            <a:endParaRPr lang="en-US"/>
          </a:p>
        </p:txBody>
      </p:sp>
    </p:spTree>
    <p:extLst>
      <p:ext uri="{BB962C8B-B14F-4D97-AF65-F5344CB8AC3E}">
        <p14:creationId xmlns:p14="http://schemas.microsoft.com/office/powerpoint/2010/main" val="3080655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Подсчет количества строк в таблице </a:t>
            </a:r>
            <a:r>
              <a:rPr lang="ru-RU" dirty="0" err="1" smtClean="0"/>
              <a:t>Test</a:t>
            </a:r>
            <a:r>
              <a:rPr lang="ru-RU" dirty="0" smtClean="0"/>
              <a:t>:</a:t>
            </a:r>
          </a:p>
          <a:p>
            <a:endParaRPr lang="ru-RU" dirty="0" smtClean="0"/>
          </a:p>
          <a:p>
            <a:endParaRPr lang="ru-RU" dirty="0" smtClean="0"/>
          </a:p>
          <a:p>
            <a:r>
              <a:rPr lang="ru-RU" dirty="0" err="1" smtClean="0"/>
              <a:t>count</a:t>
            </a:r>
            <a:r>
              <a:rPr lang="ru-RU" dirty="0" smtClean="0"/>
              <a:t> = </a:t>
            </a:r>
            <a:r>
              <a:rPr lang="ru-RU" dirty="0" err="1" smtClean="0"/>
              <a:t>Sqflite.firstIntValue</a:t>
            </a:r>
            <a:r>
              <a:rPr lang="ru-RU" dirty="0" smtClean="0"/>
              <a:t>(</a:t>
            </a:r>
            <a:r>
              <a:rPr lang="ru-RU" dirty="0" err="1" smtClean="0"/>
              <a:t>await</a:t>
            </a:r>
            <a:r>
              <a:rPr lang="ru-RU" dirty="0" smtClean="0"/>
              <a:t> </a:t>
            </a:r>
            <a:r>
              <a:rPr lang="ru-RU" dirty="0" err="1" smtClean="0"/>
              <a:t>database.rawQuery</a:t>
            </a:r>
            <a:r>
              <a:rPr lang="ru-RU" dirty="0" smtClean="0"/>
              <a:t>('SELECT COUNT(*) FROM </a:t>
            </a:r>
            <a:r>
              <a:rPr lang="ru-RU" dirty="0" err="1" smtClean="0"/>
              <a:t>Test</a:t>
            </a:r>
            <a:r>
              <a:rPr lang="ru-RU" dirty="0" smtClean="0"/>
              <a:t>'));</a:t>
            </a:r>
          </a:p>
          <a:p>
            <a:r>
              <a:rPr lang="ru-RU" dirty="0" smtClean="0"/>
              <a:t>Здесь выполняется SQL-запрос для подсчета количества строк в таблице </a:t>
            </a:r>
            <a:r>
              <a:rPr lang="ru-RU" dirty="0" err="1" smtClean="0"/>
              <a:t>Test</a:t>
            </a:r>
            <a:r>
              <a:rPr lang="ru-RU" dirty="0" smtClean="0"/>
              <a:t>.</a:t>
            </a:r>
          </a:p>
          <a:p>
            <a:endParaRPr lang="ru-RU" dirty="0" smtClean="0"/>
          </a:p>
          <a:p>
            <a:r>
              <a:rPr lang="ru-RU" dirty="0" err="1" smtClean="0"/>
              <a:t>database.rawQuery</a:t>
            </a:r>
            <a:r>
              <a:rPr lang="ru-RU" dirty="0" smtClean="0"/>
              <a:t> выполняет SQL-запрос для выборки данных.</a:t>
            </a:r>
          </a:p>
          <a:p>
            <a:r>
              <a:rPr lang="ru-RU" dirty="0" smtClean="0"/>
              <a:t>'SELECT COUNT(*) FROM </a:t>
            </a:r>
            <a:r>
              <a:rPr lang="ru-RU" dirty="0" err="1" smtClean="0"/>
              <a:t>Test</a:t>
            </a:r>
            <a:r>
              <a:rPr lang="ru-RU" dirty="0" smtClean="0"/>
              <a:t>' — это SQL-запрос, который подсчитывает количество строк в таблице </a:t>
            </a:r>
            <a:r>
              <a:rPr lang="ru-RU" dirty="0" err="1" smtClean="0"/>
              <a:t>Test</a:t>
            </a:r>
            <a:r>
              <a:rPr lang="ru-RU" dirty="0" smtClean="0"/>
              <a:t>.</a:t>
            </a:r>
          </a:p>
          <a:p>
            <a:r>
              <a:rPr lang="ru-RU" dirty="0" err="1" smtClean="0"/>
              <a:t>Sqflite.firstIntValue</a:t>
            </a:r>
            <a:r>
              <a:rPr lang="ru-RU" dirty="0" smtClean="0"/>
              <a:t> извлекает первое целое значение из результата запроса, которое представляет количество строк.</a:t>
            </a:r>
          </a:p>
          <a:p>
            <a:r>
              <a:rPr lang="ru-RU" dirty="0" smtClean="0"/>
              <a:t>Результат сохраняется в переменной </a:t>
            </a:r>
            <a:r>
              <a:rPr lang="ru-RU" dirty="0" err="1" smtClean="0"/>
              <a:t>count</a:t>
            </a:r>
            <a:r>
              <a:rPr lang="ru-RU" dirty="0" smtClean="0"/>
              <a:t>.</a:t>
            </a:r>
          </a:p>
          <a:p>
            <a:r>
              <a:rPr lang="ru-RU" dirty="0" smtClean="0"/>
              <a:t>Проверка количества строк:</a:t>
            </a:r>
          </a:p>
          <a:p>
            <a:endParaRPr lang="ru-RU" dirty="0" smtClean="0"/>
          </a:p>
          <a:p>
            <a:endParaRPr lang="ru-RU" dirty="0" smtClean="0"/>
          </a:p>
          <a:p>
            <a:r>
              <a:rPr lang="ru-RU" dirty="0" err="1" smtClean="0"/>
              <a:t>assert</a:t>
            </a:r>
            <a:r>
              <a:rPr lang="ru-RU" dirty="0" smtClean="0"/>
              <a:t>(</a:t>
            </a:r>
            <a:r>
              <a:rPr lang="ru-RU" dirty="0" err="1" smtClean="0"/>
              <a:t>count</a:t>
            </a:r>
            <a:r>
              <a:rPr lang="ru-RU" dirty="0" smtClean="0"/>
              <a:t> == 2);</a:t>
            </a:r>
          </a:p>
          <a:p>
            <a:r>
              <a:rPr lang="ru-RU" dirty="0" smtClean="0"/>
              <a:t>Эта строка проверяет, что количество строк в таблице </a:t>
            </a:r>
            <a:r>
              <a:rPr lang="ru-RU" dirty="0" err="1" smtClean="0"/>
              <a:t>Test</a:t>
            </a:r>
            <a:r>
              <a:rPr lang="ru-RU" dirty="0" smtClean="0"/>
              <a:t> равно 2. Если это не так, будет выброшено исключение.</a:t>
            </a:r>
          </a:p>
          <a:p>
            <a:endParaRPr lang="ru-RU" dirty="0" smtClean="0"/>
          </a:p>
          <a:p>
            <a:r>
              <a:rPr lang="ru-RU" dirty="0" smtClean="0"/>
              <a:t>Удаление строк из таблицы </a:t>
            </a:r>
            <a:r>
              <a:rPr lang="ru-RU" dirty="0" err="1" smtClean="0"/>
              <a:t>Test</a:t>
            </a:r>
            <a:r>
              <a:rPr lang="ru-RU" dirty="0" smtClean="0"/>
              <a:t>:</a:t>
            </a:r>
          </a:p>
          <a:p>
            <a:endParaRPr lang="ru-RU" dirty="0" smtClean="0"/>
          </a:p>
          <a:p>
            <a:endParaRPr lang="ru-RU" dirty="0" smtClean="0"/>
          </a:p>
          <a:p>
            <a:r>
              <a:rPr lang="ru-RU" dirty="0" err="1" smtClean="0"/>
              <a:t>count</a:t>
            </a:r>
            <a:r>
              <a:rPr lang="ru-RU" dirty="0" smtClean="0"/>
              <a:t> = </a:t>
            </a:r>
            <a:r>
              <a:rPr lang="ru-RU" dirty="0" err="1" smtClean="0"/>
              <a:t>await</a:t>
            </a:r>
            <a:r>
              <a:rPr lang="ru-RU" dirty="0" smtClean="0"/>
              <a:t> </a:t>
            </a:r>
            <a:r>
              <a:rPr lang="ru-RU" dirty="0" err="1" smtClean="0"/>
              <a:t>database.rawDelete</a:t>
            </a:r>
            <a:r>
              <a:rPr lang="ru-RU" dirty="0" smtClean="0"/>
              <a:t>('DELETE FROM </a:t>
            </a:r>
            <a:r>
              <a:rPr lang="ru-RU" dirty="0" err="1" smtClean="0"/>
              <a:t>Test</a:t>
            </a:r>
            <a:r>
              <a:rPr lang="ru-RU" dirty="0" smtClean="0"/>
              <a:t> WHERE </a:t>
            </a:r>
            <a:r>
              <a:rPr lang="ru-RU" dirty="0" err="1" smtClean="0"/>
              <a:t>name</a:t>
            </a:r>
            <a:r>
              <a:rPr lang="ru-RU" dirty="0" smtClean="0"/>
              <a:t> = ?', ['</a:t>
            </a:r>
            <a:r>
              <a:rPr lang="ru-RU" dirty="0" err="1" smtClean="0"/>
              <a:t>another</a:t>
            </a:r>
            <a:r>
              <a:rPr lang="ru-RU" dirty="0" smtClean="0"/>
              <a:t> </a:t>
            </a:r>
            <a:r>
              <a:rPr lang="ru-RU" dirty="0" err="1" smtClean="0"/>
              <a:t>name</a:t>
            </a:r>
            <a:r>
              <a:rPr lang="ru-RU" dirty="0" smtClean="0"/>
              <a:t>']);</a:t>
            </a:r>
          </a:p>
          <a:p>
            <a:r>
              <a:rPr lang="ru-RU" dirty="0" smtClean="0"/>
              <a:t>Здесь выполняется SQL-запрос для удаления строк из таблицы </a:t>
            </a:r>
            <a:r>
              <a:rPr lang="ru-RU" dirty="0" err="1" smtClean="0"/>
              <a:t>Test</a:t>
            </a:r>
            <a:r>
              <a:rPr lang="ru-RU" dirty="0" smtClean="0"/>
              <a:t>, где столбец </a:t>
            </a:r>
            <a:r>
              <a:rPr lang="ru-RU" dirty="0" err="1" smtClean="0"/>
              <a:t>name</a:t>
            </a:r>
            <a:r>
              <a:rPr lang="ru-RU" dirty="0" smtClean="0"/>
              <a:t> равен '</a:t>
            </a:r>
            <a:r>
              <a:rPr lang="ru-RU" dirty="0" err="1" smtClean="0"/>
              <a:t>another</a:t>
            </a:r>
            <a:r>
              <a:rPr lang="ru-RU" dirty="0" smtClean="0"/>
              <a:t> </a:t>
            </a:r>
            <a:r>
              <a:rPr lang="ru-RU" dirty="0" err="1" smtClean="0"/>
              <a:t>name</a:t>
            </a:r>
            <a:r>
              <a:rPr lang="ru-RU" dirty="0" smtClean="0"/>
              <a:t>'.</a:t>
            </a:r>
          </a:p>
          <a:p>
            <a:endParaRPr lang="ru-RU" dirty="0" smtClean="0"/>
          </a:p>
          <a:p>
            <a:r>
              <a:rPr lang="ru-RU" dirty="0" err="1" smtClean="0"/>
              <a:t>database.rawDelete</a:t>
            </a:r>
            <a:r>
              <a:rPr lang="ru-RU" dirty="0" smtClean="0"/>
              <a:t> выполняет SQL-запрос для удаления данных.</a:t>
            </a:r>
          </a:p>
          <a:p>
            <a:r>
              <a:rPr lang="ru-RU" dirty="0" smtClean="0"/>
              <a:t>'DELETE FROM </a:t>
            </a:r>
            <a:r>
              <a:rPr lang="ru-RU" dirty="0" err="1" smtClean="0"/>
              <a:t>Test</a:t>
            </a:r>
            <a:r>
              <a:rPr lang="ru-RU" dirty="0" smtClean="0"/>
              <a:t> WHERE </a:t>
            </a:r>
            <a:r>
              <a:rPr lang="ru-RU" dirty="0" err="1" smtClean="0"/>
              <a:t>name</a:t>
            </a:r>
            <a:r>
              <a:rPr lang="ru-RU" dirty="0" smtClean="0"/>
              <a:t> = ?' — это SQL-запрос, который удаляет строки, где столбец </a:t>
            </a:r>
            <a:r>
              <a:rPr lang="ru-RU" dirty="0" err="1" smtClean="0"/>
              <a:t>name</a:t>
            </a:r>
            <a:r>
              <a:rPr lang="ru-RU" dirty="0" smtClean="0"/>
              <a:t> равен указанному значению.</a:t>
            </a:r>
          </a:p>
          <a:p>
            <a:r>
              <a:rPr lang="ru-RU" dirty="0" smtClean="0"/>
              <a:t>['</a:t>
            </a:r>
            <a:r>
              <a:rPr lang="ru-RU" dirty="0" err="1" smtClean="0"/>
              <a:t>another</a:t>
            </a:r>
            <a:r>
              <a:rPr lang="ru-RU" dirty="0" smtClean="0"/>
              <a:t> </a:t>
            </a:r>
            <a:r>
              <a:rPr lang="ru-RU" dirty="0" err="1" smtClean="0"/>
              <a:t>name</a:t>
            </a:r>
            <a:r>
              <a:rPr lang="ru-RU" dirty="0" smtClean="0"/>
              <a:t>'] — это массив значений, которые будут подставлены в запрос.</a:t>
            </a:r>
          </a:p>
          <a:p>
            <a:r>
              <a:rPr lang="ru-RU" dirty="0" smtClean="0"/>
              <a:t>Результат сохраняется в переменной </a:t>
            </a:r>
            <a:r>
              <a:rPr lang="ru-RU" dirty="0" err="1" smtClean="0"/>
              <a:t>count</a:t>
            </a:r>
            <a:r>
              <a:rPr lang="ru-RU" dirty="0" smtClean="0"/>
              <a:t>, которая представляет количество удаленных строк.</a:t>
            </a:r>
          </a:p>
          <a:p>
            <a:r>
              <a:rPr lang="ru-RU" dirty="0" smtClean="0"/>
              <a:t>Проверка количества удаленных строк:</a:t>
            </a:r>
          </a:p>
          <a:p>
            <a:endParaRPr lang="ru-RU" dirty="0" smtClean="0"/>
          </a:p>
          <a:p>
            <a:endParaRPr lang="ru-RU" dirty="0" smtClean="0"/>
          </a:p>
          <a:p>
            <a:r>
              <a:rPr lang="ru-RU" dirty="0" err="1" smtClean="0"/>
              <a:t>assert</a:t>
            </a:r>
            <a:r>
              <a:rPr lang="ru-RU" dirty="0" smtClean="0"/>
              <a:t>(</a:t>
            </a:r>
            <a:r>
              <a:rPr lang="ru-RU" dirty="0" err="1" smtClean="0"/>
              <a:t>count</a:t>
            </a:r>
            <a:r>
              <a:rPr lang="ru-RU" dirty="0" smtClean="0"/>
              <a:t> == 1);</a:t>
            </a:r>
          </a:p>
          <a:p>
            <a:r>
              <a:rPr lang="ru-RU" dirty="0" smtClean="0"/>
              <a:t>Эта строка проверяет, что количество удаленных строк равно 1. Если это не так, будет выброшено исключение.</a:t>
            </a:r>
          </a:p>
          <a:p>
            <a:endParaRPr lang="ru-RU" dirty="0" smtClean="0"/>
          </a:p>
          <a:p>
            <a:r>
              <a:rPr lang="ru-RU" dirty="0" smtClean="0"/>
              <a:t>Закрытие базы данных:</a:t>
            </a:r>
          </a:p>
          <a:p>
            <a:endParaRPr lang="ru-RU" dirty="0" smtClean="0"/>
          </a:p>
          <a:p>
            <a:endParaRPr lang="ru-RU" dirty="0" smtClean="0"/>
          </a:p>
          <a:p>
            <a:r>
              <a:rPr lang="ru-RU" dirty="0" err="1" smtClean="0"/>
              <a:t>await</a:t>
            </a:r>
            <a:r>
              <a:rPr lang="ru-RU" dirty="0" smtClean="0"/>
              <a:t> </a:t>
            </a:r>
            <a:r>
              <a:rPr lang="ru-RU" dirty="0" err="1" smtClean="0"/>
              <a:t>database.close</a:t>
            </a:r>
            <a:r>
              <a:rPr lang="ru-RU" dirty="0" smtClean="0"/>
              <a:t>();</a:t>
            </a:r>
          </a:p>
          <a:p>
            <a:r>
              <a:rPr lang="ru-RU" dirty="0" smtClean="0"/>
              <a:t>Эта строка закрывает соединение с базой данных. Это важно для освобождения ресурсов и корректного завершения работы с базой данных.</a:t>
            </a:r>
          </a:p>
          <a:p>
            <a:endParaRPr lang="ru-RU" dirty="0" smtClean="0"/>
          </a:p>
          <a:p>
            <a:r>
              <a:rPr lang="ru-RU" dirty="0" smtClean="0"/>
              <a:t>Итог:</a:t>
            </a:r>
          </a:p>
          <a:p>
            <a:r>
              <a:rPr lang="ru-RU" dirty="0" smtClean="0"/>
              <a:t>Этот код выполняет несколько операций с базой данных:</a:t>
            </a:r>
          </a:p>
          <a:p>
            <a:endParaRPr lang="ru-RU" dirty="0" smtClean="0"/>
          </a:p>
          <a:p>
            <a:r>
              <a:rPr lang="ru-RU" dirty="0" smtClean="0"/>
              <a:t>Подсчитывает количество строк в таблице </a:t>
            </a:r>
            <a:r>
              <a:rPr lang="ru-RU" dirty="0" err="1" smtClean="0"/>
              <a:t>Test</a:t>
            </a:r>
            <a:r>
              <a:rPr lang="ru-RU" dirty="0" smtClean="0"/>
              <a:t> и проверяет, что их количество равно 2.</a:t>
            </a:r>
          </a:p>
          <a:p>
            <a:r>
              <a:rPr lang="ru-RU" dirty="0" smtClean="0"/>
              <a:t>Удаляет строки из таблицы </a:t>
            </a:r>
            <a:r>
              <a:rPr lang="ru-RU" dirty="0" err="1" smtClean="0"/>
              <a:t>Test</a:t>
            </a:r>
            <a:r>
              <a:rPr lang="ru-RU" dirty="0" smtClean="0"/>
              <a:t>, где столбец </a:t>
            </a:r>
            <a:r>
              <a:rPr lang="ru-RU" dirty="0" err="1" smtClean="0"/>
              <a:t>name</a:t>
            </a:r>
            <a:r>
              <a:rPr lang="ru-RU" dirty="0" smtClean="0"/>
              <a:t> равен '</a:t>
            </a:r>
            <a:r>
              <a:rPr lang="ru-RU" dirty="0" err="1" smtClean="0"/>
              <a:t>another</a:t>
            </a:r>
            <a:r>
              <a:rPr lang="ru-RU" dirty="0" smtClean="0"/>
              <a:t> </a:t>
            </a:r>
            <a:r>
              <a:rPr lang="ru-RU" dirty="0" err="1" smtClean="0"/>
              <a:t>name</a:t>
            </a:r>
            <a:r>
              <a:rPr lang="ru-RU" dirty="0" smtClean="0"/>
              <a:t>', и проверяет, что была удалена одна строка.</a:t>
            </a:r>
          </a:p>
          <a:p>
            <a:r>
              <a:rPr lang="ru-RU" dirty="0" smtClean="0"/>
              <a:t>Закрывает соединение с базой данных.</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46</a:t>
            </a:fld>
            <a:endParaRPr lang="en-US"/>
          </a:p>
        </p:txBody>
      </p:sp>
    </p:spTree>
    <p:extLst>
      <p:ext uri="{BB962C8B-B14F-4D97-AF65-F5344CB8AC3E}">
        <p14:creationId xmlns:p14="http://schemas.microsoft.com/office/powerpoint/2010/main" val="2221386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Определение констант для таблицы и столбцов:</a:t>
            </a:r>
          </a:p>
          <a:p>
            <a:pPr rtl="0" latinLnBrk="0"/>
            <a:r>
              <a:rPr lang="en-US" sz="1200" b="0" i="0" kern="1200" dirty="0" smtClean="0">
                <a:solidFill>
                  <a:schemeClr val="tx1"/>
                </a:solidFill>
                <a:effectLst/>
                <a:latin typeface="+mn-lt"/>
                <a:ea typeface="+mn-ea"/>
                <a:cs typeface="+mn-cs"/>
              </a:rPr>
              <a:t>final String </a:t>
            </a:r>
            <a:r>
              <a:rPr lang="en-US" sz="1200" b="0" i="0" kern="1200" dirty="0" err="1" smtClean="0">
                <a:solidFill>
                  <a:schemeClr val="tx1"/>
                </a:solidFill>
                <a:effectLst/>
                <a:latin typeface="+mn-lt"/>
                <a:ea typeface="+mn-ea"/>
                <a:cs typeface="+mn-cs"/>
              </a:rPr>
              <a:t>tableTodo</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todo</a:t>
            </a:r>
            <a:r>
              <a:rPr lang="en-US" sz="1200" b="0" i="0" kern="1200" dirty="0" smtClean="0">
                <a:solidFill>
                  <a:schemeClr val="tx1"/>
                </a:solidFill>
                <a:effectLst/>
                <a:latin typeface="+mn-lt"/>
                <a:ea typeface="+mn-ea"/>
                <a:cs typeface="+mn-cs"/>
              </a:rPr>
              <a:t>'; final String </a:t>
            </a:r>
            <a:r>
              <a:rPr lang="en-US" sz="1200" b="0" i="0" kern="1200" dirty="0" err="1" smtClean="0">
                <a:solidFill>
                  <a:schemeClr val="tx1"/>
                </a:solidFill>
                <a:effectLst/>
                <a:latin typeface="+mn-lt"/>
                <a:ea typeface="+mn-ea"/>
                <a:cs typeface="+mn-cs"/>
              </a:rPr>
              <a:t>columnId</a:t>
            </a:r>
            <a:r>
              <a:rPr lang="en-US" sz="1200" b="0" i="0" kern="1200" dirty="0" smtClean="0">
                <a:solidFill>
                  <a:schemeClr val="tx1"/>
                </a:solidFill>
                <a:effectLst/>
                <a:latin typeface="+mn-lt"/>
                <a:ea typeface="+mn-ea"/>
                <a:cs typeface="+mn-cs"/>
              </a:rPr>
              <a:t> = '_id'; final String </a:t>
            </a:r>
            <a:r>
              <a:rPr lang="en-US" sz="1200" b="0" i="0" kern="1200" dirty="0" err="1" smtClean="0">
                <a:solidFill>
                  <a:schemeClr val="tx1"/>
                </a:solidFill>
                <a:effectLst/>
                <a:latin typeface="+mn-lt"/>
                <a:ea typeface="+mn-ea"/>
                <a:cs typeface="+mn-cs"/>
              </a:rPr>
              <a:t>columnTitle</a:t>
            </a:r>
            <a:r>
              <a:rPr lang="en-US" sz="1200" b="0" i="0" kern="1200" dirty="0" smtClean="0">
                <a:solidFill>
                  <a:schemeClr val="tx1"/>
                </a:solidFill>
                <a:effectLst/>
                <a:latin typeface="+mn-lt"/>
                <a:ea typeface="+mn-ea"/>
                <a:cs typeface="+mn-cs"/>
              </a:rPr>
              <a:t> = 'title'; final String </a:t>
            </a:r>
            <a:r>
              <a:rPr lang="en-US" sz="1200" b="0" i="0" kern="1200" dirty="0" err="1" smtClean="0">
                <a:solidFill>
                  <a:schemeClr val="tx1"/>
                </a:solidFill>
                <a:effectLst/>
                <a:latin typeface="+mn-lt"/>
                <a:ea typeface="+mn-ea"/>
                <a:cs typeface="+mn-cs"/>
              </a:rPr>
              <a:t>columnDone</a:t>
            </a:r>
            <a:r>
              <a:rPr lang="en-US" sz="1200" b="0" i="0" kern="1200" dirty="0" smtClean="0">
                <a:solidFill>
                  <a:schemeClr val="tx1"/>
                </a:solidFill>
                <a:effectLst/>
                <a:latin typeface="+mn-lt"/>
                <a:ea typeface="+mn-ea"/>
                <a:cs typeface="+mn-cs"/>
              </a:rPr>
              <a:t> = 'done';</a:t>
            </a:r>
          </a:p>
          <a:p>
            <a:r>
              <a:rPr lang="ru-RU" sz="1200" b="0" i="0" kern="1200" dirty="0" smtClean="0">
                <a:solidFill>
                  <a:schemeClr val="tx1"/>
                </a:solidFill>
                <a:effectLst/>
                <a:latin typeface="+mn-lt"/>
                <a:ea typeface="+mn-ea"/>
                <a:cs typeface="+mn-cs"/>
              </a:rPr>
              <a:t>Здесь определяются константы для имени таблицы и имен столбцов. Это помогает избежать ошибок при написании </a:t>
            </a:r>
            <a:r>
              <a:rPr lang="en-US" sz="1200" b="0" i="0" kern="1200" dirty="0" smtClean="0">
                <a:solidFill>
                  <a:schemeClr val="tx1"/>
                </a:solidFill>
                <a:effectLst/>
                <a:latin typeface="+mn-lt"/>
                <a:ea typeface="+mn-ea"/>
                <a:cs typeface="+mn-cs"/>
              </a:rPr>
              <a:t>SQL-</a:t>
            </a:r>
            <a:r>
              <a:rPr lang="ru-RU" sz="1200" b="0" i="0" kern="1200" dirty="0" smtClean="0">
                <a:solidFill>
                  <a:schemeClr val="tx1"/>
                </a:solidFill>
                <a:effectLst/>
                <a:latin typeface="+mn-lt"/>
                <a:ea typeface="+mn-ea"/>
                <a:cs typeface="+mn-cs"/>
              </a:rPr>
              <a:t>запросов и делает код более читаемым.</a:t>
            </a:r>
          </a:p>
          <a:p>
            <a:r>
              <a:rPr lang="ru-RU" sz="1200" b="0" i="0" kern="1200" dirty="0" smtClean="0">
                <a:solidFill>
                  <a:schemeClr val="tx1"/>
                </a:solidFill>
                <a:effectLst/>
                <a:latin typeface="+mn-lt"/>
                <a:ea typeface="+mn-ea"/>
                <a:cs typeface="+mn-cs"/>
              </a:rPr>
              <a:t>Класс </a:t>
            </a:r>
            <a:r>
              <a:rPr lang="en-US" sz="1200" b="0" i="0" kern="1200" dirty="0" err="1" smtClean="0">
                <a:solidFill>
                  <a:schemeClr val="tx1"/>
                </a:solidFill>
                <a:effectLst/>
                <a:latin typeface="+mn-lt"/>
                <a:ea typeface="+mn-ea"/>
                <a:cs typeface="+mn-cs"/>
              </a:rPr>
              <a:t>Todo</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Поля класса:</a:t>
            </a:r>
          </a:p>
          <a:p>
            <a:pPr lvl="1"/>
            <a:r>
              <a:rPr lang="en-US" sz="1200" b="0" i="0" kern="1200" dirty="0" smtClean="0">
                <a:solidFill>
                  <a:schemeClr val="tx1"/>
                </a:solidFill>
                <a:effectLst/>
                <a:latin typeface="+mn-lt"/>
                <a:ea typeface="+mn-ea"/>
                <a:cs typeface="+mn-cs"/>
              </a:rPr>
              <a:t>id: </a:t>
            </a:r>
            <a:r>
              <a:rPr lang="ru-RU" sz="1200" b="0" i="0" kern="1200" dirty="0" smtClean="0">
                <a:solidFill>
                  <a:schemeClr val="tx1"/>
                </a:solidFill>
                <a:effectLst/>
                <a:latin typeface="+mn-lt"/>
                <a:ea typeface="+mn-ea"/>
                <a:cs typeface="+mn-cs"/>
              </a:rPr>
              <a:t>уникальный идентификатор задачи.</a:t>
            </a:r>
          </a:p>
          <a:p>
            <a:pPr lvl="1"/>
            <a:r>
              <a:rPr lang="en-US" sz="1200" b="0" i="0" kern="1200" dirty="0" smtClean="0">
                <a:solidFill>
                  <a:schemeClr val="tx1"/>
                </a:solidFill>
                <a:effectLst/>
                <a:latin typeface="+mn-lt"/>
                <a:ea typeface="+mn-ea"/>
                <a:cs typeface="+mn-cs"/>
              </a:rPr>
              <a:t>title: </a:t>
            </a:r>
            <a:r>
              <a:rPr lang="ru-RU" sz="1200" b="0" i="0" kern="1200" dirty="0" smtClean="0">
                <a:solidFill>
                  <a:schemeClr val="tx1"/>
                </a:solidFill>
                <a:effectLst/>
                <a:latin typeface="+mn-lt"/>
                <a:ea typeface="+mn-ea"/>
                <a:cs typeface="+mn-cs"/>
              </a:rPr>
              <a:t>название задачи.</a:t>
            </a:r>
          </a:p>
          <a:p>
            <a:pPr lvl="1"/>
            <a:r>
              <a:rPr lang="en-US" sz="1200" b="0" i="0" kern="1200" dirty="0" smtClean="0">
                <a:solidFill>
                  <a:schemeClr val="tx1"/>
                </a:solidFill>
                <a:effectLst/>
                <a:latin typeface="+mn-lt"/>
                <a:ea typeface="+mn-ea"/>
                <a:cs typeface="+mn-cs"/>
              </a:rPr>
              <a:t>done: </a:t>
            </a:r>
            <a:r>
              <a:rPr lang="ru-RU" sz="1200" b="0" i="0" kern="1200" dirty="0" smtClean="0">
                <a:solidFill>
                  <a:schemeClr val="tx1"/>
                </a:solidFill>
                <a:effectLst/>
                <a:latin typeface="+mn-lt"/>
                <a:ea typeface="+mn-ea"/>
                <a:cs typeface="+mn-cs"/>
              </a:rPr>
              <a:t>флаг, указывающий, выполнена ли задача.</a:t>
            </a:r>
          </a:p>
          <a:p>
            <a:r>
              <a:rPr lang="ru-RU" sz="1200" b="0" i="0" kern="1200" dirty="0" smtClean="0">
                <a:solidFill>
                  <a:schemeClr val="tx1"/>
                </a:solidFill>
                <a:effectLst/>
                <a:latin typeface="+mn-lt"/>
                <a:ea typeface="+mn-ea"/>
                <a:cs typeface="+mn-cs"/>
              </a:rPr>
              <a:t>Конструктор:</a:t>
            </a:r>
          </a:p>
          <a:p>
            <a:pPr rtl="0" latinLnBrk="0"/>
            <a:r>
              <a:rPr lang="en-US" sz="1200" b="0" i="0" kern="1200" dirty="0" err="1" smtClean="0">
                <a:solidFill>
                  <a:schemeClr val="tx1"/>
                </a:solidFill>
                <a:effectLst/>
                <a:latin typeface="+mn-lt"/>
                <a:ea typeface="+mn-ea"/>
                <a:cs typeface="+mn-cs"/>
              </a:rPr>
              <a:t>Todo</a:t>
            </a:r>
            <a:r>
              <a:rPr lang="en-US" sz="1200" b="0" i="0" kern="1200" dirty="0" smtClean="0">
                <a:solidFill>
                  <a:schemeClr val="tx1"/>
                </a:solidFill>
                <a:effectLst/>
                <a:latin typeface="+mn-lt"/>
                <a:ea typeface="+mn-ea"/>
                <a:cs typeface="+mn-cs"/>
              </a:rPr>
              <a:t>({this.id, required </a:t>
            </a:r>
            <a:r>
              <a:rPr lang="en-US" sz="1200" b="0" i="0" kern="1200" dirty="0" err="1" smtClean="0">
                <a:solidFill>
                  <a:schemeClr val="tx1"/>
                </a:solidFill>
                <a:effectLst/>
                <a:latin typeface="+mn-lt"/>
                <a:ea typeface="+mn-ea"/>
                <a:cs typeface="+mn-cs"/>
              </a:rPr>
              <a:t>this.title</a:t>
            </a:r>
            <a:r>
              <a:rPr lang="en-US" sz="1200" b="0" i="0" kern="1200" dirty="0" smtClean="0">
                <a:solidFill>
                  <a:schemeClr val="tx1"/>
                </a:solidFill>
                <a:effectLst/>
                <a:latin typeface="+mn-lt"/>
                <a:ea typeface="+mn-ea"/>
                <a:cs typeface="+mn-cs"/>
              </a:rPr>
              <a:t>, required </a:t>
            </a:r>
            <a:r>
              <a:rPr lang="en-US" sz="1200" b="0" i="0" kern="1200" dirty="0" err="1" smtClean="0">
                <a:solidFill>
                  <a:schemeClr val="tx1"/>
                </a:solidFill>
                <a:effectLst/>
                <a:latin typeface="+mn-lt"/>
                <a:ea typeface="+mn-ea"/>
                <a:cs typeface="+mn-cs"/>
              </a:rPr>
              <a:t>this.done</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Конструктор класса </a:t>
            </a:r>
            <a:r>
              <a:rPr lang="en-US" sz="1200" b="0" i="0" kern="1200" dirty="0" err="1" smtClean="0">
                <a:solidFill>
                  <a:schemeClr val="tx1"/>
                </a:solidFill>
                <a:effectLst/>
                <a:latin typeface="+mn-lt"/>
                <a:ea typeface="+mn-ea"/>
                <a:cs typeface="+mn-cs"/>
              </a:rPr>
              <a:t>Todo</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который принимает параметры </a:t>
            </a:r>
            <a:r>
              <a:rPr lang="en-US" sz="1200" b="0" i="0" kern="1200" dirty="0" smtClean="0">
                <a:solidFill>
                  <a:schemeClr val="tx1"/>
                </a:solidFill>
                <a:effectLst/>
                <a:latin typeface="+mn-lt"/>
                <a:ea typeface="+mn-ea"/>
                <a:cs typeface="+mn-cs"/>
              </a:rPr>
              <a:t>id, title </a:t>
            </a:r>
            <a:r>
              <a:rPr lang="ru-RU" sz="1200" b="0" i="0" kern="1200" dirty="0" smtClean="0">
                <a:solidFill>
                  <a:schemeClr val="tx1"/>
                </a:solidFill>
                <a:effectLst/>
                <a:latin typeface="+mn-lt"/>
                <a:ea typeface="+mn-ea"/>
                <a:cs typeface="+mn-cs"/>
              </a:rPr>
              <a:t>и </a:t>
            </a:r>
            <a:r>
              <a:rPr lang="en-US" sz="1200" b="0" i="0" kern="1200" dirty="0" smtClean="0">
                <a:solidFill>
                  <a:schemeClr val="tx1"/>
                </a:solidFill>
                <a:effectLst/>
                <a:latin typeface="+mn-lt"/>
                <a:ea typeface="+mn-ea"/>
                <a:cs typeface="+mn-cs"/>
              </a:rPr>
              <a:t>done. </a:t>
            </a:r>
            <a:r>
              <a:rPr lang="ru-RU" sz="1200" b="0" i="0" kern="1200" dirty="0" smtClean="0">
                <a:solidFill>
                  <a:schemeClr val="tx1"/>
                </a:solidFill>
                <a:effectLst/>
                <a:latin typeface="+mn-lt"/>
                <a:ea typeface="+mn-ea"/>
                <a:cs typeface="+mn-cs"/>
              </a:rPr>
              <a:t>Параметры </a:t>
            </a:r>
            <a:r>
              <a:rPr lang="en-US" sz="1200" b="0" i="0" kern="1200" dirty="0" smtClean="0">
                <a:solidFill>
                  <a:schemeClr val="tx1"/>
                </a:solidFill>
                <a:effectLst/>
                <a:latin typeface="+mn-lt"/>
                <a:ea typeface="+mn-ea"/>
                <a:cs typeface="+mn-cs"/>
              </a:rPr>
              <a:t>title </a:t>
            </a:r>
            <a:r>
              <a:rPr lang="ru-RU" sz="1200" b="0" i="0" kern="1200" dirty="0" smtClean="0">
                <a:solidFill>
                  <a:schemeClr val="tx1"/>
                </a:solidFill>
                <a:effectLst/>
                <a:latin typeface="+mn-lt"/>
                <a:ea typeface="+mn-ea"/>
                <a:cs typeface="+mn-cs"/>
              </a:rPr>
              <a:t>и </a:t>
            </a:r>
            <a:r>
              <a:rPr lang="en-US" sz="1200" b="0" i="0" kern="1200" dirty="0" smtClean="0">
                <a:solidFill>
                  <a:schemeClr val="tx1"/>
                </a:solidFill>
                <a:effectLst/>
                <a:latin typeface="+mn-lt"/>
                <a:ea typeface="+mn-ea"/>
                <a:cs typeface="+mn-cs"/>
              </a:rPr>
              <a:t>done </a:t>
            </a:r>
            <a:r>
              <a:rPr lang="ru-RU" sz="1200" b="0" i="0" kern="1200" dirty="0" smtClean="0">
                <a:solidFill>
                  <a:schemeClr val="tx1"/>
                </a:solidFill>
                <a:effectLst/>
                <a:latin typeface="+mn-lt"/>
                <a:ea typeface="+mn-ea"/>
                <a:cs typeface="+mn-cs"/>
              </a:rPr>
              <a:t>обязательны.</a:t>
            </a:r>
          </a:p>
          <a:p>
            <a:r>
              <a:rPr lang="ru-RU" sz="1200" b="0" i="0" kern="1200" dirty="0" smtClean="0">
                <a:solidFill>
                  <a:schemeClr val="tx1"/>
                </a:solidFill>
                <a:effectLst/>
                <a:latin typeface="+mn-lt"/>
                <a:ea typeface="+mn-ea"/>
                <a:cs typeface="+mn-cs"/>
              </a:rPr>
              <a:t>Метод </a:t>
            </a:r>
            <a:r>
              <a:rPr lang="en-US" sz="1200" b="0" i="0" kern="1200" dirty="0" err="1" smtClean="0">
                <a:solidFill>
                  <a:schemeClr val="tx1"/>
                </a:solidFill>
                <a:effectLst/>
                <a:latin typeface="+mn-lt"/>
                <a:ea typeface="+mn-ea"/>
                <a:cs typeface="+mn-cs"/>
              </a:rPr>
              <a:t>toMap</a:t>
            </a:r>
            <a:r>
              <a:rPr lang="en-US" sz="1200" b="0" i="0" kern="1200" dirty="0" smtClean="0">
                <a:solidFill>
                  <a:schemeClr val="tx1"/>
                </a:solidFill>
                <a:effectLst/>
                <a:latin typeface="+mn-lt"/>
                <a:ea typeface="+mn-ea"/>
                <a:cs typeface="+mn-cs"/>
              </a:rPr>
              <a:t>:</a:t>
            </a:r>
          </a:p>
          <a:p>
            <a:pPr rtl="0" latinLnBrk="0"/>
            <a:r>
              <a:rPr lang="en-US" sz="1200" b="0" i="0" kern="1200" dirty="0" smtClean="0">
                <a:solidFill>
                  <a:schemeClr val="tx1"/>
                </a:solidFill>
                <a:effectLst/>
                <a:latin typeface="+mn-lt"/>
                <a:ea typeface="+mn-ea"/>
                <a:cs typeface="+mn-cs"/>
              </a:rPr>
              <a:t>Map&lt;String, dynamic&gt; </a:t>
            </a:r>
            <a:r>
              <a:rPr lang="en-US" sz="1200" b="0" i="0" kern="1200" dirty="0" err="1" smtClean="0">
                <a:solidFill>
                  <a:schemeClr val="tx1"/>
                </a:solidFill>
                <a:effectLst/>
                <a:latin typeface="+mn-lt"/>
                <a:ea typeface="+mn-ea"/>
                <a:cs typeface="+mn-cs"/>
              </a:rPr>
              <a:t>toMap</a:t>
            </a:r>
            <a:r>
              <a:rPr lang="en-US" sz="1200" b="0" i="0" kern="1200" dirty="0" smtClean="0">
                <a:solidFill>
                  <a:schemeClr val="tx1"/>
                </a:solidFill>
                <a:effectLst/>
                <a:latin typeface="+mn-lt"/>
                <a:ea typeface="+mn-ea"/>
                <a:cs typeface="+mn-cs"/>
              </a:rPr>
              <a:t>() { return { </a:t>
            </a:r>
            <a:r>
              <a:rPr lang="en-US" sz="1200" b="0" i="0" kern="1200" dirty="0" err="1" smtClean="0">
                <a:solidFill>
                  <a:schemeClr val="tx1"/>
                </a:solidFill>
                <a:effectLst/>
                <a:latin typeface="+mn-lt"/>
                <a:ea typeface="+mn-ea"/>
                <a:cs typeface="+mn-cs"/>
              </a:rPr>
              <a:t>columnId</a:t>
            </a:r>
            <a:r>
              <a:rPr lang="en-US" sz="1200" b="0" i="0" kern="1200" dirty="0" smtClean="0">
                <a:solidFill>
                  <a:schemeClr val="tx1"/>
                </a:solidFill>
                <a:effectLst/>
                <a:latin typeface="+mn-lt"/>
                <a:ea typeface="+mn-ea"/>
                <a:cs typeface="+mn-cs"/>
              </a:rPr>
              <a:t>: id, </a:t>
            </a:r>
            <a:r>
              <a:rPr lang="en-US" sz="1200" b="0" i="0" kern="1200" dirty="0" err="1" smtClean="0">
                <a:solidFill>
                  <a:schemeClr val="tx1"/>
                </a:solidFill>
                <a:effectLst/>
                <a:latin typeface="+mn-lt"/>
                <a:ea typeface="+mn-ea"/>
                <a:cs typeface="+mn-cs"/>
              </a:rPr>
              <a:t>columnTitle</a:t>
            </a:r>
            <a:r>
              <a:rPr lang="en-US" sz="1200" b="0" i="0" kern="1200" dirty="0" smtClean="0">
                <a:solidFill>
                  <a:schemeClr val="tx1"/>
                </a:solidFill>
                <a:effectLst/>
                <a:latin typeface="+mn-lt"/>
                <a:ea typeface="+mn-ea"/>
                <a:cs typeface="+mn-cs"/>
              </a:rPr>
              <a:t>: title, </a:t>
            </a:r>
            <a:r>
              <a:rPr lang="en-US" sz="1200" b="0" i="0" kern="1200" dirty="0" err="1" smtClean="0">
                <a:solidFill>
                  <a:schemeClr val="tx1"/>
                </a:solidFill>
                <a:effectLst/>
                <a:latin typeface="+mn-lt"/>
                <a:ea typeface="+mn-ea"/>
                <a:cs typeface="+mn-cs"/>
              </a:rPr>
              <a:t>columnDone</a:t>
            </a:r>
            <a:r>
              <a:rPr lang="en-US" sz="1200" b="0" i="0" kern="1200" dirty="0" smtClean="0">
                <a:solidFill>
                  <a:schemeClr val="tx1"/>
                </a:solidFill>
                <a:effectLst/>
                <a:latin typeface="+mn-lt"/>
                <a:ea typeface="+mn-ea"/>
                <a:cs typeface="+mn-cs"/>
              </a:rPr>
              <a:t>: done ? 1 : 0, }; }</a:t>
            </a:r>
          </a:p>
          <a:p>
            <a:r>
              <a:rPr lang="ru-RU" sz="1200" b="0" i="0" kern="1200" dirty="0" smtClean="0">
                <a:solidFill>
                  <a:schemeClr val="tx1"/>
                </a:solidFill>
                <a:effectLst/>
                <a:latin typeface="+mn-lt"/>
                <a:ea typeface="+mn-ea"/>
                <a:cs typeface="+mn-cs"/>
              </a:rPr>
              <a:t>Метод </a:t>
            </a:r>
            <a:r>
              <a:rPr lang="en-US" sz="1200" b="0" i="0" kern="1200" dirty="0" err="1" smtClean="0">
                <a:solidFill>
                  <a:schemeClr val="tx1"/>
                </a:solidFill>
                <a:effectLst/>
                <a:latin typeface="+mn-lt"/>
                <a:ea typeface="+mn-ea"/>
                <a:cs typeface="+mn-cs"/>
              </a:rPr>
              <a:t>toMap</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преобразует объект </a:t>
            </a:r>
            <a:r>
              <a:rPr lang="en-US" sz="1200" b="0" i="0" kern="1200" dirty="0" err="1" smtClean="0">
                <a:solidFill>
                  <a:schemeClr val="tx1"/>
                </a:solidFill>
                <a:effectLst/>
                <a:latin typeface="+mn-lt"/>
                <a:ea typeface="+mn-ea"/>
                <a:cs typeface="+mn-cs"/>
              </a:rPr>
              <a:t>Todo</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 карту (</a:t>
            </a:r>
            <a:r>
              <a:rPr lang="en-US" sz="1200" b="0" i="0" kern="1200" dirty="0" smtClean="0">
                <a:solidFill>
                  <a:schemeClr val="tx1"/>
                </a:solidFill>
                <a:effectLst/>
                <a:latin typeface="+mn-lt"/>
                <a:ea typeface="+mn-ea"/>
                <a:cs typeface="+mn-cs"/>
              </a:rPr>
              <a:t>Map), </a:t>
            </a:r>
            <a:r>
              <a:rPr lang="ru-RU" sz="1200" b="0" i="0" kern="1200" dirty="0" smtClean="0">
                <a:solidFill>
                  <a:schemeClr val="tx1"/>
                </a:solidFill>
                <a:effectLst/>
                <a:latin typeface="+mn-lt"/>
                <a:ea typeface="+mn-ea"/>
                <a:cs typeface="+mn-cs"/>
              </a:rPr>
              <a:t>где ключи — это имена столбцов, а значения — это значения соответствующих полей. Значение </a:t>
            </a:r>
            <a:r>
              <a:rPr lang="en-US" sz="1200" b="0" i="0" kern="1200" dirty="0" smtClean="0">
                <a:solidFill>
                  <a:schemeClr val="tx1"/>
                </a:solidFill>
                <a:effectLst/>
                <a:latin typeface="+mn-lt"/>
                <a:ea typeface="+mn-ea"/>
                <a:cs typeface="+mn-cs"/>
              </a:rPr>
              <a:t>done </a:t>
            </a:r>
            <a:r>
              <a:rPr lang="ru-RU" sz="1200" b="0" i="0" kern="1200" dirty="0" smtClean="0">
                <a:solidFill>
                  <a:schemeClr val="tx1"/>
                </a:solidFill>
                <a:effectLst/>
                <a:latin typeface="+mn-lt"/>
                <a:ea typeface="+mn-ea"/>
                <a:cs typeface="+mn-cs"/>
              </a:rPr>
              <a:t>преобразуется в целое число (1 для </a:t>
            </a:r>
            <a:r>
              <a:rPr lang="en-US" sz="1200" b="0" i="0" kern="1200" dirty="0" smtClean="0">
                <a:solidFill>
                  <a:schemeClr val="tx1"/>
                </a:solidFill>
                <a:effectLst/>
                <a:latin typeface="+mn-lt"/>
                <a:ea typeface="+mn-ea"/>
                <a:cs typeface="+mn-cs"/>
              </a:rPr>
              <a:t>true </a:t>
            </a:r>
            <a:r>
              <a:rPr lang="ru-RU" sz="1200" b="0" i="0" kern="1200" dirty="0" smtClean="0">
                <a:solidFill>
                  <a:schemeClr val="tx1"/>
                </a:solidFill>
                <a:effectLst/>
                <a:latin typeface="+mn-lt"/>
                <a:ea typeface="+mn-ea"/>
                <a:cs typeface="+mn-cs"/>
              </a:rPr>
              <a:t>и 0 для </a:t>
            </a:r>
            <a:r>
              <a:rPr lang="en-US" sz="1200" b="0" i="0" kern="1200" dirty="0" smtClean="0">
                <a:solidFill>
                  <a:schemeClr val="tx1"/>
                </a:solidFill>
                <a:effectLst/>
                <a:latin typeface="+mn-lt"/>
                <a:ea typeface="+mn-ea"/>
                <a:cs typeface="+mn-cs"/>
              </a:rPr>
              <a:t>false).</a:t>
            </a:r>
          </a:p>
          <a:p>
            <a:r>
              <a:rPr lang="ru-RU" sz="1200" b="0" i="0" kern="1200" dirty="0" smtClean="0">
                <a:solidFill>
                  <a:schemeClr val="tx1"/>
                </a:solidFill>
                <a:effectLst/>
                <a:latin typeface="+mn-lt"/>
                <a:ea typeface="+mn-ea"/>
                <a:cs typeface="+mn-cs"/>
              </a:rPr>
              <a:t>Фабричный метод </a:t>
            </a:r>
            <a:r>
              <a:rPr lang="en-US" sz="1200" b="0" i="0" kern="1200" dirty="0" err="1" smtClean="0">
                <a:solidFill>
                  <a:schemeClr val="tx1"/>
                </a:solidFill>
                <a:effectLst/>
                <a:latin typeface="+mn-lt"/>
                <a:ea typeface="+mn-ea"/>
                <a:cs typeface="+mn-cs"/>
              </a:rPr>
              <a:t>fromMap</a:t>
            </a:r>
            <a:r>
              <a:rPr lang="en-US" sz="1200" b="0" i="0" kern="1200" dirty="0" smtClean="0">
                <a:solidFill>
                  <a:schemeClr val="tx1"/>
                </a:solidFill>
                <a:effectLst/>
                <a:latin typeface="+mn-lt"/>
                <a:ea typeface="+mn-ea"/>
                <a:cs typeface="+mn-cs"/>
              </a:rPr>
              <a:t>:</a:t>
            </a:r>
          </a:p>
          <a:p>
            <a:pPr rtl="0" latinLnBrk="0"/>
            <a:r>
              <a:rPr lang="en-US" sz="1200" b="0" i="0" kern="1200" dirty="0" smtClean="0">
                <a:solidFill>
                  <a:schemeClr val="tx1"/>
                </a:solidFill>
                <a:effectLst/>
                <a:latin typeface="+mn-lt"/>
                <a:ea typeface="+mn-ea"/>
                <a:cs typeface="+mn-cs"/>
              </a:rPr>
              <a:t>factory </a:t>
            </a:r>
            <a:r>
              <a:rPr lang="en-US" sz="1200" b="0" i="0" kern="1200" dirty="0" err="1" smtClean="0">
                <a:solidFill>
                  <a:schemeClr val="tx1"/>
                </a:solidFill>
                <a:effectLst/>
                <a:latin typeface="+mn-lt"/>
                <a:ea typeface="+mn-ea"/>
                <a:cs typeface="+mn-cs"/>
              </a:rPr>
              <a:t>Todo.fromMap</a:t>
            </a:r>
            <a:r>
              <a:rPr lang="en-US" sz="1200" b="0" i="0" kern="1200" dirty="0" smtClean="0">
                <a:solidFill>
                  <a:schemeClr val="tx1"/>
                </a:solidFill>
                <a:effectLst/>
                <a:latin typeface="+mn-lt"/>
                <a:ea typeface="+mn-ea"/>
                <a:cs typeface="+mn-cs"/>
              </a:rPr>
              <a:t>(Map&lt;String, dynamic&gt; map) { return </a:t>
            </a:r>
            <a:r>
              <a:rPr lang="en-US" sz="1200" b="0" i="0" kern="1200" dirty="0" err="1" smtClean="0">
                <a:solidFill>
                  <a:schemeClr val="tx1"/>
                </a:solidFill>
                <a:effectLst/>
                <a:latin typeface="+mn-lt"/>
                <a:ea typeface="+mn-ea"/>
                <a:cs typeface="+mn-cs"/>
              </a:rPr>
              <a:t>Todo</a:t>
            </a:r>
            <a:r>
              <a:rPr lang="en-US" sz="1200" b="0" i="0" kern="1200" dirty="0" smtClean="0">
                <a:solidFill>
                  <a:schemeClr val="tx1"/>
                </a:solidFill>
                <a:effectLst/>
                <a:latin typeface="+mn-lt"/>
                <a:ea typeface="+mn-ea"/>
                <a:cs typeface="+mn-cs"/>
              </a:rPr>
              <a:t>( id: map[</a:t>
            </a:r>
            <a:r>
              <a:rPr lang="en-US" sz="1200" b="0" i="0" kern="1200" dirty="0" err="1" smtClean="0">
                <a:solidFill>
                  <a:schemeClr val="tx1"/>
                </a:solidFill>
                <a:effectLst/>
                <a:latin typeface="+mn-lt"/>
                <a:ea typeface="+mn-ea"/>
                <a:cs typeface="+mn-cs"/>
              </a:rPr>
              <a:t>columnId</a:t>
            </a:r>
            <a:r>
              <a:rPr lang="en-US" sz="1200" b="0" i="0" kern="1200" dirty="0" smtClean="0">
                <a:solidFill>
                  <a:schemeClr val="tx1"/>
                </a:solidFill>
                <a:effectLst/>
                <a:latin typeface="+mn-lt"/>
                <a:ea typeface="+mn-ea"/>
                <a:cs typeface="+mn-cs"/>
              </a:rPr>
              <a:t>], title: map[</a:t>
            </a:r>
            <a:r>
              <a:rPr lang="en-US" sz="1200" b="0" i="0" kern="1200" dirty="0" err="1" smtClean="0">
                <a:solidFill>
                  <a:schemeClr val="tx1"/>
                </a:solidFill>
                <a:effectLst/>
                <a:latin typeface="+mn-lt"/>
                <a:ea typeface="+mn-ea"/>
                <a:cs typeface="+mn-cs"/>
              </a:rPr>
              <a:t>columnTitle</a:t>
            </a:r>
            <a:r>
              <a:rPr lang="en-US" sz="1200" b="0" i="0" kern="1200" dirty="0" smtClean="0">
                <a:solidFill>
                  <a:schemeClr val="tx1"/>
                </a:solidFill>
                <a:effectLst/>
                <a:latin typeface="+mn-lt"/>
                <a:ea typeface="+mn-ea"/>
                <a:cs typeface="+mn-cs"/>
              </a:rPr>
              <a:t>], done: map[</a:t>
            </a:r>
            <a:r>
              <a:rPr lang="en-US" sz="1200" b="0" i="0" kern="1200" dirty="0" err="1" smtClean="0">
                <a:solidFill>
                  <a:schemeClr val="tx1"/>
                </a:solidFill>
                <a:effectLst/>
                <a:latin typeface="+mn-lt"/>
                <a:ea typeface="+mn-ea"/>
                <a:cs typeface="+mn-cs"/>
              </a:rPr>
              <a:t>columnDone</a:t>
            </a:r>
            <a:r>
              <a:rPr lang="en-US" sz="1200" b="0" i="0" kern="1200" dirty="0" smtClean="0">
                <a:solidFill>
                  <a:schemeClr val="tx1"/>
                </a:solidFill>
                <a:effectLst/>
                <a:latin typeface="+mn-lt"/>
                <a:ea typeface="+mn-ea"/>
                <a:cs typeface="+mn-cs"/>
              </a:rPr>
              <a:t>] == 1, ); }</a:t>
            </a:r>
          </a:p>
          <a:p>
            <a:r>
              <a:rPr lang="ru-RU" sz="1200" b="0" i="0" kern="1200" dirty="0" smtClean="0">
                <a:solidFill>
                  <a:schemeClr val="tx1"/>
                </a:solidFill>
                <a:effectLst/>
                <a:latin typeface="+mn-lt"/>
                <a:ea typeface="+mn-ea"/>
                <a:cs typeface="+mn-cs"/>
              </a:rPr>
              <a:t>Фабричный метод </a:t>
            </a:r>
            <a:r>
              <a:rPr lang="en-US" sz="1200" b="0" i="0" kern="1200" dirty="0" err="1" smtClean="0">
                <a:solidFill>
                  <a:schemeClr val="tx1"/>
                </a:solidFill>
                <a:effectLst/>
                <a:latin typeface="+mn-lt"/>
                <a:ea typeface="+mn-ea"/>
                <a:cs typeface="+mn-cs"/>
              </a:rPr>
              <a:t>fromMap</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создает объект </a:t>
            </a:r>
            <a:r>
              <a:rPr lang="en-US" sz="1200" b="0" i="0" kern="1200" dirty="0" err="1" smtClean="0">
                <a:solidFill>
                  <a:schemeClr val="tx1"/>
                </a:solidFill>
                <a:effectLst/>
                <a:latin typeface="+mn-lt"/>
                <a:ea typeface="+mn-ea"/>
                <a:cs typeface="+mn-cs"/>
              </a:rPr>
              <a:t>Todo</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из карты (</a:t>
            </a:r>
            <a:r>
              <a:rPr lang="en-US" sz="1200" b="0" i="0" kern="1200" dirty="0" smtClean="0">
                <a:solidFill>
                  <a:schemeClr val="tx1"/>
                </a:solidFill>
                <a:effectLst/>
                <a:latin typeface="+mn-lt"/>
                <a:ea typeface="+mn-ea"/>
                <a:cs typeface="+mn-cs"/>
              </a:rPr>
              <a:t>Map). </a:t>
            </a:r>
            <a:r>
              <a:rPr lang="ru-RU" sz="1200" b="0" i="0" kern="1200" dirty="0" smtClean="0">
                <a:solidFill>
                  <a:schemeClr val="tx1"/>
                </a:solidFill>
                <a:effectLst/>
                <a:latin typeface="+mn-lt"/>
                <a:ea typeface="+mn-ea"/>
                <a:cs typeface="+mn-cs"/>
              </a:rPr>
              <a:t>Значение </a:t>
            </a:r>
            <a:r>
              <a:rPr lang="en-US" sz="1200" b="0" i="0" kern="1200" dirty="0" smtClean="0">
                <a:solidFill>
                  <a:schemeClr val="tx1"/>
                </a:solidFill>
                <a:effectLst/>
                <a:latin typeface="+mn-lt"/>
                <a:ea typeface="+mn-ea"/>
                <a:cs typeface="+mn-cs"/>
              </a:rPr>
              <a:t>done </a:t>
            </a:r>
            <a:r>
              <a:rPr lang="ru-RU" sz="1200" b="0" i="0" kern="1200" dirty="0" smtClean="0">
                <a:solidFill>
                  <a:schemeClr val="tx1"/>
                </a:solidFill>
                <a:effectLst/>
                <a:latin typeface="+mn-lt"/>
                <a:ea typeface="+mn-ea"/>
                <a:cs typeface="+mn-cs"/>
              </a:rPr>
              <a:t>преобразуется из целого числа в булево значение (1 для </a:t>
            </a:r>
            <a:r>
              <a:rPr lang="en-US" sz="1200" b="0" i="0" kern="1200" dirty="0" smtClean="0">
                <a:solidFill>
                  <a:schemeClr val="tx1"/>
                </a:solidFill>
                <a:effectLst/>
                <a:latin typeface="+mn-lt"/>
                <a:ea typeface="+mn-ea"/>
                <a:cs typeface="+mn-cs"/>
              </a:rPr>
              <a:t>true </a:t>
            </a:r>
            <a:r>
              <a:rPr lang="ru-RU" sz="1200" b="0" i="0" kern="1200" dirty="0" smtClean="0">
                <a:solidFill>
                  <a:schemeClr val="tx1"/>
                </a:solidFill>
                <a:effectLst/>
                <a:latin typeface="+mn-lt"/>
                <a:ea typeface="+mn-ea"/>
                <a:cs typeface="+mn-cs"/>
              </a:rPr>
              <a:t>и 0 для </a:t>
            </a:r>
            <a:r>
              <a:rPr lang="en-US" sz="1200" b="0" i="0" kern="1200" dirty="0" smtClean="0">
                <a:solidFill>
                  <a:schemeClr val="tx1"/>
                </a:solidFill>
                <a:effectLst/>
                <a:latin typeface="+mn-lt"/>
                <a:ea typeface="+mn-ea"/>
                <a:cs typeface="+mn-cs"/>
              </a:rPr>
              <a:t>false).</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47</a:t>
            </a:fld>
            <a:endParaRPr lang="en-US"/>
          </a:p>
        </p:txBody>
      </p:sp>
    </p:spTree>
    <p:extLst>
      <p:ext uri="{BB962C8B-B14F-4D97-AF65-F5344CB8AC3E}">
        <p14:creationId xmlns:p14="http://schemas.microsoft.com/office/powerpoint/2010/main" val="37079613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Вам нужно создать новую карту, если вы хотите изменить ее в памяти:</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49</a:t>
            </a:fld>
            <a:endParaRPr lang="en-US"/>
          </a:p>
        </p:txBody>
      </p:sp>
    </p:spTree>
    <p:extLst>
      <p:ext uri="{BB962C8B-B14F-4D97-AF65-F5344CB8AC3E}">
        <p14:creationId xmlns:p14="http://schemas.microsoft.com/office/powerpoint/2010/main" val="847164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Не используйте базу данных, а используйте объект </a:t>
            </a:r>
            <a:r>
              <a:rPr lang="ru-RU" sz="1200" b="0" i="0" kern="1200" dirty="0" err="1" smtClean="0">
                <a:solidFill>
                  <a:schemeClr val="tx1"/>
                </a:solidFill>
                <a:effectLst/>
                <a:latin typeface="+mn-lt"/>
                <a:ea typeface="+mn-ea"/>
                <a:cs typeface="+mn-cs"/>
              </a:rPr>
              <a:t>Transaction</a:t>
            </a:r>
            <a:r>
              <a:rPr lang="ru-RU" sz="1200" b="0" i="0" kern="1200" dirty="0" smtClean="0">
                <a:solidFill>
                  <a:schemeClr val="tx1"/>
                </a:solidFill>
                <a:effectLst/>
                <a:latin typeface="+mn-lt"/>
                <a:ea typeface="+mn-ea"/>
                <a:cs typeface="+mn-cs"/>
              </a:rPr>
              <a:t> только в транзакции для доступа к базе данных. Имейте в виду, что обратные вызовы </a:t>
            </a:r>
            <a:r>
              <a:rPr lang="ru-RU" sz="1200" b="0" i="0" kern="1200" dirty="0" err="1" smtClean="0">
                <a:solidFill>
                  <a:schemeClr val="tx1"/>
                </a:solidFill>
                <a:effectLst/>
                <a:latin typeface="+mn-lt"/>
                <a:ea typeface="+mn-ea"/>
                <a:cs typeface="+mn-cs"/>
              </a:rPr>
              <a:t>onCreate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onUpgrade</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onDowngrade</a:t>
            </a:r>
            <a:r>
              <a:rPr lang="ru-RU" sz="1200" b="0" i="0" kern="1200" dirty="0" smtClean="0">
                <a:solidFill>
                  <a:schemeClr val="tx1"/>
                </a:solidFill>
                <a:effectLst/>
                <a:latin typeface="+mn-lt"/>
                <a:ea typeface="+mn-ea"/>
                <a:cs typeface="+mn-cs"/>
              </a:rPr>
              <a:t> уже встроены в транзакцию, поэтому нет необходимости заключать ваши инструкции в транзакцию в рамках этих обратных вызовов.</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Транзакция считается выполненной, если обратный вызов не выдает ошибку. Если возникает ошибка, транзакция отменяется. Таким образом, для отката транзакции одним из способов является создание исключения.</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Начало транзакции:</a:t>
            </a:r>
          </a:p>
          <a:p>
            <a:pPr rtl="0" latinLnBrk="0"/>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database.transaction</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txn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async</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Здесь начинается транзакция в базе данных. Транзакция позволяет выполнять несколько операций как единое целое, что гарантирует атомарность: либо все операции выполняются успешно, либо ни одна из них не выполняется.</a:t>
            </a:r>
          </a:p>
          <a:p>
            <a:r>
              <a:rPr lang="ru-RU" sz="1200" b="0" i="0" kern="1200" dirty="0" smtClean="0">
                <a:solidFill>
                  <a:schemeClr val="tx1"/>
                </a:solidFill>
                <a:effectLst/>
                <a:latin typeface="+mn-lt"/>
                <a:ea typeface="+mn-ea"/>
                <a:cs typeface="+mn-cs"/>
              </a:rPr>
              <a:t>Правильное использование транзакции:</a:t>
            </a:r>
          </a:p>
          <a:p>
            <a:pPr rtl="0" latinLnBrk="0"/>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txn.execute</a:t>
            </a:r>
            <a:r>
              <a:rPr lang="ru-RU" sz="1200" b="0" i="0" kern="1200" dirty="0" smtClean="0">
                <a:solidFill>
                  <a:schemeClr val="tx1"/>
                </a:solidFill>
                <a:effectLst/>
                <a:latin typeface="+mn-lt"/>
                <a:ea typeface="+mn-ea"/>
                <a:cs typeface="+mn-cs"/>
              </a:rPr>
              <a:t>('CREATE TABLE Test1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 INTEGER PRIMARY KEY)');</a:t>
            </a:r>
          </a:p>
          <a:p>
            <a:r>
              <a:rPr lang="ru-RU" sz="1200" b="0" i="0" kern="1200" dirty="0" smtClean="0">
                <a:solidFill>
                  <a:schemeClr val="tx1"/>
                </a:solidFill>
                <a:effectLst/>
                <a:latin typeface="+mn-lt"/>
                <a:ea typeface="+mn-ea"/>
                <a:cs typeface="+mn-cs"/>
              </a:rPr>
              <a:t>Внутри транзакции используется объект </a:t>
            </a:r>
            <a:r>
              <a:rPr lang="ru-RU" sz="1200" b="0" i="0" kern="1200" dirty="0" err="1" smtClean="0">
                <a:solidFill>
                  <a:schemeClr val="tx1"/>
                </a:solidFill>
                <a:effectLst/>
                <a:latin typeface="+mn-lt"/>
                <a:ea typeface="+mn-ea"/>
                <a:cs typeface="+mn-cs"/>
              </a:rPr>
              <a:t>txn</a:t>
            </a:r>
            <a:r>
              <a:rPr lang="ru-RU" sz="1200" b="0" i="0" kern="1200" dirty="0" smtClean="0">
                <a:solidFill>
                  <a:schemeClr val="tx1"/>
                </a:solidFill>
                <a:effectLst/>
                <a:latin typeface="+mn-lt"/>
                <a:ea typeface="+mn-ea"/>
                <a:cs typeface="+mn-cs"/>
              </a:rPr>
              <a:t>, который представляет собой контекст транзакции. Этот объект используется для выполнения SQL-запросов в рамках транзакции.</a:t>
            </a:r>
          </a:p>
          <a:p>
            <a:pPr lvl="1"/>
            <a:r>
              <a:rPr lang="ru-RU" sz="1200" b="0" i="0" kern="1200" dirty="0" err="1" smtClean="0">
                <a:solidFill>
                  <a:schemeClr val="tx1"/>
                </a:solidFill>
                <a:effectLst/>
                <a:latin typeface="+mn-lt"/>
                <a:ea typeface="+mn-ea"/>
                <a:cs typeface="+mn-cs"/>
              </a:rPr>
              <a:t>txn.execute</a:t>
            </a:r>
            <a:r>
              <a:rPr lang="ru-RU" sz="1200" b="0" i="0" kern="1200" dirty="0" smtClean="0">
                <a:solidFill>
                  <a:schemeClr val="tx1"/>
                </a:solidFill>
                <a:effectLst/>
                <a:latin typeface="+mn-lt"/>
                <a:ea typeface="+mn-ea"/>
                <a:cs typeface="+mn-cs"/>
              </a:rPr>
              <a:t> выполняет SQL-запрос для создания таблицы Test1 с одним столбцом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 который является первичным ключом.</a:t>
            </a:r>
          </a:p>
          <a:p>
            <a:pPr lvl="1"/>
            <a:r>
              <a:rPr lang="ru-RU" sz="1200" b="0" i="0" kern="1200" dirty="0" smtClean="0">
                <a:solidFill>
                  <a:schemeClr val="tx1"/>
                </a:solidFill>
                <a:effectLst/>
                <a:latin typeface="+mn-lt"/>
                <a:ea typeface="+mn-ea"/>
                <a:cs typeface="+mn-cs"/>
              </a:rPr>
              <a:t>Это правильное использование транзакции, так как все операции выполняются в контексте одной транзакции.</a:t>
            </a:r>
          </a:p>
          <a:p>
            <a:r>
              <a:rPr lang="ru-RU" sz="1200" b="0" i="0" kern="1200" dirty="0" smtClean="0">
                <a:solidFill>
                  <a:schemeClr val="tx1"/>
                </a:solidFill>
                <a:effectLst/>
                <a:latin typeface="+mn-lt"/>
                <a:ea typeface="+mn-ea"/>
                <a:cs typeface="+mn-cs"/>
              </a:rPr>
              <a:t>Неправильное использование транзакции:</a:t>
            </a:r>
          </a:p>
          <a:p>
            <a:pPr rtl="0" latinLnBrk="0"/>
            <a:r>
              <a:rPr lang="ru-RU" sz="1200" b="0" i="0" kern="1200" dirty="0" smtClean="0">
                <a:solidFill>
                  <a:schemeClr val="tx1"/>
                </a:solidFill>
                <a:effectLst/>
                <a:latin typeface="+mn-lt"/>
                <a:ea typeface="+mn-ea"/>
                <a:cs typeface="+mn-cs"/>
              </a:rPr>
              <a:t>// DON'T </a:t>
            </a:r>
            <a:r>
              <a:rPr lang="ru-RU" sz="1200" b="0" i="0" kern="1200" dirty="0" err="1" smtClean="0">
                <a:solidFill>
                  <a:schemeClr val="tx1"/>
                </a:solidFill>
                <a:effectLst/>
                <a:latin typeface="+mn-lt"/>
                <a:ea typeface="+mn-ea"/>
                <a:cs typeface="+mn-cs"/>
              </a:rPr>
              <a:t>use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database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in</a:t>
            </a:r>
            <a:r>
              <a:rPr lang="ru-RU" sz="1200" b="0" i="0" kern="1200" dirty="0" smtClean="0">
                <a:solidFill>
                  <a:schemeClr val="tx1"/>
                </a:solidFill>
                <a:effectLst/>
                <a:latin typeface="+mn-lt"/>
                <a:ea typeface="+mn-ea"/>
                <a:cs typeface="+mn-cs"/>
              </a:rPr>
              <a:t> a </a:t>
            </a:r>
            <a:r>
              <a:rPr lang="ru-RU" sz="1200" b="0" i="0" kern="1200" dirty="0" err="1" smtClean="0">
                <a:solidFill>
                  <a:schemeClr val="tx1"/>
                </a:solidFill>
                <a:effectLst/>
                <a:latin typeface="+mn-lt"/>
                <a:ea typeface="+mn-ea"/>
                <a:cs typeface="+mn-cs"/>
              </a:rPr>
              <a:t>transaction</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will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deadlock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database.execute</a:t>
            </a:r>
            <a:r>
              <a:rPr lang="ru-RU" sz="1200" b="0" i="0" kern="1200" dirty="0" smtClean="0">
                <a:solidFill>
                  <a:schemeClr val="tx1"/>
                </a:solidFill>
                <a:effectLst/>
                <a:latin typeface="+mn-lt"/>
                <a:ea typeface="+mn-ea"/>
                <a:cs typeface="+mn-cs"/>
              </a:rPr>
              <a:t>('CREATE TABLE Test2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 INTEGER PRIMARY KEY)');</a:t>
            </a:r>
          </a:p>
          <a:p>
            <a:r>
              <a:rPr lang="ru-RU" sz="1200" b="0" i="0" kern="1200" dirty="0" smtClean="0">
                <a:solidFill>
                  <a:schemeClr val="tx1"/>
                </a:solidFill>
                <a:effectLst/>
                <a:latin typeface="+mn-lt"/>
                <a:ea typeface="+mn-ea"/>
                <a:cs typeface="+mn-cs"/>
              </a:rPr>
              <a:t>Здесь используется объект </a:t>
            </a:r>
            <a:r>
              <a:rPr lang="ru-RU" sz="1200" b="0" i="0" kern="1200" dirty="0" err="1" smtClean="0">
                <a:solidFill>
                  <a:schemeClr val="tx1"/>
                </a:solidFill>
                <a:effectLst/>
                <a:latin typeface="+mn-lt"/>
                <a:ea typeface="+mn-ea"/>
                <a:cs typeface="+mn-cs"/>
              </a:rPr>
              <a:t>database</a:t>
            </a:r>
            <a:r>
              <a:rPr lang="ru-RU" sz="1200" b="0" i="0" kern="1200" dirty="0" smtClean="0">
                <a:solidFill>
                  <a:schemeClr val="tx1"/>
                </a:solidFill>
                <a:effectLst/>
                <a:latin typeface="+mn-lt"/>
                <a:ea typeface="+mn-ea"/>
                <a:cs typeface="+mn-cs"/>
              </a:rPr>
              <a:t> для выполнения SQL-запроса внутри транзакции. Это неправильное использование транзакции, так как объект </a:t>
            </a:r>
            <a:r>
              <a:rPr lang="ru-RU" sz="1200" b="0" i="0" kern="1200" dirty="0" err="1" smtClean="0">
                <a:solidFill>
                  <a:schemeClr val="tx1"/>
                </a:solidFill>
                <a:effectLst/>
                <a:latin typeface="+mn-lt"/>
                <a:ea typeface="+mn-ea"/>
                <a:cs typeface="+mn-cs"/>
              </a:rPr>
              <a:t>database</a:t>
            </a:r>
            <a:r>
              <a:rPr lang="ru-RU" sz="1200" b="0" i="0" kern="1200" dirty="0" smtClean="0">
                <a:solidFill>
                  <a:schemeClr val="tx1"/>
                </a:solidFill>
                <a:effectLst/>
                <a:latin typeface="+mn-lt"/>
                <a:ea typeface="+mn-ea"/>
                <a:cs typeface="+mn-cs"/>
              </a:rPr>
              <a:t> представляет собой контекст вне транзакции.</a:t>
            </a:r>
          </a:p>
          <a:p>
            <a:pPr lvl="1"/>
            <a:r>
              <a:rPr lang="ru-RU" sz="1200" b="0" i="0" kern="1200" dirty="0" err="1" smtClean="0">
                <a:solidFill>
                  <a:schemeClr val="tx1"/>
                </a:solidFill>
                <a:effectLst/>
                <a:latin typeface="+mn-lt"/>
                <a:ea typeface="+mn-ea"/>
                <a:cs typeface="+mn-cs"/>
              </a:rPr>
              <a:t>database.execute</a:t>
            </a:r>
            <a:r>
              <a:rPr lang="ru-RU" sz="1200" b="0" i="0" kern="1200" dirty="0" smtClean="0">
                <a:solidFill>
                  <a:schemeClr val="tx1"/>
                </a:solidFill>
                <a:effectLst/>
                <a:latin typeface="+mn-lt"/>
                <a:ea typeface="+mn-ea"/>
                <a:cs typeface="+mn-cs"/>
              </a:rPr>
              <a:t> выполняет SQL-запрос для создания таблицы Test2 с одним столбцом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 который является первичным ключом.</a:t>
            </a:r>
          </a:p>
          <a:p>
            <a:pPr lvl="1"/>
            <a:r>
              <a:rPr lang="ru-RU" sz="1200" b="0" i="0" kern="1200" dirty="0" smtClean="0">
                <a:solidFill>
                  <a:schemeClr val="tx1"/>
                </a:solidFill>
                <a:effectLst/>
                <a:latin typeface="+mn-lt"/>
                <a:ea typeface="+mn-ea"/>
                <a:cs typeface="+mn-cs"/>
              </a:rPr>
              <a:t>Это может привести к взаимной блокировке (</a:t>
            </a:r>
            <a:r>
              <a:rPr lang="ru-RU" sz="1200" b="0" i="0" kern="1200" dirty="0" err="1" smtClean="0">
                <a:solidFill>
                  <a:schemeClr val="tx1"/>
                </a:solidFill>
                <a:effectLst/>
                <a:latin typeface="+mn-lt"/>
                <a:ea typeface="+mn-ea"/>
                <a:cs typeface="+mn-cs"/>
              </a:rPr>
              <a:t>deadlock</a:t>
            </a:r>
            <a:r>
              <a:rPr lang="ru-RU" sz="1200" b="0" i="0" kern="1200" dirty="0" smtClean="0">
                <a:solidFill>
                  <a:schemeClr val="tx1"/>
                </a:solidFill>
                <a:effectLst/>
                <a:latin typeface="+mn-lt"/>
                <a:ea typeface="+mn-ea"/>
                <a:cs typeface="+mn-cs"/>
              </a:rPr>
              <a:t>), так как транзакция и внешний контекст базы данных пытаются одновременно получить доступ к ресурсам базы данных.</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50</a:t>
            </a:fld>
            <a:endParaRPr lang="en-US"/>
          </a:p>
        </p:txBody>
      </p:sp>
    </p:spTree>
    <p:extLst>
      <p:ext uri="{BB962C8B-B14F-4D97-AF65-F5344CB8AC3E}">
        <p14:creationId xmlns:p14="http://schemas.microsoft.com/office/powerpoint/2010/main" val="25719892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Чтобы избежать путаницы между </a:t>
            </a:r>
            <a:r>
              <a:rPr lang="ru-RU" sz="1200" b="0" i="0" kern="1200" dirty="0" err="1" smtClean="0">
                <a:solidFill>
                  <a:schemeClr val="tx1"/>
                </a:solidFill>
                <a:effectLst/>
                <a:latin typeface="+mn-lt"/>
                <a:ea typeface="+mn-ea"/>
                <a:cs typeface="+mn-cs"/>
              </a:rPr>
              <a:t>dart</a:t>
            </a:r>
            <a:r>
              <a:rPr lang="ru-RU" sz="1200" b="0" i="0" kern="1200" dirty="0" smtClean="0">
                <a:solidFill>
                  <a:schemeClr val="tx1"/>
                </a:solidFill>
                <a:effectLst/>
                <a:latin typeface="+mn-lt"/>
                <a:ea typeface="+mn-ea"/>
                <a:cs typeface="+mn-cs"/>
              </a:rPr>
              <a:t> и машинным кодом, вы можете использовать пакетную обработку:</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Получение результата для каждой операции сопряжено с определенными затратами (идентификатор для вставки и количество изменений для обновления и удаления), особенно на </a:t>
            </a:r>
            <a:r>
              <a:rPr lang="ru-RU" sz="1200" b="0" i="0" kern="1200" dirty="0" err="1" smtClean="0">
                <a:solidFill>
                  <a:schemeClr val="tx1"/>
                </a:solidFill>
                <a:effectLst/>
                <a:latin typeface="+mn-lt"/>
                <a:ea typeface="+mn-ea"/>
                <a:cs typeface="+mn-cs"/>
              </a:rPr>
              <a:t>Android</a:t>
            </a:r>
            <a:r>
              <a:rPr lang="ru-RU" sz="1200" b="0" i="0" kern="1200" dirty="0" smtClean="0">
                <a:solidFill>
                  <a:schemeClr val="tx1"/>
                </a:solidFill>
                <a:effectLst/>
                <a:latin typeface="+mn-lt"/>
                <a:ea typeface="+mn-ea"/>
                <a:cs typeface="+mn-cs"/>
              </a:rPr>
              <a:t>, где выполняется дополнительный SQL-запрос. Если вас не волнует результат и вы беспокоитесь о производительности в больших пакетах, вы можете использовать </a:t>
            </a:r>
            <a:r>
              <a:rPr lang="en-US" sz="1200" b="1" kern="1200" dirty="0" smtClean="0">
                <a:solidFill>
                  <a:schemeClr val="tx1"/>
                </a:solidFill>
                <a:effectLst/>
                <a:latin typeface="+mn-lt"/>
                <a:ea typeface="+mn-ea"/>
                <a:cs typeface="+mn-cs"/>
              </a:rPr>
              <a:t>await</a:t>
            </a:r>
            <a:r>
              <a:rPr lang="en-US" dirty="0" smtClean="0"/>
              <a:t> </a:t>
            </a:r>
            <a:r>
              <a:rPr lang="en-US" dirty="0" err="1" smtClean="0"/>
              <a:t>batch.commit</a:t>
            </a:r>
            <a:r>
              <a:rPr lang="en-US" dirty="0" smtClean="0"/>
              <a:t>(</a:t>
            </a:r>
            <a:r>
              <a:rPr lang="en-US" dirty="0" err="1" smtClean="0"/>
              <a:t>noResult</a:t>
            </a:r>
            <a:r>
              <a:rPr lang="en-US" dirty="0" smtClean="0"/>
              <a:t>: </a:t>
            </a:r>
            <a:r>
              <a:rPr lang="en-US" sz="1200" b="1" kern="1200" dirty="0" smtClean="0">
                <a:solidFill>
                  <a:schemeClr val="tx1"/>
                </a:solidFill>
                <a:effectLst/>
                <a:latin typeface="+mn-lt"/>
                <a:ea typeface="+mn-ea"/>
                <a:cs typeface="+mn-cs"/>
              </a:rPr>
              <a:t>true</a:t>
            </a:r>
            <a:r>
              <a:rPr lang="en-US" dirty="0" smtClean="0"/>
              <a:t>);</a:t>
            </a:r>
            <a:endParaRPr lang="ru-RU" dirty="0" smtClean="0"/>
          </a:p>
          <a:p>
            <a:endParaRPr lang="ru-RU" dirty="0" smtClean="0"/>
          </a:p>
          <a:p>
            <a:endParaRPr lang="ru-RU" dirty="0" smtClean="0"/>
          </a:p>
          <a:p>
            <a:r>
              <a:rPr lang="ru-RU" sz="1200" b="0" i="0" kern="1200" dirty="0" smtClean="0">
                <a:solidFill>
                  <a:schemeClr val="tx1"/>
                </a:solidFill>
                <a:effectLst/>
                <a:latin typeface="+mn-lt"/>
                <a:ea typeface="+mn-ea"/>
                <a:cs typeface="+mn-cs"/>
              </a:rPr>
              <a:t>Внимание, во время транзакции пакет не будет зафиксирован до тех пор, пока транзакция не будет зафиксирована</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 умолчанию пакетная обработка останавливается, как только обнаруживается ошибка (которая обычно отменяет незафиксированные изменения). Вы можете игнорировать ошибки, чтобы каждая успешная операция выполнялась и фиксировалась, даже если одна операция завершается неудачей:</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51</a:t>
            </a:fld>
            <a:endParaRPr lang="en-US"/>
          </a:p>
        </p:txBody>
      </p:sp>
    </p:spTree>
    <p:extLst>
      <p:ext uri="{BB962C8B-B14F-4D97-AF65-F5344CB8AC3E}">
        <p14:creationId xmlns:p14="http://schemas.microsoft.com/office/powerpoint/2010/main" val="373024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Внимание, во время транзакции пакет не будет зафиксирован до тех пор, пока транзакция не будет зафиксирована</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 умолчанию пакетная обработка останавливается, как только обнаруживается ошибка (которая обычно отменяет незафиксированные изменения). Вы можете игнорировать ошибки, чтобы каждая успешная операция выполнялась и фиксировалась, даже если одна операция завершается неудачей:</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Начало транзакции:</a:t>
            </a:r>
          </a:p>
          <a:p>
            <a:pPr rtl="0" latinLnBrk="0"/>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database.transaction</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txn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async</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Здесь начинается транзакция в базе данных. Транзакция позволяет выполнять несколько операций как единое целое, что гарантирует атомарность: либо все операции выполняются успешно, либо ни одна из них не выполняется.</a:t>
            </a:r>
          </a:p>
          <a:p>
            <a:r>
              <a:rPr lang="ru-RU" sz="1200" b="0" i="0" kern="1200" dirty="0" smtClean="0">
                <a:solidFill>
                  <a:schemeClr val="tx1"/>
                </a:solidFill>
                <a:effectLst/>
                <a:latin typeface="+mn-lt"/>
                <a:ea typeface="+mn-ea"/>
                <a:cs typeface="+mn-cs"/>
              </a:rPr>
              <a:t>Создание пакетного объекта:</a:t>
            </a:r>
          </a:p>
          <a:p>
            <a:pPr rtl="0" latinLnBrk="0"/>
            <a:r>
              <a:rPr lang="ru-RU" sz="1200" b="0" i="0" kern="1200" dirty="0" err="1" smtClean="0">
                <a:solidFill>
                  <a:schemeClr val="tx1"/>
                </a:solidFill>
                <a:effectLst/>
                <a:latin typeface="+mn-lt"/>
                <a:ea typeface="+mn-ea"/>
                <a:cs typeface="+mn-cs"/>
              </a:rPr>
              <a:t>var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batch</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txn.batch</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Внутри транзакции создается объект </a:t>
            </a:r>
            <a:r>
              <a:rPr lang="ru-RU" sz="1200" b="0" i="0" kern="1200" dirty="0" err="1" smtClean="0">
                <a:solidFill>
                  <a:schemeClr val="tx1"/>
                </a:solidFill>
                <a:effectLst/>
                <a:latin typeface="+mn-lt"/>
                <a:ea typeface="+mn-ea"/>
                <a:cs typeface="+mn-cs"/>
              </a:rPr>
              <a:t>batch</a:t>
            </a:r>
            <a:r>
              <a:rPr lang="ru-RU" sz="1200" b="0" i="0" kern="1200" dirty="0" smtClean="0">
                <a:solidFill>
                  <a:schemeClr val="tx1"/>
                </a:solidFill>
                <a:effectLst/>
                <a:latin typeface="+mn-lt"/>
                <a:ea typeface="+mn-ea"/>
                <a:cs typeface="+mn-cs"/>
              </a:rPr>
              <a:t>, который позволяет группировать несколько операций для выполнения в одном пакете. Это полезно для повышения производительности, так как все операции выполняются в одном запросе к базе данных.</a:t>
            </a:r>
          </a:p>
          <a:p>
            <a:r>
              <a:rPr lang="ru-RU" sz="1200" b="0" i="0" kern="1200" dirty="0" smtClean="0">
                <a:solidFill>
                  <a:schemeClr val="tx1"/>
                </a:solidFill>
                <a:effectLst/>
                <a:latin typeface="+mn-lt"/>
                <a:ea typeface="+mn-ea"/>
                <a:cs typeface="+mn-cs"/>
              </a:rPr>
              <a:t>Выполнение пакетных операций:</a:t>
            </a:r>
          </a:p>
          <a:p>
            <a:pPr rtl="0" latinLnBrk="0"/>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Здесь можно добавить различные операции в пакетный объект </a:t>
            </a:r>
            <a:r>
              <a:rPr lang="ru-RU" sz="1200" b="0" i="0" kern="1200" dirty="0" err="1" smtClean="0">
                <a:solidFill>
                  <a:schemeClr val="tx1"/>
                </a:solidFill>
                <a:effectLst/>
                <a:latin typeface="+mn-lt"/>
                <a:ea typeface="+mn-ea"/>
                <a:cs typeface="+mn-cs"/>
              </a:rPr>
              <a:t>batch</a:t>
            </a:r>
            <a:r>
              <a:rPr lang="ru-RU" sz="1200" b="0" i="0" kern="1200" dirty="0" smtClean="0">
                <a:solidFill>
                  <a:schemeClr val="tx1"/>
                </a:solidFill>
                <a:effectLst/>
                <a:latin typeface="+mn-lt"/>
                <a:ea typeface="+mn-ea"/>
                <a:cs typeface="+mn-cs"/>
              </a:rPr>
              <a:t>. Например, можно добавить операции вставки, обновления или удаления данных.</a:t>
            </a:r>
          </a:p>
          <a:p>
            <a:r>
              <a:rPr lang="ru-RU" sz="1200" b="0" i="0" kern="1200" dirty="0" smtClean="0">
                <a:solidFill>
                  <a:schemeClr val="tx1"/>
                </a:solidFill>
                <a:effectLst/>
                <a:latin typeface="+mn-lt"/>
                <a:ea typeface="+mn-ea"/>
                <a:cs typeface="+mn-cs"/>
              </a:rPr>
              <a:t>Фиксация пакетных операций:</a:t>
            </a:r>
          </a:p>
          <a:p>
            <a:pPr rtl="0" latinLnBrk="0"/>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batch.commit</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Метод </a:t>
            </a:r>
            <a:r>
              <a:rPr lang="ru-RU" sz="1200" b="0" i="0" kern="1200" dirty="0" err="1" smtClean="0">
                <a:solidFill>
                  <a:schemeClr val="tx1"/>
                </a:solidFill>
                <a:effectLst/>
                <a:latin typeface="+mn-lt"/>
                <a:ea typeface="+mn-ea"/>
                <a:cs typeface="+mn-cs"/>
              </a:rPr>
              <a:t>commit</a:t>
            </a:r>
            <a:r>
              <a:rPr lang="ru-RU" sz="1200" b="0" i="0" kern="1200" dirty="0" smtClean="0">
                <a:solidFill>
                  <a:schemeClr val="tx1"/>
                </a:solidFill>
                <a:effectLst/>
                <a:latin typeface="+mn-lt"/>
                <a:ea typeface="+mn-ea"/>
                <a:cs typeface="+mn-cs"/>
              </a:rPr>
              <a:t> фиксирует все операции, добавленные в пакетный объект </a:t>
            </a:r>
            <a:r>
              <a:rPr lang="ru-RU" sz="1200" b="0" i="0" kern="1200" dirty="0" err="1" smtClean="0">
                <a:solidFill>
                  <a:schemeClr val="tx1"/>
                </a:solidFill>
                <a:effectLst/>
                <a:latin typeface="+mn-lt"/>
                <a:ea typeface="+mn-ea"/>
                <a:cs typeface="+mn-cs"/>
              </a:rPr>
              <a:t>batch</a:t>
            </a:r>
            <a:r>
              <a:rPr lang="ru-RU" sz="1200" b="0" i="0" kern="1200" dirty="0" smtClean="0">
                <a:solidFill>
                  <a:schemeClr val="tx1"/>
                </a:solidFill>
                <a:effectLst/>
                <a:latin typeface="+mn-lt"/>
                <a:ea typeface="+mn-ea"/>
                <a:cs typeface="+mn-cs"/>
              </a:rPr>
              <a:t>. Однако, фактическая фиксация произойдет только тогда, когда будет завершена внешняя транзакция. Тем не менее, данные будут доступны в контексте текущей транзакции.</a:t>
            </a:r>
          </a:p>
          <a:p>
            <a:r>
              <a:rPr lang="ru-RU" sz="1200" b="0" i="0" kern="1200" dirty="0" smtClean="0">
                <a:solidFill>
                  <a:schemeClr val="tx1"/>
                </a:solidFill>
                <a:effectLst/>
                <a:latin typeface="+mn-lt"/>
                <a:ea typeface="+mn-ea"/>
                <a:cs typeface="+mn-cs"/>
              </a:rPr>
              <a:t>Завершение транзакции:</a:t>
            </a:r>
          </a:p>
          <a:p>
            <a:pPr rtl="0" latinLnBrk="0"/>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завершается транзакция. Все операции, выполненные внутри транзакции, будут зафиксированы в базе данных.</a:t>
            </a:r>
          </a:p>
          <a:p>
            <a:r>
              <a:rPr lang="ru-RU" sz="1200" b="0" i="0" kern="1200" dirty="0" smtClean="0">
                <a:solidFill>
                  <a:schemeClr val="tx1"/>
                </a:solidFill>
                <a:effectLst/>
                <a:latin typeface="+mn-lt"/>
                <a:ea typeface="+mn-ea"/>
                <a:cs typeface="+mn-cs"/>
              </a:rPr>
              <a:t>Фиксация пакетных операций с продолжением при ошибке:</a:t>
            </a:r>
          </a:p>
          <a:p>
            <a:pPr rtl="0" latinLnBrk="0"/>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batch.commit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continueOnError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true</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Этот метод </a:t>
            </a:r>
            <a:r>
              <a:rPr lang="ru-RU" sz="1200" b="0" i="0" kern="1200" dirty="0" err="1" smtClean="0">
                <a:solidFill>
                  <a:schemeClr val="tx1"/>
                </a:solidFill>
                <a:effectLst/>
                <a:latin typeface="+mn-lt"/>
                <a:ea typeface="+mn-ea"/>
                <a:cs typeface="+mn-cs"/>
              </a:rPr>
              <a:t>commit</a:t>
            </a:r>
            <a:r>
              <a:rPr lang="ru-RU" sz="1200" b="0" i="0" kern="1200" dirty="0" smtClean="0">
                <a:solidFill>
                  <a:schemeClr val="tx1"/>
                </a:solidFill>
                <a:effectLst/>
                <a:latin typeface="+mn-lt"/>
                <a:ea typeface="+mn-ea"/>
                <a:cs typeface="+mn-cs"/>
              </a:rPr>
              <a:t> фиксирует все операции, добавленные в пакетный объект </a:t>
            </a:r>
            <a:r>
              <a:rPr lang="ru-RU" sz="1200" b="0" i="0" kern="1200" dirty="0" err="1" smtClean="0">
                <a:solidFill>
                  <a:schemeClr val="tx1"/>
                </a:solidFill>
                <a:effectLst/>
                <a:latin typeface="+mn-lt"/>
                <a:ea typeface="+mn-ea"/>
                <a:cs typeface="+mn-cs"/>
              </a:rPr>
              <a:t>batch</a:t>
            </a:r>
            <a:r>
              <a:rPr lang="ru-RU" sz="1200" b="0" i="0" kern="1200" dirty="0" smtClean="0">
                <a:solidFill>
                  <a:schemeClr val="tx1"/>
                </a:solidFill>
                <a:effectLst/>
                <a:latin typeface="+mn-lt"/>
                <a:ea typeface="+mn-ea"/>
                <a:cs typeface="+mn-cs"/>
              </a:rPr>
              <a:t>, но с параметром </a:t>
            </a:r>
            <a:r>
              <a:rPr lang="ru-RU" sz="1200" b="0" i="0" kern="1200" dirty="0" err="1" smtClean="0">
                <a:solidFill>
                  <a:schemeClr val="tx1"/>
                </a:solidFill>
                <a:effectLst/>
                <a:latin typeface="+mn-lt"/>
                <a:ea typeface="+mn-ea"/>
                <a:cs typeface="+mn-cs"/>
              </a:rPr>
              <a:t>continueOnError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true</a:t>
            </a:r>
            <a:r>
              <a:rPr lang="ru-RU" sz="1200" b="0" i="0" kern="1200" dirty="0" smtClean="0">
                <a:solidFill>
                  <a:schemeClr val="tx1"/>
                </a:solidFill>
                <a:effectLst/>
                <a:latin typeface="+mn-lt"/>
                <a:ea typeface="+mn-ea"/>
                <a:cs typeface="+mn-cs"/>
              </a:rPr>
              <a:t>. Это означает, что если какая-либо операция в пакете завершится с ошибкой, остальные операции все равно будут выполнены. Это полезно для предотвращения сбоя всего пакета из-за одной ошибки.</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52</a:t>
            </a:fld>
            <a:endParaRPr lang="en-US"/>
          </a:p>
        </p:txBody>
      </p:sp>
    </p:spTree>
    <p:extLst>
      <p:ext uri="{BB962C8B-B14F-4D97-AF65-F5344CB8AC3E}">
        <p14:creationId xmlns:p14="http://schemas.microsoft.com/office/powerpoint/2010/main" val="26030860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помощник будет экранировать имя, т.е. </a:t>
            </a:r>
            <a:r>
              <a:rPr lang="ru-RU" sz="1200" b="0" i="0" kern="1200" dirty="0" err="1" smtClean="0">
                <a:solidFill>
                  <a:schemeClr val="tx1"/>
                </a:solidFill>
                <a:effectLst/>
                <a:latin typeface="+mn-lt"/>
                <a:ea typeface="+mn-ea"/>
                <a:cs typeface="+mn-cs"/>
              </a:rPr>
              <a:t>db.query</a:t>
            </a:r>
            <a:r>
              <a:rPr lang="ru-RU" sz="1200" b="0" i="0" kern="1200" dirty="0" smtClean="0">
                <a:solidFill>
                  <a:schemeClr val="tx1"/>
                </a:solidFill>
                <a:effectLst/>
                <a:latin typeface="+mn-lt"/>
                <a:ea typeface="+mn-ea"/>
                <a:cs typeface="+mn-cs"/>
              </a:rPr>
              <a:t>('таблица').</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это будет эквивалентно ручному добавлению двойных кавычек вокруг имени таблицы (здесь, по недоразумению, названной </a:t>
            </a:r>
            <a:r>
              <a:rPr lang="ru-RU" sz="1200" b="0" i="0" kern="1200" dirty="0" err="1" smtClean="0">
                <a:solidFill>
                  <a:schemeClr val="tx1"/>
                </a:solidFill>
                <a:effectLst/>
                <a:latin typeface="+mn-lt"/>
                <a:ea typeface="+mn-ea"/>
                <a:cs typeface="+mn-cs"/>
              </a:rPr>
              <a:t>table</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Однако в любом другом необработанном операторе (включая </a:t>
            </a:r>
            <a:r>
              <a:rPr lang="ru-RU" sz="1200" b="0" i="0" kern="1200" dirty="0" err="1" smtClean="0">
                <a:solidFill>
                  <a:schemeClr val="tx1"/>
                </a:solidFill>
                <a:effectLst/>
                <a:latin typeface="+mn-lt"/>
                <a:ea typeface="+mn-ea"/>
                <a:cs typeface="+mn-cs"/>
              </a:rPr>
              <a:t>OrderBy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where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groupBy</a:t>
            </a:r>
            <a:r>
              <a:rPr lang="ru-RU" sz="1200" b="0" i="0" kern="1200" dirty="0" smtClean="0">
                <a:solidFill>
                  <a:schemeClr val="tx1"/>
                </a:solidFill>
                <a:effectLst/>
                <a:latin typeface="+mn-lt"/>
                <a:ea typeface="+mn-ea"/>
                <a:cs typeface="+mn-cs"/>
              </a:rPr>
              <a:t>) убедитесь, что имя правильно заключено в двойные кавычки. Например, смотрите ниже, где группа имен столбцов не экранируется в аргументе </a:t>
            </a:r>
            <a:r>
              <a:rPr lang="ru-RU" sz="1200" b="0" i="0" kern="1200" dirty="0" err="1" smtClean="0">
                <a:solidFill>
                  <a:schemeClr val="tx1"/>
                </a:solidFill>
                <a:effectLst/>
                <a:latin typeface="+mn-lt"/>
                <a:ea typeface="+mn-ea"/>
                <a:cs typeface="+mn-cs"/>
              </a:rPr>
              <a:t>columns</a:t>
            </a:r>
            <a:r>
              <a:rPr lang="ru-RU" sz="1200" b="0" i="0" kern="1200" dirty="0" smtClean="0">
                <a:solidFill>
                  <a:schemeClr val="tx1"/>
                </a:solidFill>
                <a:effectLst/>
                <a:latin typeface="+mn-lt"/>
                <a:ea typeface="+mn-ea"/>
                <a:cs typeface="+mn-cs"/>
              </a:rPr>
              <a:t>, но экранируется в аргументе </a:t>
            </a:r>
            <a:r>
              <a:rPr lang="ru-RU" sz="1200" b="0" i="0" kern="1200" dirty="0" err="1" smtClean="0">
                <a:solidFill>
                  <a:schemeClr val="tx1"/>
                </a:solidFill>
                <a:effectLst/>
                <a:latin typeface="+mn-lt"/>
                <a:ea typeface="+mn-ea"/>
                <a:cs typeface="+mn-cs"/>
              </a:rPr>
              <a:t>where</a:t>
            </a:r>
            <a:r>
              <a:rPr lang="ru-RU" sz="1200" b="0" i="0"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54</a:t>
            </a:fld>
            <a:endParaRPr lang="en-US"/>
          </a:p>
        </p:txBody>
      </p:sp>
    </p:spTree>
    <p:extLst>
      <p:ext uri="{BB962C8B-B14F-4D97-AF65-F5344CB8AC3E}">
        <p14:creationId xmlns:p14="http://schemas.microsoft.com/office/powerpoint/2010/main" val="38949677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DateTime</a:t>
            </a:r>
            <a:r>
              <a:rPr lang="en-US" sz="1200" b="0" i="0" kern="1200" dirty="0" smtClean="0">
                <a:solidFill>
                  <a:schemeClr val="tx1"/>
                </a:solidFill>
                <a:effectLst/>
                <a:latin typeface="+mn-lt"/>
                <a:ea typeface="+mn-ea"/>
                <a:cs typeface="+mn-cs"/>
              </a:rPr>
              <a:t> is not a supported SQLite type. Personally I store them as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millisSinceEpoch</a:t>
            </a:r>
            <a:r>
              <a:rPr lang="en-US" sz="1200" b="0" i="0" kern="1200" dirty="0" smtClean="0">
                <a:solidFill>
                  <a:schemeClr val="tx1"/>
                </a:solidFill>
                <a:effectLst/>
                <a:latin typeface="+mn-lt"/>
                <a:ea typeface="+mn-ea"/>
                <a:cs typeface="+mn-cs"/>
              </a:rPr>
              <a:t>) or string (iso8601)</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dirty="0" smtClean="0"/>
              <a:t>bool</a:t>
            </a:r>
            <a:r>
              <a:rPr lang="en-US" sz="1200" b="0" i="0" kern="1200" dirty="0" smtClean="0">
                <a:solidFill>
                  <a:schemeClr val="tx1"/>
                </a:solidFill>
                <a:effectLst/>
                <a:latin typeface="+mn-lt"/>
                <a:ea typeface="+mn-ea"/>
                <a:cs typeface="+mn-cs"/>
              </a:rPr>
              <a:t> is not a supported SQLite type. Use </a:t>
            </a:r>
            <a:r>
              <a:rPr lang="en-US" dirty="0" smtClean="0"/>
              <a:t>INTEGER</a:t>
            </a:r>
            <a:r>
              <a:rPr lang="en-US" sz="1200" b="0" i="0" kern="1200" dirty="0" smtClean="0">
                <a:solidFill>
                  <a:schemeClr val="tx1"/>
                </a:solidFill>
                <a:effectLst/>
                <a:latin typeface="+mn-lt"/>
                <a:ea typeface="+mn-ea"/>
                <a:cs typeface="+mn-cs"/>
              </a:rPr>
              <a:t> and 0 and 1 values.</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55</a:t>
            </a:fld>
            <a:endParaRPr lang="en-US"/>
          </a:p>
        </p:txBody>
      </p:sp>
    </p:spTree>
    <p:extLst>
      <p:ext uri="{BB962C8B-B14F-4D97-AF65-F5344CB8AC3E}">
        <p14:creationId xmlns:p14="http://schemas.microsoft.com/office/powerpoint/2010/main" val="40546624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Все вызовы в данный момент синхронизированы, а блок транзакций является эксклюзивным. Я думал, что основным способом поддержки параллельного доступа является многократное открытие базы данных, но это работает только на </a:t>
            </a:r>
            <a:r>
              <a:rPr lang="ru-RU" sz="1200" b="0" i="0" kern="1200" dirty="0" err="1" smtClean="0">
                <a:solidFill>
                  <a:schemeClr val="tx1"/>
                </a:solidFill>
                <a:effectLst/>
                <a:latin typeface="+mn-lt"/>
                <a:ea typeface="+mn-ea"/>
                <a:cs typeface="+mn-cs"/>
              </a:rPr>
              <a:t>iOS</a:t>
            </a:r>
            <a:r>
              <a:rPr lang="ru-RU" sz="1200" b="0" i="0" kern="1200" dirty="0" smtClean="0">
                <a:solidFill>
                  <a:schemeClr val="tx1"/>
                </a:solidFill>
                <a:effectLst/>
                <a:latin typeface="+mn-lt"/>
                <a:ea typeface="+mn-ea"/>
                <a:cs typeface="+mn-cs"/>
              </a:rPr>
              <a:t>, поскольку </a:t>
            </a:r>
            <a:r>
              <a:rPr lang="ru-RU" sz="1200" b="0" i="0" kern="1200" dirty="0" err="1" smtClean="0">
                <a:solidFill>
                  <a:schemeClr val="tx1"/>
                </a:solidFill>
                <a:effectLst/>
                <a:latin typeface="+mn-lt"/>
                <a:ea typeface="+mn-ea"/>
                <a:cs typeface="+mn-cs"/>
              </a:rPr>
              <a:t>Android</a:t>
            </a:r>
            <a:r>
              <a:rPr lang="ru-RU" sz="1200" b="0" i="0" kern="1200" dirty="0" smtClean="0">
                <a:solidFill>
                  <a:schemeClr val="tx1"/>
                </a:solidFill>
                <a:effectLst/>
                <a:latin typeface="+mn-lt"/>
                <a:ea typeface="+mn-ea"/>
                <a:cs typeface="+mn-cs"/>
              </a:rPr>
              <a:t> повторно использует один и тот же объект базы данных. Я также подумал, что собственный поток может быть потенциальным будущим решением, однако на </a:t>
            </a:r>
            <a:r>
              <a:rPr lang="ru-RU" sz="1200" b="0" i="0" kern="1200" dirty="0" err="1" smtClean="0">
                <a:solidFill>
                  <a:schemeClr val="tx1"/>
                </a:solidFill>
                <a:effectLst/>
                <a:latin typeface="+mn-lt"/>
                <a:ea typeface="+mn-ea"/>
                <a:cs typeface="+mn-cs"/>
              </a:rPr>
              <a:t>Android</a:t>
            </a:r>
            <a:r>
              <a:rPr lang="ru-RU" sz="1200" b="0" i="0" kern="1200" dirty="0" smtClean="0">
                <a:solidFill>
                  <a:schemeClr val="tx1"/>
                </a:solidFill>
                <a:effectLst/>
                <a:latin typeface="+mn-lt"/>
                <a:ea typeface="+mn-ea"/>
                <a:cs typeface="+mn-cs"/>
              </a:rPr>
              <a:t> доступ к базе данных в другом потоке блокируется во время транзакции...</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56</a:t>
            </a:fld>
            <a:endParaRPr lang="en-US"/>
          </a:p>
        </p:txBody>
      </p:sp>
    </p:spTree>
    <p:extLst>
      <p:ext uri="{BB962C8B-B14F-4D97-AF65-F5344CB8AC3E}">
        <p14:creationId xmlns:p14="http://schemas.microsoft.com/office/powerpoint/2010/main" val="1944092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Вы также можете выполнить запись в файл с помощью потока. Откройте файл с помощью </a:t>
            </a:r>
            <a:r>
              <a:rPr lang="ru-RU" sz="1200" b="0" i="0" kern="1200" dirty="0" err="1" smtClean="0">
                <a:solidFill>
                  <a:schemeClr val="tx1"/>
                </a:solidFill>
                <a:effectLst/>
                <a:latin typeface="+mn-lt"/>
                <a:ea typeface="+mn-ea"/>
                <a:cs typeface="+mn-cs"/>
              </a:rPr>
              <a:t>OpenWrite</a:t>
            </a:r>
            <a:r>
              <a:rPr lang="ru-RU" sz="1200" b="0" i="0" kern="1200" dirty="0" smtClean="0">
                <a:solidFill>
                  <a:schemeClr val="tx1"/>
                </a:solidFill>
                <a:effectLst/>
                <a:latin typeface="+mn-lt"/>
                <a:ea typeface="+mn-ea"/>
                <a:cs typeface="+mn-cs"/>
              </a:rPr>
              <a:t>, который возвращает </a:t>
            </a:r>
            <a:r>
              <a:rPr lang="ru-RU" sz="1200" b="0" i="0" kern="1200" dirty="0" err="1" smtClean="0">
                <a:solidFill>
                  <a:schemeClr val="tx1"/>
                </a:solidFill>
                <a:effectLst/>
                <a:latin typeface="+mn-lt"/>
                <a:ea typeface="+mn-ea"/>
                <a:cs typeface="+mn-cs"/>
              </a:rPr>
              <a:t>IOSink</a:t>
            </a:r>
            <a:r>
              <a:rPr lang="ru-RU" sz="1200" b="0" i="0" kern="1200" dirty="0" smtClean="0">
                <a:solidFill>
                  <a:schemeClr val="tx1"/>
                </a:solidFill>
                <a:effectLst/>
                <a:latin typeface="+mn-lt"/>
                <a:ea typeface="+mn-ea"/>
                <a:cs typeface="+mn-cs"/>
              </a:rPr>
              <a:t>, в который вы можете записывать данные. Обязательно закройте приемник с помощью метода </a:t>
            </a:r>
            <a:r>
              <a:rPr lang="ru-RU" sz="1200" b="0" i="0" kern="1200" dirty="0" err="1" smtClean="0">
                <a:solidFill>
                  <a:schemeClr val="tx1"/>
                </a:solidFill>
                <a:effectLst/>
                <a:latin typeface="+mn-lt"/>
                <a:ea typeface="+mn-ea"/>
                <a:cs typeface="+mn-cs"/>
              </a:rPr>
              <a:t>IOSink.close</a:t>
            </a:r>
            <a:r>
              <a:rPr lang="ru-RU" sz="1200" b="0" i="0"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6</a:t>
            </a:fld>
            <a:endParaRPr lang="en-US"/>
          </a:p>
        </p:txBody>
      </p:sp>
    </p:spTree>
    <p:extLst>
      <p:ext uri="{BB962C8B-B14F-4D97-AF65-F5344CB8AC3E}">
        <p14:creationId xmlns:p14="http://schemas.microsoft.com/office/powerpoint/2010/main" val="23520272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Это ответвление от плагина </a:t>
            </a:r>
            <a:r>
              <a:rPr lang="ru-RU" sz="1200" b="0" i="0" kern="1200" dirty="0" err="1" smtClean="0">
                <a:solidFill>
                  <a:schemeClr val="tx1"/>
                </a:solidFill>
                <a:effectLst/>
                <a:latin typeface="+mn-lt"/>
                <a:ea typeface="+mn-ea"/>
                <a:cs typeface="+mn-cs"/>
              </a:rPr>
              <a:t>sqflite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sqflite_common</a:t>
            </a:r>
            <a:r>
              <a:rPr lang="ru-RU" sz="1200" b="0" i="0" kern="1200" dirty="0" smtClean="0">
                <a:solidFill>
                  <a:schemeClr val="tx1"/>
                </a:solidFill>
                <a:effectLst/>
                <a:latin typeface="+mn-lt"/>
                <a:ea typeface="+mn-ea"/>
                <a:cs typeface="+mn-cs"/>
              </a:rPr>
              <a:t> версии 1.0.0 В этом ответвлении используется пакет </a:t>
            </a:r>
            <a:r>
              <a:rPr lang="ru-RU" sz="1200" b="0" i="0" kern="1200" dirty="0" err="1" smtClean="0">
                <a:solidFill>
                  <a:schemeClr val="tx1"/>
                </a:solidFill>
                <a:effectLst/>
                <a:latin typeface="+mn-lt"/>
                <a:ea typeface="+mn-ea"/>
                <a:cs typeface="+mn-cs"/>
              </a:rPr>
              <a:t>Dart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sqflite_common</a:t>
            </a:r>
            <a:r>
              <a:rPr lang="ru-RU" sz="1200" b="0" i="0" kern="1200" dirty="0" smtClean="0">
                <a:solidFill>
                  <a:schemeClr val="tx1"/>
                </a:solidFill>
                <a:effectLst/>
                <a:latin typeface="+mn-lt"/>
                <a:ea typeface="+mn-ea"/>
                <a:cs typeface="+mn-cs"/>
              </a:rPr>
              <a:t>, но с собственной реализацией, которая использует библиотеку </a:t>
            </a:r>
            <a:r>
              <a:rPr lang="ru-RU" sz="1200" b="0" i="0" kern="1200" dirty="0" err="1" smtClean="0">
                <a:solidFill>
                  <a:schemeClr val="tx1"/>
                </a:solidFill>
                <a:effectLst/>
                <a:latin typeface="+mn-lt"/>
                <a:ea typeface="+mn-ea"/>
                <a:cs typeface="+mn-cs"/>
              </a:rPr>
              <a:t>SQLCipher</a:t>
            </a:r>
            <a:r>
              <a:rPr lang="ru-RU" sz="1200" b="0" i="0" kern="1200" dirty="0" smtClean="0">
                <a:solidFill>
                  <a:schemeClr val="tx1"/>
                </a:solidFill>
                <a:effectLst/>
                <a:latin typeface="+mn-lt"/>
                <a:ea typeface="+mn-ea"/>
                <a:cs typeface="+mn-cs"/>
              </a:rPr>
              <a:t> как для </a:t>
            </a:r>
            <a:r>
              <a:rPr lang="ru-RU" sz="1200" b="0" i="0" kern="1200" dirty="0" err="1" smtClean="0">
                <a:solidFill>
                  <a:schemeClr val="tx1"/>
                </a:solidFill>
                <a:effectLst/>
                <a:latin typeface="+mn-lt"/>
                <a:ea typeface="+mn-ea"/>
                <a:cs typeface="+mn-cs"/>
              </a:rPr>
              <a:t>iOS</a:t>
            </a:r>
            <a:r>
              <a:rPr lang="ru-RU" sz="1200" b="0" i="0" kern="1200" dirty="0" smtClean="0">
                <a:solidFill>
                  <a:schemeClr val="tx1"/>
                </a:solidFill>
                <a:effectLst/>
                <a:latin typeface="+mn-lt"/>
                <a:ea typeface="+mn-ea"/>
                <a:cs typeface="+mn-cs"/>
              </a:rPr>
              <a:t>, так и для </a:t>
            </a:r>
            <a:r>
              <a:rPr lang="ru-RU" sz="1200" b="0" i="0" kern="1200" dirty="0" err="1" smtClean="0">
                <a:solidFill>
                  <a:schemeClr val="tx1"/>
                </a:solidFill>
                <a:effectLst/>
                <a:latin typeface="+mn-lt"/>
                <a:ea typeface="+mn-ea"/>
                <a:cs typeface="+mn-cs"/>
              </a:rPr>
              <a:t>Android</a:t>
            </a:r>
            <a:r>
              <a:rPr lang="ru-RU" sz="1200" b="0" i="0" kern="1200" dirty="0" smtClean="0">
                <a:solidFill>
                  <a:schemeClr val="tx1"/>
                </a:solidFill>
                <a:effectLst/>
                <a:latin typeface="+mn-lt"/>
                <a:ea typeface="+mn-ea"/>
                <a:cs typeface="+mn-cs"/>
              </a:rPr>
              <a:t>. API такой же, как у плагина </a:t>
            </a:r>
            <a:r>
              <a:rPr lang="ru-RU" sz="1200" b="0" i="0" kern="1200" dirty="0" err="1" smtClean="0">
                <a:solidFill>
                  <a:schemeClr val="tx1"/>
                </a:solidFill>
                <a:effectLst/>
                <a:latin typeface="+mn-lt"/>
                <a:ea typeface="+mn-ea"/>
                <a:cs typeface="+mn-cs"/>
              </a:rPr>
              <a:t>sqflite</a:t>
            </a:r>
            <a:r>
              <a:rPr lang="ru-RU" sz="1200" b="0" i="0" kern="1200" dirty="0" smtClean="0">
                <a:solidFill>
                  <a:schemeClr val="tx1"/>
                </a:solidFill>
                <a:effectLst/>
                <a:latin typeface="+mn-lt"/>
                <a:ea typeface="+mn-ea"/>
                <a:cs typeface="+mn-cs"/>
              </a:rPr>
              <a:t>, за исключением того, что метод </a:t>
            </a:r>
            <a:r>
              <a:rPr lang="ru-RU" sz="1200" b="0" i="0" kern="1200" dirty="0" err="1" smtClean="0">
                <a:solidFill>
                  <a:schemeClr val="tx1"/>
                </a:solidFill>
                <a:effectLst/>
                <a:latin typeface="+mn-lt"/>
                <a:ea typeface="+mn-ea"/>
                <a:cs typeface="+mn-cs"/>
              </a:rPr>
              <a:t>openDatabase</a:t>
            </a:r>
            <a:r>
              <a:rPr lang="ru-RU" sz="1200" b="0" i="0" kern="1200" dirty="0" smtClean="0">
                <a:solidFill>
                  <a:schemeClr val="tx1"/>
                </a:solidFill>
                <a:effectLst/>
                <a:latin typeface="+mn-lt"/>
                <a:ea typeface="+mn-ea"/>
                <a:cs typeface="+mn-cs"/>
              </a:rPr>
              <a:t> включает необязательный параметр </a:t>
            </a:r>
            <a:r>
              <a:rPr lang="ru-RU" sz="1200" b="0" i="0" kern="1200" dirty="0" err="1" smtClean="0">
                <a:solidFill>
                  <a:schemeClr val="tx1"/>
                </a:solidFill>
                <a:effectLst/>
                <a:latin typeface="+mn-lt"/>
                <a:ea typeface="+mn-ea"/>
                <a:cs typeface="+mn-cs"/>
              </a:rPr>
              <a:t>password</a:t>
            </a:r>
            <a:r>
              <a:rPr lang="ru-RU" sz="1200" b="0" i="0" kern="1200" dirty="0" smtClean="0">
                <a:solidFill>
                  <a:schemeClr val="tx1"/>
                </a:solidFill>
                <a:effectLst/>
                <a:latin typeface="+mn-lt"/>
                <a:ea typeface="+mn-ea"/>
                <a:cs typeface="+mn-cs"/>
              </a:rPr>
              <a:t>. Версия плагина </a:t>
            </a:r>
            <a:r>
              <a:rPr lang="ru-RU" sz="1200" b="0" i="0" kern="1200" dirty="0" err="1" smtClean="0">
                <a:solidFill>
                  <a:schemeClr val="tx1"/>
                </a:solidFill>
                <a:effectLst/>
                <a:latin typeface="+mn-lt"/>
                <a:ea typeface="+mn-ea"/>
                <a:cs typeface="+mn-cs"/>
              </a:rPr>
              <a:t>SQLCipher</a:t>
            </a:r>
            <a:r>
              <a:rPr lang="ru-RU" sz="1200" b="0" i="0" kern="1200" dirty="0" smtClean="0">
                <a:solidFill>
                  <a:schemeClr val="tx1"/>
                </a:solidFill>
                <a:effectLst/>
                <a:latin typeface="+mn-lt"/>
                <a:ea typeface="+mn-ea"/>
                <a:cs typeface="+mn-cs"/>
              </a:rPr>
              <a:t> - 4.x Если вы попытаетесь открыть базу данных, зашифрованную с помощью более ранней версии </a:t>
            </a:r>
            <a:r>
              <a:rPr lang="ru-RU" sz="1200" b="0" i="0" kern="1200" dirty="0" err="1" smtClean="0">
                <a:solidFill>
                  <a:schemeClr val="tx1"/>
                </a:solidFill>
                <a:effectLst/>
                <a:latin typeface="+mn-lt"/>
                <a:ea typeface="+mn-ea"/>
                <a:cs typeface="+mn-cs"/>
              </a:rPr>
              <a:t>SQLCipher</a:t>
            </a:r>
            <a:r>
              <a:rPr lang="ru-RU" sz="1200" b="0" i="0" kern="1200" dirty="0" smtClean="0">
                <a:solidFill>
                  <a:schemeClr val="tx1"/>
                </a:solidFill>
                <a:effectLst/>
                <a:latin typeface="+mn-lt"/>
                <a:ea typeface="+mn-ea"/>
                <a:cs typeface="+mn-cs"/>
              </a:rPr>
              <a:t>, плагин попытается перенести ее на новую версию, используя операцию PRAGMA </a:t>
            </a:r>
            <a:r>
              <a:rPr lang="ru-RU" sz="1200" b="0" i="0" kern="1200" dirty="0" err="1" smtClean="0">
                <a:solidFill>
                  <a:schemeClr val="tx1"/>
                </a:solidFill>
                <a:effectLst/>
                <a:latin typeface="+mn-lt"/>
                <a:ea typeface="+mn-ea"/>
                <a:cs typeface="+mn-cs"/>
              </a:rPr>
              <a:t>cipher_migrate</a:t>
            </a:r>
            <a:r>
              <a:rPr lang="ru-RU" sz="1200" b="0" i="0" kern="1200" dirty="0" smtClean="0">
                <a:solidFill>
                  <a:schemeClr val="tx1"/>
                </a:solidFill>
                <a:effectLst/>
                <a:latin typeface="+mn-lt"/>
                <a:ea typeface="+mn-ea"/>
                <a:cs typeface="+mn-cs"/>
              </a:rPr>
              <a:t> (Этот автоматический переход на версию 4 выполняется только в </a:t>
            </a:r>
            <a:r>
              <a:rPr lang="ru-RU" sz="1200" b="0" i="0" kern="1200" dirty="0" err="1" smtClean="0">
                <a:solidFill>
                  <a:schemeClr val="tx1"/>
                </a:solidFill>
                <a:effectLst/>
                <a:latin typeface="+mn-lt"/>
                <a:ea typeface="+mn-ea"/>
                <a:cs typeface="+mn-cs"/>
              </a:rPr>
              <a:t>Android</a:t>
            </a:r>
            <a:r>
              <a:rPr lang="ru-RU" sz="1200" b="0" i="0" kern="1200" dirty="0" smtClean="0">
                <a:solidFill>
                  <a:schemeClr val="tx1"/>
                </a:solidFill>
                <a:effectLst/>
                <a:latin typeface="+mn-lt"/>
                <a:ea typeface="+mn-ea"/>
                <a:cs typeface="+mn-cs"/>
              </a:rPr>
              <a:t>. Приветствуется публикация этой функции в </a:t>
            </a:r>
            <a:r>
              <a:rPr lang="ru-RU" sz="1200" b="0" i="0" kern="1200" dirty="0" err="1" smtClean="0">
                <a:solidFill>
                  <a:schemeClr val="tx1"/>
                </a:solidFill>
                <a:effectLst/>
                <a:latin typeface="+mn-lt"/>
                <a:ea typeface="+mn-ea"/>
                <a:cs typeface="+mn-cs"/>
              </a:rPr>
              <a:t>iOS</a:t>
            </a:r>
            <a:r>
              <a:rPr lang="ru-RU" sz="1200" b="0" i="0"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57</a:t>
            </a:fld>
            <a:endParaRPr lang="en-US"/>
          </a:p>
        </p:txBody>
      </p:sp>
    </p:spTree>
    <p:extLst>
      <p:ext uri="{BB962C8B-B14F-4D97-AF65-F5344CB8AC3E}">
        <p14:creationId xmlns:p14="http://schemas.microsoft.com/office/powerpoint/2010/main" val="32702809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Многие приложения предполагают обработку данных на телефоне и, далее, их синхронизацию с </a:t>
            </a:r>
            <a:r>
              <a:rPr lang="ru-RU" sz="1200" b="0" i="0" kern="1200" dirty="0" err="1" smtClean="0">
                <a:solidFill>
                  <a:schemeClr val="tx1"/>
                </a:solidFill>
                <a:effectLst/>
                <a:latin typeface="+mn-lt"/>
                <a:ea typeface="+mn-ea"/>
                <a:cs typeface="+mn-cs"/>
              </a:rPr>
              <a:t>бэкендом</a:t>
            </a:r>
            <a:r>
              <a:rPr lang="ru-RU" sz="1200" b="0" i="0" kern="1200" dirty="0" smtClean="0">
                <a:solidFill>
                  <a:schemeClr val="tx1"/>
                </a:solidFill>
                <a:effectLst/>
                <a:latin typeface="+mn-lt"/>
                <a:ea typeface="+mn-ea"/>
                <a:cs typeface="+mn-cs"/>
              </a:rPr>
              <a:t>. Например: списки дел, списки каких либо данных (анализов, заметок и т.п.).</a:t>
            </a:r>
          </a:p>
          <a:p>
            <a:r>
              <a:rPr lang="ru-RU" dirty="0" smtClean="0"/>
              <a:t/>
            </a:r>
            <a:br>
              <a:rPr lang="ru-RU" dirty="0" smtClean="0"/>
            </a:br>
            <a:r>
              <a:rPr lang="ru-RU" sz="1200" b="0" i="0" kern="1200" dirty="0" smtClean="0">
                <a:solidFill>
                  <a:schemeClr val="tx1"/>
                </a:solidFill>
                <a:effectLst/>
                <a:latin typeface="+mn-lt"/>
                <a:ea typeface="+mn-ea"/>
                <a:cs typeface="+mn-cs"/>
              </a:rPr>
              <a:t>Совсем не круто, когда список всего нескольких тысяч элементов, при удалении одного из них и далее записи в </a:t>
            </a:r>
            <a:r>
              <a:rPr lang="ru-RU" sz="1200" b="0" i="0" kern="1200" dirty="0" err="1" smtClean="0">
                <a:solidFill>
                  <a:schemeClr val="tx1"/>
                </a:solidFill>
                <a:effectLst/>
                <a:latin typeface="+mn-lt"/>
                <a:ea typeface="+mn-ea"/>
                <a:cs typeface="+mn-cs"/>
              </a:rPr>
              <a:t>кеш</a:t>
            </a:r>
            <a:r>
              <a:rPr lang="ru-RU" sz="1200" b="0" i="0" kern="1200" dirty="0" smtClean="0">
                <a:solidFill>
                  <a:schemeClr val="tx1"/>
                </a:solidFill>
                <a:effectLst/>
                <a:latin typeface="+mn-lt"/>
                <a:ea typeface="+mn-ea"/>
                <a:cs typeface="+mn-cs"/>
              </a:rPr>
              <a:t> или при поиске по </a:t>
            </a:r>
            <a:r>
              <a:rPr lang="ru-RU" sz="1200" b="0" i="0" kern="1200" dirty="0" err="1" smtClean="0">
                <a:solidFill>
                  <a:schemeClr val="tx1"/>
                </a:solidFill>
                <a:effectLst/>
                <a:latin typeface="+mn-lt"/>
                <a:ea typeface="+mn-ea"/>
                <a:cs typeface="+mn-cs"/>
              </a:rPr>
              <a:t>кешу</a:t>
            </a:r>
            <a:r>
              <a:rPr lang="ru-RU" sz="1200" b="0" i="0" kern="1200" dirty="0" smtClean="0">
                <a:solidFill>
                  <a:schemeClr val="tx1"/>
                </a:solidFill>
                <a:effectLst/>
                <a:latin typeface="+mn-lt"/>
                <a:ea typeface="+mn-ea"/>
                <a:cs typeface="+mn-cs"/>
              </a:rPr>
              <a:t> — начинает тормозить.</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Решение есть! </a:t>
            </a:r>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noSql</a:t>
            </a:r>
            <a:r>
              <a:rPr lang="ru-RU" sz="1200" b="0" i="0" kern="1200" dirty="0" smtClean="0">
                <a:solidFill>
                  <a:schemeClr val="tx1"/>
                </a:solidFill>
                <a:effectLst/>
                <a:latin typeface="+mn-lt"/>
                <a:ea typeface="+mn-ea"/>
                <a:cs typeface="+mn-cs"/>
              </a:rPr>
              <a:t> база, написанная на чистом </a:t>
            </a:r>
            <a:r>
              <a:rPr lang="ru-RU" sz="1200" b="0" i="0" kern="1200" dirty="0" err="1" smtClean="0">
                <a:solidFill>
                  <a:schemeClr val="tx1"/>
                </a:solidFill>
                <a:effectLst/>
                <a:latin typeface="+mn-lt"/>
                <a:ea typeface="+mn-ea"/>
                <a:cs typeface="+mn-cs"/>
              </a:rPr>
              <a:t>Dart</a:t>
            </a:r>
            <a:r>
              <a:rPr lang="ru-RU" sz="1200" b="0" i="0" kern="1200" dirty="0" smtClean="0">
                <a:solidFill>
                  <a:schemeClr val="tx1"/>
                </a:solidFill>
                <a:effectLst/>
                <a:latin typeface="+mn-lt"/>
                <a:ea typeface="+mn-ea"/>
                <a:cs typeface="+mn-cs"/>
              </a:rPr>
              <a:t>, очень быстрая. Кроме этого плюсы </a:t>
            </a:r>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a:t>
            </a:r>
          </a:p>
          <a:p>
            <a:r>
              <a:rPr lang="ru-RU" dirty="0" smtClean="0"/>
              <a:t/>
            </a:r>
            <a:br>
              <a:rPr lang="ru-RU" dirty="0" smtClean="0"/>
            </a:br>
            <a:r>
              <a:rPr lang="ru-RU" sz="1200" b="0" i="0" kern="1200" dirty="0" smtClean="0">
                <a:solidFill>
                  <a:schemeClr val="tx1"/>
                </a:solidFill>
                <a:effectLst/>
                <a:latin typeface="+mn-lt"/>
                <a:ea typeface="+mn-ea"/>
                <a:cs typeface="+mn-cs"/>
              </a:rPr>
              <a:t>Кросс-</a:t>
            </a:r>
            <a:r>
              <a:rPr lang="ru-RU" sz="1200" b="0" i="0" kern="1200" dirty="0" err="1" smtClean="0">
                <a:solidFill>
                  <a:schemeClr val="tx1"/>
                </a:solidFill>
                <a:effectLst/>
                <a:latin typeface="+mn-lt"/>
                <a:ea typeface="+mn-ea"/>
                <a:cs typeface="+mn-cs"/>
              </a:rPr>
              <a:t>платформенность</a:t>
            </a:r>
            <a:r>
              <a:rPr lang="ru-RU" sz="1200" b="0" i="0" kern="1200" dirty="0" smtClean="0">
                <a:solidFill>
                  <a:schemeClr val="tx1"/>
                </a:solidFill>
                <a:effectLst/>
                <a:latin typeface="+mn-lt"/>
                <a:ea typeface="+mn-ea"/>
                <a:cs typeface="+mn-cs"/>
              </a:rPr>
              <a:t> — так как на чистом </a:t>
            </a:r>
            <a:r>
              <a:rPr lang="ru-RU" sz="1200" b="0" i="0" kern="1200" dirty="0" err="1" smtClean="0">
                <a:solidFill>
                  <a:schemeClr val="tx1"/>
                </a:solidFill>
                <a:effectLst/>
                <a:latin typeface="+mn-lt"/>
                <a:ea typeface="+mn-ea"/>
                <a:cs typeface="+mn-cs"/>
              </a:rPr>
              <a:t>Dart</a:t>
            </a:r>
            <a:r>
              <a:rPr lang="ru-RU" sz="1200" b="0" i="0" kern="1200" dirty="0" smtClean="0">
                <a:solidFill>
                  <a:schemeClr val="tx1"/>
                </a:solidFill>
                <a:effectLst/>
                <a:latin typeface="+mn-lt"/>
                <a:ea typeface="+mn-ea"/>
                <a:cs typeface="+mn-cs"/>
              </a:rPr>
              <a:t> и нет </a:t>
            </a:r>
            <a:r>
              <a:rPr lang="ru-RU" sz="1200" b="0" i="0" kern="1200" dirty="0" err="1" smtClean="0">
                <a:solidFill>
                  <a:schemeClr val="tx1"/>
                </a:solidFill>
                <a:effectLst/>
                <a:latin typeface="+mn-lt"/>
                <a:ea typeface="+mn-ea"/>
                <a:cs typeface="+mn-cs"/>
              </a:rPr>
              <a:t>нативных</a:t>
            </a:r>
            <a:r>
              <a:rPr lang="ru-RU" sz="1200" b="0" i="0" kern="1200" dirty="0" smtClean="0">
                <a:solidFill>
                  <a:schemeClr val="tx1"/>
                </a:solidFill>
                <a:effectLst/>
                <a:latin typeface="+mn-lt"/>
                <a:ea typeface="+mn-ea"/>
                <a:cs typeface="+mn-cs"/>
              </a:rPr>
              <a:t> зависимостей — </a:t>
            </a:r>
            <a:r>
              <a:rPr lang="ru-RU" sz="1200" b="0" i="0" kern="1200" dirty="0" err="1" smtClean="0">
                <a:solidFill>
                  <a:schemeClr val="tx1"/>
                </a:solidFill>
                <a:effectLst/>
                <a:latin typeface="+mn-lt"/>
                <a:ea typeface="+mn-ea"/>
                <a:cs typeface="+mn-cs"/>
              </a:rPr>
              <a:t>mobile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desktop</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browser</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Высокая производительность.</a:t>
            </a:r>
          </a:p>
          <a:p>
            <a:r>
              <a:rPr lang="ru-RU" sz="1200" b="0" i="0" kern="1200" dirty="0" smtClean="0">
                <a:solidFill>
                  <a:schemeClr val="tx1"/>
                </a:solidFill>
                <a:effectLst/>
                <a:latin typeface="+mn-lt"/>
                <a:ea typeface="+mn-ea"/>
                <a:cs typeface="+mn-cs"/>
              </a:rPr>
              <a:t>Встроенное сильное шифрование.</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58</a:t>
            </a:fld>
            <a:endParaRPr lang="en-US"/>
          </a:p>
        </p:txBody>
      </p:sp>
    </p:spTree>
    <p:extLst>
      <p:ext uri="{BB962C8B-B14F-4D97-AF65-F5344CB8AC3E}">
        <p14:creationId xmlns:p14="http://schemas.microsoft.com/office/powerpoint/2010/main" val="16883797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 отличается высокой производительностью, поскольку имеет небольшие накладные расходы по сравнению с реляционными базами данных. API очень близок к тому, как данные хранятся на диске.</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Базы данных типа "Ключ-значение" могут использоваться для хранения практически любых данных. Например:</a:t>
            </a:r>
          </a:p>
          <a:p>
            <a:endParaRPr lang="ru-RU" sz="1200" b="0" i="0" kern="1200" dirty="0" smtClean="0">
              <a:solidFill>
                <a:schemeClr val="tx1"/>
              </a:solidFill>
              <a:effectLst/>
              <a:latin typeface="+mn-lt"/>
              <a:ea typeface="+mn-ea"/>
              <a:cs typeface="+mn-cs"/>
            </a:endParaRPr>
          </a:p>
          <a:p>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 также является одним из лучших вариантов, когда речь заходит о кроссплатформенной поддержке. Вам не нужно включать двоичные файлы, и он работает в браузере с использованием </a:t>
            </a:r>
            <a:r>
              <a:rPr lang="ru-RU" sz="1200" b="0" i="0" kern="1200" dirty="0" err="1" smtClean="0">
                <a:solidFill>
                  <a:schemeClr val="tx1"/>
                </a:solidFill>
                <a:effectLst/>
                <a:latin typeface="+mn-lt"/>
                <a:ea typeface="+mn-ea"/>
                <a:cs typeface="+mn-cs"/>
              </a:rPr>
              <a:t>IndexedDB</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Если вы используете пакеты </a:t>
            </a:r>
            <a:r>
              <a:rPr lang="ru-RU" sz="1200" b="0" i="0" kern="1200" dirty="0" err="1" smtClean="0">
                <a:solidFill>
                  <a:schemeClr val="tx1"/>
                </a:solidFill>
                <a:effectLst/>
                <a:latin typeface="+mn-lt"/>
                <a:ea typeface="+mn-ea"/>
                <a:cs typeface="+mn-cs"/>
              </a:rPr>
              <a:t>shared_preferences</a:t>
            </a:r>
            <a:r>
              <a:rPr lang="ru-RU" sz="1200" b="0" i="0" kern="1200" dirty="0" smtClean="0">
                <a:solidFill>
                  <a:schemeClr val="tx1"/>
                </a:solidFill>
                <a:effectLst/>
                <a:latin typeface="+mn-lt"/>
                <a:ea typeface="+mn-ea"/>
                <a:cs typeface="+mn-cs"/>
              </a:rPr>
              <a:t> и вам не нужно получать к ним доступ из машинного кода, вам всегда следует использовать </a:t>
            </a:r>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62</a:t>
            </a:fld>
            <a:endParaRPr lang="en-US"/>
          </a:p>
        </p:txBody>
      </p:sp>
    </p:spTree>
    <p:extLst>
      <p:ext uri="{BB962C8B-B14F-4D97-AF65-F5344CB8AC3E}">
        <p14:creationId xmlns:p14="http://schemas.microsoft.com/office/powerpoint/2010/main" val="27090211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63</a:t>
            </a:fld>
            <a:endParaRPr lang="en-US"/>
          </a:p>
        </p:txBody>
      </p:sp>
    </p:spTree>
    <p:extLst>
      <p:ext uri="{BB962C8B-B14F-4D97-AF65-F5344CB8AC3E}">
        <p14:creationId xmlns:p14="http://schemas.microsoft.com/office/powerpoint/2010/main" val="16937117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Если ящик вам больше не нужен, вам следует закрыть его. Все кэшированные ключи и значения ящика будут удалены из памяти, а файл ящика будет закрыт после завершения всех активных операций чтения и записи.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Перед завершением работы приложения вам следует вызвать </a:t>
            </a:r>
            <a:r>
              <a:rPr lang="ru-RU" sz="1200" b="0" i="0" kern="1200" dirty="0" err="1" smtClean="0">
                <a:solidFill>
                  <a:schemeClr val="tx1"/>
                </a:solidFill>
                <a:effectLst/>
                <a:latin typeface="+mn-lt"/>
                <a:ea typeface="+mn-ea"/>
                <a:cs typeface="+mn-cs"/>
              </a:rPr>
              <a:t>Hive.close</a:t>
            </a:r>
            <a:r>
              <a:rPr lang="ru-RU" sz="1200" b="0" i="0" kern="1200" dirty="0" smtClean="0">
                <a:solidFill>
                  <a:schemeClr val="tx1"/>
                </a:solidFill>
                <a:effectLst/>
                <a:latin typeface="+mn-lt"/>
                <a:ea typeface="+mn-ea"/>
                <a:cs typeface="+mn-cs"/>
              </a:rPr>
              <a:t>(), чтобы закрыть все открытые окна. Не волнуйтесь, если приложение будет закрыто до того, как вы закроете </a:t>
            </a:r>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 это не имеет значения.</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b="1" dirty="0" err="1" smtClean="0">
                <a:effectLst/>
              </a:rPr>
              <a:t>var</a:t>
            </a:r>
            <a:r>
              <a:rPr lang="en-US" dirty="0" smtClean="0"/>
              <a:t> name = </a:t>
            </a:r>
            <a:r>
              <a:rPr lang="en-US" dirty="0" err="1" smtClean="0"/>
              <a:t>box.</a:t>
            </a:r>
            <a:r>
              <a:rPr lang="en-US" b="1" dirty="0" err="1" smtClean="0">
                <a:effectLst/>
              </a:rPr>
              <a:t>get</a:t>
            </a:r>
            <a:r>
              <a:rPr lang="en-US" dirty="0" smtClean="0"/>
              <a:t>(</a:t>
            </a:r>
            <a:r>
              <a:rPr lang="en-US" dirty="0" smtClean="0">
                <a:effectLst/>
              </a:rPr>
              <a:t>'name'</a:t>
            </a:r>
            <a:r>
              <a:rPr lang="en-US" dirty="0" smtClean="0"/>
              <a:t>);</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65</a:t>
            </a:fld>
            <a:endParaRPr lang="en-US"/>
          </a:p>
        </p:txBody>
      </p:sp>
    </p:spTree>
    <p:extLst>
      <p:ext uri="{BB962C8B-B14F-4D97-AF65-F5344CB8AC3E}">
        <p14:creationId xmlns:p14="http://schemas.microsoft.com/office/powerpoint/2010/main" val="8493965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Если ключ не существует, возвращается значение </a:t>
            </a:r>
            <a:r>
              <a:rPr lang="ru-RU" sz="1200" b="0" i="0" kern="1200" dirty="0" err="1" smtClean="0">
                <a:solidFill>
                  <a:schemeClr val="tx1"/>
                </a:solidFill>
                <a:effectLst/>
                <a:latin typeface="+mn-lt"/>
                <a:ea typeface="+mn-ea"/>
                <a:cs typeface="+mn-cs"/>
              </a:rPr>
              <a:t>null</a:t>
            </a:r>
            <a:r>
              <a:rPr lang="ru-RU" sz="1200" b="0" i="0" kern="1200" dirty="0" smtClean="0">
                <a:solidFill>
                  <a:schemeClr val="tx1"/>
                </a:solidFill>
                <a:effectLst/>
                <a:latin typeface="+mn-lt"/>
                <a:ea typeface="+mn-ea"/>
                <a:cs typeface="+mn-cs"/>
              </a:rPr>
              <a:t>. При желании вы можете указать значение по умолчанию, которое возвращается в случае, если ключ не существует.</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Вы всегда получаете один и тот же экземпляр объекта по определенному ключу. Это не имеет значения для примитивных значений, поскольку примитивы неизменяемы, но это важно для всех остальных объектов.</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Вы можете удивиться, почему запись работает без асинхронного кода. Это одна из главных сильных сторон </a:t>
            </a:r>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a:t>
            </a:r>
            <a:r>
              <a:rPr lang="ru-RU" dirty="0" smtClean="0"/>
              <a:t/>
            </a:r>
            <a:br>
              <a:rPr lang="ru-RU" dirty="0" smtClean="0"/>
            </a:br>
            <a:r>
              <a:rPr lang="ru-RU" sz="1200" b="0" i="0" kern="1200" dirty="0" smtClean="0">
                <a:solidFill>
                  <a:schemeClr val="tx1"/>
                </a:solidFill>
                <a:effectLst/>
                <a:latin typeface="+mn-lt"/>
                <a:ea typeface="+mn-ea"/>
                <a:cs typeface="+mn-cs"/>
              </a:rPr>
              <a:t>Изменения записываются на диск как можно скорее в фоновом режиме, но все слушатели немедленно получают уведомление. Если асинхронная операция завершается неудачей (чего не должно быть), все слушатели снова получают уведомление со старыми значениями.</a:t>
            </a:r>
            <a:r>
              <a:rPr lang="ru-RU" dirty="0" smtClean="0"/>
              <a:t/>
            </a:r>
            <a:br>
              <a:rPr lang="ru-RU" dirty="0" smtClean="0"/>
            </a:br>
            <a:r>
              <a:rPr lang="ru-RU" sz="1200" b="0" i="0" kern="1200" dirty="0" smtClean="0">
                <a:solidFill>
                  <a:schemeClr val="tx1"/>
                </a:solidFill>
                <a:effectLst/>
                <a:latin typeface="+mn-lt"/>
                <a:ea typeface="+mn-ea"/>
                <a:cs typeface="+mn-cs"/>
              </a:rPr>
              <a:t>Если вы хотите убедиться, что операция записи прошла успешно, просто дождитесь ее продолжения.</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Для отложенных блоков это работает по-другому: пока значение </a:t>
            </a:r>
            <a:r>
              <a:rPr lang="ru-RU" sz="1200" b="0" i="0" kern="1200" dirty="0" err="1" smtClean="0">
                <a:solidFill>
                  <a:schemeClr val="tx1"/>
                </a:solidFill>
                <a:effectLst/>
                <a:latin typeface="+mn-lt"/>
                <a:ea typeface="+mn-ea"/>
                <a:cs typeface="+mn-cs"/>
              </a:rPr>
              <a:t>Future</a:t>
            </a:r>
            <a:r>
              <a:rPr lang="ru-RU" sz="1200" b="0" i="0" kern="1200" dirty="0" smtClean="0">
                <a:solidFill>
                  <a:schemeClr val="tx1"/>
                </a:solidFill>
                <a:effectLst/>
                <a:latin typeface="+mn-lt"/>
                <a:ea typeface="+mn-ea"/>
                <a:cs typeface="+mn-cs"/>
              </a:rPr>
              <a:t>, возвращаемое функцией </a:t>
            </a:r>
            <a:r>
              <a:rPr lang="ru-RU" sz="1200" b="0" i="0" kern="1200" dirty="0" err="1" smtClean="0">
                <a:solidFill>
                  <a:schemeClr val="tx1"/>
                </a:solidFill>
                <a:effectLst/>
                <a:latin typeface="+mn-lt"/>
                <a:ea typeface="+mn-ea"/>
                <a:cs typeface="+mn-cs"/>
              </a:rPr>
              <a:t>put</a:t>
            </a:r>
            <a:r>
              <a:rPr lang="ru-RU" sz="1200" b="0" i="0" kern="1200" dirty="0" smtClean="0">
                <a:solidFill>
                  <a:schemeClr val="tx1"/>
                </a:solidFill>
                <a:effectLst/>
                <a:latin typeface="+mn-lt"/>
                <a:ea typeface="+mn-ea"/>
                <a:cs typeface="+mn-cs"/>
              </a:rPr>
              <a:t>(), не завершено, функция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возвращает старые значения (или </a:t>
            </a:r>
            <a:r>
              <a:rPr lang="ru-RU" sz="1200" b="0" i="0" kern="1200" dirty="0" err="1" smtClean="0">
                <a:solidFill>
                  <a:schemeClr val="tx1"/>
                </a:solidFill>
                <a:effectLst/>
                <a:latin typeface="+mn-lt"/>
                <a:ea typeface="+mn-ea"/>
                <a:cs typeface="+mn-cs"/>
              </a:rPr>
              <a:t>null</a:t>
            </a:r>
            <a:r>
              <a:rPr lang="ru-RU" sz="1200" b="0" i="0" kern="1200" dirty="0" smtClean="0">
                <a:solidFill>
                  <a:schemeClr val="tx1"/>
                </a:solidFill>
                <a:effectLst/>
                <a:latin typeface="+mn-lt"/>
                <a:ea typeface="+mn-ea"/>
                <a:cs typeface="+mn-cs"/>
              </a:rPr>
              <a:t>, если оно не существует).</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66</a:t>
            </a:fld>
            <a:endParaRPr lang="en-US"/>
          </a:p>
        </p:txBody>
      </p:sp>
    </p:spTree>
    <p:extLst>
      <p:ext uri="{BB962C8B-B14F-4D97-AF65-F5344CB8AC3E}">
        <p14:creationId xmlns:p14="http://schemas.microsoft.com/office/powerpoint/2010/main" val="5885681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опускаются все идентификаторы TYPEID от 0 до 223.</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Регистрация адаптера:</a:t>
            </a:r>
          </a:p>
          <a:p>
            <a:pPr rtl="0" latinLnBrk="0"/>
            <a:r>
              <a:rPr lang="ru-RU" sz="1200" b="0" i="0" kern="1200" dirty="0" err="1" smtClean="0">
                <a:solidFill>
                  <a:schemeClr val="tx1"/>
                </a:solidFill>
                <a:effectLst/>
                <a:latin typeface="+mn-lt"/>
                <a:ea typeface="+mn-ea"/>
                <a:cs typeface="+mn-cs"/>
              </a:rPr>
              <a:t>Hive.registerAdapter</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UserAdapter</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регистрируется адаптер </a:t>
            </a:r>
            <a:r>
              <a:rPr lang="ru-RU" sz="1200" b="0" i="0" kern="1200" dirty="0" err="1" smtClean="0">
                <a:solidFill>
                  <a:schemeClr val="tx1"/>
                </a:solidFill>
                <a:effectLst/>
                <a:latin typeface="+mn-lt"/>
                <a:ea typeface="+mn-ea"/>
                <a:cs typeface="+mn-cs"/>
              </a:rPr>
              <a:t>UserAdapter</a:t>
            </a:r>
            <a:r>
              <a:rPr lang="ru-RU" sz="1200" b="0" i="0" kern="1200" dirty="0" smtClean="0">
                <a:solidFill>
                  <a:schemeClr val="tx1"/>
                </a:solidFill>
                <a:effectLst/>
                <a:latin typeface="+mn-lt"/>
                <a:ea typeface="+mn-ea"/>
                <a:cs typeface="+mn-cs"/>
              </a:rPr>
              <a:t> для класса </a:t>
            </a:r>
            <a:r>
              <a:rPr lang="ru-RU" sz="1200" b="0" i="0" kern="1200" dirty="0" err="1" smtClean="0">
                <a:solidFill>
                  <a:schemeClr val="tx1"/>
                </a:solidFill>
                <a:effectLst/>
                <a:latin typeface="+mn-lt"/>
                <a:ea typeface="+mn-ea"/>
                <a:cs typeface="+mn-cs"/>
              </a:rPr>
              <a:t>User</a:t>
            </a:r>
            <a:r>
              <a:rPr lang="ru-RU" sz="1200" b="0" i="0" kern="1200" dirty="0" smtClean="0">
                <a:solidFill>
                  <a:schemeClr val="tx1"/>
                </a:solidFill>
                <a:effectLst/>
                <a:latin typeface="+mn-lt"/>
                <a:ea typeface="+mn-ea"/>
                <a:cs typeface="+mn-cs"/>
              </a:rPr>
              <a:t>. Адаптер необходим для </a:t>
            </a:r>
            <a:r>
              <a:rPr lang="ru-RU" sz="1200" b="0" i="0" kern="1200" dirty="0" err="1" smtClean="0">
                <a:solidFill>
                  <a:schemeClr val="tx1"/>
                </a:solidFill>
                <a:effectLst/>
                <a:latin typeface="+mn-lt"/>
                <a:ea typeface="+mn-ea"/>
                <a:cs typeface="+mn-cs"/>
              </a:rPr>
              <a:t>сериализации</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десериализации</a:t>
            </a:r>
            <a:r>
              <a:rPr lang="ru-RU" sz="1200" b="0" i="0" kern="1200" dirty="0" smtClean="0">
                <a:solidFill>
                  <a:schemeClr val="tx1"/>
                </a:solidFill>
                <a:effectLst/>
                <a:latin typeface="+mn-lt"/>
                <a:ea typeface="+mn-ea"/>
                <a:cs typeface="+mn-cs"/>
              </a:rPr>
              <a:t> объектов </a:t>
            </a:r>
            <a:r>
              <a:rPr lang="ru-RU" sz="1200" b="0" i="0" kern="1200" dirty="0" err="1" smtClean="0">
                <a:solidFill>
                  <a:schemeClr val="tx1"/>
                </a:solidFill>
                <a:effectLst/>
                <a:latin typeface="+mn-lt"/>
                <a:ea typeface="+mn-ea"/>
                <a:cs typeface="+mn-cs"/>
              </a:rPr>
              <a:t>User</a:t>
            </a:r>
            <a:r>
              <a:rPr lang="ru-RU" sz="1200" b="0" i="0" kern="1200" dirty="0" smtClean="0">
                <a:solidFill>
                  <a:schemeClr val="tx1"/>
                </a:solidFill>
                <a:effectLst/>
                <a:latin typeface="+mn-lt"/>
                <a:ea typeface="+mn-ea"/>
                <a:cs typeface="+mn-cs"/>
              </a:rPr>
              <a:t> в формат, который может быть сохранен в </a:t>
            </a:r>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 Адаптер должен реализовывать интерфейс </a:t>
            </a:r>
            <a:r>
              <a:rPr lang="ru-RU" sz="1200" b="0" i="0" kern="1200" dirty="0" err="1" smtClean="0">
                <a:solidFill>
                  <a:schemeClr val="tx1"/>
                </a:solidFill>
                <a:effectLst/>
                <a:latin typeface="+mn-lt"/>
                <a:ea typeface="+mn-ea"/>
                <a:cs typeface="+mn-cs"/>
              </a:rPr>
              <a:t>TypeAdapter</a:t>
            </a:r>
            <a:r>
              <a:rPr lang="ru-RU" sz="1200" b="0" i="0" kern="1200" dirty="0" smtClean="0">
                <a:solidFill>
                  <a:schemeClr val="tx1"/>
                </a:solidFill>
                <a:effectLst/>
                <a:latin typeface="+mn-lt"/>
                <a:ea typeface="+mn-ea"/>
                <a:cs typeface="+mn-cs"/>
              </a:rPr>
              <a:t> и содержать методы для преобразования объектов в байты и обратно.</a:t>
            </a:r>
          </a:p>
          <a:p>
            <a:r>
              <a:rPr lang="ru-RU" sz="1200" b="0" i="0" kern="1200" dirty="0" smtClean="0">
                <a:solidFill>
                  <a:schemeClr val="tx1"/>
                </a:solidFill>
                <a:effectLst/>
                <a:latin typeface="+mn-lt"/>
                <a:ea typeface="+mn-ea"/>
                <a:cs typeface="+mn-cs"/>
              </a:rPr>
              <a:t>Открытие бокса:</a:t>
            </a:r>
          </a:p>
          <a:p>
            <a:pPr rtl="0" latinLnBrk="0"/>
            <a:r>
              <a:rPr lang="ru-RU" sz="1200" b="0" i="0" kern="1200" dirty="0" err="1" smtClean="0">
                <a:solidFill>
                  <a:schemeClr val="tx1"/>
                </a:solidFill>
                <a:effectLst/>
                <a:latin typeface="+mn-lt"/>
                <a:ea typeface="+mn-ea"/>
                <a:cs typeface="+mn-cs"/>
              </a:rPr>
              <a:t>var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box</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Hive.openBox</a:t>
            </a:r>
            <a:r>
              <a:rPr lang="ru-RU" sz="1200" b="0" i="0" kern="1200" dirty="0" smtClean="0">
                <a:solidFill>
                  <a:schemeClr val="tx1"/>
                </a:solidFill>
                <a:effectLst/>
                <a:latin typeface="+mn-lt"/>
                <a:ea typeface="+mn-ea"/>
                <a:cs typeface="+mn-cs"/>
              </a:rPr>
              <a:t>&lt;</a:t>
            </a:r>
            <a:r>
              <a:rPr lang="ru-RU" sz="1200" b="0" i="0" kern="1200" dirty="0" err="1" smtClean="0">
                <a:solidFill>
                  <a:schemeClr val="tx1"/>
                </a:solidFill>
                <a:effectLst/>
                <a:latin typeface="+mn-lt"/>
                <a:ea typeface="+mn-ea"/>
                <a:cs typeface="+mn-cs"/>
              </a:rPr>
              <a:t>User</a:t>
            </a:r>
            <a:r>
              <a:rPr lang="ru-RU" sz="1200" b="0" i="0" kern="1200" dirty="0" smtClean="0">
                <a:solidFill>
                  <a:schemeClr val="tx1"/>
                </a:solidFill>
                <a:effectLst/>
                <a:latin typeface="+mn-lt"/>
                <a:ea typeface="+mn-ea"/>
                <a:cs typeface="+mn-cs"/>
              </a:rPr>
              <a:t>&gt;('</a:t>
            </a:r>
            <a:r>
              <a:rPr lang="ru-RU" sz="1200" b="0" i="0" kern="1200" dirty="0" err="1" smtClean="0">
                <a:solidFill>
                  <a:schemeClr val="tx1"/>
                </a:solidFill>
                <a:effectLst/>
                <a:latin typeface="+mn-lt"/>
                <a:ea typeface="+mn-ea"/>
                <a:cs typeface="+mn-cs"/>
              </a:rPr>
              <a:t>userBox</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открывается бокс (</a:t>
            </a:r>
            <a:r>
              <a:rPr lang="ru-RU" sz="1200" b="0" i="0" kern="1200" dirty="0" err="1" smtClean="0">
                <a:solidFill>
                  <a:schemeClr val="tx1"/>
                </a:solidFill>
                <a:effectLst/>
                <a:latin typeface="+mn-lt"/>
                <a:ea typeface="+mn-ea"/>
                <a:cs typeface="+mn-cs"/>
              </a:rPr>
              <a:t>box</a:t>
            </a:r>
            <a:r>
              <a:rPr lang="ru-RU" sz="1200" b="0" i="0" kern="1200" dirty="0" smtClean="0">
                <a:solidFill>
                  <a:schemeClr val="tx1"/>
                </a:solidFill>
                <a:effectLst/>
                <a:latin typeface="+mn-lt"/>
                <a:ea typeface="+mn-ea"/>
                <a:cs typeface="+mn-cs"/>
              </a:rPr>
              <a:t>) с именем '</a:t>
            </a:r>
            <a:r>
              <a:rPr lang="ru-RU" sz="1200" b="0" i="0" kern="1200" dirty="0" err="1" smtClean="0">
                <a:solidFill>
                  <a:schemeClr val="tx1"/>
                </a:solidFill>
                <a:effectLst/>
                <a:latin typeface="+mn-lt"/>
                <a:ea typeface="+mn-ea"/>
                <a:cs typeface="+mn-cs"/>
              </a:rPr>
              <a:t>userBox</a:t>
            </a:r>
            <a:r>
              <a:rPr lang="ru-RU" sz="1200" b="0" i="0" kern="1200" dirty="0" smtClean="0">
                <a:solidFill>
                  <a:schemeClr val="tx1"/>
                </a:solidFill>
                <a:effectLst/>
                <a:latin typeface="+mn-lt"/>
                <a:ea typeface="+mn-ea"/>
                <a:cs typeface="+mn-cs"/>
              </a:rPr>
              <a:t>', который будет использоваться для хранения объектов типа </a:t>
            </a:r>
            <a:r>
              <a:rPr lang="ru-RU" sz="1200" b="0" i="0" kern="1200" dirty="0" err="1" smtClean="0">
                <a:solidFill>
                  <a:schemeClr val="tx1"/>
                </a:solidFill>
                <a:effectLst/>
                <a:latin typeface="+mn-lt"/>
                <a:ea typeface="+mn-ea"/>
                <a:cs typeface="+mn-cs"/>
              </a:rPr>
              <a:t>User</a:t>
            </a:r>
            <a:r>
              <a:rPr lang="ru-RU" sz="1200" b="0" i="0" kern="1200" dirty="0" smtClean="0">
                <a:solidFill>
                  <a:schemeClr val="tx1"/>
                </a:solidFill>
                <a:effectLst/>
                <a:latin typeface="+mn-lt"/>
                <a:ea typeface="+mn-ea"/>
                <a:cs typeface="+mn-cs"/>
              </a:rPr>
              <a:t>. Метод </a:t>
            </a:r>
            <a:r>
              <a:rPr lang="ru-RU" sz="1200" b="0" i="0" kern="1200" dirty="0" err="1" smtClean="0">
                <a:solidFill>
                  <a:schemeClr val="tx1"/>
                </a:solidFill>
                <a:effectLst/>
                <a:latin typeface="+mn-lt"/>
                <a:ea typeface="+mn-ea"/>
                <a:cs typeface="+mn-cs"/>
              </a:rPr>
              <a:t>openBox</a:t>
            </a:r>
            <a:r>
              <a:rPr lang="ru-RU" sz="1200" b="0" i="0" kern="1200" dirty="0" smtClean="0">
                <a:solidFill>
                  <a:schemeClr val="tx1"/>
                </a:solidFill>
                <a:effectLst/>
                <a:latin typeface="+mn-lt"/>
                <a:ea typeface="+mn-ea"/>
                <a:cs typeface="+mn-cs"/>
              </a:rPr>
              <a:t> возвращает объект </a:t>
            </a:r>
            <a:r>
              <a:rPr lang="ru-RU" sz="1200" b="0" i="0" kern="1200" dirty="0" err="1" smtClean="0">
                <a:solidFill>
                  <a:schemeClr val="tx1"/>
                </a:solidFill>
                <a:effectLst/>
                <a:latin typeface="+mn-lt"/>
                <a:ea typeface="+mn-ea"/>
                <a:cs typeface="+mn-cs"/>
              </a:rPr>
              <a:t>Box</a:t>
            </a:r>
            <a:r>
              <a:rPr lang="ru-RU" sz="1200" b="0" i="0" kern="1200" dirty="0" smtClean="0">
                <a:solidFill>
                  <a:schemeClr val="tx1"/>
                </a:solidFill>
                <a:effectLst/>
                <a:latin typeface="+mn-lt"/>
                <a:ea typeface="+mn-ea"/>
                <a:cs typeface="+mn-cs"/>
              </a:rPr>
              <a:t>, который представляет собой контейнер для хранения данных.</a:t>
            </a:r>
          </a:p>
          <a:p>
            <a:r>
              <a:rPr lang="ru-RU" sz="1200" b="0" i="0" kern="1200" dirty="0" smtClean="0">
                <a:solidFill>
                  <a:schemeClr val="tx1"/>
                </a:solidFill>
                <a:effectLst/>
                <a:latin typeface="+mn-lt"/>
                <a:ea typeface="+mn-ea"/>
                <a:cs typeface="+mn-cs"/>
              </a:rPr>
              <a:t>Добавление данных в бокс:</a:t>
            </a:r>
          </a:p>
          <a:p>
            <a:pPr rtl="0" latinLnBrk="0"/>
            <a:r>
              <a:rPr lang="ru-RU" sz="1200" b="0" i="0" kern="1200" dirty="0" err="1" smtClean="0">
                <a:solidFill>
                  <a:schemeClr val="tx1"/>
                </a:solidFill>
                <a:effectLst/>
                <a:latin typeface="+mn-lt"/>
                <a:ea typeface="+mn-ea"/>
                <a:cs typeface="+mn-cs"/>
              </a:rPr>
              <a:t>box.put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david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User</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David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box.put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sandy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User</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Sandy</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добавляются два объекта </a:t>
            </a:r>
            <a:r>
              <a:rPr lang="ru-RU" sz="1200" b="0" i="0" kern="1200" dirty="0" err="1" smtClean="0">
                <a:solidFill>
                  <a:schemeClr val="tx1"/>
                </a:solidFill>
                <a:effectLst/>
                <a:latin typeface="+mn-lt"/>
                <a:ea typeface="+mn-ea"/>
                <a:cs typeface="+mn-cs"/>
              </a:rPr>
              <a:t>User</a:t>
            </a:r>
            <a:r>
              <a:rPr lang="ru-RU" sz="1200" b="0" i="0" kern="1200" dirty="0" smtClean="0">
                <a:solidFill>
                  <a:schemeClr val="tx1"/>
                </a:solidFill>
                <a:effectLst/>
                <a:latin typeface="+mn-lt"/>
                <a:ea typeface="+mn-ea"/>
                <a:cs typeface="+mn-cs"/>
              </a:rPr>
              <a:t> в бокс '</a:t>
            </a:r>
            <a:r>
              <a:rPr lang="ru-RU" sz="1200" b="0" i="0" kern="1200" dirty="0" err="1" smtClean="0">
                <a:solidFill>
                  <a:schemeClr val="tx1"/>
                </a:solidFill>
                <a:effectLst/>
                <a:latin typeface="+mn-lt"/>
                <a:ea typeface="+mn-ea"/>
                <a:cs typeface="+mn-cs"/>
              </a:rPr>
              <a:t>userBox</a:t>
            </a:r>
            <a:r>
              <a:rPr lang="ru-RU" sz="1200" b="0" i="0" kern="1200" dirty="0" smtClean="0">
                <a:solidFill>
                  <a:schemeClr val="tx1"/>
                </a:solidFill>
                <a:effectLst/>
                <a:latin typeface="+mn-lt"/>
                <a:ea typeface="+mn-ea"/>
                <a:cs typeface="+mn-cs"/>
              </a:rPr>
              <a:t>'. Метод </a:t>
            </a:r>
            <a:r>
              <a:rPr lang="ru-RU" sz="1200" b="0" i="0" kern="1200" dirty="0" err="1" smtClean="0">
                <a:solidFill>
                  <a:schemeClr val="tx1"/>
                </a:solidFill>
                <a:effectLst/>
                <a:latin typeface="+mn-lt"/>
                <a:ea typeface="+mn-ea"/>
                <a:cs typeface="+mn-cs"/>
              </a:rPr>
              <a:t>put</a:t>
            </a:r>
            <a:r>
              <a:rPr lang="ru-RU" sz="1200" b="0" i="0" kern="1200" dirty="0" smtClean="0">
                <a:solidFill>
                  <a:schemeClr val="tx1"/>
                </a:solidFill>
                <a:effectLst/>
                <a:latin typeface="+mn-lt"/>
                <a:ea typeface="+mn-ea"/>
                <a:cs typeface="+mn-cs"/>
              </a:rPr>
              <a:t> используется для добавления данных в бокс. Первый аргумент — это ключ (в данном случае строки '</a:t>
            </a:r>
            <a:r>
              <a:rPr lang="ru-RU" sz="1200" b="0" i="0" kern="1200" dirty="0" err="1" smtClean="0">
                <a:solidFill>
                  <a:schemeClr val="tx1"/>
                </a:solidFill>
                <a:effectLst/>
                <a:latin typeface="+mn-lt"/>
                <a:ea typeface="+mn-ea"/>
                <a:cs typeface="+mn-cs"/>
              </a:rPr>
              <a:t>david</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sandy</a:t>
            </a:r>
            <a:r>
              <a:rPr lang="ru-RU" sz="1200" b="0" i="0" kern="1200" dirty="0" smtClean="0">
                <a:solidFill>
                  <a:schemeClr val="tx1"/>
                </a:solidFill>
                <a:effectLst/>
                <a:latin typeface="+mn-lt"/>
                <a:ea typeface="+mn-ea"/>
                <a:cs typeface="+mn-cs"/>
              </a:rPr>
              <a:t>'), а второй аргумент — это значение (объекты </a:t>
            </a:r>
            <a:r>
              <a:rPr lang="ru-RU" sz="1200" b="0" i="0" kern="1200" dirty="0" err="1" smtClean="0">
                <a:solidFill>
                  <a:schemeClr val="tx1"/>
                </a:solidFill>
                <a:effectLst/>
                <a:latin typeface="+mn-lt"/>
                <a:ea typeface="+mn-ea"/>
                <a:cs typeface="+mn-cs"/>
              </a:rPr>
              <a:t>User</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Вывод значений из бокса:</a:t>
            </a:r>
          </a:p>
          <a:p>
            <a:pPr rtl="0" latinLnBrk="0"/>
            <a:r>
              <a:rPr lang="ru-RU" sz="1200" b="0" i="0" kern="1200" dirty="0" err="1" smtClean="0">
                <a:solidFill>
                  <a:schemeClr val="tx1"/>
                </a:solidFill>
                <a:effectLst/>
                <a:latin typeface="+mn-lt"/>
                <a:ea typeface="+mn-ea"/>
                <a:cs typeface="+mn-cs"/>
              </a:rPr>
              <a:t>print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box.values</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выводятся все значения, хранящиеся в боксе '</a:t>
            </a:r>
            <a:r>
              <a:rPr lang="ru-RU" sz="1200" b="0" i="0" kern="1200" dirty="0" err="1" smtClean="0">
                <a:solidFill>
                  <a:schemeClr val="tx1"/>
                </a:solidFill>
                <a:effectLst/>
                <a:latin typeface="+mn-lt"/>
                <a:ea typeface="+mn-ea"/>
                <a:cs typeface="+mn-cs"/>
              </a:rPr>
              <a:t>userBox</a:t>
            </a:r>
            <a:r>
              <a:rPr lang="ru-RU" sz="1200" b="0" i="0" kern="1200" dirty="0" smtClean="0">
                <a:solidFill>
                  <a:schemeClr val="tx1"/>
                </a:solidFill>
                <a:effectLst/>
                <a:latin typeface="+mn-lt"/>
                <a:ea typeface="+mn-ea"/>
                <a:cs typeface="+mn-cs"/>
              </a:rPr>
              <a:t>'. Свойство </a:t>
            </a:r>
            <a:r>
              <a:rPr lang="ru-RU" sz="1200" b="0" i="0" kern="1200" dirty="0" err="1" smtClean="0">
                <a:solidFill>
                  <a:schemeClr val="tx1"/>
                </a:solidFill>
                <a:effectLst/>
                <a:latin typeface="+mn-lt"/>
                <a:ea typeface="+mn-ea"/>
                <a:cs typeface="+mn-cs"/>
              </a:rPr>
              <a:t>values</a:t>
            </a:r>
            <a:r>
              <a:rPr lang="ru-RU" sz="1200" b="0" i="0" kern="1200" dirty="0" smtClean="0">
                <a:solidFill>
                  <a:schemeClr val="tx1"/>
                </a:solidFill>
                <a:effectLst/>
                <a:latin typeface="+mn-lt"/>
                <a:ea typeface="+mn-ea"/>
                <a:cs typeface="+mn-cs"/>
              </a:rPr>
              <a:t> возвращает итератор по всем значениям в боксе.</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68</a:t>
            </a:fld>
            <a:endParaRPr lang="en-US"/>
          </a:p>
        </p:txBody>
      </p:sp>
    </p:spTree>
    <p:extLst>
      <p:ext uri="{BB962C8B-B14F-4D97-AF65-F5344CB8AC3E}">
        <p14:creationId xmlns:p14="http://schemas.microsoft.com/office/powerpoint/2010/main" val="29706432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Иногда ваши модели связаны друг с другом. В следующем классе </a:t>
            </a:r>
            <a:r>
              <a:rPr lang="ru-RU" sz="1200" b="0" i="0" kern="1200" dirty="0" err="1" smtClean="0">
                <a:solidFill>
                  <a:schemeClr val="tx1"/>
                </a:solidFill>
                <a:effectLst/>
                <a:latin typeface="+mn-lt"/>
                <a:ea typeface="+mn-ea"/>
                <a:cs typeface="+mn-cs"/>
              </a:rPr>
              <a:t>person</a:t>
            </a:r>
            <a:r>
              <a:rPr lang="ru-RU" sz="1200" b="0" i="0" kern="1200" dirty="0" smtClean="0">
                <a:solidFill>
                  <a:schemeClr val="tx1"/>
                </a:solidFill>
                <a:effectLst/>
                <a:latin typeface="+mn-lt"/>
                <a:ea typeface="+mn-ea"/>
                <a:cs typeface="+mn-cs"/>
              </a:rPr>
              <a:t> есть список других людей с именем "друзья". Также может быть список других объектов, таких как "домашние животные".</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Вы могли бы просто использовать обычный список для хранения персон, но обновление персоны было бы довольно сложным, поскольку объекты персоны хранились бы избыточно.</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69</a:t>
            </a:fld>
            <a:endParaRPr lang="en-US"/>
          </a:p>
        </p:txBody>
      </p:sp>
    </p:spTree>
    <p:extLst>
      <p:ext uri="{BB962C8B-B14F-4D97-AF65-F5344CB8AC3E}">
        <p14:creationId xmlns:p14="http://schemas.microsoft.com/office/powerpoint/2010/main" val="20135196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BoxCollections</a:t>
            </a:r>
            <a:r>
              <a:rPr lang="ru-RU" dirty="0" smtClean="0"/>
              <a:t> - это набор ящиков, которые можно использовать так же, как и обычные ящики, за исключением того, что они значительно повышают скорость работы в Интернете. Они поддерживают открытие и закрытие всех ящиков коллекции одновременно и более эффективно хранят данные в индексированной БД в Интернете.</a:t>
            </a:r>
            <a:endParaRPr lang="en-US" dirty="0" smtClean="0"/>
          </a:p>
          <a:p>
            <a:endParaRPr lang="en-US" dirty="0" smtClean="0"/>
          </a:p>
          <a:p>
            <a:r>
              <a:rPr lang="ru-RU" dirty="0" smtClean="0"/>
              <a:t>Кроме того, они также представляют </a:t>
            </a:r>
            <a:r>
              <a:rPr lang="ru-RU" dirty="0" err="1" smtClean="0"/>
              <a:t>Transactions</a:t>
            </a:r>
            <a:r>
              <a:rPr lang="ru-RU" dirty="0" smtClean="0"/>
              <a:t>, которые можно использовать для ускорения огромного количества транзакций с базой данных в </a:t>
            </a:r>
            <a:r>
              <a:rPr lang="ru-RU" dirty="0" err="1" smtClean="0"/>
              <a:t>интернете.На</a:t>
            </a:r>
            <a:r>
              <a:rPr lang="ru-RU" dirty="0" smtClean="0"/>
              <a:t> платформах </a:t>
            </a:r>
            <a:r>
              <a:rPr lang="ru-RU" dirty="0" err="1" smtClean="0"/>
              <a:t>dart:io</a:t>
            </a:r>
            <a:r>
              <a:rPr lang="ru-RU" dirty="0" smtClean="0"/>
              <a:t> </a:t>
            </a:r>
            <a:r>
              <a:rPr lang="ru-RU" dirty="0" err="1" smtClean="0"/>
              <a:t>BoxCollections</a:t>
            </a:r>
            <a:r>
              <a:rPr lang="ru-RU" dirty="0" smtClean="0"/>
              <a:t> и </a:t>
            </a:r>
            <a:r>
              <a:rPr lang="ru-RU" dirty="0" err="1" smtClean="0"/>
              <a:t>Transactions</a:t>
            </a:r>
            <a:r>
              <a:rPr lang="ru-RU" dirty="0" smtClean="0"/>
              <a:t> не дают прироста производительности. Только </a:t>
            </a:r>
            <a:r>
              <a:rPr lang="ru-RU" dirty="0" err="1" smtClean="0"/>
              <a:t>BoxCollections</a:t>
            </a:r>
            <a:r>
              <a:rPr lang="ru-RU" dirty="0" smtClean="0"/>
              <a:t> могут быть полезны для некоторой иерархии коробок и опыта разработки.</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70</a:t>
            </a:fld>
            <a:endParaRPr lang="en-US"/>
          </a:p>
        </p:txBody>
      </p:sp>
    </p:spTree>
    <p:extLst>
      <p:ext uri="{BB962C8B-B14F-4D97-AF65-F5344CB8AC3E}">
        <p14:creationId xmlns:p14="http://schemas.microsoft.com/office/powerpoint/2010/main" val="11094997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Открытие бокса для коллекции:</a:t>
            </a:r>
          </a:p>
          <a:p>
            <a:pPr rtl="0" latinLnBrk="0"/>
            <a:r>
              <a:rPr lang="ru-RU" sz="1200" b="0" i="0" kern="1200" dirty="0" err="1" smtClean="0">
                <a:solidFill>
                  <a:schemeClr val="tx1"/>
                </a:solidFill>
                <a:effectLst/>
                <a:latin typeface="+mn-lt"/>
                <a:ea typeface="+mn-ea"/>
                <a:cs typeface="+mn-cs"/>
              </a:rPr>
              <a:t>final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catsBox</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collection.openBox</a:t>
            </a:r>
            <a:r>
              <a:rPr lang="ru-RU" sz="1200" b="0" i="0" kern="1200" dirty="0" smtClean="0">
                <a:solidFill>
                  <a:schemeClr val="tx1"/>
                </a:solidFill>
                <a:effectLst/>
                <a:latin typeface="+mn-lt"/>
                <a:ea typeface="+mn-ea"/>
                <a:cs typeface="+mn-cs"/>
              </a:rPr>
              <a:t>&lt;</a:t>
            </a:r>
            <a:r>
              <a:rPr lang="ru-RU" sz="1200" b="0" i="0" kern="1200" dirty="0" err="1" smtClean="0">
                <a:solidFill>
                  <a:schemeClr val="tx1"/>
                </a:solidFill>
                <a:effectLst/>
                <a:latin typeface="+mn-lt"/>
                <a:ea typeface="+mn-ea"/>
                <a:cs typeface="+mn-cs"/>
              </a:rPr>
              <a:t>Map</a:t>
            </a:r>
            <a:r>
              <a:rPr lang="ru-RU" sz="1200" b="0" i="0" kern="1200" dirty="0" smtClean="0">
                <a:solidFill>
                  <a:schemeClr val="tx1"/>
                </a:solidFill>
                <a:effectLst/>
                <a:latin typeface="+mn-lt"/>
                <a:ea typeface="+mn-ea"/>
                <a:cs typeface="+mn-cs"/>
              </a:rPr>
              <a:t>&gt;('</a:t>
            </a:r>
            <a:r>
              <a:rPr lang="ru-RU" sz="1200" b="0" i="0" kern="1200" dirty="0" err="1" smtClean="0">
                <a:solidFill>
                  <a:schemeClr val="tx1"/>
                </a:solidFill>
                <a:effectLst/>
                <a:latin typeface="+mn-lt"/>
                <a:ea typeface="+mn-ea"/>
                <a:cs typeface="+mn-cs"/>
              </a:rPr>
              <a:t>cats</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открывается бокс с именем '</a:t>
            </a:r>
            <a:r>
              <a:rPr lang="ru-RU" sz="1200" b="0" i="0" kern="1200" dirty="0" err="1" smtClean="0">
                <a:solidFill>
                  <a:schemeClr val="tx1"/>
                </a:solidFill>
                <a:effectLst/>
                <a:latin typeface="+mn-lt"/>
                <a:ea typeface="+mn-ea"/>
                <a:cs typeface="+mn-cs"/>
              </a:rPr>
              <a:t>cats</a:t>
            </a:r>
            <a:r>
              <a:rPr lang="ru-RU" sz="1200" b="0" i="0" kern="1200" dirty="0" smtClean="0">
                <a:solidFill>
                  <a:schemeClr val="tx1"/>
                </a:solidFill>
                <a:effectLst/>
                <a:latin typeface="+mn-lt"/>
                <a:ea typeface="+mn-ea"/>
                <a:cs typeface="+mn-cs"/>
              </a:rPr>
              <a:t>', который будет использоваться для хранения данных в виде карт (</a:t>
            </a:r>
            <a:r>
              <a:rPr lang="ru-RU" sz="1200" b="0" i="0" kern="1200" dirty="0" err="1" smtClean="0">
                <a:solidFill>
                  <a:schemeClr val="tx1"/>
                </a:solidFill>
                <a:effectLst/>
                <a:latin typeface="+mn-lt"/>
                <a:ea typeface="+mn-ea"/>
                <a:cs typeface="+mn-cs"/>
              </a:rPr>
              <a:t>Map</a:t>
            </a:r>
            <a:r>
              <a:rPr lang="ru-RU" sz="1200" b="0" i="0" kern="1200" dirty="0" smtClean="0">
                <a:solidFill>
                  <a:schemeClr val="tx1"/>
                </a:solidFill>
                <a:effectLst/>
                <a:latin typeface="+mn-lt"/>
                <a:ea typeface="+mn-ea"/>
                <a:cs typeface="+mn-cs"/>
              </a:rPr>
              <a:t>). Метод </a:t>
            </a:r>
            <a:r>
              <a:rPr lang="ru-RU" sz="1200" b="0" i="0" kern="1200" dirty="0" err="1" smtClean="0">
                <a:solidFill>
                  <a:schemeClr val="tx1"/>
                </a:solidFill>
                <a:effectLst/>
                <a:latin typeface="+mn-lt"/>
                <a:ea typeface="+mn-ea"/>
                <a:cs typeface="+mn-cs"/>
              </a:rPr>
              <a:t>openBox</a:t>
            </a:r>
            <a:r>
              <a:rPr lang="ru-RU" sz="1200" b="0" i="0" kern="1200" dirty="0" smtClean="0">
                <a:solidFill>
                  <a:schemeClr val="tx1"/>
                </a:solidFill>
                <a:effectLst/>
                <a:latin typeface="+mn-lt"/>
                <a:ea typeface="+mn-ea"/>
                <a:cs typeface="+mn-cs"/>
              </a:rPr>
              <a:t> возвращает объект </a:t>
            </a:r>
            <a:r>
              <a:rPr lang="ru-RU" sz="1200" b="0" i="0" kern="1200" dirty="0" err="1" smtClean="0">
                <a:solidFill>
                  <a:schemeClr val="tx1"/>
                </a:solidFill>
                <a:effectLst/>
                <a:latin typeface="+mn-lt"/>
                <a:ea typeface="+mn-ea"/>
                <a:cs typeface="+mn-cs"/>
              </a:rPr>
              <a:t>Box</a:t>
            </a:r>
            <a:r>
              <a:rPr lang="ru-RU" sz="1200" b="0" i="0" kern="1200" dirty="0" smtClean="0">
                <a:solidFill>
                  <a:schemeClr val="tx1"/>
                </a:solidFill>
                <a:effectLst/>
                <a:latin typeface="+mn-lt"/>
                <a:ea typeface="+mn-ea"/>
                <a:cs typeface="+mn-cs"/>
              </a:rPr>
              <a:t>, который представляет собой контейнер для хранения данных. В данном случае, бокс будет хранить данные в виде карт, где ключи — это строки, а значения — это карты.</a:t>
            </a:r>
          </a:p>
          <a:p>
            <a:r>
              <a:rPr lang="ru-RU" sz="1200" b="0" i="0" kern="1200" dirty="0" smtClean="0">
                <a:solidFill>
                  <a:schemeClr val="tx1"/>
                </a:solidFill>
                <a:effectLst/>
                <a:latin typeface="+mn-lt"/>
                <a:ea typeface="+mn-ea"/>
                <a:cs typeface="+mn-cs"/>
              </a:rPr>
              <a:t>Добавление данных в бокс:</a:t>
            </a:r>
          </a:p>
          <a:p>
            <a:pPr rtl="0" latinLnBrk="0"/>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catsBox.put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fluffy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name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Fluffy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age</a:t>
            </a:r>
            <a:r>
              <a:rPr lang="ru-RU" sz="1200" b="0" i="0" kern="1200" dirty="0" smtClean="0">
                <a:solidFill>
                  <a:schemeClr val="tx1"/>
                </a:solidFill>
                <a:effectLst/>
                <a:latin typeface="+mn-lt"/>
                <a:ea typeface="+mn-ea"/>
                <a:cs typeface="+mn-cs"/>
              </a:rPr>
              <a:t>': 4});</a:t>
            </a:r>
          </a:p>
          <a:p>
            <a:r>
              <a:rPr lang="ru-RU" sz="1200" b="0" i="0" kern="1200" dirty="0" smtClean="0">
                <a:solidFill>
                  <a:schemeClr val="tx1"/>
                </a:solidFill>
                <a:effectLst/>
                <a:latin typeface="+mn-lt"/>
                <a:ea typeface="+mn-ea"/>
                <a:cs typeface="+mn-cs"/>
              </a:rPr>
              <a:t>Здесь добавляется запись в бокс '</a:t>
            </a:r>
            <a:r>
              <a:rPr lang="ru-RU" sz="1200" b="0" i="0" kern="1200" dirty="0" err="1" smtClean="0">
                <a:solidFill>
                  <a:schemeClr val="tx1"/>
                </a:solidFill>
                <a:effectLst/>
                <a:latin typeface="+mn-lt"/>
                <a:ea typeface="+mn-ea"/>
                <a:cs typeface="+mn-cs"/>
              </a:rPr>
              <a:t>cats</a:t>
            </a:r>
            <a:r>
              <a:rPr lang="ru-RU" sz="1200" b="0" i="0" kern="1200" dirty="0" smtClean="0">
                <a:solidFill>
                  <a:schemeClr val="tx1"/>
                </a:solidFill>
                <a:effectLst/>
                <a:latin typeface="+mn-lt"/>
                <a:ea typeface="+mn-ea"/>
                <a:cs typeface="+mn-cs"/>
              </a:rPr>
              <a:t>'. Метод </a:t>
            </a:r>
            <a:r>
              <a:rPr lang="ru-RU" sz="1200" b="0" i="0" kern="1200" dirty="0" err="1" smtClean="0">
                <a:solidFill>
                  <a:schemeClr val="tx1"/>
                </a:solidFill>
                <a:effectLst/>
                <a:latin typeface="+mn-lt"/>
                <a:ea typeface="+mn-ea"/>
                <a:cs typeface="+mn-cs"/>
              </a:rPr>
              <a:t>put</a:t>
            </a:r>
            <a:r>
              <a:rPr lang="ru-RU" sz="1200" b="0" i="0" kern="1200" dirty="0" smtClean="0">
                <a:solidFill>
                  <a:schemeClr val="tx1"/>
                </a:solidFill>
                <a:effectLst/>
                <a:latin typeface="+mn-lt"/>
                <a:ea typeface="+mn-ea"/>
                <a:cs typeface="+mn-cs"/>
              </a:rPr>
              <a:t> используется для добавления данных в бокс. Первый аргумент — это ключ (в данном случае строка '</a:t>
            </a:r>
            <a:r>
              <a:rPr lang="ru-RU" sz="1200" b="0" i="0" kern="1200" dirty="0" err="1" smtClean="0">
                <a:solidFill>
                  <a:schemeClr val="tx1"/>
                </a:solidFill>
                <a:effectLst/>
                <a:latin typeface="+mn-lt"/>
                <a:ea typeface="+mn-ea"/>
                <a:cs typeface="+mn-cs"/>
              </a:rPr>
              <a:t>fluffy</a:t>
            </a:r>
            <a:r>
              <a:rPr lang="ru-RU" sz="1200" b="0" i="0" kern="1200" dirty="0" smtClean="0">
                <a:solidFill>
                  <a:schemeClr val="tx1"/>
                </a:solidFill>
                <a:effectLst/>
                <a:latin typeface="+mn-lt"/>
                <a:ea typeface="+mn-ea"/>
                <a:cs typeface="+mn-cs"/>
              </a:rPr>
              <a:t>'), а второй аргумент — это значение (карта с ключами '</a:t>
            </a:r>
            <a:r>
              <a:rPr lang="ru-RU" sz="1200" b="0" i="0" kern="1200" dirty="0" err="1" smtClean="0">
                <a:solidFill>
                  <a:schemeClr val="tx1"/>
                </a:solidFill>
                <a:effectLst/>
                <a:latin typeface="+mn-lt"/>
                <a:ea typeface="+mn-ea"/>
                <a:cs typeface="+mn-cs"/>
              </a:rPr>
              <a:t>name</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age</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Получение данных из бокса:</a:t>
            </a:r>
          </a:p>
          <a:p>
            <a:pPr rtl="0" latinLnBrk="0"/>
            <a:r>
              <a:rPr lang="ru-RU" sz="1200" b="0" i="0" kern="1200" dirty="0" err="1" smtClean="0">
                <a:solidFill>
                  <a:schemeClr val="tx1"/>
                </a:solidFill>
                <a:effectLst/>
                <a:latin typeface="+mn-lt"/>
                <a:ea typeface="+mn-ea"/>
                <a:cs typeface="+mn-cs"/>
              </a:rPr>
              <a:t>final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loki</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catsBox.get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loki</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получается запись из бокса '</a:t>
            </a:r>
            <a:r>
              <a:rPr lang="ru-RU" sz="1200" b="0" i="0" kern="1200" dirty="0" err="1" smtClean="0">
                <a:solidFill>
                  <a:schemeClr val="tx1"/>
                </a:solidFill>
                <a:effectLst/>
                <a:latin typeface="+mn-lt"/>
                <a:ea typeface="+mn-ea"/>
                <a:cs typeface="+mn-cs"/>
              </a:rPr>
              <a:t>cats</a:t>
            </a:r>
            <a:r>
              <a:rPr lang="ru-RU" sz="1200" b="0" i="0" kern="1200" dirty="0" smtClean="0">
                <a:solidFill>
                  <a:schemeClr val="tx1"/>
                </a:solidFill>
                <a:effectLst/>
                <a:latin typeface="+mn-lt"/>
                <a:ea typeface="+mn-ea"/>
                <a:cs typeface="+mn-cs"/>
              </a:rPr>
              <a:t>' по ключу '</a:t>
            </a:r>
            <a:r>
              <a:rPr lang="ru-RU" sz="1200" b="0" i="0" kern="1200" dirty="0" err="1" smtClean="0">
                <a:solidFill>
                  <a:schemeClr val="tx1"/>
                </a:solidFill>
                <a:effectLst/>
                <a:latin typeface="+mn-lt"/>
                <a:ea typeface="+mn-ea"/>
                <a:cs typeface="+mn-cs"/>
              </a:rPr>
              <a:t>loki</a:t>
            </a:r>
            <a:r>
              <a:rPr lang="ru-RU" sz="1200" b="0" i="0" kern="1200" dirty="0" smtClean="0">
                <a:solidFill>
                  <a:schemeClr val="tx1"/>
                </a:solidFill>
                <a:effectLst/>
                <a:latin typeface="+mn-lt"/>
                <a:ea typeface="+mn-ea"/>
                <a:cs typeface="+mn-cs"/>
              </a:rPr>
              <a:t>'. Метод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используется для получения данных из бокса по указанному ключу. Результат сохраняется в переменной </a:t>
            </a:r>
            <a:r>
              <a:rPr lang="ru-RU" sz="1200" b="0" i="0" kern="1200" dirty="0" err="1" smtClean="0">
                <a:solidFill>
                  <a:schemeClr val="tx1"/>
                </a:solidFill>
                <a:effectLst/>
                <a:latin typeface="+mn-lt"/>
                <a:ea typeface="+mn-ea"/>
                <a:cs typeface="+mn-cs"/>
              </a:rPr>
              <a:t>loki</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Вывод данных:</a:t>
            </a:r>
          </a:p>
          <a:p>
            <a:pPr rtl="0" latinLnBrk="0"/>
            <a:r>
              <a:rPr lang="ru-RU" sz="1200" b="0" i="0" kern="1200" dirty="0" err="1" smtClean="0">
                <a:solidFill>
                  <a:schemeClr val="tx1"/>
                </a:solidFill>
                <a:effectLst/>
                <a:latin typeface="+mn-lt"/>
                <a:ea typeface="+mn-ea"/>
                <a:cs typeface="+mn-cs"/>
              </a:rPr>
              <a:t>print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Loki</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loki</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age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years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old</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выводится возраст кота </a:t>
            </a:r>
            <a:r>
              <a:rPr lang="ru-RU" sz="1200" b="0" i="0" kern="1200" dirty="0" err="1" smtClean="0">
                <a:solidFill>
                  <a:schemeClr val="tx1"/>
                </a:solidFill>
                <a:effectLst/>
                <a:latin typeface="+mn-lt"/>
                <a:ea typeface="+mn-ea"/>
                <a:cs typeface="+mn-cs"/>
              </a:rPr>
              <a:t>Loki</a:t>
            </a:r>
            <a:r>
              <a:rPr lang="ru-RU" sz="1200" b="0" i="0" kern="1200" dirty="0" smtClean="0">
                <a:solidFill>
                  <a:schemeClr val="tx1"/>
                </a:solidFill>
                <a:effectLst/>
                <a:latin typeface="+mn-lt"/>
                <a:ea typeface="+mn-ea"/>
                <a:cs typeface="+mn-cs"/>
              </a:rPr>
              <a:t>. Оператор ? используется для безопасного доступа к значению '</a:t>
            </a:r>
            <a:r>
              <a:rPr lang="ru-RU" sz="1200" b="0" i="0" kern="1200" dirty="0" err="1" smtClean="0">
                <a:solidFill>
                  <a:schemeClr val="tx1"/>
                </a:solidFill>
                <a:effectLst/>
                <a:latin typeface="+mn-lt"/>
                <a:ea typeface="+mn-ea"/>
                <a:cs typeface="+mn-cs"/>
              </a:rPr>
              <a:t>age</a:t>
            </a:r>
            <a:r>
              <a:rPr lang="ru-RU" sz="1200" b="0" i="0" kern="1200" dirty="0" smtClean="0">
                <a:solidFill>
                  <a:schemeClr val="tx1"/>
                </a:solidFill>
                <a:effectLst/>
                <a:latin typeface="+mn-lt"/>
                <a:ea typeface="+mn-ea"/>
                <a:cs typeface="+mn-cs"/>
              </a:rPr>
              <a:t>' в карте </a:t>
            </a:r>
            <a:r>
              <a:rPr lang="ru-RU" sz="1200" b="0" i="0" kern="1200" dirty="0" err="1" smtClean="0">
                <a:solidFill>
                  <a:schemeClr val="tx1"/>
                </a:solidFill>
                <a:effectLst/>
                <a:latin typeface="+mn-lt"/>
                <a:ea typeface="+mn-ea"/>
                <a:cs typeface="+mn-cs"/>
              </a:rPr>
              <a:t>loki</a:t>
            </a:r>
            <a:r>
              <a:rPr lang="ru-RU" sz="1200" b="0" i="0" kern="1200" dirty="0" smtClean="0">
                <a:solidFill>
                  <a:schemeClr val="tx1"/>
                </a:solidFill>
                <a:effectLst/>
                <a:latin typeface="+mn-lt"/>
                <a:ea typeface="+mn-ea"/>
                <a:cs typeface="+mn-cs"/>
              </a:rPr>
              <a:t>. Если </a:t>
            </a:r>
            <a:r>
              <a:rPr lang="ru-RU" sz="1200" b="0" i="0" kern="1200" dirty="0" err="1" smtClean="0">
                <a:solidFill>
                  <a:schemeClr val="tx1"/>
                </a:solidFill>
                <a:effectLst/>
                <a:latin typeface="+mn-lt"/>
                <a:ea typeface="+mn-ea"/>
                <a:cs typeface="+mn-cs"/>
              </a:rPr>
              <a:t>loki</a:t>
            </a:r>
            <a:r>
              <a:rPr lang="ru-RU" sz="1200" b="0" i="0" kern="1200" dirty="0" smtClean="0">
                <a:solidFill>
                  <a:schemeClr val="tx1"/>
                </a:solidFill>
                <a:effectLst/>
                <a:latin typeface="+mn-lt"/>
                <a:ea typeface="+mn-ea"/>
                <a:cs typeface="+mn-cs"/>
              </a:rPr>
              <a:t> равен </a:t>
            </a:r>
            <a:r>
              <a:rPr lang="ru-RU" sz="1200" b="0" i="0" kern="1200" dirty="0" err="1" smtClean="0">
                <a:solidFill>
                  <a:schemeClr val="tx1"/>
                </a:solidFill>
                <a:effectLst/>
                <a:latin typeface="+mn-lt"/>
                <a:ea typeface="+mn-ea"/>
                <a:cs typeface="+mn-cs"/>
              </a:rPr>
              <a:t>null</a:t>
            </a:r>
            <a:r>
              <a:rPr lang="ru-RU" sz="1200" b="0" i="0" kern="1200" dirty="0" smtClean="0">
                <a:solidFill>
                  <a:schemeClr val="tx1"/>
                </a:solidFill>
                <a:effectLst/>
                <a:latin typeface="+mn-lt"/>
                <a:ea typeface="+mn-ea"/>
                <a:cs typeface="+mn-cs"/>
              </a:rPr>
              <a:t>, то выражение </a:t>
            </a:r>
            <a:r>
              <a:rPr lang="ru-RU" sz="1200" b="0" i="0" kern="1200" dirty="0" err="1" smtClean="0">
                <a:solidFill>
                  <a:schemeClr val="tx1"/>
                </a:solidFill>
                <a:effectLst/>
                <a:latin typeface="+mn-lt"/>
                <a:ea typeface="+mn-ea"/>
                <a:cs typeface="+mn-cs"/>
              </a:rPr>
              <a:t>loki</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age</a:t>
            </a:r>
            <a:r>
              <a:rPr lang="ru-RU" sz="1200" b="0" i="0" kern="1200" dirty="0" smtClean="0">
                <a:solidFill>
                  <a:schemeClr val="tx1"/>
                </a:solidFill>
                <a:effectLst/>
                <a:latin typeface="+mn-lt"/>
                <a:ea typeface="+mn-ea"/>
                <a:cs typeface="+mn-cs"/>
              </a:rPr>
              <a:t>'] вернет </a:t>
            </a:r>
            <a:r>
              <a:rPr lang="ru-RU" sz="1200" b="0" i="0" kern="1200" dirty="0" err="1" smtClean="0">
                <a:solidFill>
                  <a:schemeClr val="tx1"/>
                </a:solidFill>
                <a:effectLst/>
                <a:latin typeface="+mn-lt"/>
                <a:ea typeface="+mn-ea"/>
                <a:cs typeface="+mn-cs"/>
              </a:rPr>
              <a:t>null</a:t>
            </a:r>
            <a:r>
              <a:rPr lang="ru-RU" sz="1200" b="0" i="0" kern="1200" dirty="0" smtClean="0">
                <a:solidFill>
                  <a:schemeClr val="tx1"/>
                </a:solidFill>
                <a:effectLst/>
                <a:latin typeface="+mn-lt"/>
                <a:ea typeface="+mn-ea"/>
                <a:cs typeface="+mn-cs"/>
              </a:rPr>
              <a:t>, иначе вернет значение '</a:t>
            </a:r>
            <a:r>
              <a:rPr lang="ru-RU" sz="1200" b="0" i="0" kern="1200" dirty="0" err="1" smtClean="0">
                <a:solidFill>
                  <a:schemeClr val="tx1"/>
                </a:solidFill>
                <a:effectLst/>
                <a:latin typeface="+mn-lt"/>
                <a:ea typeface="+mn-ea"/>
                <a:cs typeface="+mn-cs"/>
              </a:rPr>
              <a:t>age</a:t>
            </a:r>
            <a:r>
              <a:rPr lang="ru-RU" sz="1200" b="0" i="0" kern="1200" dirty="0" smtClean="0">
                <a:solidFill>
                  <a:schemeClr val="tx1"/>
                </a:solidFill>
                <a:effectLst/>
                <a:latin typeface="+mn-lt"/>
                <a:ea typeface="+mn-ea"/>
                <a:cs typeface="+mn-cs"/>
              </a:rPr>
              <a:t>' из карты </a:t>
            </a:r>
            <a:r>
              <a:rPr lang="ru-RU" sz="1200" b="0" i="0" kern="1200" dirty="0" err="1" smtClean="0">
                <a:solidFill>
                  <a:schemeClr val="tx1"/>
                </a:solidFill>
                <a:effectLst/>
                <a:latin typeface="+mn-lt"/>
                <a:ea typeface="+mn-ea"/>
                <a:cs typeface="+mn-cs"/>
              </a:rPr>
              <a:t>loki</a:t>
            </a:r>
            <a:r>
              <a:rPr lang="ru-RU" sz="1200" b="0" i="0" kern="1200" dirty="0" smtClean="0">
                <a:solidFill>
                  <a:schemeClr val="tx1"/>
                </a:solidFill>
                <a:effectLst/>
                <a:latin typeface="+mn-lt"/>
                <a:ea typeface="+mn-ea"/>
                <a:cs typeface="+mn-cs"/>
              </a:rPr>
              <a:t>.</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71</a:t>
            </a:fld>
            <a:endParaRPr lang="en-US"/>
          </a:p>
        </p:txBody>
      </p:sp>
    </p:spTree>
    <p:extLst>
      <p:ext uri="{BB962C8B-B14F-4D97-AF65-F5344CB8AC3E}">
        <p14:creationId xmlns:p14="http://schemas.microsoft.com/office/powerpoint/2010/main" val="3663528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Комбинированный вывод байтов и текста.</a:t>
            </a:r>
            <a:r>
              <a:rPr lang="ru-RU" dirty="0" smtClean="0"/>
              <a:t/>
            </a:r>
            <a:br>
              <a:rPr lang="ru-RU" dirty="0" smtClean="0"/>
            </a:br>
            <a:r>
              <a:rPr lang="ru-RU" dirty="0" smtClean="0"/>
              <a:t/>
            </a:r>
            <a:br>
              <a:rPr lang="ru-RU" dirty="0" smtClean="0"/>
            </a:br>
            <a:r>
              <a:rPr lang="ru-RU" sz="1200" b="0" i="0" kern="1200" dirty="0" err="1" smtClean="0">
                <a:solidFill>
                  <a:schemeClr val="tx1"/>
                </a:solidFill>
                <a:effectLst/>
                <a:latin typeface="+mn-lt"/>
                <a:ea typeface="+mn-ea"/>
                <a:cs typeface="+mn-cs"/>
              </a:rPr>
              <a:t>IOSink</a:t>
            </a:r>
            <a:r>
              <a:rPr lang="ru-RU" sz="1200" b="0" i="0" kern="1200" dirty="0" smtClean="0">
                <a:solidFill>
                  <a:schemeClr val="tx1"/>
                </a:solidFill>
                <a:effectLst/>
                <a:latin typeface="+mn-lt"/>
                <a:ea typeface="+mn-ea"/>
                <a:cs typeface="+mn-cs"/>
              </a:rPr>
              <a:t> объединяет потоковую передачу байтов со строковой передачей и позволяет легко выводить как байты, так и текст.</a:t>
            </a:r>
            <a:r>
              <a:rPr lang="ru-RU" dirty="0" smtClean="0"/>
              <a:t/>
            </a:r>
            <a:br>
              <a:rPr lang="ru-RU" dirty="0" smtClean="0"/>
            </a:br>
            <a:r>
              <a:rPr lang="ru-RU" dirty="0" smtClean="0"/>
              <a:t/>
            </a:r>
            <a:br>
              <a:rPr lang="ru-RU" dirty="0" smtClean="0"/>
            </a:br>
            <a:r>
              <a:rPr lang="ru-RU" sz="1200" b="0" i="0" kern="1200" dirty="0" err="1" smtClean="0">
                <a:solidFill>
                  <a:schemeClr val="tx1"/>
                </a:solidFill>
                <a:effectLst/>
                <a:latin typeface="+mn-lt"/>
                <a:ea typeface="+mn-ea"/>
                <a:cs typeface="+mn-cs"/>
              </a:rPr>
              <a:t>IOSink</a:t>
            </a:r>
            <a:r>
              <a:rPr lang="ru-RU" sz="1200" b="0" i="0" kern="1200" dirty="0" smtClean="0">
                <a:solidFill>
                  <a:schemeClr val="tx1"/>
                </a:solidFill>
                <a:effectLst/>
                <a:latin typeface="+mn-lt"/>
                <a:ea typeface="+mn-ea"/>
                <a:cs typeface="+mn-cs"/>
              </a:rPr>
              <a:t> предназначен для записи байтов. Строки, записанные с помощью </a:t>
            </a:r>
            <a:r>
              <a:rPr lang="ru-RU" sz="1200" b="0" i="0" kern="1200" dirty="0" err="1" smtClean="0">
                <a:solidFill>
                  <a:schemeClr val="tx1"/>
                </a:solidFill>
                <a:effectLst/>
                <a:latin typeface="+mn-lt"/>
                <a:ea typeface="+mn-ea"/>
                <a:cs typeface="+mn-cs"/>
              </a:rPr>
              <a:t>write</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writeCharCode</a:t>
            </a:r>
            <a:r>
              <a:rPr lang="ru-RU" sz="1200" b="0" i="0" kern="1200" dirty="0" smtClean="0">
                <a:solidFill>
                  <a:schemeClr val="tx1"/>
                </a:solidFill>
                <a:effectLst/>
                <a:latin typeface="+mn-lt"/>
                <a:ea typeface="+mn-ea"/>
                <a:cs typeface="+mn-cs"/>
              </a:rPr>
              <a:t>, будут преобразованы в байты с использованием </a:t>
            </a:r>
            <a:r>
              <a:rPr lang="ru-RU" sz="1200" b="0" i="0" kern="1200" dirty="0" err="1" smtClean="0">
                <a:solidFill>
                  <a:schemeClr val="tx1"/>
                </a:solidFill>
                <a:effectLst/>
                <a:latin typeface="+mn-lt"/>
                <a:ea typeface="+mn-ea"/>
                <a:cs typeface="+mn-cs"/>
              </a:rPr>
              <a:t>encoding</a:t>
            </a:r>
            <a:r>
              <a:rPr lang="ru-RU" sz="1200" b="0" i="0" kern="1200" dirty="0" smtClean="0">
                <a:solidFill>
                  <a:schemeClr val="tx1"/>
                </a:solidFill>
                <a:effectLst/>
                <a:latin typeface="+mn-lt"/>
                <a:ea typeface="+mn-ea"/>
                <a:cs typeface="+mn-cs"/>
              </a:rPr>
              <a:t>. Целочисленные данные, добавленные с помощью </a:t>
            </a:r>
            <a:r>
              <a:rPr lang="ru-RU" sz="1200" b="0" i="0" kern="1200" dirty="0" err="1" smtClean="0">
                <a:solidFill>
                  <a:schemeClr val="tx1"/>
                </a:solidFill>
                <a:effectLst/>
                <a:latin typeface="+mn-lt"/>
                <a:ea typeface="+mn-ea"/>
                <a:cs typeface="+mn-cs"/>
              </a:rPr>
              <a:t>add</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addStream</a:t>
            </a:r>
            <a:r>
              <a:rPr lang="ru-RU" sz="1200" b="0" i="0" kern="1200" dirty="0" smtClean="0">
                <a:solidFill>
                  <a:schemeClr val="tx1"/>
                </a:solidFill>
                <a:effectLst/>
                <a:latin typeface="+mn-lt"/>
                <a:ea typeface="+mn-ea"/>
                <a:cs typeface="+mn-cs"/>
              </a:rPr>
              <a:t>, будут обрабатываться как байтовые данные и будут усечены до 8-разрядных значений без знака, как при использовании </a:t>
            </a:r>
            <a:r>
              <a:rPr lang="ru-RU" sz="1200" b="0" i="0" kern="1200" dirty="0" err="1" smtClean="0">
                <a:solidFill>
                  <a:schemeClr val="tx1"/>
                </a:solidFill>
                <a:effectLst/>
                <a:latin typeface="+mn-lt"/>
                <a:ea typeface="+mn-ea"/>
                <a:cs typeface="+mn-cs"/>
              </a:rPr>
              <a:t>int.toUnsigned</a:t>
            </a:r>
            <a:r>
              <a:rPr lang="ru-RU" sz="1200" b="0" i="0" kern="1200" dirty="0" smtClean="0">
                <a:solidFill>
                  <a:schemeClr val="tx1"/>
                </a:solidFill>
                <a:effectLst/>
                <a:latin typeface="+mn-lt"/>
                <a:ea typeface="+mn-ea"/>
                <a:cs typeface="+mn-cs"/>
              </a:rPr>
              <a:t>. Не дается никаких гарантий относительно того, когда произойдет такое преобразование, поскольку это зависит от реализации, стоящей за приемником.</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Запись текста (</a:t>
            </a:r>
            <a:r>
              <a:rPr lang="ru-RU" sz="1200" b="0" i="0" kern="1200" dirty="0" err="1" smtClean="0">
                <a:solidFill>
                  <a:schemeClr val="tx1"/>
                </a:solidFill>
                <a:effectLst/>
                <a:latin typeface="+mn-lt"/>
                <a:ea typeface="+mn-ea"/>
                <a:cs typeface="+mn-cs"/>
              </a:rPr>
              <a:t>write</a:t>
            </a:r>
            <a:r>
              <a:rPr lang="ru-RU" sz="1200" b="0" i="0" kern="1200" dirty="0" smtClean="0">
                <a:solidFill>
                  <a:schemeClr val="tx1"/>
                </a:solidFill>
                <a:effectLst/>
                <a:latin typeface="+mn-lt"/>
                <a:ea typeface="+mn-ea"/>
                <a:cs typeface="+mn-cs"/>
              </a:rPr>
              <a:t>) и добавление байтов (</a:t>
            </a:r>
            <a:r>
              <a:rPr lang="ru-RU" sz="1200" b="0" i="0" kern="1200" dirty="0" err="1" smtClean="0">
                <a:solidFill>
                  <a:schemeClr val="tx1"/>
                </a:solidFill>
                <a:effectLst/>
                <a:latin typeface="+mn-lt"/>
                <a:ea typeface="+mn-ea"/>
                <a:cs typeface="+mn-cs"/>
              </a:rPr>
              <a:t>add</a:t>
            </a:r>
            <a:r>
              <a:rPr lang="ru-RU" sz="1200" b="0" i="0" kern="1200" dirty="0" smtClean="0">
                <a:solidFill>
                  <a:schemeClr val="tx1"/>
                </a:solidFill>
                <a:effectLst/>
                <a:latin typeface="+mn-lt"/>
                <a:ea typeface="+mn-ea"/>
                <a:cs typeface="+mn-cs"/>
              </a:rPr>
              <a:t>) могут произвольно чередоваться.</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При добавлении потока с помощью </a:t>
            </a:r>
            <a:r>
              <a:rPr lang="ru-RU" sz="1200" b="0" i="0" kern="1200" dirty="0" err="1" smtClean="0">
                <a:solidFill>
                  <a:schemeClr val="tx1"/>
                </a:solidFill>
                <a:effectLst/>
                <a:latin typeface="+mn-lt"/>
                <a:ea typeface="+mn-ea"/>
                <a:cs typeface="+mn-cs"/>
              </a:rPr>
              <a:t>addStream</a:t>
            </a:r>
            <a:r>
              <a:rPr lang="ru-RU" sz="1200" b="0" i="0" kern="1200" dirty="0" smtClean="0">
                <a:solidFill>
                  <a:schemeClr val="tx1"/>
                </a:solidFill>
                <a:effectLst/>
                <a:latin typeface="+mn-lt"/>
                <a:ea typeface="+mn-ea"/>
                <a:cs typeface="+mn-cs"/>
              </a:rPr>
              <a:t> любые дальнейшие попытки добавления или записи в </a:t>
            </a:r>
            <a:r>
              <a:rPr lang="ru-RU" sz="1200" b="0" i="0" kern="1200" dirty="0" err="1" smtClean="0">
                <a:solidFill>
                  <a:schemeClr val="tx1"/>
                </a:solidFill>
                <a:effectLst/>
                <a:latin typeface="+mn-lt"/>
                <a:ea typeface="+mn-ea"/>
                <a:cs typeface="+mn-cs"/>
              </a:rPr>
              <a:t>IOSink</a:t>
            </a:r>
            <a:r>
              <a:rPr lang="ru-RU" sz="1200" b="0" i="0" kern="1200" dirty="0" smtClean="0">
                <a:solidFill>
                  <a:schemeClr val="tx1"/>
                </a:solidFill>
                <a:effectLst/>
                <a:latin typeface="+mn-lt"/>
                <a:ea typeface="+mn-ea"/>
                <a:cs typeface="+mn-cs"/>
              </a:rPr>
              <a:t> будут завершаться неудачей до завершения </a:t>
            </a:r>
            <a:r>
              <a:rPr lang="ru-RU" sz="1200" b="0" i="0" kern="1200" dirty="0" err="1" smtClean="0">
                <a:solidFill>
                  <a:schemeClr val="tx1"/>
                </a:solidFill>
                <a:effectLst/>
                <a:latin typeface="+mn-lt"/>
                <a:ea typeface="+mn-ea"/>
                <a:cs typeface="+mn-cs"/>
              </a:rPr>
              <a:t>addStream</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Добавление данных в </a:t>
            </a:r>
            <a:r>
              <a:rPr lang="ru-RU" sz="1200" b="0" i="0" kern="1200" dirty="0" err="1" smtClean="0">
                <a:solidFill>
                  <a:schemeClr val="tx1"/>
                </a:solidFill>
                <a:effectLst/>
                <a:latin typeface="+mn-lt"/>
                <a:ea typeface="+mn-ea"/>
                <a:cs typeface="+mn-cs"/>
              </a:rPr>
              <a:t>IOSink</a:t>
            </a:r>
            <a:r>
              <a:rPr lang="ru-RU" sz="1200" b="0" i="0" kern="1200" dirty="0" smtClean="0">
                <a:solidFill>
                  <a:schemeClr val="tx1"/>
                </a:solidFill>
                <a:effectLst/>
                <a:latin typeface="+mn-lt"/>
                <a:ea typeface="+mn-ea"/>
                <a:cs typeface="+mn-cs"/>
              </a:rPr>
              <a:t> после закрытия приемника приводит к ошибке.</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7</a:t>
            </a:fld>
            <a:endParaRPr lang="en-US"/>
          </a:p>
        </p:txBody>
      </p:sp>
    </p:spTree>
    <p:extLst>
      <p:ext uri="{BB962C8B-B14F-4D97-AF65-F5344CB8AC3E}">
        <p14:creationId xmlns:p14="http://schemas.microsoft.com/office/powerpoint/2010/main" val="27424910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i="1" dirty="0" smtClean="0">
                <a:effectLst/>
              </a:rPr>
              <a:t>// Speed up write actions with transactions</a:t>
            </a:r>
            <a:endParaRPr lang="ru-RU" i="1" dirty="0" smtClean="0">
              <a:effectLst/>
            </a:endParaRPr>
          </a:p>
          <a:p>
            <a:endParaRPr lang="ru-RU" i="1" dirty="0" smtClean="0">
              <a:effectLst/>
            </a:endParaRPr>
          </a:p>
          <a:p>
            <a:r>
              <a:rPr lang="ru-RU" dirty="0" smtClean="0"/>
              <a:t>Начало транзакции:</a:t>
            </a:r>
          </a:p>
          <a:p>
            <a:endParaRPr lang="ru-RU" dirty="0" smtClean="0"/>
          </a:p>
          <a:p>
            <a:endParaRPr lang="ru-RU" dirty="0" smtClean="0"/>
          </a:p>
          <a:p>
            <a:r>
              <a:rPr lang="en-US" dirty="0" smtClean="0"/>
              <a:t>await </a:t>
            </a:r>
            <a:r>
              <a:rPr lang="en-US" dirty="0" err="1" smtClean="0"/>
              <a:t>collection.transaction</a:t>
            </a:r>
            <a:r>
              <a:rPr lang="en-US" dirty="0" smtClean="0"/>
              <a:t>(</a:t>
            </a:r>
          </a:p>
          <a:p>
            <a:r>
              <a:rPr lang="ru-RU" dirty="0" smtClean="0"/>
              <a:t>Здесь начинается транзакция. Транзакция позволяет выполнять несколько операций как единое целое, что гарантирует атомарность: либо все операции выполняются успешно, либо ни одна из них не выполняется.</a:t>
            </a:r>
          </a:p>
          <a:p>
            <a:endParaRPr lang="ru-RU" dirty="0" smtClean="0"/>
          </a:p>
          <a:p>
            <a:r>
              <a:rPr lang="ru-RU" dirty="0" smtClean="0"/>
              <a:t>Выполнение операций внутри транзакции:</a:t>
            </a:r>
          </a:p>
          <a:p>
            <a:endParaRPr lang="ru-RU" dirty="0" smtClean="0"/>
          </a:p>
          <a:p>
            <a:endParaRPr lang="ru-RU" dirty="0" smtClean="0"/>
          </a:p>
          <a:p>
            <a:r>
              <a:rPr lang="ru-RU" dirty="0" smtClean="0"/>
              <a:t>() </a:t>
            </a:r>
            <a:r>
              <a:rPr lang="en-US" dirty="0" err="1" smtClean="0"/>
              <a:t>async</a:t>
            </a:r>
            <a:r>
              <a:rPr lang="en-US" dirty="0" smtClean="0"/>
              <a:t> {</a:t>
            </a:r>
          </a:p>
          <a:p>
            <a:r>
              <a:rPr lang="en-US" dirty="0" smtClean="0"/>
              <a:t>  await </a:t>
            </a:r>
            <a:r>
              <a:rPr lang="en-US" dirty="0" err="1" smtClean="0"/>
              <a:t>catsBox.put</a:t>
            </a:r>
            <a:r>
              <a:rPr lang="en-US" dirty="0" smtClean="0"/>
              <a:t>('fluffy', {'name': 'Fluffy', 'age': 4});</a:t>
            </a:r>
          </a:p>
          <a:p>
            <a:r>
              <a:rPr lang="en-US" dirty="0" smtClean="0"/>
              <a:t>  await </a:t>
            </a:r>
            <a:r>
              <a:rPr lang="en-US" dirty="0" err="1" smtClean="0"/>
              <a:t>catsBox.put</a:t>
            </a:r>
            <a:r>
              <a:rPr lang="en-US" dirty="0" smtClean="0"/>
              <a:t>('</a:t>
            </a:r>
            <a:r>
              <a:rPr lang="en-US" dirty="0" err="1" smtClean="0"/>
              <a:t>loki</a:t>
            </a:r>
            <a:r>
              <a:rPr lang="en-US" dirty="0" smtClean="0"/>
              <a:t>', {'name': 'Loki', 'age': 2});</a:t>
            </a:r>
          </a:p>
          <a:p>
            <a:r>
              <a:rPr lang="en-US" dirty="0" smtClean="0"/>
              <a:t>  // ...</a:t>
            </a:r>
          </a:p>
          <a:p>
            <a:r>
              <a:rPr lang="en-US" dirty="0" smtClean="0"/>
              <a:t>},</a:t>
            </a:r>
          </a:p>
          <a:p>
            <a:r>
              <a:rPr lang="ru-RU" dirty="0" smtClean="0"/>
              <a:t>Внутри транзакции выполняются операции добавления данных в бокс </a:t>
            </a:r>
            <a:r>
              <a:rPr lang="en-US" dirty="0" err="1" smtClean="0"/>
              <a:t>catsBox</a:t>
            </a:r>
            <a:r>
              <a:rPr lang="en-US" dirty="0" smtClean="0"/>
              <a:t>.</a:t>
            </a:r>
          </a:p>
          <a:p>
            <a:endParaRPr lang="en-US" dirty="0" smtClean="0"/>
          </a:p>
          <a:p>
            <a:r>
              <a:rPr lang="en-US" dirty="0" smtClean="0"/>
              <a:t>await </a:t>
            </a:r>
            <a:r>
              <a:rPr lang="en-US" dirty="0" err="1" smtClean="0"/>
              <a:t>catsBox.put</a:t>
            </a:r>
            <a:r>
              <a:rPr lang="en-US" dirty="0" smtClean="0"/>
              <a:t>('fluffy', {'name': 'Fluffy', 'age': 4}); </a:t>
            </a:r>
            <a:r>
              <a:rPr lang="ru-RU" dirty="0" smtClean="0"/>
              <a:t>добавляет запись с ключом '</a:t>
            </a:r>
            <a:r>
              <a:rPr lang="en-US" dirty="0" smtClean="0"/>
              <a:t>fluffy' </a:t>
            </a:r>
            <a:r>
              <a:rPr lang="ru-RU" dirty="0" smtClean="0"/>
              <a:t>и значением {'</a:t>
            </a:r>
            <a:r>
              <a:rPr lang="en-US" dirty="0" smtClean="0"/>
              <a:t>name': 'Fluffy', 'age': 4} </a:t>
            </a:r>
            <a:r>
              <a:rPr lang="ru-RU" dirty="0" smtClean="0"/>
              <a:t>в бокс </a:t>
            </a:r>
            <a:r>
              <a:rPr lang="en-US" dirty="0" err="1" smtClean="0"/>
              <a:t>catsBox</a:t>
            </a:r>
            <a:r>
              <a:rPr lang="en-US" dirty="0" smtClean="0"/>
              <a:t>.</a:t>
            </a:r>
          </a:p>
          <a:p>
            <a:r>
              <a:rPr lang="en-US" dirty="0" smtClean="0"/>
              <a:t>await </a:t>
            </a:r>
            <a:r>
              <a:rPr lang="en-US" dirty="0" err="1" smtClean="0"/>
              <a:t>catsBox.put</a:t>
            </a:r>
            <a:r>
              <a:rPr lang="en-US" dirty="0" smtClean="0"/>
              <a:t>('</a:t>
            </a:r>
            <a:r>
              <a:rPr lang="en-US" dirty="0" err="1" smtClean="0"/>
              <a:t>loki</a:t>
            </a:r>
            <a:r>
              <a:rPr lang="en-US" dirty="0" smtClean="0"/>
              <a:t>', {'name': 'Loki', 'age': 2}); </a:t>
            </a:r>
            <a:r>
              <a:rPr lang="ru-RU" dirty="0" smtClean="0"/>
              <a:t>добавляет запись с ключом '</a:t>
            </a:r>
            <a:r>
              <a:rPr lang="en-US" dirty="0" err="1" smtClean="0"/>
              <a:t>loki</a:t>
            </a:r>
            <a:r>
              <a:rPr lang="en-US" dirty="0" smtClean="0"/>
              <a:t>' </a:t>
            </a:r>
            <a:r>
              <a:rPr lang="ru-RU" dirty="0" smtClean="0"/>
              <a:t>и значением {'</a:t>
            </a:r>
            <a:r>
              <a:rPr lang="en-US" dirty="0" smtClean="0"/>
              <a:t>name': 'Loki', 'age': 2} </a:t>
            </a:r>
            <a:r>
              <a:rPr lang="ru-RU" dirty="0" smtClean="0"/>
              <a:t>в бокс </a:t>
            </a:r>
            <a:r>
              <a:rPr lang="en-US" dirty="0" err="1" smtClean="0"/>
              <a:t>catsBox</a:t>
            </a:r>
            <a:r>
              <a:rPr lang="en-US" dirty="0" smtClean="0"/>
              <a:t>.</a:t>
            </a:r>
          </a:p>
          <a:p>
            <a:r>
              <a:rPr lang="ru-RU" dirty="0" smtClean="0"/>
              <a:t>Указание имен боксов, которые будут заблокированы:</a:t>
            </a:r>
          </a:p>
          <a:p>
            <a:endParaRPr lang="ru-RU" dirty="0" smtClean="0"/>
          </a:p>
          <a:p>
            <a:endParaRPr lang="ru-RU" dirty="0" smtClean="0"/>
          </a:p>
          <a:p>
            <a:r>
              <a:rPr lang="en-US" dirty="0" err="1" smtClean="0"/>
              <a:t>boxNames</a:t>
            </a:r>
            <a:r>
              <a:rPr lang="en-US" dirty="0" smtClean="0"/>
              <a:t>: ['cats'], // By default all boxes become blocked.</a:t>
            </a:r>
          </a:p>
          <a:p>
            <a:r>
              <a:rPr lang="ru-RU" dirty="0" smtClean="0"/>
              <a:t>Параметр </a:t>
            </a:r>
            <a:r>
              <a:rPr lang="en-US" dirty="0" err="1" smtClean="0"/>
              <a:t>boxNames</a:t>
            </a:r>
            <a:r>
              <a:rPr lang="en-US" dirty="0" smtClean="0"/>
              <a:t> </a:t>
            </a:r>
            <a:r>
              <a:rPr lang="ru-RU" dirty="0" smtClean="0"/>
              <a:t>указывает, какие боксы будут заблокированы на время выполнения транзакции. В данном случае заблокирован только бокс '</a:t>
            </a:r>
            <a:r>
              <a:rPr lang="en-US" dirty="0" smtClean="0"/>
              <a:t>cats'. </a:t>
            </a:r>
            <a:r>
              <a:rPr lang="ru-RU" dirty="0" smtClean="0"/>
              <a:t>По умолчанию все боксы становятся заблокированными, но здесь указано, что только бокс '</a:t>
            </a:r>
            <a:r>
              <a:rPr lang="en-US" dirty="0" smtClean="0"/>
              <a:t>cats' </a:t>
            </a:r>
            <a:r>
              <a:rPr lang="ru-RU" dirty="0" smtClean="0"/>
              <a:t>будет заблокирован.</a:t>
            </a:r>
          </a:p>
          <a:p>
            <a:endParaRPr lang="ru-RU" dirty="0" smtClean="0"/>
          </a:p>
          <a:p>
            <a:r>
              <a:rPr lang="ru-RU" dirty="0" smtClean="0"/>
              <a:t>Указание режима транзакции:</a:t>
            </a:r>
          </a:p>
          <a:p>
            <a:endParaRPr lang="ru-RU" dirty="0" smtClean="0"/>
          </a:p>
          <a:p>
            <a:endParaRPr lang="ru-RU" dirty="0" smtClean="0"/>
          </a:p>
          <a:p>
            <a:r>
              <a:rPr lang="en-US" dirty="0" err="1" smtClean="0"/>
              <a:t>readOnly</a:t>
            </a:r>
            <a:r>
              <a:rPr lang="en-US" dirty="0" smtClean="0"/>
              <a:t>: false,</a:t>
            </a:r>
          </a:p>
          <a:p>
            <a:r>
              <a:rPr lang="ru-RU" dirty="0" smtClean="0"/>
              <a:t>Параметр </a:t>
            </a:r>
            <a:r>
              <a:rPr lang="en-US" dirty="0" err="1" smtClean="0"/>
              <a:t>readOnly</a:t>
            </a:r>
            <a:r>
              <a:rPr lang="en-US" dirty="0" smtClean="0"/>
              <a:t> </a:t>
            </a:r>
            <a:r>
              <a:rPr lang="ru-RU" dirty="0" smtClean="0"/>
              <a:t>указывает, будет ли транзакция только для чтения. В данном случае </a:t>
            </a:r>
            <a:r>
              <a:rPr lang="en-US" dirty="0" err="1" smtClean="0"/>
              <a:t>readOnly</a:t>
            </a:r>
            <a:r>
              <a:rPr lang="en-US" dirty="0" smtClean="0"/>
              <a:t>: false </a:t>
            </a:r>
            <a:r>
              <a:rPr lang="ru-RU" dirty="0" smtClean="0"/>
              <a:t>означает, что транзакция будет для чтения и записи.</a:t>
            </a:r>
          </a:p>
          <a:p>
            <a:endParaRPr lang="ru-RU" dirty="0" smtClean="0"/>
          </a:p>
          <a:p>
            <a:endParaRPr lang="ru-RU" dirty="0" smtClean="0"/>
          </a:p>
          <a:p>
            <a:r>
              <a:rPr lang="ru-RU" sz="1200" b="0" i="0" kern="1200" dirty="0" smtClean="0">
                <a:solidFill>
                  <a:schemeClr val="tx1"/>
                </a:solidFill>
                <a:effectLst/>
                <a:latin typeface="+mn-lt"/>
                <a:ea typeface="+mn-ea"/>
                <a:cs typeface="+mn-cs"/>
              </a:rPr>
              <a:t>Начало транзакции:</a:t>
            </a:r>
          </a:p>
          <a:p>
            <a:pPr rtl="0" latinLnBrk="0"/>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collection.transaction</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начинается транзакция. Транзакция позволяет выполнять несколько операций как единое целое, что гарантирует атомарность: либо все операции выполняются успешно, либо ни одна из них не выполняется.</a:t>
            </a:r>
          </a:p>
          <a:p>
            <a:r>
              <a:rPr lang="ru-RU" sz="1200" b="0" i="0" kern="1200" dirty="0" smtClean="0">
                <a:solidFill>
                  <a:schemeClr val="tx1"/>
                </a:solidFill>
                <a:effectLst/>
                <a:latin typeface="+mn-lt"/>
                <a:ea typeface="+mn-ea"/>
                <a:cs typeface="+mn-cs"/>
              </a:rPr>
              <a:t>Выполнение операций внутри транзакции:</a:t>
            </a:r>
          </a:p>
          <a:p>
            <a:pPr rtl="0" latinLnBrk="0"/>
            <a:r>
              <a:rPr lang="ru-RU"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 await </a:t>
            </a:r>
            <a:r>
              <a:rPr lang="en-US" sz="1200" b="0" i="0" kern="1200" dirty="0" err="1" smtClean="0">
                <a:solidFill>
                  <a:schemeClr val="tx1"/>
                </a:solidFill>
                <a:effectLst/>
                <a:latin typeface="+mn-lt"/>
                <a:ea typeface="+mn-ea"/>
                <a:cs typeface="+mn-cs"/>
              </a:rPr>
              <a:t>catsBox.put</a:t>
            </a:r>
            <a:r>
              <a:rPr lang="en-US" sz="1200" b="0" i="0" kern="1200" dirty="0" smtClean="0">
                <a:solidFill>
                  <a:schemeClr val="tx1"/>
                </a:solidFill>
                <a:effectLst/>
                <a:latin typeface="+mn-lt"/>
                <a:ea typeface="+mn-ea"/>
                <a:cs typeface="+mn-cs"/>
              </a:rPr>
              <a:t>('fluffy', {'name': 'Fluffy', 'age': 4}); await </a:t>
            </a:r>
            <a:r>
              <a:rPr lang="en-US" sz="1200" b="0" i="0" kern="1200" dirty="0" err="1" smtClean="0">
                <a:solidFill>
                  <a:schemeClr val="tx1"/>
                </a:solidFill>
                <a:effectLst/>
                <a:latin typeface="+mn-lt"/>
                <a:ea typeface="+mn-ea"/>
                <a:cs typeface="+mn-cs"/>
              </a:rPr>
              <a:t>catsBox.put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loki</a:t>
            </a:r>
            <a:r>
              <a:rPr lang="en-US" sz="1200" b="0" i="0" kern="1200" dirty="0" smtClean="0">
                <a:solidFill>
                  <a:schemeClr val="tx1"/>
                </a:solidFill>
                <a:effectLst/>
                <a:latin typeface="+mn-lt"/>
                <a:ea typeface="+mn-ea"/>
                <a:cs typeface="+mn-cs"/>
              </a:rPr>
              <a:t>', {'name': 'Loki', 'age': 2}); // ... },</a:t>
            </a:r>
          </a:p>
          <a:p>
            <a:r>
              <a:rPr lang="ru-RU" sz="1200" b="0" i="0" kern="1200" dirty="0" smtClean="0">
                <a:solidFill>
                  <a:schemeClr val="tx1"/>
                </a:solidFill>
                <a:effectLst/>
                <a:latin typeface="+mn-lt"/>
                <a:ea typeface="+mn-ea"/>
                <a:cs typeface="+mn-cs"/>
              </a:rPr>
              <a:t>Внутри транзакции выполняются операции добавления данных в бокс </a:t>
            </a:r>
            <a:r>
              <a:rPr lang="en-US" sz="1200" b="0" i="0" kern="1200" dirty="0" err="1" smtClean="0">
                <a:solidFill>
                  <a:schemeClr val="tx1"/>
                </a:solidFill>
                <a:effectLst/>
                <a:latin typeface="+mn-lt"/>
                <a:ea typeface="+mn-ea"/>
                <a:cs typeface="+mn-cs"/>
              </a:rPr>
              <a:t>catsBox</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catsBox.put</a:t>
            </a:r>
            <a:r>
              <a:rPr lang="en-US" sz="1200" b="0" i="0" kern="1200" dirty="0" smtClean="0">
                <a:solidFill>
                  <a:schemeClr val="tx1"/>
                </a:solidFill>
                <a:effectLst/>
                <a:latin typeface="+mn-lt"/>
                <a:ea typeface="+mn-ea"/>
                <a:cs typeface="+mn-cs"/>
              </a:rPr>
              <a:t>('fluffy', {'name': 'Fluffy', 'age': 4}); </a:t>
            </a:r>
            <a:r>
              <a:rPr lang="ru-RU" sz="1200" b="0" i="0" kern="1200" dirty="0" smtClean="0">
                <a:solidFill>
                  <a:schemeClr val="tx1"/>
                </a:solidFill>
                <a:effectLst/>
                <a:latin typeface="+mn-lt"/>
                <a:ea typeface="+mn-ea"/>
                <a:cs typeface="+mn-cs"/>
              </a:rPr>
              <a:t>добавляет запись с ключом '</a:t>
            </a:r>
            <a:r>
              <a:rPr lang="en-US" sz="1200" b="0" i="0" kern="1200" dirty="0" smtClean="0">
                <a:solidFill>
                  <a:schemeClr val="tx1"/>
                </a:solidFill>
                <a:effectLst/>
                <a:latin typeface="+mn-lt"/>
                <a:ea typeface="+mn-ea"/>
                <a:cs typeface="+mn-cs"/>
              </a:rPr>
              <a:t>fluffy' </a:t>
            </a:r>
            <a:r>
              <a:rPr lang="ru-RU" sz="1200" b="0" i="0" kern="1200" dirty="0" smtClean="0">
                <a:solidFill>
                  <a:schemeClr val="tx1"/>
                </a:solidFill>
                <a:effectLst/>
                <a:latin typeface="+mn-lt"/>
                <a:ea typeface="+mn-ea"/>
                <a:cs typeface="+mn-cs"/>
              </a:rPr>
              <a:t>и значением {'</a:t>
            </a:r>
            <a:r>
              <a:rPr lang="en-US" sz="1200" b="0" i="0" kern="1200" dirty="0" smtClean="0">
                <a:solidFill>
                  <a:schemeClr val="tx1"/>
                </a:solidFill>
                <a:effectLst/>
                <a:latin typeface="+mn-lt"/>
                <a:ea typeface="+mn-ea"/>
                <a:cs typeface="+mn-cs"/>
              </a:rPr>
              <a:t>name': 'Fluffy', 'age': 4} </a:t>
            </a:r>
            <a:r>
              <a:rPr lang="ru-RU" sz="1200" b="0" i="0" kern="1200" dirty="0" smtClean="0">
                <a:solidFill>
                  <a:schemeClr val="tx1"/>
                </a:solidFill>
                <a:effectLst/>
                <a:latin typeface="+mn-lt"/>
                <a:ea typeface="+mn-ea"/>
                <a:cs typeface="+mn-cs"/>
              </a:rPr>
              <a:t>в бокс </a:t>
            </a:r>
            <a:r>
              <a:rPr lang="en-US" sz="1200" b="0" i="0" kern="1200" dirty="0" err="1" smtClean="0">
                <a:solidFill>
                  <a:schemeClr val="tx1"/>
                </a:solidFill>
                <a:effectLst/>
                <a:latin typeface="+mn-lt"/>
                <a:ea typeface="+mn-ea"/>
                <a:cs typeface="+mn-cs"/>
              </a:rPr>
              <a:t>catsBox</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await </a:t>
            </a:r>
            <a:r>
              <a:rPr lang="en-US" sz="1200" b="0" i="0" kern="1200" dirty="0" err="1" smtClean="0">
                <a:solidFill>
                  <a:schemeClr val="tx1"/>
                </a:solidFill>
                <a:effectLst/>
                <a:latin typeface="+mn-lt"/>
                <a:ea typeface="+mn-ea"/>
                <a:cs typeface="+mn-cs"/>
              </a:rPr>
              <a:t>catsBox.put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loki</a:t>
            </a:r>
            <a:r>
              <a:rPr lang="en-US" sz="1200" b="0" i="0" kern="1200" dirty="0" smtClean="0">
                <a:solidFill>
                  <a:schemeClr val="tx1"/>
                </a:solidFill>
                <a:effectLst/>
                <a:latin typeface="+mn-lt"/>
                <a:ea typeface="+mn-ea"/>
                <a:cs typeface="+mn-cs"/>
              </a:rPr>
              <a:t>', {'name': 'Loki', 'age': 2}); </a:t>
            </a:r>
            <a:r>
              <a:rPr lang="ru-RU" sz="1200" b="0" i="0" kern="1200" dirty="0" smtClean="0">
                <a:solidFill>
                  <a:schemeClr val="tx1"/>
                </a:solidFill>
                <a:effectLst/>
                <a:latin typeface="+mn-lt"/>
                <a:ea typeface="+mn-ea"/>
                <a:cs typeface="+mn-cs"/>
              </a:rPr>
              <a:t>добавляет запись с ключом '</a:t>
            </a:r>
            <a:r>
              <a:rPr lang="en-US" sz="1200" b="0" i="0" kern="1200" dirty="0" err="1" smtClean="0">
                <a:solidFill>
                  <a:schemeClr val="tx1"/>
                </a:solidFill>
                <a:effectLst/>
                <a:latin typeface="+mn-lt"/>
                <a:ea typeface="+mn-ea"/>
                <a:cs typeface="+mn-cs"/>
              </a:rPr>
              <a:t>loki</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и значением {'</a:t>
            </a:r>
            <a:r>
              <a:rPr lang="en-US" sz="1200" b="0" i="0" kern="1200" dirty="0" smtClean="0">
                <a:solidFill>
                  <a:schemeClr val="tx1"/>
                </a:solidFill>
                <a:effectLst/>
                <a:latin typeface="+mn-lt"/>
                <a:ea typeface="+mn-ea"/>
                <a:cs typeface="+mn-cs"/>
              </a:rPr>
              <a:t>name': 'Loki', 'age': 2} </a:t>
            </a:r>
            <a:r>
              <a:rPr lang="ru-RU" sz="1200" b="0" i="0" kern="1200" dirty="0" smtClean="0">
                <a:solidFill>
                  <a:schemeClr val="tx1"/>
                </a:solidFill>
                <a:effectLst/>
                <a:latin typeface="+mn-lt"/>
                <a:ea typeface="+mn-ea"/>
                <a:cs typeface="+mn-cs"/>
              </a:rPr>
              <a:t>в бокс </a:t>
            </a:r>
            <a:r>
              <a:rPr lang="en-US" sz="1200" b="0" i="0" kern="1200" dirty="0" err="1" smtClean="0">
                <a:solidFill>
                  <a:schemeClr val="tx1"/>
                </a:solidFill>
                <a:effectLst/>
                <a:latin typeface="+mn-lt"/>
                <a:ea typeface="+mn-ea"/>
                <a:cs typeface="+mn-cs"/>
              </a:rPr>
              <a:t>catsBox</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Указание имен боксов, которые будут заблокированы:</a:t>
            </a:r>
          </a:p>
          <a:p>
            <a:pPr rtl="0" latinLnBrk="0"/>
            <a:r>
              <a:rPr lang="en-US" sz="1200" b="0" i="0" kern="1200" dirty="0" err="1" smtClean="0">
                <a:solidFill>
                  <a:schemeClr val="tx1"/>
                </a:solidFill>
                <a:effectLst/>
                <a:latin typeface="+mn-lt"/>
                <a:ea typeface="+mn-ea"/>
                <a:cs typeface="+mn-cs"/>
              </a:rPr>
              <a:t>boxNames</a:t>
            </a:r>
            <a:r>
              <a:rPr lang="en-US" sz="1200" b="0" i="0" kern="1200" dirty="0" smtClean="0">
                <a:solidFill>
                  <a:schemeClr val="tx1"/>
                </a:solidFill>
                <a:effectLst/>
                <a:latin typeface="+mn-lt"/>
                <a:ea typeface="+mn-ea"/>
                <a:cs typeface="+mn-cs"/>
              </a:rPr>
              <a:t>: ['cats'], // By default all boxes become blocked.</a:t>
            </a:r>
          </a:p>
          <a:p>
            <a:r>
              <a:rPr lang="ru-RU" sz="1200" b="0" i="0" kern="1200" dirty="0" smtClean="0">
                <a:solidFill>
                  <a:schemeClr val="tx1"/>
                </a:solidFill>
                <a:effectLst/>
                <a:latin typeface="+mn-lt"/>
                <a:ea typeface="+mn-ea"/>
                <a:cs typeface="+mn-cs"/>
              </a:rPr>
              <a:t>Параметр </a:t>
            </a:r>
            <a:r>
              <a:rPr lang="en-US" sz="1200" b="0" i="0" kern="1200" dirty="0" err="1" smtClean="0">
                <a:solidFill>
                  <a:schemeClr val="tx1"/>
                </a:solidFill>
                <a:effectLst/>
                <a:latin typeface="+mn-lt"/>
                <a:ea typeface="+mn-ea"/>
                <a:cs typeface="+mn-cs"/>
              </a:rPr>
              <a:t>boxNames</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указывает, какие боксы будут заблокированы на время выполнения транзакции. В данном случае заблокирован только бокс '</a:t>
            </a:r>
            <a:r>
              <a:rPr lang="en-US" sz="1200" b="0" i="0" kern="1200" dirty="0" smtClean="0">
                <a:solidFill>
                  <a:schemeClr val="tx1"/>
                </a:solidFill>
                <a:effectLst/>
                <a:latin typeface="+mn-lt"/>
                <a:ea typeface="+mn-ea"/>
                <a:cs typeface="+mn-cs"/>
              </a:rPr>
              <a:t>cats'. </a:t>
            </a:r>
            <a:r>
              <a:rPr lang="ru-RU" sz="1200" b="0" i="0" kern="1200" dirty="0" smtClean="0">
                <a:solidFill>
                  <a:schemeClr val="tx1"/>
                </a:solidFill>
                <a:effectLst/>
                <a:latin typeface="+mn-lt"/>
                <a:ea typeface="+mn-ea"/>
                <a:cs typeface="+mn-cs"/>
              </a:rPr>
              <a:t>По умолчанию все боксы становятся заблокированными, но здесь указано, что только бокс '</a:t>
            </a:r>
            <a:r>
              <a:rPr lang="en-US" sz="1200" b="0" i="0" kern="1200" dirty="0" smtClean="0">
                <a:solidFill>
                  <a:schemeClr val="tx1"/>
                </a:solidFill>
                <a:effectLst/>
                <a:latin typeface="+mn-lt"/>
                <a:ea typeface="+mn-ea"/>
                <a:cs typeface="+mn-cs"/>
              </a:rPr>
              <a:t>cats' </a:t>
            </a:r>
            <a:r>
              <a:rPr lang="ru-RU" sz="1200" b="0" i="0" kern="1200" dirty="0" smtClean="0">
                <a:solidFill>
                  <a:schemeClr val="tx1"/>
                </a:solidFill>
                <a:effectLst/>
                <a:latin typeface="+mn-lt"/>
                <a:ea typeface="+mn-ea"/>
                <a:cs typeface="+mn-cs"/>
              </a:rPr>
              <a:t>будет заблокирован.</a:t>
            </a:r>
          </a:p>
          <a:p>
            <a:r>
              <a:rPr lang="ru-RU" sz="1200" b="0" i="0" kern="1200" dirty="0" smtClean="0">
                <a:solidFill>
                  <a:schemeClr val="tx1"/>
                </a:solidFill>
                <a:effectLst/>
                <a:latin typeface="+mn-lt"/>
                <a:ea typeface="+mn-ea"/>
                <a:cs typeface="+mn-cs"/>
              </a:rPr>
              <a:t>Указание режима транзакции:</a:t>
            </a:r>
          </a:p>
          <a:p>
            <a:pPr rtl="0" latinLnBrk="0"/>
            <a:r>
              <a:rPr lang="en-US" sz="1200" b="0" i="0" kern="1200" dirty="0" err="1" smtClean="0">
                <a:solidFill>
                  <a:schemeClr val="tx1"/>
                </a:solidFill>
                <a:effectLst/>
                <a:latin typeface="+mn-lt"/>
                <a:ea typeface="+mn-ea"/>
                <a:cs typeface="+mn-cs"/>
              </a:rPr>
              <a:t>readOnly</a:t>
            </a:r>
            <a:r>
              <a:rPr lang="en-US" sz="1200" b="0" i="0" kern="1200" dirty="0" smtClean="0">
                <a:solidFill>
                  <a:schemeClr val="tx1"/>
                </a:solidFill>
                <a:effectLst/>
                <a:latin typeface="+mn-lt"/>
                <a:ea typeface="+mn-ea"/>
                <a:cs typeface="+mn-cs"/>
              </a:rPr>
              <a:t>: false,</a:t>
            </a:r>
          </a:p>
          <a:p>
            <a:r>
              <a:rPr lang="ru-RU" sz="1200" b="0" i="0" kern="1200" dirty="0" smtClean="0">
                <a:solidFill>
                  <a:schemeClr val="tx1"/>
                </a:solidFill>
                <a:effectLst/>
                <a:latin typeface="+mn-lt"/>
                <a:ea typeface="+mn-ea"/>
                <a:cs typeface="+mn-cs"/>
              </a:rPr>
              <a:t>Параметр </a:t>
            </a:r>
            <a:r>
              <a:rPr lang="en-US" sz="1200" b="0" i="0" kern="1200" dirty="0" err="1" smtClean="0">
                <a:solidFill>
                  <a:schemeClr val="tx1"/>
                </a:solidFill>
                <a:effectLst/>
                <a:latin typeface="+mn-lt"/>
                <a:ea typeface="+mn-ea"/>
                <a:cs typeface="+mn-cs"/>
              </a:rPr>
              <a:t>readOnly</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указывает, будет ли транзакция только для чтения. В данном случае </a:t>
            </a:r>
            <a:r>
              <a:rPr lang="en-US" sz="1200" b="0" i="0" kern="1200" dirty="0" err="1" smtClean="0">
                <a:solidFill>
                  <a:schemeClr val="tx1"/>
                </a:solidFill>
                <a:effectLst/>
                <a:latin typeface="+mn-lt"/>
                <a:ea typeface="+mn-ea"/>
                <a:cs typeface="+mn-cs"/>
              </a:rPr>
              <a:t>readOnly</a:t>
            </a:r>
            <a:r>
              <a:rPr lang="en-US" sz="1200" b="0" i="0" kern="1200" dirty="0" smtClean="0">
                <a:solidFill>
                  <a:schemeClr val="tx1"/>
                </a:solidFill>
                <a:effectLst/>
                <a:latin typeface="+mn-lt"/>
                <a:ea typeface="+mn-ea"/>
                <a:cs typeface="+mn-cs"/>
              </a:rPr>
              <a:t>: false </a:t>
            </a:r>
            <a:r>
              <a:rPr lang="ru-RU" sz="1200" b="0" i="0" kern="1200" dirty="0" smtClean="0">
                <a:solidFill>
                  <a:schemeClr val="tx1"/>
                </a:solidFill>
                <a:effectLst/>
                <a:latin typeface="+mn-lt"/>
                <a:ea typeface="+mn-ea"/>
                <a:cs typeface="+mn-cs"/>
              </a:rPr>
              <a:t>означает, что транзакция будет для чтения и записи.</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73</a:t>
            </a:fld>
            <a:endParaRPr lang="en-US"/>
          </a:p>
        </p:txBody>
      </p:sp>
    </p:spTree>
    <p:extLst>
      <p:ext uri="{BB962C8B-B14F-4D97-AF65-F5344CB8AC3E}">
        <p14:creationId xmlns:p14="http://schemas.microsoft.com/office/powerpoint/2010/main" val="11785806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 - это хранилище данных, предназначенное только для добавления. Когда вы изменяете или удаляете значение, это изменение записывается в конец файла </a:t>
            </a:r>
            <a:r>
              <a:rPr lang="ru-RU" sz="1200" b="0" i="0" kern="1200" dirty="0" err="1" smtClean="0">
                <a:solidFill>
                  <a:schemeClr val="tx1"/>
                </a:solidFill>
                <a:effectLst/>
                <a:latin typeface="+mn-lt"/>
                <a:ea typeface="+mn-ea"/>
                <a:cs typeface="+mn-cs"/>
              </a:rPr>
              <a:t>box</a:t>
            </a:r>
            <a:r>
              <a:rPr lang="ru-RU" sz="1200" b="0" i="0" kern="1200" dirty="0" smtClean="0">
                <a:solidFill>
                  <a:schemeClr val="tx1"/>
                </a:solidFill>
                <a:effectLst/>
                <a:latin typeface="+mn-lt"/>
                <a:ea typeface="+mn-ea"/>
                <a:cs typeface="+mn-cs"/>
              </a:rPr>
              <a:t>. Рано или поздно файл </a:t>
            </a:r>
            <a:r>
              <a:rPr lang="ru-RU" sz="1200" b="0" i="0" kern="1200" dirty="0" err="1" smtClean="0">
                <a:solidFill>
                  <a:schemeClr val="tx1"/>
                </a:solidFill>
                <a:effectLst/>
                <a:latin typeface="+mn-lt"/>
                <a:ea typeface="+mn-ea"/>
                <a:cs typeface="+mn-cs"/>
              </a:rPr>
              <a:t>box</a:t>
            </a:r>
            <a:r>
              <a:rPr lang="ru-RU" sz="1200" b="0" i="0" kern="1200" dirty="0" smtClean="0">
                <a:solidFill>
                  <a:schemeClr val="tx1"/>
                </a:solidFill>
                <a:effectLst/>
                <a:latin typeface="+mn-lt"/>
                <a:ea typeface="+mn-ea"/>
                <a:cs typeface="+mn-cs"/>
              </a:rPr>
              <a:t> занимает больше места на диске, чем следовало бы. </a:t>
            </a:r>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 может автоматически "уплотнить" ваш ящик в любое время, чтобы закрыть "дыры" в файле.</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Это может ускорить запуск вашего приложения, если вы вручную произведете уплотнение перед закрытием ящика.</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Описанная выше стратегия уплотнения приведет к уплотнению вашего ящика после того, как 50 ключей будут переопределены или удалены.</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Уплотнение бокса:</a:t>
            </a:r>
          </a:p>
          <a:p>
            <a:pPr rtl="0" latinLnBrk="0"/>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box.compact</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Метод </a:t>
            </a:r>
            <a:r>
              <a:rPr lang="ru-RU" sz="1200" b="0" i="0" kern="1200" dirty="0" err="1" smtClean="0">
                <a:solidFill>
                  <a:schemeClr val="tx1"/>
                </a:solidFill>
                <a:effectLst/>
                <a:latin typeface="+mn-lt"/>
                <a:ea typeface="+mn-ea"/>
                <a:cs typeface="+mn-cs"/>
              </a:rPr>
              <a:t>compact</a:t>
            </a:r>
            <a:r>
              <a:rPr lang="ru-RU" sz="1200" b="0" i="0" kern="1200" dirty="0" smtClean="0">
                <a:solidFill>
                  <a:schemeClr val="tx1"/>
                </a:solidFill>
                <a:effectLst/>
                <a:latin typeface="+mn-lt"/>
                <a:ea typeface="+mn-ea"/>
                <a:cs typeface="+mn-cs"/>
              </a:rPr>
              <a:t> выполняет уплотнение бокса. Уплотнение — это процесс оптимизации хранения данных, который удаляет удаленные записи и освобождает место в файле базы данных. Это помогает уменьшить размер файла базы данных и улучшить производительность.</a:t>
            </a:r>
          </a:p>
          <a:p>
            <a:r>
              <a:rPr lang="ru-RU" sz="1200" b="0" i="0" kern="1200" dirty="0" smtClean="0">
                <a:solidFill>
                  <a:schemeClr val="tx1"/>
                </a:solidFill>
                <a:effectLst/>
                <a:latin typeface="+mn-lt"/>
                <a:ea typeface="+mn-ea"/>
                <a:cs typeface="+mn-cs"/>
              </a:rPr>
              <a:t>Закрытие бокса:</a:t>
            </a:r>
          </a:p>
          <a:p>
            <a:pPr rtl="0" latinLnBrk="0"/>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box.close</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Метод </a:t>
            </a:r>
            <a:r>
              <a:rPr lang="ru-RU" sz="1200" b="0" i="0" kern="1200" dirty="0" err="1" smtClean="0">
                <a:solidFill>
                  <a:schemeClr val="tx1"/>
                </a:solidFill>
                <a:effectLst/>
                <a:latin typeface="+mn-lt"/>
                <a:ea typeface="+mn-ea"/>
                <a:cs typeface="+mn-cs"/>
              </a:rPr>
              <a:t>close</a:t>
            </a:r>
            <a:r>
              <a:rPr lang="ru-RU" sz="1200" b="0" i="0" kern="1200" dirty="0" smtClean="0">
                <a:solidFill>
                  <a:schemeClr val="tx1"/>
                </a:solidFill>
                <a:effectLst/>
                <a:latin typeface="+mn-lt"/>
                <a:ea typeface="+mn-ea"/>
                <a:cs typeface="+mn-cs"/>
              </a:rPr>
              <a:t> закрывает бокс, освобождая ресурсы и завершая работу с боксом.</a:t>
            </a:r>
          </a:p>
          <a:p>
            <a:r>
              <a:rPr lang="ru-RU" sz="1200" b="0" i="0" kern="1200" dirty="0" smtClean="0">
                <a:solidFill>
                  <a:schemeClr val="tx1"/>
                </a:solidFill>
                <a:effectLst/>
                <a:latin typeface="+mn-lt"/>
                <a:ea typeface="+mn-ea"/>
                <a:cs typeface="+mn-cs"/>
              </a:rPr>
              <a:t>Открытие бокса с пользовательской стратегией уплотнения:</a:t>
            </a:r>
          </a:p>
          <a:p>
            <a:pPr rtl="0" latinLnBrk="0"/>
            <a:r>
              <a:rPr lang="ru-RU" sz="1200" b="0" i="0" kern="1200" dirty="0" err="1" smtClean="0">
                <a:solidFill>
                  <a:schemeClr val="tx1"/>
                </a:solidFill>
                <a:effectLst/>
                <a:latin typeface="+mn-lt"/>
                <a:ea typeface="+mn-ea"/>
                <a:cs typeface="+mn-cs"/>
              </a:rPr>
              <a:t>var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box</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Hive.openBox</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myBox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compactionStrategy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entries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deletedEntries</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return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deletedEntries</a:t>
            </a:r>
            <a:r>
              <a:rPr lang="ru-RU" sz="1200" b="0" i="0" kern="1200" dirty="0" smtClean="0">
                <a:solidFill>
                  <a:schemeClr val="tx1"/>
                </a:solidFill>
                <a:effectLst/>
                <a:latin typeface="+mn-lt"/>
                <a:ea typeface="+mn-ea"/>
                <a:cs typeface="+mn-cs"/>
              </a:rPr>
              <a:t> &gt; 50; });</a:t>
            </a:r>
          </a:p>
          <a:p>
            <a:r>
              <a:rPr lang="ru-RU" sz="1200" b="0" i="0" kern="1200" dirty="0" smtClean="0">
                <a:solidFill>
                  <a:schemeClr val="tx1"/>
                </a:solidFill>
                <a:effectLst/>
                <a:latin typeface="+mn-lt"/>
                <a:ea typeface="+mn-ea"/>
                <a:cs typeface="+mn-cs"/>
              </a:rPr>
              <a:t>Здесь открывается бокс с именем '</a:t>
            </a:r>
            <a:r>
              <a:rPr lang="ru-RU" sz="1200" b="0" i="0" kern="1200" dirty="0" err="1" smtClean="0">
                <a:solidFill>
                  <a:schemeClr val="tx1"/>
                </a:solidFill>
                <a:effectLst/>
                <a:latin typeface="+mn-lt"/>
                <a:ea typeface="+mn-ea"/>
                <a:cs typeface="+mn-cs"/>
              </a:rPr>
              <a:t>myBox</a:t>
            </a:r>
            <a:r>
              <a:rPr lang="ru-RU" sz="1200" b="0" i="0" kern="1200" dirty="0" smtClean="0">
                <a:solidFill>
                  <a:schemeClr val="tx1"/>
                </a:solidFill>
                <a:effectLst/>
                <a:latin typeface="+mn-lt"/>
                <a:ea typeface="+mn-ea"/>
                <a:cs typeface="+mn-cs"/>
              </a:rPr>
              <a:t>' с пользовательской стратегией уплотнения. Параметр </a:t>
            </a:r>
            <a:r>
              <a:rPr lang="ru-RU" sz="1200" b="0" i="0" kern="1200" dirty="0" err="1" smtClean="0">
                <a:solidFill>
                  <a:schemeClr val="tx1"/>
                </a:solidFill>
                <a:effectLst/>
                <a:latin typeface="+mn-lt"/>
                <a:ea typeface="+mn-ea"/>
                <a:cs typeface="+mn-cs"/>
              </a:rPr>
              <a:t>compactionStrategy</a:t>
            </a:r>
            <a:r>
              <a:rPr lang="ru-RU" sz="1200" b="0" i="0" kern="1200" dirty="0" smtClean="0">
                <a:solidFill>
                  <a:schemeClr val="tx1"/>
                </a:solidFill>
                <a:effectLst/>
                <a:latin typeface="+mn-lt"/>
                <a:ea typeface="+mn-ea"/>
                <a:cs typeface="+mn-cs"/>
              </a:rPr>
              <a:t> позволяет задать свои собственные правила для автоматического уплотнения.</a:t>
            </a:r>
          </a:p>
          <a:p>
            <a:pPr lvl="1"/>
            <a:r>
              <a:rPr lang="ru-RU" sz="1200" b="0" i="0" kern="1200" dirty="0" err="1" smtClean="0">
                <a:solidFill>
                  <a:schemeClr val="tx1"/>
                </a:solidFill>
                <a:effectLst/>
                <a:latin typeface="+mn-lt"/>
                <a:ea typeface="+mn-ea"/>
                <a:cs typeface="+mn-cs"/>
              </a:rPr>
              <a:t>compactionStrategy</a:t>
            </a:r>
            <a:r>
              <a:rPr lang="ru-RU" sz="1200" b="0" i="0" kern="1200" dirty="0" smtClean="0">
                <a:solidFill>
                  <a:schemeClr val="tx1"/>
                </a:solidFill>
                <a:effectLst/>
                <a:latin typeface="+mn-lt"/>
                <a:ea typeface="+mn-ea"/>
                <a:cs typeface="+mn-cs"/>
              </a:rPr>
              <a:t> — это функция, которая принимает два параметра: </a:t>
            </a:r>
            <a:r>
              <a:rPr lang="ru-RU" sz="1200" b="0" i="0" kern="1200" dirty="0" err="1" smtClean="0">
                <a:solidFill>
                  <a:schemeClr val="tx1"/>
                </a:solidFill>
                <a:effectLst/>
                <a:latin typeface="+mn-lt"/>
                <a:ea typeface="+mn-ea"/>
                <a:cs typeface="+mn-cs"/>
              </a:rPr>
              <a:t>entries</a:t>
            </a:r>
            <a:r>
              <a:rPr lang="ru-RU" sz="1200" b="0" i="0" kern="1200" dirty="0" smtClean="0">
                <a:solidFill>
                  <a:schemeClr val="tx1"/>
                </a:solidFill>
                <a:effectLst/>
                <a:latin typeface="+mn-lt"/>
                <a:ea typeface="+mn-ea"/>
                <a:cs typeface="+mn-cs"/>
              </a:rPr>
              <a:t> (общее количество записей в боксе) и </a:t>
            </a:r>
            <a:r>
              <a:rPr lang="ru-RU" sz="1200" b="0" i="0" kern="1200" dirty="0" err="1" smtClean="0">
                <a:solidFill>
                  <a:schemeClr val="tx1"/>
                </a:solidFill>
                <a:effectLst/>
                <a:latin typeface="+mn-lt"/>
                <a:ea typeface="+mn-ea"/>
                <a:cs typeface="+mn-cs"/>
              </a:rPr>
              <a:t>deletedEntries</a:t>
            </a:r>
            <a:r>
              <a:rPr lang="ru-RU" sz="1200" b="0" i="0" kern="1200" dirty="0" smtClean="0">
                <a:solidFill>
                  <a:schemeClr val="tx1"/>
                </a:solidFill>
                <a:effectLst/>
                <a:latin typeface="+mn-lt"/>
                <a:ea typeface="+mn-ea"/>
                <a:cs typeface="+mn-cs"/>
              </a:rPr>
              <a:t> (количество удаленных записей в боксе).</a:t>
            </a:r>
          </a:p>
          <a:p>
            <a:pPr lvl="1"/>
            <a:r>
              <a:rPr lang="ru-RU" sz="1200" b="0" i="0" kern="1200" dirty="0" smtClean="0">
                <a:solidFill>
                  <a:schemeClr val="tx1"/>
                </a:solidFill>
                <a:effectLst/>
                <a:latin typeface="+mn-lt"/>
                <a:ea typeface="+mn-ea"/>
                <a:cs typeface="+mn-cs"/>
              </a:rPr>
              <a:t>В данном примере стратегия уплотнения возвращает </a:t>
            </a:r>
            <a:r>
              <a:rPr lang="ru-RU" sz="1200" b="0" i="0" kern="1200" dirty="0" err="1" smtClean="0">
                <a:solidFill>
                  <a:schemeClr val="tx1"/>
                </a:solidFill>
                <a:effectLst/>
                <a:latin typeface="+mn-lt"/>
                <a:ea typeface="+mn-ea"/>
                <a:cs typeface="+mn-cs"/>
              </a:rPr>
              <a:t>true</a:t>
            </a:r>
            <a:r>
              <a:rPr lang="ru-RU" sz="1200" b="0" i="0" kern="1200" dirty="0" smtClean="0">
                <a:solidFill>
                  <a:schemeClr val="tx1"/>
                </a:solidFill>
                <a:effectLst/>
                <a:latin typeface="+mn-lt"/>
                <a:ea typeface="+mn-ea"/>
                <a:cs typeface="+mn-cs"/>
              </a:rPr>
              <a:t>, если количество удаленных записей больше 50. Это означает, что уплотнение будет выполнено автоматически, когда количество удаленных записей превысит 50.</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74</a:t>
            </a:fld>
            <a:endParaRPr lang="en-US"/>
          </a:p>
        </p:txBody>
      </p:sp>
    </p:spTree>
    <p:extLst>
      <p:ext uri="{BB962C8B-B14F-4D97-AF65-F5344CB8AC3E}">
        <p14:creationId xmlns:p14="http://schemas.microsoft.com/office/powerpoint/2010/main" val="12877458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Пакет </a:t>
            </a:r>
            <a:r>
              <a:rPr lang="ru-RU" sz="1200" b="0" i="0" kern="1200" dirty="0" err="1" smtClean="0">
                <a:solidFill>
                  <a:schemeClr val="tx1"/>
                </a:solidFill>
                <a:effectLst/>
                <a:latin typeface="+mn-lt"/>
                <a:ea typeface="+mn-ea"/>
                <a:cs typeface="+mn-cs"/>
              </a:rPr>
              <a:t>hive_generator</a:t>
            </a:r>
            <a:r>
              <a:rPr lang="ru-RU" sz="1200" b="0" i="0" kern="1200" dirty="0" smtClean="0">
                <a:solidFill>
                  <a:schemeClr val="tx1"/>
                </a:solidFill>
                <a:effectLst/>
                <a:latin typeface="+mn-lt"/>
                <a:ea typeface="+mn-ea"/>
                <a:cs typeface="+mn-cs"/>
              </a:rPr>
              <a:t> может автоматически генерировать адаптеры типов практически для любого класса.</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Чтобы сгенерировать адаптер типов для класса, пометьте его с помощью @</a:t>
            </a:r>
            <a:r>
              <a:rPr lang="ru-RU" sz="1200" b="0" i="0" kern="1200" dirty="0" err="1" smtClean="0">
                <a:solidFill>
                  <a:schemeClr val="tx1"/>
                </a:solidFill>
                <a:effectLst/>
                <a:latin typeface="+mn-lt"/>
                <a:ea typeface="+mn-ea"/>
                <a:cs typeface="+mn-cs"/>
              </a:rPr>
              <a:t>HiveType</a:t>
            </a:r>
            <a:r>
              <a:rPr lang="ru-RU" sz="1200" b="0" i="0" kern="1200" dirty="0" smtClean="0">
                <a:solidFill>
                  <a:schemeClr val="tx1"/>
                </a:solidFill>
                <a:effectLst/>
                <a:latin typeface="+mn-lt"/>
                <a:ea typeface="+mn-ea"/>
                <a:cs typeface="+mn-cs"/>
              </a:rPr>
              <a:t> и укажите идентификатор типа (от 0 до 223).</a:t>
            </a:r>
            <a:r>
              <a:rPr lang="ru-RU" dirty="0" smtClean="0"/>
              <a:t/>
            </a:r>
            <a:br>
              <a:rPr lang="ru-RU" dirty="0" smtClean="0"/>
            </a:br>
            <a:r>
              <a:rPr lang="ru-RU" sz="1200" b="0" i="0" kern="1200" dirty="0" smtClean="0">
                <a:solidFill>
                  <a:schemeClr val="tx1"/>
                </a:solidFill>
                <a:effectLst/>
                <a:latin typeface="+mn-lt"/>
                <a:ea typeface="+mn-ea"/>
                <a:cs typeface="+mn-cs"/>
              </a:rPr>
              <a:t>Укажите все поля, которые должны быть сохранены, с помощью @</a:t>
            </a:r>
            <a:r>
              <a:rPr lang="ru-RU" sz="1200" b="0" i="0" kern="1200" dirty="0" err="1" smtClean="0">
                <a:solidFill>
                  <a:schemeClr val="tx1"/>
                </a:solidFill>
                <a:effectLst/>
                <a:latin typeface="+mn-lt"/>
                <a:ea typeface="+mn-ea"/>
                <a:cs typeface="+mn-cs"/>
              </a:rPr>
              <a:t>HiveField</a:t>
            </a:r>
            <a:r>
              <a:rPr lang="ru-RU" dirty="0" smtClean="0"/>
              <a:t/>
            </a:r>
            <a:br>
              <a:rPr lang="ru-RU" dirty="0" smtClean="0"/>
            </a:br>
            <a:r>
              <a:rPr lang="ru-RU" sz="1200" b="0" i="0" kern="1200" dirty="0" smtClean="0">
                <a:solidFill>
                  <a:schemeClr val="tx1"/>
                </a:solidFill>
                <a:effectLst/>
                <a:latin typeface="+mn-lt"/>
                <a:ea typeface="+mn-ea"/>
                <a:cs typeface="+mn-cs"/>
              </a:rPr>
              <a:t>Запустите задачу сборки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packages</a:t>
            </a:r>
            <a:r>
              <a:rPr lang="ru-RU" sz="1200" b="0" i="0" kern="1200" dirty="0" smtClean="0">
                <a:solidFill>
                  <a:schemeClr val="tx1"/>
                </a:solidFill>
                <a:effectLst/>
                <a:latin typeface="+mn-lt"/>
                <a:ea typeface="+mn-ea"/>
                <a:cs typeface="+mn-cs"/>
              </a:rPr>
              <a:t> и запустите сборку </a:t>
            </a:r>
            <a:r>
              <a:rPr lang="ru-RU" sz="1200" b="0" i="0" kern="1200" dirty="0" err="1" smtClean="0">
                <a:solidFill>
                  <a:schemeClr val="tx1"/>
                </a:solidFill>
                <a:effectLst/>
                <a:latin typeface="+mn-lt"/>
                <a:ea typeface="+mn-ea"/>
                <a:cs typeface="+mn-cs"/>
              </a:rPr>
              <a:t>build_runner</a:t>
            </a:r>
            <a:r>
              <a:rPr lang="ru-RU" dirty="0" smtClean="0"/>
              <a:t/>
            </a:r>
            <a:br>
              <a:rPr lang="ru-RU" dirty="0" smtClean="0"/>
            </a:br>
            <a:r>
              <a:rPr lang="ru-RU" sz="1200" b="0" i="0" kern="1200" dirty="0" smtClean="0">
                <a:solidFill>
                  <a:schemeClr val="tx1"/>
                </a:solidFill>
                <a:effectLst/>
                <a:latin typeface="+mn-lt"/>
                <a:ea typeface="+mn-ea"/>
                <a:cs typeface="+mn-cs"/>
              </a:rPr>
              <a:t>Зарегистрируйте созданный адаптер</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Как вы можете видеть, каждое поле, помеченное @</a:t>
            </a:r>
            <a:r>
              <a:rPr lang="ru-RU" sz="1200" b="0" i="0" kern="1200" dirty="0" err="1" smtClean="0">
                <a:solidFill>
                  <a:schemeClr val="tx1"/>
                </a:solidFill>
                <a:effectLst/>
                <a:latin typeface="+mn-lt"/>
                <a:ea typeface="+mn-ea"/>
                <a:cs typeface="+mn-cs"/>
              </a:rPr>
              <a:t>HiveField</a:t>
            </a:r>
            <a:r>
              <a:rPr lang="ru-RU" sz="1200" b="0" i="0" kern="1200" dirty="0" smtClean="0">
                <a:solidFill>
                  <a:schemeClr val="tx1"/>
                </a:solidFill>
                <a:effectLst/>
                <a:latin typeface="+mn-lt"/>
                <a:ea typeface="+mn-ea"/>
                <a:cs typeface="+mn-cs"/>
              </a:rPr>
              <a:t>, имеет уникальный номер (уникальный для каждого класса). Эти номера полей используются для идентификации полей в двоичном формате </a:t>
            </a:r>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 и не должны изменяться после использования вашего класса. Номера полей могут быть в диапазоне от 0 до 255. Приведенный выше код генерирует класс адаптера с именем </a:t>
            </a:r>
            <a:r>
              <a:rPr lang="ru-RU" sz="1200" b="0" i="0" kern="1200" dirty="0" err="1" smtClean="0">
                <a:solidFill>
                  <a:schemeClr val="tx1"/>
                </a:solidFill>
                <a:effectLst/>
                <a:latin typeface="+mn-lt"/>
                <a:ea typeface="+mn-ea"/>
                <a:cs typeface="+mn-cs"/>
              </a:rPr>
              <a:t>PersonAdapter</a:t>
            </a:r>
            <a:r>
              <a:rPr lang="ru-RU" sz="1200" b="0" i="0" kern="1200" dirty="0" smtClean="0">
                <a:solidFill>
                  <a:schemeClr val="tx1"/>
                </a:solidFill>
                <a:effectLst/>
                <a:latin typeface="+mn-lt"/>
                <a:ea typeface="+mn-ea"/>
                <a:cs typeface="+mn-cs"/>
              </a:rPr>
              <a:t>. Вы можете изменить это имя с помощью необязательного параметра </a:t>
            </a:r>
            <a:r>
              <a:rPr lang="ru-RU" sz="1200" b="0" i="0" kern="1200" dirty="0" err="1" smtClean="0">
                <a:solidFill>
                  <a:schemeClr val="tx1"/>
                </a:solidFill>
                <a:effectLst/>
                <a:latin typeface="+mn-lt"/>
                <a:ea typeface="+mn-ea"/>
                <a:cs typeface="+mn-cs"/>
              </a:rPr>
              <a:t>adapterName</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HiveType</a:t>
            </a:r>
            <a:r>
              <a:rPr lang="ru-RU" sz="1200" b="0" i="0"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75</a:t>
            </a:fld>
            <a:endParaRPr lang="en-US"/>
          </a:p>
        </p:txBody>
      </p:sp>
    </p:spTree>
    <p:extLst>
      <p:ext uri="{BB962C8B-B14F-4D97-AF65-F5344CB8AC3E}">
        <p14:creationId xmlns:p14="http://schemas.microsoft.com/office/powerpoint/2010/main" val="23588446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Получение директории для хранения данных:</a:t>
            </a:r>
          </a:p>
          <a:p>
            <a:pPr rtl="0" latinLnBrk="0"/>
            <a:r>
              <a:rPr lang="ru-RU" sz="1200" b="0" i="0" kern="1200" dirty="0" err="1" smtClean="0">
                <a:solidFill>
                  <a:schemeClr val="tx1"/>
                </a:solidFill>
                <a:effectLst/>
                <a:latin typeface="+mn-lt"/>
                <a:ea typeface="+mn-ea"/>
                <a:cs typeface="+mn-cs"/>
              </a:rPr>
              <a:t>final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appDocumentDir</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getApplicationDocumentsDirectory</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получается директория для хранения данных приложения. Метод </a:t>
            </a:r>
            <a:r>
              <a:rPr lang="ru-RU" sz="1200" b="0" i="0" kern="1200" dirty="0" err="1" smtClean="0">
                <a:solidFill>
                  <a:schemeClr val="tx1"/>
                </a:solidFill>
                <a:effectLst/>
                <a:latin typeface="+mn-lt"/>
                <a:ea typeface="+mn-ea"/>
                <a:cs typeface="+mn-cs"/>
              </a:rPr>
              <a:t>getApplicationDocumentsDirectory</a:t>
            </a:r>
            <a:r>
              <a:rPr lang="ru-RU" sz="1200" b="0" i="0" kern="1200" dirty="0" smtClean="0">
                <a:solidFill>
                  <a:schemeClr val="tx1"/>
                </a:solidFill>
                <a:effectLst/>
                <a:latin typeface="+mn-lt"/>
                <a:ea typeface="+mn-ea"/>
                <a:cs typeface="+mn-cs"/>
              </a:rPr>
              <a:t> возвращает объект </a:t>
            </a:r>
            <a:r>
              <a:rPr lang="ru-RU" sz="1200" b="0" i="0" kern="1200" dirty="0" err="1" smtClean="0">
                <a:solidFill>
                  <a:schemeClr val="tx1"/>
                </a:solidFill>
                <a:effectLst/>
                <a:latin typeface="+mn-lt"/>
                <a:ea typeface="+mn-ea"/>
                <a:cs typeface="+mn-cs"/>
              </a:rPr>
              <a:t>Directory</a:t>
            </a:r>
            <a:r>
              <a:rPr lang="ru-RU" sz="1200" b="0" i="0" kern="1200" dirty="0" smtClean="0">
                <a:solidFill>
                  <a:schemeClr val="tx1"/>
                </a:solidFill>
                <a:effectLst/>
                <a:latin typeface="+mn-lt"/>
                <a:ea typeface="+mn-ea"/>
                <a:cs typeface="+mn-cs"/>
              </a:rPr>
              <a:t>, который указывает на директорию, предназначенную для хранения данных приложения.</a:t>
            </a:r>
          </a:p>
          <a:p>
            <a:r>
              <a:rPr lang="ru-RU" sz="1200" b="0" i="0" kern="1200" dirty="0" smtClean="0">
                <a:solidFill>
                  <a:schemeClr val="tx1"/>
                </a:solidFill>
                <a:effectLst/>
                <a:latin typeface="+mn-lt"/>
                <a:ea typeface="+mn-ea"/>
                <a:cs typeface="+mn-cs"/>
              </a:rPr>
              <a:t>Инициализация </a:t>
            </a:r>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a:t>
            </a:r>
          </a:p>
          <a:p>
            <a:pPr rtl="0" latinLnBrk="0"/>
            <a:r>
              <a:rPr lang="ru-RU" sz="1200" b="0" i="0" kern="1200" dirty="0" err="1" smtClean="0">
                <a:solidFill>
                  <a:schemeClr val="tx1"/>
                </a:solidFill>
                <a:effectLst/>
                <a:latin typeface="+mn-lt"/>
                <a:ea typeface="+mn-ea"/>
                <a:cs typeface="+mn-cs"/>
              </a:rPr>
              <a:t>Hive.initFlutter</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appDocumentDir.path</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Метод </a:t>
            </a:r>
            <a:r>
              <a:rPr lang="ru-RU" sz="1200" b="0" i="0" kern="1200" dirty="0" err="1" smtClean="0">
                <a:solidFill>
                  <a:schemeClr val="tx1"/>
                </a:solidFill>
                <a:effectLst/>
                <a:latin typeface="+mn-lt"/>
                <a:ea typeface="+mn-ea"/>
                <a:cs typeface="+mn-cs"/>
              </a:rPr>
              <a:t>Hive.initFlutter</a:t>
            </a:r>
            <a:r>
              <a:rPr lang="ru-RU" sz="1200" b="0" i="0" kern="1200" dirty="0" smtClean="0">
                <a:solidFill>
                  <a:schemeClr val="tx1"/>
                </a:solidFill>
                <a:effectLst/>
                <a:latin typeface="+mn-lt"/>
                <a:ea typeface="+mn-ea"/>
                <a:cs typeface="+mn-cs"/>
              </a:rPr>
              <a:t> инициализирует библиотеку </a:t>
            </a:r>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 для использования в приложении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Параметр </a:t>
            </a:r>
            <a:r>
              <a:rPr lang="ru-RU" sz="1200" b="0" i="0" kern="1200" dirty="0" err="1" smtClean="0">
                <a:solidFill>
                  <a:schemeClr val="tx1"/>
                </a:solidFill>
                <a:effectLst/>
                <a:latin typeface="+mn-lt"/>
                <a:ea typeface="+mn-ea"/>
                <a:cs typeface="+mn-cs"/>
              </a:rPr>
              <a:t>appDocumentDir.path</a:t>
            </a:r>
            <a:r>
              <a:rPr lang="ru-RU" sz="1200" b="0" i="0" kern="1200" dirty="0" smtClean="0">
                <a:solidFill>
                  <a:schemeClr val="tx1"/>
                </a:solidFill>
                <a:effectLst/>
                <a:latin typeface="+mn-lt"/>
                <a:ea typeface="+mn-ea"/>
                <a:cs typeface="+mn-cs"/>
              </a:rPr>
              <a:t> указывает путь к директории, где будут храниться данные </a:t>
            </a:r>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Инициализация шифрования:</a:t>
            </a:r>
          </a:p>
          <a:p>
            <a:pPr rtl="0" latinLnBrk="0"/>
            <a:r>
              <a:rPr lang="ru-RU" sz="1200" b="0" i="0" kern="1200" dirty="0" err="1" smtClean="0">
                <a:solidFill>
                  <a:schemeClr val="tx1"/>
                </a:solidFill>
                <a:effectLst/>
                <a:latin typeface="+mn-lt"/>
                <a:ea typeface="+mn-ea"/>
                <a:cs typeface="+mn-cs"/>
              </a:rPr>
              <a:t>final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key</a:t>
            </a:r>
            <a:r>
              <a:rPr lang="ru-RU" sz="1200" b="0" i="0" kern="1200" dirty="0" smtClean="0">
                <a:solidFill>
                  <a:schemeClr val="tx1"/>
                </a:solidFill>
                <a:effectLst/>
                <a:latin typeface="+mn-lt"/>
                <a:ea typeface="+mn-ea"/>
                <a:cs typeface="+mn-cs"/>
              </a:rPr>
              <a:t> = encrypt.Key.fromUtf8('</a:t>
            </a:r>
            <a:r>
              <a:rPr lang="ru-RU" sz="1200" b="0" i="0" kern="1200" dirty="0" err="1" smtClean="0">
                <a:solidFill>
                  <a:schemeClr val="tx1"/>
                </a:solidFill>
                <a:effectLst/>
                <a:latin typeface="+mn-lt"/>
                <a:ea typeface="+mn-ea"/>
                <a:cs typeface="+mn-cs"/>
              </a:rPr>
              <a:t>my</a:t>
            </a:r>
            <a:r>
              <a:rPr lang="ru-RU" sz="1200" b="0" i="0" kern="1200" dirty="0" smtClean="0">
                <a:solidFill>
                  <a:schemeClr val="tx1"/>
                </a:solidFill>
                <a:effectLst/>
                <a:latin typeface="+mn-lt"/>
                <a:ea typeface="+mn-ea"/>
                <a:cs typeface="+mn-cs"/>
              </a:rPr>
              <a:t> 32 </a:t>
            </a:r>
            <a:r>
              <a:rPr lang="ru-RU" sz="1200" b="0" i="0" kern="1200" dirty="0" err="1" smtClean="0">
                <a:solidFill>
                  <a:schemeClr val="tx1"/>
                </a:solidFill>
                <a:effectLst/>
                <a:latin typeface="+mn-lt"/>
                <a:ea typeface="+mn-ea"/>
                <a:cs typeface="+mn-cs"/>
              </a:rPr>
              <a:t>length</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super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secret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key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final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iv</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encrypt.IV.fromLength</a:t>
            </a:r>
            <a:r>
              <a:rPr lang="ru-RU" sz="1200" b="0" i="0" kern="1200" dirty="0" smtClean="0">
                <a:solidFill>
                  <a:schemeClr val="tx1"/>
                </a:solidFill>
                <a:effectLst/>
                <a:latin typeface="+mn-lt"/>
                <a:ea typeface="+mn-ea"/>
                <a:cs typeface="+mn-cs"/>
              </a:rPr>
              <a:t>(16); </a:t>
            </a:r>
            <a:r>
              <a:rPr lang="ru-RU" sz="1200" b="0" i="0" kern="1200" dirty="0" err="1" smtClean="0">
                <a:solidFill>
                  <a:schemeClr val="tx1"/>
                </a:solidFill>
                <a:effectLst/>
                <a:latin typeface="+mn-lt"/>
                <a:ea typeface="+mn-ea"/>
                <a:cs typeface="+mn-cs"/>
              </a:rPr>
              <a:t>final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encrypter</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encrypt.Encrypter</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encrypt.AES</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key</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инициализируется шифрование с использованием библиотеки </a:t>
            </a:r>
            <a:r>
              <a:rPr lang="ru-RU" sz="1200" b="0" i="0" kern="1200" dirty="0" err="1" smtClean="0">
                <a:solidFill>
                  <a:schemeClr val="tx1"/>
                </a:solidFill>
                <a:effectLst/>
                <a:latin typeface="+mn-lt"/>
                <a:ea typeface="+mn-ea"/>
                <a:cs typeface="+mn-cs"/>
              </a:rPr>
              <a:t>encrypt</a:t>
            </a:r>
            <a:r>
              <a:rPr lang="ru-RU" sz="1200" b="0" i="0" kern="1200" dirty="0" smtClean="0">
                <a:solidFill>
                  <a:schemeClr val="tx1"/>
                </a:solidFill>
                <a:effectLst/>
                <a:latin typeface="+mn-lt"/>
                <a:ea typeface="+mn-ea"/>
                <a:cs typeface="+mn-cs"/>
              </a:rPr>
              <a:t>.</a:t>
            </a:r>
          </a:p>
          <a:p>
            <a:pPr lvl="1"/>
            <a:r>
              <a:rPr lang="ru-RU" sz="1200" b="0" i="0" kern="1200" dirty="0" smtClean="0">
                <a:solidFill>
                  <a:schemeClr val="tx1"/>
                </a:solidFill>
                <a:effectLst/>
                <a:latin typeface="+mn-lt"/>
                <a:ea typeface="+mn-ea"/>
                <a:cs typeface="+mn-cs"/>
              </a:rPr>
              <a:t>encrypt.Key.fromUtf8 создает ключ шифрования из строки. В данном случае строка должна быть длиной 32 символа, что соответствует 256 битам (AES-256).</a:t>
            </a:r>
          </a:p>
          <a:p>
            <a:pPr lvl="1"/>
            <a:r>
              <a:rPr lang="ru-RU" sz="1200" b="0" i="0" kern="1200" dirty="0" err="1" smtClean="0">
                <a:solidFill>
                  <a:schemeClr val="tx1"/>
                </a:solidFill>
                <a:effectLst/>
                <a:latin typeface="+mn-lt"/>
                <a:ea typeface="+mn-ea"/>
                <a:cs typeface="+mn-cs"/>
              </a:rPr>
              <a:t>encrypt.IV.fromLength</a:t>
            </a:r>
            <a:r>
              <a:rPr lang="ru-RU" sz="1200" b="0" i="0" kern="1200" dirty="0" smtClean="0">
                <a:solidFill>
                  <a:schemeClr val="tx1"/>
                </a:solidFill>
                <a:effectLst/>
                <a:latin typeface="+mn-lt"/>
                <a:ea typeface="+mn-ea"/>
                <a:cs typeface="+mn-cs"/>
              </a:rPr>
              <a:t>(16) создает вектор инициализации (IV) длиной 16 байт.</a:t>
            </a:r>
          </a:p>
          <a:p>
            <a:pPr lvl="1"/>
            <a:r>
              <a:rPr lang="ru-RU" sz="1200" b="0" i="0" kern="1200" dirty="0" err="1" smtClean="0">
                <a:solidFill>
                  <a:schemeClr val="tx1"/>
                </a:solidFill>
                <a:effectLst/>
                <a:latin typeface="+mn-lt"/>
                <a:ea typeface="+mn-ea"/>
                <a:cs typeface="+mn-cs"/>
              </a:rPr>
              <a:t>encrypt.Encrypter</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encrypt.AES</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key</a:t>
            </a:r>
            <a:r>
              <a:rPr lang="ru-RU" sz="1200" b="0" i="0" kern="1200" dirty="0" smtClean="0">
                <a:solidFill>
                  <a:schemeClr val="tx1"/>
                </a:solidFill>
                <a:effectLst/>
                <a:latin typeface="+mn-lt"/>
                <a:ea typeface="+mn-ea"/>
                <a:cs typeface="+mn-cs"/>
              </a:rPr>
              <a:t>)) создает объект </a:t>
            </a:r>
            <a:r>
              <a:rPr lang="ru-RU" sz="1200" b="0" i="0" kern="1200" dirty="0" err="1" smtClean="0">
                <a:solidFill>
                  <a:schemeClr val="tx1"/>
                </a:solidFill>
                <a:effectLst/>
                <a:latin typeface="+mn-lt"/>
                <a:ea typeface="+mn-ea"/>
                <a:cs typeface="+mn-cs"/>
              </a:rPr>
              <a:t>Encrypter</a:t>
            </a:r>
            <a:r>
              <a:rPr lang="ru-RU" sz="1200" b="0" i="0" kern="1200" dirty="0" smtClean="0">
                <a:solidFill>
                  <a:schemeClr val="tx1"/>
                </a:solidFill>
                <a:effectLst/>
                <a:latin typeface="+mn-lt"/>
                <a:ea typeface="+mn-ea"/>
                <a:cs typeface="+mn-cs"/>
              </a:rPr>
              <a:t>, который будет использоваться для шифрования данных с использованием алгоритма AES и созданного ключа.</a:t>
            </a:r>
          </a:p>
          <a:p>
            <a:r>
              <a:rPr lang="ru-RU" sz="1200" b="0" i="0" kern="1200" dirty="0" smtClean="0">
                <a:solidFill>
                  <a:schemeClr val="tx1"/>
                </a:solidFill>
                <a:effectLst/>
                <a:latin typeface="+mn-lt"/>
                <a:ea typeface="+mn-ea"/>
                <a:cs typeface="+mn-cs"/>
              </a:rPr>
              <a:t>Открытие зашифрованного бокса:</a:t>
            </a:r>
          </a:p>
          <a:p>
            <a:pPr rtl="0" latinLnBrk="0"/>
            <a:r>
              <a:rPr lang="ru-RU" sz="1200" b="0" i="0" kern="1200" dirty="0" err="1" smtClean="0">
                <a:solidFill>
                  <a:schemeClr val="tx1"/>
                </a:solidFill>
                <a:effectLst/>
                <a:latin typeface="+mn-lt"/>
                <a:ea typeface="+mn-ea"/>
                <a:cs typeface="+mn-cs"/>
              </a:rPr>
              <a:t>final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encryptedBox</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Hive.openBox</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myEncryptedBox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encryptionCipher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encrypter</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открывается зашифрованный бокс с именем '</a:t>
            </a:r>
            <a:r>
              <a:rPr lang="ru-RU" sz="1200" b="0" i="0" kern="1200" dirty="0" err="1" smtClean="0">
                <a:solidFill>
                  <a:schemeClr val="tx1"/>
                </a:solidFill>
                <a:effectLst/>
                <a:latin typeface="+mn-lt"/>
                <a:ea typeface="+mn-ea"/>
                <a:cs typeface="+mn-cs"/>
              </a:rPr>
              <a:t>myEncryptedBox</a:t>
            </a:r>
            <a:r>
              <a:rPr lang="ru-RU" sz="1200" b="0" i="0" kern="1200" dirty="0" smtClean="0">
                <a:solidFill>
                  <a:schemeClr val="tx1"/>
                </a:solidFill>
                <a:effectLst/>
                <a:latin typeface="+mn-lt"/>
                <a:ea typeface="+mn-ea"/>
                <a:cs typeface="+mn-cs"/>
              </a:rPr>
              <a:t>'. Параметр </a:t>
            </a:r>
            <a:r>
              <a:rPr lang="ru-RU" sz="1200" b="0" i="0" kern="1200" dirty="0" err="1" smtClean="0">
                <a:solidFill>
                  <a:schemeClr val="tx1"/>
                </a:solidFill>
                <a:effectLst/>
                <a:latin typeface="+mn-lt"/>
                <a:ea typeface="+mn-ea"/>
                <a:cs typeface="+mn-cs"/>
              </a:rPr>
              <a:t>encryptionCipher</a:t>
            </a:r>
            <a:r>
              <a:rPr lang="ru-RU" sz="1200" b="0" i="0" kern="1200" dirty="0" smtClean="0">
                <a:solidFill>
                  <a:schemeClr val="tx1"/>
                </a:solidFill>
                <a:effectLst/>
                <a:latin typeface="+mn-lt"/>
                <a:ea typeface="+mn-ea"/>
                <a:cs typeface="+mn-cs"/>
              </a:rPr>
              <a:t> указывает объект </a:t>
            </a:r>
            <a:r>
              <a:rPr lang="ru-RU" sz="1200" b="0" i="0" kern="1200" dirty="0" err="1" smtClean="0">
                <a:solidFill>
                  <a:schemeClr val="tx1"/>
                </a:solidFill>
                <a:effectLst/>
                <a:latin typeface="+mn-lt"/>
                <a:ea typeface="+mn-ea"/>
                <a:cs typeface="+mn-cs"/>
              </a:rPr>
              <a:t>Encrypter</a:t>
            </a:r>
            <a:r>
              <a:rPr lang="ru-RU" sz="1200" b="0" i="0" kern="1200" dirty="0" smtClean="0">
                <a:solidFill>
                  <a:schemeClr val="tx1"/>
                </a:solidFill>
                <a:effectLst/>
                <a:latin typeface="+mn-lt"/>
                <a:ea typeface="+mn-ea"/>
                <a:cs typeface="+mn-cs"/>
              </a:rPr>
              <a:t>, который будет использоваться для шифрования данных в боксе. Это означает, что все данные, хранящиеся в этом боксе, будут зашифрованы с использованием указанного ключа и алгоритма шифрования.</a:t>
            </a:r>
          </a:p>
          <a:p>
            <a:r>
              <a:rPr lang="ru-RU" sz="1200" b="1" i="0" kern="1200" dirty="0" smtClean="0">
                <a:solidFill>
                  <a:schemeClr val="tx1"/>
                </a:solidFill>
                <a:effectLst/>
                <a:latin typeface="+mn-lt"/>
                <a:ea typeface="+mn-ea"/>
                <a:cs typeface="+mn-cs"/>
              </a:rPr>
              <a:t>Итог:</a:t>
            </a:r>
          </a:p>
          <a:p>
            <a:r>
              <a:rPr lang="ru-RU" sz="1200" b="0" i="0" kern="1200" dirty="0" smtClean="0">
                <a:solidFill>
                  <a:schemeClr val="tx1"/>
                </a:solidFill>
                <a:effectLst/>
                <a:latin typeface="+mn-lt"/>
                <a:ea typeface="+mn-ea"/>
                <a:cs typeface="+mn-cs"/>
              </a:rPr>
              <a:t>Этот код демонстрирует инициализацию библиотеки </a:t>
            </a:r>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 для хранения данных с использованием шифрования в приложении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Он получает директорию для хранения данных, инициализирует </a:t>
            </a:r>
            <a:r>
              <a:rPr lang="ru-RU" sz="1200" b="0" i="0" kern="1200" dirty="0" err="1" smtClean="0">
                <a:solidFill>
                  <a:schemeClr val="tx1"/>
                </a:solidFill>
                <a:effectLst/>
                <a:latin typeface="+mn-lt"/>
                <a:ea typeface="+mn-ea"/>
                <a:cs typeface="+mn-cs"/>
              </a:rPr>
              <a:t>Hive</a:t>
            </a:r>
            <a:r>
              <a:rPr lang="ru-RU" sz="1200" b="0" i="0" kern="1200" dirty="0" smtClean="0">
                <a:solidFill>
                  <a:schemeClr val="tx1"/>
                </a:solidFill>
                <a:effectLst/>
                <a:latin typeface="+mn-lt"/>
                <a:ea typeface="+mn-ea"/>
                <a:cs typeface="+mn-cs"/>
              </a:rPr>
              <a:t>, создает ключ и вектор инициализации для шифрования, а затем открывает зашифрованный бокс. Все данные, хранящиеся в этом боксе, будут зашифрованы с использованием указанного ключа и алгоритма шифрования, что обеспечивает безопасность данных.</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77</a:t>
            </a:fld>
            <a:endParaRPr lang="en-US"/>
          </a:p>
        </p:txBody>
      </p:sp>
    </p:spTree>
    <p:extLst>
      <p:ext uri="{BB962C8B-B14F-4D97-AF65-F5344CB8AC3E}">
        <p14:creationId xmlns:p14="http://schemas.microsoft.com/office/powerpoint/2010/main" val="19996808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Чтобы начать работу с </a:t>
            </a:r>
            <a:r>
              <a:rPr lang="ru-RU" sz="1200" b="0" i="0" kern="1200" dirty="0" err="1" smtClean="0">
                <a:solidFill>
                  <a:schemeClr val="tx1"/>
                </a:solidFill>
                <a:effectLst/>
                <a:latin typeface="+mn-lt"/>
                <a:ea typeface="+mn-ea"/>
                <a:cs typeface="+mn-cs"/>
              </a:rPr>
              <a:t>PostgreSQL</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необходимо сначала настроить сервер </a:t>
            </a:r>
            <a:r>
              <a:rPr lang="ru-RU" sz="1200" b="0" i="0" kern="1200" dirty="0" err="1" smtClean="0">
                <a:solidFill>
                  <a:schemeClr val="tx1"/>
                </a:solidFill>
                <a:effectLst/>
                <a:latin typeface="+mn-lt"/>
                <a:ea typeface="+mn-ea"/>
                <a:cs typeface="+mn-cs"/>
              </a:rPr>
              <a:t>PostgreSQL</a:t>
            </a:r>
            <a:r>
              <a:rPr lang="ru-RU" sz="1200" b="0" i="0" kern="1200" dirty="0" smtClean="0">
                <a:solidFill>
                  <a:schemeClr val="tx1"/>
                </a:solidFill>
                <a:effectLst/>
                <a:latin typeface="+mn-lt"/>
                <a:ea typeface="+mn-ea"/>
                <a:cs typeface="+mn-cs"/>
              </a:rPr>
              <a:t>. Для этого необходимо установить </a:t>
            </a:r>
            <a:r>
              <a:rPr lang="ru-RU" sz="1200" b="0" i="0" kern="1200" dirty="0" err="1" smtClean="0">
                <a:solidFill>
                  <a:schemeClr val="tx1"/>
                </a:solidFill>
                <a:effectLst/>
                <a:latin typeface="+mn-lt"/>
                <a:ea typeface="+mn-ea"/>
                <a:cs typeface="+mn-cs"/>
              </a:rPr>
              <a:t>PostgreSQL</a:t>
            </a:r>
            <a:r>
              <a:rPr lang="ru-RU" sz="1200" b="0" i="0" kern="1200" dirty="0" smtClean="0">
                <a:solidFill>
                  <a:schemeClr val="tx1"/>
                </a:solidFill>
                <a:effectLst/>
                <a:latin typeface="+mn-lt"/>
                <a:ea typeface="+mn-ea"/>
                <a:cs typeface="+mn-cs"/>
              </a:rPr>
              <a:t> на свой сервер или локальный компьютер, создать новую базу данных и настроить необходимые права доступа пользователей. Убедитесь, что ваш сервер </a:t>
            </a:r>
            <a:r>
              <a:rPr lang="ru-RU" sz="1200" b="0" i="0" kern="1200" dirty="0" err="1" smtClean="0">
                <a:solidFill>
                  <a:schemeClr val="tx1"/>
                </a:solidFill>
                <a:effectLst/>
                <a:latin typeface="+mn-lt"/>
                <a:ea typeface="+mn-ea"/>
                <a:cs typeface="+mn-cs"/>
              </a:rPr>
              <a:t>PostgreSQL</a:t>
            </a:r>
            <a:r>
              <a:rPr lang="ru-RU" sz="1200" b="0" i="0" kern="1200" dirty="0" smtClean="0">
                <a:solidFill>
                  <a:schemeClr val="tx1"/>
                </a:solidFill>
                <a:effectLst/>
                <a:latin typeface="+mn-lt"/>
                <a:ea typeface="+mn-ea"/>
                <a:cs typeface="+mn-cs"/>
              </a:rPr>
              <a:t> запущен и у вас есть данные о подключении, такие как хост, порт, имя пользователя и пароль. Для этого необходимо установить </a:t>
            </a:r>
            <a:r>
              <a:rPr lang="ru-RU" sz="1200" b="0" i="0" kern="1200" dirty="0" err="1" smtClean="0">
                <a:solidFill>
                  <a:schemeClr val="tx1"/>
                </a:solidFill>
                <a:effectLst/>
                <a:latin typeface="+mn-lt"/>
                <a:ea typeface="+mn-ea"/>
                <a:cs typeface="+mn-cs"/>
              </a:rPr>
              <a:t>PostgreSQL</a:t>
            </a:r>
            <a:r>
              <a:rPr lang="ru-RU" sz="1200" b="0" i="0" kern="1200" dirty="0" smtClean="0">
                <a:solidFill>
                  <a:schemeClr val="tx1"/>
                </a:solidFill>
                <a:effectLst/>
                <a:latin typeface="+mn-lt"/>
                <a:ea typeface="+mn-ea"/>
                <a:cs typeface="+mn-cs"/>
              </a:rPr>
              <a:t> на ваш сервер или локальный компьютер, создать новую базу данных и настроить необходимые права доступа пользователя. Подробные инструкции по установке приведены в официальной документации по установке </a:t>
            </a:r>
            <a:r>
              <a:rPr lang="ru-RU" sz="1200" b="0" i="0" kern="1200" dirty="0" err="1" smtClean="0">
                <a:solidFill>
                  <a:schemeClr val="tx1"/>
                </a:solidFill>
                <a:effectLst/>
                <a:latin typeface="+mn-lt"/>
                <a:ea typeface="+mn-ea"/>
                <a:cs typeface="+mn-cs"/>
              </a:rPr>
              <a:t>PostgreSQL</a:t>
            </a:r>
            <a:r>
              <a:rPr lang="ru-RU" sz="1200" b="0" i="0" kern="1200" dirty="0" smtClean="0">
                <a:solidFill>
                  <a:schemeClr val="tx1"/>
                </a:solidFill>
                <a:effectLst/>
                <a:latin typeface="+mn-lt"/>
                <a:ea typeface="+mn-ea"/>
                <a:cs typeface="+mn-cs"/>
              </a:rPr>
              <a:t> в соответствии с вашей операционной системой.</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79</a:t>
            </a:fld>
            <a:endParaRPr lang="en-US"/>
          </a:p>
        </p:txBody>
      </p:sp>
    </p:spTree>
    <p:extLst>
      <p:ext uri="{BB962C8B-B14F-4D97-AF65-F5344CB8AC3E}">
        <p14:creationId xmlns:p14="http://schemas.microsoft.com/office/powerpoint/2010/main" val="9624454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Чтобы подключиться к серверу </a:t>
            </a:r>
            <a:r>
              <a:rPr lang="ru-RU" sz="1200" b="0" i="0" kern="1200" dirty="0" err="1" smtClean="0">
                <a:solidFill>
                  <a:schemeClr val="tx1"/>
                </a:solidFill>
                <a:effectLst/>
                <a:latin typeface="+mn-lt"/>
                <a:ea typeface="+mn-ea"/>
                <a:cs typeface="+mn-cs"/>
              </a:rPr>
              <a:t>PostgreSQL</a:t>
            </a:r>
            <a:r>
              <a:rPr lang="ru-RU" sz="1200" b="0" i="0" kern="1200" dirty="0" smtClean="0">
                <a:solidFill>
                  <a:schemeClr val="tx1"/>
                </a:solidFill>
                <a:effectLst/>
                <a:latin typeface="+mn-lt"/>
                <a:ea typeface="+mn-ea"/>
                <a:cs typeface="+mn-cs"/>
              </a:rPr>
              <a:t> из вашего приложения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вам потребуется использовать пакет </a:t>
            </a:r>
            <a:r>
              <a:rPr lang="ru-RU" sz="1200" b="0" i="0" kern="1200" dirty="0" err="1" smtClean="0">
                <a:solidFill>
                  <a:schemeClr val="tx1"/>
                </a:solidFill>
                <a:effectLst/>
                <a:latin typeface="+mn-lt"/>
                <a:ea typeface="+mn-ea"/>
                <a:cs typeface="+mn-cs"/>
              </a:rPr>
              <a:t>postgres</a:t>
            </a:r>
            <a:r>
              <a:rPr lang="ru-RU" sz="1200" b="0" i="0" kern="1200" dirty="0" smtClean="0">
                <a:solidFill>
                  <a:schemeClr val="tx1"/>
                </a:solidFill>
                <a:effectLst/>
                <a:latin typeface="+mn-lt"/>
                <a:ea typeface="+mn-ea"/>
                <a:cs typeface="+mn-cs"/>
              </a:rPr>
              <a:t>. Этот пакет предоставляет необходимые классы и функции </a:t>
            </a:r>
            <a:r>
              <a:rPr lang="ru-RU" sz="1200" b="0" i="0" kern="1200" dirty="0" err="1" smtClean="0">
                <a:solidFill>
                  <a:schemeClr val="tx1"/>
                </a:solidFill>
                <a:effectLst/>
                <a:latin typeface="+mn-lt"/>
                <a:ea typeface="+mn-ea"/>
                <a:cs typeface="+mn-cs"/>
              </a:rPr>
              <a:t>Dart</a:t>
            </a:r>
            <a:r>
              <a:rPr lang="ru-RU" sz="1200" b="0" i="0" kern="1200" dirty="0" smtClean="0">
                <a:solidFill>
                  <a:schemeClr val="tx1"/>
                </a:solidFill>
                <a:effectLst/>
                <a:latin typeface="+mn-lt"/>
                <a:ea typeface="+mn-ea"/>
                <a:cs typeface="+mn-cs"/>
              </a:rPr>
              <a:t> для установления соединения и выполнения запросов.</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81</a:t>
            </a:fld>
            <a:endParaRPr lang="en-US"/>
          </a:p>
        </p:txBody>
      </p:sp>
    </p:spTree>
    <p:extLst>
      <p:ext uri="{BB962C8B-B14F-4D97-AF65-F5344CB8AC3E}">
        <p14:creationId xmlns:p14="http://schemas.microsoft.com/office/powerpoint/2010/main" val="25026197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Как только соединение установлено, вы можете выполнять SQL-запросы для взаимодействия с вашей базой данных </a:t>
            </a:r>
            <a:r>
              <a:rPr lang="ru-RU" sz="1200" b="0" i="0" kern="1200" dirty="0" err="1" smtClean="0">
                <a:solidFill>
                  <a:schemeClr val="tx1"/>
                </a:solidFill>
                <a:effectLst/>
                <a:latin typeface="+mn-lt"/>
                <a:ea typeface="+mn-ea"/>
                <a:cs typeface="+mn-cs"/>
              </a:rPr>
              <a:t>PostgreSQL</a:t>
            </a:r>
            <a:r>
              <a:rPr lang="ru-RU" sz="1200" b="0" i="0" kern="1200" dirty="0" smtClean="0">
                <a:solidFill>
                  <a:schemeClr val="tx1"/>
                </a:solidFill>
                <a:effectLst/>
                <a:latin typeface="+mn-lt"/>
                <a:ea typeface="+mn-ea"/>
                <a:cs typeface="+mn-cs"/>
              </a:rPr>
              <a:t>. Вы можете выполнять такие операции, как вставка, обновление, удаление и выбор, для управления вашими данными.</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82</a:t>
            </a:fld>
            <a:endParaRPr lang="en-US"/>
          </a:p>
        </p:txBody>
      </p:sp>
    </p:spTree>
    <p:extLst>
      <p:ext uri="{BB962C8B-B14F-4D97-AF65-F5344CB8AC3E}">
        <p14:creationId xmlns:p14="http://schemas.microsoft.com/office/powerpoint/2010/main" val="8592443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Обработка ошибок и исключений при выполнении запросов или установлении соединения имеет решающее значение. Это гарантирует, что ваше приложение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сможет корректно обрабатывать непредвиденные проблемы и предоставлять обратную связь пользователю.</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84</a:t>
            </a:fld>
            <a:endParaRPr lang="en-US"/>
          </a:p>
        </p:txBody>
      </p:sp>
    </p:spTree>
    <p:extLst>
      <p:ext uri="{BB962C8B-B14F-4D97-AF65-F5344CB8AC3E}">
        <p14:creationId xmlns:p14="http://schemas.microsoft.com/office/powerpoint/2010/main" val="4646208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Шаблон </a:t>
            </a:r>
            <a:r>
              <a:rPr lang="ru-RU" sz="1200" b="0" i="0" kern="1200" dirty="0" err="1" smtClean="0">
                <a:solidFill>
                  <a:schemeClr val="tx1"/>
                </a:solidFill>
                <a:effectLst/>
                <a:latin typeface="+mn-lt"/>
                <a:ea typeface="+mn-ea"/>
                <a:cs typeface="+mn-cs"/>
              </a:rPr>
              <a:t>async</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от </a:t>
            </a:r>
            <a:r>
              <a:rPr lang="ru-RU" sz="1200" b="0" i="0" kern="1200" dirty="0" err="1" smtClean="0">
                <a:solidFill>
                  <a:schemeClr val="tx1"/>
                </a:solidFill>
                <a:effectLst/>
                <a:latin typeface="+mn-lt"/>
                <a:ea typeface="+mn-ea"/>
                <a:cs typeface="+mn-cs"/>
              </a:rPr>
              <a:t>Dart</a:t>
            </a:r>
            <a:r>
              <a:rPr lang="ru-RU" sz="1200" b="0" i="0" kern="1200" dirty="0" smtClean="0">
                <a:solidFill>
                  <a:schemeClr val="tx1"/>
                </a:solidFill>
                <a:effectLst/>
                <a:latin typeface="+mn-lt"/>
                <a:ea typeface="+mn-ea"/>
                <a:cs typeface="+mn-cs"/>
              </a:rPr>
              <a:t> широко используется в базах данных для обработки асинхронных операций. Этот шаблон позволяет приложению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выполнять операции с базой данных, не блокируя основной поток, что обеспечивает удобство работы пользователя.</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85</a:t>
            </a:fld>
            <a:endParaRPr lang="en-US"/>
          </a:p>
        </p:txBody>
      </p:sp>
    </p:spTree>
    <p:extLst>
      <p:ext uri="{BB962C8B-B14F-4D97-AF65-F5344CB8AC3E}">
        <p14:creationId xmlns:p14="http://schemas.microsoft.com/office/powerpoint/2010/main" val="39279539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Выполнение запроса к базе данных:</a:t>
            </a:r>
          </a:p>
          <a:p>
            <a:pPr rtl="0" latinLnBrk="0"/>
            <a:r>
              <a:rPr lang="en-US" sz="1200" b="0" i="0" kern="1200" dirty="0" smtClean="0">
                <a:solidFill>
                  <a:schemeClr val="tx1"/>
                </a:solidFill>
                <a:effectLst/>
                <a:latin typeface="+mn-lt"/>
                <a:ea typeface="+mn-ea"/>
                <a:cs typeface="+mn-cs"/>
              </a:rPr>
              <a:t>List&lt;List&lt;dynamic&gt;&gt; results = await </a:t>
            </a:r>
            <a:r>
              <a:rPr lang="en-US" sz="1200" b="0" i="0" kern="1200" dirty="0" err="1" smtClean="0">
                <a:solidFill>
                  <a:schemeClr val="tx1"/>
                </a:solidFill>
                <a:effectLst/>
                <a:latin typeface="+mn-lt"/>
                <a:ea typeface="+mn-ea"/>
                <a:cs typeface="+mn-cs"/>
              </a:rPr>
              <a:t>connection.query</a:t>
            </a:r>
            <a:r>
              <a:rPr lang="en-US" sz="1200" b="0" i="0" kern="1200" dirty="0" smtClean="0">
                <a:solidFill>
                  <a:schemeClr val="tx1"/>
                </a:solidFill>
                <a:effectLst/>
                <a:latin typeface="+mn-lt"/>
                <a:ea typeface="+mn-ea"/>
                <a:cs typeface="+mn-cs"/>
              </a:rPr>
              <a:t>('SELECT * FROM users');</a:t>
            </a:r>
          </a:p>
          <a:p>
            <a:r>
              <a:rPr lang="ru-RU" sz="1200" b="0" i="0" kern="1200" dirty="0" smtClean="0">
                <a:solidFill>
                  <a:schemeClr val="tx1"/>
                </a:solidFill>
                <a:effectLst/>
                <a:latin typeface="+mn-lt"/>
                <a:ea typeface="+mn-ea"/>
                <a:cs typeface="+mn-cs"/>
              </a:rPr>
              <a:t>Выполняется </a:t>
            </a:r>
            <a:r>
              <a:rPr lang="en-US" sz="1200" b="0" i="0" kern="1200" dirty="0" smtClean="0">
                <a:solidFill>
                  <a:schemeClr val="tx1"/>
                </a:solidFill>
                <a:effectLst/>
                <a:latin typeface="+mn-lt"/>
                <a:ea typeface="+mn-ea"/>
                <a:cs typeface="+mn-cs"/>
              </a:rPr>
              <a:t>SQL-</a:t>
            </a:r>
            <a:r>
              <a:rPr lang="ru-RU" sz="1200" b="0" i="0" kern="1200" dirty="0" smtClean="0">
                <a:solidFill>
                  <a:schemeClr val="tx1"/>
                </a:solidFill>
                <a:effectLst/>
                <a:latin typeface="+mn-lt"/>
                <a:ea typeface="+mn-ea"/>
                <a:cs typeface="+mn-cs"/>
              </a:rPr>
              <a:t>запрос для выборки всех строк из таблицы </a:t>
            </a:r>
            <a:r>
              <a:rPr lang="en-US" sz="1200" b="0" i="0" kern="1200" dirty="0" smtClean="0">
                <a:solidFill>
                  <a:schemeClr val="tx1"/>
                </a:solidFill>
                <a:effectLst/>
                <a:latin typeface="+mn-lt"/>
                <a:ea typeface="+mn-ea"/>
                <a:cs typeface="+mn-cs"/>
              </a:rPr>
              <a:t>users. </a:t>
            </a:r>
            <a:r>
              <a:rPr lang="ru-RU" sz="1200" b="0" i="0" kern="1200" dirty="0" smtClean="0">
                <a:solidFill>
                  <a:schemeClr val="tx1"/>
                </a:solidFill>
                <a:effectLst/>
                <a:latin typeface="+mn-lt"/>
                <a:ea typeface="+mn-ea"/>
                <a:cs typeface="+mn-cs"/>
              </a:rPr>
              <a:t>Метод </a:t>
            </a:r>
            <a:r>
              <a:rPr lang="en-US" sz="1200" b="0" i="0" kern="1200" dirty="0" err="1" smtClean="0">
                <a:solidFill>
                  <a:schemeClr val="tx1"/>
                </a:solidFill>
                <a:effectLst/>
                <a:latin typeface="+mn-lt"/>
                <a:ea typeface="+mn-ea"/>
                <a:cs typeface="+mn-cs"/>
              </a:rPr>
              <a:t>connection.query</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выполняет </a:t>
            </a:r>
            <a:r>
              <a:rPr lang="en-US" sz="1200" b="0" i="0" kern="1200" dirty="0" smtClean="0">
                <a:solidFill>
                  <a:schemeClr val="tx1"/>
                </a:solidFill>
                <a:effectLst/>
                <a:latin typeface="+mn-lt"/>
                <a:ea typeface="+mn-ea"/>
                <a:cs typeface="+mn-cs"/>
              </a:rPr>
              <a:t>SQL-</a:t>
            </a:r>
            <a:r>
              <a:rPr lang="ru-RU" sz="1200" b="0" i="0" kern="1200" dirty="0" smtClean="0">
                <a:solidFill>
                  <a:schemeClr val="tx1"/>
                </a:solidFill>
                <a:effectLst/>
                <a:latin typeface="+mn-lt"/>
                <a:ea typeface="+mn-ea"/>
                <a:cs typeface="+mn-cs"/>
              </a:rPr>
              <a:t>запрос и возвращает результат в виде списка списков (</a:t>
            </a:r>
            <a:r>
              <a:rPr lang="en-US" sz="1200" b="0" i="0" kern="1200" dirty="0" smtClean="0">
                <a:solidFill>
                  <a:schemeClr val="tx1"/>
                </a:solidFill>
                <a:effectLst/>
                <a:latin typeface="+mn-lt"/>
                <a:ea typeface="+mn-ea"/>
                <a:cs typeface="+mn-cs"/>
              </a:rPr>
              <a:t>List&lt;List&lt;dynamic&gt;&gt;), </a:t>
            </a:r>
            <a:r>
              <a:rPr lang="ru-RU" sz="1200" b="0" i="0" kern="1200" dirty="0" smtClean="0">
                <a:solidFill>
                  <a:schemeClr val="tx1"/>
                </a:solidFill>
                <a:effectLst/>
                <a:latin typeface="+mn-lt"/>
                <a:ea typeface="+mn-ea"/>
                <a:cs typeface="+mn-cs"/>
              </a:rPr>
              <a:t>где каждый внутренний список представляет строку из таблицы.</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Этот код выполняет запрос к базе данных для получения списка пользователей из таблицы </a:t>
            </a:r>
            <a:r>
              <a:rPr lang="ru-RU" dirty="0" err="1" smtClean="0"/>
              <a:t>users</a:t>
            </a:r>
            <a:r>
              <a:rPr lang="ru-RU" sz="1200" b="0" i="0" kern="1200" dirty="0" smtClean="0">
                <a:solidFill>
                  <a:schemeClr val="tx1"/>
                </a:solidFill>
                <a:effectLst/>
                <a:latin typeface="+mn-lt"/>
                <a:ea typeface="+mn-ea"/>
                <a:cs typeface="+mn-cs"/>
              </a:rPr>
              <a:t>. Он открывает соединение с базой данных, выполняет SQL-запрос для выборки данных, обрабатывает результаты запроса, создавая объекты </a:t>
            </a:r>
            <a:r>
              <a:rPr lang="ru-RU" dirty="0" err="1" smtClean="0"/>
              <a:t>User</a:t>
            </a:r>
            <a:r>
              <a:rPr lang="ru-RU" sz="1200" b="0" i="0" kern="1200" dirty="0" smtClean="0">
                <a:solidFill>
                  <a:schemeClr val="tx1"/>
                </a:solidFill>
                <a:effectLst/>
                <a:latin typeface="+mn-lt"/>
                <a:ea typeface="+mn-ea"/>
                <a:cs typeface="+mn-cs"/>
              </a:rPr>
              <a:t> и добавляя их в список </a:t>
            </a:r>
            <a:r>
              <a:rPr lang="ru-RU" dirty="0" err="1" smtClean="0"/>
              <a:t>users</a:t>
            </a:r>
            <a:r>
              <a:rPr lang="ru-RU" sz="1200" b="0" i="0" kern="1200" dirty="0" smtClean="0">
                <a:solidFill>
                  <a:schemeClr val="tx1"/>
                </a:solidFill>
                <a:effectLst/>
                <a:latin typeface="+mn-lt"/>
                <a:ea typeface="+mn-ea"/>
                <a:cs typeface="+mn-cs"/>
              </a:rPr>
              <a:t>. В случае ошибки выводится сообщение об ошибке. Соединение с базой данных закрывается в блоке </a:t>
            </a:r>
            <a:r>
              <a:rPr lang="ru-RU" dirty="0" err="1" smtClean="0"/>
              <a:t>finally</a:t>
            </a:r>
            <a:r>
              <a:rPr lang="ru-RU" sz="1200" b="0" i="0" kern="1200" dirty="0" smtClean="0">
                <a:solidFill>
                  <a:schemeClr val="tx1"/>
                </a:solidFill>
                <a:effectLst/>
                <a:latin typeface="+mn-lt"/>
                <a:ea typeface="+mn-ea"/>
                <a:cs typeface="+mn-cs"/>
              </a:rPr>
              <a:t>. Функция возвращает список пользователей.</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86</a:t>
            </a:fld>
            <a:endParaRPr lang="en-US"/>
          </a:p>
        </p:txBody>
      </p:sp>
    </p:spTree>
    <p:extLst>
      <p:ext uri="{BB962C8B-B14F-4D97-AF65-F5344CB8AC3E}">
        <p14:creationId xmlns:p14="http://schemas.microsoft.com/office/powerpoint/2010/main" val="4189202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Чтобы избежать непреднамеренной блокировки программы, несколько методов являются асинхронными и возвращают значение </a:t>
            </a:r>
            <a:r>
              <a:rPr lang="ru-RU" sz="1200" b="0" i="0" kern="1200" dirty="0" err="1" smtClean="0">
                <a:solidFill>
                  <a:schemeClr val="tx1"/>
                </a:solidFill>
                <a:effectLst/>
                <a:latin typeface="+mn-lt"/>
                <a:ea typeface="+mn-ea"/>
                <a:cs typeface="+mn-cs"/>
              </a:rPr>
              <a:t>Future</a:t>
            </a:r>
            <a:r>
              <a:rPr lang="ru-RU" sz="1200" b="0" i="0" kern="1200" dirty="0" smtClean="0">
                <a:solidFill>
                  <a:schemeClr val="tx1"/>
                </a:solidFill>
                <a:effectLst/>
                <a:latin typeface="+mn-lt"/>
                <a:ea typeface="+mn-ea"/>
                <a:cs typeface="+mn-cs"/>
              </a:rPr>
              <a:t>. Например, метод </a:t>
            </a:r>
            <a:r>
              <a:rPr lang="ru-RU" sz="1200" b="0" i="0" kern="1200" dirty="0" err="1" smtClean="0">
                <a:solidFill>
                  <a:schemeClr val="tx1"/>
                </a:solidFill>
                <a:effectLst/>
                <a:latin typeface="+mn-lt"/>
                <a:ea typeface="+mn-ea"/>
                <a:cs typeface="+mn-cs"/>
              </a:rPr>
              <a:t>length</a:t>
            </a:r>
            <a:r>
              <a:rPr lang="ru-RU" sz="1200" b="0" i="0" kern="1200" dirty="0" smtClean="0">
                <a:solidFill>
                  <a:schemeClr val="tx1"/>
                </a:solidFill>
                <a:effectLst/>
                <a:latin typeface="+mn-lt"/>
                <a:ea typeface="+mn-ea"/>
                <a:cs typeface="+mn-cs"/>
              </a:rPr>
              <a:t>, который получает длину файла, возвращает значение </a:t>
            </a:r>
            <a:r>
              <a:rPr lang="ru-RU" sz="1200" b="0" i="0" kern="1200" dirty="0" err="1" smtClean="0">
                <a:solidFill>
                  <a:schemeClr val="tx1"/>
                </a:solidFill>
                <a:effectLst/>
                <a:latin typeface="+mn-lt"/>
                <a:ea typeface="+mn-ea"/>
                <a:cs typeface="+mn-cs"/>
              </a:rPr>
              <a:t>Future</a:t>
            </a:r>
            <a:r>
              <a:rPr lang="ru-RU" sz="1200" b="0" i="0" kern="1200" dirty="0" smtClean="0">
                <a:solidFill>
                  <a:schemeClr val="tx1"/>
                </a:solidFill>
                <a:effectLst/>
                <a:latin typeface="+mn-lt"/>
                <a:ea typeface="+mn-ea"/>
                <a:cs typeface="+mn-cs"/>
              </a:rPr>
              <a:t>. Дождитесь, когда </a:t>
            </a:r>
            <a:r>
              <a:rPr lang="ru-RU" sz="1200" b="0" i="0" kern="1200" dirty="0" err="1" smtClean="0">
                <a:solidFill>
                  <a:schemeClr val="tx1"/>
                </a:solidFill>
                <a:effectLst/>
                <a:latin typeface="+mn-lt"/>
                <a:ea typeface="+mn-ea"/>
                <a:cs typeface="+mn-cs"/>
              </a:rPr>
              <a:t>future</a:t>
            </a:r>
            <a:r>
              <a:rPr lang="ru-RU" sz="1200" b="0" i="0" kern="1200" dirty="0" smtClean="0">
                <a:solidFill>
                  <a:schemeClr val="tx1"/>
                </a:solidFill>
                <a:effectLst/>
                <a:latin typeface="+mn-lt"/>
                <a:ea typeface="+mn-ea"/>
                <a:cs typeface="+mn-cs"/>
              </a:rPr>
              <a:t> получит результат, когда он будет готов.</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9</a:t>
            </a:fld>
            <a:endParaRPr lang="en-US"/>
          </a:p>
        </p:txBody>
      </p:sp>
    </p:spTree>
    <p:extLst>
      <p:ext uri="{BB962C8B-B14F-4D97-AF65-F5344CB8AC3E}">
        <p14:creationId xmlns:p14="http://schemas.microsoft.com/office/powerpoint/2010/main" val="8174009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Вы можете выполнять запросы на обновление для обновления существующих данных в вашей базе данных </a:t>
            </a:r>
            <a:r>
              <a:rPr lang="ru-RU" sz="1200" b="0" i="0" kern="1200" dirty="0" err="1" smtClean="0">
                <a:solidFill>
                  <a:schemeClr val="tx1"/>
                </a:solidFill>
                <a:effectLst/>
                <a:latin typeface="+mn-lt"/>
                <a:ea typeface="+mn-ea"/>
                <a:cs typeface="+mn-cs"/>
              </a:rPr>
              <a:t>PostgreSQL</a:t>
            </a:r>
            <a:r>
              <a:rPr lang="ru-RU" sz="1200" b="0" i="0" kern="1200" dirty="0" smtClean="0">
                <a:solidFill>
                  <a:schemeClr val="tx1"/>
                </a:solidFill>
                <a:effectLst/>
                <a:latin typeface="+mn-lt"/>
                <a:ea typeface="+mn-ea"/>
                <a:cs typeface="+mn-cs"/>
              </a:rPr>
              <a:t>. Это позволяет изменять данные на основе определенных условий или параметров.</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87</a:t>
            </a:fld>
            <a:endParaRPr lang="en-US"/>
          </a:p>
        </p:txBody>
      </p:sp>
    </p:spTree>
    <p:extLst>
      <p:ext uri="{BB962C8B-B14F-4D97-AF65-F5344CB8AC3E}">
        <p14:creationId xmlns:p14="http://schemas.microsoft.com/office/powerpoint/2010/main" val="34459202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Вы можете выполнять запросы на обновление для обновления существующих данных в вашей базе данных </a:t>
            </a:r>
            <a:r>
              <a:rPr lang="ru-RU" sz="1200" b="0" i="0" kern="1200" dirty="0" err="1" smtClean="0">
                <a:solidFill>
                  <a:schemeClr val="tx1"/>
                </a:solidFill>
                <a:effectLst/>
                <a:latin typeface="+mn-lt"/>
                <a:ea typeface="+mn-ea"/>
                <a:cs typeface="+mn-cs"/>
              </a:rPr>
              <a:t>PostgreSQL</a:t>
            </a:r>
            <a:r>
              <a:rPr lang="ru-RU" sz="1200" b="0" i="0" kern="1200" dirty="0" smtClean="0">
                <a:solidFill>
                  <a:schemeClr val="tx1"/>
                </a:solidFill>
                <a:effectLst/>
                <a:latin typeface="+mn-lt"/>
                <a:ea typeface="+mn-ea"/>
                <a:cs typeface="+mn-cs"/>
              </a:rPr>
              <a:t>. Это позволяет изменять данные на основе определенных условий или параметров.</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88</a:t>
            </a:fld>
            <a:endParaRPr lang="en-US"/>
          </a:p>
        </p:txBody>
      </p:sp>
    </p:spTree>
    <p:extLst>
      <p:ext uri="{BB962C8B-B14F-4D97-AF65-F5344CB8AC3E}">
        <p14:creationId xmlns:p14="http://schemas.microsoft.com/office/powerpoint/2010/main" val="333111080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Вы можете выполнять запросы на обновление для обновления существующих данных в вашей базе данных </a:t>
            </a:r>
            <a:r>
              <a:rPr lang="ru-RU" sz="1200" b="0" i="0" kern="1200" dirty="0" err="1" smtClean="0">
                <a:solidFill>
                  <a:schemeClr val="tx1"/>
                </a:solidFill>
                <a:effectLst/>
                <a:latin typeface="+mn-lt"/>
                <a:ea typeface="+mn-ea"/>
                <a:cs typeface="+mn-cs"/>
              </a:rPr>
              <a:t>PostgreSQL</a:t>
            </a:r>
            <a:r>
              <a:rPr lang="ru-RU" sz="1200" b="0" i="0" kern="1200" dirty="0" smtClean="0">
                <a:solidFill>
                  <a:schemeClr val="tx1"/>
                </a:solidFill>
                <a:effectLst/>
                <a:latin typeface="+mn-lt"/>
                <a:ea typeface="+mn-ea"/>
                <a:cs typeface="+mn-cs"/>
              </a:rPr>
              <a:t>. Это позволяет изменять данные на основе определенных условий или параметров.</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Определение асинхронной функции:</a:t>
            </a:r>
          </a:p>
          <a:p>
            <a:pPr rtl="0" latinLnBrk="0"/>
            <a:r>
              <a:rPr lang="ru-RU" sz="1200" b="0" i="0" kern="1200" dirty="0" err="1" smtClean="0">
                <a:solidFill>
                  <a:schemeClr val="tx1"/>
                </a:solidFill>
                <a:effectLst/>
                <a:latin typeface="+mn-lt"/>
                <a:ea typeface="+mn-ea"/>
                <a:cs typeface="+mn-cs"/>
              </a:rPr>
              <a:t>Future</a:t>
            </a:r>
            <a:r>
              <a:rPr lang="ru-RU" sz="1200" b="0" i="0" kern="1200" dirty="0" smtClean="0">
                <a:solidFill>
                  <a:schemeClr val="tx1"/>
                </a:solidFill>
                <a:effectLst/>
                <a:latin typeface="+mn-lt"/>
                <a:ea typeface="+mn-ea"/>
                <a:cs typeface="+mn-cs"/>
              </a:rPr>
              <a:t>&lt;</a:t>
            </a:r>
            <a:r>
              <a:rPr lang="ru-RU" sz="1200" b="0" i="0" kern="1200" dirty="0" err="1" smtClean="0">
                <a:solidFill>
                  <a:schemeClr val="tx1"/>
                </a:solidFill>
                <a:effectLst/>
                <a:latin typeface="+mn-lt"/>
                <a:ea typeface="+mn-ea"/>
                <a:cs typeface="+mn-cs"/>
              </a:rPr>
              <a:t>void</a:t>
            </a:r>
            <a:r>
              <a:rPr lang="ru-RU" sz="1200" b="0" i="0" kern="1200" dirty="0" smtClean="0">
                <a:solidFill>
                  <a:schemeClr val="tx1"/>
                </a:solidFill>
                <a:effectLst/>
                <a:latin typeface="+mn-lt"/>
                <a:ea typeface="+mn-ea"/>
                <a:cs typeface="+mn-cs"/>
              </a:rPr>
              <a:t>&gt; </a:t>
            </a:r>
            <a:r>
              <a:rPr lang="ru-RU" sz="1200" b="0" i="0" kern="1200" dirty="0" err="1" smtClean="0">
                <a:solidFill>
                  <a:schemeClr val="tx1"/>
                </a:solidFill>
                <a:effectLst/>
                <a:latin typeface="+mn-lt"/>
                <a:ea typeface="+mn-ea"/>
                <a:cs typeface="+mn-cs"/>
              </a:rPr>
              <a:t>transferFunds</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int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fromUserId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int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toUserId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double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amount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async</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Здесь определяется асинхронная функция </a:t>
            </a:r>
            <a:r>
              <a:rPr lang="ru-RU" sz="1200" b="0" i="0" kern="1200" dirty="0" err="1" smtClean="0">
                <a:solidFill>
                  <a:schemeClr val="tx1"/>
                </a:solidFill>
                <a:effectLst/>
                <a:latin typeface="+mn-lt"/>
                <a:ea typeface="+mn-ea"/>
                <a:cs typeface="+mn-cs"/>
              </a:rPr>
              <a:t>transferFunds</a:t>
            </a:r>
            <a:r>
              <a:rPr lang="ru-RU" sz="1200" b="0" i="0" kern="1200" dirty="0" smtClean="0">
                <a:solidFill>
                  <a:schemeClr val="tx1"/>
                </a:solidFill>
                <a:effectLst/>
                <a:latin typeface="+mn-lt"/>
                <a:ea typeface="+mn-ea"/>
                <a:cs typeface="+mn-cs"/>
              </a:rPr>
              <a:t>, которая принимает три параметра:</a:t>
            </a:r>
          </a:p>
          <a:p>
            <a:pPr lvl="1"/>
            <a:r>
              <a:rPr lang="ru-RU" sz="1200" b="0" i="0" kern="1200" dirty="0" err="1" smtClean="0">
                <a:solidFill>
                  <a:schemeClr val="tx1"/>
                </a:solidFill>
                <a:effectLst/>
                <a:latin typeface="+mn-lt"/>
                <a:ea typeface="+mn-ea"/>
                <a:cs typeface="+mn-cs"/>
              </a:rPr>
              <a:t>fromUserId</a:t>
            </a:r>
            <a:r>
              <a:rPr lang="ru-RU" sz="1200" b="0" i="0" kern="1200" dirty="0" smtClean="0">
                <a:solidFill>
                  <a:schemeClr val="tx1"/>
                </a:solidFill>
                <a:effectLst/>
                <a:latin typeface="+mn-lt"/>
                <a:ea typeface="+mn-ea"/>
                <a:cs typeface="+mn-cs"/>
              </a:rPr>
              <a:t>: идентификатор пользователя, с которого будут списаны средства.</a:t>
            </a:r>
          </a:p>
          <a:p>
            <a:pPr lvl="1"/>
            <a:r>
              <a:rPr lang="ru-RU" sz="1200" b="0" i="0" kern="1200" dirty="0" err="1" smtClean="0">
                <a:solidFill>
                  <a:schemeClr val="tx1"/>
                </a:solidFill>
                <a:effectLst/>
                <a:latin typeface="+mn-lt"/>
                <a:ea typeface="+mn-ea"/>
                <a:cs typeface="+mn-cs"/>
              </a:rPr>
              <a:t>toUserId</a:t>
            </a:r>
            <a:r>
              <a:rPr lang="ru-RU" sz="1200" b="0" i="0" kern="1200" dirty="0" smtClean="0">
                <a:solidFill>
                  <a:schemeClr val="tx1"/>
                </a:solidFill>
                <a:effectLst/>
                <a:latin typeface="+mn-lt"/>
                <a:ea typeface="+mn-ea"/>
                <a:cs typeface="+mn-cs"/>
              </a:rPr>
              <a:t>: идентификатор пользователя, на счет которого будут зачислены средства.</a:t>
            </a:r>
          </a:p>
          <a:p>
            <a:pPr lvl="1"/>
            <a:r>
              <a:rPr lang="ru-RU" sz="1200" b="0" i="0" kern="1200" dirty="0" err="1" smtClean="0">
                <a:solidFill>
                  <a:schemeClr val="tx1"/>
                </a:solidFill>
                <a:effectLst/>
                <a:latin typeface="+mn-lt"/>
                <a:ea typeface="+mn-ea"/>
                <a:cs typeface="+mn-cs"/>
              </a:rPr>
              <a:t>amount</a:t>
            </a:r>
            <a:r>
              <a:rPr lang="ru-RU" sz="1200" b="0" i="0" kern="1200" dirty="0" smtClean="0">
                <a:solidFill>
                  <a:schemeClr val="tx1"/>
                </a:solidFill>
                <a:effectLst/>
                <a:latin typeface="+mn-lt"/>
                <a:ea typeface="+mn-ea"/>
                <a:cs typeface="+mn-cs"/>
              </a:rPr>
              <a:t>: сумма средств, которая будет переведена.</a:t>
            </a:r>
          </a:p>
          <a:p>
            <a:r>
              <a:rPr lang="ru-RU" sz="1200" b="0" i="0" kern="1200" dirty="0" smtClean="0">
                <a:solidFill>
                  <a:schemeClr val="tx1"/>
                </a:solidFill>
                <a:effectLst/>
                <a:latin typeface="+mn-lt"/>
                <a:ea typeface="+mn-ea"/>
                <a:cs typeface="+mn-cs"/>
              </a:rPr>
              <a:t>Начало транзакции:</a:t>
            </a:r>
          </a:p>
          <a:p>
            <a:pPr rtl="0" latinLnBrk="0"/>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connection.transaction</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ctx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async</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Здесь начинается транзакция. Транзакция позволяет выполнять несколько операций как единое целое, что гарантирует атомарность: либо все операции выполняются успешно, либо ни одна из них не выполняется. Метод </a:t>
            </a:r>
            <a:r>
              <a:rPr lang="ru-RU" sz="1200" b="0" i="0" kern="1200" dirty="0" err="1" smtClean="0">
                <a:solidFill>
                  <a:schemeClr val="tx1"/>
                </a:solidFill>
                <a:effectLst/>
                <a:latin typeface="+mn-lt"/>
                <a:ea typeface="+mn-ea"/>
                <a:cs typeface="+mn-cs"/>
              </a:rPr>
              <a:t>connection.transaction</a:t>
            </a:r>
            <a:r>
              <a:rPr lang="ru-RU" sz="1200" b="0" i="0" kern="1200" dirty="0" smtClean="0">
                <a:solidFill>
                  <a:schemeClr val="tx1"/>
                </a:solidFill>
                <a:effectLst/>
                <a:latin typeface="+mn-lt"/>
                <a:ea typeface="+mn-ea"/>
                <a:cs typeface="+mn-cs"/>
              </a:rPr>
              <a:t> принимает асинхронную функцию, которая выполняется в контексте транзакции.</a:t>
            </a:r>
          </a:p>
          <a:p>
            <a:r>
              <a:rPr lang="ru-RU" sz="1200" b="0" i="0" kern="1200" dirty="0" smtClean="0">
                <a:solidFill>
                  <a:schemeClr val="tx1"/>
                </a:solidFill>
                <a:effectLst/>
                <a:latin typeface="+mn-lt"/>
                <a:ea typeface="+mn-ea"/>
                <a:cs typeface="+mn-cs"/>
              </a:rPr>
              <a:t>Первый SQL-запрос в транзакции:</a:t>
            </a:r>
          </a:p>
          <a:p>
            <a:pPr rtl="0" latinLnBrk="0"/>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ctx.query</a:t>
            </a:r>
            <a:r>
              <a:rPr lang="ru-RU" sz="1200" b="0" i="0" kern="1200" dirty="0" smtClean="0">
                <a:solidFill>
                  <a:schemeClr val="tx1"/>
                </a:solidFill>
                <a:effectLst/>
                <a:latin typeface="+mn-lt"/>
                <a:ea typeface="+mn-ea"/>
                <a:cs typeface="+mn-cs"/>
              </a:rPr>
              <a:t>( 'UPDATE </a:t>
            </a:r>
            <a:r>
              <a:rPr lang="ru-RU" sz="1200" b="0" i="0" kern="1200" dirty="0" err="1" smtClean="0">
                <a:solidFill>
                  <a:schemeClr val="tx1"/>
                </a:solidFill>
                <a:effectLst/>
                <a:latin typeface="+mn-lt"/>
                <a:ea typeface="+mn-ea"/>
                <a:cs typeface="+mn-cs"/>
              </a:rPr>
              <a:t>accounts</a:t>
            </a:r>
            <a:r>
              <a:rPr lang="ru-RU" sz="1200" b="0" i="0" kern="1200" dirty="0" smtClean="0">
                <a:solidFill>
                  <a:schemeClr val="tx1"/>
                </a:solidFill>
                <a:effectLst/>
                <a:latin typeface="+mn-lt"/>
                <a:ea typeface="+mn-ea"/>
                <a:cs typeface="+mn-cs"/>
              </a:rPr>
              <a:t> SET </a:t>
            </a:r>
            <a:r>
              <a:rPr lang="ru-RU" sz="1200" b="0" i="0" kern="1200" dirty="0" err="1" smtClean="0">
                <a:solidFill>
                  <a:schemeClr val="tx1"/>
                </a:solidFill>
                <a:effectLst/>
                <a:latin typeface="+mn-lt"/>
                <a:ea typeface="+mn-ea"/>
                <a:cs typeface="+mn-cs"/>
              </a:rPr>
              <a:t>balance</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balance</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amount</a:t>
            </a:r>
            <a:r>
              <a:rPr lang="ru-RU" sz="1200" b="0" i="0" kern="1200" dirty="0" smtClean="0">
                <a:solidFill>
                  <a:schemeClr val="tx1"/>
                </a:solidFill>
                <a:effectLst/>
                <a:latin typeface="+mn-lt"/>
                <a:ea typeface="+mn-ea"/>
                <a:cs typeface="+mn-cs"/>
              </a:rPr>
              <a:t> WHERE </a:t>
            </a:r>
            <a:r>
              <a:rPr lang="ru-RU" sz="1200" b="0" i="0" kern="1200" dirty="0" err="1" smtClean="0">
                <a:solidFill>
                  <a:schemeClr val="tx1"/>
                </a:solidFill>
                <a:effectLst/>
                <a:latin typeface="+mn-lt"/>
                <a:ea typeface="+mn-ea"/>
                <a:cs typeface="+mn-cs"/>
              </a:rPr>
              <a:t>user_id</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fromUserId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substitutionValues</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fromUserId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fromUserId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amount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amount</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Внутри транзакции выполняется первый SQL-запрос для обновления баланса пользователя, с которого списываются средства.</a:t>
            </a:r>
          </a:p>
          <a:p>
            <a:pPr lvl="1"/>
            <a:r>
              <a:rPr lang="ru-RU" sz="1200" b="0" i="0" kern="1200" dirty="0" err="1" smtClean="0">
                <a:solidFill>
                  <a:schemeClr val="tx1"/>
                </a:solidFill>
                <a:effectLst/>
                <a:latin typeface="+mn-lt"/>
                <a:ea typeface="+mn-ea"/>
                <a:cs typeface="+mn-cs"/>
              </a:rPr>
              <a:t>ctx.query</a:t>
            </a:r>
            <a:r>
              <a:rPr lang="ru-RU" sz="1200" b="0" i="0" kern="1200" dirty="0" smtClean="0">
                <a:solidFill>
                  <a:schemeClr val="tx1"/>
                </a:solidFill>
                <a:effectLst/>
                <a:latin typeface="+mn-lt"/>
                <a:ea typeface="+mn-ea"/>
                <a:cs typeface="+mn-cs"/>
              </a:rPr>
              <a:t> выполняет SQL-запрос в контексте транзакции.</a:t>
            </a:r>
          </a:p>
          <a:p>
            <a:pPr lvl="1"/>
            <a:r>
              <a:rPr lang="ru-RU" sz="1200" b="0" i="0" kern="1200" dirty="0" smtClean="0">
                <a:solidFill>
                  <a:schemeClr val="tx1"/>
                </a:solidFill>
                <a:effectLst/>
                <a:latin typeface="+mn-lt"/>
                <a:ea typeface="+mn-ea"/>
                <a:cs typeface="+mn-cs"/>
              </a:rPr>
              <a:t>'UPDATE </a:t>
            </a:r>
            <a:r>
              <a:rPr lang="ru-RU" sz="1200" b="0" i="0" kern="1200" dirty="0" err="1" smtClean="0">
                <a:solidFill>
                  <a:schemeClr val="tx1"/>
                </a:solidFill>
                <a:effectLst/>
                <a:latin typeface="+mn-lt"/>
                <a:ea typeface="+mn-ea"/>
                <a:cs typeface="+mn-cs"/>
              </a:rPr>
              <a:t>accounts</a:t>
            </a:r>
            <a:r>
              <a:rPr lang="ru-RU" sz="1200" b="0" i="0" kern="1200" dirty="0" smtClean="0">
                <a:solidFill>
                  <a:schemeClr val="tx1"/>
                </a:solidFill>
                <a:effectLst/>
                <a:latin typeface="+mn-lt"/>
                <a:ea typeface="+mn-ea"/>
                <a:cs typeface="+mn-cs"/>
              </a:rPr>
              <a:t> SET </a:t>
            </a:r>
            <a:r>
              <a:rPr lang="ru-RU" sz="1200" b="0" i="0" kern="1200" dirty="0" err="1" smtClean="0">
                <a:solidFill>
                  <a:schemeClr val="tx1"/>
                </a:solidFill>
                <a:effectLst/>
                <a:latin typeface="+mn-lt"/>
                <a:ea typeface="+mn-ea"/>
                <a:cs typeface="+mn-cs"/>
              </a:rPr>
              <a:t>balance</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balance</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amount</a:t>
            </a:r>
            <a:r>
              <a:rPr lang="ru-RU" sz="1200" b="0" i="0" kern="1200" dirty="0" smtClean="0">
                <a:solidFill>
                  <a:schemeClr val="tx1"/>
                </a:solidFill>
                <a:effectLst/>
                <a:latin typeface="+mn-lt"/>
                <a:ea typeface="+mn-ea"/>
                <a:cs typeface="+mn-cs"/>
              </a:rPr>
              <a:t> WHERE </a:t>
            </a:r>
            <a:r>
              <a:rPr lang="ru-RU" sz="1200" b="0" i="0" kern="1200" dirty="0" err="1" smtClean="0">
                <a:solidFill>
                  <a:schemeClr val="tx1"/>
                </a:solidFill>
                <a:effectLst/>
                <a:latin typeface="+mn-lt"/>
                <a:ea typeface="+mn-ea"/>
                <a:cs typeface="+mn-cs"/>
              </a:rPr>
              <a:t>user_id</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fromUserId</a:t>
            </a:r>
            <a:r>
              <a:rPr lang="ru-RU" sz="1200" b="0" i="0" kern="1200" dirty="0" smtClean="0">
                <a:solidFill>
                  <a:schemeClr val="tx1"/>
                </a:solidFill>
                <a:effectLst/>
                <a:latin typeface="+mn-lt"/>
                <a:ea typeface="+mn-ea"/>
                <a:cs typeface="+mn-cs"/>
              </a:rPr>
              <a:t>' — это SQL-запрос, который обновляет баланс пользователя, с которого списываются средства.</a:t>
            </a:r>
          </a:p>
          <a:p>
            <a:pPr lvl="1"/>
            <a:r>
              <a:rPr lang="ru-RU" sz="1200" b="0" i="0" kern="1200" dirty="0" err="1" smtClean="0">
                <a:solidFill>
                  <a:schemeClr val="tx1"/>
                </a:solidFill>
                <a:effectLst/>
                <a:latin typeface="+mn-lt"/>
                <a:ea typeface="+mn-ea"/>
                <a:cs typeface="+mn-cs"/>
              </a:rPr>
              <a:t>substitutionValues</a:t>
            </a:r>
            <a:r>
              <a:rPr lang="ru-RU" sz="1200" b="0" i="0" kern="1200" dirty="0" smtClean="0">
                <a:solidFill>
                  <a:schemeClr val="tx1"/>
                </a:solidFill>
                <a:effectLst/>
                <a:latin typeface="+mn-lt"/>
                <a:ea typeface="+mn-ea"/>
                <a:cs typeface="+mn-cs"/>
              </a:rPr>
              <a:t> — это карта значений, которые будут подставлены в запрос:</a:t>
            </a:r>
          </a:p>
          <a:p>
            <a:pPr lvl="2"/>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fromUserId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fromUserId</a:t>
            </a:r>
            <a:r>
              <a:rPr lang="ru-RU" sz="1200" b="0" i="0" kern="1200" dirty="0" smtClean="0">
                <a:solidFill>
                  <a:schemeClr val="tx1"/>
                </a:solidFill>
                <a:effectLst/>
                <a:latin typeface="+mn-lt"/>
                <a:ea typeface="+mn-ea"/>
                <a:cs typeface="+mn-cs"/>
              </a:rPr>
              <a:t> — идентификатор пользователя, с которого списываются средства.</a:t>
            </a:r>
          </a:p>
          <a:p>
            <a:pPr lvl="2"/>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amount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amount</a:t>
            </a:r>
            <a:r>
              <a:rPr lang="ru-RU" sz="1200" b="0" i="0" kern="1200" dirty="0" smtClean="0">
                <a:solidFill>
                  <a:schemeClr val="tx1"/>
                </a:solidFill>
                <a:effectLst/>
                <a:latin typeface="+mn-lt"/>
                <a:ea typeface="+mn-ea"/>
                <a:cs typeface="+mn-cs"/>
              </a:rPr>
              <a:t> — сумма средств, которая будет списана.</a:t>
            </a:r>
          </a:p>
          <a:p>
            <a:r>
              <a:rPr lang="ru-RU" sz="1200" b="0" i="0" kern="1200" dirty="0" smtClean="0">
                <a:solidFill>
                  <a:schemeClr val="tx1"/>
                </a:solidFill>
                <a:effectLst/>
                <a:latin typeface="+mn-lt"/>
                <a:ea typeface="+mn-ea"/>
                <a:cs typeface="+mn-cs"/>
              </a:rPr>
              <a:t>Второй SQL-запрос в транзакции:</a:t>
            </a:r>
          </a:p>
          <a:p>
            <a:pPr rtl="0" latinLnBrk="0"/>
            <a:r>
              <a:rPr lang="ru-RU" sz="1200" b="0" i="0" kern="1200" dirty="0" err="1" smtClean="0">
                <a:solidFill>
                  <a:schemeClr val="tx1"/>
                </a:solidFill>
                <a:effectLst/>
                <a:latin typeface="+mn-lt"/>
                <a:ea typeface="+mn-ea"/>
                <a:cs typeface="+mn-cs"/>
              </a:rPr>
              <a:t>await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ctx.query</a:t>
            </a:r>
            <a:r>
              <a:rPr lang="ru-RU" sz="1200" b="0" i="0" kern="1200" dirty="0" smtClean="0">
                <a:solidFill>
                  <a:schemeClr val="tx1"/>
                </a:solidFill>
                <a:effectLst/>
                <a:latin typeface="+mn-lt"/>
                <a:ea typeface="+mn-ea"/>
                <a:cs typeface="+mn-cs"/>
              </a:rPr>
              <a:t>( 'UPDATE </a:t>
            </a:r>
            <a:r>
              <a:rPr lang="ru-RU" sz="1200" b="0" i="0" kern="1200" dirty="0" err="1" smtClean="0">
                <a:solidFill>
                  <a:schemeClr val="tx1"/>
                </a:solidFill>
                <a:effectLst/>
                <a:latin typeface="+mn-lt"/>
                <a:ea typeface="+mn-ea"/>
                <a:cs typeface="+mn-cs"/>
              </a:rPr>
              <a:t>accounts</a:t>
            </a:r>
            <a:r>
              <a:rPr lang="ru-RU" sz="1200" b="0" i="0" kern="1200" dirty="0" smtClean="0">
                <a:solidFill>
                  <a:schemeClr val="tx1"/>
                </a:solidFill>
                <a:effectLst/>
                <a:latin typeface="+mn-lt"/>
                <a:ea typeface="+mn-ea"/>
                <a:cs typeface="+mn-cs"/>
              </a:rPr>
              <a:t> SET </a:t>
            </a:r>
            <a:r>
              <a:rPr lang="ru-RU" sz="1200" b="0" i="0" kern="1200" dirty="0" err="1" smtClean="0">
                <a:solidFill>
                  <a:schemeClr val="tx1"/>
                </a:solidFill>
                <a:effectLst/>
                <a:latin typeface="+mn-lt"/>
                <a:ea typeface="+mn-ea"/>
                <a:cs typeface="+mn-cs"/>
              </a:rPr>
              <a:t>balance</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balance</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amount</a:t>
            </a:r>
            <a:r>
              <a:rPr lang="ru-RU" sz="1200" b="0" i="0" kern="1200" dirty="0" smtClean="0">
                <a:solidFill>
                  <a:schemeClr val="tx1"/>
                </a:solidFill>
                <a:effectLst/>
                <a:latin typeface="+mn-lt"/>
                <a:ea typeface="+mn-ea"/>
                <a:cs typeface="+mn-cs"/>
              </a:rPr>
              <a:t> WHERE </a:t>
            </a:r>
            <a:r>
              <a:rPr lang="ru-RU" sz="1200" b="0" i="0" kern="1200" dirty="0" err="1" smtClean="0">
                <a:solidFill>
                  <a:schemeClr val="tx1"/>
                </a:solidFill>
                <a:effectLst/>
                <a:latin typeface="+mn-lt"/>
                <a:ea typeface="+mn-ea"/>
                <a:cs typeface="+mn-cs"/>
              </a:rPr>
              <a:t>user_id</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toUserId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substitutionValues</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toUserId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toUserId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amount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amount</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Внутри транзакции выполняется второй SQL-запрос для обновления баланса пользователя, на счет которого зачисляются средства.</a:t>
            </a:r>
          </a:p>
          <a:p>
            <a:pPr lvl="1"/>
            <a:r>
              <a:rPr lang="ru-RU" sz="1200" b="0" i="0" kern="1200" dirty="0" err="1" smtClean="0">
                <a:solidFill>
                  <a:schemeClr val="tx1"/>
                </a:solidFill>
                <a:effectLst/>
                <a:latin typeface="+mn-lt"/>
                <a:ea typeface="+mn-ea"/>
                <a:cs typeface="+mn-cs"/>
              </a:rPr>
              <a:t>ctx.query</a:t>
            </a:r>
            <a:r>
              <a:rPr lang="ru-RU" sz="1200" b="0" i="0" kern="1200" dirty="0" smtClean="0">
                <a:solidFill>
                  <a:schemeClr val="tx1"/>
                </a:solidFill>
                <a:effectLst/>
                <a:latin typeface="+mn-lt"/>
                <a:ea typeface="+mn-ea"/>
                <a:cs typeface="+mn-cs"/>
              </a:rPr>
              <a:t> выполняет SQL-запрос в контексте транзакции.</a:t>
            </a:r>
          </a:p>
          <a:p>
            <a:pPr lvl="1"/>
            <a:r>
              <a:rPr lang="ru-RU" sz="1200" b="0" i="0" kern="1200" dirty="0" smtClean="0">
                <a:solidFill>
                  <a:schemeClr val="tx1"/>
                </a:solidFill>
                <a:effectLst/>
                <a:latin typeface="+mn-lt"/>
                <a:ea typeface="+mn-ea"/>
                <a:cs typeface="+mn-cs"/>
              </a:rPr>
              <a:t>'UPDATE </a:t>
            </a:r>
            <a:r>
              <a:rPr lang="ru-RU" sz="1200" b="0" i="0" kern="1200" dirty="0" err="1" smtClean="0">
                <a:solidFill>
                  <a:schemeClr val="tx1"/>
                </a:solidFill>
                <a:effectLst/>
                <a:latin typeface="+mn-lt"/>
                <a:ea typeface="+mn-ea"/>
                <a:cs typeface="+mn-cs"/>
              </a:rPr>
              <a:t>accounts</a:t>
            </a:r>
            <a:r>
              <a:rPr lang="ru-RU" sz="1200" b="0" i="0" kern="1200" dirty="0" smtClean="0">
                <a:solidFill>
                  <a:schemeClr val="tx1"/>
                </a:solidFill>
                <a:effectLst/>
                <a:latin typeface="+mn-lt"/>
                <a:ea typeface="+mn-ea"/>
                <a:cs typeface="+mn-cs"/>
              </a:rPr>
              <a:t> SET </a:t>
            </a:r>
            <a:r>
              <a:rPr lang="ru-RU" sz="1200" b="0" i="0" kern="1200" dirty="0" err="1" smtClean="0">
                <a:solidFill>
                  <a:schemeClr val="tx1"/>
                </a:solidFill>
                <a:effectLst/>
                <a:latin typeface="+mn-lt"/>
                <a:ea typeface="+mn-ea"/>
                <a:cs typeface="+mn-cs"/>
              </a:rPr>
              <a:t>balance</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balance</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amount</a:t>
            </a:r>
            <a:r>
              <a:rPr lang="ru-RU" sz="1200" b="0" i="0" kern="1200" dirty="0" smtClean="0">
                <a:solidFill>
                  <a:schemeClr val="tx1"/>
                </a:solidFill>
                <a:effectLst/>
                <a:latin typeface="+mn-lt"/>
                <a:ea typeface="+mn-ea"/>
                <a:cs typeface="+mn-cs"/>
              </a:rPr>
              <a:t> WHERE </a:t>
            </a:r>
            <a:r>
              <a:rPr lang="ru-RU" sz="1200" b="0" i="0" kern="1200" dirty="0" err="1" smtClean="0">
                <a:solidFill>
                  <a:schemeClr val="tx1"/>
                </a:solidFill>
                <a:effectLst/>
                <a:latin typeface="+mn-lt"/>
                <a:ea typeface="+mn-ea"/>
                <a:cs typeface="+mn-cs"/>
              </a:rPr>
              <a:t>user_id</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toUserId</a:t>
            </a:r>
            <a:r>
              <a:rPr lang="ru-RU" sz="1200" b="0" i="0" kern="1200" dirty="0" smtClean="0">
                <a:solidFill>
                  <a:schemeClr val="tx1"/>
                </a:solidFill>
                <a:effectLst/>
                <a:latin typeface="+mn-lt"/>
                <a:ea typeface="+mn-ea"/>
                <a:cs typeface="+mn-cs"/>
              </a:rPr>
              <a:t>' — это SQL-запрос, который обновляет баланс пользователя, на счет которого зачисляются средства.</a:t>
            </a:r>
          </a:p>
          <a:p>
            <a:pPr lvl="1"/>
            <a:r>
              <a:rPr lang="ru-RU" sz="1200" b="0" i="0" kern="1200" dirty="0" err="1" smtClean="0">
                <a:solidFill>
                  <a:schemeClr val="tx1"/>
                </a:solidFill>
                <a:effectLst/>
                <a:latin typeface="+mn-lt"/>
                <a:ea typeface="+mn-ea"/>
                <a:cs typeface="+mn-cs"/>
              </a:rPr>
              <a:t>substitutionValues</a:t>
            </a:r>
            <a:r>
              <a:rPr lang="ru-RU" sz="1200" b="0" i="0" kern="1200" dirty="0" smtClean="0">
                <a:solidFill>
                  <a:schemeClr val="tx1"/>
                </a:solidFill>
                <a:effectLst/>
                <a:latin typeface="+mn-lt"/>
                <a:ea typeface="+mn-ea"/>
                <a:cs typeface="+mn-cs"/>
              </a:rPr>
              <a:t> — это карта значений, которые будут подставлены в запрос:</a:t>
            </a:r>
          </a:p>
          <a:p>
            <a:pPr lvl="2"/>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toUserId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toUserId</a:t>
            </a:r>
            <a:r>
              <a:rPr lang="ru-RU" sz="1200" b="0" i="0" kern="1200" dirty="0" smtClean="0">
                <a:solidFill>
                  <a:schemeClr val="tx1"/>
                </a:solidFill>
                <a:effectLst/>
                <a:latin typeface="+mn-lt"/>
                <a:ea typeface="+mn-ea"/>
                <a:cs typeface="+mn-cs"/>
              </a:rPr>
              <a:t> — идентификатор пользователя, на счет которого зачисляются средства.</a:t>
            </a:r>
          </a:p>
          <a:p>
            <a:pPr lvl="2"/>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amount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amount</a:t>
            </a:r>
            <a:r>
              <a:rPr lang="ru-RU" sz="1200" b="0" i="0" kern="1200" dirty="0" smtClean="0">
                <a:solidFill>
                  <a:schemeClr val="tx1"/>
                </a:solidFill>
                <a:effectLst/>
                <a:latin typeface="+mn-lt"/>
                <a:ea typeface="+mn-ea"/>
                <a:cs typeface="+mn-cs"/>
              </a:rPr>
              <a:t> — сумма средств, которая будет зачислена.</a:t>
            </a:r>
          </a:p>
          <a:p>
            <a:r>
              <a:rPr lang="ru-RU" sz="1200" b="1" i="0" kern="1200" dirty="0" smtClean="0">
                <a:solidFill>
                  <a:schemeClr val="tx1"/>
                </a:solidFill>
                <a:effectLst/>
                <a:latin typeface="+mn-lt"/>
                <a:ea typeface="+mn-ea"/>
                <a:cs typeface="+mn-cs"/>
              </a:rPr>
              <a:t>Итог:</a:t>
            </a:r>
          </a:p>
          <a:p>
            <a:r>
              <a:rPr lang="ru-RU" sz="1200" b="0" i="0" kern="1200" dirty="0" smtClean="0">
                <a:solidFill>
                  <a:schemeClr val="tx1"/>
                </a:solidFill>
                <a:effectLst/>
                <a:latin typeface="+mn-lt"/>
                <a:ea typeface="+mn-ea"/>
                <a:cs typeface="+mn-cs"/>
              </a:rPr>
              <a:t>Этот код выполняет транзакцию для перевода средств между двумя пользователями в базе данных. Внутри транзакции выполняются два SQL-запроса: первый запрос списывает средства с баланса одного пользователя, а второй запрос зачисляет средства на баланс другого пользователя. Транзакция гарантирует, что либо оба запроса выполнятся успешно, либо ни один из них не выполнится, что обеспечивает целостность данных.</a:t>
            </a:r>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89</a:t>
            </a:fld>
            <a:endParaRPr lang="en-US"/>
          </a:p>
        </p:txBody>
      </p:sp>
    </p:spTree>
    <p:extLst>
      <p:ext uri="{BB962C8B-B14F-4D97-AF65-F5344CB8AC3E}">
        <p14:creationId xmlns:p14="http://schemas.microsoft.com/office/powerpoint/2010/main" val="26693711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Не забывайте корректно обрабатывать ошибки и при необходимости использовать транзакции для сохранения целостности данных. Используя эти методы, вы сможете создавать надежные приложения </a:t>
            </a:r>
            <a:r>
              <a:rPr lang="ru-RU" dirty="0" err="1" smtClean="0"/>
              <a:t>Flutter</a:t>
            </a:r>
            <a:r>
              <a:rPr lang="ru-RU" dirty="0" smtClean="0"/>
              <a:t>, управляемые данными, с поддержкой мощной базы данных </a:t>
            </a:r>
            <a:r>
              <a:rPr lang="ru-RU" dirty="0" err="1" smtClean="0"/>
              <a:t>PostgreSQL</a:t>
            </a:r>
            <a:r>
              <a:rPr lang="ru-RU"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90</a:t>
            </a:fld>
            <a:endParaRPr lang="en-US"/>
          </a:p>
        </p:txBody>
      </p:sp>
    </p:spTree>
    <p:extLst>
      <p:ext uri="{BB962C8B-B14F-4D97-AF65-F5344CB8AC3E}">
        <p14:creationId xmlns:p14="http://schemas.microsoft.com/office/powerpoint/2010/main" val="3431325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Плагин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для поиска часто используемых местоположений в файловой системе. Поддерживает </a:t>
            </a:r>
            <a:r>
              <a:rPr lang="ru-RU" sz="1200" b="0" i="0" kern="1200" dirty="0" err="1" smtClean="0">
                <a:solidFill>
                  <a:schemeClr val="tx1"/>
                </a:solidFill>
                <a:effectLst/>
                <a:latin typeface="+mn-lt"/>
                <a:ea typeface="+mn-ea"/>
                <a:cs typeface="+mn-cs"/>
              </a:rPr>
              <a:t>Android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iOS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Linux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macOS</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Windows</a:t>
            </a:r>
            <a:r>
              <a:rPr lang="ru-RU" sz="1200" b="0" i="0" kern="1200" dirty="0" smtClean="0">
                <a:solidFill>
                  <a:schemeClr val="tx1"/>
                </a:solidFill>
                <a:effectLst/>
                <a:latin typeface="+mn-lt"/>
                <a:ea typeface="+mn-ea"/>
                <a:cs typeface="+mn-cs"/>
              </a:rPr>
              <a:t>. Не все методы поддерживаются на всех платформах.</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10</a:t>
            </a:fld>
            <a:endParaRPr lang="en-US"/>
          </a:p>
        </p:txBody>
      </p:sp>
    </p:spTree>
    <p:extLst>
      <p:ext uri="{BB962C8B-B14F-4D97-AF65-F5344CB8AC3E}">
        <p14:creationId xmlns:p14="http://schemas.microsoft.com/office/powerpoint/2010/main" val="4242119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https://github.com/flutter/packages/blob/main/packages/path_provider/path_provider/test/path_provider_test.dart</a:t>
            </a:r>
            <a:endParaRPr lang="en-US" dirty="0"/>
          </a:p>
        </p:txBody>
      </p:sp>
      <p:sp>
        <p:nvSpPr>
          <p:cNvPr id="4" name="Номер слайда 3"/>
          <p:cNvSpPr>
            <a:spLocks noGrp="1"/>
          </p:cNvSpPr>
          <p:nvPr>
            <p:ph type="sldNum" sz="quarter" idx="10"/>
          </p:nvPr>
        </p:nvSpPr>
        <p:spPr/>
        <p:txBody>
          <a:bodyPr/>
          <a:lstStyle/>
          <a:p>
            <a:fld id="{99A480CE-414E-4716-957A-2DD6B7A33758}" type="slidenum">
              <a:rPr lang="en-US" smtClean="0"/>
              <a:t>12</a:t>
            </a:fld>
            <a:endParaRPr lang="en-US"/>
          </a:p>
        </p:txBody>
      </p:sp>
    </p:spTree>
    <p:extLst>
      <p:ext uri="{BB962C8B-B14F-4D97-AF65-F5344CB8AC3E}">
        <p14:creationId xmlns:p14="http://schemas.microsoft.com/office/powerpoint/2010/main" val="369814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5583230D-CA4F-43B8-A420-C3259083DE70}" type="datetimeFigureOut">
              <a:rPr lang="en-US" smtClean="0"/>
              <a:t>1/16/2025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69E4BBF-E20F-4A95-A927-57C59CF6CA51}" type="slidenum">
              <a:rPr lang="en-US" smtClean="0"/>
              <a:t>‹#›</a:t>
            </a:fld>
            <a:endParaRPr lang="en-US"/>
          </a:p>
        </p:txBody>
      </p:sp>
    </p:spTree>
    <p:extLst>
      <p:ext uri="{BB962C8B-B14F-4D97-AF65-F5344CB8AC3E}">
        <p14:creationId xmlns:p14="http://schemas.microsoft.com/office/powerpoint/2010/main" val="179102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5583230D-CA4F-43B8-A420-C3259083DE70}" type="datetimeFigureOut">
              <a:rPr lang="en-US" smtClean="0"/>
              <a:t>1/16/2025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69E4BBF-E20F-4A95-A927-57C59CF6CA51}" type="slidenum">
              <a:rPr lang="en-US" smtClean="0"/>
              <a:t>‹#›</a:t>
            </a:fld>
            <a:endParaRPr lang="en-US"/>
          </a:p>
        </p:txBody>
      </p:sp>
    </p:spTree>
    <p:extLst>
      <p:ext uri="{BB962C8B-B14F-4D97-AF65-F5344CB8AC3E}">
        <p14:creationId xmlns:p14="http://schemas.microsoft.com/office/powerpoint/2010/main" val="387191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5583230D-CA4F-43B8-A420-C3259083DE70}" type="datetimeFigureOut">
              <a:rPr lang="en-US" smtClean="0"/>
              <a:t>1/16/2025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69E4BBF-E20F-4A95-A927-57C59CF6CA51}" type="slidenum">
              <a:rPr lang="en-US" smtClean="0"/>
              <a:t>‹#›</a:t>
            </a:fld>
            <a:endParaRPr lang="en-US"/>
          </a:p>
        </p:txBody>
      </p:sp>
    </p:spTree>
    <p:extLst>
      <p:ext uri="{BB962C8B-B14F-4D97-AF65-F5344CB8AC3E}">
        <p14:creationId xmlns:p14="http://schemas.microsoft.com/office/powerpoint/2010/main" val="113083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5583230D-CA4F-43B8-A420-C3259083DE70}" type="datetimeFigureOut">
              <a:rPr lang="en-US" smtClean="0"/>
              <a:t>1/16/2025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69E4BBF-E20F-4A95-A927-57C59CF6CA51}" type="slidenum">
              <a:rPr lang="en-US" smtClean="0"/>
              <a:t>‹#›</a:t>
            </a:fld>
            <a:endParaRPr lang="en-US"/>
          </a:p>
        </p:txBody>
      </p:sp>
    </p:spTree>
    <p:extLst>
      <p:ext uri="{BB962C8B-B14F-4D97-AF65-F5344CB8AC3E}">
        <p14:creationId xmlns:p14="http://schemas.microsoft.com/office/powerpoint/2010/main" val="305521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583230D-CA4F-43B8-A420-C3259083DE70}" type="datetimeFigureOut">
              <a:rPr lang="en-US" smtClean="0"/>
              <a:t>1/16/2025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69E4BBF-E20F-4A95-A927-57C59CF6CA51}" type="slidenum">
              <a:rPr lang="en-US" smtClean="0"/>
              <a:t>‹#›</a:t>
            </a:fld>
            <a:endParaRPr lang="en-US"/>
          </a:p>
        </p:txBody>
      </p:sp>
    </p:spTree>
    <p:extLst>
      <p:ext uri="{BB962C8B-B14F-4D97-AF65-F5344CB8AC3E}">
        <p14:creationId xmlns:p14="http://schemas.microsoft.com/office/powerpoint/2010/main" val="399800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5583230D-CA4F-43B8-A420-C3259083DE70}" type="datetimeFigureOut">
              <a:rPr lang="en-US" smtClean="0"/>
              <a:t>1/16/2025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69E4BBF-E20F-4A95-A927-57C59CF6CA51}" type="slidenum">
              <a:rPr lang="en-US" smtClean="0"/>
              <a:t>‹#›</a:t>
            </a:fld>
            <a:endParaRPr lang="en-US"/>
          </a:p>
        </p:txBody>
      </p:sp>
    </p:spTree>
    <p:extLst>
      <p:ext uri="{BB962C8B-B14F-4D97-AF65-F5344CB8AC3E}">
        <p14:creationId xmlns:p14="http://schemas.microsoft.com/office/powerpoint/2010/main" val="2289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5583230D-CA4F-43B8-A420-C3259083DE70}" type="datetimeFigureOut">
              <a:rPr lang="en-US" smtClean="0"/>
              <a:t>1/16/2025</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469E4BBF-E20F-4A95-A927-57C59CF6CA51}" type="slidenum">
              <a:rPr lang="en-US" smtClean="0"/>
              <a:t>‹#›</a:t>
            </a:fld>
            <a:endParaRPr lang="en-US"/>
          </a:p>
        </p:txBody>
      </p:sp>
    </p:spTree>
    <p:extLst>
      <p:ext uri="{BB962C8B-B14F-4D97-AF65-F5344CB8AC3E}">
        <p14:creationId xmlns:p14="http://schemas.microsoft.com/office/powerpoint/2010/main" val="223254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5583230D-CA4F-43B8-A420-C3259083DE70}" type="datetimeFigureOut">
              <a:rPr lang="en-US" smtClean="0"/>
              <a:t>1/16/2025</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469E4BBF-E20F-4A95-A927-57C59CF6CA51}" type="slidenum">
              <a:rPr lang="en-US" smtClean="0"/>
              <a:t>‹#›</a:t>
            </a:fld>
            <a:endParaRPr lang="en-US"/>
          </a:p>
        </p:txBody>
      </p:sp>
    </p:spTree>
    <p:extLst>
      <p:ext uri="{BB962C8B-B14F-4D97-AF65-F5344CB8AC3E}">
        <p14:creationId xmlns:p14="http://schemas.microsoft.com/office/powerpoint/2010/main" val="18283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583230D-CA4F-43B8-A420-C3259083DE70}" type="datetimeFigureOut">
              <a:rPr lang="en-US" smtClean="0"/>
              <a:t>1/16/2025</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469E4BBF-E20F-4A95-A927-57C59CF6CA51}" type="slidenum">
              <a:rPr lang="en-US" smtClean="0"/>
              <a:t>‹#›</a:t>
            </a:fld>
            <a:endParaRPr lang="en-US"/>
          </a:p>
        </p:txBody>
      </p:sp>
    </p:spTree>
    <p:extLst>
      <p:ext uri="{BB962C8B-B14F-4D97-AF65-F5344CB8AC3E}">
        <p14:creationId xmlns:p14="http://schemas.microsoft.com/office/powerpoint/2010/main" val="47157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583230D-CA4F-43B8-A420-C3259083DE70}" type="datetimeFigureOut">
              <a:rPr lang="en-US" smtClean="0"/>
              <a:t>1/16/2025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69E4BBF-E20F-4A95-A927-57C59CF6CA51}" type="slidenum">
              <a:rPr lang="en-US" smtClean="0"/>
              <a:t>‹#›</a:t>
            </a:fld>
            <a:endParaRPr lang="en-US"/>
          </a:p>
        </p:txBody>
      </p:sp>
    </p:spTree>
    <p:extLst>
      <p:ext uri="{BB962C8B-B14F-4D97-AF65-F5344CB8AC3E}">
        <p14:creationId xmlns:p14="http://schemas.microsoft.com/office/powerpoint/2010/main" val="260729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583230D-CA4F-43B8-A420-C3259083DE70}" type="datetimeFigureOut">
              <a:rPr lang="en-US" smtClean="0"/>
              <a:t>1/16/2025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69E4BBF-E20F-4A95-A927-57C59CF6CA51}" type="slidenum">
              <a:rPr lang="en-US" smtClean="0"/>
              <a:t>‹#›</a:t>
            </a:fld>
            <a:endParaRPr lang="en-US"/>
          </a:p>
        </p:txBody>
      </p:sp>
    </p:spTree>
    <p:extLst>
      <p:ext uri="{BB962C8B-B14F-4D97-AF65-F5344CB8AC3E}">
        <p14:creationId xmlns:p14="http://schemas.microsoft.com/office/powerpoint/2010/main" val="1575055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3230D-CA4F-43B8-A420-C3259083DE70}" type="datetimeFigureOut">
              <a:rPr lang="en-US" smtClean="0"/>
              <a:t>1/16/2025</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9E4BBF-E20F-4A95-A927-57C59CF6CA51}" type="slidenum">
              <a:rPr lang="en-US" smtClean="0"/>
              <a:t>‹#›</a:t>
            </a:fld>
            <a:endParaRPr lang="en-US"/>
          </a:p>
        </p:txBody>
      </p:sp>
    </p:spTree>
    <p:extLst>
      <p:ext uri="{BB962C8B-B14F-4D97-AF65-F5344CB8AC3E}">
        <p14:creationId xmlns:p14="http://schemas.microsoft.com/office/powerpoint/2010/main" val="27791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Работа с файлами и данными</a:t>
            </a:r>
            <a:endParaRPr lang="en-US" dirty="0"/>
          </a:p>
        </p:txBody>
      </p:sp>
      <p:sp>
        <p:nvSpPr>
          <p:cNvPr id="3" name="Подзаголовок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33209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path_provider</a:t>
            </a:r>
            <a:endParaRPr lang="en-US" dirty="0"/>
          </a:p>
        </p:txBody>
      </p:sp>
      <p:sp>
        <p:nvSpPr>
          <p:cNvPr id="3" name="Объект 2"/>
          <p:cNvSpPr>
            <a:spLocks noGrp="1"/>
          </p:cNvSpPr>
          <p:nvPr>
            <p:ph idx="1"/>
          </p:nvPr>
        </p:nvSpPr>
        <p:spPr>
          <a:xfrm>
            <a:off x="838200" y="3757033"/>
            <a:ext cx="10515600" cy="2419930"/>
          </a:xfrm>
        </p:spPr>
        <p:txBody>
          <a:bodyPr/>
          <a:lstStyle/>
          <a:p>
            <a:endParaRPr lang="en-US" dirty="0"/>
          </a:p>
        </p:txBody>
      </p:sp>
      <p:pic>
        <p:nvPicPr>
          <p:cNvPr id="4" name="Рисунок 3"/>
          <p:cNvPicPr>
            <a:picLocks noChangeAspect="1"/>
          </p:cNvPicPr>
          <p:nvPr/>
        </p:nvPicPr>
        <p:blipFill>
          <a:blip r:embed="rId3"/>
          <a:stretch>
            <a:fillRect/>
          </a:stretch>
        </p:blipFill>
        <p:spPr>
          <a:xfrm>
            <a:off x="301487" y="1515324"/>
            <a:ext cx="11589026" cy="2066345"/>
          </a:xfrm>
          <a:prstGeom prst="rect">
            <a:avLst/>
          </a:prstGeom>
        </p:spPr>
      </p:pic>
      <p:pic>
        <p:nvPicPr>
          <p:cNvPr id="5" name="Рисунок 4"/>
          <p:cNvPicPr>
            <a:picLocks noChangeAspect="1"/>
          </p:cNvPicPr>
          <p:nvPr/>
        </p:nvPicPr>
        <p:blipFill>
          <a:blip r:embed="rId4"/>
          <a:stretch>
            <a:fillRect/>
          </a:stretch>
        </p:blipFill>
        <p:spPr>
          <a:xfrm>
            <a:off x="-1" y="3726839"/>
            <a:ext cx="11271109" cy="2197971"/>
          </a:xfrm>
          <a:prstGeom prst="rect">
            <a:avLst/>
          </a:prstGeom>
        </p:spPr>
      </p:pic>
    </p:spTree>
    <p:extLst>
      <p:ext uri="{BB962C8B-B14F-4D97-AF65-F5344CB8AC3E}">
        <p14:creationId xmlns:p14="http://schemas.microsoft.com/office/powerpoint/2010/main" val="274045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715617"/>
          </a:xfrm>
        </p:spPr>
        <p:txBody>
          <a:bodyPr/>
          <a:lstStyle/>
          <a:p>
            <a:r>
              <a:rPr lang="ru-RU" dirty="0"/>
              <a:t>Поддерживаемые платформы и пути</a:t>
            </a:r>
            <a:endParaRPr lang="en-US"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184099399"/>
              </p:ext>
            </p:extLst>
          </p:nvPr>
        </p:nvGraphicFramePr>
        <p:xfrm>
          <a:off x="838200" y="640080"/>
          <a:ext cx="10515600" cy="62179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23208718"/>
                    </a:ext>
                  </a:extLst>
                </a:gridCol>
                <a:gridCol w="1752600">
                  <a:extLst>
                    <a:ext uri="{9D8B030D-6E8A-4147-A177-3AD203B41FA5}">
                      <a16:colId xmlns:a16="http://schemas.microsoft.com/office/drawing/2014/main" val="3504765236"/>
                    </a:ext>
                  </a:extLst>
                </a:gridCol>
                <a:gridCol w="1752600">
                  <a:extLst>
                    <a:ext uri="{9D8B030D-6E8A-4147-A177-3AD203B41FA5}">
                      <a16:colId xmlns:a16="http://schemas.microsoft.com/office/drawing/2014/main" val="910559636"/>
                    </a:ext>
                  </a:extLst>
                </a:gridCol>
                <a:gridCol w="1752600">
                  <a:extLst>
                    <a:ext uri="{9D8B030D-6E8A-4147-A177-3AD203B41FA5}">
                      <a16:colId xmlns:a16="http://schemas.microsoft.com/office/drawing/2014/main" val="741728349"/>
                    </a:ext>
                  </a:extLst>
                </a:gridCol>
                <a:gridCol w="1752600">
                  <a:extLst>
                    <a:ext uri="{9D8B030D-6E8A-4147-A177-3AD203B41FA5}">
                      <a16:colId xmlns:a16="http://schemas.microsoft.com/office/drawing/2014/main" val="555729614"/>
                    </a:ext>
                  </a:extLst>
                </a:gridCol>
                <a:gridCol w="1752600">
                  <a:extLst>
                    <a:ext uri="{9D8B030D-6E8A-4147-A177-3AD203B41FA5}">
                      <a16:colId xmlns:a16="http://schemas.microsoft.com/office/drawing/2014/main" val="581182567"/>
                    </a:ext>
                  </a:extLst>
                </a:gridCol>
              </a:tblGrid>
              <a:tr h="370840">
                <a:tc>
                  <a:txBody>
                    <a:bodyPr/>
                    <a:lstStyle/>
                    <a:p>
                      <a:pPr algn="l"/>
                      <a:r>
                        <a:rPr lang="en-US" b="0" dirty="0">
                          <a:effectLst/>
                          <a:latin typeface="Google Sans"/>
                        </a:rPr>
                        <a:t>Directory</a:t>
                      </a:r>
                    </a:p>
                  </a:txBody>
                  <a:tcPr marT="91440" marB="91440" anchor="ctr"/>
                </a:tc>
                <a:tc>
                  <a:txBody>
                    <a:bodyPr/>
                    <a:lstStyle/>
                    <a:p>
                      <a:pPr algn="l"/>
                      <a:r>
                        <a:rPr lang="en-US" b="0" dirty="0">
                          <a:effectLst/>
                          <a:latin typeface="Google Sans"/>
                        </a:rPr>
                        <a:t>Android</a:t>
                      </a:r>
                    </a:p>
                  </a:txBody>
                  <a:tcPr marT="91440" marB="91440" anchor="ctr"/>
                </a:tc>
                <a:tc>
                  <a:txBody>
                    <a:bodyPr/>
                    <a:lstStyle/>
                    <a:p>
                      <a:pPr algn="l"/>
                      <a:r>
                        <a:rPr lang="en-US" b="0">
                          <a:effectLst/>
                          <a:latin typeface="Google Sans"/>
                        </a:rPr>
                        <a:t>iOS</a:t>
                      </a:r>
                    </a:p>
                  </a:txBody>
                  <a:tcPr marT="91440" marB="91440" anchor="ctr"/>
                </a:tc>
                <a:tc>
                  <a:txBody>
                    <a:bodyPr/>
                    <a:lstStyle/>
                    <a:p>
                      <a:pPr algn="l"/>
                      <a:r>
                        <a:rPr lang="en-US" b="0">
                          <a:effectLst/>
                          <a:latin typeface="Google Sans"/>
                        </a:rPr>
                        <a:t>Linux</a:t>
                      </a:r>
                    </a:p>
                  </a:txBody>
                  <a:tcPr marT="91440" marB="91440" anchor="ctr"/>
                </a:tc>
                <a:tc>
                  <a:txBody>
                    <a:bodyPr/>
                    <a:lstStyle/>
                    <a:p>
                      <a:pPr algn="l"/>
                      <a:r>
                        <a:rPr lang="en-US" b="0">
                          <a:effectLst/>
                          <a:latin typeface="Google Sans"/>
                        </a:rPr>
                        <a:t>macOS</a:t>
                      </a:r>
                    </a:p>
                  </a:txBody>
                  <a:tcPr marT="91440" marB="91440" anchor="ctr"/>
                </a:tc>
                <a:tc>
                  <a:txBody>
                    <a:bodyPr/>
                    <a:lstStyle/>
                    <a:p>
                      <a:pPr algn="l"/>
                      <a:r>
                        <a:rPr lang="en-US" b="0" dirty="0">
                          <a:effectLst/>
                          <a:latin typeface="Google Sans"/>
                        </a:rPr>
                        <a:t>Windows</a:t>
                      </a:r>
                    </a:p>
                  </a:txBody>
                  <a:tcPr marT="91440" marB="91440" anchor="ctr"/>
                </a:tc>
                <a:extLst>
                  <a:ext uri="{0D108BD9-81ED-4DB2-BD59-A6C34878D82A}">
                    <a16:rowId xmlns:a16="http://schemas.microsoft.com/office/drawing/2014/main" val="2105020174"/>
                  </a:ext>
                </a:extLst>
              </a:tr>
              <a:tr h="370840">
                <a:tc>
                  <a:txBody>
                    <a:bodyPr/>
                    <a:lstStyle/>
                    <a:p>
                      <a:pPr algn="l"/>
                      <a:r>
                        <a:rPr lang="en-US" dirty="0">
                          <a:effectLst/>
                        </a:rPr>
                        <a:t>Temporary</a:t>
                      </a: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extLst>
                  <a:ext uri="{0D108BD9-81ED-4DB2-BD59-A6C34878D82A}">
                    <a16:rowId xmlns:a16="http://schemas.microsoft.com/office/drawing/2014/main" val="446634508"/>
                  </a:ext>
                </a:extLst>
              </a:tr>
              <a:tr h="370840">
                <a:tc>
                  <a:txBody>
                    <a:bodyPr/>
                    <a:lstStyle/>
                    <a:p>
                      <a:pPr algn="l"/>
                      <a:r>
                        <a:rPr lang="en-US">
                          <a:effectLst/>
                        </a:rPr>
                        <a:t>Application Support</a:t>
                      </a: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extLst>
                  <a:ext uri="{0D108BD9-81ED-4DB2-BD59-A6C34878D82A}">
                    <a16:rowId xmlns:a16="http://schemas.microsoft.com/office/drawing/2014/main" val="3781592044"/>
                  </a:ext>
                </a:extLst>
              </a:tr>
              <a:tr h="370840">
                <a:tc>
                  <a:txBody>
                    <a:bodyPr/>
                    <a:lstStyle/>
                    <a:p>
                      <a:pPr algn="l"/>
                      <a:r>
                        <a:rPr lang="en-US">
                          <a:effectLst/>
                        </a:rPr>
                        <a:t>Application Library</a:t>
                      </a: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extLst>
                  <a:ext uri="{0D108BD9-81ED-4DB2-BD59-A6C34878D82A}">
                    <a16:rowId xmlns:a16="http://schemas.microsoft.com/office/drawing/2014/main" val="2223865367"/>
                  </a:ext>
                </a:extLst>
              </a:tr>
              <a:tr h="370840">
                <a:tc>
                  <a:txBody>
                    <a:bodyPr/>
                    <a:lstStyle/>
                    <a:p>
                      <a:pPr algn="l"/>
                      <a:r>
                        <a:rPr lang="en-US">
                          <a:effectLst/>
                        </a:rPr>
                        <a:t>Application Documents</a:t>
                      </a: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extLst>
                  <a:ext uri="{0D108BD9-81ED-4DB2-BD59-A6C34878D82A}">
                    <a16:rowId xmlns:a16="http://schemas.microsoft.com/office/drawing/2014/main" val="2166343446"/>
                  </a:ext>
                </a:extLst>
              </a:tr>
              <a:tr h="370840">
                <a:tc>
                  <a:txBody>
                    <a:bodyPr/>
                    <a:lstStyle/>
                    <a:p>
                      <a:pPr algn="l"/>
                      <a:r>
                        <a:rPr lang="en-US">
                          <a:effectLst/>
                        </a:rPr>
                        <a:t>Application Cache</a:t>
                      </a: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extLst>
                  <a:ext uri="{0D108BD9-81ED-4DB2-BD59-A6C34878D82A}">
                    <a16:rowId xmlns:a16="http://schemas.microsoft.com/office/drawing/2014/main" val="251094276"/>
                  </a:ext>
                </a:extLst>
              </a:tr>
              <a:tr h="370840">
                <a:tc>
                  <a:txBody>
                    <a:bodyPr/>
                    <a:lstStyle/>
                    <a:p>
                      <a:pPr algn="l"/>
                      <a:r>
                        <a:rPr lang="en-US">
                          <a:effectLst/>
                        </a:rPr>
                        <a:t>External Storage</a:t>
                      </a: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a:effectLst/>
                        </a:rPr>
                        <a:t>❌</a:t>
                      </a:r>
                    </a:p>
                  </a:txBody>
                  <a:tcPr marT="91440" marB="91440" anchor="ctr"/>
                </a:tc>
                <a:tc>
                  <a:txBody>
                    <a:bodyPr/>
                    <a:lstStyle/>
                    <a:p>
                      <a:pPr algn="ctr"/>
                      <a:r>
                        <a:rPr lang="en-US">
                          <a:effectLst/>
                        </a:rPr>
                        <a:t>❌</a:t>
                      </a: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extLst>
                  <a:ext uri="{0D108BD9-81ED-4DB2-BD59-A6C34878D82A}">
                    <a16:rowId xmlns:a16="http://schemas.microsoft.com/office/drawing/2014/main" val="302207712"/>
                  </a:ext>
                </a:extLst>
              </a:tr>
              <a:tr h="370840">
                <a:tc>
                  <a:txBody>
                    <a:bodyPr/>
                    <a:lstStyle/>
                    <a:p>
                      <a:pPr algn="l"/>
                      <a:r>
                        <a:rPr lang="en-US">
                          <a:effectLst/>
                        </a:rPr>
                        <a:t>External Cache Directories</a:t>
                      </a: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a:effectLst/>
                        </a:rPr>
                        <a:t>❌</a:t>
                      </a:r>
                    </a:p>
                  </a:txBody>
                  <a:tcPr marT="91440" marB="91440" anchor="ctr"/>
                </a:tc>
                <a:tc>
                  <a:txBody>
                    <a:bodyPr/>
                    <a:lstStyle/>
                    <a:p>
                      <a:pPr algn="ctr"/>
                      <a:r>
                        <a:rPr lang="en-US">
                          <a:effectLst/>
                        </a:rPr>
                        <a:t>❌</a:t>
                      </a: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extLst>
                  <a:ext uri="{0D108BD9-81ED-4DB2-BD59-A6C34878D82A}">
                    <a16:rowId xmlns:a16="http://schemas.microsoft.com/office/drawing/2014/main" val="1601052468"/>
                  </a:ext>
                </a:extLst>
              </a:tr>
              <a:tr h="370840">
                <a:tc>
                  <a:txBody>
                    <a:bodyPr/>
                    <a:lstStyle/>
                    <a:p>
                      <a:pPr algn="l"/>
                      <a:r>
                        <a:rPr lang="en-US">
                          <a:effectLst/>
                        </a:rPr>
                        <a:t>External Storage Directories</a:t>
                      </a: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a:effectLst/>
                        </a:rPr>
                        <a:t>❌</a:t>
                      </a:r>
                    </a:p>
                  </a:txBody>
                  <a:tcPr marT="91440" marB="91440" anchor="ctr"/>
                </a:tc>
                <a:tc>
                  <a:txBody>
                    <a:bodyPr/>
                    <a:lstStyle/>
                    <a:p>
                      <a:pPr algn="ctr"/>
                      <a:r>
                        <a:rPr lang="en-US">
                          <a:effectLst/>
                        </a:rPr>
                        <a:t>❌</a:t>
                      </a: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extLst>
                  <a:ext uri="{0D108BD9-81ED-4DB2-BD59-A6C34878D82A}">
                    <a16:rowId xmlns:a16="http://schemas.microsoft.com/office/drawing/2014/main" val="659162670"/>
                  </a:ext>
                </a:extLst>
              </a:tr>
              <a:tr h="370840">
                <a:tc>
                  <a:txBody>
                    <a:bodyPr/>
                    <a:lstStyle/>
                    <a:p>
                      <a:pPr algn="l"/>
                      <a:r>
                        <a:rPr lang="en-US">
                          <a:effectLst/>
                        </a:rPr>
                        <a:t>Downloads</a:t>
                      </a:r>
                    </a:p>
                  </a:txBody>
                  <a:tcPr marT="91440" marB="914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effectLst/>
                        </a:rPr>
                        <a:t>✔</a:t>
                      </a:r>
                      <a:r>
                        <a:rPr lang="en-US" baseline="0" dirty="0" smtClean="0">
                          <a:effectLst/>
                        </a:rPr>
                        <a:t> (</a:t>
                      </a:r>
                      <a:r>
                        <a:rPr lang="en-US" dirty="0" smtClean="0">
                          <a:effectLst/>
                        </a:rPr>
                        <a:t>❌ 2,12)</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tc>
                  <a:txBody>
                    <a:bodyPr/>
                    <a:lstStyle/>
                    <a:p>
                      <a:pPr algn="ctr"/>
                      <a:r>
                        <a:rPr lang="en-US" dirty="0" smtClean="0">
                          <a:effectLst/>
                        </a:rPr>
                        <a:t>✔</a:t>
                      </a:r>
                      <a:endParaRPr lang="en-US" dirty="0">
                        <a:effectLst/>
                      </a:endParaRPr>
                    </a:p>
                  </a:txBody>
                  <a:tcPr marT="91440" marB="91440" anchor="ctr"/>
                </a:tc>
                <a:extLst>
                  <a:ext uri="{0D108BD9-81ED-4DB2-BD59-A6C34878D82A}">
                    <a16:rowId xmlns:a16="http://schemas.microsoft.com/office/drawing/2014/main" val="3762920980"/>
                  </a:ext>
                </a:extLst>
              </a:tr>
            </a:tbl>
          </a:graphicData>
        </a:graphic>
      </p:graphicFrame>
    </p:spTree>
    <p:extLst>
      <p:ext uri="{BB962C8B-B14F-4D97-AF65-F5344CB8AC3E}">
        <p14:creationId xmlns:p14="http://schemas.microsoft.com/office/powerpoint/2010/main" val="360680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Тестирование</a:t>
            </a:r>
            <a:endParaRPr lang="en-US" dirty="0"/>
          </a:p>
        </p:txBody>
      </p:sp>
      <p:sp>
        <p:nvSpPr>
          <p:cNvPr id="3" name="Объект 2"/>
          <p:cNvSpPr>
            <a:spLocks noGrp="1"/>
          </p:cNvSpPr>
          <p:nvPr>
            <p:ph idx="1"/>
          </p:nvPr>
        </p:nvSpPr>
        <p:spPr>
          <a:xfrm>
            <a:off x="571500" y="1521687"/>
            <a:ext cx="11049000" cy="4351338"/>
          </a:xfrm>
        </p:spPr>
        <p:txBody>
          <a:bodyPr>
            <a:normAutofit/>
          </a:bodyPr>
          <a:lstStyle/>
          <a:p>
            <a:pPr marL="0" indent="0">
              <a:buNone/>
            </a:pPr>
            <a:r>
              <a:rPr lang="ru-RU" sz="3600" dirty="0" err="1"/>
              <a:t>path_provider</a:t>
            </a:r>
            <a:r>
              <a:rPr lang="ru-RU" sz="3600" dirty="0"/>
              <a:t> теперь использует </a:t>
            </a:r>
            <a:r>
              <a:rPr lang="en-US" sz="3600" dirty="0" err="1" smtClean="0"/>
              <a:t>PlatformInterface</a:t>
            </a:r>
            <a:r>
              <a:rPr lang="ru-RU" sz="3600" dirty="0" smtClean="0"/>
              <a:t>, </a:t>
            </a:r>
            <a:r>
              <a:rPr lang="ru-RU" sz="3600" dirty="0"/>
              <a:t>что означает, что не все платформы используют единую реализацию на основе </a:t>
            </a:r>
            <a:r>
              <a:rPr lang="ru-RU" sz="3600" dirty="0" err="1"/>
              <a:t>PlatformChannel</a:t>
            </a:r>
            <a:r>
              <a:rPr lang="ru-RU" sz="3600" dirty="0"/>
              <a:t>. С учетом этого изменения тесты должны быть обновлены, чтобы имитировать </a:t>
            </a:r>
            <a:r>
              <a:rPr lang="ru-RU" sz="3600" dirty="0" err="1"/>
              <a:t>PathProviderPlatform</a:t>
            </a:r>
            <a:r>
              <a:rPr lang="ru-RU" sz="3600" dirty="0"/>
              <a:t>, а не </a:t>
            </a:r>
            <a:r>
              <a:rPr lang="ru-RU" sz="3600" dirty="0" err="1"/>
              <a:t>PlatformChannel</a:t>
            </a:r>
            <a:r>
              <a:rPr lang="ru-RU" sz="3600" dirty="0"/>
              <a:t>.</a:t>
            </a:r>
            <a:endParaRPr lang="en-US" sz="3600"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2303" y="3458815"/>
            <a:ext cx="3455505" cy="3455505"/>
          </a:xfrm>
          <a:prstGeom prst="rect">
            <a:avLst/>
          </a:prstGeom>
        </p:spPr>
      </p:pic>
    </p:spTree>
    <p:extLst>
      <p:ext uri="{BB962C8B-B14F-4D97-AF65-F5344CB8AC3E}">
        <p14:creationId xmlns:p14="http://schemas.microsoft.com/office/powerpoint/2010/main" val="138323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55983"/>
            <a:ext cx="10515600" cy="5520980"/>
          </a:xfrm>
        </p:spPr>
        <p:txBody>
          <a:bodyPr/>
          <a:lstStyle/>
          <a:p>
            <a:pPr marL="0" indent="0">
              <a:buNone/>
            </a:pPr>
            <a:r>
              <a:rPr lang="en-US" dirty="0" err="1" smtClean="0"/>
              <a:t>const</a:t>
            </a:r>
            <a:r>
              <a:rPr lang="en-US" dirty="0" smtClean="0"/>
              <a:t> String </a:t>
            </a:r>
            <a:r>
              <a:rPr lang="en-US" dirty="0" err="1" smtClean="0"/>
              <a:t>kTemporaryPath</a:t>
            </a:r>
            <a:r>
              <a:rPr lang="en-US" dirty="0" smtClean="0"/>
              <a:t> = '</a:t>
            </a:r>
            <a:r>
              <a:rPr lang="en-US" dirty="0" err="1" smtClean="0"/>
              <a:t>temporaryPath</a:t>
            </a:r>
            <a:r>
              <a:rPr lang="en-US" dirty="0" smtClean="0"/>
              <a:t>';</a:t>
            </a:r>
            <a:endParaRPr lang="ru-RU" dirty="0" smtClean="0"/>
          </a:p>
          <a:p>
            <a:pPr marL="0" indent="0">
              <a:buNone/>
            </a:pPr>
            <a:endParaRPr lang="ru-RU" dirty="0"/>
          </a:p>
          <a:p>
            <a:pPr marL="0" indent="0">
              <a:buNone/>
            </a:pPr>
            <a:r>
              <a:rPr lang="en-US" dirty="0" err="1" smtClean="0"/>
              <a:t>setUp</a:t>
            </a:r>
            <a:r>
              <a:rPr lang="en-US" dirty="0" smtClean="0"/>
              <a:t>(() </a:t>
            </a:r>
            <a:r>
              <a:rPr lang="en-US" dirty="0" err="1" smtClean="0"/>
              <a:t>async</a:t>
            </a:r>
            <a:r>
              <a:rPr lang="en-US" dirty="0" smtClean="0"/>
              <a:t> {</a:t>
            </a:r>
          </a:p>
          <a:p>
            <a:pPr marL="0" indent="0">
              <a:buNone/>
            </a:pPr>
            <a:r>
              <a:rPr lang="en-US" dirty="0" smtClean="0"/>
              <a:t>      </a:t>
            </a:r>
            <a:r>
              <a:rPr lang="en-US" dirty="0" err="1" smtClean="0"/>
              <a:t>PathProviderPlatform.instance</a:t>
            </a:r>
            <a:r>
              <a:rPr lang="en-US" dirty="0" smtClean="0"/>
              <a:t> = </a:t>
            </a:r>
            <a:r>
              <a:rPr lang="en-US" b="1" i="1" dirty="0" err="1" smtClean="0"/>
              <a:t>FakePathProviderPlatform</a:t>
            </a:r>
            <a:r>
              <a:rPr lang="en-US" dirty="0" smtClean="0"/>
              <a:t>();</a:t>
            </a:r>
          </a:p>
          <a:p>
            <a:pPr marL="0" indent="0">
              <a:buNone/>
            </a:pPr>
            <a:r>
              <a:rPr lang="en-US" dirty="0" smtClean="0"/>
              <a:t>    });</a:t>
            </a:r>
          </a:p>
          <a:p>
            <a:pPr marL="0" indent="0">
              <a:buNone/>
            </a:pPr>
            <a:endParaRPr lang="en-US" dirty="0" smtClean="0"/>
          </a:p>
          <a:p>
            <a:pPr marL="0" indent="0">
              <a:buNone/>
            </a:pPr>
            <a:r>
              <a:rPr lang="en-US" dirty="0" smtClean="0"/>
              <a:t>    test('</a:t>
            </a:r>
            <a:r>
              <a:rPr lang="en-US" dirty="0" err="1" smtClean="0"/>
              <a:t>getTemporaryDirectory</a:t>
            </a:r>
            <a:r>
              <a:rPr lang="en-US" dirty="0" smtClean="0"/>
              <a:t>', () </a:t>
            </a:r>
            <a:r>
              <a:rPr lang="en-US" dirty="0" err="1" smtClean="0"/>
              <a:t>async</a:t>
            </a:r>
            <a:r>
              <a:rPr lang="en-US" dirty="0" smtClean="0"/>
              <a:t> {</a:t>
            </a:r>
          </a:p>
          <a:p>
            <a:pPr marL="0" indent="0">
              <a:buNone/>
            </a:pPr>
            <a:r>
              <a:rPr lang="en-US" dirty="0" smtClean="0"/>
              <a:t>      final Directory result = await </a:t>
            </a:r>
            <a:r>
              <a:rPr lang="en-US" dirty="0" err="1" smtClean="0"/>
              <a:t>getTemporaryDirectory</a:t>
            </a:r>
            <a:r>
              <a:rPr lang="en-US" dirty="0" smtClean="0"/>
              <a:t>();</a:t>
            </a:r>
          </a:p>
          <a:p>
            <a:pPr marL="0" indent="0">
              <a:buNone/>
            </a:pPr>
            <a:r>
              <a:rPr lang="en-US" dirty="0" smtClean="0"/>
              <a:t>      expect(</a:t>
            </a:r>
            <a:r>
              <a:rPr lang="en-US" dirty="0" err="1" smtClean="0"/>
              <a:t>result.path</a:t>
            </a:r>
            <a:r>
              <a:rPr lang="en-US" dirty="0" smtClean="0"/>
              <a:t>, </a:t>
            </a:r>
            <a:r>
              <a:rPr lang="en-US" dirty="0" err="1" smtClean="0"/>
              <a:t>kTemporaryPath</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1209715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pPr marL="0" indent="0">
              <a:buNone/>
            </a:pPr>
            <a:r>
              <a:rPr lang="en-US" dirty="0" smtClean="0"/>
              <a:t>class </a:t>
            </a:r>
            <a:r>
              <a:rPr lang="en-US" dirty="0" err="1" smtClean="0"/>
              <a:t>FakePathProviderPlatform</a:t>
            </a:r>
            <a:r>
              <a:rPr lang="en-US" dirty="0" smtClean="0"/>
              <a:t> extends Fake</a:t>
            </a:r>
          </a:p>
          <a:p>
            <a:pPr marL="0" indent="0">
              <a:buNone/>
            </a:pPr>
            <a:r>
              <a:rPr lang="en-US" dirty="0" smtClean="0"/>
              <a:t>    with </a:t>
            </a:r>
            <a:r>
              <a:rPr lang="en-US" dirty="0" err="1" smtClean="0"/>
              <a:t>MockPlatformInterfaceMixin</a:t>
            </a:r>
            <a:endParaRPr lang="en-US" dirty="0" smtClean="0"/>
          </a:p>
          <a:p>
            <a:pPr marL="0" indent="0">
              <a:buNone/>
            </a:pPr>
            <a:r>
              <a:rPr lang="en-US" dirty="0" smtClean="0"/>
              <a:t>    implements </a:t>
            </a:r>
            <a:r>
              <a:rPr lang="en-US" dirty="0" err="1" smtClean="0"/>
              <a:t>PathProviderPlatform</a:t>
            </a:r>
            <a:r>
              <a:rPr lang="en-US" dirty="0" smtClean="0"/>
              <a:t> {</a:t>
            </a:r>
          </a:p>
          <a:p>
            <a:pPr marL="0" indent="0">
              <a:buNone/>
            </a:pPr>
            <a:r>
              <a:rPr lang="en-US" dirty="0" smtClean="0"/>
              <a:t>  @override</a:t>
            </a:r>
          </a:p>
          <a:p>
            <a:pPr marL="0" indent="0">
              <a:buNone/>
            </a:pPr>
            <a:r>
              <a:rPr lang="en-US" dirty="0" smtClean="0"/>
              <a:t>  Future&lt;String?&gt; </a:t>
            </a:r>
            <a:r>
              <a:rPr lang="en-US" dirty="0" err="1" smtClean="0"/>
              <a:t>getTemporaryPath</a:t>
            </a:r>
            <a:r>
              <a:rPr lang="en-US" dirty="0" smtClean="0"/>
              <a:t>() </a:t>
            </a:r>
            <a:r>
              <a:rPr lang="en-US" dirty="0" err="1" smtClean="0"/>
              <a:t>async</a:t>
            </a:r>
            <a:r>
              <a:rPr lang="en-US" dirty="0" smtClean="0"/>
              <a:t> {</a:t>
            </a:r>
          </a:p>
          <a:p>
            <a:pPr marL="0" indent="0">
              <a:buNone/>
            </a:pPr>
            <a:r>
              <a:rPr lang="en-US" dirty="0" smtClean="0"/>
              <a:t>    return </a:t>
            </a:r>
            <a:r>
              <a:rPr lang="en-US" dirty="0" err="1" smtClean="0"/>
              <a:t>kTemporaryPath</a:t>
            </a:r>
            <a:r>
              <a:rPr lang="en-US" dirty="0" smtClean="0"/>
              <a:t>;</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24437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TemporaryDirectory</a:t>
            </a:r>
            <a:endParaRPr lang="en-US" dirty="0"/>
          </a:p>
        </p:txBody>
      </p:sp>
      <p:sp>
        <p:nvSpPr>
          <p:cNvPr id="3" name="Объект 2"/>
          <p:cNvSpPr>
            <a:spLocks noGrp="1"/>
          </p:cNvSpPr>
          <p:nvPr>
            <p:ph idx="1"/>
          </p:nvPr>
        </p:nvSpPr>
        <p:spPr/>
        <p:txBody>
          <a:bodyPr>
            <a:normAutofit fontScale="92500"/>
          </a:bodyPr>
          <a:lstStyle/>
          <a:p>
            <a:pPr marL="0" indent="0">
              <a:buNone/>
            </a:pPr>
            <a:r>
              <a:rPr lang="en-US" dirty="0" smtClean="0">
                <a:latin typeface="Courier New" panose="02070309020205020404" pitchFamily="49" charset="0"/>
                <a:cs typeface="Courier New" panose="02070309020205020404" pitchFamily="49" charset="0"/>
              </a:rPr>
              <a:t>Future&lt;Directory&gt; </a:t>
            </a:r>
            <a:r>
              <a:rPr lang="en-US" dirty="0" err="1" smtClean="0">
                <a:latin typeface="Courier New" panose="02070309020205020404" pitchFamily="49" charset="0"/>
                <a:cs typeface="Courier New" panose="02070309020205020404" pitchFamily="49" charset="0"/>
              </a:rPr>
              <a:t>getTemporaryDirectory</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async</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final String? path = await _</a:t>
            </a:r>
            <a:r>
              <a:rPr lang="en-US" dirty="0" err="1" smtClean="0">
                <a:latin typeface="Courier New" panose="02070309020205020404" pitchFamily="49" charset="0"/>
                <a:cs typeface="Courier New" panose="02070309020205020404" pitchFamily="49" charset="0"/>
              </a:rPr>
              <a:t>platform.getTemporaryPath</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if (path == null) {</a:t>
            </a:r>
          </a:p>
          <a:p>
            <a:pPr marL="0" indent="0">
              <a:buNone/>
            </a:pPr>
            <a:r>
              <a:rPr lang="en-US" dirty="0" smtClean="0">
                <a:latin typeface="Courier New" panose="02070309020205020404" pitchFamily="49" charset="0"/>
                <a:cs typeface="Courier New" panose="02070309020205020404" pitchFamily="49" charset="0"/>
              </a:rPr>
              <a:t>    throw </a:t>
            </a:r>
            <a:r>
              <a:rPr lang="en-US" dirty="0" err="1" smtClean="0">
                <a:latin typeface="Courier New" panose="02070309020205020404" pitchFamily="49" charset="0"/>
                <a:cs typeface="Courier New" panose="02070309020205020404" pitchFamily="49" charset="0"/>
              </a:rPr>
              <a:t>MissingPlatformDirectoryException</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'Unable to get temporary directory');</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return Directory(path);</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5896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ApplicationDocumentsDirectory</a:t>
            </a:r>
            <a:endParaRPr lang="en-US" dirty="0"/>
          </a:p>
        </p:txBody>
      </p:sp>
      <p:sp>
        <p:nvSpPr>
          <p:cNvPr id="3" name="Объект 2"/>
          <p:cNvSpPr>
            <a:spLocks noGrp="1"/>
          </p:cNvSpPr>
          <p:nvPr>
            <p:ph idx="1"/>
          </p:nvPr>
        </p:nvSpPr>
        <p:spPr/>
        <p:txBody>
          <a:bodyPr>
            <a:normAutofit fontScale="92500" lnSpcReduction="20000"/>
          </a:bodyPr>
          <a:lstStyle/>
          <a:p>
            <a:pPr marL="0" indent="0">
              <a:buNone/>
            </a:pPr>
            <a:r>
              <a:rPr lang="en-US" dirty="0" smtClean="0">
                <a:latin typeface="Courier New" panose="02070309020205020404" pitchFamily="49" charset="0"/>
                <a:cs typeface="Courier New" panose="02070309020205020404" pitchFamily="49" charset="0"/>
              </a:rPr>
              <a:t>Future&lt;Directory&gt; </a:t>
            </a:r>
            <a:r>
              <a:rPr lang="en-US" dirty="0" err="1" smtClean="0">
                <a:latin typeface="Courier New" panose="02070309020205020404" pitchFamily="49" charset="0"/>
                <a:cs typeface="Courier New" panose="02070309020205020404" pitchFamily="49" charset="0"/>
              </a:rPr>
              <a:t>getApplicationDocumentsDirectory</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async</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final String? path = await _</a:t>
            </a:r>
            <a:r>
              <a:rPr lang="en-US" dirty="0" err="1" smtClean="0">
                <a:latin typeface="Courier New" panose="02070309020205020404" pitchFamily="49" charset="0"/>
                <a:cs typeface="Courier New" panose="02070309020205020404" pitchFamily="49" charset="0"/>
              </a:rPr>
              <a:t>platform.getApplicationDocumentsPath</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if (path == null) {</a:t>
            </a:r>
          </a:p>
          <a:p>
            <a:pPr marL="0" indent="0">
              <a:buNone/>
            </a:pPr>
            <a:r>
              <a:rPr lang="en-US" dirty="0" smtClean="0">
                <a:latin typeface="Courier New" panose="02070309020205020404" pitchFamily="49" charset="0"/>
                <a:cs typeface="Courier New" panose="02070309020205020404" pitchFamily="49" charset="0"/>
              </a:rPr>
              <a:t>    throw </a:t>
            </a:r>
            <a:r>
              <a:rPr lang="en-US" dirty="0" err="1" smtClean="0">
                <a:latin typeface="Courier New" panose="02070309020205020404" pitchFamily="49" charset="0"/>
                <a:cs typeface="Courier New" panose="02070309020205020404" pitchFamily="49" charset="0"/>
              </a:rPr>
              <a:t>MissingPlatformDirectoryException</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'Unable to get application documents directory');</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return Directory(path);</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4404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ApplicationSupportDirectory</a:t>
            </a:r>
            <a:endParaRPr lang="en-US" dirty="0"/>
          </a:p>
        </p:txBody>
      </p:sp>
      <p:sp>
        <p:nvSpPr>
          <p:cNvPr id="3" name="Объект 2"/>
          <p:cNvSpPr>
            <a:spLocks noGrp="1"/>
          </p:cNvSpPr>
          <p:nvPr>
            <p:ph idx="1"/>
          </p:nvPr>
        </p:nvSpPr>
        <p:spPr/>
        <p:txBody>
          <a:bodyPr>
            <a:normAutofit fontScale="85000" lnSpcReduction="10000"/>
          </a:bodyPr>
          <a:lstStyle/>
          <a:p>
            <a:pPr marL="0" indent="0">
              <a:buNone/>
            </a:pPr>
            <a:r>
              <a:rPr lang="en-US" dirty="0" smtClean="0">
                <a:latin typeface="Courier New" panose="02070309020205020404" pitchFamily="49" charset="0"/>
                <a:cs typeface="Courier New" panose="02070309020205020404" pitchFamily="49" charset="0"/>
              </a:rPr>
              <a:t>Future&lt;Directory&gt; </a:t>
            </a:r>
            <a:r>
              <a:rPr lang="en-US" dirty="0" err="1" smtClean="0">
                <a:latin typeface="Courier New" panose="02070309020205020404" pitchFamily="49" charset="0"/>
                <a:cs typeface="Courier New" panose="02070309020205020404" pitchFamily="49" charset="0"/>
              </a:rPr>
              <a:t>getApplicationSupportDirectory</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async</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final String? path = await _</a:t>
            </a:r>
            <a:r>
              <a:rPr lang="en-US" dirty="0" err="1" smtClean="0">
                <a:latin typeface="Courier New" panose="02070309020205020404" pitchFamily="49" charset="0"/>
                <a:cs typeface="Courier New" panose="02070309020205020404" pitchFamily="49" charset="0"/>
              </a:rPr>
              <a:t>platform.getApplicationSupportPath</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if (path == null) {</a:t>
            </a:r>
          </a:p>
          <a:p>
            <a:pPr marL="0" indent="0">
              <a:buNone/>
            </a:pPr>
            <a:r>
              <a:rPr lang="en-US" dirty="0" smtClean="0">
                <a:latin typeface="Courier New" panose="02070309020205020404" pitchFamily="49" charset="0"/>
                <a:cs typeface="Courier New" panose="02070309020205020404" pitchFamily="49" charset="0"/>
              </a:rPr>
              <a:t>    throw </a:t>
            </a:r>
            <a:r>
              <a:rPr lang="en-US" dirty="0" err="1" smtClean="0">
                <a:latin typeface="Courier New" panose="02070309020205020404" pitchFamily="49" charset="0"/>
                <a:cs typeface="Courier New" panose="02070309020205020404" pitchFamily="49" charset="0"/>
              </a:rPr>
              <a:t>MissingPlatformDirectoryException</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'Unable to get application support directory');</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return Directory(path);</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0545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LibraryDirectory</a:t>
            </a:r>
            <a:endParaRPr lang="en-US" dirty="0"/>
          </a:p>
        </p:txBody>
      </p:sp>
      <p:sp>
        <p:nvSpPr>
          <p:cNvPr id="3" name="Объект 2"/>
          <p:cNvSpPr>
            <a:spLocks noGrp="1"/>
          </p:cNvSpPr>
          <p:nvPr>
            <p:ph idx="1"/>
          </p:nvPr>
        </p:nvSpPr>
        <p:spPr/>
        <p:txBody>
          <a:bodyPr>
            <a:normAutofit lnSpcReduction="10000"/>
          </a:bodyPr>
          <a:lstStyle/>
          <a:p>
            <a:pPr marL="0" indent="0">
              <a:buNone/>
            </a:pPr>
            <a:r>
              <a:rPr lang="en-US" dirty="0" smtClean="0">
                <a:latin typeface="Courier New" panose="02070309020205020404" pitchFamily="49" charset="0"/>
                <a:cs typeface="Courier New" panose="02070309020205020404" pitchFamily="49" charset="0"/>
              </a:rPr>
              <a:t>Future&lt;Directory&gt; </a:t>
            </a:r>
            <a:r>
              <a:rPr lang="en-US" dirty="0" err="1" smtClean="0">
                <a:latin typeface="Courier New" panose="02070309020205020404" pitchFamily="49" charset="0"/>
                <a:cs typeface="Courier New" panose="02070309020205020404" pitchFamily="49" charset="0"/>
              </a:rPr>
              <a:t>getLibraryDirectory</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async</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final String? path = await _</a:t>
            </a:r>
            <a:r>
              <a:rPr lang="en-US" dirty="0" err="1" smtClean="0">
                <a:latin typeface="Courier New" panose="02070309020205020404" pitchFamily="49" charset="0"/>
                <a:cs typeface="Courier New" panose="02070309020205020404" pitchFamily="49" charset="0"/>
              </a:rPr>
              <a:t>platform.getLibraryPath</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if (path == null) {</a:t>
            </a:r>
          </a:p>
          <a:p>
            <a:pPr marL="0" indent="0">
              <a:buNone/>
            </a:pPr>
            <a:r>
              <a:rPr lang="en-US" dirty="0" smtClean="0">
                <a:latin typeface="Courier New" panose="02070309020205020404" pitchFamily="49" charset="0"/>
                <a:cs typeface="Courier New" panose="02070309020205020404" pitchFamily="49" charset="0"/>
              </a:rPr>
              <a:t>    throw </a:t>
            </a:r>
            <a:r>
              <a:rPr lang="en-US" dirty="0" err="1" smtClean="0">
                <a:latin typeface="Courier New" panose="02070309020205020404" pitchFamily="49" charset="0"/>
                <a:cs typeface="Courier New" panose="02070309020205020404" pitchFamily="49" charset="0"/>
              </a:rPr>
              <a:t>MissingPlatformDirectoryException</a:t>
            </a:r>
            <a:r>
              <a:rPr lang="en-US" dirty="0" smtClean="0">
                <a:latin typeface="Courier New" panose="02070309020205020404" pitchFamily="49" charset="0"/>
                <a:cs typeface="Courier New" panose="02070309020205020404" pitchFamily="49" charset="0"/>
              </a:rPr>
              <a:t>('Unable to get library directory');</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return Directory(path);</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594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ExternalStorageDirectory</a:t>
            </a:r>
            <a:endParaRPr lang="en-US" dirty="0"/>
          </a:p>
        </p:txBody>
      </p:sp>
      <p:sp>
        <p:nvSpPr>
          <p:cNvPr id="3" name="Объект 2"/>
          <p:cNvSpPr>
            <a:spLocks noGrp="1"/>
          </p:cNvSpPr>
          <p:nvPr>
            <p:ph idx="1"/>
          </p:nvPr>
        </p:nvSpPr>
        <p:spPr/>
        <p:txBody>
          <a:bodyPr>
            <a:normAutofit/>
          </a:bodyPr>
          <a:lstStyle/>
          <a:p>
            <a:pPr marL="0" indent="0">
              <a:buNone/>
            </a:pPr>
            <a:r>
              <a:rPr lang="en-US" dirty="0" smtClean="0">
                <a:latin typeface="Courier New" panose="02070309020205020404" pitchFamily="49" charset="0"/>
                <a:cs typeface="Courier New" panose="02070309020205020404" pitchFamily="49" charset="0"/>
              </a:rPr>
              <a:t>Future&lt;Directory?&gt; </a:t>
            </a:r>
            <a:r>
              <a:rPr lang="en-US" dirty="0" err="1" smtClean="0">
                <a:latin typeface="Courier New" panose="02070309020205020404" pitchFamily="49" charset="0"/>
                <a:cs typeface="Courier New" panose="02070309020205020404" pitchFamily="49" charset="0"/>
              </a:rPr>
              <a:t>getExternalStorageDirectory</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async</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final String? path = await _</a:t>
            </a:r>
            <a:r>
              <a:rPr lang="en-US" dirty="0" err="1" smtClean="0">
                <a:latin typeface="Courier New" panose="02070309020205020404" pitchFamily="49" charset="0"/>
                <a:cs typeface="Courier New" panose="02070309020205020404" pitchFamily="49" charset="0"/>
              </a:rPr>
              <a:t>platform.getExternalStoragePath</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if (path == null) {</a:t>
            </a:r>
          </a:p>
          <a:p>
            <a:pPr marL="0" indent="0">
              <a:buNone/>
            </a:pPr>
            <a:r>
              <a:rPr lang="en-US" dirty="0" smtClean="0">
                <a:latin typeface="Courier New" panose="02070309020205020404" pitchFamily="49" charset="0"/>
                <a:cs typeface="Courier New" panose="02070309020205020404" pitchFamily="49" charset="0"/>
              </a:rPr>
              <a:t>    return null;</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return Directory(path);</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07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800" dirty="0"/>
              <a:t>File </a:t>
            </a:r>
            <a:r>
              <a:rPr lang="en-US" sz="4800" dirty="0" smtClean="0"/>
              <a:t>class</a:t>
            </a:r>
            <a:endParaRPr lang="en-US" sz="4800" dirty="0"/>
          </a:p>
        </p:txBody>
      </p:sp>
      <p:sp>
        <p:nvSpPr>
          <p:cNvPr id="3" name="Объект 2"/>
          <p:cNvSpPr>
            <a:spLocks noGrp="1"/>
          </p:cNvSpPr>
          <p:nvPr>
            <p:ph idx="1"/>
          </p:nvPr>
        </p:nvSpPr>
        <p:spPr/>
        <p:txBody>
          <a:bodyPr>
            <a:normAutofit/>
          </a:bodyPr>
          <a:lstStyle/>
          <a:p>
            <a:pPr marL="0" indent="0">
              <a:buNone/>
            </a:pPr>
            <a:r>
              <a:rPr lang="en-US" sz="3600" b="1" dirty="0" err="1">
                <a:latin typeface="Courier New" panose="02070309020205020404" pitchFamily="49" charset="0"/>
                <a:cs typeface="Courier New" panose="02070309020205020404" pitchFamily="49" charset="0"/>
              </a:rPr>
              <a:t>var</a:t>
            </a:r>
            <a:r>
              <a:rPr lang="en-US" sz="3600" dirty="0">
                <a:latin typeface="Courier New" panose="02070309020205020404" pitchFamily="49" charset="0"/>
                <a:cs typeface="Courier New" panose="02070309020205020404" pitchFamily="49" charset="0"/>
              </a:rPr>
              <a:t> </a:t>
            </a:r>
            <a:r>
              <a:rPr lang="en-US" sz="3600" dirty="0" err="1" smtClean="0">
                <a:latin typeface="Courier New" panose="02070309020205020404" pitchFamily="49" charset="0"/>
                <a:cs typeface="Courier New" panose="02070309020205020404" pitchFamily="49" charset="0"/>
              </a:rPr>
              <a:t>myFile</a:t>
            </a:r>
            <a:r>
              <a:rPr lang="en-US" sz="3600" dirty="0" smtClean="0">
                <a:latin typeface="Courier New" panose="02070309020205020404" pitchFamily="49" charset="0"/>
                <a:cs typeface="Courier New" panose="02070309020205020404" pitchFamily="49" charset="0"/>
              </a:rPr>
              <a:t> </a:t>
            </a:r>
            <a:r>
              <a:rPr lang="en-US" sz="3600" dirty="0">
                <a:latin typeface="Courier New" panose="02070309020205020404" pitchFamily="49" charset="0"/>
                <a:cs typeface="Courier New" panose="02070309020205020404" pitchFamily="49" charset="0"/>
              </a:rPr>
              <a:t>= File('file.txt</a:t>
            </a:r>
            <a:r>
              <a:rPr lang="en-US" sz="3600" dirty="0" smtClean="0">
                <a:latin typeface="Courier New" panose="02070309020205020404" pitchFamily="49" charset="0"/>
                <a:cs typeface="Courier New" panose="02070309020205020404" pitchFamily="49" charset="0"/>
              </a:rPr>
              <a:t>');</a:t>
            </a:r>
          </a:p>
          <a:p>
            <a:pPr marL="0" indent="0">
              <a:buNone/>
            </a:pPr>
            <a:endParaRPr lang="en-US" sz="3600" dirty="0" smtClean="0">
              <a:latin typeface="Courier New" panose="02070309020205020404" pitchFamily="49" charset="0"/>
              <a:cs typeface="Courier New" panose="02070309020205020404" pitchFamily="49" charset="0"/>
            </a:endParaRPr>
          </a:p>
          <a:p>
            <a:pPr marL="0" indent="0">
              <a:buNone/>
            </a:pPr>
            <a:r>
              <a:rPr lang="ru-RU" sz="3600" dirty="0"/>
              <a:t>Класс </a:t>
            </a:r>
            <a:r>
              <a:rPr lang="ru-RU" sz="3600" dirty="0" err="1"/>
              <a:t>File</a:t>
            </a:r>
            <a:r>
              <a:rPr lang="ru-RU" sz="3600" dirty="0"/>
              <a:t> содержит методы для управления файлами и их содержимым. Используя методы этого класса, вы можете открывать и закрывать файлы, выполнять чтение и запись из них, создавать и удалять их, а также проверять их существование.</a:t>
            </a:r>
            <a:endParaRPr lang="en-US" sz="4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05155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ExternalStorageDirectories</a:t>
            </a:r>
            <a:endParaRPr lang="en-US" dirty="0"/>
          </a:p>
        </p:txBody>
      </p:sp>
      <p:sp>
        <p:nvSpPr>
          <p:cNvPr id="3" name="Объект 2"/>
          <p:cNvSpPr>
            <a:spLocks noGrp="1"/>
          </p:cNvSpPr>
          <p:nvPr>
            <p:ph idx="1"/>
          </p:nvPr>
        </p:nvSpPr>
        <p:spPr>
          <a:xfrm>
            <a:off x="838200" y="1825624"/>
            <a:ext cx="10515600" cy="5032375"/>
          </a:xfrm>
        </p:spPr>
        <p:txBody>
          <a:bodyPr>
            <a:normAutofit fontScale="70000" lnSpcReduction="20000"/>
          </a:bodyPr>
          <a:lstStyle/>
          <a:p>
            <a:pPr marL="0" indent="0">
              <a:buNone/>
            </a:pPr>
            <a:r>
              <a:rPr lang="en-US" dirty="0" smtClean="0">
                <a:latin typeface="Courier New" panose="02070309020205020404" pitchFamily="49" charset="0"/>
                <a:cs typeface="Courier New" panose="02070309020205020404" pitchFamily="49" charset="0"/>
              </a:rPr>
              <a:t>Future&lt;List&lt;Directory&gt;?&gt; </a:t>
            </a:r>
            <a:r>
              <a:rPr lang="en-US" dirty="0" err="1" smtClean="0">
                <a:latin typeface="Courier New" panose="02070309020205020404" pitchFamily="49" charset="0"/>
                <a:cs typeface="Courier New" panose="02070309020205020404" pitchFamily="49" charset="0"/>
              </a:rPr>
              <a:t>getExternalStorageDirectories</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 Optional parameter. See [</a:t>
            </a:r>
            <a:r>
              <a:rPr lang="en-US" dirty="0" err="1" smtClean="0">
                <a:latin typeface="Courier New" panose="02070309020205020404" pitchFamily="49" charset="0"/>
                <a:cs typeface="Courier New" panose="02070309020205020404" pitchFamily="49" charset="0"/>
              </a:rPr>
              <a:t>StorageDirectory</a:t>
            </a:r>
            <a:r>
              <a:rPr lang="en-US" dirty="0" smtClean="0">
                <a:latin typeface="Courier New" panose="02070309020205020404" pitchFamily="49" charset="0"/>
                <a:cs typeface="Courier New" panose="02070309020205020404" pitchFamily="49" charset="0"/>
              </a:rPr>
              <a:t>] for more </a:t>
            </a:r>
            <a:r>
              <a:rPr lang="en-US" dirty="0" err="1" smtClean="0">
                <a:latin typeface="Courier New" panose="02070309020205020404" pitchFamily="49" charset="0"/>
                <a:cs typeface="Courier New" panose="02070309020205020404" pitchFamily="49" charset="0"/>
              </a:rPr>
              <a:t>informations</a:t>
            </a:r>
            <a:r>
              <a:rPr lang="en-US" dirty="0" smtClean="0">
                <a:latin typeface="Courier New" panose="02070309020205020404" pitchFamily="49" charset="0"/>
                <a:cs typeface="Courier New" panose="02070309020205020404" pitchFamily="49" charset="0"/>
              </a:rPr>
              <a:t> on</a:t>
            </a:r>
          </a:p>
          <a:p>
            <a:pPr marL="0" indent="0">
              <a:buNone/>
            </a:pPr>
            <a:r>
              <a:rPr lang="en-US" dirty="0" smtClean="0">
                <a:latin typeface="Courier New" panose="02070309020205020404" pitchFamily="49" charset="0"/>
                <a:cs typeface="Courier New" panose="02070309020205020404" pitchFamily="49" charset="0"/>
              </a:rPr>
              <a:t>  /// how this type translates to Android storage directories.</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StorageDirectory</a:t>
            </a:r>
            <a:r>
              <a:rPr lang="en-US" dirty="0" smtClean="0">
                <a:latin typeface="Courier New" panose="02070309020205020404" pitchFamily="49" charset="0"/>
                <a:cs typeface="Courier New" panose="02070309020205020404" pitchFamily="49" charset="0"/>
              </a:rPr>
              <a:t>? type,</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async</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final List&lt;String&gt;? paths =</a:t>
            </a:r>
          </a:p>
          <a:p>
            <a:pPr marL="0" indent="0">
              <a:buNone/>
            </a:pPr>
            <a:r>
              <a:rPr lang="en-US" dirty="0" smtClean="0">
                <a:latin typeface="Courier New" panose="02070309020205020404" pitchFamily="49" charset="0"/>
                <a:cs typeface="Courier New" panose="02070309020205020404" pitchFamily="49" charset="0"/>
              </a:rPr>
              <a:t>      await _</a:t>
            </a:r>
            <a:r>
              <a:rPr lang="en-US" dirty="0" err="1" smtClean="0">
                <a:latin typeface="Courier New" panose="02070309020205020404" pitchFamily="49" charset="0"/>
                <a:cs typeface="Courier New" panose="02070309020205020404" pitchFamily="49" charset="0"/>
              </a:rPr>
              <a:t>platform.getExternalStoragePaths</a:t>
            </a:r>
            <a:r>
              <a:rPr lang="en-US" dirty="0" smtClean="0">
                <a:latin typeface="Courier New" panose="02070309020205020404" pitchFamily="49" charset="0"/>
                <a:cs typeface="Courier New" panose="02070309020205020404" pitchFamily="49" charset="0"/>
              </a:rPr>
              <a:t>(type: type);</a:t>
            </a:r>
          </a:p>
          <a:p>
            <a:pPr marL="0" indent="0">
              <a:buNone/>
            </a:pPr>
            <a:r>
              <a:rPr lang="en-US" dirty="0" smtClean="0">
                <a:latin typeface="Courier New" panose="02070309020205020404" pitchFamily="49" charset="0"/>
                <a:cs typeface="Courier New" panose="02070309020205020404" pitchFamily="49" charset="0"/>
              </a:rPr>
              <a:t>  if (paths == null) {</a:t>
            </a:r>
          </a:p>
          <a:p>
            <a:pPr marL="0" indent="0">
              <a:buNone/>
            </a:pPr>
            <a:r>
              <a:rPr lang="en-US" dirty="0" smtClean="0">
                <a:latin typeface="Courier New" panose="02070309020205020404" pitchFamily="49" charset="0"/>
                <a:cs typeface="Courier New" panose="02070309020205020404" pitchFamily="49" charset="0"/>
              </a:rPr>
              <a:t>    return null;</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return </a:t>
            </a:r>
            <a:r>
              <a:rPr lang="en-US" dirty="0" err="1" smtClean="0">
                <a:latin typeface="Courier New" panose="02070309020205020404" pitchFamily="49" charset="0"/>
                <a:cs typeface="Courier New" panose="02070309020205020404" pitchFamily="49" charset="0"/>
              </a:rPr>
              <a:t>paths.map</a:t>
            </a:r>
            <a:r>
              <a:rPr lang="en-US" dirty="0" smtClean="0">
                <a:latin typeface="Courier New" panose="02070309020205020404" pitchFamily="49" charset="0"/>
                <a:cs typeface="Courier New" panose="02070309020205020404" pitchFamily="49" charset="0"/>
              </a:rPr>
              <a:t>((String path) =&gt; Directory(path)).</a:t>
            </a:r>
            <a:r>
              <a:rPr lang="en-US" dirty="0" err="1" smtClean="0">
                <a:latin typeface="Courier New" panose="02070309020205020404" pitchFamily="49" charset="0"/>
                <a:cs typeface="Courier New" panose="02070309020205020404" pitchFamily="49" charset="0"/>
              </a:rPr>
              <a:t>toList</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3430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ExternalCacheDirectories</a:t>
            </a:r>
            <a:endParaRPr lang="en-US" dirty="0"/>
          </a:p>
        </p:txBody>
      </p:sp>
      <p:sp>
        <p:nvSpPr>
          <p:cNvPr id="3" name="Объект 2"/>
          <p:cNvSpPr>
            <a:spLocks noGrp="1"/>
          </p:cNvSpPr>
          <p:nvPr>
            <p:ph idx="1"/>
          </p:nvPr>
        </p:nvSpPr>
        <p:spPr/>
        <p:txBody>
          <a:bodyPr>
            <a:normAutofit fontScale="92500" lnSpcReduction="20000"/>
          </a:bodyPr>
          <a:lstStyle/>
          <a:p>
            <a:pPr marL="0" indent="0">
              <a:buNone/>
            </a:pPr>
            <a:r>
              <a:rPr lang="en-US" dirty="0" smtClean="0">
                <a:latin typeface="Courier New" panose="02070309020205020404" pitchFamily="49" charset="0"/>
                <a:cs typeface="Courier New" panose="02070309020205020404" pitchFamily="49" charset="0"/>
              </a:rPr>
              <a:t>Future&lt;List&lt;Directory&gt;?&gt; </a:t>
            </a:r>
            <a:r>
              <a:rPr lang="en-US" dirty="0" err="1" smtClean="0">
                <a:latin typeface="Courier New" panose="02070309020205020404" pitchFamily="49" charset="0"/>
                <a:cs typeface="Courier New" panose="02070309020205020404" pitchFamily="49" charset="0"/>
              </a:rPr>
              <a:t>getExternalCacheDirectories</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async</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final List&lt;String&gt;? paths = await _</a:t>
            </a:r>
            <a:r>
              <a:rPr lang="en-US" dirty="0" err="1" smtClean="0">
                <a:latin typeface="Courier New" panose="02070309020205020404" pitchFamily="49" charset="0"/>
                <a:cs typeface="Courier New" panose="02070309020205020404" pitchFamily="49" charset="0"/>
              </a:rPr>
              <a:t>platform.getExternalCachePaths</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if (paths == null) {</a:t>
            </a:r>
          </a:p>
          <a:p>
            <a:pPr marL="0" indent="0">
              <a:buNone/>
            </a:pPr>
            <a:r>
              <a:rPr lang="en-US" dirty="0" smtClean="0">
                <a:latin typeface="Courier New" panose="02070309020205020404" pitchFamily="49" charset="0"/>
                <a:cs typeface="Courier New" panose="02070309020205020404" pitchFamily="49" charset="0"/>
              </a:rPr>
              <a:t>    return null;</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return </a:t>
            </a:r>
            <a:r>
              <a:rPr lang="en-US" dirty="0" err="1" smtClean="0">
                <a:latin typeface="Courier New" panose="02070309020205020404" pitchFamily="49" charset="0"/>
                <a:cs typeface="Courier New" panose="02070309020205020404" pitchFamily="49" charset="0"/>
              </a:rPr>
              <a:t>paths.map</a:t>
            </a:r>
            <a:r>
              <a:rPr lang="en-US" dirty="0" smtClean="0">
                <a:latin typeface="Courier New" panose="02070309020205020404" pitchFamily="49" charset="0"/>
                <a:cs typeface="Courier New" panose="02070309020205020404" pitchFamily="49" charset="0"/>
              </a:rPr>
              <a:t>((String path) =&gt; Directory(path)).</a:t>
            </a:r>
            <a:r>
              <a:rPr lang="en-US" dirty="0" err="1" smtClean="0">
                <a:latin typeface="Courier New" panose="02070309020205020404" pitchFamily="49" charset="0"/>
                <a:cs typeface="Courier New" panose="02070309020205020404" pitchFamily="49" charset="0"/>
              </a:rPr>
              <a:t>toList</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1189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ApplicationCacheDirectory</a:t>
            </a:r>
            <a:r>
              <a:rPr lang="en-US" dirty="0"/>
              <a:t/>
            </a:r>
            <a:br>
              <a:rPr lang="en-US" dirty="0"/>
            </a:br>
            <a:endParaRPr lang="en-US" dirty="0"/>
          </a:p>
        </p:txBody>
      </p:sp>
      <p:sp>
        <p:nvSpPr>
          <p:cNvPr id="3" name="Объект 2"/>
          <p:cNvSpPr>
            <a:spLocks noGrp="1"/>
          </p:cNvSpPr>
          <p:nvPr>
            <p:ph idx="1"/>
          </p:nvPr>
        </p:nvSpPr>
        <p:spPr/>
        <p:txBody>
          <a:bodyPr>
            <a:normAutofit fontScale="92500" lnSpcReduction="20000"/>
          </a:bodyPr>
          <a:lstStyle/>
          <a:p>
            <a:pPr marL="0" indent="0">
              <a:buNone/>
            </a:pPr>
            <a:r>
              <a:rPr lang="en-US" dirty="0" smtClean="0">
                <a:latin typeface="Courier New" panose="02070309020205020404" pitchFamily="49" charset="0"/>
                <a:cs typeface="Courier New" panose="02070309020205020404" pitchFamily="49" charset="0"/>
              </a:rPr>
              <a:t>Future&lt;Directory&gt; </a:t>
            </a:r>
            <a:r>
              <a:rPr lang="en-US" dirty="0" err="1" smtClean="0">
                <a:latin typeface="Courier New" panose="02070309020205020404" pitchFamily="49" charset="0"/>
                <a:cs typeface="Courier New" panose="02070309020205020404" pitchFamily="49" charset="0"/>
              </a:rPr>
              <a:t>getApplicationCacheDirectory</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async</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final String? path = await _</a:t>
            </a:r>
            <a:r>
              <a:rPr lang="en-US" dirty="0" err="1" smtClean="0">
                <a:latin typeface="Courier New" panose="02070309020205020404" pitchFamily="49" charset="0"/>
                <a:cs typeface="Courier New" panose="02070309020205020404" pitchFamily="49" charset="0"/>
              </a:rPr>
              <a:t>platform.getApplicationCachePath</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if (path == null) {</a:t>
            </a:r>
          </a:p>
          <a:p>
            <a:pPr marL="0" indent="0">
              <a:buNone/>
            </a:pPr>
            <a:r>
              <a:rPr lang="en-US" dirty="0" smtClean="0">
                <a:latin typeface="Courier New" panose="02070309020205020404" pitchFamily="49" charset="0"/>
                <a:cs typeface="Courier New" panose="02070309020205020404" pitchFamily="49" charset="0"/>
              </a:rPr>
              <a:t>    throw </a:t>
            </a:r>
            <a:r>
              <a:rPr lang="en-US" dirty="0" err="1" smtClean="0">
                <a:latin typeface="Courier New" panose="02070309020205020404" pitchFamily="49" charset="0"/>
                <a:cs typeface="Courier New" panose="02070309020205020404" pitchFamily="49" charset="0"/>
              </a:rPr>
              <a:t>MissingPlatformDirectoryException</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'Unable to get application cache directory');</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return Directory(path);</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4353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DownloadsDirectory</a:t>
            </a:r>
            <a:endParaRPr lang="en-US" dirty="0"/>
          </a:p>
        </p:txBody>
      </p:sp>
      <p:sp>
        <p:nvSpPr>
          <p:cNvPr id="3" name="Объект 2"/>
          <p:cNvSpPr>
            <a:spLocks noGrp="1"/>
          </p:cNvSpPr>
          <p:nvPr>
            <p:ph idx="1"/>
          </p:nvPr>
        </p:nvSpPr>
        <p:spPr/>
        <p:txBody>
          <a:bodyPr>
            <a:normAutofit/>
          </a:bodyPr>
          <a:lstStyle/>
          <a:p>
            <a:pPr marL="0" indent="0">
              <a:buNone/>
            </a:pPr>
            <a:r>
              <a:rPr lang="en-US" dirty="0" smtClean="0">
                <a:latin typeface="Courier New" panose="02070309020205020404" pitchFamily="49" charset="0"/>
                <a:cs typeface="Courier New" panose="02070309020205020404" pitchFamily="49" charset="0"/>
              </a:rPr>
              <a:t>Future&lt;Directory?&gt; </a:t>
            </a:r>
            <a:r>
              <a:rPr lang="en-US" dirty="0" err="1" smtClean="0">
                <a:latin typeface="Courier New" panose="02070309020205020404" pitchFamily="49" charset="0"/>
                <a:cs typeface="Courier New" panose="02070309020205020404" pitchFamily="49" charset="0"/>
              </a:rPr>
              <a:t>getDownloadsDirectory</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async</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final String? path = await _</a:t>
            </a:r>
            <a:r>
              <a:rPr lang="en-US" dirty="0" err="1" smtClean="0">
                <a:latin typeface="Courier New" panose="02070309020205020404" pitchFamily="49" charset="0"/>
                <a:cs typeface="Courier New" panose="02070309020205020404" pitchFamily="49" charset="0"/>
              </a:rPr>
              <a:t>platform.getDownloadsPath</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if (path == null) {</a:t>
            </a:r>
          </a:p>
          <a:p>
            <a:pPr marL="0" indent="0">
              <a:buNone/>
            </a:pPr>
            <a:r>
              <a:rPr lang="en-US" dirty="0" smtClean="0">
                <a:latin typeface="Courier New" panose="02070309020205020404" pitchFamily="49" charset="0"/>
                <a:cs typeface="Courier New" panose="02070309020205020404" pitchFamily="49" charset="0"/>
              </a:rPr>
              <a:t>    return null;</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return Directory(path);</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4548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shared_preferences</a:t>
            </a:r>
            <a:endParaRPr lang="en-US" dirty="0"/>
          </a:p>
        </p:txBody>
      </p:sp>
      <p:sp>
        <p:nvSpPr>
          <p:cNvPr id="3" name="Объект 2"/>
          <p:cNvSpPr>
            <a:spLocks noGrp="1"/>
          </p:cNvSpPr>
          <p:nvPr>
            <p:ph idx="1"/>
          </p:nvPr>
        </p:nvSpPr>
        <p:spPr>
          <a:xfrm>
            <a:off x="838200" y="5247861"/>
            <a:ext cx="10515600" cy="929102"/>
          </a:xfrm>
        </p:spPr>
        <p:txBody>
          <a:bodyPr/>
          <a:lstStyle/>
          <a:p>
            <a:endParaRPr lang="en-US" dirty="0"/>
          </a:p>
        </p:txBody>
      </p:sp>
      <p:pic>
        <p:nvPicPr>
          <p:cNvPr id="4" name="Рисунок 3"/>
          <p:cNvPicPr>
            <a:picLocks noChangeAspect="1"/>
          </p:cNvPicPr>
          <p:nvPr/>
        </p:nvPicPr>
        <p:blipFill>
          <a:blip r:embed="rId3"/>
          <a:stretch>
            <a:fillRect/>
          </a:stretch>
        </p:blipFill>
        <p:spPr>
          <a:xfrm>
            <a:off x="838200" y="1541350"/>
            <a:ext cx="9993120" cy="2848373"/>
          </a:xfrm>
          <a:prstGeom prst="rect">
            <a:avLst/>
          </a:prstGeom>
        </p:spPr>
      </p:pic>
      <p:pic>
        <p:nvPicPr>
          <p:cNvPr id="7" name="Рисунок 6"/>
          <p:cNvPicPr>
            <a:picLocks noChangeAspect="1"/>
          </p:cNvPicPr>
          <p:nvPr/>
        </p:nvPicPr>
        <p:blipFill>
          <a:blip r:embed="rId4"/>
          <a:stretch>
            <a:fillRect/>
          </a:stretch>
        </p:blipFill>
        <p:spPr>
          <a:xfrm>
            <a:off x="1719903" y="4595808"/>
            <a:ext cx="8752193" cy="1940279"/>
          </a:xfrm>
          <a:prstGeom prst="rect">
            <a:avLst/>
          </a:prstGeom>
        </p:spPr>
      </p:pic>
    </p:spTree>
    <p:extLst>
      <p:ext uri="{BB962C8B-B14F-4D97-AF65-F5344CB8AC3E}">
        <p14:creationId xmlns:p14="http://schemas.microsoft.com/office/powerpoint/2010/main" val="1535978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SharedPreferences</a:t>
            </a:r>
            <a:r>
              <a:rPr lang="en-US" dirty="0"/>
              <a:t> </a:t>
            </a:r>
            <a:r>
              <a:rPr lang="ru-RU" dirty="0" smtClean="0"/>
              <a:t>и его варианты</a:t>
            </a:r>
            <a:endParaRPr lang="en-US" dirty="0"/>
          </a:p>
        </p:txBody>
      </p:sp>
      <p:sp>
        <p:nvSpPr>
          <p:cNvPr id="3" name="Объект 2"/>
          <p:cNvSpPr>
            <a:spLocks noGrp="1"/>
          </p:cNvSpPr>
          <p:nvPr>
            <p:ph idx="1"/>
          </p:nvPr>
        </p:nvSpPr>
        <p:spPr/>
        <p:txBody>
          <a:bodyPr/>
          <a:lstStyle/>
          <a:p>
            <a:r>
              <a:rPr lang="en-US" dirty="0" err="1"/>
              <a:t>SharedPreferences</a:t>
            </a:r>
            <a:endParaRPr lang="en-US" dirty="0"/>
          </a:p>
          <a:p>
            <a:r>
              <a:rPr lang="en-US" dirty="0" err="1"/>
              <a:t>SharedPreferencesAsync</a:t>
            </a:r>
            <a:r>
              <a:rPr lang="en-US" dirty="0"/>
              <a:t> </a:t>
            </a:r>
          </a:p>
          <a:p>
            <a:r>
              <a:rPr lang="en-US" dirty="0" err="1"/>
              <a:t>SharedPreferencesWithCache</a:t>
            </a:r>
            <a:r>
              <a:rPr lang="en-US" dirty="0"/>
              <a:t> </a:t>
            </a:r>
          </a:p>
          <a:p>
            <a:endParaRPr lang="en-US" dirty="0"/>
          </a:p>
        </p:txBody>
      </p:sp>
    </p:spTree>
    <p:extLst>
      <p:ext uri="{BB962C8B-B14F-4D97-AF65-F5344CB8AC3E}">
        <p14:creationId xmlns:p14="http://schemas.microsoft.com/office/powerpoint/2010/main" val="1902738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Cache and </a:t>
            </a:r>
            <a:r>
              <a:rPr lang="en-US" dirty="0" err="1"/>
              <a:t>async</a:t>
            </a:r>
            <a:r>
              <a:rPr lang="en-US" dirty="0"/>
              <a:t> or sync </a:t>
            </a:r>
            <a:r>
              <a:rPr lang="en-US" dirty="0" smtClean="0"/>
              <a:t>getters</a:t>
            </a:r>
            <a:endParaRPr lang="en-US" dirty="0"/>
          </a:p>
        </p:txBody>
      </p:sp>
      <p:sp>
        <p:nvSpPr>
          <p:cNvPr id="3" name="Объект 2"/>
          <p:cNvSpPr>
            <a:spLocks noGrp="1"/>
          </p:cNvSpPr>
          <p:nvPr>
            <p:ph idx="1"/>
          </p:nvPr>
        </p:nvSpPr>
        <p:spPr/>
        <p:txBody>
          <a:bodyPr>
            <a:normAutofit/>
          </a:bodyPr>
          <a:lstStyle/>
          <a:p>
            <a:pPr marL="0" indent="0">
              <a:buNone/>
            </a:pPr>
            <a:r>
              <a:rPr lang="ru-RU" sz="3600" dirty="0"/>
              <a:t>[</a:t>
            </a:r>
            <a:r>
              <a:rPr lang="ru-RU" sz="3600" dirty="0" err="1"/>
              <a:t>SharedPreferences</a:t>
            </a:r>
            <a:r>
              <a:rPr lang="ru-RU" sz="3600" dirty="0"/>
              <a:t>] и [</a:t>
            </a:r>
            <a:r>
              <a:rPr lang="ru-RU" sz="3600" dirty="0" err="1"/>
              <a:t>SharedPreferencesWithCache</a:t>
            </a:r>
            <a:r>
              <a:rPr lang="ru-RU" sz="3600" dirty="0"/>
              <a:t>] используют локальный кэш для хранения настроек. Это позволяет выполнять синхронные вызовы </a:t>
            </a:r>
            <a:r>
              <a:rPr lang="ru-RU" sz="3600" dirty="0" err="1"/>
              <a:t>get</a:t>
            </a:r>
            <a:r>
              <a:rPr lang="ru-RU" sz="3600" dirty="0"/>
              <a:t> после того, как при первоначальном вызове </a:t>
            </a:r>
            <a:r>
              <a:rPr lang="ru-RU" sz="3600" dirty="0" err="1"/>
              <a:t>setup</a:t>
            </a:r>
            <a:r>
              <a:rPr lang="ru-RU" sz="3600" dirty="0"/>
              <a:t> настройки будут получены с платформы. </a:t>
            </a:r>
            <a:endParaRPr lang="en-US" sz="3600" dirty="0"/>
          </a:p>
        </p:txBody>
      </p:sp>
    </p:spTree>
    <p:extLst>
      <p:ext uri="{BB962C8B-B14F-4D97-AF65-F5344CB8AC3E}">
        <p14:creationId xmlns:p14="http://schemas.microsoft.com/office/powerpoint/2010/main" val="579742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Cache and </a:t>
            </a:r>
            <a:r>
              <a:rPr lang="en-US" dirty="0" err="1"/>
              <a:t>async</a:t>
            </a:r>
            <a:r>
              <a:rPr lang="en-US" dirty="0"/>
              <a:t> or sync </a:t>
            </a:r>
            <a:r>
              <a:rPr lang="en-US" dirty="0" smtClean="0"/>
              <a:t>getters</a:t>
            </a:r>
            <a:endParaRPr lang="en-US" dirty="0"/>
          </a:p>
        </p:txBody>
      </p:sp>
      <p:sp>
        <p:nvSpPr>
          <p:cNvPr id="3" name="Объект 2"/>
          <p:cNvSpPr>
            <a:spLocks noGrp="1"/>
          </p:cNvSpPr>
          <p:nvPr>
            <p:ph idx="1"/>
          </p:nvPr>
        </p:nvSpPr>
        <p:spPr>
          <a:xfrm>
            <a:off x="196241" y="1449843"/>
            <a:ext cx="11799517" cy="5032375"/>
          </a:xfrm>
        </p:spPr>
        <p:txBody>
          <a:bodyPr>
            <a:normAutofit/>
          </a:bodyPr>
          <a:lstStyle/>
          <a:p>
            <a:pPr marL="0" indent="0">
              <a:buNone/>
            </a:pPr>
            <a:r>
              <a:rPr lang="ru-RU" sz="3600" dirty="0" smtClean="0"/>
              <a:t>Однако </a:t>
            </a:r>
            <a:r>
              <a:rPr lang="ru-RU" sz="3600" dirty="0"/>
              <a:t>с кэшем также могут возникнуть проблемы</a:t>
            </a:r>
            <a:r>
              <a:rPr lang="ru-RU" sz="3600" dirty="0" smtClean="0"/>
              <a:t>:</a:t>
            </a:r>
          </a:p>
          <a:p>
            <a:r>
              <a:rPr lang="ru-RU" dirty="0"/>
              <a:t>Если вы используете </a:t>
            </a:r>
            <a:r>
              <a:rPr lang="ru-RU" dirty="0" err="1"/>
              <a:t>shared_preferences</a:t>
            </a:r>
            <a:r>
              <a:rPr lang="ru-RU" dirty="0"/>
              <a:t> из нескольких </a:t>
            </a:r>
            <a:r>
              <a:rPr lang="ru-RU" dirty="0" err="1"/>
              <a:t>изолятов</a:t>
            </a:r>
            <a:r>
              <a:rPr lang="ru-RU" dirty="0"/>
              <a:t>, поскольку каждый </a:t>
            </a:r>
            <a:r>
              <a:rPr lang="ru-RU" dirty="0" err="1"/>
              <a:t>изолят</a:t>
            </a:r>
            <a:r>
              <a:rPr lang="ru-RU" dirty="0"/>
              <a:t> имеет свой собственный </a:t>
            </a:r>
            <a:r>
              <a:rPr lang="ru-RU" dirty="0" err="1"/>
              <a:t>синглтон</a:t>
            </a:r>
            <a:r>
              <a:rPr lang="ru-RU" dirty="0"/>
              <a:t> и кэш</a:t>
            </a:r>
            <a:r>
              <a:rPr lang="ru-RU" dirty="0" smtClean="0"/>
              <a:t>.</a:t>
            </a:r>
          </a:p>
          <a:p>
            <a:r>
              <a:rPr lang="ru-RU" dirty="0" smtClean="0"/>
              <a:t> </a:t>
            </a:r>
            <a:r>
              <a:rPr lang="ru-RU" dirty="0"/>
              <a:t>Если вы используете </a:t>
            </a:r>
            <a:r>
              <a:rPr lang="ru-RU" dirty="0" err="1"/>
              <a:t>shared_preferences</a:t>
            </a:r>
            <a:r>
              <a:rPr lang="ru-RU" dirty="0"/>
              <a:t> в нескольких экземплярах </a:t>
            </a:r>
            <a:r>
              <a:rPr lang="ru-RU" dirty="0" smtClean="0"/>
              <a:t>(</a:t>
            </a:r>
            <a:r>
              <a:rPr lang="ru-RU" dirty="0"/>
              <a:t>включая те, которые созданы плагинами, создающими фоновые контексты на мобильных устройствах, такими как </a:t>
            </a:r>
            <a:r>
              <a:rPr lang="ru-RU" dirty="0" err="1"/>
              <a:t>firebase_messaging</a:t>
            </a:r>
            <a:r>
              <a:rPr lang="ru-RU" dirty="0" smtClean="0"/>
              <a:t>).</a:t>
            </a:r>
          </a:p>
          <a:p>
            <a:r>
              <a:rPr lang="ru-RU" dirty="0" smtClean="0"/>
              <a:t> </a:t>
            </a:r>
            <a:r>
              <a:rPr lang="ru-RU" dirty="0"/>
              <a:t>Если вы изменяете базовое хранилище системных настроек с помощью чего-то другого, кроме плагина </a:t>
            </a:r>
            <a:r>
              <a:rPr lang="ru-RU" dirty="0" err="1"/>
              <a:t>shared_preferences</a:t>
            </a:r>
            <a:r>
              <a:rPr lang="ru-RU" dirty="0"/>
              <a:t>, например, </a:t>
            </a:r>
            <a:r>
              <a:rPr lang="ru-RU" dirty="0" err="1" smtClean="0"/>
              <a:t>нативного</a:t>
            </a:r>
            <a:r>
              <a:rPr lang="ru-RU" dirty="0" smtClean="0"/>
              <a:t> </a:t>
            </a:r>
            <a:r>
              <a:rPr lang="ru-RU" dirty="0"/>
              <a:t>кода.</a:t>
            </a:r>
            <a:endParaRPr lang="en-US" sz="3600" dirty="0"/>
          </a:p>
        </p:txBody>
      </p:sp>
    </p:spTree>
    <p:extLst>
      <p:ext uri="{BB962C8B-B14F-4D97-AF65-F5344CB8AC3E}">
        <p14:creationId xmlns:p14="http://schemas.microsoft.com/office/powerpoint/2010/main" val="780133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Cache and </a:t>
            </a:r>
            <a:r>
              <a:rPr lang="en-US" dirty="0" err="1"/>
              <a:t>async</a:t>
            </a:r>
            <a:r>
              <a:rPr lang="en-US" dirty="0"/>
              <a:t> or sync getters</a:t>
            </a:r>
          </a:p>
        </p:txBody>
      </p:sp>
      <p:sp>
        <p:nvSpPr>
          <p:cNvPr id="3" name="Объект 2"/>
          <p:cNvSpPr>
            <a:spLocks noGrp="1"/>
          </p:cNvSpPr>
          <p:nvPr>
            <p:ph idx="1"/>
          </p:nvPr>
        </p:nvSpPr>
        <p:spPr/>
        <p:txBody>
          <a:bodyPr>
            <a:normAutofit/>
          </a:bodyPr>
          <a:lstStyle/>
          <a:p>
            <a:pPr marL="0" indent="0" algn="just">
              <a:buNone/>
            </a:pPr>
            <a:r>
              <a:rPr lang="ru-RU" sz="3600" dirty="0" smtClean="0"/>
              <a:t>	[</a:t>
            </a:r>
            <a:r>
              <a:rPr lang="ru-RU" sz="3600" dirty="0" err="1"/>
              <a:t>SharedPreferencesAsync</a:t>
            </a:r>
            <a:r>
              <a:rPr lang="ru-RU" sz="3600" dirty="0"/>
              <a:t>] не использует локальный кэш, из-за чего все вызовы становятся асинхронными для решения для хранения данных на хост-платформах. Это может быть менее производительным, но всегда должно предоставлять самые свежие данные, хранящиеся на собственной платформе, независимо от того, какой процесс использовался для их хранения.</a:t>
            </a:r>
            <a:endParaRPr lang="en-US" sz="3600" dirty="0"/>
          </a:p>
        </p:txBody>
      </p:sp>
    </p:spTree>
    <p:extLst>
      <p:ext uri="{BB962C8B-B14F-4D97-AF65-F5344CB8AC3E}">
        <p14:creationId xmlns:p14="http://schemas.microsoft.com/office/powerpoint/2010/main" val="2433772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Storage location by platform</a:t>
            </a:r>
          </a:p>
        </p:txBody>
      </p:sp>
      <p:graphicFrame>
        <p:nvGraphicFramePr>
          <p:cNvPr id="5" name="Объект 4"/>
          <p:cNvGraphicFramePr>
            <a:graphicFrameLocks noGrp="1"/>
          </p:cNvGraphicFramePr>
          <p:nvPr>
            <p:ph idx="1"/>
            <p:extLst>
              <p:ext uri="{D42A27DB-BD31-4B8C-83A1-F6EECF244321}">
                <p14:modId xmlns:p14="http://schemas.microsoft.com/office/powerpoint/2010/main" val="2029343759"/>
              </p:ext>
            </p:extLst>
          </p:nvPr>
        </p:nvGraphicFramePr>
        <p:xfrm>
          <a:off x="250135" y="1459064"/>
          <a:ext cx="11691730" cy="5090160"/>
        </p:xfrm>
        <a:graphic>
          <a:graphicData uri="http://schemas.openxmlformats.org/drawingml/2006/table">
            <a:tbl>
              <a:tblPr firstRow="1" bandRow="1">
                <a:tableStyleId>{5C22544A-7EE6-4342-B048-85BDC9FD1C3A}</a:tableStyleId>
              </a:tblPr>
              <a:tblGrid>
                <a:gridCol w="5845865">
                  <a:extLst>
                    <a:ext uri="{9D8B030D-6E8A-4147-A177-3AD203B41FA5}">
                      <a16:colId xmlns:a16="http://schemas.microsoft.com/office/drawing/2014/main" val="2941345180"/>
                    </a:ext>
                  </a:extLst>
                </a:gridCol>
                <a:gridCol w="5845865">
                  <a:extLst>
                    <a:ext uri="{9D8B030D-6E8A-4147-A177-3AD203B41FA5}">
                      <a16:colId xmlns:a16="http://schemas.microsoft.com/office/drawing/2014/main" val="2659329374"/>
                    </a:ext>
                  </a:extLst>
                </a:gridCol>
              </a:tblGrid>
              <a:tr h="370840">
                <a:tc>
                  <a:txBody>
                    <a:bodyPr/>
                    <a:lstStyle/>
                    <a:p>
                      <a:r>
                        <a:rPr lang="en-US" sz="3200" b="0" i="0" kern="1200" dirty="0" smtClean="0">
                          <a:solidFill>
                            <a:schemeClr val="lt1"/>
                          </a:solidFill>
                          <a:effectLst/>
                          <a:latin typeface="+mn-lt"/>
                          <a:ea typeface="+mn-ea"/>
                          <a:cs typeface="+mn-cs"/>
                        </a:rPr>
                        <a:t>Platform</a:t>
                      </a:r>
                      <a:endParaRPr lang="en-US" sz="3200" dirty="0"/>
                    </a:p>
                  </a:txBody>
                  <a:tcPr/>
                </a:tc>
                <a:tc>
                  <a:txBody>
                    <a:bodyPr/>
                    <a:lstStyle/>
                    <a:p>
                      <a:r>
                        <a:rPr lang="en-US" sz="3200" b="0" i="0" kern="1200" dirty="0" smtClean="0">
                          <a:solidFill>
                            <a:schemeClr val="lt1"/>
                          </a:solidFill>
                          <a:effectLst/>
                          <a:latin typeface="+mn-lt"/>
                          <a:ea typeface="+mn-ea"/>
                          <a:cs typeface="+mn-cs"/>
                        </a:rPr>
                        <a:t>Location</a:t>
                      </a:r>
                      <a:endParaRPr lang="en-US" sz="3200" dirty="0"/>
                    </a:p>
                  </a:txBody>
                  <a:tcPr/>
                </a:tc>
                <a:extLst>
                  <a:ext uri="{0D108BD9-81ED-4DB2-BD59-A6C34878D82A}">
                    <a16:rowId xmlns:a16="http://schemas.microsoft.com/office/drawing/2014/main" val="1493361089"/>
                  </a:ext>
                </a:extLst>
              </a:tr>
              <a:tr h="370840">
                <a:tc>
                  <a:txBody>
                    <a:bodyPr/>
                    <a:lstStyle/>
                    <a:p>
                      <a:pPr algn="l"/>
                      <a:r>
                        <a:rPr lang="en-US" sz="3200" dirty="0">
                          <a:effectLst/>
                        </a:rPr>
                        <a:t>Android</a:t>
                      </a:r>
                    </a:p>
                  </a:txBody>
                  <a:tcPr marT="91440" marB="91440" anchor="ctr"/>
                </a:tc>
                <a:tc>
                  <a:txBody>
                    <a:bodyPr/>
                    <a:lstStyle/>
                    <a:p>
                      <a:pPr algn="l"/>
                      <a:r>
                        <a:rPr lang="en-US" sz="3200">
                          <a:effectLst/>
                        </a:rPr>
                        <a:t>SharedPreferences</a:t>
                      </a:r>
                    </a:p>
                  </a:txBody>
                  <a:tcPr marT="91440" marB="91440" anchor="ctr"/>
                </a:tc>
                <a:extLst>
                  <a:ext uri="{0D108BD9-81ED-4DB2-BD59-A6C34878D82A}">
                    <a16:rowId xmlns:a16="http://schemas.microsoft.com/office/drawing/2014/main" val="861046237"/>
                  </a:ext>
                </a:extLst>
              </a:tr>
              <a:tr h="370840">
                <a:tc>
                  <a:txBody>
                    <a:bodyPr/>
                    <a:lstStyle/>
                    <a:p>
                      <a:pPr algn="l"/>
                      <a:r>
                        <a:rPr lang="en-US" sz="3200">
                          <a:effectLst/>
                        </a:rPr>
                        <a:t>iOS</a:t>
                      </a:r>
                    </a:p>
                  </a:txBody>
                  <a:tcPr marT="91440" marB="91440" anchor="ctr"/>
                </a:tc>
                <a:tc>
                  <a:txBody>
                    <a:bodyPr/>
                    <a:lstStyle/>
                    <a:p>
                      <a:pPr algn="l"/>
                      <a:r>
                        <a:rPr lang="en-US" sz="3200">
                          <a:effectLst/>
                        </a:rPr>
                        <a:t>NSUserDefaults</a:t>
                      </a:r>
                    </a:p>
                  </a:txBody>
                  <a:tcPr marT="91440" marB="91440" anchor="ctr"/>
                </a:tc>
                <a:extLst>
                  <a:ext uri="{0D108BD9-81ED-4DB2-BD59-A6C34878D82A}">
                    <a16:rowId xmlns:a16="http://schemas.microsoft.com/office/drawing/2014/main" val="56211948"/>
                  </a:ext>
                </a:extLst>
              </a:tr>
              <a:tr h="370840">
                <a:tc>
                  <a:txBody>
                    <a:bodyPr/>
                    <a:lstStyle/>
                    <a:p>
                      <a:pPr algn="l"/>
                      <a:r>
                        <a:rPr lang="en-US" sz="3200">
                          <a:effectLst/>
                        </a:rPr>
                        <a:t>Linux</a:t>
                      </a:r>
                    </a:p>
                  </a:txBody>
                  <a:tcPr marT="91440" marB="91440" anchor="ctr"/>
                </a:tc>
                <a:tc>
                  <a:txBody>
                    <a:bodyPr/>
                    <a:lstStyle/>
                    <a:p>
                      <a:pPr algn="l"/>
                      <a:r>
                        <a:rPr lang="en-US" sz="3200">
                          <a:effectLst/>
                        </a:rPr>
                        <a:t>In the XDG_DATA_HOME directory</a:t>
                      </a:r>
                    </a:p>
                  </a:txBody>
                  <a:tcPr marT="91440" marB="91440" anchor="ctr"/>
                </a:tc>
                <a:extLst>
                  <a:ext uri="{0D108BD9-81ED-4DB2-BD59-A6C34878D82A}">
                    <a16:rowId xmlns:a16="http://schemas.microsoft.com/office/drawing/2014/main" val="2303192024"/>
                  </a:ext>
                </a:extLst>
              </a:tr>
              <a:tr h="370840">
                <a:tc>
                  <a:txBody>
                    <a:bodyPr/>
                    <a:lstStyle/>
                    <a:p>
                      <a:pPr algn="l"/>
                      <a:r>
                        <a:rPr lang="en-US" sz="3200">
                          <a:effectLst/>
                        </a:rPr>
                        <a:t>macOS</a:t>
                      </a:r>
                    </a:p>
                  </a:txBody>
                  <a:tcPr marT="91440" marB="91440" anchor="ctr"/>
                </a:tc>
                <a:tc>
                  <a:txBody>
                    <a:bodyPr/>
                    <a:lstStyle/>
                    <a:p>
                      <a:pPr algn="l"/>
                      <a:r>
                        <a:rPr lang="en-US" sz="3200">
                          <a:effectLst/>
                        </a:rPr>
                        <a:t>NSUserDefaults</a:t>
                      </a:r>
                    </a:p>
                  </a:txBody>
                  <a:tcPr marT="91440" marB="91440" anchor="ctr"/>
                </a:tc>
                <a:extLst>
                  <a:ext uri="{0D108BD9-81ED-4DB2-BD59-A6C34878D82A}">
                    <a16:rowId xmlns:a16="http://schemas.microsoft.com/office/drawing/2014/main" val="1282399513"/>
                  </a:ext>
                </a:extLst>
              </a:tr>
              <a:tr h="370840">
                <a:tc>
                  <a:txBody>
                    <a:bodyPr/>
                    <a:lstStyle/>
                    <a:p>
                      <a:pPr algn="l"/>
                      <a:r>
                        <a:rPr lang="en-US" sz="3200" dirty="0">
                          <a:effectLst/>
                        </a:rPr>
                        <a:t>Web</a:t>
                      </a:r>
                    </a:p>
                  </a:txBody>
                  <a:tcPr marT="91440" marB="91440" anchor="ctr"/>
                </a:tc>
                <a:tc>
                  <a:txBody>
                    <a:bodyPr/>
                    <a:lstStyle/>
                    <a:p>
                      <a:pPr algn="l"/>
                      <a:r>
                        <a:rPr lang="en-US" sz="3200">
                          <a:effectLst/>
                        </a:rPr>
                        <a:t>LocalStorage</a:t>
                      </a:r>
                    </a:p>
                  </a:txBody>
                  <a:tcPr marT="91440" marB="91440" anchor="ctr"/>
                </a:tc>
                <a:extLst>
                  <a:ext uri="{0D108BD9-81ED-4DB2-BD59-A6C34878D82A}">
                    <a16:rowId xmlns:a16="http://schemas.microsoft.com/office/drawing/2014/main" val="3196721048"/>
                  </a:ext>
                </a:extLst>
              </a:tr>
              <a:tr h="370840">
                <a:tc>
                  <a:txBody>
                    <a:bodyPr/>
                    <a:lstStyle/>
                    <a:p>
                      <a:pPr algn="l"/>
                      <a:r>
                        <a:rPr lang="en-US" sz="3200">
                          <a:effectLst/>
                        </a:rPr>
                        <a:t>Windows</a:t>
                      </a:r>
                    </a:p>
                  </a:txBody>
                  <a:tcPr marT="91440" marB="91440" anchor="ctr"/>
                </a:tc>
                <a:tc>
                  <a:txBody>
                    <a:bodyPr/>
                    <a:lstStyle/>
                    <a:p>
                      <a:pPr algn="l"/>
                      <a:r>
                        <a:rPr lang="en-US" sz="3200" dirty="0">
                          <a:effectLst/>
                        </a:rPr>
                        <a:t>In the roaming </a:t>
                      </a:r>
                      <a:r>
                        <a:rPr lang="en-US" sz="3200" dirty="0" err="1">
                          <a:effectLst/>
                        </a:rPr>
                        <a:t>AppData</a:t>
                      </a:r>
                      <a:r>
                        <a:rPr lang="en-US" sz="3200" dirty="0">
                          <a:effectLst/>
                        </a:rPr>
                        <a:t> directory</a:t>
                      </a:r>
                    </a:p>
                  </a:txBody>
                  <a:tcPr marT="91440" marB="91440" anchor="ctr"/>
                </a:tc>
                <a:extLst>
                  <a:ext uri="{0D108BD9-81ED-4DB2-BD59-A6C34878D82A}">
                    <a16:rowId xmlns:a16="http://schemas.microsoft.com/office/drawing/2014/main" val="4099746254"/>
                  </a:ext>
                </a:extLst>
              </a:tr>
            </a:tbl>
          </a:graphicData>
        </a:graphic>
      </p:graphicFrame>
    </p:spTree>
    <p:extLst>
      <p:ext uri="{BB962C8B-B14F-4D97-AF65-F5344CB8AC3E}">
        <p14:creationId xmlns:p14="http://schemas.microsoft.com/office/powerpoint/2010/main" val="326718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a:stretch>
            <a:fillRect/>
          </a:stretch>
        </p:blipFill>
        <p:spPr>
          <a:xfrm>
            <a:off x="2922103" y="21979"/>
            <a:ext cx="3061253" cy="6852713"/>
          </a:xfrm>
          <a:prstGeom prst="rect">
            <a:avLst/>
          </a:prstGeom>
        </p:spPr>
      </p:pic>
      <p:pic>
        <p:nvPicPr>
          <p:cNvPr id="5" name="Рисунок 4"/>
          <p:cNvPicPr>
            <a:picLocks noChangeAspect="1"/>
          </p:cNvPicPr>
          <p:nvPr/>
        </p:nvPicPr>
        <p:blipFill>
          <a:blip r:embed="rId4"/>
          <a:stretch>
            <a:fillRect/>
          </a:stretch>
        </p:blipFill>
        <p:spPr>
          <a:xfrm>
            <a:off x="0" y="21979"/>
            <a:ext cx="2922104" cy="6852724"/>
          </a:xfrm>
          <a:prstGeom prst="rect">
            <a:avLst/>
          </a:prstGeom>
        </p:spPr>
      </p:pic>
      <p:pic>
        <p:nvPicPr>
          <p:cNvPr id="7" name="Рисунок 6"/>
          <p:cNvPicPr>
            <a:picLocks noChangeAspect="1"/>
          </p:cNvPicPr>
          <p:nvPr/>
        </p:nvPicPr>
        <p:blipFill>
          <a:blip r:embed="rId5"/>
          <a:stretch>
            <a:fillRect/>
          </a:stretch>
        </p:blipFill>
        <p:spPr>
          <a:xfrm>
            <a:off x="5604059" y="21968"/>
            <a:ext cx="3798358" cy="6855958"/>
          </a:xfrm>
          <a:prstGeom prst="rect">
            <a:avLst/>
          </a:prstGeom>
        </p:spPr>
      </p:pic>
      <p:pic>
        <p:nvPicPr>
          <p:cNvPr id="8" name="Рисунок 7"/>
          <p:cNvPicPr>
            <a:picLocks noChangeAspect="1"/>
          </p:cNvPicPr>
          <p:nvPr/>
        </p:nvPicPr>
        <p:blipFill>
          <a:blip r:embed="rId6"/>
          <a:stretch>
            <a:fillRect/>
          </a:stretch>
        </p:blipFill>
        <p:spPr>
          <a:xfrm>
            <a:off x="9402417" y="0"/>
            <a:ext cx="2794385" cy="4134678"/>
          </a:xfrm>
          <a:prstGeom prst="rect">
            <a:avLst/>
          </a:prstGeom>
        </p:spPr>
      </p:pic>
    </p:spTree>
    <p:extLst>
      <p:ext uri="{BB962C8B-B14F-4D97-AF65-F5344CB8AC3E}">
        <p14:creationId xmlns:p14="http://schemas.microsoft.com/office/powerpoint/2010/main" val="2351980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0148" y="0"/>
            <a:ext cx="10515600" cy="1325563"/>
          </a:xfrm>
        </p:spPr>
        <p:txBody>
          <a:bodyPr/>
          <a:lstStyle/>
          <a:p>
            <a:r>
              <a:rPr lang="ru-RU" dirty="0" smtClean="0"/>
              <a:t>Запись данных</a:t>
            </a:r>
            <a:endParaRPr lang="en-US" dirty="0"/>
          </a:p>
        </p:txBody>
      </p:sp>
      <p:sp>
        <p:nvSpPr>
          <p:cNvPr id="3" name="Объект 2"/>
          <p:cNvSpPr>
            <a:spLocks noGrp="1"/>
          </p:cNvSpPr>
          <p:nvPr>
            <p:ph idx="1"/>
          </p:nvPr>
        </p:nvSpPr>
        <p:spPr>
          <a:xfrm>
            <a:off x="159026" y="1490870"/>
            <a:ext cx="12032973" cy="5367129"/>
          </a:xfrm>
        </p:spPr>
        <p:txBody>
          <a:bodyPr>
            <a:noAutofit/>
          </a:bodyPr>
          <a:lstStyle/>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 Obtain shared preferences.</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final </a:t>
            </a:r>
            <a:r>
              <a:rPr lang="en-US" sz="2400" dirty="0" err="1" smtClean="0">
                <a:latin typeface="Courier New" panose="02070309020205020404" pitchFamily="49" charset="0"/>
                <a:cs typeface="Courier New" panose="02070309020205020404" pitchFamily="49" charset="0"/>
              </a:rPr>
              <a:t>SharedPreferences</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prefs</a:t>
            </a:r>
            <a:r>
              <a:rPr lang="en-US" sz="2400" dirty="0" smtClean="0">
                <a:latin typeface="Courier New" panose="02070309020205020404" pitchFamily="49" charset="0"/>
                <a:cs typeface="Courier New" panose="02070309020205020404" pitchFamily="49" charset="0"/>
              </a:rPr>
              <a:t> = await </a:t>
            </a:r>
            <a:r>
              <a:rPr lang="en-US" sz="2400" dirty="0" err="1" smtClean="0">
                <a:latin typeface="Courier New" panose="02070309020205020404" pitchFamily="49" charset="0"/>
                <a:cs typeface="Courier New" panose="02070309020205020404" pitchFamily="49" charset="0"/>
              </a:rPr>
              <a:t>SharedPreferences.getInstance</a:t>
            </a:r>
            <a:r>
              <a:rPr lang="en-US" sz="2400" dirty="0" smtClean="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 Save an integer value to 'counter' key.</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await </a:t>
            </a:r>
            <a:r>
              <a:rPr lang="en-US" sz="2400" dirty="0" err="1" smtClean="0">
                <a:latin typeface="Courier New" panose="02070309020205020404" pitchFamily="49" charset="0"/>
                <a:cs typeface="Courier New" panose="02070309020205020404" pitchFamily="49" charset="0"/>
              </a:rPr>
              <a:t>prefs.setInt</a:t>
            </a:r>
            <a:r>
              <a:rPr lang="en-US" sz="2400" dirty="0" smtClean="0">
                <a:latin typeface="Courier New" panose="02070309020205020404" pitchFamily="49" charset="0"/>
                <a:cs typeface="Courier New" panose="02070309020205020404" pitchFamily="49" charset="0"/>
              </a:rPr>
              <a:t>('counter', 10);</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 Save an </a:t>
            </a:r>
            <a:r>
              <a:rPr lang="en-US" sz="2400" dirty="0" err="1" smtClean="0">
                <a:latin typeface="Courier New" panose="02070309020205020404" pitchFamily="49" charset="0"/>
                <a:cs typeface="Courier New" panose="02070309020205020404" pitchFamily="49" charset="0"/>
              </a:rPr>
              <a:t>boolean</a:t>
            </a:r>
            <a:r>
              <a:rPr lang="en-US" sz="2400" dirty="0" smtClean="0">
                <a:latin typeface="Courier New" panose="02070309020205020404" pitchFamily="49" charset="0"/>
                <a:cs typeface="Courier New" panose="02070309020205020404" pitchFamily="49" charset="0"/>
              </a:rPr>
              <a:t> value to 'repeat' key.</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await </a:t>
            </a:r>
            <a:r>
              <a:rPr lang="en-US" sz="2400" dirty="0" err="1" smtClean="0">
                <a:latin typeface="Courier New" panose="02070309020205020404" pitchFamily="49" charset="0"/>
                <a:cs typeface="Courier New" panose="02070309020205020404" pitchFamily="49" charset="0"/>
              </a:rPr>
              <a:t>prefs.setBool</a:t>
            </a:r>
            <a:r>
              <a:rPr lang="en-US" sz="2400" dirty="0" smtClean="0">
                <a:latin typeface="Courier New" panose="02070309020205020404" pitchFamily="49" charset="0"/>
                <a:cs typeface="Courier New" panose="02070309020205020404" pitchFamily="49" charset="0"/>
              </a:rPr>
              <a:t>('repeat', true);</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 Save an double value to 'decimal' key.</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await </a:t>
            </a:r>
            <a:r>
              <a:rPr lang="en-US" sz="2400" dirty="0" err="1" smtClean="0">
                <a:latin typeface="Courier New" panose="02070309020205020404" pitchFamily="49" charset="0"/>
                <a:cs typeface="Courier New" panose="02070309020205020404" pitchFamily="49" charset="0"/>
              </a:rPr>
              <a:t>prefs.setDouble</a:t>
            </a:r>
            <a:r>
              <a:rPr lang="en-US" sz="2400" dirty="0" smtClean="0">
                <a:latin typeface="Courier New" panose="02070309020205020404" pitchFamily="49" charset="0"/>
                <a:cs typeface="Courier New" panose="02070309020205020404" pitchFamily="49" charset="0"/>
              </a:rPr>
              <a:t>('decimal', 1.5);</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 Save an String value to 'action' key.</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await </a:t>
            </a:r>
            <a:r>
              <a:rPr lang="en-US" sz="2400" dirty="0" err="1" smtClean="0">
                <a:latin typeface="Courier New" panose="02070309020205020404" pitchFamily="49" charset="0"/>
                <a:cs typeface="Courier New" panose="02070309020205020404" pitchFamily="49" charset="0"/>
              </a:rPr>
              <a:t>prefs.setString</a:t>
            </a:r>
            <a:r>
              <a:rPr lang="en-US" sz="2400" dirty="0" smtClean="0">
                <a:latin typeface="Courier New" panose="02070309020205020404" pitchFamily="49" charset="0"/>
                <a:cs typeface="Courier New" panose="02070309020205020404" pitchFamily="49" charset="0"/>
              </a:rPr>
              <a:t>('action', 'Start');</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 Save an list of strings to 'items' key.</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await </a:t>
            </a:r>
            <a:r>
              <a:rPr lang="en-US" sz="2400" dirty="0" err="1" smtClean="0">
                <a:latin typeface="Courier New" panose="02070309020205020404" pitchFamily="49" charset="0"/>
                <a:cs typeface="Courier New" panose="02070309020205020404" pitchFamily="49" charset="0"/>
              </a:rPr>
              <a:t>prefs.setStringList</a:t>
            </a:r>
            <a:r>
              <a:rPr lang="en-US" sz="2400" dirty="0" smtClean="0">
                <a:latin typeface="Courier New" panose="02070309020205020404" pitchFamily="49" charset="0"/>
                <a:cs typeface="Courier New" panose="02070309020205020404" pitchFamily="49" charset="0"/>
              </a:rPr>
              <a:t>('items', &lt;String&gt;['Earth', 'Moon', 'Sun']);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4621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0148" y="0"/>
            <a:ext cx="10515600" cy="1325563"/>
          </a:xfrm>
        </p:spPr>
        <p:txBody>
          <a:bodyPr/>
          <a:lstStyle/>
          <a:p>
            <a:r>
              <a:rPr lang="ru-RU" dirty="0" smtClean="0"/>
              <a:t>Чтение данных</a:t>
            </a:r>
            <a:endParaRPr lang="en-US" dirty="0"/>
          </a:p>
        </p:txBody>
      </p:sp>
      <p:sp>
        <p:nvSpPr>
          <p:cNvPr id="3" name="Объект 2"/>
          <p:cNvSpPr>
            <a:spLocks noGrp="1"/>
          </p:cNvSpPr>
          <p:nvPr>
            <p:ph idx="1"/>
          </p:nvPr>
        </p:nvSpPr>
        <p:spPr>
          <a:xfrm>
            <a:off x="0" y="974036"/>
            <a:ext cx="12191999" cy="5883964"/>
          </a:xfrm>
        </p:spPr>
        <p:txBody>
          <a:bodyPr>
            <a:noAutofit/>
          </a:bodyPr>
          <a:lstStyle/>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 Try reading data from the 'counter' key. If it doesn't exist, returns null.</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final </a:t>
            </a:r>
            <a:r>
              <a:rPr lang="en-US" sz="2400" dirty="0" err="1" smtClean="0">
                <a:latin typeface="Courier New" panose="02070309020205020404" pitchFamily="49" charset="0"/>
                <a:cs typeface="Courier New" panose="02070309020205020404" pitchFamily="49" charset="0"/>
              </a:rPr>
              <a:t>int</a:t>
            </a:r>
            <a:r>
              <a:rPr lang="en-US" sz="2400" dirty="0" smtClean="0">
                <a:latin typeface="Courier New" panose="02070309020205020404" pitchFamily="49" charset="0"/>
                <a:cs typeface="Courier New" panose="02070309020205020404" pitchFamily="49" charset="0"/>
              </a:rPr>
              <a:t>? counter = </a:t>
            </a:r>
            <a:r>
              <a:rPr lang="en-US" sz="2400" dirty="0" err="1" smtClean="0">
                <a:latin typeface="Courier New" panose="02070309020205020404" pitchFamily="49" charset="0"/>
                <a:cs typeface="Courier New" panose="02070309020205020404" pitchFamily="49" charset="0"/>
              </a:rPr>
              <a:t>prefs.getInt</a:t>
            </a:r>
            <a:r>
              <a:rPr lang="en-US" sz="2400" dirty="0" smtClean="0">
                <a:latin typeface="Courier New" panose="02070309020205020404" pitchFamily="49" charset="0"/>
                <a:cs typeface="Courier New" panose="02070309020205020404" pitchFamily="49" charset="0"/>
              </a:rPr>
              <a:t>('counter');</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 Try reading data from the 'repeat' key. If it doesn't exist, returns null.</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final bool? repeat = </a:t>
            </a:r>
            <a:r>
              <a:rPr lang="en-US" sz="2400" dirty="0" err="1" smtClean="0">
                <a:latin typeface="Courier New" panose="02070309020205020404" pitchFamily="49" charset="0"/>
                <a:cs typeface="Courier New" panose="02070309020205020404" pitchFamily="49" charset="0"/>
              </a:rPr>
              <a:t>prefs.getBool</a:t>
            </a:r>
            <a:r>
              <a:rPr lang="en-US" sz="2400" dirty="0" smtClean="0">
                <a:latin typeface="Courier New" panose="02070309020205020404" pitchFamily="49" charset="0"/>
                <a:cs typeface="Courier New" panose="02070309020205020404" pitchFamily="49" charset="0"/>
              </a:rPr>
              <a:t>('repeat');</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 Try reading data from the 'decimal' key. If it doesn't exist, returns null.</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final double? decimal = </a:t>
            </a:r>
            <a:r>
              <a:rPr lang="en-US" sz="2400" dirty="0" err="1" smtClean="0">
                <a:latin typeface="Courier New" panose="02070309020205020404" pitchFamily="49" charset="0"/>
                <a:cs typeface="Courier New" panose="02070309020205020404" pitchFamily="49" charset="0"/>
              </a:rPr>
              <a:t>prefs.getDouble</a:t>
            </a:r>
            <a:r>
              <a:rPr lang="en-US" sz="2400" dirty="0" smtClean="0">
                <a:latin typeface="Courier New" panose="02070309020205020404" pitchFamily="49" charset="0"/>
                <a:cs typeface="Courier New" panose="02070309020205020404" pitchFamily="49" charset="0"/>
              </a:rPr>
              <a:t>('decimal');</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 Try reading data from the 'action' key. If it doesn't exist, returns null.</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final String? action = </a:t>
            </a:r>
            <a:r>
              <a:rPr lang="en-US" sz="2400" dirty="0" err="1" smtClean="0">
                <a:latin typeface="Courier New" panose="02070309020205020404" pitchFamily="49" charset="0"/>
                <a:cs typeface="Courier New" panose="02070309020205020404" pitchFamily="49" charset="0"/>
              </a:rPr>
              <a:t>prefs.getString</a:t>
            </a:r>
            <a:r>
              <a:rPr lang="en-US" sz="2400" dirty="0" smtClean="0">
                <a:latin typeface="Courier New" panose="02070309020205020404" pitchFamily="49" charset="0"/>
                <a:cs typeface="Courier New" panose="02070309020205020404" pitchFamily="49" charset="0"/>
              </a:rPr>
              <a:t>('action');</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 Try reading data from the 'items' key. If it doesn't exist, returns null.</a:t>
            </a:r>
          </a:p>
          <a:p>
            <a:pPr marL="0" indent="0">
              <a:lnSpc>
                <a:spcPct val="100000"/>
              </a:lnSpc>
              <a:spcBef>
                <a:spcPts val="0"/>
              </a:spcBef>
              <a:buNone/>
            </a:pPr>
            <a:r>
              <a:rPr lang="en-US" sz="2400" dirty="0" smtClean="0">
                <a:latin typeface="Courier New" panose="02070309020205020404" pitchFamily="49" charset="0"/>
                <a:cs typeface="Courier New" panose="02070309020205020404" pitchFamily="49" charset="0"/>
              </a:rPr>
              <a:t>final List&lt;String&gt;? items = </a:t>
            </a:r>
            <a:r>
              <a:rPr lang="en-US" sz="2400" dirty="0" err="1" smtClean="0">
                <a:latin typeface="Courier New" panose="02070309020205020404" pitchFamily="49" charset="0"/>
                <a:cs typeface="Courier New" panose="02070309020205020404" pitchFamily="49" charset="0"/>
              </a:rPr>
              <a:t>prefs.getStringList</a:t>
            </a:r>
            <a:r>
              <a:rPr lang="en-US" sz="2400" dirty="0" smtClean="0">
                <a:latin typeface="Courier New" panose="02070309020205020404" pitchFamily="49" charset="0"/>
                <a:cs typeface="Courier New" panose="02070309020205020404" pitchFamily="49" charset="0"/>
              </a:rPr>
              <a:t>('items');</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5473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Удаление данных</a:t>
            </a:r>
            <a:endParaRPr lang="en-US" dirty="0"/>
          </a:p>
        </p:txBody>
      </p:sp>
      <p:sp>
        <p:nvSpPr>
          <p:cNvPr id="3" name="Объект 2"/>
          <p:cNvSpPr>
            <a:spLocks noGrp="1"/>
          </p:cNvSpPr>
          <p:nvPr>
            <p:ph idx="1"/>
          </p:nvPr>
        </p:nvSpPr>
        <p:spPr/>
        <p:txBody>
          <a:bodyPr/>
          <a:lstStyle/>
          <a:p>
            <a:pPr marL="0" indent="0">
              <a:buNone/>
            </a:pPr>
            <a:r>
              <a:rPr lang="en-US" dirty="0" smtClean="0"/>
              <a:t>// Remove data for the 'counter' key.</a:t>
            </a:r>
          </a:p>
          <a:p>
            <a:pPr marL="0" indent="0">
              <a:buNone/>
            </a:pPr>
            <a:r>
              <a:rPr lang="en-US" dirty="0" smtClean="0"/>
              <a:t>await </a:t>
            </a:r>
            <a:r>
              <a:rPr lang="en-US" dirty="0" err="1" smtClean="0"/>
              <a:t>prefs.remove</a:t>
            </a:r>
            <a:r>
              <a:rPr lang="en-US" dirty="0" smtClean="0"/>
              <a:t>('counter');</a:t>
            </a:r>
          </a:p>
          <a:p>
            <a:pPr marL="0" indent="0">
              <a:buNone/>
            </a:pPr>
            <a:endParaRPr lang="en-US" dirty="0"/>
          </a:p>
        </p:txBody>
      </p:sp>
    </p:spTree>
    <p:extLst>
      <p:ext uri="{BB962C8B-B14F-4D97-AF65-F5344CB8AC3E}">
        <p14:creationId xmlns:p14="http://schemas.microsoft.com/office/powerpoint/2010/main" val="431505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SharedPreferencesAsync</a:t>
            </a:r>
            <a:r>
              <a:rPr lang="en-US" dirty="0"/>
              <a:t> </a:t>
            </a:r>
          </a:p>
        </p:txBody>
      </p:sp>
      <p:sp>
        <p:nvSpPr>
          <p:cNvPr id="3" name="Объект 2"/>
          <p:cNvSpPr>
            <a:spLocks noGrp="1"/>
          </p:cNvSpPr>
          <p:nvPr>
            <p:ph idx="1"/>
          </p:nvPr>
        </p:nvSpPr>
        <p:spPr>
          <a:xfrm>
            <a:off x="263047" y="1453020"/>
            <a:ext cx="11090753" cy="5404980"/>
          </a:xfrm>
        </p:spPr>
        <p:txBody>
          <a:bodyPr>
            <a:normAutofit lnSpcReduction="10000"/>
          </a:bodyPr>
          <a:lstStyle/>
          <a:p>
            <a:pPr marL="0" indent="0">
              <a:buNone/>
            </a:pPr>
            <a:r>
              <a:rPr lang="en-US" dirty="0"/>
              <a:t>final </a:t>
            </a:r>
            <a:r>
              <a:rPr lang="en-US" dirty="0" err="1"/>
              <a:t>SharedPreferencesAsync</a:t>
            </a:r>
            <a:r>
              <a:rPr lang="en-US" dirty="0"/>
              <a:t> </a:t>
            </a:r>
            <a:r>
              <a:rPr lang="en-US" dirty="0" err="1"/>
              <a:t>asyncPrefs</a:t>
            </a:r>
            <a:r>
              <a:rPr lang="en-US" dirty="0"/>
              <a:t> = </a:t>
            </a:r>
            <a:r>
              <a:rPr lang="en-US" dirty="0" err="1"/>
              <a:t>SharedPreferencesAsync</a:t>
            </a:r>
            <a:r>
              <a:rPr lang="en-US" dirty="0"/>
              <a:t>();</a:t>
            </a:r>
          </a:p>
          <a:p>
            <a:pPr marL="0" indent="0">
              <a:buNone/>
            </a:pPr>
            <a:endParaRPr lang="en-US" dirty="0"/>
          </a:p>
          <a:p>
            <a:pPr marL="0" indent="0">
              <a:buNone/>
            </a:pPr>
            <a:r>
              <a:rPr lang="en-US" dirty="0"/>
              <a:t>await </a:t>
            </a:r>
            <a:r>
              <a:rPr lang="en-US" dirty="0" err="1"/>
              <a:t>asyncPrefs.setBool</a:t>
            </a:r>
            <a:r>
              <a:rPr lang="en-US" dirty="0"/>
              <a:t>('repeat', true);</a:t>
            </a:r>
          </a:p>
          <a:p>
            <a:pPr marL="0" indent="0">
              <a:buNone/>
            </a:pPr>
            <a:r>
              <a:rPr lang="en-US" dirty="0"/>
              <a:t>await </a:t>
            </a:r>
            <a:r>
              <a:rPr lang="en-US" dirty="0" err="1"/>
              <a:t>asyncPrefs.setString</a:t>
            </a:r>
            <a:r>
              <a:rPr lang="en-US" dirty="0"/>
              <a:t>('action', 'Start');</a:t>
            </a:r>
          </a:p>
          <a:p>
            <a:pPr marL="0" indent="0">
              <a:buNone/>
            </a:pPr>
            <a:endParaRPr lang="en-US" dirty="0"/>
          </a:p>
          <a:p>
            <a:pPr marL="0" indent="0">
              <a:buNone/>
            </a:pPr>
            <a:r>
              <a:rPr lang="en-US" dirty="0"/>
              <a:t>final bool? repeat = await </a:t>
            </a:r>
            <a:r>
              <a:rPr lang="en-US" dirty="0" err="1"/>
              <a:t>asyncPrefs.getBool</a:t>
            </a:r>
            <a:r>
              <a:rPr lang="en-US" dirty="0"/>
              <a:t>('repeat');</a:t>
            </a:r>
          </a:p>
          <a:p>
            <a:pPr marL="0" indent="0">
              <a:buNone/>
            </a:pPr>
            <a:r>
              <a:rPr lang="en-US" dirty="0"/>
              <a:t>final String? action = await </a:t>
            </a:r>
            <a:r>
              <a:rPr lang="en-US" dirty="0" err="1"/>
              <a:t>asyncPrefs.getString</a:t>
            </a:r>
            <a:r>
              <a:rPr lang="en-US" dirty="0"/>
              <a:t>('action');</a:t>
            </a:r>
          </a:p>
          <a:p>
            <a:pPr marL="0" indent="0">
              <a:buNone/>
            </a:pPr>
            <a:endParaRPr lang="en-US" dirty="0"/>
          </a:p>
          <a:p>
            <a:pPr marL="0" indent="0">
              <a:buNone/>
            </a:pPr>
            <a:r>
              <a:rPr lang="en-US" dirty="0"/>
              <a:t>await </a:t>
            </a:r>
            <a:r>
              <a:rPr lang="en-US" dirty="0" err="1"/>
              <a:t>asyncPrefs.remove</a:t>
            </a:r>
            <a:r>
              <a:rPr lang="en-US" dirty="0"/>
              <a:t>('repeat');</a:t>
            </a:r>
          </a:p>
          <a:p>
            <a:pPr marL="0" indent="0">
              <a:buNone/>
            </a:pPr>
            <a:endParaRPr lang="en-US" dirty="0"/>
          </a:p>
          <a:p>
            <a:pPr marL="0" indent="0">
              <a:buNone/>
            </a:pPr>
            <a:r>
              <a:rPr lang="en-US" dirty="0" smtClean="0"/>
              <a:t>await </a:t>
            </a:r>
            <a:r>
              <a:rPr lang="en-US" dirty="0" err="1"/>
              <a:t>asyncPrefs.clear</a:t>
            </a:r>
            <a:r>
              <a:rPr lang="en-US" dirty="0"/>
              <a:t>(</a:t>
            </a:r>
            <a:r>
              <a:rPr lang="en-US" dirty="0" err="1"/>
              <a:t>allowList</a:t>
            </a:r>
            <a:r>
              <a:rPr lang="en-US" dirty="0"/>
              <a:t>: &lt;String&gt;{'action', 'repeat'});</a:t>
            </a:r>
          </a:p>
        </p:txBody>
      </p:sp>
    </p:spTree>
    <p:extLst>
      <p:ext uri="{BB962C8B-B14F-4D97-AF65-F5344CB8AC3E}">
        <p14:creationId xmlns:p14="http://schemas.microsoft.com/office/powerpoint/2010/main" val="3415084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12192000" cy="6858000"/>
          </a:xfrm>
        </p:spPr>
        <p:txBody>
          <a:bodyPr>
            <a:normAutofit fontScale="85000" lnSpcReduction="20000"/>
          </a:bodyPr>
          <a:lstStyle/>
          <a:p>
            <a:pPr marL="0" indent="0">
              <a:buNone/>
            </a:pPr>
            <a:r>
              <a:rPr lang="en-US" dirty="0" smtClean="0"/>
              <a:t>final </a:t>
            </a:r>
            <a:r>
              <a:rPr lang="en-US" b="1" dirty="0" err="1" smtClean="0"/>
              <a:t>SharedPreferencesWithCache</a:t>
            </a:r>
            <a:r>
              <a:rPr lang="en-US" dirty="0" smtClean="0"/>
              <a:t> </a:t>
            </a:r>
            <a:r>
              <a:rPr lang="en-US" dirty="0" err="1" smtClean="0"/>
              <a:t>prefsWithCache</a:t>
            </a:r>
            <a:r>
              <a:rPr lang="en-US" dirty="0" smtClean="0"/>
              <a:t> =</a:t>
            </a:r>
          </a:p>
          <a:p>
            <a:pPr marL="0" indent="0">
              <a:buNone/>
            </a:pPr>
            <a:r>
              <a:rPr lang="en-US" dirty="0" smtClean="0"/>
              <a:t>    await </a:t>
            </a:r>
            <a:r>
              <a:rPr lang="en-US" dirty="0" err="1" smtClean="0"/>
              <a:t>SharedPreferencesWithCache.create</a:t>
            </a:r>
            <a:r>
              <a:rPr lang="en-US" dirty="0" smtClean="0"/>
              <a:t>(</a:t>
            </a:r>
          </a:p>
          <a:p>
            <a:pPr marL="0" indent="0">
              <a:buNone/>
            </a:pPr>
            <a:r>
              <a:rPr lang="en-US" dirty="0" smtClean="0"/>
              <a:t>  </a:t>
            </a:r>
            <a:r>
              <a:rPr lang="en-US" dirty="0" err="1" smtClean="0"/>
              <a:t>cacheOptions</a:t>
            </a:r>
            <a:r>
              <a:rPr lang="en-US" dirty="0" smtClean="0"/>
              <a:t>: </a:t>
            </a:r>
            <a:r>
              <a:rPr lang="en-US" dirty="0" err="1" smtClean="0"/>
              <a:t>const</a:t>
            </a:r>
            <a:r>
              <a:rPr lang="en-US" dirty="0" smtClean="0"/>
              <a:t> </a:t>
            </a:r>
            <a:r>
              <a:rPr lang="en-US" dirty="0" err="1" smtClean="0"/>
              <a:t>SharedPreferencesWithCacheOptions</a:t>
            </a:r>
            <a:r>
              <a:rPr lang="en-US" dirty="0" smtClean="0"/>
              <a:t>(</a:t>
            </a:r>
          </a:p>
          <a:p>
            <a:pPr marL="0" indent="0">
              <a:buNone/>
            </a:pPr>
            <a:r>
              <a:rPr lang="en-US" dirty="0" smtClean="0"/>
              <a:t>    // When an </a:t>
            </a:r>
            <a:r>
              <a:rPr lang="en-US" dirty="0" err="1" smtClean="0"/>
              <a:t>allowlist</a:t>
            </a:r>
            <a:r>
              <a:rPr lang="en-US" dirty="0" smtClean="0"/>
              <a:t> is included, any keys that aren't included cannot be used.</a:t>
            </a:r>
          </a:p>
          <a:p>
            <a:pPr marL="0" indent="0">
              <a:buNone/>
            </a:pPr>
            <a:r>
              <a:rPr lang="en-US" dirty="0" smtClean="0"/>
              <a:t>    </a:t>
            </a:r>
            <a:r>
              <a:rPr lang="en-US" dirty="0" err="1" smtClean="0"/>
              <a:t>allowList</a:t>
            </a:r>
            <a:r>
              <a:rPr lang="en-US" dirty="0" smtClean="0"/>
              <a:t>: &lt;String&gt;{'repeat', 'action'},</a:t>
            </a:r>
          </a:p>
          <a:p>
            <a:pPr marL="0" indent="0">
              <a:buNone/>
            </a:pPr>
            <a:r>
              <a:rPr lang="en-US" dirty="0" smtClean="0"/>
              <a:t>  ),</a:t>
            </a:r>
          </a:p>
          <a:p>
            <a:pPr marL="0" indent="0">
              <a:buNone/>
            </a:pPr>
            <a:r>
              <a:rPr lang="en-US" dirty="0" smtClean="0"/>
              <a:t>);</a:t>
            </a:r>
          </a:p>
          <a:p>
            <a:pPr marL="0" indent="0">
              <a:buNone/>
            </a:pPr>
            <a:endParaRPr lang="en-US" dirty="0" smtClean="0"/>
          </a:p>
          <a:p>
            <a:pPr marL="0" indent="0">
              <a:buNone/>
            </a:pPr>
            <a:r>
              <a:rPr lang="en-US" dirty="0" smtClean="0"/>
              <a:t>await </a:t>
            </a:r>
            <a:r>
              <a:rPr lang="en-US" dirty="0" err="1" smtClean="0"/>
              <a:t>prefsWithCache.setBool</a:t>
            </a:r>
            <a:r>
              <a:rPr lang="en-US" dirty="0" smtClean="0"/>
              <a:t>('repeat', true);</a:t>
            </a:r>
          </a:p>
          <a:p>
            <a:pPr marL="0" indent="0">
              <a:buNone/>
            </a:pPr>
            <a:r>
              <a:rPr lang="en-US" dirty="0" smtClean="0"/>
              <a:t>await </a:t>
            </a:r>
            <a:r>
              <a:rPr lang="en-US" dirty="0" err="1" smtClean="0"/>
              <a:t>prefsWithCache.setString</a:t>
            </a:r>
            <a:r>
              <a:rPr lang="en-US" dirty="0" smtClean="0"/>
              <a:t>('action', 'Start');</a:t>
            </a:r>
          </a:p>
          <a:p>
            <a:pPr marL="0" indent="0">
              <a:buNone/>
            </a:pPr>
            <a:endParaRPr lang="en-US" dirty="0" smtClean="0"/>
          </a:p>
          <a:p>
            <a:pPr marL="0" indent="0">
              <a:buNone/>
            </a:pPr>
            <a:r>
              <a:rPr lang="en-US" dirty="0" smtClean="0"/>
              <a:t>final bool? repeat = </a:t>
            </a:r>
            <a:r>
              <a:rPr lang="en-US" dirty="0" err="1" smtClean="0"/>
              <a:t>prefsWithCache.getBool</a:t>
            </a:r>
            <a:r>
              <a:rPr lang="en-US" dirty="0" smtClean="0"/>
              <a:t>('repeat');</a:t>
            </a:r>
          </a:p>
          <a:p>
            <a:pPr marL="0" indent="0">
              <a:buNone/>
            </a:pPr>
            <a:r>
              <a:rPr lang="en-US" dirty="0" smtClean="0"/>
              <a:t>final String? action = </a:t>
            </a:r>
            <a:r>
              <a:rPr lang="en-US" dirty="0" err="1" smtClean="0"/>
              <a:t>prefsWithCache.getString</a:t>
            </a:r>
            <a:r>
              <a:rPr lang="en-US" dirty="0" smtClean="0"/>
              <a:t>('action');</a:t>
            </a:r>
          </a:p>
          <a:p>
            <a:pPr marL="0" indent="0">
              <a:buNone/>
            </a:pPr>
            <a:endParaRPr lang="en-US" dirty="0" smtClean="0"/>
          </a:p>
          <a:p>
            <a:pPr marL="0" indent="0">
              <a:buNone/>
            </a:pPr>
            <a:r>
              <a:rPr lang="en-US" dirty="0" smtClean="0"/>
              <a:t>await </a:t>
            </a:r>
            <a:r>
              <a:rPr lang="en-US" dirty="0" err="1" smtClean="0"/>
              <a:t>prefsWithCache.remove</a:t>
            </a:r>
            <a:r>
              <a:rPr lang="en-US" dirty="0" smtClean="0"/>
              <a:t>('repeat');</a:t>
            </a:r>
          </a:p>
          <a:p>
            <a:pPr marL="0" indent="0">
              <a:buNone/>
            </a:pPr>
            <a:endParaRPr lang="en-US" dirty="0" smtClean="0"/>
          </a:p>
          <a:p>
            <a:pPr marL="0" indent="0">
              <a:buNone/>
            </a:pPr>
            <a:r>
              <a:rPr lang="en-US" dirty="0" smtClean="0"/>
              <a:t>await </a:t>
            </a:r>
            <a:r>
              <a:rPr lang="en-US" dirty="0" err="1" smtClean="0"/>
              <a:t>prefsWithCache.clear</a:t>
            </a:r>
            <a:r>
              <a:rPr lang="en-US" dirty="0" smtClean="0"/>
              <a:t>();</a:t>
            </a:r>
            <a:endParaRPr lang="en-US" dirty="0"/>
          </a:p>
        </p:txBody>
      </p:sp>
    </p:spTree>
    <p:extLst>
      <p:ext uri="{BB962C8B-B14F-4D97-AF65-F5344CB8AC3E}">
        <p14:creationId xmlns:p14="http://schemas.microsoft.com/office/powerpoint/2010/main" val="1682243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Несколько экземпляров</a:t>
            </a:r>
            <a:endParaRPr lang="en-US" dirty="0"/>
          </a:p>
        </p:txBody>
      </p:sp>
      <p:sp>
        <p:nvSpPr>
          <p:cNvPr id="3" name="Объект 2"/>
          <p:cNvSpPr>
            <a:spLocks noGrp="1"/>
          </p:cNvSpPr>
          <p:nvPr>
            <p:ph idx="1"/>
          </p:nvPr>
        </p:nvSpPr>
        <p:spPr/>
        <p:txBody>
          <a:bodyPr>
            <a:normAutofit/>
          </a:bodyPr>
          <a:lstStyle/>
          <a:p>
            <a:r>
              <a:rPr lang="ru-RU" dirty="0"/>
              <a:t>Если вы используете </a:t>
            </a:r>
            <a:r>
              <a:rPr lang="ru-RU" dirty="0" err="1"/>
              <a:t>shared_preferences</a:t>
            </a:r>
            <a:r>
              <a:rPr lang="ru-RU" dirty="0"/>
              <a:t> из нескольких </a:t>
            </a:r>
            <a:r>
              <a:rPr lang="ru-RU" dirty="0" err="1"/>
              <a:t>изолятов</a:t>
            </a:r>
            <a:r>
              <a:rPr lang="ru-RU" dirty="0"/>
              <a:t>, поскольку каждый </a:t>
            </a:r>
            <a:r>
              <a:rPr lang="ru-RU" dirty="0" err="1"/>
              <a:t>изолят</a:t>
            </a:r>
            <a:r>
              <a:rPr lang="ru-RU" dirty="0"/>
              <a:t> имеет свой собственный </a:t>
            </a:r>
            <a:r>
              <a:rPr lang="ru-RU" dirty="0" err="1"/>
              <a:t>синглтон</a:t>
            </a:r>
            <a:r>
              <a:rPr lang="ru-RU" dirty="0"/>
              <a:t> </a:t>
            </a:r>
            <a:r>
              <a:rPr lang="ru-RU" dirty="0" err="1"/>
              <a:t>SharedPreferences</a:t>
            </a:r>
            <a:r>
              <a:rPr lang="ru-RU" dirty="0"/>
              <a:t> и кэш</a:t>
            </a:r>
            <a:r>
              <a:rPr lang="ru-RU" dirty="0" smtClean="0"/>
              <a:t>.</a:t>
            </a:r>
          </a:p>
          <a:p>
            <a:r>
              <a:rPr lang="ru-RU" dirty="0" smtClean="0"/>
              <a:t>Если </a:t>
            </a:r>
            <a:r>
              <a:rPr lang="ru-RU" dirty="0"/>
              <a:t>вы используете </a:t>
            </a:r>
            <a:r>
              <a:rPr lang="ru-RU" dirty="0" err="1"/>
              <a:t>shared_preferences</a:t>
            </a:r>
            <a:r>
              <a:rPr lang="ru-RU" dirty="0"/>
              <a:t> в нескольких </a:t>
            </a:r>
            <a:r>
              <a:rPr lang="en-US" dirty="0"/>
              <a:t>engine instances </a:t>
            </a:r>
            <a:r>
              <a:rPr lang="ru-RU" dirty="0" smtClean="0"/>
              <a:t>(</a:t>
            </a:r>
            <a:r>
              <a:rPr lang="ru-RU" dirty="0"/>
              <a:t>включая те, которые созданы плагинами, создающими фоновые контексты на мобильных устройствах, такими как </a:t>
            </a:r>
            <a:r>
              <a:rPr lang="ru-RU" dirty="0" err="1"/>
              <a:t>firebase_messaging</a:t>
            </a:r>
            <a:r>
              <a:rPr lang="ru-RU" dirty="0" smtClean="0"/>
              <a:t>).</a:t>
            </a:r>
          </a:p>
          <a:p>
            <a:r>
              <a:rPr lang="ru-RU" dirty="0" smtClean="0"/>
              <a:t>Если </a:t>
            </a:r>
            <a:r>
              <a:rPr lang="ru-RU" dirty="0"/>
              <a:t>вы изменяете базовое хранилище системных настроек с помощью чего-то другого, кроме плагина </a:t>
            </a:r>
            <a:r>
              <a:rPr lang="ru-RU" dirty="0" err="1"/>
              <a:t>shared_preferences</a:t>
            </a:r>
            <a:r>
              <a:rPr lang="ru-RU" dirty="0"/>
              <a:t>, например, машинного кода.</a:t>
            </a:r>
            <a:endParaRPr lang="en-US" dirty="0"/>
          </a:p>
        </p:txBody>
      </p:sp>
    </p:spTree>
    <p:extLst>
      <p:ext uri="{BB962C8B-B14F-4D97-AF65-F5344CB8AC3E}">
        <p14:creationId xmlns:p14="http://schemas.microsoft.com/office/powerpoint/2010/main" val="1544221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Migrating from </a:t>
            </a:r>
            <a:r>
              <a:rPr lang="en-US" dirty="0" err="1"/>
              <a:t>SharedPreferences</a:t>
            </a:r>
            <a:r>
              <a:rPr lang="en-US" dirty="0"/>
              <a:t> to </a:t>
            </a:r>
            <a:r>
              <a:rPr lang="en-US" dirty="0" err="1"/>
              <a:t>SharedPreferencesAsync</a:t>
            </a:r>
            <a:r>
              <a:rPr lang="en-US" dirty="0"/>
              <a:t>/</a:t>
            </a:r>
            <a:r>
              <a:rPr lang="en-US" dirty="0" err="1"/>
              <a:t>WithCache</a:t>
            </a:r>
            <a:endParaRPr lang="en-US" dirty="0"/>
          </a:p>
        </p:txBody>
      </p:sp>
      <p:sp>
        <p:nvSpPr>
          <p:cNvPr id="3" name="Объект 2"/>
          <p:cNvSpPr>
            <a:spLocks noGrp="1"/>
          </p:cNvSpPr>
          <p:nvPr>
            <p:ph idx="1"/>
          </p:nvPr>
        </p:nvSpPr>
        <p:spPr>
          <a:xfrm>
            <a:off x="0" y="1825624"/>
            <a:ext cx="12192000" cy="5032376"/>
          </a:xfrm>
        </p:spPr>
        <p:txBody>
          <a:bodyPr>
            <a:noAutofit/>
          </a:bodyPr>
          <a:lstStyle/>
          <a:p>
            <a:pPr marL="0" indent="0" algn="just">
              <a:buNone/>
            </a:pPr>
            <a:r>
              <a:rPr lang="en-US" sz="3600" dirty="0" smtClean="0"/>
              <a:t>	</a:t>
            </a:r>
            <a:r>
              <a:rPr lang="ru-RU" sz="3600" dirty="0" smtClean="0"/>
              <a:t>В </a:t>
            </a:r>
            <a:r>
              <a:rPr lang="ru-RU" sz="3600" dirty="0"/>
              <a:t>настоящее время переход с более старого API [</a:t>
            </a:r>
            <a:r>
              <a:rPr lang="ru-RU" sz="3600" dirty="0" err="1"/>
              <a:t>SharedPreferences</a:t>
            </a:r>
            <a:r>
              <a:rPr lang="ru-RU" sz="3600" dirty="0"/>
              <a:t>] на более </a:t>
            </a:r>
            <a:r>
              <a:rPr lang="ru-RU" sz="3600" dirty="0" smtClean="0"/>
              <a:t>новый</a:t>
            </a:r>
            <a:r>
              <a:rPr lang="en-US" sz="3600" dirty="0" smtClean="0"/>
              <a:t> </a:t>
            </a:r>
            <a:r>
              <a:rPr lang="ru-RU" sz="3600" dirty="0" err="1" smtClean="0"/>
              <a:t>SharedPreferencesAsync</a:t>
            </a:r>
            <a:r>
              <a:rPr lang="ru-RU" sz="3600" dirty="0"/>
              <a:t>] или [</a:t>
            </a:r>
            <a:r>
              <a:rPr lang="ru-RU" sz="3600" dirty="0" err="1"/>
              <a:t>SharedPreferencesWithCache</a:t>
            </a:r>
            <a:r>
              <a:rPr lang="ru-RU" sz="3600" dirty="0"/>
              <a:t>] необходимо выполнять вручную. Простой формой этого может быть получение всех настроек с помощью [</a:t>
            </a:r>
            <a:r>
              <a:rPr lang="ru-RU" sz="3600" dirty="0" err="1"/>
              <a:t>SharedPreferences</a:t>
            </a:r>
            <a:r>
              <a:rPr lang="ru-RU" sz="3600" dirty="0"/>
              <a:t>] и добавление их обратно с помощью [</a:t>
            </a:r>
            <a:r>
              <a:rPr lang="ru-RU" sz="3600" dirty="0" err="1"/>
              <a:t>SharedPreferencesAsync</a:t>
            </a:r>
            <a:r>
              <a:rPr lang="ru-RU" sz="3600" dirty="0"/>
              <a:t>], а затем сохранение предпочтений, указывающих на то, что миграция была выполнена, чтобы в будущих запусках миграция не повторялась.</a:t>
            </a:r>
            <a:endParaRPr lang="en-US" sz="3600" dirty="0"/>
          </a:p>
        </p:txBody>
      </p:sp>
    </p:spTree>
    <p:extLst>
      <p:ext uri="{BB962C8B-B14F-4D97-AF65-F5344CB8AC3E}">
        <p14:creationId xmlns:p14="http://schemas.microsoft.com/office/powerpoint/2010/main" val="2227493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Adding, Removing, or changing prefixes on </a:t>
            </a:r>
            <a:r>
              <a:rPr lang="en-US" dirty="0" err="1" smtClean="0"/>
              <a:t>SharedPreferences</a:t>
            </a:r>
            <a:endParaRPr lang="en-US" dirty="0"/>
          </a:p>
        </p:txBody>
      </p:sp>
      <p:sp>
        <p:nvSpPr>
          <p:cNvPr id="3" name="Объект 2"/>
          <p:cNvSpPr>
            <a:spLocks noGrp="1"/>
          </p:cNvSpPr>
          <p:nvPr>
            <p:ph idx="1"/>
          </p:nvPr>
        </p:nvSpPr>
        <p:spPr>
          <a:xfrm>
            <a:off x="263047" y="1825625"/>
            <a:ext cx="11749413" cy="4938430"/>
          </a:xfrm>
        </p:spPr>
        <p:txBody>
          <a:bodyPr>
            <a:normAutofit lnSpcReduction="10000"/>
          </a:bodyPr>
          <a:lstStyle/>
          <a:p>
            <a:pPr marL="0" indent="0" algn="just">
              <a:buNone/>
            </a:pPr>
            <a:r>
              <a:rPr lang="en-US" dirty="0" smtClean="0"/>
              <a:t>	</a:t>
            </a:r>
            <a:r>
              <a:rPr lang="ru-RU" sz="3200" dirty="0" smtClean="0"/>
              <a:t>По </a:t>
            </a:r>
            <a:r>
              <a:rPr lang="ru-RU" sz="3200" dirty="0"/>
              <a:t>умолчанию класс </a:t>
            </a:r>
            <a:r>
              <a:rPr lang="ru-RU" sz="3200" dirty="0" err="1"/>
              <a:t>SharedPreferences</a:t>
            </a:r>
            <a:r>
              <a:rPr lang="ru-RU" sz="3200" dirty="0"/>
              <a:t> будет считывать (и записывать) только те настройки, которые начинаются с префикса </a:t>
            </a:r>
            <a:r>
              <a:rPr lang="ru-RU" sz="3200" dirty="0" err="1"/>
              <a:t>flutter</a:t>
            </a:r>
            <a:r>
              <a:rPr lang="ru-RU" sz="3200" dirty="0"/>
              <a:t>.. Все это обрабатывается плагином самостоятельно и не требует добавления этого префикса вручную. В качестве альтернативы, </a:t>
            </a:r>
            <a:r>
              <a:rPr lang="ru-RU" sz="3200" dirty="0" err="1"/>
              <a:t>SharedPreferences</a:t>
            </a:r>
            <a:r>
              <a:rPr lang="ru-RU" sz="3200" dirty="0"/>
              <a:t> можно настроить на использование любого префикса, добавив вызов </a:t>
            </a:r>
            <a:r>
              <a:rPr lang="ru-RU" sz="3200" dirty="0" err="1"/>
              <a:t>setPrefix</a:t>
            </a:r>
            <a:r>
              <a:rPr lang="ru-RU" sz="3200" dirty="0"/>
              <a:t> перед созданием любых экземпляров </a:t>
            </a:r>
            <a:r>
              <a:rPr lang="ru-RU" sz="3200" dirty="0" err="1"/>
              <a:t>SharedPreferences</a:t>
            </a:r>
            <a:r>
              <a:rPr lang="ru-RU" sz="3200" dirty="0"/>
              <a:t>. Вызов </a:t>
            </a:r>
            <a:r>
              <a:rPr lang="ru-RU" sz="3200" dirty="0" err="1"/>
              <a:t>setPrefix</a:t>
            </a:r>
            <a:r>
              <a:rPr lang="ru-RU" sz="3200" dirty="0"/>
              <a:t> после создания экземпляра </a:t>
            </a:r>
            <a:r>
              <a:rPr lang="ru-RU" sz="3200" dirty="0" err="1"/>
              <a:t>SharedPreferences</a:t>
            </a:r>
            <a:r>
              <a:rPr lang="ru-RU" sz="3200" dirty="0"/>
              <a:t> приведет к сбою. Установка префикса в пустую строку " позволит получить доступ ко всем настройкам, созданным любыми версиями приложения, отличными от </a:t>
            </a:r>
            <a:r>
              <a:rPr lang="ru-RU" sz="3200" dirty="0" err="1"/>
              <a:t>flutter</a:t>
            </a:r>
            <a:r>
              <a:rPr lang="ru-RU" sz="3200" dirty="0"/>
              <a:t> (для перехода с </a:t>
            </a:r>
            <a:r>
              <a:rPr lang="ru-RU" sz="3200" dirty="0" err="1"/>
              <a:t>нативного</a:t>
            </a:r>
            <a:r>
              <a:rPr lang="ru-RU" sz="3200" dirty="0"/>
              <a:t> приложения на </a:t>
            </a:r>
            <a:r>
              <a:rPr lang="ru-RU" sz="3200" dirty="0" err="1"/>
              <a:t>flutter</a:t>
            </a:r>
            <a:r>
              <a:rPr lang="ru-RU" sz="3200" dirty="0"/>
              <a:t>).</a:t>
            </a:r>
            <a:endParaRPr lang="en-US" sz="3200" dirty="0"/>
          </a:p>
        </p:txBody>
      </p:sp>
    </p:spTree>
    <p:extLst>
      <p:ext uri="{BB962C8B-B14F-4D97-AF65-F5344CB8AC3E}">
        <p14:creationId xmlns:p14="http://schemas.microsoft.com/office/powerpoint/2010/main" val="3839041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Adding, Removing, or changing prefixes on </a:t>
            </a:r>
            <a:r>
              <a:rPr lang="en-US" dirty="0" err="1" smtClean="0"/>
              <a:t>SharedPreferences</a:t>
            </a:r>
            <a:endParaRPr lang="en-US" dirty="0"/>
          </a:p>
        </p:txBody>
      </p:sp>
      <p:sp>
        <p:nvSpPr>
          <p:cNvPr id="3" name="Объект 2"/>
          <p:cNvSpPr>
            <a:spLocks noGrp="1"/>
          </p:cNvSpPr>
          <p:nvPr>
            <p:ph idx="1"/>
          </p:nvPr>
        </p:nvSpPr>
        <p:spPr>
          <a:xfrm>
            <a:off x="263047" y="1825625"/>
            <a:ext cx="11749413" cy="4938430"/>
          </a:xfrm>
        </p:spPr>
        <p:txBody>
          <a:bodyPr>
            <a:normAutofit/>
          </a:bodyPr>
          <a:lstStyle/>
          <a:p>
            <a:pPr marL="0" indent="0" algn="just">
              <a:buNone/>
            </a:pPr>
            <a:r>
              <a:rPr lang="en-US" dirty="0" smtClean="0"/>
              <a:t>	</a:t>
            </a:r>
            <a:r>
              <a:rPr lang="ru-RU" sz="3200" dirty="0"/>
              <a:t>Если префиксу присвоено значение, такое как "", которое приводит к считыванию значений, которые изначально не были сохранены в </a:t>
            </a:r>
            <a:r>
              <a:rPr lang="ru-RU" sz="3200" dirty="0" err="1"/>
              <a:t>SharedPreferences</a:t>
            </a:r>
            <a:r>
              <a:rPr lang="ru-RU" sz="3200" dirty="0"/>
              <a:t>, инициализация </a:t>
            </a:r>
            <a:r>
              <a:rPr lang="ru-RU" sz="3200" dirty="0" err="1"/>
              <a:t>SharedPreferences</a:t>
            </a:r>
            <a:r>
              <a:rPr lang="ru-RU" sz="3200" dirty="0"/>
              <a:t> может завершиться ошибкой, если какое-либо из значений относится к типам, которые не поддерживаются </a:t>
            </a:r>
            <a:r>
              <a:rPr lang="ru-RU" sz="3200" dirty="0" err="1"/>
              <a:t>SharedPreferences</a:t>
            </a:r>
            <a:r>
              <a:rPr lang="ru-RU" sz="3200" dirty="0"/>
              <a:t>. В этом случае вы можете установить список разрешений, содержащий только настройки поддерживаемых типов. Если вы решите полностью удалить префикс, вы все равно сможете получить доступ к ранее созданным настройкам, вручную добавив предыдущий префикс </a:t>
            </a:r>
            <a:r>
              <a:rPr lang="ru-RU" sz="3200" dirty="0" err="1"/>
              <a:t>flutter</a:t>
            </a:r>
            <a:r>
              <a:rPr lang="ru-RU" sz="3200" dirty="0"/>
              <a:t>. в начало клавиши настройки.</a:t>
            </a:r>
            <a:endParaRPr lang="en-US" sz="3200" dirty="0"/>
          </a:p>
        </p:txBody>
      </p:sp>
    </p:spTree>
    <p:extLst>
      <p:ext uri="{BB962C8B-B14F-4D97-AF65-F5344CB8AC3E}">
        <p14:creationId xmlns:p14="http://schemas.microsoft.com/office/powerpoint/2010/main" val="2470325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Testing</a:t>
            </a:r>
            <a:endParaRPr lang="en-US" dirty="0"/>
          </a:p>
        </p:txBody>
      </p:sp>
      <p:sp>
        <p:nvSpPr>
          <p:cNvPr id="3" name="Объект 2"/>
          <p:cNvSpPr>
            <a:spLocks noGrp="1"/>
          </p:cNvSpPr>
          <p:nvPr>
            <p:ph idx="1"/>
          </p:nvPr>
        </p:nvSpPr>
        <p:spPr/>
        <p:txBody>
          <a:bodyPr/>
          <a:lstStyle/>
          <a:p>
            <a:pPr marL="0" indent="0">
              <a:buNone/>
            </a:pPr>
            <a:r>
              <a:rPr lang="ru-RU" sz="3600" dirty="0"/>
              <a:t>В тестах вы можете заменить стандартную реализацию </a:t>
            </a:r>
            <a:r>
              <a:rPr lang="ru-RU" sz="3600" dirty="0" err="1"/>
              <a:t>SharedPreferences</a:t>
            </a:r>
            <a:r>
              <a:rPr lang="ru-RU" sz="3600" dirty="0"/>
              <a:t> на имитационную реализацию с начальными значениями. Эта реализация доступна только в памяти и не будет сохранять значения в обычном хранилище предпочтений</a:t>
            </a:r>
            <a:r>
              <a:rPr lang="ru-RU" sz="3600" dirty="0" smtClean="0"/>
              <a:t>.</a:t>
            </a:r>
          </a:p>
          <a:p>
            <a:pPr marL="0" indent="0">
              <a:buNone/>
            </a:pPr>
            <a:r>
              <a:rPr lang="en-US" i="1" dirty="0" smtClean="0"/>
              <a:t>final Map&lt;String, Object&gt; values = &lt;String, Object&gt;{'counter': 1};</a:t>
            </a:r>
          </a:p>
          <a:p>
            <a:pPr marL="0" indent="0">
              <a:buNone/>
            </a:pPr>
            <a:r>
              <a:rPr lang="en-US" i="1" dirty="0" err="1" smtClean="0"/>
              <a:t>SharedPreferences.setMockInitialValues</a:t>
            </a:r>
            <a:r>
              <a:rPr lang="en-US" i="1" dirty="0" smtClean="0"/>
              <a:t>(values);</a:t>
            </a:r>
            <a:endParaRPr lang="en-US" i="1" dirty="0"/>
          </a:p>
        </p:txBody>
      </p:sp>
    </p:spTree>
    <p:extLst>
      <p:ext uri="{BB962C8B-B14F-4D97-AF65-F5344CB8AC3E}">
        <p14:creationId xmlns:p14="http://schemas.microsoft.com/office/powerpoint/2010/main" val="233246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 from a </a:t>
            </a:r>
            <a:r>
              <a:rPr lang="en-US" dirty="0" smtClean="0"/>
              <a:t>file</a:t>
            </a:r>
            <a:endParaRPr lang="en-US" dirty="0"/>
          </a:p>
        </p:txBody>
      </p:sp>
      <p:sp>
        <p:nvSpPr>
          <p:cNvPr id="3" name="Объект 2"/>
          <p:cNvSpPr>
            <a:spLocks noGrp="1"/>
          </p:cNvSpPr>
          <p:nvPr>
            <p:ph idx="1"/>
          </p:nvPr>
        </p:nvSpPr>
        <p:spPr/>
        <p:txBody>
          <a:bodyPr>
            <a:normAutofit/>
          </a:bodyPr>
          <a:lstStyle/>
          <a:p>
            <a:pPr marL="0" indent="0">
              <a:lnSpc>
                <a:spcPct val="110000"/>
              </a:lnSpc>
              <a:spcBef>
                <a:spcPts val="0"/>
              </a:spcBef>
              <a:buNone/>
            </a:pPr>
            <a:r>
              <a:rPr lang="en-US" dirty="0" smtClean="0">
                <a:latin typeface="Courier New" panose="02070309020205020404" pitchFamily="49" charset="0"/>
                <a:cs typeface="Courier New" panose="02070309020205020404" pitchFamily="49" charset="0"/>
              </a:rPr>
              <a:t>import '</a:t>
            </a:r>
            <a:r>
              <a:rPr lang="en-US" dirty="0" err="1" smtClean="0">
                <a:latin typeface="Courier New" panose="02070309020205020404" pitchFamily="49" charset="0"/>
                <a:cs typeface="Courier New" panose="02070309020205020404" pitchFamily="49" charset="0"/>
              </a:rPr>
              <a:t>dart:async</a:t>
            </a:r>
            <a:r>
              <a:rPr lang="en-US" dirty="0" smtClean="0">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dirty="0" smtClean="0">
                <a:latin typeface="Courier New" panose="02070309020205020404" pitchFamily="49" charset="0"/>
                <a:cs typeface="Courier New" panose="02070309020205020404" pitchFamily="49" charset="0"/>
              </a:rPr>
              <a:t>import '</a:t>
            </a:r>
            <a:r>
              <a:rPr lang="en-US" dirty="0" err="1" smtClean="0">
                <a:latin typeface="Courier New" panose="02070309020205020404" pitchFamily="49" charset="0"/>
                <a:cs typeface="Courier New" panose="02070309020205020404" pitchFamily="49" charset="0"/>
              </a:rPr>
              <a:t>dart:io</a:t>
            </a:r>
            <a:r>
              <a:rPr lang="en-US" dirty="0" smtClean="0">
                <a:latin typeface="Courier New" panose="02070309020205020404" pitchFamily="49" charset="0"/>
                <a:cs typeface="Courier New" panose="02070309020205020404" pitchFamily="49" charset="0"/>
              </a:rPr>
              <a:t>';</a:t>
            </a:r>
          </a:p>
          <a:p>
            <a:pPr marL="0" indent="0">
              <a:lnSpc>
                <a:spcPct val="110000"/>
              </a:lnSpc>
              <a:spcBef>
                <a:spcPts val="0"/>
              </a:spcBef>
              <a:buNone/>
            </a:pPr>
            <a:endParaRPr lang="en-US" dirty="0" smtClean="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dirty="0" smtClean="0">
                <a:latin typeface="Courier New" panose="02070309020205020404" pitchFamily="49" charset="0"/>
                <a:cs typeface="Courier New" panose="02070309020205020404" pitchFamily="49" charset="0"/>
              </a:rPr>
              <a:t>void main() {</a:t>
            </a:r>
          </a:p>
          <a:p>
            <a:pPr marL="0" indent="0">
              <a:lnSpc>
                <a:spcPct val="110000"/>
              </a:lnSpc>
              <a:spcBef>
                <a:spcPts val="0"/>
              </a:spcBef>
              <a:buNone/>
            </a:pPr>
            <a:r>
              <a:rPr lang="en-US" dirty="0" smtClean="0">
                <a:latin typeface="Courier New" panose="02070309020205020404" pitchFamily="49" charset="0"/>
                <a:cs typeface="Courier New" panose="02070309020205020404" pitchFamily="49" charset="0"/>
              </a:rPr>
              <a:t>  File('file.txt').</a:t>
            </a:r>
            <a:r>
              <a:rPr lang="en-US" dirty="0" err="1" smtClean="0">
                <a:latin typeface="Courier New" panose="02070309020205020404" pitchFamily="49" charset="0"/>
                <a:cs typeface="Courier New" panose="02070309020205020404" pitchFamily="49" charset="0"/>
              </a:rPr>
              <a:t>readAsString</a:t>
            </a:r>
            <a:r>
              <a:rPr lang="en-US" dirty="0" smtClean="0">
                <a:latin typeface="Courier New" panose="02070309020205020404" pitchFamily="49" charset="0"/>
                <a:cs typeface="Courier New" panose="02070309020205020404" pitchFamily="49" charset="0"/>
              </a:rPr>
              <a:t>().then((String contents) {</a:t>
            </a:r>
          </a:p>
          <a:p>
            <a:pPr marL="0" indent="0">
              <a:lnSpc>
                <a:spcPct val="110000"/>
              </a:lnSpc>
              <a:spcBef>
                <a:spcPts val="0"/>
              </a:spcBef>
              <a:buNone/>
            </a:pPr>
            <a:r>
              <a:rPr lang="en-US" dirty="0" smtClean="0">
                <a:latin typeface="Courier New" panose="02070309020205020404" pitchFamily="49" charset="0"/>
                <a:cs typeface="Courier New" panose="02070309020205020404" pitchFamily="49" charset="0"/>
              </a:rPr>
              <a:t>    print(contents);</a:t>
            </a:r>
          </a:p>
          <a:p>
            <a:pPr marL="0" indent="0">
              <a:lnSpc>
                <a:spcPct val="110000"/>
              </a:lnSpc>
              <a:spcBef>
                <a:spcPts val="0"/>
              </a:spcBef>
              <a:buNone/>
            </a:pPr>
            <a:r>
              <a:rPr lang="en-US"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0052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SQFLITE</a:t>
            </a:r>
            <a:endParaRPr lang="en-US" dirty="0"/>
          </a:p>
        </p:txBody>
      </p:sp>
      <p:sp>
        <p:nvSpPr>
          <p:cNvPr id="6" name="TextBox 5"/>
          <p:cNvSpPr txBox="1"/>
          <p:nvPr/>
        </p:nvSpPr>
        <p:spPr>
          <a:xfrm>
            <a:off x="496956" y="4313583"/>
            <a:ext cx="8567531" cy="707886"/>
          </a:xfrm>
          <a:prstGeom prst="rect">
            <a:avLst/>
          </a:prstGeom>
          <a:noFill/>
        </p:spPr>
        <p:txBody>
          <a:bodyPr wrap="square" rtlCol="0">
            <a:spAutoFit/>
          </a:bodyPr>
          <a:lstStyle/>
          <a:p>
            <a:r>
              <a:rPr lang="en-US" sz="4000" dirty="0" smtClean="0"/>
              <a:t>import '</a:t>
            </a:r>
            <a:r>
              <a:rPr lang="en-US" sz="4000" dirty="0" err="1" smtClean="0"/>
              <a:t>package:sqflite</a:t>
            </a:r>
            <a:r>
              <a:rPr lang="en-US" sz="4000" dirty="0" smtClean="0"/>
              <a:t>/</a:t>
            </a:r>
            <a:r>
              <a:rPr lang="en-US" sz="4000" dirty="0" err="1" smtClean="0"/>
              <a:t>sqflite.dart</a:t>
            </a:r>
            <a:r>
              <a:rPr lang="en-US" sz="4000" dirty="0" smtClean="0"/>
              <a:t>';</a:t>
            </a:r>
            <a:endParaRPr lang="en-US" sz="4000" dirty="0"/>
          </a:p>
        </p:txBody>
      </p:sp>
      <p:sp>
        <p:nvSpPr>
          <p:cNvPr id="3" name="Объект 2"/>
          <p:cNvSpPr>
            <a:spLocks noGrp="1"/>
          </p:cNvSpPr>
          <p:nvPr>
            <p:ph idx="1"/>
          </p:nvPr>
        </p:nvSpPr>
        <p:spPr/>
        <p:txBody>
          <a:bodyPr/>
          <a:lstStyle/>
          <a:p>
            <a:endParaRPr lang="en-US"/>
          </a:p>
        </p:txBody>
      </p:sp>
      <p:pic>
        <p:nvPicPr>
          <p:cNvPr id="5" name="Рисунок 4"/>
          <p:cNvPicPr>
            <a:picLocks noChangeAspect="1"/>
          </p:cNvPicPr>
          <p:nvPr/>
        </p:nvPicPr>
        <p:blipFill>
          <a:blip r:embed="rId3"/>
          <a:stretch>
            <a:fillRect/>
          </a:stretch>
        </p:blipFill>
        <p:spPr>
          <a:xfrm>
            <a:off x="0" y="1690688"/>
            <a:ext cx="12245543" cy="2052586"/>
          </a:xfrm>
          <a:prstGeom prst="rect">
            <a:avLst/>
          </a:prstGeom>
        </p:spPr>
      </p:pic>
    </p:spTree>
    <p:extLst>
      <p:ext uri="{BB962C8B-B14F-4D97-AF65-F5344CB8AC3E}">
        <p14:creationId xmlns:p14="http://schemas.microsoft.com/office/powerpoint/2010/main" val="4050810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Открытие и закрытие БД</a:t>
            </a:r>
            <a:endParaRPr lang="en-US" dirty="0"/>
          </a:p>
        </p:txBody>
      </p:sp>
      <p:sp>
        <p:nvSpPr>
          <p:cNvPr id="3" name="Объект 2"/>
          <p:cNvSpPr>
            <a:spLocks noGrp="1"/>
          </p:cNvSpPr>
          <p:nvPr>
            <p:ph idx="1"/>
          </p:nvPr>
        </p:nvSpPr>
        <p:spPr/>
        <p:txBody>
          <a:bodyPr>
            <a:noAutofit/>
          </a:bodyPr>
          <a:lstStyle/>
          <a:p>
            <a:pPr marL="0" indent="0">
              <a:buNone/>
            </a:pPr>
            <a:r>
              <a:rPr lang="en-US" sz="3600" dirty="0" err="1" smtClean="0"/>
              <a:t>var</a:t>
            </a:r>
            <a:r>
              <a:rPr lang="en-US" sz="3600" dirty="0" smtClean="0"/>
              <a:t> </a:t>
            </a:r>
            <a:r>
              <a:rPr lang="en-US" sz="3600" dirty="0" err="1" smtClean="0"/>
              <a:t>db</a:t>
            </a:r>
            <a:r>
              <a:rPr lang="en-US" sz="3600" dirty="0" smtClean="0"/>
              <a:t> = await </a:t>
            </a:r>
            <a:r>
              <a:rPr lang="en-US" sz="3600" dirty="0" err="1" smtClean="0"/>
              <a:t>openDatabase</a:t>
            </a:r>
            <a:r>
              <a:rPr lang="en-US" sz="3600" dirty="0" smtClean="0"/>
              <a:t>('</a:t>
            </a:r>
            <a:r>
              <a:rPr lang="en-US" sz="3600" dirty="0" err="1" smtClean="0"/>
              <a:t>my_db.db</a:t>
            </a:r>
            <a:r>
              <a:rPr lang="en-US" sz="3600" dirty="0" smtClean="0"/>
              <a:t>');</a:t>
            </a:r>
            <a:endParaRPr lang="ru-RU" sz="3600" dirty="0" smtClean="0"/>
          </a:p>
          <a:p>
            <a:pPr marL="0" indent="0">
              <a:buNone/>
            </a:pPr>
            <a:r>
              <a:rPr lang="ru-RU" sz="3600" dirty="0"/>
              <a:t>Многие приложения используют одну базу данных, и им никогда не потребуется ее закрывать (она будет закрыта при завершении работы приложения). Если вы хотите освободить ресурсы, вы можете закрыть базу данных</a:t>
            </a:r>
            <a:r>
              <a:rPr lang="ru-RU" sz="3600" dirty="0" smtClean="0"/>
              <a:t>.</a:t>
            </a:r>
          </a:p>
          <a:p>
            <a:pPr marL="0" indent="0">
              <a:buNone/>
            </a:pPr>
            <a:endParaRPr lang="ru-RU" sz="3600" dirty="0"/>
          </a:p>
          <a:p>
            <a:pPr marL="0" indent="0">
              <a:buNone/>
            </a:pPr>
            <a:r>
              <a:rPr lang="en-US" sz="3600" dirty="0" smtClean="0"/>
              <a:t>await </a:t>
            </a:r>
            <a:r>
              <a:rPr lang="en-US" sz="3600" dirty="0" err="1" smtClean="0"/>
              <a:t>db.close</a:t>
            </a:r>
            <a:r>
              <a:rPr lang="en-US" sz="3600" dirty="0" smtClean="0"/>
              <a:t>();</a:t>
            </a:r>
            <a:endParaRPr lang="en-US" sz="3600" dirty="0"/>
          </a:p>
        </p:txBody>
      </p:sp>
    </p:spTree>
    <p:extLst>
      <p:ext uri="{BB962C8B-B14F-4D97-AF65-F5344CB8AC3E}">
        <p14:creationId xmlns:p14="http://schemas.microsoft.com/office/powerpoint/2010/main" val="30201546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5882" y="0"/>
            <a:ext cx="10515600" cy="1325563"/>
          </a:xfrm>
        </p:spPr>
        <p:txBody>
          <a:bodyPr/>
          <a:lstStyle/>
          <a:p>
            <a:r>
              <a:rPr lang="en-US" dirty="0"/>
              <a:t>Raw SQL </a:t>
            </a:r>
            <a:r>
              <a:rPr lang="en-US" dirty="0" smtClean="0"/>
              <a:t>queries</a:t>
            </a:r>
            <a:endParaRPr lang="en-US" dirty="0"/>
          </a:p>
        </p:txBody>
      </p:sp>
      <p:sp>
        <p:nvSpPr>
          <p:cNvPr id="3" name="Объект 2"/>
          <p:cNvSpPr>
            <a:spLocks noGrp="1"/>
          </p:cNvSpPr>
          <p:nvPr>
            <p:ph idx="1"/>
          </p:nvPr>
        </p:nvSpPr>
        <p:spPr>
          <a:xfrm>
            <a:off x="250521" y="1465545"/>
            <a:ext cx="11103279" cy="5486400"/>
          </a:xfrm>
        </p:spPr>
        <p:txBody>
          <a:bodyPr>
            <a:normAutofit/>
          </a:bodyPr>
          <a:lstStyle/>
          <a:p>
            <a:pPr marL="0" indent="0">
              <a:buNone/>
            </a:pPr>
            <a:r>
              <a:rPr lang="en-US" dirty="0" err="1"/>
              <a:t>var</a:t>
            </a:r>
            <a:r>
              <a:rPr lang="en-US" dirty="0"/>
              <a:t> </a:t>
            </a:r>
            <a:r>
              <a:rPr lang="en-US" dirty="0" err="1"/>
              <a:t>databasesPath</a:t>
            </a:r>
            <a:r>
              <a:rPr lang="en-US" dirty="0"/>
              <a:t> = await </a:t>
            </a:r>
            <a:r>
              <a:rPr lang="en-US" dirty="0" err="1"/>
              <a:t>getDatabasesPath</a:t>
            </a:r>
            <a:r>
              <a:rPr lang="en-US" dirty="0"/>
              <a:t>();</a:t>
            </a:r>
          </a:p>
          <a:p>
            <a:pPr marL="0" indent="0">
              <a:buNone/>
            </a:pPr>
            <a:r>
              <a:rPr lang="en-US" dirty="0"/>
              <a:t>String path = join(</a:t>
            </a:r>
            <a:r>
              <a:rPr lang="en-US" dirty="0" err="1"/>
              <a:t>databasesPath</a:t>
            </a:r>
            <a:r>
              <a:rPr lang="en-US" dirty="0"/>
              <a:t>, '</a:t>
            </a:r>
            <a:r>
              <a:rPr lang="en-US" dirty="0" err="1"/>
              <a:t>demo.db</a:t>
            </a:r>
            <a:r>
              <a:rPr lang="en-US" dirty="0" smtClean="0"/>
              <a:t>');</a:t>
            </a:r>
          </a:p>
          <a:p>
            <a:pPr marL="0" indent="0">
              <a:buNone/>
            </a:pPr>
            <a:endParaRPr lang="en-US" dirty="0"/>
          </a:p>
          <a:p>
            <a:pPr marL="0" indent="0">
              <a:buNone/>
            </a:pPr>
            <a:r>
              <a:rPr lang="en-US" dirty="0" smtClean="0"/>
              <a:t>await </a:t>
            </a:r>
            <a:r>
              <a:rPr lang="en-US" dirty="0" err="1"/>
              <a:t>deleteDatabase</a:t>
            </a:r>
            <a:r>
              <a:rPr lang="en-US" dirty="0"/>
              <a:t>(path);</a:t>
            </a:r>
          </a:p>
          <a:p>
            <a:pPr marL="0" indent="0">
              <a:buNone/>
            </a:pPr>
            <a:endParaRPr lang="en-US" dirty="0"/>
          </a:p>
          <a:p>
            <a:pPr marL="0" indent="0">
              <a:buNone/>
            </a:pPr>
            <a:r>
              <a:rPr lang="en-US" dirty="0" smtClean="0"/>
              <a:t>Database </a:t>
            </a:r>
            <a:r>
              <a:rPr lang="en-US" dirty="0" err="1"/>
              <a:t>database</a:t>
            </a:r>
            <a:r>
              <a:rPr lang="en-US" dirty="0"/>
              <a:t> = await </a:t>
            </a:r>
            <a:r>
              <a:rPr lang="en-US" dirty="0" err="1"/>
              <a:t>openDatabase</a:t>
            </a:r>
            <a:r>
              <a:rPr lang="en-US" dirty="0"/>
              <a:t>(path, version: 1,</a:t>
            </a:r>
          </a:p>
          <a:p>
            <a:pPr marL="0" indent="0">
              <a:buNone/>
            </a:pPr>
            <a:r>
              <a:rPr lang="en-US" dirty="0"/>
              <a:t>    </a:t>
            </a:r>
            <a:r>
              <a:rPr lang="en-US" dirty="0" err="1"/>
              <a:t>onCreate</a:t>
            </a:r>
            <a:r>
              <a:rPr lang="en-US" dirty="0"/>
              <a:t>: (Database </a:t>
            </a:r>
            <a:r>
              <a:rPr lang="en-US" dirty="0" err="1"/>
              <a:t>db</a:t>
            </a:r>
            <a:r>
              <a:rPr lang="en-US" dirty="0"/>
              <a:t>, </a:t>
            </a:r>
            <a:r>
              <a:rPr lang="en-US" dirty="0" err="1"/>
              <a:t>int</a:t>
            </a:r>
            <a:r>
              <a:rPr lang="en-US" dirty="0"/>
              <a:t> version) </a:t>
            </a:r>
            <a:r>
              <a:rPr lang="en-US" dirty="0" err="1"/>
              <a:t>async</a:t>
            </a:r>
            <a:r>
              <a:rPr lang="en-US" dirty="0"/>
              <a:t> {</a:t>
            </a:r>
          </a:p>
          <a:p>
            <a:pPr marL="0" indent="0">
              <a:buNone/>
            </a:pPr>
            <a:r>
              <a:rPr lang="en-US" dirty="0" smtClean="0"/>
              <a:t>await </a:t>
            </a:r>
            <a:r>
              <a:rPr lang="en-US" dirty="0" err="1"/>
              <a:t>db.execute</a:t>
            </a:r>
            <a:r>
              <a:rPr lang="en-US" dirty="0"/>
              <a:t>(</a:t>
            </a:r>
          </a:p>
          <a:p>
            <a:pPr marL="0" indent="0">
              <a:buNone/>
            </a:pPr>
            <a:r>
              <a:rPr lang="en-US" dirty="0"/>
              <a:t>      'CREATE TABLE Test (id INTEGER PRIMARY KEY, name TEXT, value INTEGER, </a:t>
            </a:r>
            <a:r>
              <a:rPr lang="en-US" dirty="0" err="1"/>
              <a:t>num</a:t>
            </a:r>
            <a:r>
              <a:rPr lang="en-US" dirty="0"/>
              <a:t> REAL)');</a:t>
            </a:r>
          </a:p>
          <a:p>
            <a:pPr marL="0" indent="0">
              <a:buNone/>
            </a:pPr>
            <a:r>
              <a:rPr lang="en-US" dirty="0"/>
              <a:t>});</a:t>
            </a:r>
          </a:p>
        </p:txBody>
      </p:sp>
    </p:spTree>
    <p:extLst>
      <p:ext uri="{BB962C8B-B14F-4D97-AF65-F5344CB8AC3E}">
        <p14:creationId xmlns:p14="http://schemas.microsoft.com/office/powerpoint/2010/main" val="15226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5882" y="0"/>
            <a:ext cx="10515600" cy="1325563"/>
          </a:xfrm>
        </p:spPr>
        <p:txBody>
          <a:bodyPr/>
          <a:lstStyle/>
          <a:p>
            <a:r>
              <a:rPr lang="en-US" dirty="0"/>
              <a:t>Raw SQL </a:t>
            </a:r>
            <a:r>
              <a:rPr lang="en-US" dirty="0" smtClean="0"/>
              <a:t>queries</a:t>
            </a:r>
            <a:endParaRPr lang="en-US" dirty="0"/>
          </a:p>
        </p:txBody>
      </p:sp>
      <p:sp>
        <p:nvSpPr>
          <p:cNvPr id="3" name="Объект 2"/>
          <p:cNvSpPr>
            <a:spLocks noGrp="1"/>
          </p:cNvSpPr>
          <p:nvPr>
            <p:ph idx="1"/>
          </p:nvPr>
        </p:nvSpPr>
        <p:spPr>
          <a:xfrm>
            <a:off x="250521" y="1465545"/>
            <a:ext cx="11103279" cy="5486400"/>
          </a:xfrm>
        </p:spPr>
        <p:txBody>
          <a:bodyPr>
            <a:normAutofit/>
          </a:bodyPr>
          <a:lstStyle/>
          <a:p>
            <a:pPr marL="0" indent="0">
              <a:buNone/>
            </a:pPr>
            <a:r>
              <a:rPr lang="en-US" dirty="0"/>
              <a:t>await </a:t>
            </a:r>
            <a:r>
              <a:rPr lang="en-US" dirty="0" err="1"/>
              <a:t>database.transaction</a:t>
            </a:r>
            <a:r>
              <a:rPr lang="en-US" dirty="0"/>
              <a:t>((</a:t>
            </a:r>
            <a:r>
              <a:rPr lang="en-US" dirty="0" err="1"/>
              <a:t>txn</a:t>
            </a:r>
            <a:r>
              <a:rPr lang="en-US" dirty="0"/>
              <a:t>) </a:t>
            </a:r>
            <a:r>
              <a:rPr lang="en-US" dirty="0" err="1"/>
              <a:t>async</a:t>
            </a:r>
            <a:r>
              <a:rPr lang="en-US" dirty="0"/>
              <a:t> {</a:t>
            </a:r>
          </a:p>
          <a:p>
            <a:pPr marL="0" indent="0">
              <a:buNone/>
            </a:pPr>
            <a:r>
              <a:rPr lang="en-US" dirty="0"/>
              <a:t>  </a:t>
            </a:r>
            <a:r>
              <a:rPr lang="en-US" dirty="0" err="1"/>
              <a:t>int</a:t>
            </a:r>
            <a:r>
              <a:rPr lang="en-US" dirty="0"/>
              <a:t> id1 = await </a:t>
            </a:r>
            <a:r>
              <a:rPr lang="en-US" dirty="0" err="1"/>
              <a:t>txn.rawInsert</a:t>
            </a:r>
            <a:r>
              <a:rPr lang="en-US" dirty="0"/>
              <a:t>(</a:t>
            </a:r>
          </a:p>
          <a:p>
            <a:pPr marL="0" indent="0">
              <a:buNone/>
            </a:pPr>
            <a:r>
              <a:rPr lang="en-US" dirty="0"/>
              <a:t>      'INSERT INTO Test(name, value, </a:t>
            </a:r>
            <a:r>
              <a:rPr lang="en-US" dirty="0" err="1"/>
              <a:t>num</a:t>
            </a:r>
            <a:r>
              <a:rPr lang="en-US" dirty="0"/>
              <a:t>) VALUES("some name", 1234, 456.789)');</a:t>
            </a:r>
          </a:p>
          <a:p>
            <a:pPr marL="0" indent="0">
              <a:buNone/>
            </a:pPr>
            <a:r>
              <a:rPr lang="en-US" dirty="0"/>
              <a:t>  print('inserted1: $id1');</a:t>
            </a:r>
          </a:p>
          <a:p>
            <a:pPr marL="0" indent="0">
              <a:buNone/>
            </a:pPr>
            <a:r>
              <a:rPr lang="en-US" dirty="0"/>
              <a:t>  </a:t>
            </a:r>
            <a:r>
              <a:rPr lang="en-US" dirty="0" err="1"/>
              <a:t>int</a:t>
            </a:r>
            <a:r>
              <a:rPr lang="en-US" dirty="0"/>
              <a:t> id2 = await </a:t>
            </a:r>
            <a:r>
              <a:rPr lang="en-US" dirty="0" err="1"/>
              <a:t>txn.rawInsert</a:t>
            </a:r>
            <a:r>
              <a:rPr lang="en-US" dirty="0"/>
              <a:t>(</a:t>
            </a:r>
          </a:p>
          <a:p>
            <a:pPr marL="0" indent="0">
              <a:buNone/>
            </a:pPr>
            <a:r>
              <a:rPr lang="en-US" dirty="0"/>
              <a:t>      'INSERT INTO Test(name, value, </a:t>
            </a:r>
            <a:r>
              <a:rPr lang="en-US" dirty="0" err="1"/>
              <a:t>num</a:t>
            </a:r>
            <a:r>
              <a:rPr lang="en-US" dirty="0"/>
              <a:t>) VALUES(?, ?, ?)',</a:t>
            </a:r>
          </a:p>
          <a:p>
            <a:pPr marL="0" indent="0">
              <a:buNone/>
            </a:pPr>
            <a:r>
              <a:rPr lang="en-US" dirty="0"/>
              <a:t>      ['another name', 12345678, 3.1416]);</a:t>
            </a:r>
          </a:p>
          <a:p>
            <a:pPr marL="0" indent="0">
              <a:buNone/>
            </a:pPr>
            <a:r>
              <a:rPr lang="en-US" dirty="0"/>
              <a:t>  print('inserted2: $id2');</a:t>
            </a:r>
          </a:p>
          <a:p>
            <a:pPr marL="0" indent="0">
              <a:buNone/>
            </a:pPr>
            <a:r>
              <a:rPr lang="en-US" dirty="0"/>
              <a:t>});</a:t>
            </a:r>
          </a:p>
        </p:txBody>
      </p:sp>
    </p:spTree>
    <p:extLst>
      <p:ext uri="{BB962C8B-B14F-4D97-AF65-F5344CB8AC3E}">
        <p14:creationId xmlns:p14="http://schemas.microsoft.com/office/powerpoint/2010/main" val="884556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5882" y="0"/>
            <a:ext cx="10515600" cy="1325563"/>
          </a:xfrm>
        </p:spPr>
        <p:txBody>
          <a:bodyPr/>
          <a:lstStyle/>
          <a:p>
            <a:r>
              <a:rPr lang="en-US" dirty="0"/>
              <a:t>Raw SQL </a:t>
            </a:r>
            <a:r>
              <a:rPr lang="en-US" dirty="0" smtClean="0"/>
              <a:t>queries</a:t>
            </a:r>
            <a:endParaRPr lang="en-US" dirty="0"/>
          </a:p>
        </p:txBody>
      </p:sp>
      <p:sp>
        <p:nvSpPr>
          <p:cNvPr id="3" name="Объект 2"/>
          <p:cNvSpPr>
            <a:spLocks noGrp="1"/>
          </p:cNvSpPr>
          <p:nvPr>
            <p:ph idx="1"/>
          </p:nvPr>
        </p:nvSpPr>
        <p:spPr>
          <a:xfrm>
            <a:off x="250521" y="1465545"/>
            <a:ext cx="11103279" cy="5486400"/>
          </a:xfrm>
        </p:spPr>
        <p:txBody>
          <a:bodyPr>
            <a:normAutofit/>
          </a:bodyPr>
          <a:lstStyle/>
          <a:p>
            <a:pPr marL="0" indent="0">
              <a:buNone/>
            </a:pPr>
            <a:r>
              <a:rPr lang="en-US" sz="3200" dirty="0" err="1"/>
              <a:t>int</a:t>
            </a:r>
            <a:r>
              <a:rPr lang="en-US" sz="3200" dirty="0"/>
              <a:t> count = await </a:t>
            </a:r>
            <a:r>
              <a:rPr lang="en-US" sz="3200" dirty="0" err="1"/>
              <a:t>database.rawUpdate</a:t>
            </a:r>
            <a:r>
              <a:rPr lang="en-US" sz="3200" dirty="0"/>
              <a:t>(</a:t>
            </a:r>
          </a:p>
          <a:p>
            <a:pPr marL="0" indent="0">
              <a:buNone/>
            </a:pPr>
            <a:r>
              <a:rPr lang="en-US" sz="3200" dirty="0"/>
              <a:t>    'UPDATE Test SET name = ?, value = ? WHERE name = ?',</a:t>
            </a:r>
          </a:p>
          <a:p>
            <a:pPr marL="0" indent="0">
              <a:buNone/>
            </a:pPr>
            <a:r>
              <a:rPr lang="en-US" sz="3200" dirty="0"/>
              <a:t>    ['updated name', '9876', 'some name']);</a:t>
            </a:r>
          </a:p>
          <a:p>
            <a:pPr marL="0" indent="0">
              <a:buNone/>
            </a:pPr>
            <a:r>
              <a:rPr lang="en-US" sz="3200" dirty="0"/>
              <a:t>print('updated: $count');</a:t>
            </a:r>
          </a:p>
        </p:txBody>
      </p:sp>
    </p:spTree>
    <p:extLst>
      <p:ext uri="{BB962C8B-B14F-4D97-AF65-F5344CB8AC3E}">
        <p14:creationId xmlns:p14="http://schemas.microsoft.com/office/powerpoint/2010/main" val="3372597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5882" y="0"/>
            <a:ext cx="10515600" cy="1325563"/>
          </a:xfrm>
        </p:spPr>
        <p:txBody>
          <a:bodyPr/>
          <a:lstStyle/>
          <a:p>
            <a:r>
              <a:rPr lang="en-US" dirty="0"/>
              <a:t>Raw SQL </a:t>
            </a:r>
            <a:r>
              <a:rPr lang="en-US" dirty="0" smtClean="0"/>
              <a:t>queries</a:t>
            </a:r>
            <a:endParaRPr lang="en-US" dirty="0"/>
          </a:p>
        </p:txBody>
      </p:sp>
      <p:sp>
        <p:nvSpPr>
          <p:cNvPr id="3" name="Объект 2"/>
          <p:cNvSpPr>
            <a:spLocks noGrp="1"/>
          </p:cNvSpPr>
          <p:nvPr>
            <p:ph idx="1"/>
          </p:nvPr>
        </p:nvSpPr>
        <p:spPr>
          <a:xfrm>
            <a:off x="250521" y="1465545"/>
            <a:ext cx="11103279" cy="5486400"/>
          </a:xfrm>
        </p:spPr>
        <p:txBody>
          <a:bodyPr>
            <a:normAutofit/>
          </a:bodyPr>
          <a:lstStyle/>
          <a:p>
            <a:pPr marL="0" indent="0">
              <a:buNone/>
            </a:pPr>
            <a:r>
              <a:rPr lang="en-US" sz="3200" dirty="0"/>
              <a:t>List&lt;Map&gt; list = await </a:t>
            </a:r>
            <a:r>
              <a:rPr lang="en-US" sz="3200" dirty="0" err="1"/>
              <a:t>database.rawQuery</a:t>
            </a:r>
            <a:r>
              <a:rPr lang="en-US" sz="3200" dirty="0"/>
              <a:t>('SELECT * FROM Test');</a:t>
            </a:r>
          </a:p>
          <a:p>
            <a:pPr marL="0" indent="0">
              <a:buNone/>
            </a:pPr>
            <a:r>
              <a:rPr lang="en-US" sz="3200" dirty="0"/>
              <a:t>List&lt;Map&gt; </a:t>
            </a:r>
            <a:r>
              <a:rPr lang="en-US" sz="3200" dirty="0" err="1"/>
              <a:t>expectedList</a:t>
            </a:r>
            <a:r>
              <a:rPr lang="en-US" sz="3200" dirty="0"/>
              <a:t> = [</a:t>
            </a:r>
          </a:p>
          <a:p>
            <a:pPr marL="0" indent="0">
              <a:buNone/>
            </a:pPr>
            <a:r>
              <a:rPr lang="en-US" sz="3200" dirty="0"/>
              <a:t>  {'name': 'updated name', 'id': 1, 'value': 9876, '</a:t>
            </a:r>
            <a:r>
              <a:rPr lang="en-US" sz="3200" dirty="0" err="1"/>
              <a:t>num</a:t>
            </a:r>
            <a:r>
              <a:rPr lang="en-US" sz="3200" dirty="0"/>
              <a:t>': 456.789},</a:t>
            </a:r>
          </a:p>
          <a:p>
            <a:pPr marL="0" indent="0">
              <a:buNone/>
            </a:pPr>
            <a:r>
              <a:rPr lang="en-US" sz="3200" dirty="0"/>
              <a:t>  {'name': 'another name', 'id': 2, 'value': 12345678, '</a:t>
            </a:r>
            <a:r>
              <a:rPr lang="en-US" sz="3200" dirty="0" err="1"/>
              <a:t>num</a:t>
            </a:r>
            <a:r>
              <a:rPr lang="en-US" sz="3200" dirty="0"/>
              <a:t>': 3.1416}</a:t>
            </a:r>
          </a:p>
          <a:p>
            <a:pPr marL="0" indent="0">
              <a:buNone/>
            </a:pPr>
            <a:r>
              <a:rPr lang="en-US" sz="3200" dirty="0"/>
              <a:t>];</a:t>
            </a:r>
          </a:p>
          <a:p>
            <a:pPr marL="0" indent="0">
              <a:buNone/>
            </a:pPr>
            <a:r>
              <a:rPr lang="en-US" sz="3200" dirty="0"/>
              <a:t>print(list);</a:t>
            </a:r>
          </a:p>
          <a:p>
            <a:pPr marL="0" indent="0">
              <a:buNone/>
            </a:pPr>
            <a:r>
              <a:rPr lang="en-US" sz="3200" dirty="0"/>
              <a:t>print(</a:t>
            </a:r>
            <a:r>
              <a:rPr lang="en-US" sz="3200" dirty="0" err="1"/>
              <a:t>expectedList</a:t>
            </a:r>
            <a:r>
              <a:rPr lang="en-US" sz="3200" dirty="0"/>
              <a:t>);</a:t>
            </a:r>
          </a:p>
          <a:p>
            <a:pPr marL="0" indent="0">
              <a:buNone/>
            </a:pPr>
            <a:r>
              <a:rPr lang="en-US" sz="3200" dirty="0"/>
              <a:t>assert(</a:t>
            </a:r>
            <a:r>
              <a:rPr lang="en-US" sz="3200" dirty="0" err="1"/>
              <a:t>const</a:t>
            </a:r>
            <a:r>
              <a:rPr lang="en-US" sz="3200" dirty="0"/>
              <a:t> </a:t>
            </a:r>
            <a:r>
              <a:rPr lang="en-US" sz="3200" dirty="0" err="1"/>
              <a:t>DeepCollectionEquality</a:t>
            </a:r>
            <a:r>
              <a:rPr lang="en-US" sz="3200" dirty="0"/>
              <a:t>().equals(list, </a:t>
            </a:r>
            <a:r>
              <a:rPr lang="en-US" sz="3200" dirty="0" err="1"/>
              <a:t>expectedList</a:t>
            </a:r>
            <a:r>
              <a:rPr lang="en-US" sz="3200" dirty="0"/>
              <a:t>));</a:t>
            </a:r>
          </a:p>
        </p:txBody>
      </p:sp>
    </p:spTree>
    <p:extLst>
      <p:ext uri="{BB962C8B-B14F-4D97-AF65-F5344CB8AC3E}">
        <p14:creationId xmlns:p14="http://schemas.microsoft.com/office/powerpoint/2010/main" val="4141546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5882" y="0"/>
            <a:ext cx="10515600" cy="1325563"/>
          </a:xfrm>
        </p:spPr>
        <p:txBody>
          <a:bodyPr/>
          <a:lstStyle/>
          <a:p>
            <a:r>
              <a:rPr lang="en-US" dirty="0"/>
              <a:t>Raw SQL </a:t>
            </a:r>
            <a:r>
              <a:rPr lang="en-US" dirty="0" smtClean="0"/>
              <a:t>queries</a:t>
            </a:r>
            <a:endParaRPr lang="en-US" dirty="0"/>
          </a:p>
        </p:txBody>
      </p:sp>
      <p:sp>
        <p:nvSpPr>
          <p:cNvPr id="3" name="Объект 2"/>
          <p:cNvSpPr>
            <a:spLocks noGrp="1"/>
          </p:cNvSpPr>
          <p:nvPr>
            <p:ph idx="1"/>
          </p:nvPr>
        </p:nvSpPr>
        <p:spPr>
          <a:xfrm>
            <a:off x="250521" y="1465545"/>
            <a:ext cx="11103279" cy="5486400"/>
          </a:xfrm>
        </p:spPr>
        <p:txBody>
          <a:bodyPr>
            <a:normAutofit fontScale="92500" lnSpcReduction="10000"/>
          </a:bodyPr>
          <a:lstStyle/>
          <a:p>
            <a:pPr marL="0" indent="0">
              <a:buNone/>
            </a:pPr>
            <a:r>
              <a:rPr lang="en-US" sz="3200" dirty="0" smtClean="0"/>
              <a:t>count </a:t>
            </a:r>
            <a:r>
              <a:rPr lang="en-US" sz="3200" dirty="0"/>
              <a:t>= </a:t>
            </a:r>
            <a:r>
              <a:rPr lang="en-US" sz="3200" dirty="0" err="1"/>
              <a:t>Sqflite</a:t>
            </a:r>
            <a:endParaRPr lang="en-US" sz="3200" dirty="0"/>
          </a:p>
          <a:p>
            <a:pPr marL="0" indent="0">
              <a:buNone/>
            </a:pPr>
            <a:r>
              <a:rPr lang="en-US" sz="3200" dirty="0"/>
              <a:t>    .</a:t>
            </a:r>
            <a:r>
              <a:rPr lang="en-US" sz="3200" dirty="0" err="1"/>
              <a:t>firstIntValue</a:t>
            </a:r>
            <a:r>
              <a:rPr lang="en-US" sz="3200" dirty="0"/>
              <a:t>(await </a:t>
            </a:r>
            <a:r>
              <a:rPr lang="en-US" sz="3200" dirty="0" err="1"/>
              <a:t>database.rawQuery</a:t>
            </a:r>
            <a:r>
              <a:rPr lang="en-US" sz="3200" dirty="0"/>
              <a:t>('SELECT COUNT(*) FROM Test'));</a:t>
            </a:r>
          </a:p>
          <a:p>
            <a:pPr marL="0" indent="0">
              <a:buNone/>
            </a:pPr>
            <a:r>
              <a:rPr lang="en-US" sz="3200" dirty="0"/>
              <a:t>assert(count == 2);</a:t>
            </a:r>
          </a:p>
          <a:p>
            <a:pPr marL="0" indent="0">
              <a:buNone/>
            </a:pPr>
            <a:endParaRPr lang="en-US" sz="3200" dirty="0"/>
          </a:p>
          <a:p>
            <a:pPr marL="0" indent="0">
              <a:buNone/>
            </a:pPr>
            <a:r>
              <a:rPr lang="en-US" sz="3200" dirty="0" smtClean="0"/>
              <a:t>count </a:t>
            </a:r>
            <a:r>
              <a:rPr lang="en-US" sz="3200" dirty="0"/>
              <a:t>= await database</a:t>
            </a:r>
          </a:p>
          <a:p>
            <a:pPr marL="0" indent="0">
              <a:buNone/>
            </a:pPr>
            <a:r>
              <a:rPr lang="en-US" sz="3200" dirty="0"/>
              <a:t>    .</a:t>
            </a:r>
            <a:r>
              <a:rPr lang="en-US" sz="3200" dirty="0" err="1"/>
              <a:t>rawDelete</a:t>
            </a:r>
            <a:r>
              <a:rPr lang="en-US" sz="3200" dirty="0"/>
              <a:t>('DELETE FROM Test WHERE name = ?', ['another name']);</a:t>
            </a:r>
          </a:p>
          <a:p>
            <a:pPr marL="0" indent="0">
              <a:buNone/>
            </a:pPr>
            <a:r>
              <a:rPr lang="en-US" sz="3200" dirty="0"/>
              <a:t>assert(count == 1);</a:t>
            </a:r>
          </a:p>
          <a:p>
            <a:pPr marL="0" indent="0">
              <a:buNone/>
            </a:pPr>
            <a:endParaRPr lang="en-US" sz="3200" dirty="0"/>
          </a:p>
          <a:p>
            <a:pPr marL="0" indent="0">
              <a:buNone/>
            </a:pPr>
            <a:r>
              <a:rPr lang="en-US" sz="3200" dirty="0" smtClean="0"/>
              <a:t>await </a:t>
            </a:r>
            <a:r>
              <a:rPr lang="en-US" sz="3200" dirty="0" err="1"/>
              <a:t>database.close</a:t>
            </a:r>
            <a:r>
              <a:rPr lang="en-US" sz="3200" dirty="0"/>
              <a:t>();</a:t>
            </a:r>
          </a:p>
        </p:txBody>
      </p:sp>
    </p:spTree>
    <p:extLst>
      <p:ext uri="{BB962C8B-B14F-4D97-AF65-F5344CB8AC3E}">
        <p14:creationId xmlns:p14="http://schemas.microsoft.com/office/powerpoint/2010/main" val="2890310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6159"/>
            <a:ext cx="10515600" cy="1325563"/>
          </a:xfrm>
        </p:spPr>
        <p:txBody>
          <a:bodyPr/>
          <a:lstStyle/>
          <a:p>
            <a:r>
              <a:rPr lang="en-US" dirty="0"/>
              <a:t>SQL </a:t>
            </a:r>
            <a:r>
              <a:rPr lang="en-US" dirty="0" smtClean="0"/>
              <a:t>helpers</a:t>
            </a:r>
            <a:endParaRPr lang="en-US" dirty="0"/>
          </a:p>
        </p:txBody>
      </p:sp>
      <p:sp>
        <p:nvSpPr>
          <p:cNvPr id="3" name="Объект 2"/>
          <p:cNvSpPr>
            <a:spLocks noGrp="1"/>
          </p:cNvSpPr>
          <p:nvPr>
            <p:ph idx="1"/>
          </p:nvPr>
        </p:nvSpPr>
        <p:spPr>
          <a:xfrm>
            <a:off x="0" y="1351722"/>
            <a:ext cx="3856381" cy="5367130"/>
          </a:xfrm>
        </p:spPr>
        <p:txBody>
          <a:bodyPr>
            <a:normAutofit fontScale="85000" lnSpcReduction="20000"/>
          </a:bodyPr>
          <a:lstStyle/>
          <a:p>
            <a:pPr marL="0" indent="0">
              <a:buNone/>
            </a:pPr>
            <a:r>
              <a:rPr lang="en-US" dirty="0" smtClean="0"/>
              <a:t>final String </a:t>
            </a:r>
            <a:r>
              <a:rPr lang="en-US" dirty="0" err="1" smtClean="0"/>
              <a:t>tableTodo</a:t>
            </a:r>
            <a:r>
              <a:rPr lang="en-US" dirty="0" smtClean="0"/>
              <a:t> = '</a:t>
            </a:r>
            <a:r>
              <a:rPr lang="en-US" dirty="0" err="1" smtClean="0"/>
              <a:t>todo</a:t>
            </a:r>
            <a:r>
              <a:rPr lang="en-US" dirty="0" smtClean="0"/>
              <a:t>';</a:t>
            </a:r>
          </a:p>
          <a:p>
            <a:pPr marL="0" indent="0">
              <a:buNone/>
            </a:pPr>
            <a:r>
              <a:rPr lang="en-US" dirty="0" smtClean="0"/>
              <a:t>final String </a:t>
            </a:r>
            <a:r>
              <a:rPr lang="en-US" dirty="0" err="1" smtClean="0"/>
              <a:t>columnId</a:t>
            </a:r>
            <a:r>
              <a:rPr lang="en-US" dirty="0" smtClean="0"/>
              <a:t> = '_id';</a:t>
            </a:r>
          </a:p>
          <a:p>
            <a:pPr marL="0" indent="0">
              <a:buNone/>
            </a:pPr>
            <a:r>
              <a:rPr lang="en-US" dirty="0" smtClean="0"/>
              <a:t>final String </a:t>
            </a:r>
            <a:r>
              <a:rPr lang="en-US" dirty="0" err="1" smtClean="0"/>
              <a:t>columnTitle</a:t>
            </a:r>
            <a:r>
              <a:rPr lang="en-US" dirty="0" smtClean="0"/>
              <a:t> = 'title';</a:t>
            </a:r>
          </a:p>
          <a:p>
            <a:pPr marL="0" indent="0">
              <a:buNone/>
            </a:pPr>
            <a:r>
              <a:rPr lang="en-US" dirty="0" smtClean="0"/>
              <a:t>final String </a:t>
            </a:r>
            <a:r>
              <a:rPr lang="en-US" dirty="0" err="1" smtClean="0"/>
              <a:t>columnDone</a:t>
            </a:r>
            <a:r>
              <a:rPr lang="en-US" dirty="0" smtClean="0"/>
              <a:t> = 'done'</a:t>
            </a:r>
            <a:endParaRPr lang="ru-RU" dirty="0" smtClean="0"/>
          </a:p>
          <a:p>
            <a:pPr marL="0" indent="0">
              <a:buNone/>
            </a:pPr>
            <a:r>
              <a:rPr lang="en-US" dirty="0" smtClean="0"/>
              <a:t>class </a:t>
            </a:r>
            <a:r>
              <a:rPr lang="en-US" dirty="0" err="1" smtClean="0"/>
              <a:t>Todo</a:t>
            </a:r>
            <a:r>
              <a:rPr lang="en-US" dirty="0" smtClean="0"/>
              <a:t> {</a:t>
            </a:r>
          </a:p>
          <a:p>
            <a:pPr marL="0" indent="0">
              <a:buNone/>
            </a:pPr>
            <a:r>
              <a:rPr lang="en-US" dirty="0" smtClean="0"/>
              <a:t>  </a:t>
            </a:r>
            <a:r>
              <a:rPr lang="en-US" dirty="0" err="1" smtClean="0"/>
              <a:t>int</a:t>
            </a:r>
            <a:r>
              <a:rPr lang="en-US" dirty="0" smtClean="0"/>
              <a:t> id;</a:t>
            </a:r>
          </a:p>
          <a:p>
            <a:pPr marL="0" indent="0">
              <a:buNone/>
            </a:pPr>
            <a:r>
              <a:rPr lang="en-US" dirty="0" smtClean="0"/>
              <a:t>  String title;</a:t>
            </a:r>
          </a:p>
          <a:p>
            <a:pPr marL="0" indent="0">
              <a:buNone/>
            </a:pPr>
            <a:r>
              <a:rPr lang="en-US" dirty="0" smtClean="0"/>
              <a:t>  bool done;</a:t>
            </a:r>
            <a:endParaRPr lang="ru-RU" dirty="0" smtClean="0"/>
          </a:p>
          <a:p>
            <a:pPr marL="0" indent="0">
              <a:buNone/>
            </a:pPr>
            <a:endParaRPr lang="ru-RU" dirty="0"/>
          </a:p>
          <a:p>
            <a:pPr marL="0" indent="0">
              <a:buNone/>
            </a:pPr>
            <a:r>
              <a:rPr lang="en-US" dirty="0" err="1" smtClean="0"/>
              <a:t>toMap</a:t>
            </a:r>
            <a:r>
              <a:rPr lang="en-US" dirty="0" smtClean="0"/>
              <a:t>() </a:t>
            </a:r>
            <a:r>
              <a:rPr lang="ru-RU" dirty="0" smtClean="0"/>
              <a:t>…..</a:t>
            </a:r>
          </a:p>
          <a:p>
            <a:pPr marL="0" indent="0">
              <a:buNone/>
            </a:pPr>
            <a:r>
              <a:rPr lang="en-US" dirty="0" err="1" smtClean="0"/>
              <a:t>fromMap</a:t>
            </a:r>
            <a:r>
              <a:rPr lang="ru-RU" dirty="0" smtClean="0"/>
              <a:t>(…)…</a:t>
            </a:r>
            <a:endParaRPr lang="en-US" dirty="0"/>
          </a:p>
        </p:txBody>
      </p:sp>
      <p:sp>
        <p:nvSpPr>
          <p:cNvPr id="6" name="Объект 2"/>
          <p:cNvSpPr txBox="1">
            <a:spLocks/>
          </p:cNvSpPr>
          <p:nvPr/>
        </p:nvSpPr>
        <p:spPr>
          <a:xfrm>
            <a:off x="3856381" y="20913"/>
            <a:ext cx="8150087" cy="68370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class </a:t>
            </a:r>
            <a:r>
              <a:rPr lang="en-US" dirty="0" err="1" smtClean="0"/>
              <a:t>TodoProvider</a:t>
            </a:r>
            <a:r>
              <a:rPr lang="en-US" dirty="0" smtClean="0"/>
              <a:t> {</a:t>
            </a:r>
          </a:p>
          <a:p>
            <a:pPr marL="0" indent="0">
              <a:buNone/>
            </a:pPr>
            <a:r>
              <a:rPr lang="en-US" dirty="0" smtClean="0"/>
              <a:t>  Database </a:t>
            </a:r>
            <a:r>
              <a:rPr lang="en-US" dirty="0" err="1" smtClean="0"/>
              <a:t>db</a:t>
            </a:r>
            <a:r>
              <a:rPr lang="en-US" dirty="0" smtClean="0"/>
              <a:t>;</a:t>
            </a:r>
          </a:p>
          <a:p>
            <a:pPr marL="0" indent="0">
              <a:buNone/>
            </a:pPr>
            <a:endParaRPr lang="en-US" dirty="0" smtClean="0"/>
          </a:p>
          <a:p>
            <a:pPr marL="0" indent="0">
              <a:buNone/>
            </a:pPr>
            <a:r>
              <a:rPr lang="en-US" dirty="0" smtClean="0"/>
              <a:t>  Future open(String path) </a:t>
            </a:r>
            <a:r>
              <a:rPr lang="en-US" dirty="0" err="1" smtClean="0"/>
              <a:t>async</a:t>
            </a:r>
            <a:r>
              <a:rPr lang="en-US" dirty="0" smtClean="0"/>
              <a:t> {</a:t>
            </a:r>
          </a:p>
          <a:p>
            <a:pPr marL="0" indent="0">
              <a:buNone/>
            </a:pPr>
            <a:r>
              <a:rPr lang="en-US" dirty="0" smtClean="0"/>
              <a:t>    </a:t>
            </a:r>
            <a:r>
              <a:rPr lang="en-US" dirty="0" err="1" smtClean="0"/>
              <a:t>db</a:t>
            </a:r>
            <a:r>
              <a:rPr lang="en-US" dirty="0" smtClean="0"/>
              <a:t> = await </a:t>
            </a:r>
            <a:r>
              <a:rPr lang="en-US" dirty="0" err="1" smtClean="0"/>
              <a:t>openDatabase</a:t>
            </a:r>
            <a:r>
              <a:rPr lang="en-US" dirty="0" smtClean="0"/>
              <a:t>(path, version: 1,</a:t>
            </a:r>
          </a:p>
          <a:p>
            <a:pPr marL="0" indent="0">
              <a:buNone/>
            </a:pPr>
            <a:r>
              <a:rPr lang="en-US" dirty="0" smtClean="0"/>
              <a:t>        </a:t>
            </a:r>
            <a:r>
              <a:rPr lang="en-US" dirty="0" err="1" smtClean="0"/>
              <a:t>onCreate</a:t>
            </a:r>
            <a:r>
              <a:rPr lang="en-US" dirty="0" smtClean="0"/>
              <a:t>: (Database </a:t>
            </a:r>
            <a:r>
              <a:rPr lang="en-US" dirty="0" err="1" smtClean="0"/>
              <a:t>db</a:t>
            </a:r>
            <a:r>
              <a:rPr lang="en-US" dirty="0" smtClean="0"/>
              <a:t>, </a:t>
            </a:r>
            <a:r>
              <a:rPr lang="en-US" dirty="0" err="1" smtClean="0"/>
              <a:t>int</a:t>
            </a:r>
            <a:r>
              <a:rPr lang="en-US" dirty="0" smtClean="0"/>
              <a:t> version) </a:t>
            </a:r>
            <a:r>
              <a:rPr lang="en-US" dirty="0" err="1" smtClean="0"/>
              <a:t>async</a:t>
            </a:r>
            <a:r>
              <a:rPr lang="en-US" dirty="0" smtClean="0"/>
              <a:t> {</a:t>
            </a:r>
          </a:p>
          <a:p>
            <a:pPr marL="0" indent="0">
              <a:buNone/>
            </a:pPr>
            <a:r>
              <a:rPr lang="en-US" dirty="0" smtClean="0"/>
              <a:t>      await </a:t>
            </a:r>
            <a:r>
              <a:rPr lang="en-US" dirty="0" err="1" smtClean="0"/>
              <a:t>db.execute</a:t>
            </a:r>
            <a:r>
              <a:rPr lang="en-US" dirty="0" smtClean="0"/>
              <a:t>('''</a:t>
            </a:r>
          </a:p>
          <a:p>
            <a:pPr marL="0" indent="0">
              <a:buNone/>
            </a:pPr>
            <a:r>
              <a:rPr lang="en-US" dirty="0" smtClean="0"/>
              <a:t>create table $</a:t>
            </a:r>
            <a:r>
              <a:rPr lang="en-US" dirty="0" err="1" smtClean="0"/>
              <a:t>tableTodo</a:t>
            </a:r>
            <a:r>
              <a:rPr lang="en-US" dirty="0" smtClean="0"/>
              <a:t> ( </a:t>
            </a:r>
          </a:p>
          <a:p>
            <a:pPr marL="0" indent="0">
              <a:buNone/>
            </a:pPr>
            <a:r>
              <a:rPr lang="en-US" dirty="0" smtClean="0"/>
              <a:t>  $</a:t>
            </a:r>
            <a:r>
              <a:rPr lang="en-US" dirty="0" err="1" smtClean="0"/>
              <a:t>columnId</a:t>
            </a:r>
            <a:r>
              <a:rPr lang="en-US" dirty="0" smtClean="0"/>
              <a:t> integer primary key </a:t>
            </a:r>
            <a:r>
              <a:rPr lang="en-US" dirty="0" err="1" smtClean="0"/>
              <a:t>autoincrement</a:t>
            </a:r>
            <a:r>
              <a:rPr lang="en-US" dirty="0" smtClean="0"/>
              <a:t>, </a:t>
            </a:r>
          </a:p>
          <a:p>
            <a:pPr marL="0" indent="0">
              <a:buNone/>
            </a:pPr>
            <a:r>
              <a:rPr lang="en-US" dirty="0" smtClean="0"/>
              <a:t>  $</a:t>
            </a:r>
            <a:r>
              <a:rPr lang="en-US" dirty="0" err="1" smtClean="0"/>
              <a:t>columnTitle</a:t>
            </a:r>
            <a:r>
              <a:rPr lang="en-US" dirty="0" smtClean="0"/>
              <a:t> text not null,</a:t>
            </a:r>
          </a:p>
          <a:p>
            <a:pPr marL="0" indent="0">
              <a:buNone/>
            </a:pPr>
            <a:r>
              <a:rPr lang="en-US" dirty="0" smtClean="0"/>
              <a:t>  $</a:t>
            </a:r>
            <a:r>
              <a:rPr lang="en-US" dirty="0" err="1" smtClean="0"/>
              <a:t>columnDone</a:t>
            </a:r>
            <a:r>
              <a:rPr lang="en-US" dirty="0" smtClean="0"/>
              <a:t> integer not null)</a:t>
            </a:r>
          </a:p>
          <a:p>
            <a:pPr marL="0" indent="0">
              <a:buNone/>
            </a:pPr>
            <a:r>
              <a:rPr lang="en-US" dirty="0" smtClean="0"/>
              <a:t>''');</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3060808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6159"/>
            <a:ext cx="10515600" cy="1325563"/>
          </a:xfrm>
        </p:spPr>
        <p:txBody>
          <a:bodyPr/>
          <a:lstStyle/>
          <a:p>
            <a:r>
              <a:rPr lang="en-US" dirty="0"/>
              <a:t>SQL </a:t>
            </a:r>
            <a:r>
              <a:rPr lang="en-US" dirty="0" smtClean="0"/>
              <a:t>helpers</a:t>
            </a:r>
            <a:endParaRPr lang="en-US" dirty="0"/>
          </a:p>
        </p:txBody>
      </p:sp>
      <p:sp>
        <p:nvSpPr>
          <p:cNvPr id="3" name="Объект 2"/>
          <p:cNvSpPr>
            <a:spLocks noGrp="1"/>
          </p:cNvSpPr>
          <p:nvPr>
            <p:ph idx="1"/>
          </p:nvPr>
        </p:nvSpPr>
        <p:spPr>
          <a:xfrm>
            <a:off x="0" y="1351722"/>
            <a:ext cx="3856381" cy="5367130"/>
          </a:xfrm>
        </p:spPr>
        <p:txBody>
          <a:bodyPr>
            <a:normAutofit fontScale="92500" lnSpcReduction="20000"/>
          </a:bodyPr>
          <a:lstStyle/>
          <a:p>
            <a:pPr marL="0" indent="0">
              <a:buNone/>
            </a:pPr>
            <a:r>
              <a:rPr lang="en-US" dirty="0" smtClean="0"/>
              <a:t> Future&lt;</a:t>
            </a:r>
            <a:r>
              <a:rPr lang="en-US" dirty="0" err="1" smtClean="0"/>
              <a:t>int</a:t>
            </a:r>
            <a:r>
              <a:rPr lang="en-US" dirty="0" smtClean="0"/>
              <a:t>&gt; delete(</a:t>
            </a:r>
            <a:r>
              <a:rPr lang="en-US" dirty="0" err="1" smtClean="0"/>
              <a:t>int</a:t>
            </a:r>
            <a:r>
              <a:rPr lang="en-US" dirty="0" smtClean="0"/>
              <a:t> id) </a:t>
            </a:r>
            <a:r>
              <a:rPr lang="en-US" dirty="0" err="1" smtClean="0"/>
              <a:t>async</a:t>
            </a:r>
            <a:r>
              <a:rPr lang="en-US" dirty="0" smtClean="0"/>
              <a:t> {</a:t>
            </a:r>
          </a:p>
          <a:p>
            <a:pPr marL="0" indent="0">
              <a:buNone/>
            </a:pPr>
            <a:r>
              <a:rPr lang="en-US" dirty="0" smtClean="0"/>
              <a:t>    return await </a:t>
            </a:r>
            <a:r>
              <a:rPr lang="en-US" dirty="0" err="1" smtClean="0"/>
              <a:t>db.delete</a:t>
            </a:r>
            <a:r>
              <a:rPr lang="en-US" dirty="0" smtClean="0"/>
              <a:t>(</a:t>
            </a:r>
            <a:r>
              <a:rPr lang="en-US" dirty="0" err="1" smtClean="0"/>
              <a:t>tableTodo</a:t>
            </a:r>
            <a:r>
              <a:rPr lang="en-US" dirty="0" smtClean="0"/>
              <a:t>, where: '$</a:t>
            </a:r>
            <a:r>
              <a:rPr lang="en-US" dirty="0" err="1" smtClean="0"/>
              <a:t>columnId</a:t>
            </a:r>
            <a:r>
              <a:rPr lang="en-US" dirty="0" smtClean="0"/>
              <a:t> = ?', </a:t>
            </a:r>
            <a:r>
              <a:rPr lang="en-US" dirty="0" err="1" smtClean="0"/>
              <a:t>whereArgs</a:t>
            </a:r>
            <a:r>
              <a:rPr lang="en-US" dirty="0" smtClean="0"/>
              <a:t>: [id]);</a:t>
            </a:r>
          </a:p>
          <a:p>
            <a:pPr marL="0" indent="0">
              <a:buNone/>
            </a:pPr>
            <a:r>
              <a:rPr lang="en-US" dirty="0" smtClean="0"/>
              <a:t>  }</a:t>
            </a:r>
            <a:endParaRPr lang="ru-RU" dirty="0" smtClean="0"/>
          </a:p>
          <a:p>
            <a:pPr marL="0" indent="0">
              <a:buNone/>
            </a:pPr>
            <a:r>
              <a:rPr lang="en-US" dirty="0" smtClean="0"/>
              <a:t> Future&lt;</a:t>
            </a:r>
            <a:r>
              <a:rPr lang="en-US" dirty="0" err="1" smtClean="0"/>
              <a:t>int</a:t>
            </a:r>
            <a:r>
              <a:rPr lang="en-US" dirty="0" smtClean="0"/>
              <a:t>&gt; update(</a:t>
            </a:r>
            <a:r>
              <a:rPr lang="en-US" dirty="0" err="1" smtClean="0"/>
              <a:t>Todo</a:t>
            </a:r>
            <a:r>
              <a:rPr lang="en-US" dirty="0" smtClean="0"/>
              <a:t> </a:t>
            </a:r>
            <a:r>
              <a:rPr lang="en-US" dirty="0" err="1" smtClean="0"/>
              <a:t>todo</a:t>
            </a:r>
            <a:r>
              <a:rPr lang="en-US" dirty="0" smtClean="0"/>
              <a:t>) </a:t>
            </a:r>
            <a:r>
              <a:rPr lang="en-US" dirty="0" err="1" smtClean="0"/>
              <a:t>async</a:t>
            </a:r>
            <a:r>
              <a:rPr lang="en-US" dirty="0" smtClean="0"/>
              <a:t> {</a:t>
            </a:r>
          </a:p>
          <a:p>
            <a:pPr marL="0" indent="0">
              <a:buNone/>
            </a:pPr>
            <a:r>
              <a:rPr lang="en-US" dirty="0" smtClean="0"/>
              <a:t>    return await </a:t>
            </a:r>
            <a:r>
              <a:rPr lang="en-US" dirty="0" err="1" smtClean="0"/>
              <a:t>db.update</a:t>
            </a:r>
            <a:r>
              <a:rPr lang="en-US" dirty="0" smtClean="0"/>
              <a:t>(</a:t>
            </a:r>
            <a:r>
              <a:rPr lang="en-US" dirty="0" err="1" smtClean="0"/>
              <a:t>tableTodo</a:t>
            </a:r>
            <a:r>
              <a:rPr lang="en-US" dirty="0" smtClean="0"/>
              <a:t>, </a:t>
            </a:r>
            <a:r>
              <a:rPr lang="en-US" dirty="0" err="1" smtClean="0"/>
              <a:t>todo.toMap</a:t>
            </a:r>
            <a:r>
              <a:rPr lang="en-US" dirty="0" smtClean="0"/>
              <a:t>(),</a:t>
            </a:r>
          </a:p>
          <a:p>
            <a:pPr marL="0" indent="0">
              <a:buNone/>
            </a:pPr>
            <a:r>
              <a:rPr lang="en-US" dirty="0" smtClean="0"/>
              <a:t>        where: '$</a:t>
            </a:r>
            <a:r>
              <a:rPr lang="en-US" dirty="0" err="1" smtClean="0"/>
              <a:t>columnId</a:t>
            </a:r>
            <a:r>
              <a:rPr lang="en-US" dirty="0" smtClean="0"/>
              <a:t> = ?', </a:t>
            </a:r>
            <a:r>
              <a:rPr lang="en-US" dirty="0" err="1" smtClean="0"/>
              <a:t>whereArgs</a:t>
            </a:r>
            <a:r>
              <a:rPr lang="en-US" dirty="0" smtClean="0"/>
              <a:t>: [todo.id]);</a:t>
            </a:r>
          </a:p>
          <a:p>
            <a:pPr marL="0" indent="0">
              <a:buNone/>
            </a:pPr>
            <a:r>
              <a:rPr lang="en-US" dirty="0" smtClean="0"/>
              <a:t>  }</a:t>
            </a:r>
            <a:endParaRPr lang="en-US" dirty="0"/>
          </a:p>
        </p:txBody>
      </p:sp>
      <p:sp>
        <p:nvSpPr>
          <p:cNvPr id="6" name="Объект 2"/>
          <p:cNvSpPr txBox="1">
            <a:spLocks/>
          </p:cNvSpPr>
          <p:nvPr/>
        </p:nvSpPr>
        <p:spPr>
          <a:xfrm>
            <a:off x="3856381" y="20913"/>
            <a:ext cx="8150087" cy="683708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Future&lt;</a:t>
            </a:r>
            <a:r>
              <a:rPr lang="en-US" dirty="0" err="1" smtClean="0"/>
              <a:t>Todo</a:t>
            </a:r>
            <a:r>
              <a:rPr lang="en-US" dirty="0" smtClean="0"/>
              <a:t>&gt; insert(</a:t>
            </a:r>
            <a:r>
              <a:rPr lang="en-US" dirty="0" err="1" smtClean="0"/>
              <a:t>Todo</a:t>
            </a:r>
            <a:r>
              <a:rPr lang="en-US" dirty="0" smtClean="0"/>
              <a:t> </a:t>
            </a:r>
            <a:r>
              <a:rPr lang="en-US" dirty="0" err="1" smtClean="0"/>
              <a:t>todo</a:t>
            </a:r>
            <a:r>
              <a:rPr lang="en-US" dirty="0" smtClean="0"/>
              <a:t>) </a:t>
            </a:r>
            <a:r>
              <a:rPr lang="en-US" dirty="0" err="1" smtClean="0"/>
              <a:t>async</a:t>
            </a:r>
            <a:r>
              <a:rPr lang="en-US" dirty="0" smtClean="0"/>
              <a:t> {</a:t>
            </a:r>
          </a:p>
          <a:p>
            <a:pPr marL="0" indent="0">
              <a:buNone/>
            </a:pPr>
            <a:r>
              <a:rPr lang="en-US" dirty="0" smtClean="0"/>
              <a:t>    todo.id = await </a:t>
            </a:r>
            <a:r>
              <a:rPr lang="en-US" dirty="0" err="1" smtClean="0"/>
              <a:t>db.insert</a:t>
            </a:r>
            <a:r>
              <a:rPr lang="en-US" dirty="0" smtClean="0"/>
              <a:t>(</a:t>
            </a:r>
            <a:r>
              <a:rPr lang="en-US" dirty="0" err="1" smtClean="0"/>
              <a:t>tableTodo</a:t>
            </a:r>
            <a:r>
              <a:rPr lang="en-US" dirty="0" smtClean="0"/>
              <a:t>, </a:t>
            </a:r>
            <a:r>
              <a:rPr lang="en-US" dirty="0" err="1" smtClean="0"/>
              <a:t>todo.toMap</a:t>
            </a:r>
            <a:r>
              <a:rPr lang="en-US" dirty="0" smtClean="0"/>
              <a:t>());</a:t>
            </a:r>
          </a:p>
          <a:p>
            <a:pPr marL="0" indent="0">
              <a:buNone/>
            </a:pPr>
            <a:r>
              <a:rPr lang="en-US" dirty="0" smtClean="0"/>
              <a:t>    return </a:t>
            </a:r>
            <a:r>
              <a:rPr lang="en-US" dirty="0" err="1" smtClean="0"/>
              <a:t>todo</a:t>
            </a:r>
            <a:r>
              <a:rPr lang="en-US" dirty="0" smtClean="0"/>
              <a:t>;</a:t>
            </a:r>
          </a:p>
          <a:p>
            <a:pPr marL="0" indent="0">
              <a:buNone/>
            </a:pPr>
            <a:r>
              <a:rPr lang="en-US" dirty="0" smtClean="0"/>
              <a:t>  }</a:t>
            </a:r>
          </a:p>
          <a:p>
            <a:pPr marL="0" indent="0">
              <a:buNone/>
            </a:pPr>
            <a:r>
              <a:rPr lang="en-US" dirty="0" smtClean="0"/>
              <a:t>  Future&lt;</a:t>
            </a:r>
            <a:r>
              <a:rPr lang="en-US" dirty="0" err="1" smtClean="0"/>
              <a:t>Todo</a:t>
            </a:r>
            <a:r>
              <a:rPr lang="en-US" dirty="0" smtClean="0"/>
              <a:t>&gt; </a:t>
            </a:r>
            <a:r>
              <a:rPr lang="en-US" dirty="0" err="1" smtClean="0"/>
              <a:t>getTodo</a:t>
            </a:r>
            <a:r>
              <a:rPr lang="en-US" dirty="0" smtClean="0"/>
              <a:t>(</a:t>
            </a:r>
            <a:r>
              <a:rPr lang="en-US" dirty="0" err="1" smtClean="0"/>
              <a:t>int</a:t>
            </a:r>
            <a:r>
              <a:rPr lang="en-US" dirty="0" smtClean="0"/>
              <a:t> id) </a:t>
            </a:r>
            <a:r>
              <a:rPr lang="en-US" dirty="0" err="1" smtClean="0"/>
              <a:t>async</a:t>
            </a:r>
            <a:r>
              <a:rPr lang="en-US" dirty="0" smtClean="0"/>
              <a:t> {</a:t>
            </a:r>
          </a:p>
          <a:p>
            <a:pPr marL="0" indent="0">
              <a:buNone/>
            </a:pPr>
            <a:r>
              <a:rPr lang="en-US" dirty="0" smtClean="0"/>
              <a:t>    List&lt;Map&gt; maps = await </a:t>
            </a:r>
            <a:r>
              <a:rPr lang="en-US" dirty="0" err="1" smtClean="0"/>
              <a:t>db.query</a:t>
            </a:r>
            <a:r>
              <a:rPr lang="en-US" dirty="0" smtClean="0"/>
              <a:t>(</a:t>
            </a:r>
            <a:r>
              <a:rPr lang="en-US" dirty="0" err="1" smtClean="0"/>
              <a:t>tableTodo</a:t>
            </a:r>
            <a:r>
              <a:rPr lang="en-US" dirty="0" smtClean="0"/>
              <a:t>,</a:t>
            </a:r>
          </a:p>
          <a:p>
            <a:pPr marL="0" indent="0">
              <a:buNone/>
            </a:pPr>
            <a:r>
              <a:rPr lang="en-US" dirty="0" smtClean="0"/>
              <a:t>        columns: [</a:t>
            </a:r>
            <a:r>
              <a:rPr lang="en-US" dirty="0" err="1" smtClean="0"/>
              <a:t>columnId</a:t>
            </a:r>
            <a:r>
              <a:rPr lang="en-US" dirty="0" smtClean="0"/>
              <a:t>, </a:t>
            </a:r>
            <a:r>
              <a:rPr lang="en-US" dirty="0" err="1" smtClean="0"/>
              <a:t>columnDone</a:t>
            </a:r>
            <a:r>
              <a:rPr lang="en-US" dirty="0" smtClean="0"/>
              <a:t>, </a:t>
            </a:r>
            <a:r>
              <a:rPr lang="en-US" dirty="0" err="1" smtClean="0"/>
              <a:t>columnTitle</a:t>
            </a:r>
            <a:r>
              <a:rPr lang="en-US" dirty="0" smtClean="0"/>
              <a:t>],</a:t>
            </a:r>
          </a:p>
          <a:p>
            <a:pPr marL="0" indent="0">
              <a:buNone/>
            </a:pPr>
            <a:r>
              <a:rPr lang="en-US" dirty="0" smtClean="0"/>
              <a:t>        where: '$</a:t>
            </a:r>
            <a:r>
              <a:rPr lang="en-US" dirty="0" err="1" smtClean="0"/>
              <a:t>columnId</a:t>
            </a:r>
            <a:r>
              <a:rPr lang="en-US" dirty="0" smtClean="0"/>
              <a:t> = ?',</a:t>
            </a:r>
          </a:p>
          <a:p>
            <a:pPr marL="0" indent="0">
              <a:buNone/>
            </a:pPr>
            <a:r>
              <a:rPr lang="en-US" dirty="0" smtClean="0"/>
              <a:t>        </a:t>
            </a:r>
            <a:r>
              <a:rPr lang="en-US" dirty="0" err="1" smtClean="0"/>
              <a:t>whereArgs</a:t>
            </a:r>
            <a:r>
              <a:rPr lang="en-US" dirty="0" smtClean="0"/>
              <a:t>: [id]);</a:t>
            </a:r>
          </a:p>
          <a:p>
            <a:pPr marL="0" indent="0">
              <a:buNone/>
            </a:pPr>
            <a:r>
              <a:rPr lang="en-US" dirty="0" smtClean="0"/>
              <a:t>    if (</a:t>
            </a:r>
            <a:r>
              <a:rPr lang="en-US" dirty="0" err="1" smtClean="0"/>
              <a:t>maps.length</a:t>
            </a:r>
            <a:r>
              <a:rPr lang="en-US" dirty="0" smtClean="0"/>
              <a:t> &gt; 0) {</a:t>
            </a:r>
          </a:p>
          <a:p>
            <a:pPr marL="0" indent="0">
              <a:buNone/>
            </a:pPr>
            <a:r>
              <a:rPr lang="en-US" dirty="0" smtClean="0"/>
              <a:t>      return </a:t>
            </a:r>
            <a:r>
              <a:rPr lang="en-US" dirty="0" err="1" smtClean="0"/>
              <a:t>Todo.fromMap</a:t>
            </a:r>
            <a:r>
              <a:rPr lang="en-US" dirty="0" smtClean="0"/>
              <a:t>(</a:t>
            </a:r>
            <a:r>
              <a:rPr lang="en-US" dirty="0" err="1" smtClean="0"/>
              <a:t>maps.first</a:t>
            </a:r>
            <a:r>
              <a:rPr lang="en-US" dirty="0" smtClean="0"/>
              <a:t>);</a:t>
            </a:r>
          </a:p>
          <a:p>
            <a:pPr marL="0" indent="0">
              <a:buNone/>
            </a:pPr>
            <a:r>
              <a:rPr lang="en-US" dirty="0" smtClean="0"/>
              <a:t>    }</a:t>
            </a:r>
          </a:p>
          <a:p>
            <a:pPr marL="0" indent="0">
              <a:buNone/>
            </a:pPr>
            <a:r>
              <a:rPr lang="en-US" dirty="0" smtClean="0"/>
              <a:t>    return null;</a:t>
            </a:r>
          </a:p>
          <a:p>
            <a:pPr marL="0" indent="0">
              <a:buNone/>
            </a:pPr>
            <a:r>
              <a:rPr lang="en-US" dirty="0" smtClean="0"/>
              <a:t>  }</a:t>
            </a:r>
          </a:p>
          <a:p>
            <a:pPr marL="0" indent="0">
              <a:buNone/>
            </a:pPr>
            <a:r>
              <a:rPr lang="en-US" dirty="0" smtClean="0"/>
              <a:t>  Future close() </a:t>
            </a:r>
            <a:r>
              <a:rPr lang="en-US" dirty="0" err="1" smtClean="0"/>
              <a:t>async</a:t>
            </a:r>
            <a:r>
              <a:rPr lang="en-US" dirty="0" smtClean="0"/>
              <a:t> =&gt; </a:t>
            </a:r>
            <a:r>
              <a:rPr lang="en-US" dirty="0" err="1" smtClean="0"/>
              <a:t>db.close</a:t>
            </a:r>
            <a:r>
              <a:rPr lang="en-US" dirty="0" smtClean="0"/>
              <a:t>();</a:t>
            </a:r>
            <a:endParaRPr lang="en-US" dirty="0"/>
          </a:p>
        </p:txBody>
      </p:sp>
    </p:spTree>
    <p:extLst>
      <p:ext uri="{BB962C8B-B14F-4D97-AF65-F5344CB8AC3E}">
        <p14:creationId xmlns:p14="http://schemas.microsoft.com/office/powerpoint/2010/main" val="35721889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 </a:t>
            </a:r>
            <a:r>
              <a:rPr lang="en-US" dirty="0" smtClean="0"/>
              <a:t>results</a:t>
            </a:r>
            <a:endParaRPr lang="en-US" dirty="0"/>
          </a:p>
        </p:txBody>
      </p:sp>
      <p:sp>
        <p:nvSpPr>
          <p:cNvPr id="3" name="Объект 2"/>
          <p:cNvSpPr>
            <a:spLocks noGrp="1"/>
          </p:cNvSpPr>
          <p:nvPr>
            <p:ph idx="1"/>
          </p:nvPr>
        </p:nvSpPr>
        <p:spPr/>
        <p:txBody>
          <a:bodyPr>
            <a:normAutofit lnSpcReduction="10000"/>
          </a:bodyPr>
          <a:lstStyle/>
          <a:p>
            <a:pPr marL="0" indent="0">
              <a:buNone/>
            </a:pPr>
            <a:r>
              <a:rPr lang="en-US" dirty="0" smtClean="0"/>
              <a:t>List&lt;Map&lt;String, Object?&gt;&gt; records = await </a:t>
            </a:r>
            <a:r>
              <a:rPr lang="en-US" dirty="0" err="1" smtClean="0"/>
              <a:t>db.query</a:t>
            </a:r>
            <a:r>
              <a:rPr lang="en-US" dirty="0" smtClean="0"/>
              <a:t>('</a:t>
            </a:r>
            <a:r>
              <a:rPr lang="en-US" dirty="0" err="1" smtClean="0"/>
              <a:t>my_table</a:t>
            </a:r>
            <a:r>
              <a:rPr lang="en-US" dirty="0" smtClean="0"/>
              <a:t>');</a:t>
            </a:r>
            <a:endParaRPr lang="ru-RU" dirty="0" smtClean="0"/>
          </a:p>
          <a:p>
            <a:pPr marL="0" indent="0">
              <a:buNone/>
            </a:pPr>
            <a:endParaRPr lang="ru-RU" dirty="0"/>
          </a:p>
          <a:p>
            <a:pPr marL="0" indent="0">
              <a:buNone/>
            </a:pPr>
            <a:r>
              <a:rPr lang="ru-RU" dirty="0" smtClean="0"/>
              <a:t>Результирующие элементы доступны только для чтения</a:t>
            </a:r>
          </a:p>
          <a:p>
            <a:pPr marL="0" indent="0">
              <a:buNone/>
            </a:pPr>
            <a:r>
              <a:rPr lang="en-US" dirty="0" smtClean="0">
                <a:latin typeface="Courier New" panose="02070309020205020404" pitchFamily="49" charset="0"/>
                <a:cs typeface="Courier New" panose="02070309020205020404" pitchFamily="49" charset="0"/>
              </a:rPr>
              <a:t>// get the first record</a:t>
            </a:r>
          </a:p>
          <a:p>
            <a:pPr marL="0" indent="0">
              <a:buNone/>
            </a:pPr>
            <a:r>
              <a:rPr lang="en-US" dirty="0" smtClean="0">
                <a:latin typeface="Courier New" panose="02070309020205020404" pitchFamily="49" charset="0"/>
                <a:cs typeface="Courier New" panose="02070309020205020404" pitchFamily="49" charset="0"/>
              </a:rPr>
              <a:t>Map&lt;String, Object?&gt; </a:t>
            </a:r>
            <a:r>
              <a:rPr lang="en-US" dirty="0" err="1" smtClean="0">
                <a:latin typeface="Courier New" panose="02070309020205020404" pitchFamily="49" charset="0"/>
                <a:cs typeface="Courier New" panose="02070309020205020404" pitchFamily="49" charset="0"/>
              </a:rPr>
              <a:t>mapRead</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records.first</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Update it in memory...this will throw an exception</a:t>
            </a:r>
          </a:p>
          <a:p>
            <a:pPr marL="0" indent="0">
              <a:buNone/>
            </a:pPr>
            <a:r>
              <a:rPr lang="en-US" dirty="0" err="1" smtClean="0">
                <a:latin typeface="Courier New" panose="02070309020205020404" pitchFamily="49" charset="0"/>
                <a:cs typeface="Courier New" panose="02070309020205020404" pitchFamily="49" charset="0"/>
              </a:rPr>
              <a:t>mapRead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my_column</a:t>
            </a:r>
            <a:r>
              <a:rPr lang="en-US" dirty="0" smtClean="0">
                <a:latin typeface="Courier New" panose="02070309020205020404" pitchFamily="49" charset="0"/>
                <a:cs typeface="Courier New" panose="02070309020205020404" pitchFamily="49" charset="0"/>
              </a:rPr>
              <a:t>'] = 1;</a:t>
            </a:r>
          </a:p>
          <a:p>
            <a:pPr marL="0" indent="0">
              <a:buNone/>
            </a:pPr>
            <a:r>
              <a:rPr lang="en-US" dirty="0" smtClean="0">
                <a:latin typeface="Courier New" panose="02070309020205020404" pitchFamily="49" charset="0"/>
                <a:cs typeface="Courier New" panose="02070309020205020404" pitchFamily="49" charset="0"/>
              </a:rPr>
              <a:t>// Crash... `</a:t>
            </a:r>
            <a:r>
              <a:rPr lang="en-US" dirty="0" err="1" smtClean="0">
                <a:latin typeface="Courier New" panose="02070309020205020404" pitchFamily="49" charset="0"/>
                <a:cs typeface="Courier New" panose="02070309020205020404" pitchFamily="49" charset="0"/>
              </a:rPr>
              <a:t>mapRead</a:t>
            </a:r>
            <a:r>
              <a:rPr lang="en-US" dirty="0" smtClean="0">
                <a:latin typeface="Courier New" panose="02070309020205020404" pitchFamily="49" charset="0"/>
                <a:cs typeface="Courier New" panose="02070309020205020404" pitchFamily="49" charset="0"/>
              </a:rPr>
              <a:t>` is read-only</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465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 y="0"/>
            <a:ext cx="11449879" cy="6858000"/>
          </a:xfrm>
        </p:spPr>
        <p:txBody>
          <a:bodyPr>
            <a:noAutofit/>
          </a:bodyPr>
          <a:lstStyle/>
          <a:p>
            <a:pPr marL="0" indent="0">
              <a:spcBef>
                <a:spcPts val="0"/>
              </a:spcBef>
              <a:buNone/>
            </a:pPr>
            <a:r>
              <a:rPr lang="en-US" dirty="0" smtClean="0"/>
              <a:t>import '</a:t>
            </a:r>
            <a:r>
              <a:rPr lang="en-US" dirty="0" err="1" smtClean="0"/>
              <a:t>dart:io</a:t>
            </a:r>
            <a:r>
              <a:rPr lang="en-US" dirty="0" smtClean="0"/>
              <a:t>';</a:t>
            </a:r>
          </a:p>
          <a:p>
            <a:pPr marL="0" indent="0">
              <a:spcBef>
                <a:spcPts val="0"/>
              </a:spcBef>
              <a:buNone/>
            </a:pPr>
            <a:r>
              <a:rPr lang="en-US" dirty="0" smtClean="0"/>
              <a:t>import '</a:t>
            </a:r>
            <a:r>
              <a:rPr lang="en-US" dirty="0" err="1" smtClean="0"/>
              <a:t>dart:convert</a:t>
            </a:r>
            <a:r>
              <a:rPr lang="en-US" dirty="0" smtClean="0"/>
              <a:t>';</a:t>
            </a:r>
          </a:p>
          <a:p>
            <a:pPr marL="0" indent="0">
              <a:spcBef>
                <a:spcPts val="0"/>
              </a:spcBef>
              <a:buNone/>
            </a:pPr>
            <a:r>
              <a:rPr lang="en-US" dirty="0" smtClean="0"/>
              <a:t>import '</a:t>
            </a:r>
            <a:r>
              <a:rPr lang="en-US" dirty="0" err="1" smtClean="0"/>
              <a:t>dart:async</a:t>
            </a:r>
            <a:r>
              <a:rPr lang="en-US" dirty="0" smtClean="0"/>
              <a:t>';</a:t>
            </a:r>
          </a:p>
          <a:p>
            <a:pPr marL="0" indent="0">
              <a:spcBef>
                <a:spcPts val="0"/>
              </a:spcBef>
              <a:buNone/>
            </a:pPr>
            <a:endParaRPr lang="en-US" dirty="0" smtClean="0"/>
          </a:p>
          <a:p>
            <a:pPr marL="0" indent="0">
              <a:spcBef>
                <a:spcPts val="0"/>
              </a:spcBef>
              <a:buNone/>
            </a:pPr>
            <a:r>
              <a:rPr lang="en-US" dirty="0" smtClean="0"/>
              <a:t>void main() </a:t>
            </a:r>
            <a:r>
              <a:rPr lang="en-US" dirty="0" err="1" smtClean="0"/>
              <a:t>async</a:t>
            </a:r>
            <a:r>
              <a:rPr lang="en-US" dirty="0" smtClean="0"/>
              <a:t> {</a:t>
            </a:r>
          </a:p>
          <a:p>
            <a:pPr marL="0" indent="0">
              <a:spcBef>
                <a:spcPts val="0"/>
              </a:spcBef>
              <a:buNone/>
            </a:pPr>
            <a:r>
              <a:rPr lang="en-US" dirty="0" smtClean="0"/>
              <a:t>  final file = File('file.txt');</a:t>
            </a:r>
          </a:p>
          <a:p>
            <a:pPr marL="0" indent="0">
              <a:spcBef>
                <a:spcPts val="0"/>
              </a:spcBef>
              <a:buNone/>
            </a:pPr>
            <a:r>
              <a:rPr lang="en-US" dirty="0" smtClean="0"/>
              <a:t>  Stream&lt;String&gt; lines = </a:t>
            </a:r>
            <a:r>
              <a:rPr lang="en-US" dirty="0" err="1" smtClean="0"/>
              <a:t>file.openRead</a:t>
            </a:r>
            <a:r>
              <a:rPr lang="en-US" dirty="0" smtClean="0"/>
              <a:t>()</a:t>
            </a:r>
          </a:p>
          <a:p>
            <a:pPr marL="0" indent="0">
              <a:spcBef>
                <a:spcPts val="0"/>
              </a:spcBef>
              <a:buNone/>
            </a:pPr>
            <a:r>
              <a:rPr lang="en-US" dirty="0" smtClean="0"/>
              <a:t>    .transform(utf8.decoder)       // Decode bytes to UTF-8.</a:t>
            </a:r>
          </a:p>
          <a:p>
            <a:pPr marL="0" indent="0">
              <a:spcBef>
                <a:spcPts val="0"/>
              </a:spcBef>
              <a:buNone/>
            </a:pPr>
            <a:r>
              <a:rPr lang="en-US" dirty="0" smtClean="0"/>
              <a:t>    .transform(</a:t>
            </a:r>
            <a:r>
              <a:rPr lang="en-US" dirty="0" err="1" smtClean="0"/>
              <a:t>LineSplitter</a:t>
            </a:r>
            <a:r>
              <a:rPr lang="en-US" dirty="0" smtClean="0"/>
              <a:t>());    // Convert stream to individual lines.</a:t>
            </a:r>
          </a:p>
          <a:p>
            <a:pPr marL="0" indent="0">
              <a:spcBef>
                <a:spcPts val="0"/>
              </a:spcBef>
              <a:buNone/>
            </a:pPr>
            <a:r>
              <a:rPr lang="en-US" dirty="0" smtClean="0"/>
              <a:t>  try {</a:t>
            </a:r>
          </a:p>
          <a:p>
            <a:pPr marL="0" indent="0">
              <a:spcBef>
                <a:spcPts val="0"/>
              </a:spcBef>
              <a:buNone/>
            </a:pPr>
            <a:r>
              <a:rPr lang="en-US" dirty="0" smtClean="0"/>
              <a:t>    await for (</a:t>
            </a:r>
            <a:r>
              <a:rPr lang="en-US" dirty="0" err="1" smtClean="0"/>
              <a:t>var</a:t>
            </a:r>
            <a:r>
              <a:rPr lang="en-US" dirty="0" smtClean="0"/>
              <a:t> line in lines) {</a:t>
            </a:r>
          </a:p>
          <a:p>
            <a:pPr marL="0" indent="0">
              <a:spcBef>
                <a:spcPts val="0"/>
              </a:spcBef>
              <a:buNone/>
            </a:pPr>
            <a:r>
              <a:rPr lang="en-US" dirty="0" smtClean="0"/>
              <a:t>      print('$line: ${</a:t>
            </a:r>
            <a:r>
              <a:rPr lang="en-US" dirty="0" err="1" smtClean="0"/>
              <a:t>line.length</a:t>
            </a:r>
            <a:r>
              <a:rPr lang="en-US" dirty="0" smtClean="0"/>
              <a:t>} characters');</a:t>
            </a:r>
          </a:p>
          <a:p>
            <a:pPr marL="0" indent="0">
              <a:spcBef>
                <a:spcPts val="0"/>
              </a:spcBef>
              <a:buNone/>
            </a:pPr>
            <a:r>
              <a:rPr lang="en-US" dirty="0" smtClean="0"/>
              <a:t>    }</a:t>
            </a:r>
          </a:p>
          <a:p>
            <a:pPr marL="0" indent="0">
              <a:spcBef>
                <a:spcPts val="0"/>
              </a:spcBef>
              <a:buNone/>
            </a:pPr>
            <a:r>
              <a:rPr lang="en-US" dirty="0" smtClean="0"/>
              <a:t>    print('File is now closed.');</a:t>
            </a:r>
          </a:p>
          <a:p>
            <a:pPr marL="0" indent="0">
              <a:spcBef>
                <a:spcPts val="0"/>
              </a:spcBef>
              <a:buNone/>
            </a:pPr>
            <a:r>
              <a:rPr lang="en-US" dirty="0" smtClean="0"/>
              <a:t>  } catch (e) {</a:t>
            </a:r>
          </a:p>
          <a:p>
            <a:pPr marL="0" indent="0">
              <a:spcBef>
                <a:spcPts val="0"/>
              </a:spcBef>
              <a:buNone/>
            </a:pPr>
            <a:r>
              <a:rPr lang="en-US" dirty="0" smtClean="0"/>
              <a:t>    print('Error: $e');</a:t>
            </a:r>
          </a:p>
          <a:p>
            <a:pPr marL="0" indent="0">
              <a:spcBef>
                <a:spcPts val="0"/>
              </a:spcBef>
              <a:buNone/>
            </a:pPr>
            <a:r>
              <a:rPr lang="en-US" dirty="0" smtClean="0"/>
              <a:t>  }</a:t>
            </a:r>
          </a:p>
          <a:p>
            <a:pPr marL="0" indent="0">
              <a:spcBef>
                <a:spcPts val="0"/>
              </a:spcBef>
              <a:buNone/>
            </a:pPr>
            <a:r>
              <a:rPr lang="en-US" dirty="0" smtClean="0"/>
              <a:t>}</a:t>
            </a:r>
            <a:endParaRPr lang="en-US" dirty="0"/>
          </a:p>
        </p:txBody>
      </p:sp>
    </p:spTree>
    <p:extLst>
      <p:ext uri="{BB962C8B-B14F-4D97-AF65-F5344CB8AC3E}">
        <p14:creationId xmlns:p14="http://schemas.microsoft.com/office/powerpoint/2010/main" val="1207155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Transaction</a:t>
            </a:r>
            <a:endParaRPr lang="en-US" dirty="0"/>
          </a:p>
        </p:txBody>
      </p:sp>
      <p:sp>
        <p:nvSpPr>
          <p:cNvPr id="3" name="Объект 2"/>
          <p:cNvSpPr>
            <a:spLocks noGrp="1"/>
          </p:cNvSpPr>
          <p:nvPr>
            <p:ph idx="1"/>
          </p:nvPr>
        </p:nvSpPr>
        <p:spPr/>
        <p:txBody>
          <a:bodyPr>
            <a:normAutofit lnSpcReduction="10000"/>
          </a:bodyPr>
          <a:lstStyle/>
          <a:p>
            <a:pPr marL="0" indent="0">
              <a:buNone/>
            </a:pPr>
            <a:r>
              <a:rPr lang="en-US" dirty="0" smtClean="0"/>
              <a:t>await </a:t>
            </a:r>
            <a:r>
              <a:rPr lang="en-US" dirty="0" err="1" smtClean="0"/>
              <a:t>database.transaction</a:t>
            </a:r>
            <a:r>
              <a:rPr lang="en-US" dirty="0" smtClean="0"/>
              <a:t>((</a:t>
            </a:r>
            <a:r>
              <a:rPr lang="en-US" dirty="0" err="1" smtClean="0"/>
              <a:t>txn</a:t>
            </a:r>
            <a:r>
              <a:rPr lang="en-US" dirty="0" smtClean="0"/>
              <a:t>) </a:t>
            </a:r>
            <a:r>
              <a:rPr lang="en-US" dirty="0" err="1" smtClean="0"/>
              <a:t>async</a:t>
            </a:r>
            <a:r>
              <a:rPr lang="en-US" dirty="0" smtClean="0"/>
              <a:t> {</a:t>
            </a:r>
          </a:p>
          <a:p>
            <a:pPr marL="0" indent="0">
              <a:buNone/>
            </a:pPr>
            <a:r>
              <a:rPr lang="en-US" dirty="0" smtClean="0"/>
              <a:t>  // Ok</a:t>
            </a:r>
          </a:p>
          <a:p>
            <a:pPr marL="0" indent="0">
              <a:buNone/>
            </a:pPr>
            <a:r>
              <a:rPr lang="en-US" dirty="0" smtClean="0"/>
              <a:t>  await </a:t>
            </a:r>
            <a:r>
              <a:rPr lang="en-US" dirty="0" err="1" smtClean="0"/>
              <a:t>txn.execute</a:t>
            </a:r>
            <a:r>
              <a:rPr lang="en-US" dirty="0" smtClean="0"/>
              <a:t>('CREATE TABLE Test1 (id INTEGER PRIMARY KEY)');</a:t>
            </a:r>
          </a:p>
          <a:p>
            <a:pPr marL="0" indent="0">
              <a:buNone/>
            </a:pPr>
            <a:r>
              <a:rPr lang="en-US" dirty="0" smtClean="0"/>
              <a:t>  </a:t>
            </a:r>
          </a:p>
          <a:p>
            <a:pPr marL="0" indent="0">
              <a:buNone/>
            </a:pPr>
            <a:r>
              <a:rPr lang="en-US" dirty="0" smtClean="0"/>
              <a:t>  // DON'T  use the database object in a transaction</a:t>
            </a:r>
          </a:p>
          <a:p>
            <a:pPr marL="0" indent="0">
              <a:buNone/>
            </a:pPr>
            <a:r>
              <a:rPr lang="en-US" dirty="0" smtClean="0"/>
              <a:t>  // this will deadlock!</a:t>
            </a:r>
          </a:p>
          <a:p>
            <a:pPr marL="0" indent="0">
              <a:buNone/>
            </a:pPr>
            <a:r>
              <a:rPr lang="en-US" dirty="0" smtClean="0"/>
              <a:t>  await </a:t>
            </a:r>
            <a:r>
              <a:rPr lang="en-US" dirty="0" err="1" smtClean="0"/>
              <a:t>database.execute</a:t>
            </a:r>
            <a:r>
              <a:rPr lang="en-US" dirty="0" smtClean="0"/>
              <a:t>('CREATE TABLE Test2 (id INTEGER PRIMARY KEY)');</a:t>
            </a:r>
          </a:p>
          <a:p>
            <a:pPr marL="0" indent="0">
              <a:buNone/>
            </a:pPr>
            <a:r>
              <a:rPr lang="en-US" dirty="0" smtClean="0"/>
              <a:t>});</a:t>
            </a:r>
            <a:endParaRPr lang="en-US" dirty="0"/>
          </a:p>
        </p:txBody>
      </p:sp>
    </p:spTree>
    <p:extLst>
      <p:ext uri="{BB962C8B-B14F-4D97-AF65-F5344CB8AC3E}">
        <p14:creationId xmlns:p14="http://schemas.microsoft.com/office/powerpoint/2010/main" val="4545110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Batch </a:t>
            </a:r>
            <a:r>
              <a:rPr lang="en-US" dirty="0" smtClean="0"/>
              <a:t>support</a:t>
            </a:r>
            <a:endParaRPr lang="en-US" dirty="0"/>
          </a:p>
        </p:txBody>
      </p:sp>
      <p:sp>
        <p:nvSpPr>
          <p:cNvPr id="3" name="Объект 2"/>
          <p:cNvSpPr>
            <a:spLocks noGrp="1"/>
          </p:cNvSpPr>
          <p:nvPr>
            <p:ph idx="1"/>
          </p:nvPr>
        </p:nvSpPr>
        <p:spPr/>
        <p:txBody>
          <a:bodyPr/>
          <a:lstStyle/>
          <a:p>
            <a:pPr marL="0" indent="0">
              <a:buNone/>
            </a:pPr>
            <a:r>
              <a:rPr lang="en-US" dirty="0" smtClean="0"/>
              <a:t>batch = </a:t>
            </a:r>
            <a:r>
              <a:rPr lang="en-US" dirty="0" err="1" smtClean="0"/>
              <a:t>db.batch</a:t>
            </a:r>
            <a:r>
              <a:rPr lang="en-US" dirty="0" smtClean="0"/>
              <a:t>();</a:t>
            </a:r>
          </a:p>
          <a:p>
            <a:pPr marL="0" indent="0">
              <a:buNone/>
            </a:pPr>
            <a:r>
              <a:rPr lang="en-US" dirty="0" err="1" smtClean="0"/>
              <a:t>batch.insert</a:t>
            </a:r>
            <a:r>
              <a:rPr lang="en-US" dirty="0" smtClean="0"/>
              <a:t>('Test', {'name': 'item'});</a:t>
            </a:r>
          </a:p>
          <a:p>
            <a:pPr marL="0" indent="0">
              <a:buNone/>
            </a:pPr>
            <a:r>
              <a:rPr lang="en-US" dirty="0" err="1" smtClean="0"/>
              <a:t>batch.update</a:t>
            </a:r>
            <a:r>
              <a:rPr lang="en-US" dirty="0" smtClean="0"/>
              <a:t>('Test', {'name': '</a:t>
            </a:r>
            <a:r>
              <a:rPr lang="en-US" dirty="0" err="1" smtClean="0"/>
              <a:t>new_item</a:t>
            </a:r>
            <a:r>
              <a:rPr lang="en-US" dirty="0" smtClean="0"/>
              <a:t>'}, where: 'name = ?', </a:t>
            </a:r>
            <a:r>
              <a:rPr lang="en-US" dirty="0" err="1" smtClean="0"/>
              <a:t>whereArgs</a:t>
            </a:r>
            <a:r>
              <a:rPr lang="en-US" dirty="0" smtClean="0"/>
              <a:t>: ['item']);</a:t>
            </a:r>
          </a:p>
          <a:p>
            <a:pPr marL="0" indent="0">
              <a:buNone/>
            </a:pPr>
            <a:r>
              <a:rPr lang="en-US" dirty="0" err="1" smtClean="0"/>
              <a:t>batch.delete</a:t>
            </a:r>
            <a:r>
              <a:rPr lang="en-US" dirty="0" smtClean="0"/>
              <a:t>('Test', where: 'name = ?', </a:t>
            </a:r>
            <a:r>
              <a:rPr lang="en-US" dirty="0" err="1" smtClean="0"/>
              <a:t>whereArgs</a:t>
            </a:r>
            <a:r>
              <a:rPr lang="en-US" dirty="0" smtClean="0"/>
              <a:t>: ['item']);</a:t>
            </a:r>
          </a:p>
          <a:p>
            <a:pPr marL="0" indent="0">
              <a:buNone/>
            </a:pPr>
            <a:r>
              <a:rPr lang="en-US" dirty="0" smtClean="0"/>
              <a:t>results = await </a:t>
            </a:r>
            <a:r>
              <a:rPr lang="en-US" dirty="0" err="1" smtClean="0"/>
              <a:t>batch.commit</a:t>
            </a:r>
            <a:r>
              <a:rPr lang="en-US" dirty="0" smtClean="0"/>
              <a:t>();</a:t>
            </a:r>
            <a:endParaRPr lang="en-US" dirty="0"/>
          </a:p>
        </p:txBody>
      </p:sp>
    </p:spTree>
    <p:extLst>
      <p:ext uri="{BB962C8B-B14F-4D97-AF65-F5344CB8AC3E}">
        <p14:creationId xmlns:p14="http://schemas.microsoft.com/office/powerpoint/2010/main" val="2044148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normAutofit fontScale="85000" lnSpcReduction="20000"/>
          </a:bodyPr>
          <a:lstStyle/>
          <a:p>
            <a:pPr marL="0" indent="0">
              <a:buNone/>
            </a:pPr>
            <a:r>
              <a:rPr lang="en-US" dirty="0" smtClean="0"/>
              <a:t>await </a:t>
            </a:r>
            <a:r>
              <a:rPr lang="en-US" dirty="0" err="1" smtClean="0"/>
              <a:t>database.transaction</a:t>
            </a:r>
            <a:r>
              <a:rPr lang="en-US" dirty="0" smtClean="0"/>
              <a:t>((</a:t>
            </a:r>
            <a:r>
              <a:rPr lang="en-US" dirty="0" err="1" smtClean="0"/>
              <a:t>txn</a:t>
            </a:r>
            <a:r>
              <a:rPr lang="en-US" dirty="0" smtClean="0"/>
              <a:t>) </a:t>
            </a:r>
            <a:r>
              <a:rPr lang="en-US" dirty="0" err="1" smtClean="0"/>
              <a:t>async</a:t>
            </a:r>
            <a:r>
              <a:rPr lang="en-US" dirty="0" smtClean="0"/>
              <a:t> {</a:t>
            </a:r>
          </a:p>
          <a:p>
            <a:pPr marL="0" indent="0">
              <a:buNone/>
            </a:pPr>
            <a:r>
              <a:rPr lang="en-US" dirty="0" smtClean="0"/>
              <a:t>  </a:t>
            </a:r>
            <a:r>
              <a:rPr lang="en-US" dirty="0" err="1" smtClean="0"/>
              <a:t>var</a:t>
            </a:r>
            <a:r>
              <a:rPr lang="en-US" dirty="0" smtClean="0"/>
              <a:t> batch = </a:t>
            </a:r>
            <a:r>
              <a:rPr lang="en-US" dirty="0" err="1" smtClean="0"/>
              <a:t>txn.batch</a:t>
            </a:r>
            <a:r>
              <a:rPr lang="en-US" dirty="0" smtClean="0"/>
              <a:t>();</a:t>
            </a:r>
          </a:p>
          <a:p>
            <a:pPr marL="0" indent="0">
              <a:buNone/>
            </a:pPr>
            <a:r>
              <a:rPr lang="en-US" dirty="0" smtClean="0"/>
              <a:t>  </a:t>
            </a:r>
          </a:p>
          <a:p>
            <a:pPr marL="0" indent="0">
              <a:buNone/>
            </a:pPr>
            <a:r>
              <a:rPr lang="en-US" dirty="0" smtClean="0"/>
              <a:t>  // ...</a:t>
            </a:r>
          </a:p>
          <a:p>
            <a:pPr marL="0" indent="0">
              <a:buNone/>
            </a:pPr>
            <a:r>
              <a:rPr lang="en-US" dirty="0" smtClean="0"/>
              <a:t>  </a:t>
            </a:r>
          </a:p>
          <a:p>
            <a:pPr marL="0" indent="0">
              <a:buNone/>
            </a:pPr>
            <a:r>
              <a:rPr lang="en-US" dirty="0" smtClean="0"/>
              <a:t>  // commit but the actual commit will happen when the transaction is committed</a:t>
            </a:r>
          </a:p>
          <a:p>
            <a:pPr marL="0" indent="0">
              <a:buNone/>
            </a:pPr>
            <a:r>
              <a:rPr lang="en-US" dirty="0" smtClean="0"/>
              <a:t>  // however the data is available in this transaction</a:t>
            </a:r>
          </a:p>
          <a:p>
            <a:pPr marL="0" indent="0">
              <a:buNone/>
            </a:pPr>
            <a:r>
              <a:rPr lang="en-US" dirty="0" smtClean="0"/>
              <a:t>  await </a:t>
            </a:r>
            <a:r>
              <a:rPr lang="en-US" dirty="0" err="1" smtClean="0"/>
              <a:t>batch.commit</a:t>
            </a:r>
            <a:r>
              <a:rPr lang="en-US" dirty="0" smtClean="0"/>
              <a:t>();</a:t>
            </a:r>
          </a:p>
          <a:p>
            <a:pPr marL="0" indent="0">
              <a:buNone/>
            </a:pPr>
            <a:r>
              <a:rPr lang="en-US" dirty="0" smtClean="0"/>
              <a:t>  </a:t>
            </a:r>
          </a:p>
          <a:p>
            <a:pPr marL="0" indent="0">
              <a:buNone/>
            </a:pPr>
            <a:r>
              <a:rPr lang="en-US" dirty="0" smtClean="0"/>
              <a:t>  //  ...</a:t>
            </a:r>
          </a:p>
          <a:p>
            <a:pPr marL="0" indent="0">
              <a:buNone/>
            </a:pPr>
            <a:r>
              <a:rPr lang="en-US" dirty="0" smtClean="0"/>
              <a:t>}); 		</a:t>
            </a:r>
            <a:r>
              <a:rPr lang="en-US" sz="4200" b="1" dirty="0" smtClean="0"/>
              <a:t>await</a:t>
            </a:r>
            <a:r>
              <a:rPr lang="en-US" sz="4200" dirty="0" smtClean="0"/>
              <a:t> </a:t>
            </a:r>
            <a:r>
              <a:rPr lang="en-US" sz="4200" dirty="0" err="1"/>
              <a:t>batch.commit</a:t>
            </a:r>
            <a:r>
              <a:rPr lang="en-US" sz="4200" dirty="0"/>
              <a:t>(</a:t>
            </a:r>
            <a:r>
              <a:rPr lang="en-US" sz="4200" dirty="0" err="1"/>
              <a:t>continueOnError</a:t>
            </a:r>
            <a:r>
              <a:rPr lang="en-US" sz="4200" dirty="0"/>
              <a:t>: </a:t>
            </a:r>
            <a:r>
              <a:rPr lang="en-US" sz="4200" b="1" dirty="0"/>
              <a:t>true</a:t>
            </a:r>
            <a:r>
              <a:rPr lang="en-US" sz="4200" dirty="0"/>
              <a:t>);</a:t>
            </a:r>
            <a:endParaRPr lang="en-US" sz="4200"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71281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Table and column names </a:t>
            </a:r>
          </a:p>
        </p:txBody>
      </p:sp>
      <p:sp>
        <p:nvSpPr>
          <p:cNvPr id="3" name="Объект 2"/>
          <p:cNvSpPr>
            <a:spLocks noGrp="1"/>
          </p:cNvSpPr>
          <p:nvPr>
            <p:ph idx="1"/>
          </p:nvPr>
        </p:nvSpPr>
        <p:spPr/>
        <p:txBody>
          <a:bodyPr/>
          <a:lstStyle/>
          <a:p>
            <a:pPr marL="0" indent="0">
              <a:buNone/>
            </a:pPr>
            <a:r>
              <a:rPr lang="ru-RU" dirty="0"/>
              <a:t>В общем, лучше избегать использования ключевых слов </a:t>
            </a:r>
            <a:r>
              <a:rPr lang="ru-RU" dirty="0" err="1"/>
              <a:t>SQLite</a:t>
            </a:r>
            <a:r>
              <a:rPr lang="ru-RU" dirty="0"/>
              <a:t> для имен сущностей. Если используется любое из следующих имен</a:t>
            </a:r>
            <a:r>
              <a:rPr lang="ru-RU" dirty="0" smtClean="0"/>
              <a:t>:</a:t>
            </a:r>
          </a:p>
          <a:p>
            <a:pPr marL="0" indent="0">
              <a:buNone/>
            </a:pPr>
            <a:r>
              <a:rPr lang="en-US" dirty="0" smtClean="0"/>
              <a:t>"add","all","alter","and","as","autoincrement","between","case","check","collate","commit","constraint","create","default","deferrable","delete","distinct","drop","else","escape","except","exists","foreign","from","group","having","if","in","index","insert","intersect","into","is","isnull","join","limit","not","notnull","null","on","or","order","primary","references","select","set","table","then","to","transaction","union","unique","update","using","values","when","where"</a:t>
            </a:r>
            <a:endParaRPr lang="en-US" dirty="0"/>
          </a:p>
        </p:txBody>
      </p:sp>
    </p:spTree>
    <p:extLst>
      <p:ext uri="{BB962C8B-B14F-4D97-AF65-F5344CB8AC3E}">
        <p14:creationId xmlns:p14="http://schemas.microsoft.com/office/powerpoint/2010/main" val="4072440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pPr marL="0" indent="0">
              <a:buNone/>
            </a:pPr>
            <a:r>
              <a:rPr lang="en-US" dirty="0" err="1" smtClean="0"/>
              <a:t>db.rawQuery</a:t>
            </a:r>
            <a:r>
              <a:rPr lang="en-US" dirty="0" smtClean="0"/>
              <a:t>('SELECT * FROM "table"');</a:t>
            </a:r>
            <a:endParaRPr lang="ru-RU" dirty="0" smtClean="0"/>
          </a:p>
          <a:p>
            <a:pPr marL="0" indent="0">
              <a:buNone/>
            </a:pPr>
            <a:endParaRPr lang="ru-RU" dirty="0"/>
          </a:p>
          <a:p>
            <a:pPr marL="0" indent="0">
              <a:buNone/>
            </a:pPr>
            <a:r>
              <a:rPr lang="en-US" dirty="0" err="1" smtClean="0"/>
              <a:t>db.query</a:t>
            </a:r>
            <a:r>
              <a:rPr lang="en-US" dirty="0" smtClean="0"/>
              <a:t>('table', columns: ['group'], where: '"group" = ?', </a:t>
            </a:r>
            <a:r>
              <a:rPr lang="en-US" dirty="0" err="1" smtClean="0"/>
              <a:t>whereArgs</a:t>
            </a:r>
            <a:r>
              <a:rPr lang="en-US" dirty="0" smtClean="0"/>
              <a:t>: ['</a:t>
            </a:r>
            <a:r>
              <a:rPr lang="en-US" dirty="0" err="1" smtClean="0"/>
              <a:t>my_group</a:t>
            </a:r>
            <a:r>
              <a:rPr lang="en-US" dirty="0" smtClean="0"/>
              <a:t>']);</a:t>
            </a:r>
            <a:endParaRPr lang="en-US" dirty="0"/>
          </a:p>
        </p:txBody>
      </p:sp>
    </p:spTree>
    <p:extLst>
      <p:ext uri="{BB962C8B-B14F-4D97-AF65-F5344CB8AC3E}">
        <p14:creationId xmlns:p14="http://schemas.microsoft.com/office/powerpoint/2010/main" val="30667867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Supported SQLite </a:t>
            </a:r>
            <a:r>
              <a:rPr lang="en-US" dirty="0" smtClean="0"/>
              <a:t>types</a:t>
            </a:r>
            <a:endParaRPr lang="en-US" dirty="0"/>
          </a:p>
        </p:txBody>
      </p:sp>
      <p:sp>
        <p:nvSpPr>
          <p:cNvPr id="3" name="Объект 2"/>
          <p:cNvSpPr>
            <a:spLocks noGrp="1"/>
          </p:cNvSpPr>
          <p:nvPr>
            <p:ph idx="1"/>
          </p:nvPr>
        </p:nvSpPr>
        <p:spPr/>
        <p:txBody>
          <a:bodyPr>
            <a:normAutofit lnSpcReduction="10000"/>
          </a:bodyPr>
          <a:lstStyle/>
          <a:p>
            <a:pPr marL="0" indent="0">
              <a:buNone/>
            </a:pPr>
            <a:r>
              <a:rPr lang="en-US" dirty="0" smtClean="0"/>
              <a:t>INTEGER </a:t>
            </a:r>
          </a:p>
          <a:p>
            <a:pPr marL="0" indent="0">
              <a:buNone/>
            </a:pPr>
            <a:r>
              <a:rPr lang="en-US" dirty="0" smtClean="0"/>
              <a:t>Dart type: </a:t>
            </a:r>
            <a:r>
              <a:rPr lang="en-US" dirty="0" err="1" smtClean="0"/>
              <a:t>int</a:t>
            </a:r>
            <a:endParaRPr lang="en-US" dirty="0" smtClean="0"/>
          </a:p>
          <a:p>
            <a:pPr marL="0" indent="0">
              <a:buNone/>
            </a:pPr>
            <a:r>
              <a:rPr lang="en-US" dirty="0" smtClean="0"/>
              <a:t>Supported values: from -2^63 to 2^63 - 1</a:t>
            </a:r>
          </a:p>
          <a:p>
            <a:pPr marL="0" indent="0">
              <a:buNone/>
            </a:pPr>
            <a:r>
              <a:rPr lang="en-US" dirty="0" smtClean="0"/>
              <a:t>REAL </a:t>
            </a:r>
          </a:p>
          <a:p>
            <a:pPr marL="0" indent="0">
              <a:buNone/>
            </a:pPr>
            <a:r>
              <a:rPr lang="en-US" dirty="0" smtClean="0"/>
              <a:t>Dart type: </a:t>
            </a:r>
            <a:r>
              <a:rPr lang="en-US" dirty="0" err="1" smtClean="0"/>
              <a:t>num</a:t>
            </a:r>
            <a:endParaRPr lang="en-US" dirty="0" smtClean="0"/>
          </a:p>
          <a:p>
            <a:pPr marL="0" indent="0">
              <a:buNone/>
            </a:pPr>
            <a:r>
              <a:rPr lang="en-US" dirty="0" smtClean="0"/>
              <a:t>TEXT </a:t>
            </a:r>
          </a:p>
          <a:p>
            <a:pPr marL="0" indent="0">
              <a:buNone/>
            </a:pPr>
            <a:r>
              <a:rPr lang="en-US" dirty="0" smtClean="0"/>
              <a:t>Dart type: String</a:t>
            </a:r>
          </a:p>
          <a:p>
            <a:pPr marL="0" indent="0">
              <a:buNone/>
            </a:pPr>
            <a:r>
              <a:rPr lang="en-US" dirty="0" smtClean="0"/>
              <a:t>BLOB </a:t>
            </a:r>
          </a:p>
          <a:p>
            <a:pPr marL="0" indent="0">
              <a:buNone/>
            </a:pPr>
            <a:r>
              <a:rPr lang="en-US" dirty="0" smtClean="0"/>
              <a:t>Dart type: Uint8List</a:t>
            </a:r>
            <a:endParaRPr lang="en-US" dirty="0"/>
          </a:p>
        </p:txBody>
      </p:sp>
    </p:spTree>
    <p:extLst>
      <p:ext uri="{BB962C8B-B14F-4D97-AF65-F5344CB8AC3E}">
        <p14:creationId xmlns:p14="http://schemas.microsoft.com/office/powerpoint/2010/main" val="670650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Current </a:t>
            </a:r>
            <a:r>
              <a:rPr lang="en-US" dirty="0" smtClean="0"/>
              <a:t>issues</a:t>
            </a:r>
            <a:endParaRPr lang="en-US" dirty="0"/>
          </a:p>
        </p:txBody>
      </p:sp>
      <p:sp>
        <p:nvSpPr>
          <p:cNvPr id="3" name="Объект 2"/>
          <p:cNvSpPr>
            <a:spLocks noGrp="1"/>
          </p:cNvSpPr>
          <p:nvPr>
            <p:ph idx="1"/>
          </p:nvPr>
        </p:nvSpPr>
        <p:spPr/>
        <p:txBody>
          <a:bodyPr>
            <a:normAutofit/>
          </a:bodyPr>
          <a:lstStyle/>
          <a:p>
            <a:pPr marL="0" indent="0">
              <a:buNone/>
            </a:pPr>
            <a:r>
              <a:rPr lang="ru-RU" sz="3600" dirty="0"/>
              <a:t>Из-за способа работы транзакций в </a:t>
            </a:r>
            <a:r>
              <a:rPr lang="ru-RU" sz="3600" dirty="0" err="1"/>
              <a:t>SQLite</a:t>
            </a:r>
            <a:r>
              <a:rPr lang="ru-RU" sz="3600" dirty="0"/>
              <a:t> (потоки) одновременные транзакции чтения и записи не поддерживаются.</a:t>
            </a:r>
            <a:endParaRPr lang="en-US" sz="3600" dirty="0"/>
          </a:p>
        </p:txBody>
      </p:sp>
    </p:spTree>
    <p:extLst>
      <p:ext uri="{BB962C8B-B14F-4D97-AF65-F5344CB8AC3E}">
        <p14:creationId xmlns:p14="http://schemas.microsoft.com/office/powerpoint/2010/main" val="2475369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sqflite_sqlcipher</a:t>
            </a:r>
            <a:endParaRPr lang="en-US" dirty="0"/>
          </a:p>
        </p:txBody>
      </p:sp>
      <p:sp>
        <p:nvSpPr>
          <p:cNvPr id="3" name="Объект 2"/>
          <p:cNvSpPr>
            <a:spLocks noGrp="1"/>
          </p:cNvSpPr>
          <p:nvPr>
            <p:ph idx="1"/>
          </p:nvPr>
        </p:nvSpPr>
        <p:spPr/>
        <p:txBody>
          <a:bodyPr/>
          <a:lstStyle/>
          <a:p>
            <a:pPr marL="0" indent="0">
              <a:buNone/>
            </a:pPr>
            <a:r>
              <a:rPr lang="en-US" dirty="0"/>
              <a:t>Database </a:t>
            </a:r>
            <a:r>
              <a:rPr lang="en-US" dirty="0" err="1"/>
              <a:t>db</a:t>
            </a:r>
            <a:r>
              <a:rPr lang="en-US" dirty="0"/>
              <a:t> = await </a:t>
            </a:r>
            <a:r>
              <a:rPr lang="en-US" dirty="0" err="1"/>
              <a:t>openDatabase</a:t>
            </a:r>
            <a:r>
              <a:rPr lang="en-US" dirty="0"/>
              <a:t>(</a:t>
            </a:r>
          </a:p>
          <a:p>
            <a:pPr marL="0" indent="0">
              <a:buNone/>
            </a:pPr>
            <a:r>
              <a:rPr lang="en-US" dirty="0"/>
              <a:t>  path,</a:t>
            </a:r>
          </a:p>
          <a:p>
            <a:pPr marL="0" indent="0">
              <a:buNone/>
            </a:pPr>
            <a:r>
              <a:rPr lang="en-US" dirty="0"/>
              <a:t>  password: "my password",</a:t>
            </a:r>
          </a:p>
          <a:p>
            <a:pPr marL="0" indent="0">
              <a:buNone/>
            </a:pPr>
            <a:r>
              <a:rPr lang="en-US" dirty="0"/>
              <a:t>  // </a:t>
            </a:r>
            <a:r>
              <a:rPr lang="en-US" dirty="0" err="1"/>
              <a:t>onCreate</a:t>
            </a:r>
            <a:r>
              <a:rPr lang="en-US" dirty="0"/>
              <a:t>, </a:t>
            </a:r>
            <a:r>
              <a:rPr lang="en-US" dirty="0" err="1"/>
              <a:t>onUpgrade</a:t>
            </a:r>
            <a:r>
              <a:rPr lang="en-US" dirty="0"/>
              <a:t>...</a:t>
            </a:r>
          </a:p>
          <a:p>
            <a:pPr marL="0" indent="0">
              <a:buNone/>
            </a:pPr>
            <a:r>
              <a:rPr lang="en-US" dirty="0"/>
              <a:t>);</a:t>
            </a:r>
          </a:p>
        </p:txBody>
      </p:sp>
      <p:pic>
        <p:nvPicPr>
          <p:cNvPr id="4" name="Рисунок 3"/>
          <p:cNvPicPr>
            <a:picLocks noChangeAspect="1"/>
          </p:cNvPicPr>
          <p:nvPr/>
        </p:nvPicPr>
        <p:blipFill>
          <a:blip r:embed="rId3"/>
          <a:stretch>
            <a:fillRect/>
          </a:stretch>
        </p:blipFill>
        <p:spPr>
          <a:xfrm>
            <a:off x="456740" y="4610554"/>
            <a:ext cx="10326541" cy="1895740"/>
          </a:xfrm>
          <a:prstGeom prst="rect">
            <a:avLst/>
          </a:prstGeom>
        </p:spPr>
      </p:pic>
    </p:spTree>
    <p:extLst>
      <p:ext uri="{BB962C8B-B14F-4D97-AF65-F5344CB8AC3E}">
        <p14:creationId xmlns:p14="http://schemas.microsoft.com/office/powerpoint/2010/main" val="938207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Hive</a:t>
            </a:r>
            <a:endParaRPr lang="en-US" dirty="0"/>
          </a:p>
        </p:txBody>
      </p:sp>
      <p:sp>
        <p:nvSpPr>
          <p:cNvPr id="3" name="Объект 2"/>
          <p:cNvSpPr>
            <a:spLocks noGrp="1"/>
          </p:cNvSpPr>
          <p:nvPr>
            <p:ph idx="1"/>
          </p:nvPr>
        </p:nvSpPr>
        <p:spPr/>
        <p:txBody>
          <a:bodyPr/>
          <a:lstStyle/>
          <a:p>
            <a:endParaRPr lang="en-US"/>
          </a:p>
        </p:txBody>
      </p:sp>
      <p:pic>
        <p:nvPicPr>
          <p:cNvPr id="4" name="Рисунок 3"/>
          <p:cNvPicPr>
            <a:picLocks noChangeAspect="1"/>
          </p:cNvPicPr>
          <p:nvPr/>
        </p:nvPicPr>
        <p:blipFill>
          <a:blip r:embed="rId3"/>
          <a:stretch>
            <a:fillRect/>
          </a:stretch>
        </p:blipFill>
        <p:spPr>
          <a:xfrm>
            <a:off x="284241" y="1690688"/>
            <a:ext cx="11680452" cy="2167272"/>
          </a:xfrm>
          <a:prstGeom prst="rect">
            <a:avLst/>
          </a:prstGeom>
        </p:spPr>
      </p:pic>
    </p:spTree>
    <p:extLst>
      <p:ext uri="{BB962C8B-B14F-4D97-AF65-F5344CB8AC3E}">
        <p14:creationId xmlns:p14="http://schemas.microsoft.com/office/powerpoint/2010/main" val="13155482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r>
              <a:rPr lang="ru-RU" dirty="0"/>
              <a:t>Кросс-</a:t>
            </a:r>
            <a:r>
              <a:rPr lang="ru-RU" dirty="0" err="1"/>
              <a:t>платформенность</a:t>
            </a:r>
            <a:r>
              <a:rPr lang="ru-RU" dirty="0"/>
              <a:t> — так как на чистом </a:t>
            </a:r>
            <a:r>
              <a:rPr lang="ru-RU" dirty="0" err="1"/>
              <a:t>Dart</a:t>
            </a:r>
            <a:r>
              <a:rPr lang="ru-RU" dirty="0"/>
              <a:t> и нет </a:t>
            </a:r>
            <a:r>
              <a:rPr lang="ru-RU" dirty="0" err="1"/>
              <a:t>нативных</a:t>
            </a:r>
            <a:r>
              <a:rPr lang="ru-RU" dirty="0"/>
              <a:t> зависимостей — </a:t>
            </a:r>
            <a:r>
              <a:rPr lang="ru-RU" dirty="0" err="1"/>
              <a:t>mobile</a:t>
            </a:r>
            <a:r>
              <a:rPr lang="ru-RU" dirty="0"/>
              <a:t>, </a:t>
            </a:r>
            <a:r>
              <a:rPr lang="ru-RU" dirty="0" err="1"/>
              <a:t>desktop</a:t>
            </a:r>
            <a:r>
              <a:rPr lang="ru-RU" dirty="0"/>
              <a:t>, </a:t>
            </a:r>
            <a:r>
              <a:rPr lang="ru-RU" dirty="0" err="1"/>
              <a:t>browser</a:t>
            </a:r>
            <a:r>
              <a:rPr lang="ru-RU" dirty="0"/>
              <a:t>.</a:t>
            </a:r>
          </a:p>
          <a:p>
            <a:r>
              <a:rPr lang="ru-RU" dirty="0"/>
              <a:t>Высокая производительность.</a:t>
            </a:r>
          </a:p>
          <a:p>
            <a:r>
              <a:rPr lang="ru-RU" dirty="0"/>
              <a:t>Встроенное сильное шифрование.</a:t>
            </a:r>
          </a:p>
        </p:txBody>
      </p:sp>
    </p:spTree>
    <p:extLst>
      <p:ext uri="{BB962C8B-B14F-4D97-AF65-F5344CB8AC3E}">
        <p14:creationId xmlns:p14="http://schemas.microsoft.com/office/powerpoint/2010/main" val="126691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Write to a </a:t>
            </a:r>
            <a:r>
              <a:rPr lang="en-US" dirty="0" smtClean="0"/>
              <a:t>file</a:t>
            </a:r>
            <a:endParaRPr lang="en-US" dirty="0"/>
          </a:p>
        </p:txBody>
      </p:sp>
      <p:sp>
        <p:nvSpPr>
          <p:cNvPr id="3" name="Объект 2"/>
          <p:cNvSpPr>
            <a:spLocks noGrp="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import '</a:t>
            </a:r>
            <a:r>
              <a:rPr lang="en-US" dirty="0" err="1" smtClean="0">
                <a:latin typeface="Courier New" panose="02070309020205020404" pitchFamily="49" charset="0"/>
                <a:cs typeface="Courier New" panose="02070309020205020404" pitchFamily="49" charset="0"/>
              </a:rPr>
              <a:t>dart:io</a:t>
            </a:r>
            <a:r>
              <a:rPr lang="en-US" dirty="0" smtClean="0">
                <a:latin typeface="Courier New" panose="02070309020205020404" pitchFamily="49" charset="0"/>
                <a:cs typeface="Courier New" panose="02070309020205020404" pitchFamily="49" charset="0"/>
              </a:rPr>
              <a:t>';</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void main() </a:t>
            </a:r>
            <a:r>
              <a:rPr lang="en-US" dirty="0" err="1" smtClean="0">
                <a:latin typeface="Courier New" panose="02070309020205020404" pitchFamily="49" charset="0"/>
                <a:cs typeface="Courier New" panose="02070309020205020404" pitchFamily="49" charset="0"/>
              </a:rPr>
              <a:t>async</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final filename = 'file.txt';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file = await File(filename).</a:t>
            </a:r>
            <a:r>
              <a:rPr lang="en-US" dirty="0" err="1" smtClean="0">
                <a:latin typeface="Courier New" panose="02070309020205020404" pitchFamily="49" charset="0"/>
                <a:cs typeface="Courier New" panose="02070309020205020404" pitchFamily="49" charset="0"/>
              </a:rPr>
              <a:t>writeAsString</a:t>
            </a:r>
            <a:r>
              <a:rPr lang="en-US" dirty="0" smtClean="0">
                <a:latin typeface="Courier New" panose="02070309020205020404" pitchFamily="49" charset="0"/>
                <a:cs typeface="Courier New" panose="02070309020205020404" pitchFamily="49" charset="0"/>
              </a:rPr>
              <a:t>('some content');</a:t>
            </a:r>
          </a:p>
          <a:p>
            <a:pPr marL="0" indent="0">
              <a:buNone/>
            </a:pPr>
            <a:r>
              <a:rPr lang="en-US" dirty="0" smtClean="0">
                <a:latin typeface="Courier New" panose="02070309020205020404" pitchFamily="49" charset="0"/>
                <a:cs typeface="Courier New" panose="02070309020205020404" pitchFamily="49" charset="0"/>
              </a:rPr>
              <a:t>  // Do something with the file.</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4131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endParaRPr lang="en-US"/>
          </a:p>
        </p:txBody>
      </p:sp>
      <p:pic>
        <p:nvPicPr>
          <p:cNvPr id="10242" name="Picture 2" descr="https://habrastorage.org/r/w1560/webt/_y/wy/yl/_ywyylbzjmmhodnyabpwchaoay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8"/>
            <a:ext cx="11953323" cy="5976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5222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Где хранятся данные</a:t>
            </a:r>
            <a:endParaRPr lang="en-US" dirty="0"/>
          </a:p>
        </p:txBody>
      </p:sp>
      <p:sp>
        <p:nvSpPr>
          <p:cNvPr id="3" name="Объект 2"/>
          <p:cNvSpPr>
            <a:spLocks noGrp="1"/>
          </p:cNvSpPr>
          <p:nvPr>
            <p:ph idx="1"/>
          </p:nvPr>
        </p:nvSpPr>
        <p:spPr/>
        <p:txBody>
          <a:bodyPr/>
          <a:lstStyle/>
          <a:p>
            <a:pPr marL="0" indent="0">
              <a:buNone/>
            </a:pPr>
            <a:r>
              <a:rPr lang="ru-RU" dirty="0" smtClean="0"/>
              <a:t>Все данные, хранящиеся в </a:t>
            </a:r>
            <a:r>
              <a:rPr lang="ru-RU" dirty="0" err="1" smtClean="0"/>
              <a:t>Hive</a:t>
            </a:r>
            <a:r>
              <a:rPr lang="ru-RU" dirty="0" smtClean="0"/>
              <a:t>, организованы в ящики. Ящик можно сравнить с таблицей в SQL, но он не имеет структуры и может содержать что-либо.</a:t>
            </a:r>
            <a:endParaRPr lang="en-US" dirty="0" smtClean="0"/>
          </a:p>
          <a:p>
            <a:pPr marL="0" indent="0">
              <a:buNone/>
            </a:pPr>
            <a:r>
              <a:rPr lang="en-US" dirty="0" smtClean="0"/>
              <a:t>Box</a:t>
            </a:r>
          </a:p>
          <a:p>
            <a:pPr marL="0" indent="0">
              <a:buNone/>
            </a:pPr>
            <a:r>
              <a:rPr lang="en-US" dirty="0" err="1" smtClean="0"/>
              <a:t>LazyBox</a:t>
            </a:r>
            <a:endParaRPr lang="en-US" dirty="0" smtClean="0"/>
          </a:p>
          <a:p>
            <a:pPr marL="0" indent="0">
              <a:buNone/>
            </a:pPr>
            <a:r>
              <a:rPr lang="en-US" dirty="0" smtClean="0"/>
              <a:t>Encrypted box</a:t>
            </a:r>
          </a:p>
          <a:p>
            <a:pPr marL="0" indent="0">
              <a:buNone/>
            </a:pPr>
            <a:endParaRPr lang="en-US" dirty="0"/>
          </a:p>
          <a:p>
            <a:pPr marL="0" indent="0">
              <a:buNone/>
            </a:pPr>
            <a:r>
              <a:rPr lang="ru-RU" dirty="0" smtClean="0"/>
              <a:t>Ящики поддерживают шифрование AES-256 и сжатие</a:t>
            </a:r>
            <a:r>
              <a:rPr lang="en-US" dirty="0" smtClean="0"/>
              <a:t> (Compaction)</a:t>
            </a:r>
            <a:r>
              <a:rPr lang="ru-RU" dirty="0" smtClean="0"/>
              <a:t> из коробки </a:t>
            </a:r>
            <a:endParaRPr lang="en-US" dirty="0"/>
          </a:p>
        </p:txBody>
      </p:sp>
    </p:spTree>
    <p:extLst>
      <p:ext uri="{BB962C8B-B14F-4D97-AF65-F5344CB8AC3E}">
        <p14:creationId xmlns:p14="http://schemas.microsoft.com/office/powerpoint/2010/main" val="38347914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Когда использовать</a:t>
            </a:r>
            <a:endParaRPr lang="en-US" dirty="0"/>
          </a:p>
        </p:txBody>
      </p:sp>
      <p:sp>
        <p:nvSpPr>
          <p:cNvPr id="3" name="Объект 2"/>
          <p:cNvSpPr>
            <a:spLocks noGrp="1"/>
          </p:cNvSpPr>
          <p:nvPr>
            <p:ph idx="1"/>
          </p:nvPr>
        </p:nvSpPr>
        <p:spPr/>
        <p:txBody>
          <a:bodyPr/>
          <a:lstStyle/>
          <a:p>
            <a:r>
              <a:rPr lang="ru-RU" dirty="0" smtClean="0"/>
              <a:t>Профили пользователей</a:t>
            </a:r>
          </a:p>
          <a:p>
            <a:r>
              <a:rPr lang="ru-RU" dirty="0" smtClean="0"/>
              <a:t>Информация о сеансе</a:t>
            </a:r>
          </a:p>
          <a:p>
            <a:r>
              <a:rPr lang="ru-RU" dirty="0" smtClean="0"/>
              <a:t>Комментарии к статье/блогу</a:t>
            </a:r>
          </a:p>
          <a:p>
            <a:r>
              <a:rPr lang="ru-RU" dirty="0" smtClean="0"/>
              <a:t>Сообщения</a:t>
            </a:r>
          </a:p>
          <a:p>
            <a:r>
              <a:rPr lang="ru-RU" dirty="0" smtClean="0"/>
              <a:t>Содержимое корзины покупок</a:t>
            </a:r>
          </a:p>
          <a:p>
            <a:r>
              <a:rPr lang="ru-RU" dirty="0" smtClean="0"/>
              <a:t>Категории товаров</a:t>
            </a:r>
          </a:p>
          <a:p>
            <a:r>
              <a:rPr lang="ru-RU" dirty="0" smtClean="0"/>
              <a:t>Двоичные данные</a:t>
            </a:r>
          </a:p>
          <a:p>
            <a:r>
              <a:rPr lang="ru-RU" dirty="0" smtClean="0"/>
              <a:t>и т.д.</a:t>
            </a:r>
            <a:endParaRPr lang="en-US" dirty="0"/>
          </a:p>
        </p:txBody>
      </p:sp>
    </p:spTree>
    <p:extLst>
      <p:ext uri="{BB962C8B-B14F-4D97-AF65-F5344CB8AC3E}">
        <p14:creationId xmlns:p14="http://schemas.microsoft.com/office/powerpoint/2010/main" val="20739981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Когда не использовать</a:t>
            </a:r>
            <a:endParaRPr lang="en-US" dirty="0"/>
          </a:p>
        </p:txBody>
      </p:sp>
      <p:sp>
        <p:nvSpPr>
          <p:cNvPr id="3" name="Объект 2"/>
          <p:cNvSpPr>
            <a:spLocks noGrp="1"/>
          </p:cNvSpPr>
          <p:nvPr>
            <p:ph idx="1"/>
          </p:nvPr>
        </p:nvSpPr>
        <p:spPr/>
        <p:txBody>
          <a:bodyPr/>
          <a:lstStyle/>
          <a:p>
            <a:pPr marL="0" indent="0">
              <a:buNone/>
            </a:pPr>
            <a:r>
              <a:rPr lang="ru-RU" dirty="0" smtClean="0"/>
              <a:t>При правильном моделировании в </a:t>
            </a:r>
            <a:r>
              <a:rPr lang="ru-RU" dirty="0" err="1" smtClean="0"/>
              <a:t>Hive</a:t>
            </a:r>
            <a:r>
              <a:rPr lang="ru-RU" dirty="0" smtClean="0"/>
              <a:t> можно хранить любые данные. При этом иногда может оказаться удобнее использовать реляционную базу данных, такую как </a:t>
            </a:r>
            <a:r>
              <a:rPr lang="ru-RU" dirty="0" err="1" smtClean="0"/>
              <a:t>SQLite</a:t>
            </a:r>
            <a:r>
              <a:rPr lang="ru-RU" dirty="0" smtClean="0"/>
              <a:t>. (Удобнее, но не быстрее!)</a:t>
            </a:r>
          </a:p>
          <a:p>
            <a:pPr marL="0" indent="0">
              <a:buNone/>
            </a:pPr>
            <a:endParaRPr lang="ru-RU" dirty="0" smtClean="0"/>
          </a:p>
          <a:p>
            <a:pPr marL="0" indent="0">
              <a:buNone/>
            </a:pPr>
            <a:r>
              <a:rPr lang="ru-RU" dirty="0" smtClean="0"/>
              <a:t>Особенно, если ваши данные имеют сложные взаимосвязи и вы в значительной степени полагаетесь на индексы и сложные запросы, вам следует рассмотреть возможность использования </a:t>
            </a:r>
            <a:r>
              <a:rPr lang="ru-RU" dirty="0" err="1" smtClean="0"/>
              <a:t>SQLite</a:t>
            </a:r>
            <a:r>
              <a:rPr lang="ru-RU" dirty="0" smtClean="0"/>
              <a:t>.</a:t>
            </a:r>
            <a:endParaRPr lang="en-US" dirty="0"/>
          </a:p>
        </p:txBody>
      </p:sp>
    </p:spTree>
    <p:extLst>
      <p:ext uri="{BB962C8B-B14F-4D97-AF65-F5344CB8AC3E}">
        <p14:creationId xmlns:p14="http://schemas.microsoft.com/office/powerpoint/2010/main" val="3214651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Ограничения</a:t>
            </a:r>
            <a:endParaRPr lang="en-US" dirty="0"/>
          </a:p>
        </p:txBody>
      </p:sp>
      <p:sp>
        <p:nvSpPr>
          <p:cNvPr id="3" name="Объект 2"/>
          <p:cNvSpPr>
            <a:spLocks noGrp="1"/>
          </p:cNvSpPr>
          <p:nvPr>
            <p:ph idx="1"/>
          </p:nvPr>
        </p:nvSpPr>
        <p:spPr/>
        <p:txBody>
          <a:bodyPr>
            <a:normAutofit fontScale="92500" lnSpcReduction="20000"/>
          </a:bodyPr>
          <a:lstStyle/>
          <a:p>
            <a:r>
              <a:rPr lang="ru-RU" dirty="0" smtClean="0"/>
              <a:t>Ключи должны быть 32-разрядными целыми числами без знака или строками ASCII с максимальной длиной 255 символов.</a:t>
            </a:r>
          </a:p>
          <a:p>
            <a:r>
              <a:rPr lang="ru-RU" dirty="0" smtClean="0"/>
              <a:t>Поддерживаемые целочисленные значения включают все целые числа в диапазоне от -2^53 до 2^53 и некоторые целые числа с большей величиной</a:t>
            </a:r>
          </a:p>
          <a:p>
            <a:r>
              <a:rPr lang="ru-RU" dirty="0" smtClean="0"/>
              <a:t>Объектам запрещено содержать циклы. </a:t>
            </a:r>
            <a:r>
              <a:rPr lang="ru-RU" dirty="0" err="1" smtClean="0"/>
              <a:t>Hive</a:t>
            </a:r>
            <a:r>
              <a:rPr lang="ru-RU" dirty="0" smtClean="0"/>
              <a:t> не обнаружит их, и сохранение приведет к бесконечному циклу.</a:t>
            </a:r>
          </a:p>
          <a:p>
            <a:r>
              <a:rPr lang="ru-RU" dirty="0" smtClean="0"/>
              <a:t>Только один процесс может получить доступ к коробке в любое время. В противном случае могут возникнуть проблемы.</a:t>
            </a:r>
          </a:p>
          <a:p>
            <a:r>
              <a:rPr lang="ru-RU" dirty="0" smtClean="0"/>
              <a:t>Блоки хранятся в виде файлов в каталоге приложения пользователя. Поэтому следует избегать распространенных недопустимых символов, таких как /%&amp;.</a:t>
            </a:r>
            <a:endParaRPr lang="en-US" dirty="0"/>
          </a:p>
        </p:txBody>
      </p:sp>
    </p:spTree>
    <p:extLst>
      <p:ext uri="{BB962C8B-B14F-4D97-AF65-F5344CB8AC3E}">
        <p14:creationId xmlns:p14="http://schemas.microsoft.com/office/powerpoint/2010/main" val="36679496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r>
              <a:rPr lang="en-US" dirty="0" err="1" smtClean="0"/>
              <a:t>var</a:t>
            </a:r>
            <a:r>
              <a:rPr lang="en-US" dirty="0" smtClean="0"/>
              <a:t> box = </a:t>
            </a:r>
            <a:r>
              <a:rPr lang="en-US" dirty="0" err="1" smtClean="0"/>
              <a:t>Hive.box</a:t>
            </a:r>
            <a:r>
              <a:rPr lang="en-US" dirty="0" smtClean="0"/>
              <a:t>('</a:t>
            </a:r>
            <a:r>
              <a:rPr lang="en-US" dirty="0" err="1" smtClean="0"/>
              <a:t>myBox</a:t>
            </a:r>
            <a:r>
              <a:rPr lang="en-US" dirty="0" smtClean="0"/>
              <a:t>'); </a:t>
            </a:r>
            <a:endParaRPr lang="ru-RU" dirty="0" smtClean="0"/>
          </a:p>
          <a:p>
            <a:r>
              <a:rPr lang="en-US" dirty="0" smtClean="0"/>
              <a:t>await </a:t>
            </a:r>
            <a:r>
              <a:rPr lang="en-US" dirty="0" err="1" smtClean="0"/>
              <a:t>box.put</a:t>
            </a:r>
            <a:r>
              <a:rPr lang="en-US" dirty="0" smtClean="0"/>
              <a:t>('hello', 'world');</a:t>
            </a:r>
          </a:p>
          <a:p>
            <a:r>
              <a:rPr lang="en-US" dirty="0" smtClean="0"/>
              <a:t>await </a:t>
            </a:r>
            <a:r>
              <a:rPr lang="en-US" dirty="0" err="1" smtClean="0"/>
              <a:t>box.close</a:t>
            </a:r>
            <a:r>
              <a:rPr lang="en-US" dirty="0" smtClean="0"/>
              <a:t>();</a:t>
            </a:r>
            <a:endParaRPr lang="ru-RU" dirty="0" smtClean="0"/>
          </a:p>
          <a:p>
            <a:pPr marL="0" indent="0">
              <a:buNone/>
            </a:pPr>
            <a:r>
              <a:rPr lang="ru-RU" dirty="0" smtClean="0"/>
              <a:t/>
            </a:r>
            <a:br>
              <a:rPr lang="ru-RU" dirty="0" smtClean="0"/>
            </a:br>
            <a:r>
              <a:rPr lang="ru-RU" sz="3200" dirty="0"/>
              <a:t>Вполне нормально оставить </a:t>
            </a:r>
            <a:r>
              <a:rPr lang="en-US" sz="3200" dirty="0" smtClean="0"/>
              <a:t>box</a:t>
            </a:r>
            <a:r>
              <a:rPr lang="ru-RU" sz="3200" dirty="0" smtClean="0"/>
              <a:t> </a:t>
            </a:r>
            <a:r>
              <a:rPr lang="ru-RU" sz="3200" dirty="0"/>
              <a:t>открытым на время работы приложения. Если вам снова понадобится </a:t>
            </a:r>
            <a:r>
              <a:rPr lang="en-US" sz="3200" dirty="0" smtClean="0"/>
              <a:t>box</a:t>
            </a:r>
            <a:r>
              <a:rPr lang="ru-RU" sz="3200" dirty="0" smtClean="0"/>
              <a:t> </a:t>
            </a:r>
            <a:r>
              <a:rPr lang="ru-RU" sz="3200" dirty="0"/>
              <a:t>в будущем, просто оставьте его открытым.</a:t>
            </a:r>
            <a:endParaRPr lang="en-US" sz="3200" dirty="0"/>
          </a:p>
        </p:txBody>
      </p:sp>
    </p:spTree>
    <p:extLst>
      <p:ext uri="{BB962C8B-B14F-4D97-AF65-F5344CB8AC3E}">
        <p14:creationId xmlns:p14="http://schemas.microsoft.com/office/powerpoint/2010/main" val="12824272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Read &amp; Write</a:t>
            </a:r>
            <a:endParaRPr lang="en-US" dirty="0"/>
          </a:p>
        </p:txBody>
      </p:sp>
      <p:sp>
        <p:nvSpPr>
          <p:cNvPr id="3" name="Объект 2"/>
          <p:cNvSpPr>
            <a:spLocks noGrp="1"/>
          </p:cNvSpPr>
          <p:nvPr>
            <p:ph idx="1"/>
          </p:nvPr>
        </p:nvSpPr>
        <p:spPr>
          <a:xfrm>
            <a:off x="838200" y="1825624"/>
            <a:ext cx="10515600" cy="4734201"/>
          </a:xfrm>
        </p:spPr>
        <p:txBody>
          <a:bodyPr>
            <a:normAutofit/>
          </a:bodyPr>
          <a:lstStyle/>
          <a:p>
            <a:pPr marL="0" indent="0">
              <a:buNone/>
            </a:pPr>
            <a:r>
              <a:rPr lang="en-US" dirty="0" err="1" smtClean="0"/>
              <a:t>var</a:t>
            </a:r>
            <a:r>
              <a:rPr lang="en-US" dirty="0" smtClean="0"/>
              <a:t> box = </a:t>
            </a:r>
            <a:r>
              <a:rPr lang="en-US" dirty="0" err="1" smtClean="0"/>
              <a:t>Hive.box</a:t>
            </a:r>
            <a:r>
              <a:rPr lang="en-US" dirty="0" smtClean="0"/>
              <a:t>('</a:t>
            </a:r>
            <a:r>
              <a:rPr lang="en-US" dirty="0" err="1" smtClean="0"/>
              <a:t>myBox</a:t>
            </a:r>
            <a:r>
              <a:rPr lang="en-US" dirty="0" smtClean="0"/>
              <a:t>');</a:t>
            </a:r>
          </a:p>
          <a:p>
            <a:pPr marL="0" indent="0">
              <a:buNone/>
            </a:pPr>
            <a:r>
              <a:rPr lang="en-US" dirty="0" smtClean="0"/>
              <a:t>String name = </a:t>
            </a:r>
            <a:r>
              <a:rPr lang="en-US" dirty="0" err="1" smtClean="0"/>
              <a:t>box.get</a:t>
            </a:r>
            <a:r>
              <a:rPr lang="en-US" dirty="0" smtClean="0"/>
              <a:t>('name');</a:t>
            </a:r>
          </a:p>
          <a:p>
            <a:pPr marL="0" indent="0">
              <a:buNone/>
            </a:pPr>
            <a:r>
              <a:rPr lang="en-US" dirty="0" err="1" smtClean="0"/>
              <a:t>DateTime</a:t>
            </a:r>
            <a:r>
              <a:rPr lang="en-US" dirty="0" smtClean="0"/>
              <a:t> birthday = </a:t>
            </a:r>
            <a:r>
              <a:rPr lang="en-US" dirty="0" err="1" smtClean="0"/>
              <a:t>box.get</a:t>
            </a:r>
            <a:r>
              <a:rPr lang="en-US" dirty="0" smtClean="0"/>
              <a:t>('birthday');</a:t>
            </a:r>
          </a:p>
          <a:p>
            <a:pPr marL="0" indent="0">
              <a:buNone/>
            </a:pPr>
            <a:r>
              <a:rPr lang="en-US" dirty="0" smtClean="0"/>
              <a:t>double height = </a:t>
            </a:r>
            <a:r>
              <a:rPr lang="en-US" dirty="0" err="1" smtClean="0"/>
              <a:t>box.get</a:t>
            </a:r>
            <a:r>
              <a:rPr lang="en-US" dirty="0" smtClean="0"/>
              <a:t>('</a:t>
            </a:r>
            <a:r>
              <a:rPr lang="en-US" dirty="0" err="1" smtClean="0"/>
              <a:t>randomKey</a:t>
            </a:r>
            <a:r>
              <a:rPr lang="en-US" dirty="0" smtClean="0"/>
              <a:t>', </a:t>
            </a:r>
            <a:r>
              <a:rPr lang="en-US" dirty="0" err="1" smtClean="0"/>
              <a:t>defaultValue</a:t>
            </a:r>
            <a:r>
              <a:rPr lang="en-US" dirty="0" smtClean="0"/>
              <a:t>: 17.5);</a:t>
            </a:r>
          </a:p>
          <a:p>
            <a:pPr marL="0" indent="0">
              <a:buNone/>
            </a:pPr>
            <a:endParaRPr lang="en-US" dirty="0"/>
          </a:p>
          <a:p>
            <a:pPr marL="0" indent="0">
              <a:buNone/>
            </a:pPr>
            <a:r>
              <a:rPr lang="en-US" dirty="0" err="1" smtClean="0"/>
              <a:t>box.put</a:t>
            </a:r>
            <a:r>
              <a:rPr lang="en-US" dirty="0" smtClean="0"/>
              <a:t>('name', 'Paul');</a:t>
            </a:r>
          </a:p>
          <a:p>
            <a:pPr marL="0" indent="0">
              <a:buNone/>
            </a:pPr>
            <a:r>
              <a:rPr lang="en-US" dirty="0" err="1" smtClean="0"/>
              <a:t>box.put</a:t>
            </a:r>
            <a:r>
              <a:rPr lang="en-US" dirty="0" smtClean="0"/>
              <a:t>('friends', ['Dave', 'Simon', 'Lisa']);</a:t>
            </a:r>
          </a:p>
          <a:p>
            <a:pPr marL="0" indent="0">
              <a:buNone/>
            </a:pPr>
            <a:r>
              <a:rPr lang="en-US" dirty="0" err="1" smtClean="0"/>
              <a:t>box.put</a:t>
            </a:r>
            <a:r>
              <a:rPr lang="en-US" dirty="0" smtClean="0"/>
              <a:t>(123, 'test');</a:t>
            </a:r>
          </a:p>
          <a:p>
            <a:pPr marL="0" indent="0">
              <a:buNone/>
            </a:pPr>
            <a:r>
              <a:rPr lang="en-US" dirty="0" err="1" smtClean="0"/>
              <a:t>box.putAll</a:t>
            </a:r>
            <a:r>
              <a:rPr lang="en-US" dirty="0" smtClean="0"/>
              <a:t>({'key1': 'value1', 42: 'life'});</a:t>
            </a:r>
            <a:endParaRPr lang="en-US" dirty="0"/>
          </a:p>
        </p:txBody>
      </p:sp>
    </p:spTree>
    <p:extLst>
      <p:ext uri="{BB962C8B-B14F-4D97-AF65-F5344CB8AC3E}">
        <p14:creationId xmlns:p14="http://schemas.microsoft.com/office/powerpoint/2010/main" val="31322390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Primitive </a:t>
            </a:r>
            <a:r>
              <a:rPr lang="en-US" dirty="0"/>
              <a:t>types</a:t>
            </a:r>
          </a:p>
        </p:txBody>
      </p:sp>
      <p:sp>
        <p:nvSpPr>
          <p:cNvPr id="3" name="Объект 2"/>
          <p:cNvSpPr>
            <a:spLocks noGrp="1"/>
          </p:cNvSpPr>
          <p:nvPr>
            <p:ph idx="1"/>
          </p:nvPr>
        </p:nvSpPr>
        <p:spPr/>
        <p:txBody>
          <a:bodyPr>
            <a:normAutofit/>
          </a:bodyPr>
          <a:lstStyle/>
          <a:p>
            <a:pPr marL="0" indent="0">
              <a:buNone/>
            </a:pPr>
            <a:r>
              <a:rPr lang="ru-RU" sz="3600" dirty="0" err="1"/>
              <a:t>Hive</a:t>
            </a:r>
            <a:r>
              <a:rPr lang="ru-RU" sz="3600" dirty="0"/>
              <a:t> поддерживает все примитивные типы, </a:t>
            </a:r>
            <a:r>
              <a:rPr lang="ru-RU" sz="3600" dirty="0" err="1"/>
              <a:t>List</a:t>
            </a:r>
            <a:r>
              <a:rPr lang="ru-RU" sz="3600" dirty="0"/>
              <a:t>, </a:t>
            </a:r>
            <a:r>
              <a:rPr lang="ru-RU" sz="3600" dirty="0" err="1"/>
              <a:t>Map</a:t>
            </a:r>
            <a:r>
              <a:rPr lang="ru-RU" sz="3600" dirty="0"/>
              <a:t>, </a:t>
            </a:r>
            <a:r>
              <a:rPr lang="ru-RU" sz="3600" dirty="0" err="1"/>
              <a:t>DateTime</a:t>
            </a:r>
            <a:r>
              <a:rPr lang="ru-RU" sz="3600" dirty="0"/>
              <a:t> и Uint8List. Если вы хотите сохранить другие объекты, вам необходимо зарегистрировать </a:t>
            </a:r>
            <a:r>
              <a:rPr lang="ru-RU" sz="3600" dirty="0" err="1"/>
              <a:t>TypeAdapter</a:t>
            </a:r>
            <a:r>
              <a:rPr lang="ru-RU" sz="3600" dirty="0"/>
              <a:t>, который преобразует объект из двоичной </a:t>
            </a:r>
            <a:r>
              <a:rPr lang="ru-RU" sz="3600" dirty="0" smtClean="0"/>
              <a:t>формы</a:t>
            </a:r>
            <a:r>
              <a:rPr lang="en-US" sz="3600" dirty="0" smtClean="0"/>
              <a:t> </a:t>
            </a:r>
            <a:r>
              <a:rPr lang="ru-RU" sz="3600" dirty="0" smtClean="0"/>
              <a:t>и обратно.</a:t>
            </a:r>
            <a:endParaRPr lang="en-US" sz="3600" dirty="0"/>
          </a:p>
        </p:txBody>
      </p:sp>
    </p:spTree>
    <p:extLst>
      <p:ext uri="{BB962C8B-B14F-4D97-AF65-F5344CB8AC3E}">
        <p14:creationId xmlns:p14="http://schemas.microsoft.com/office/powerpoint/2010/main" val="35148404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036"/>
            <a:ext cx="4767470" cy="4128052"/>
          </a:xfrm>
        </p:spPr>
        <p:txBody>
          <a:bodyPr>
            <a:normAutofit fontScale="92500" lnSpcReduction="10000"/>
          </a:bodyPr>
          <a:lstStyle/>
          <a:p>
            <a:pPr marL="0" indent="0">
              <a:buNone/>
            </a:pPr>
            <a:r>
              <a:rPr lang="en-US" dirty="0" smtClean="0"/>
              <a:t>class User {</a:t>
            </a:r>
          </a:p>
          <a:p>
            <a:pPr marL="0" indent="0">
              <a:buNone/>
            </a:pPr>
            <a:r>
              <a:rPr lang="en-US" dirty="0" smtClean="0"/>
              <a:t>  String name;</a:t>
            </a:r>
          </a:p>
          <a:p>
            <a:pPr marL="0" indent="0">
              <a:buNone/>
            </a:pPr>
            <a:endParaRPr lang="en-US" dirty="0" smtClean="0"/>
          </a:p>
          <a:p>
            <a:pPr marL="0" indent="0">
              <a:buNone/>
            </a:pPr>
            <a:r>
              <a:rPr lang="en-US" dirty="0" smtClean="0"/>
              <a:t>  User(this.name);</a:t>
            </a:r>
          </a:p>
          <a:p>
            <a:pPr marL="0" indent="0">
              <a:buNone/>
            </a:pPr>
            <a:endParaRPr lang="en-US" dirty="0" smtClean="0"/>
          </a:p>
          <a:p>
            <a:pPr marL="0" indent="0">
              <a:buNone/>
            </a:pPr>
            <a:r>
              <a:rPr lang="en-US" dirty="0" smtClean="0"/>
              <a:t>  @override</a:t>
            </a:r>
          </a:p>
          <a:p>
            <a:pPr marL="0" indent="0">
              <a:buNone/>
            </a:pPr>
            <a:r>
              <a:rPr lang="en-US" dirty="0" smtClean="0"/>
              <a:t>  String </a:t>
            </a:r>
            <a:r>
              <a:rPr lang="en-US" dirty="0" err="1" smtClean="0"/>
              <a:t>toString</a:t>
            </a:r>
            <a:r>
              <a:rPr lang="en-US" dirty="0" smtClean="0"/>
              <a:t>() =&gt; name; // Just for print()</a:t>
            </a:r>
          </a:p>
          <a:p>
            <a:pPr marL="0" indent="0">
              <a:buNone/>
            </a:pPr>
            <a:r>
              <a:rPr lang="en-US" dirty="0" smtClean="0"/>
              <a:t>}</a:t>
            </a:r>
            <a:endParaRPr lang="en-US" dirty="0"/>
          </a:p>
        </p:txBody>
      </p:sp>
      <p:sp>
        <p:nvSpPr>
          <p:cNvPr id="4" name="Объект 2"/>
          <p:cNvSpPr txBox="1">
            <a:spLocks/>
          </p:cNvSpPr>
          <p:nvPr/>
        </p:nvSpPr>
        <p:spPr>
          <a:xfrm>
            <a:off x="6420679" y="1036"/>
            <a:ext cx="5771321" cy="550524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class </a:t>
            </a:r>
            <a:r>
              <a:rPr lang="en-US" dirty="0" err="1" smtClean="0"/>
              <a:t>UserAdapter</a:t>
            </a:r>
            <a:r>
              <a:rPr lang="en-US" dirty="0" smtClean="0"/>
              <a:t> extends </a:t>
            </a:r>
            <a:r>
              <a:rPr lang="en-US" dirty="0" err="1" smtClean="0"/>
              <a:t>TypeAdapter</a:t>
            </a:r>
            <a:r>
              <a:rPr lang="en-US" dirty="0" smtClean="0"/>
              <a:t>&lt;User&gt; {</a:t>
            </a:r>
          </a:p>
          <a:p>
            <a:pPr marL="0" indent="0">
              <a:buNone/>
            </a:pPr>
            <a:r>
              <a:rPr lang="en-US" dirty="0" smtClean="0"/>
              <a:t>  @override</a:t>
            </a:r>
          </a:p>
          <a:p>
            <a:pPr marL="0" indent="0">
              <a:buNone/>
            </a:pPr>
            <a:r>
              <a:rPr lang="en-US" dirty="0" smtClean="0"/>
              <a:t>  final </a:t>
            </a:r>
            <a:r>
              <a:rPr lang="en-US" dirty="0" err="1" smtClean="0"/>
              <a:t>typeId</a:t>
            </a:r>
            <a:r>
              <a:rPr lang="en-US" dirty="0" smtClean="0"/>
              <a:t> = 0;</a:t>
            </a:r>
          </a:p>
          <a:p>
            <a:pPr marL="0" indent="0">
              <a:buNone/>
            </a:pPr>
            <a:endParaRPr lang="en-US" dirty="0" smtClean="0"/>
          </a:p>
          <a:p>
            <a:pPr marL="0" indent="0">
              <a:buNone/>
            </a:pPr>
            <a:r>
              <a:rPr lang="en-US" dirty="0" smtClean="0"/>
              <a:t>  @override</a:t>
            </a:r>
          </a:p>
          <a:p>
            <a:pPr marL="0" indent="0">
              <a:buNone/>
            </a:pPr>
            <a:r>
              <a:rPr lang="en-US" dirty="0" smtClean="0"/>
              <a:t>  User read(</a:t>
            </a:r>
            <a:r>
              <a:rPr lang="en-US" dirty="0" err="1" smtClean="0"/>
              <a:t>BinaryReader</a:t>
            </a:r>
            <a:r>
              <a:rPr lang="en-US" dirty="0" smtClean="0"/>
              <a:t> reader) {</a:t>
            </a:r>
          </a:p>
          <a:p>
            <a:pPr marL="0" indent="0">
              <a:buNone/>
            </a:pPr>
            <a:r>
              <a:rPr lang="en-US" dirty="0" smtClean="0"/>
              <a:t>    return User(</a:t>
            </a:r>
            <a:r>
              <a:rPr lang="en-US" dirty="0" err="1" smtClean="0"/>
              <a:t>reader.read</a:t>
            </a:r>
            <a:r>
              <a:rPr lang="en-US" dirty="0" smtClean="0"/>
              <a:t>());</a:t>
            </a:r>
          </a:p>
          <a:p>
            <a:pPr marL="0" indent="0">
              <a:buNone/>
            </a:pPr>
            <a:r>
              <a:rPr lang="en-US" dirty="0" smtClean="0"/>
              <a:t>  }</a:t>
            </a:r>
          </a:p>
          <a:p>
            <a:pPr marL="0" indent="0">
              <a:buNone/>
            </a:pPr>
            <a:endParaRPr lang="en-US" dirty="0" smtClean="0"/>
          </a:p>
          <a:p>
            <a:pPr marL="0" indent="0">
              <a:buNone/>
            </a:pPr>
            <a:r>
              <a:rPr lang="en-US" dirty="0" smtClean="0"/>
              <a:t>  @override</a:t>
            </a:r>
          </a:p>
          <a:p>
            <a:pPr marL="0" indent="0">
              <a:buNone/>
            </a:pPr>
            <a:r>
              <a:rPr lang="en-US" dirty="0" smtClean="0"/>
              <a:t>  void write(</a:t>
            </a:r>
            <a:r>
              <a:rPr lang="en-US" dirty="0" err="1" smtClean="0"/>
              <a:t>BinaryWriter</a:t>
            </a:r>
            <a:r>
              <a:rPr lang="en-US" dirty="0" smtClean="0"/>
              <a:t> writer, User </a:t>
            </a:r>
            <a:r>
              <a:rPr lang="en-US" dirty="0" err="1" smtClean="0"/>
              <a:t>obj</a:t>
            </a:r>
            <a:r>
              <a:rPr lang="en-US" dirty="0" smtClean="0"/>
              <a:t>) {</a:t>
            </a:r>
          </a:p>
          <a:p>
            <a:pPr marL="0" indent="0">
              <a:buNone/>
            </a:pPr>
            <a:r>
              <a:rPr lang="en-US" dirty="0" smtClean="0"/>
              <a:t>    </a:t>
            </a:r>
            <a:r>
              <a:rPr lang="en-US" dirty="0" err="1" smtClean="0"/>
              <a:t>writer.write</a:t>
            </a:r>
            <a:r>
              <a:rPr lang="en-US" dirty="0" smtClean="0"/>
              <a:t>(obj.name);</a:t>
            </a:r>
          </a:p>
          <a:p>
            <a:pPr marL="0" indent="0">
              <a:buNone/>
            </a:pPr>
            <a:r>
              <a:rPr lang="en-US" dirty="0" smtClean="0"/>
              <a:t>  }</a:t>
            </a:r>
          </a:p>
          <a:p>
            <a:pPr marL="0" indent="0">
              <a:buNone/>
            </a:pPr>
            <a:r>
              <a:rPr lang="en-US" dirty="0" smtClean="0"/>
              <a:t>}</a:t>
            </a:r>
            <a:endParaRPr lang="en-US" dirty="0"/>
          </a:p>
        </p:txBody>
      </p:sp>
      <p:sp>
        <p:nvSpPr>
          <p:cNvPr id="5" name="Объект 2"/>
          <p:cNvSpPr txBox="1">
            <a:spLocks/>
          </p:cNvSpPr>
          <p:nvPr/>
        </p:nvSpPr>
        <p:spPr>
          <a:xfrm>
            <a:off x="-1" y="4129088"/>
            <a:ext cx="74145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smtClean="0"/>
              <a:t>Hive.registerAdapter</a:t>
            </a:r>
            <a:r>
              <a:rPr lang="en-US" dirty="0" smtClean="0"/>
              <a:t>(</a:t>
            </a:r>
            <a:r>
              <a:rPr lang="en-US" dirty="0" err="1" smtClean="0"/>
              <a:t>UserAdapter</a:t>
            </a:r>
            <a:r>
              <a:rPr lang="en-US" dirty="0" smtClean="0"/>
              <a:t>()); </a:t>
            </a:r>
          </a:p>
          <a:p>
            <a:pPr marL="0" indent="0">
              <a:buNone/>
            </a:pPr>
            <a:r>
              <a:rPr lang="en-US" dirty="0" smtClean="0"/>
              <a:t>  </a:t>
            </a:r>
            <a:r>
              <a:rPr lang="en-US" dirty="0" err="1" smtClean="0"/>
              <a:t>var</a:t>
            </a:r>
            <a:r>
              <a:rPr lang="en-US" dirty="0" smtClean="0"/>
              <a:t> box = await </a:t>
            </a:r>
            <a:r>
              <a:rPr lang="en-US" dirty="0" err="1" smtClean="0"/>
              <a:t>Hive.openBox</a:t>
            </a:r>
            <a:r>
              <a:rPr lang="en-US" dirty="0" smtClean="0"/>
              <a:t>&lt;User&gt;('</a:t>
            </a:r>
            <a:r>
              <a:rPr lang="en-US" dirty="0" err="1" smtClean="0"/>
              <a:t>userBox</a:t>
            </a:r>
            <a:r>
              <a:rPr lang="en-US" dirty="0" smtClean="0"/>
              <a:t>');</a:t>
            </a:r>
          </a:p>
          <a:p>
            <a:pPr marL="0" indent="0">
              <a:buNone/>
            </a:pPr>
            <a:r>
              <a:rPr lang="en-US" dirty="0" smtClean="0"/>
              <a:t>  </a:t>
            </a:r>
            <a:r>
              <a:rPr lang="en-US" dirty="0" err="1" smtClean="0"/>
              <a:t>box.put</a:t>
            </a:r>
            <a:r>
              <a:rPr lang="en-US" dirty="0" smtClean="0"/>
              <a:t>('</a:t>
            </a:r>
            <a:r>
              <a:rPr lang="en-US" dirty="0" err="1" smtClean="0"/>
              <a:t>david</a:t>
            </a:r>
            <a:r>
              <a:rPr lang="en-US" dirty="0" smtClean="0"/>
              <a:t>', User('David'));</a:t>
            </a:r>
          </a:p>
          <a:p>
            <a:pPr marL="0" indent="0">
              <a:buNone/>
            </a:pPr>
            <a:r>
              <a:rPr lang="en-US" dirty="0" smtClean="0"/>
              <a:t>  </a:t>
            </a:r>
            <a:r>
              <a:rPr lang="en-US" dirty="0" err="1" smtClean="0"/>
              <a:t>box.put</a:t>
            </a:r>
            <a:r>
              <a:rPr lang="en-US" dirty="0" smtClean="0"/>
              <a:t>('sandy', User('Sandy'));</a:t>
            </a:r>
          </a:p>
          <a:p>
            <a:pPr marL="0" indent="0">
              <a:buNone/>
            </a:pPr>
            <a:r>
              <a:rPr lang="en-US" dirty="0" smtClean="0"/>
              <a:t>  print(</a:t>
            </a:r>
            <a:r>
              <a:rPr lang="en-US" dirty="0" err="1" smtClean="0"/>
              <a:t>box.values</a:t>
            </a:r>
            <a:r>
              <a:rPr lang="en-US" dirty="0" smtClean="0"/>
              <a:t>);</a:t>
            </a:r>
            <a:endParaRPr lang="en-US" dirty="0"/>
          </a:p>
        </p:txBody>
      </p:sp>
    </p:spTree>
    <p:extLst>
      <p:ext uri="{BB962C8B-B14F-4D97-AF65-F5344CB8AC3E}">
        <p14:creationId xmlns:p14="http://schemas.microsoft.com/office/powerpoint/2010/main" val="40623229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Relationships</a:t>
            </a:r>
            <a:endParaRPr lang="en-US" dirty="0"/>
          </a:p>
        </p:txBody>
      </p:sp>
      <p:sp>
        <p:nvSpPr>
          <p:cNvPr id="3" name="Объект 2"/>
          <p:cNvSpPr>
            <a:spLocks noGrp="1"/>
          </p:cNvSpPr>
          <p:nvPr>
            <p:ph idx="1"/>
          </p:nvPr>
        </p:nvSpPr>
        <p:spPr/>
        <p:txBody>
          <a:bodyPr>
            <a:normAutofit lnSpcReduction="10000"/>
          </a:bodyPr>
          <a:lstStyle/>
          <a:p>
            <a:pPr marL="0" indent="0">
              <a:buNone/>
            </a:pPr>
            <a:r>
              <a:rPr lang="en-US" dirty="0" smtClean="0"/>
              <a:t>class Person extends </a:t>
            </a:r>
            <a:r>
              <a:rPr lang="en-US" dirty="0" err="1" smtClean="0"/>
              <a:t>HiveObject</a:t>
            </a:r>
            <a:r>
              <a:rPr lang="en-US" dirty="0" smtClean="0"/>
              <a:t> {</a:t>
            </a:r>
          </a:p>
          <a:p>
            <a:pPr marL="0" indent="0">
              <a:buNone/>
            </a:pPr>
            <a:r>
              <a:rPr lang="en-US" dirty="0" smtClean="0"/>
              <a:t>  String name;</a:t>
            </a:r>
          </a:p>
          <a:p>
            <a:pPr marL="0" indent="0">
              <a:buNone/>
            </a:pPr>
            <a:r>
              <a:rPr lang="en-US" dirty="0" smtClean="0"/>
              <a:t>  </a:t>
            </a:r>
          </a:p>
          <a:p>
            <a:pPr marL="0" indent="0">
              <a:buNone/>
            </a:pPr>
            <a:r>
              <a:rPr lang="en-US" dirty="0" smtClean="0"/>
              <a:t>  </a:t>
            </a:r>
            <a:r>
              <a:rPr lang="en-US" dirty="0" err="1" smtClean="0"/>
              <a:t>int</a:t>
            </a:r>
            <a:r>
              <a:rPr lang="en-US" dirty="0" smtClean="0"/>
              <a:t> age;</a:t>
            </a:r>
          </a:p>
          <a:p>
            <a:pPr marL="0" indent="0">
              <a:buNone/>
            </a:pPr>
            <a:r>
              <a:rPr lang="en-US" dirty="0" smtClean="0"/>
              <a:t>  </a:t>
            </a:r>
          </a:p>
          <a:p>
            <a:pPr marL="0" indent="0">
              <a:buNone/>
            </a:pPr>
            <a:r>
              <a:rPr lang="en-US" dirty="0" smtClean="0"/>
              <a:t>  List&lt;Person&gt; friends;</a:t>
            </a:r>
          </a:p>
          <a:p>
            <a:pPr marL="0" indent="0">
              <a:buNone/>
            </a:pPr>
            <a:r>
              <a:rPr lang="en-US" dirty="0" smtClean="0"/>
              <a:t>  </a:t>
            </a:r>
          </a:p>
          <a:p>
            <a:pPr marL="0" indent="0">
              <a:buNone/>
            </a:pPr>
            <a:r>
              <a:rPr lang="en-US" dirty="0" smtClean="0"/>
              <a:t>  Person(this.name, </a:t>
            </a:r>
            <a:r>
              <a:rPr lang="en-US" dirty="0" err="1" smtClean="0"/>
              <a:t>this.age</a:t>
            </a:r>
            <a:r>
              <a:rPr lang="en-US" dirty="0" smtClean="0"/>
              <a:t>);</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364664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a:t>
            </a:r>
            <a:r>
              <a:rPr lang="en-US" dirty="0" err="1" smtClean="0"/>
              <a:t>IOSink</a:t>
            </a:r>
            <a:endParaRPr lang="en-US" dirty="0"/>
          </a:p>
        </p:txBody>
      </p:sp>
      <p:sp>
        <p:nvSpPr>
          <p:cNvPr id="3" name="Объект 2"/>
          <p:cNvSpPr>
            <a:spLocks noGrp="1"/>
          </p:cNvSpPr>
          <p:nvPr>
            <p:ph idx="1"/>
          </p:nvPr>
        </p:nvSpPr>
        <p:spPr>
          <a:xfrm>
            <a:off x="838200" y="1825625"/>
            <a:ext cx="6536635" cy="4351338"/>
          </a:xfrm>
        </p:spPr>
        <p:txBody>
          <a:bodyPr/>
          <a:lstStyle/>
          <a:p>
            <a:pPr marL="0" indent="0">
              <a:buNone/>
            </a:pPr>
            <a:r>
              <a:rPr lang="ru-RU" dirty="0" err="1"/>
              <a:t>IOSink</a:t>
            </a:r>
            <a:r>
              <a:rPr lang="ru-RU" dirty="0"/>
              <a:t> предназначен для записи байтов. Строки, записанные с помощью </a:t>
            </a:r>
            <a:r>
              <a:rPr lang="ru-RU" dirty="0" err="1"/>
              <a:t>write</a:t>
            </a:r>
            <a:r>
              <a:rPr lang="ru-RU" dirty="0"/>
              <a:t> или </a:t>
            </a:r>
            <a:r>
              <a:rPr lang="ru-RU" dirty="0" err="1"/>
              <a:t>writeCharCode</a:t>
            </a:r>
            <a:r>
              <a:rPr lang="ru-RU" dirty="0"/>
              <a:t>, будут преобразованы в байты с использованием кодировки. Целочисленные данные, добавленные с помощью </a:t>
            </a:r>
            <a:r>
              <a:rPr lang="ru-RU" dirty="0" err="1"/>
              <a:t>add</a:t>
            </a:r>
            <a:r>
              <a:rPr lang="ru-RU" dirty="0"/>
              <a:t> или </a:t>
            </a:r>
            <a:r>
              <a:rPr lang="ru-RU" dirty="0" err="1"/>
              <a:t>addStream</a:t>
            </a:r>
            <a:r>
              <a:rPr lang="ru-RU" dirty="0"/>
              <a:t>, будут обрабатываться как байтовые данные и будут усечены до 8-разрядных значений без знака, как при использовании </a:t>
            </a:r>
            <a:r>
              <a:rPr lang="ru-RU" dirty="0" err="1"/>
              <a:t>int.toUnsigned</a:t>
            </a:r>
            <a:r>
              <a:rPr lang="ru-RU" dirty="0"/>
              <a:t>.</a:t>
            </a:r>
            <a:endParaRPr lang="en-US" dirty="0"/>
          </a:p>
        </p:txBody>
      </p:sp>
      <p:pic>
        <p:nvPicPr>
          <p:cNvPr id="4" name="Рисунок 3"/>
          <p:cNvPicPr>
            <a:picLocks noChangeAspect="1"/>
          </p:cNvPicPr>
          <p:nvPr/>
        </p:nvPicPr>
        <p:blipFill>
          <a:blip r:embed="rId3"/>
          <a:stretch>
            <a:fillRect/>
          </a:stretch>
        </p:blipFill>
        <p:spPr>
          <a:xfrm>
            <a:off x="7851913" y="0"/>
            <a:ext cx="3397046" cy="6874590"/>
          </a:xfrm>
          <a:prstGeom prst="rect">
            <a:avLst/>
          </a:prstGeom>
        </p:spPr>
      </p:pic>
      <p:pic>
        <p:nvPicPr>
          <p:cNvPr id="5" name="Рисунок 4"/>
          <p:cNvPicPr>
            <a:picLocks noChangeAspect="1"/>
          </p:cNvPicPr>
          <p:nvPr/>
        </p:nvPicPr>
        <p:blipFill>
          <a:blip r:embed="rId4"/>
          <a:stretch>
            <a:fillRect/>
          </a:stretch>
        </p:blipFill>
        <p:spPr>
          <a:xfrm>
            <a:off x="9880783" y="550470"/>
            <a:ext cx="2311217" cy="2550309"/>
          </a:xfrm>
          <a:prstGeom prst="rect">
            <a:avLst/>
          </a:prstGeom>
        </p:spPr>
      </p:pic>
    </p:spTree>
    <p:extLst>
      <p:ext uri="{BB962C8B-B14F-4D97-AF65-F5344CB8AC3E}">
        <p14:creationId xmlns:p14="http://schemas.microsoft.com/office/powerpoint/2010/main" val="21481068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BoxCollections</a:t>
            </a:r>
            <a:endParaRPr lang="en-US" dirty="0"/>
          </a:p>
        </p:txBody>
      </p:sp>
      <p:sp>
        <p:nvSpPr>
          <p:cNvPr id="3" name="Объект 2"/>
          <p:cNvSpPr>
            <a:spLocks noGrp="1"/>
          </p:cNvSpPr>
          <p:nvPr>
            <p:ph idx="1"/>
          </p:nvPr>
        </p:nvSpPr>
        <p:spPr/>
        <p:txBody>
          <a:bodyPr/>
          <a:lstStyle/>
          <a:p>
            <a:pPr marL="0" indent="0">
              <a:buNone/>
            </a:pPr>
            <a:r>
              <a:rPr lang="en-US" dirty="0"/>
              <a:t> final collection = await </a:t>
            </a:r>
            <a:r>
              <a:rPr lang="en-US" dirty="0" err="1"/>
              <a:t>BoxCollection.open</a:t>
            </a:r>
            <a:r>
              <a:rPr lang="en-US" dirty="0"/>
              <a:t>(</a:t>
            </a:r>
          </a:p>
          <a:p>
            <a:pPr marL="0" indent="0">
              <a:buNone/>
            </a:pPr>
            <a:r>
              <a:rPr lang="en-US" dirty="0"/>
              <a:t>    '</a:t>
            </a:r>
            <a:r>
              <a:rPr lang="en-US" dirty="0" err="1"/>
              <a:t>MyFirstFluffyBox</a:t>
            </a:r>
            <a:r>
              <a:rPr lang="en-US" dirty="0"/>
              <a:t>', </a:t>
            </a:r>
            <a:endParaRPr lang="en-US" dirty="0" smtClean="0"/>
          </a:p>
          <a:p>
            <a:pPr marL="0" indent="0">
              <a:buNone/>
            </a:pPr>
            <a:r>
              <a:rPr lang="en-US" dirty="0"/>
              <a:t> </a:t>
            </a:r>
            <a:r>
              <a:rPr lang="en-US" dirty="0" smtClean="0"/>
              <a:t>   {</a:t>
            </a:r>
            <a:r>
              <a:rPr lang="en-US" dirty="0"/>
              <a:t>'cats', 'dogs'}, // Names of your boxes</a:t>
            </a:r>
          </a:p>
          <a:p>
            <a:pPr marL="0" indent="0">
              <a:buNone/>
            </a:pPr>
            <a:r>
              <a:rPr lang="en-US" dirty="0"/>
              <a:t>    path: './', // Path where to store your boxes (Only used in Flutter / Dart IO)</a:t>
            </a:r>
          </a:p>
          <a:p>
            <a:pPr marL="0" indent="0">
              <a:buNone/>
            </a:pPr>
            <a:r>
              <a:rPr lang="en-US" dirty="0"/>
              <a:t>    key: </a:t>
            </a:r>
            <a:r>
              <a:rPr lang="en-US" dirty="0" err="1"/>
              <a:t>HiveCipher</a:t>
            </a:r>
            <a:r>
              <a:rPr lang="en-US" dirty="0"/>
              <a:t>(), // Key to encrypt your boxes (Only used in Flutter / Dart IO)</a:t>
            </a:r>
          </a:p>
          <a:p>
            <a:pPr marL="0" indent="0">
              <a:buNone/>
            </a:pPr>
            <a:r>
              <a:rPr lang="en-US" dirty="0"/>
              <a:t>  );</a:t>
            </a:r>
          </a:p>
        </p:txBody>
      </p:sp>
    </p:spTree>
    <p:extLst>
      <p:ext uri="{BB962C8B-B14F-4D97-AF65-F5344CB8AC3E}">
        <p14:creationId xmlns:p14="http://schemas.microsoft.com/office/powerpoint/2010/main" val="34031895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pPr marL="0" indent="0">
              <a:buNone/>
            </a:pPr>
            <a:r>
              <a:rPr lang="en-US" dirty="0"/>
              <a:t> final </a:t>
            </a:r>
            <a:r>
              <a:rPr lang="en-US" dirty="0" err="1"/>
              <a:t>catsBox</a:t>
            </a:r>
            <a:r>
              <a:rPr lang="en-US" dirty="0"/>
              <a:t> = </a:t>
            </a:r>
            <a:r>
              <a:rPr lang="en-US" dirty="0" err="1"/>
              <a:t>collection.openBox</a:t>
            </a:r>
            <a:r>
              <a:rPr lang="en-US" dirty="0"/>
              <a:t>&lt;Map&gt;('cats</a:t>
            </a:r>
            <a:r>
              <a:rPr lang="en-US" dirty="0" smtClean="0"/>
              <a:t>');</a:t>
            </a:r>
          </a:p>
          <a:p>
            <a:pPr marL="0" indent="0">
              <a:buNone/>
            </a:pPr>
            <a:r>
              <a:rPr lang="en-US" dirty="0"/>
              <a:t> await </a:t>
            </a:r>
            <a:r>
              <a:rPr lang="en-US" dirty="0" err="1"/>
              <a:t>catsBox.put</a:t>
            </a:r>
            <a:r>
              <a:rPr lang="en-US" dirty="0"/>
              <a:t>('fluffy', {'name': 'Fluffy', 'age': 4</a:t>
            </a:r>
            <a:r>
              <a:rPr lang="en-US" dirty="0" smtClean="0"/>
              <a:t>});</a:t>
            </a:r>
          </a:p>
          <a:p>
            <a:pPr marL="0" indent="0">
              <a:buNone/>
            </a:pPr>
            <a:endParaRPr lang="en-US" dirty="0"/>
          </a:p>
          <a:p>
            <a:pPr marL="0" indent="0">
              <a:buNone/>
            </a:pPr>
            <a:r>
              <a:rPr lang="en-US" dirty="0"/>
              <a:t> final </a:t>
            </a:r>
            <a:r>
              <a:rPr lang="en-US" dirty="0" err="1"/>
              <a:t>loki</a:t>
            </a:r>
            <a:r>
              <a:rPr lang="en-US" dirty="0"/>
              <a:t> = await </a:t>
            </a:r>
            <a:r>
              <a:rPr lang="en-US" dirty="0" err="1"/>
              <a:t>catsBox.get</a:t>
            </a:r>
            <a:r>
              <a:rPr lang="en-US" dirty="0"/>
              <a:t>('</a:t>
            </a:r>
            <a:r>
              <a:rPr lang="en-US" dirty="0" err="1"/>
              <a:t>loki</a:t>
            </a:r>
            <a:r>
              <a:rPr lang="en-US" dirty="0"/>
              <a:t>');</a:t>
            </a:r>
          </a:p>
          <a:p>
            <a:pPr marL="0" indent="0">
              <a:buNone/>
            </a:pPr>
            <a:r>
              <a:rPr lang="en-US" dirty="0"/>
              <a:t>  print('Loki is ${</a:t>
            </a:r>
            <a:r>
              <a:rPr lang="en-US" dirty="0" err="1"/>
              <a:t>loki</a:t>
            </a:r>
            <a:r>
              <a:rPr lang="en-US" dirty="0"/>
              <a:t>?['age']} years old</a:t>
            </a:r>
            <a:r>
              <a:rPr lang="en-US" dirty="0" smtClean="0"/>
              <a:t>.');</a:t>
            </a:r>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824545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10409129" cy="6858000"/>
          </a:xfrm>
        </p:spPr>
        <p:txBody>
          <a:bodyPr>
            <a:normAutofit/>
          </a:bodyPr>
          <a:lstStyle/>
          <a:p>
            <a:pPr marL="0" indent="0">
              <a:buNone/>
            </a:pPr>
            <a:r>
              <a:rPr lang="en-US" dirty="0" smtClean="0"/>
              <a:t>final </a:t>
            </a:r>
            <a:r>
              <a:rPr lang="en-US" dirty="0"/>
              <a:t>cats = await </a:t>
            </a:r>
            <a:r>
              <a:rPr lang="en-US" dirty="0" err="1"/>
              <a:t>catsBox.getAll</a:t>
            </a:r>
            <a:r>
              <a:rPr lang="en-US" dirty="0"/>
              <a:t>(['</a:t>
            </a:r>
            <a:r>
              <a:rPr lang="en-US" dirty="0" err="1"/>
              <a:t>loki</a:t>
            </a:r>
            <a:r>
              <a:rPr lang="en-US" dirty="0"/>
              <a:t>', 'fluffy']);</a:t>
            </a:r>
          </a:p>
          <a:p>
            <a:pPr marL="0" indent="0">
              <a:buNone/>
            </a:pPr>
            <a:r>
              <a:rPr lang="en-US" dirty="0"/>
              <a:t>  print(cats);</a:t>
            </a:r>
          </a:p>
          <a:p>
            <a:pPr marL="0" indent="0">
              <a:buNone/>
            </a:pPr>
            <a:endParaRPr lang="en-US" dirty="0"/>
          </a:p>
          <a:p>
            <a:pPr marL="0" indent="0">
              <a:buNone/>
            </a:pPr>
            <a:r>
              <a:rPr lang="en-US" dirty="0" smtClean="0"/>
              <a:t>final </a:t>
            </a:r>
            <a:r>
              <a:rPr lang="en-US" dirty="0" err="1"/>
              <a:t>allCatKeys</a:t>
            </a:r>
            <a:r>
              <a:rPr lang="en-US" dirty="0"/>
              <a:t> = await </a:t>
            </a:r>
            <a:r>
              <a:rPr lang="en-US" dirty="0" err="1"/>
              <a:t>catsBox.getAllKeys</a:t>
            </a:r>
            <a:r>
              <a:rPr lang="en-US" dirty="0"/>
              <a:t>();</a:t>
            </a:r>
          </a:p>
          <a:p>
            <a:pPr marL="0" indent="0">
              <a:buNone/>
            </a:pPr>
            <a:r>
              <a:rPr lang="en-US" dirty="0"/>
              <a:t>  print(</a:t>
            </a:r>
            <a:r>
              <a:rPr lang="en-US" dirty="0" err="1"/>
              <a:t>allCatKeys</a:t>
            </a:r>
            <a:r>
              <a:rPr lang="en-US" dirty="0"/>
              <a:t>);</a:t>
            </a:r>
          </a:p>
          <a:p>
            <a:pPr marL="0" indent="0">
              <a:buNone/>
            </a:pPr>
            <a:endParaRPr lang="en-US" dirty="0"/>
          </a:p>
          <a:p>
            <a:pPr marL="0" indent="0">
              <a:buNone/>
            </a:pPr>
            <a:r>
              <a:rPr lang="en-US" dirty="0" smtClean="0"/>
              <a:t>final </a:t>
            </a:r>
            <a:r>
              <a:rPr lang="en-US" dirty="0" err="1"/>
              <a:t>catMap</a:t>
            </a:r>
            <a:r>
              <a:rPr lang="en-US" dirty="0"/>
              <a:t> = await </a:t>
            </a:r>
            <a:r>
              <a:rPr lang="en-US" dirty="0" err="1"/>
              <a:t>catsBox.getAllValues</a:t>
            </a:r>
            <a:r>
              <a:rPr lang="en-US" dirty="0"/>
              <a:t>();</a:t>
            </a:r>
          </a:p>
          <a:p>
            <a:pPr marL="0" indent="0">
              <a:buNone/>
            </a:pPr>
            <a:r>
              <a:rPr lang="en-US" dirty="0"/>
              <a:t>  print(</a:t>
            </a:r>
            <a:r>
              <a:rPr lang="en-US" dirty="0" err="1"/>
              <a:t>catMap</a:t>
            </a:r>
            <a:r>
              <a:rPr lang="en-US" dirty="0"/>
              <a:t>);</a:t>
            </a:r>
          </a:p>
          <a:p>
            <a:pPr marL="0" indent="0">
              <a:buNone/>
            </a:pPr>
            <a:endParaRPr lang="en-US" dirty="0"/>
          </a:p>
          <a:p>
            <a:pPr marL="0" indent="0">
              <a:buNone/>
            </a:pPr>
            <a:r>
              <a:rPr lang="en-US" dirty="0" smtClean="0"/>
              <a:t>await </a:t>
            </a:r>
            <a:r>
              <a:rPr lang="en-US" dirty="0" err="1"/>
              <a:t>catsBox.delete</a:t>
            </a:r>
            <a:r>
              <a:rPr lang="en-US" dirty="0"/>
              <a:t>('</a:t>
            </a:r>
            <a:r>
              <a:rPr lang="en-US" dirty="0" err="1"/>
              <a:t>loki</a:t>
            </a:r>
            <a:r>
              <a:rPr lang="en-US" dirty="0"/>
              <a:t>');</a:t>
            </a:r>
          </a:p>
          <a:p>
            <a:pPr marL="0" indent="0">
              <a:buNone/>
            </a:pPr>
            <a:r>
              <a:rPr lang="en-US" dirty="0"/>
              <a:t>  await </a:t>
            </a:r>
            <a:r>
              <a:rPr lang="en-US" dirty="0" err="1"/>
              <a:t>catsBox.deleteAll</a:t>
            </a:r>
            <a:r>
              <a:rPr lang="en-US" dirty="0"/>
              <a:t>(['</a:t>
            </a:r>
            <a:r>
              <a:rPr lang="en-US" dirty="0" err="1"/>
              <a:t>loki</a:t>
            </a:r>
            <a:r>
              <a:rPr lang="en-US" dirty="0"/>
              <a:t>', 'fluffy']);</a:t>
            </a:r>
          </a:p>
          <a:p>
            <a:pPr marL="0" indent="0">
              <a:buNone/>
            </a:pPr>
            <a:endParaRPr lang="en-US" dirty="0"/>
          </a:p>
          <a:p>
            <a:pPr marL="0" indent="0">
              <a:buNone/>
            </a:pPr>
            <a:r>
              <a:rPr lang="en-US" dirty="0" smtClean="0"/>
              <a:t>await </a:t>
            </a:r>
            <a:r>
              <a:rPr lang="en-US" dirty="0" err="1"/>
              <a:t>catsBox.clear</a:t>
            </a:r>
            <a:r>
              <a:rPr lang="en-US" dirty="0"/>
              <a:t>();</a:t>
            </a:r>
          </a:p>
        </p:txBody>
      </p:sp>
    </p:spTree>
    <p:extLst>
      <p:ext uri="{BB962C8B-B14F-4D97-AF65-F5344CB8AC3E}">
        <p14:creationId xmlns:p14="http://schemas.microsoft.com/office/powerpoint/2010/main" val="183069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normAutofit lnSpcReduction="10000"/>
          </a:bodyPr>
          <a:lstStyle/>
          <a:p>
            <a:pPr marL="0" indent="0">
              <a:buNone/>
            </a:pPr>
            <a:r>
              <a:rPr lang="en-US" dirty="0"/>
              <a:t> await </a:t>
            </a:r>
            <a:r>
              <a:rPr lang="en-US" dirty="0" err="1"/>
              <a:t>collection.transaction</a:t>
            </a:r>
            <a:r>
              <a:rPr lang="en-US" dirty="0"/>
              <a:t>(</a:t>
            </a:r>
          </a:p>
          <a:p>
            <a:pPr marL="0" indent="0">
              <a:buNone/>
            </a:pPr>
            <a:r>
              <a:rPr lang="en-US" dirty="0"/>
              <a:t>    () </a:t>
            </a:r>
            <a:r>
              <a:rPr lang="en-US" dirty="0" err="1"/>
              <a:t>async</a:t>
            </a:r>
            <a:r>
              <a:rPr lang="en-US" dirty="0"/>
              <a:t> {</a:t>
            </a:r>
          </a:p>
          <a:p>
            <a:pPr marL="0" indent="0">
              <a:buNone/>
            </a:pPr>
            <a:r>
              <a:rPr lang="en-US" dirty="0"/>
              <a:t>      await </a:t>
            </a:r>
            <a:r>
              <a:rPr lang="en-US" dirty="0" err="1"/>
              <a:t>catsBox.put</a:t>
            </a:r>
            <a:r>
              <a:rPr lang="en-US" dirty="0"/>
              <a:t>('fluffy', {'name': 'Fluffy', 'age': 4});</a:t>
            </a:r>
          </a:p>
          <a:p>
            <a:pPr marL="0" indent="0">
              <a:buNone/>
            </a:pPr>
            <a:r>
              <a:rPr lang="en-US" dirty="0"/>
              <a:t>      await </a:t>
            </a:r>
            <a:r>
              <a:rPr lang="en-US" dirty="0" err="1"/>
              <a:t>catsBox.put</a:t>
            </a:r>
            <a:r>
              <a:rPr lang="en-US" dirty="0"/>
              <a:t>('</a:t>
            </a:r>
            <a:r>
              <a:rPr lang="en-US" dirty="0" err="1"/>
              <a:t>loki</a:t>
            </a:r>
            <a:r>
              <a:rPr lang="en-US" dirty="0"/>
              <a:t>', {'name': 'Loki', 'age': 2});</a:t>
            </a:r>
          </a:p>
          <a:p>
            <a:pPr marL="0" indent="0">
              <a:buNone/>
            </a:pPr>
            <a:r>
              <a:rPr lang="en-US" dirty="0"/>
              <a:t>      // ...</a:t>
            </a:r>
          </a:p>
          <a:p>
            <a:pPr marL="0" indent="0">
              <a:buNone/>
            </a:pPr>
            <a:r>
              <a:rPr lang="en-US" dirty="0"/>
              <a:t>    },</a:t>
            </a:r>
          </a:p>
          <a:p>
            <a:pPr marL="0" indent="0">
              <a:buNone/>
            </a:pPr>
            <a:r>
              <a:rPr lang="en-US" dirty="0"/>
              <a:t>    </a:t>
            </a:r>
            <a:r>
              <a:rPr lang="en-US" dirty="0" err="1"/>
              <a:t>boxNames</a:t>
            </a:r>
            <a:r>
              <a:rPr lang="en-US" dirty="0"/>
              <a:t>: ['cats'], // By default all boxes become blocked.</a:t>
            </a:r>
          </a:p>
          <a:p>
            <a:pPr marL="0" indent="0">
              <a:buNone/>
            </a:pPr>
            <a:r>
              <a:rPr lang="en-US" dirty="0"/>
              <a:t>    </a:t>
            </a:r>
            <a:r>
              <a:rPr lang="en-US" dirty="0" err="1"/>
              <a:t>readOnly</a:t>
            </a:r>
            <a:r>
              <a:rPr lang="en-US" dirty="0"/>
              <a:t>: false,</a:t>
            </a:r>
          </a:p>
          <a:p>
            <a:pPr marL="0" indent="0">
              <a:buNone/>
            </a:pPr>
            <a:r>
              <a:rPr lang="en-US" dirty="0"/>
              <a:t>  );</a:t>
            </a:r>
          </a:p>
        </p:txBody>
      </p:sp>
    </p:spTree>
    <p:extLst>
      <p:ext uri="{BB962C8B-B14F-4D97-AF65-F5344CB8AC3E}">
        <p14:creationId xmlns:p14="http://schemas.microsoft.com/office/powerpoint/2010/main" val="28003413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Compaction</a:t>
            </a:r>
            <a:endParaRPr lang="en-US" dirty="0"/>
          </a:p>
        </p:txBody>
      </p:sp>
      <p:sp>
        <p:nvSpPr>
          <p:cNvPr id="3" name="Объект 2"/>
          <p:cNvSpPr>
            <a:spLocks noGrp="1"/>
          </p:cNvSpPr>
          <p:nvPr>
            <p:ph idx="1"/>
          </p:nvPr>
        </p:nvSpPr>
        <p:spPr/>
        <p:txBody>
          <a:bodyPr>
            <a:normAutofit lnSpcReduction="10000"/>
          </a:bodyPr>
          <a:lstStyle/>
          <a:p>
            <a:pPr marL="0" indent="0">
              <a:buNone/>
            </a:pPr>
            <a:r>
              <a:rPr lang="en-US" dirty="0" err="1" smtClean="0"/>
              <a:t>var</a:t>
            </a:r>
            <a:r>
              <a:rPr lang="en-US" dirty="0" smtClean="0"/>
              <a:t> box = </a:t>
            </a:r>
            <a:r>
              <a:rPr lang="en-US" dirty="0" err="1" smtClean="0"/>
              <a:t>Hive.box</a:t>
            </a:r>
            <a:r>
              <a:rPr lang="en-US" dirty="0" smtClean="0"/>
              <a:t>('</a:t>
            </a:r>
            <a:r>
              <a:rPr lang="en-US" dirty="0" err="1" smtClean="0"/>
              <a:t>myBox</a:t>
            </a:r>
            <a:r>
              <a:rPr lang="en-US" dirty="0" smtClean="0"/>
              <a:t>');</a:t>
            </a:r>
          </a:p>
          <a:p>
            <a:pPr marL="0" indent="0">
              <a:buNone/>
            </a:pPr>
            <a:r>
              <a:rPr lang="en-US" dirty="0" smtClean="0"/>
              <a:t>await </a:t>
            </a:r>
            <a:r>
              <a:rPr lang="en-US" dirty="0" err="1" smtClean="0"/>
              <a:t>box.compact</a:t>
            </a:r>
            <a:r>
              <a:rPr lang="en-US" dirty="0" smtClean="0"/>
              <a:t>();</a:t>
            </a:r>
          </a:p>
          <a:p>
            <a:pPr marL="0" indent="0">
              <a:buNone/>
            </a:pPr>
            <a:r>
              <a:rPr lang="en-US" dirty="0" smtClean="0"/>
              <a:t>await </a:t>
            </a:r>
            <a:r>
              <a:rPr lang="en-US" dirty="0" err="1" smtClean="0"/>
              <a:t>box.close</a:t>
            </a:r>
            <a:r>
              <a:rPr lang="en-US" dirty="0" smtClean="0"/>
              <a:t>();</a:t>
            </a:r>
          </a:p>
          <a:p>
            <a:pPr marL="0" indent="0">
              <a:buNone/>
            </a:pPr>
            <a:r>
              <a:rPr lang="ru-RU" dirty="0"/>
              <a:t>Вы можете задать свои собственные правила для автоматического уплотнения. Просто укажите параметр </a:t>
            </a:r>
            <a:r>
              <a:rPr lang="ru-RU" dirty="0" err="1"/>
              <a:t>compactionStrategy</a:t>
            </a:r>
            <a:r>
              <a:rPr lang="ru-RU" dirty="0"/>
              <a:t> при открытии окна</a:t>
            </a:r>
            <a:r>
              <a:rPr lang="ru-RU" dirty="0" smtClean="0"/>
              <a:t>:</a:t>
            </a:r>
            <a:endParaRPr lang="en-US" dirty="0" smtClean="0"/>
          </a:p>
          <a:p>
            <a:pPr marL="0" indent="0">
              <a:buNone/>
            </a:pPr>
            <a:r>
              <a:rPr lang="en-US" dirty="0" err="1" smtClean="0"/>
              <a:t>var</a:t>
            </a:r>
            <a:r>
              <a:rPr lang="en-US" dirty="0" smtClean="0"/>
              <a:t> box = await </a:t>
            </a:r>
            <a:r>
              <a:rPr lang="en-US" dirty="0" err="1" smtClean="0"/>
              <a:t>Hive.openBox</a:t>
            </a:r>
            <a:r>
              <a:rPr lang="en-US" dirty="0" smtClean="0"/>
              <a:t>('</a:t>
            </a:r>
            <a:r>
              <a:rPr lang="en-US" dirty="0" err="1" smtClean="0"/>
              <a:t>myBox</a:t>
            </a:r>
            <a:r>
              <a:rPr lang="en-US" dirty="0" smtClean="0"/>
              <a:t>', </a:t>
            </a:r>
            <a:r>
              <a:rPr lang="en-US" dirty="0" err="1" smtClean="0"/>
              <a:t>compactionStrategy</a:t>
            </a:r>
            <a:r>
              <a:rPr lang="en-US" dirty="0" smtClean="0"/>
              <a:t>: (entries, </a:t>
            </a:r>
            <a:r>
              <a:rPr lang="en-US" dirty="0" err="1" smtClean="0"/>
              <a:t>deletedEntries</a:t>
            </a:r>
            <a:r>
              <a:rPr lang="en-US" dirty="0" smtClean="0"/>
              <a:t>) {</a:t>
            </a:r>
          </a:p>
          <a:p>
            <a:pPr marL="0" indent="0">
              <a:buNone/>
            </a:pPr>
            <a:r>
              <a:rPr lang="en-US" dirty="0" smtClean="0"/>
              <a:t>  return </a:t>
            </a:r>
            <a:r>
              <a:rPr lang="en-US" dirty="0" err="1" smtClean="0"/>
              <a:t>deletedEntries</a:t>
            </a:r>
            <a:r>
              <a:rPr lang="en-US" dirty="0" smtClean="0"/>
              <a:t> &gt; 50;</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39308669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38617" y="0"/>
            <a:ext cx="10515600" cy="1325563"/>
          </a:xfrm>
        </p:spPr>
        <p:txBody>
          <a:bodyPr/>
          <a:lstStyle/>
          <a:p>
            <a:r>
              <a:rPr lang="en-US" dirty="0"/>
              <a:t>Generate adapter</a:t>
            </a:r>
          </a:p>
        </p:txBody>
      </p:sp>
      <p:sp>
        <p:nvSpPr>
          <p:cNvPr id="3" name="Объект 2"/>
          <p:cNvSpPr>
            <a:spLocks noGrp="1"/>
          </p:cNvSpPr>
          <p:nvPr>
            <p:ph idx="1"/>
          </p:nvPr>
        </p:nvSpPr>
        <p:spPr>
          <a:xfrm>
            <a:off x="200417" y="1077238"/>
            <a:ext cx="11153384" cy="5780762"/>
          </a:xfrm>
        </p:spPr>
        <p:txBody>
          <a:bodyPr>
            <a:normAutofit fontScale="85000" lnSpcReduction="20000"/>
          </a:bodyPr>
          <a:lstStyle/>
          <a:p>
            <a:pPr marL="0" indent="0">
              <a:buNone/>
            </a:pPr>
            <a:r>
              <a:rPr lang="en-US" dirty="0"/>
              <a:t>import '</a:t>
            </a:r>
            <a:r>
              <a:rPr lang="en-US" dirty="0" err="1"/>
              <a:t>package:hive</a:t>
            </a:r>
            <a:r>
              <a:rPr lang="en-US" dirty="0"/>
              <a:t>/</a:t>
            </a:r>
            <a:r>
              <a:rPr lang="en-US" dirty="0" err="1"/>
              <a:t>hive.dart</a:t>
            </a:r>
            <a:r>
              <a:rPr lang="en-US" dirty="0"/>
              <a:t>';</a:t>
            </a:r>
          </a:p>
          <a:p>
            <a:pPr marL="0" indent="0">
              <a:buNone/>
            </a:pPr>
            <a:endParaRPr lang="en-US" dirty="0"/>
          </a:p>
          <a:p>
            <a:pPr marL="0" indent="0">
              <a:buNone/>
            </a:pPr>
            <a:r>
              <a:rPr lang="en-US" dirty="0"/>
              <a:t>part '</a:t>
            </a:r>
            <a:r>
              <a:rPr lang="en-US" dirty="0" err="1"/>
              <a:t>person.g.dart</a:t>
            </a:r>
            <a:r>
              <a:rPr lang="en-US" dirty="0"/>
              <a:t>';</a:t>
            </a:r>
          </a:p>
          <a:p>
            <a:pPr marL="0" indent="0">
              <a:buNone/>
            </a:pPr>
            <a:endParaRPr lang="en-US" dirty="0"/>
          </a:p>
          <a:p>
            <a:pPr marL="0" indent="0">
              <a:buNone/>
            </a:pPr>
            <a:r>
              <a:rPr lang="en-US" dirty="0"/>
              <a:t>@</a:t>
            </a:r>
            <a:r>
              <a:rPr lang="en-US" dirty="0" err="1"/>
              <a:t>HiveType</a:t>
            </a:r>
            <a:r>
              <a:rPr lang="en-US" dirty="0"/>
              <a:t>(</a:t>
            </a:r>
            <a:r>
              <a:rPr lang="en-US" dirty="0" err="1"/>
              <a:t>typeId</a:t>
            </a:r>
            <a:r>
              <a:rPr lang="en-US" dirty="0"/>
              <a:t>: 1)</a:t>
            </a:r>
          </a:p>
          <a:p>
            <a:pPr marL="0" indent="0">
              <a:buNone/>
            </a:pPr>
            <a:r>
              <a:rPr lang="en-US" dirty="0"/>
              <a:t>class Person {</a:t>
            </a:r>
          </a:p>
          <a:p>
            <a:pPr marL="0" indent="0">
              <a:buNone/>
            </a:pPr>
            <a:r>
              <a:rPr lang="en-US" dirty="0"/>
              <a:t>  @</a:t>
            </a:r>
            <a:r>
              <a:rPr lang="en-US" dirty="0" err="1"/>
              <a:t>HiveField</a:t>
            </a:r>
            <a:r>
              <a:rPr lang="en-US" dirty="0"/>
              <a:t>(0)</a:t>
            </a:r>
          </a:p>
          <a:p>
            <a:pPr marL="0" indent="0">
              <a:buNone/>
            </a:pPr>
            <a:r>
              <a:rPr lang="en-US" dirty="0"/>
              <a:t>  String name;</a:t>
            </a:r>
          </a:p>
          <a:p>
            <a:pPr marL="0" indent="0">
              <a:buNone/>
            </a:pPr>
            <a:endParaRPr lang="en-US" dirty="0"/>
          </a:p>
          <a:p>
            <a:pPr marL="0" indent="0">
              <a:buNone/>
            </a:pPr>
            <a:r>
              <a:rPr lang="en-US" dirty="0"/>
              <a:t>  @</a:t>
            </a:r>
            <a:r>
              <a:rPr lang="en-US" dirty="0" err="1"/>
              <a:t>HiveField</a:t>
            </a:r>
            <a:r>
              <a:rPr lang="en-US" dirty="0"/>
              <a:t>(1)</a:t>
            </a:r>
          </a:p>
          <a:p>
            <a:pPr marL="0" indent="0">
              <a:buNone/>
            </a:pPr>
            <a:r>
              <a:rPr lang="en-US" dirty="0"/>
              <a:t>  </a:t>
            </a:r>
            <a:r>
              <a:rPr lang="en-US" dirty="0" err="1"/>
              <a:t>int</a:t>
            </a:r>
            <a:r>
              <a:rPr lang="en-US" dirty="0"/>
              <a:t> age;</a:t>
            </a:r>
          </a:p>
          <a:p>
            <a:pPr marL="0" indent="0">
              <a:buNone/>
            </a:pPr>
            <a:endParaRPr lang="en-US" dirty="0"/>
          </a:p>
          <a:p>
            <a:pPr marL="0" indent="0">
              <a:buNone/>
            </a:pPr>
            <a:r>
              <a:rPr lang="en-US" dirty="0"/>
              <a:t>  @</a:t>
            </a:r>
            <a:r>
              <a:rPr lang="en-US" dirty="0" err="1"/>
              <a:t>HiveField</a:t>
            </a:r>
            <a:r>
              <a:rPr lang="en-US" dirty="0"/>
              <a:t>(2)</a:t>
            </a:r>
          </a:p>
          <a:p>
            <a:pPr marL="0" indent="0">
              <a:buNone/>
            </a:pPr>
            <a:r>
              <a:rPr lang="en-US" dirty="0"/>
              <a:t>  List&lt;Person&gt; friends;</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41625821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Updating a class</a:t>
            </a:r>
          </a:p>
        </p:txBody>
      </p:sp>
      <p:sp>
        <p:nvSpPr>
          <p:cNvPr id="3" name="Объект 2"/>
          <p:cNvSpPr>
            <a:spLocks noGrp="1"/>
          </p:cNvSpPr>
          <p:nvPr>
            <p:ph idx="1"/>
          </p:nvPr>
        </p:nvSpPr>
        <p:spPr>
          <a:xfrm>
            <a:off x="388307" y="1825624"/>
            <a:ext cx="11548997" cy="4888327"/>
          </a:xfrm>
        </p:spPr>
        <p:txBody>
          <a:bodyPr>
            <a:normAutofit/>
          </a:bodyPr>
          <a:lstStyle/>
          <a:p>
            <a:pPr marL="0" indent="0" algn="just">
              <a:buNone/>
            </a:pPr>
            <a:r>
              <a:rPr lang="ru-RU" dirty="0"/>
              <a:t>Если необходимо изменить существующий класс – например, вы хотите, чтобы у класса было новое поле, – но вам все равно хотелось бы читать объекты, написанные с помощью старого </a:t>
            </a:r>
            <a:r>
              <a:rPr lang="ru-RU" dirty="0" smtClean="0"/>
              <a:t>адаптера</a:t>
            </a:r>
            <a:r>
              <a:rPr lang="en-US" dirty="0" smtClean="0"/>
              <a:t>.</a:t>
            </a:r>
          </a:p>
          <a:p>
            <a:pPr marL="0" indent="0" algn="just">
              <a:buNone/>
            </a:pPr>
            <a:r>
              <a:rPr lang="ru-RU" dirty="0" smtClean="0"/>
              <a:t> </a:t>
            </a:r>
            <a:r>
              <a:rPr lang="ru-RU" dirty="0"/>
              <a:t>Обновить сгенерированные адаптеры просто, не нарушая существующий код. Просто запомните следующие правила: Не меняйте номера существующих полей. Если вы добавите новые поля, любые объекты, записанные "старым" адаптером, все равно будут прочитаны новым адаптером. Эти поля просто игнорируются. Аналогично, объекты, написанные вашим новым кодом, могут быть прочитаны вашим старым кодом: новое поле игнорируется при синтаксическом анализе. Поля могут быть переименованы и даже изменены с общедоступных…</a:t>
            </a:r>
            <a:endParaRPr lang="en-US" dirty="0"/>
          </a:p>
        </p:txBody>
      </p:sp>
    </p:spTree>
    <p:extLst>
      <p:ext uri="{BB962C8B-B14F-4D97-AF65-F5344CB8AC3E}">
        <p14:creationId xmlns:p14="http://schemas.microsoft.com/office/powerpoint/2010/main" val="21088840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Encrypted box</a:t>
            </a:r>
          </a:p>
        </p:txBody>
      </p:sp>
      <p:sp>
        <p:nvSpPr>
          <p:cNvPr id="3" name="Объект 2"/>
          <p:cNvSpPr>
            <a:spLocks noGrp="1"/>
          </p:cNvSpPr>
          <p:nvPr>
            <p:ph idx="1"/>
          </p:nvPr>
        </p:nvSpPr>
        <p:spPr/>
        <p:txBody>
          <a:bodyPr>
            <a:normAutofit fontScale="92500" lnSpcReduction="20000"/>
          </a:bodyPr>
          <a:lstStyle/>
          <a:p>
            <a:pPr marL="0" indent="0">
              <a:buNone/>
            </a:pPr>
            <a:r>
              <a:rPr lang="en-US" dirty="0"/>
              <a:t> final </a:t>
            </a:r>
            <a:r>
              <a:rPr lang="en-US" dirty="0" err="1"/>
              <a:t>appDocumentDir</a:t>
            </a:r>
            <a:r>
              <a:rPr lang="en-US" dirty="0"/>
              <a:t> = await </a:t>
            </a:r>
            <a:r>
              <a:rPr lang="en-US" dirty="0" err="1"/>
              <a:t>getApplicationDocumentsDirectory</a:t>
            </a:r>
            <a:r>
              <a:rPr lang="en-US" dirty="0"/>
              <a:t>();</a:t>
            </a:r>
          </a:p>
          <a:p>
            <a:pPr marL="0" indent="0">
              <a:buNone/>
            </a:pPr>
            <a:r>
              <a:rPr lang="en-US" dirty="0"/>
              <a:t>  </a:t>
            </a:r>
            <a:r>
              <a:rPr lang="en-US" dirty="0" err="1"/>
              <a:t>Hive.initFlutter</a:t>
            </a:r>
            <a:r>
              <a:rPr lang="en-US" dirty="0"/>
              <a:t>(</a:t>
            </a:r>
            <a:r>
              <a:rPr lang="en-US" dirty="0" err="1"/>
              <a:t>appDocumentDir.path</a:t>
            </a:r>
            <a:r>
              <a:rPr lang="en-US" dirty="0"/>
              <a:t>);</a:t>
            </a:r>
          </a:p>
          <a:p>
            <a:pPr marL="0" indent="0">
              <a:buNone/>
            </a:pPr>
            <a:endParaRPr lang="en-US" dirty="0"/>
          </a:p>
          <a:p>
            <a:pPr marL="0" indent="0">
              <a:buNone/>
            </a:pPr>
            <a:r>
              <a:rPr lang="en-US" dirty="0"/>
              <a:t>  // Initialize encryption</a:t>
            </a:r>
          </a:p>
          <a:p>
            <a:pPr marL="0" indent="0">
              <a:buNone/>
            </a:pPr>
            <a:r>
              <a:rPr lang="en-US" dirty="0"/>
              <a:t>  final key = encrypt.Key.fromUtf8('my 32 length super secret key................');</a:t>
            </a:r>
          </a:p>
          <a:p>
            <a:pPr marL="0" indent="0">
              <a:buNone/>
            </a:pPr>
            <a:r>
              <a:rPr lang="en-US" dirty="0"/>
              <a:t>  final iv = </a:t>
            </a:r>
            <a:r>
              <a:rPr lang="en-US" dirty="0" err="1"/>
              <a:t>encrypt.IV.fromLength</a:t>
            </a:r>
            <a:r>
              <a:rPr lang="en-US" dirty="0"/>
              <a:t>(16);</a:t>
            </a:r>
          </a:p>
          <a:p>
            <a:pPr marL="0" indent="0">
              <a:buNone/>
            </a:pPr>
            <a:r>
              <a:rPr lang="en-US" dirty="0"/>
              <a:t>  final </a:t>
            </a:r>
            <a:r>
              <a:rPr lang="en-US" dirty="0" err="1"/>
              <a:t>encrypter</a:t>
            </a:r>
            <a:r>
              <a:rPr lang="en-US" dirty="0"/>
              <a:t> = </a:t>
            </a:r>
            <a:r>
              <a:rPr lang="en-US" dirty="0" err="1"/>
              <a:t>encrypt.Encrypter</a:t>
            </a:r>
            <a:r>
              <a:rPr lang="en-US" dirty="0"/>
              <a:t>(</a:t>
            </a:r>
            <a:r>
              <a:rPr lang="en-US" dirty="0" err="1"/>
              <a:t>encrypt.AES</a:t>
            </a:r>
            <a:r>
              <a:rPr lang="en-US" dirty="0"/>
              <a:t>(key));</a:t>
            </a:r>
          </a:p>
          <a:p>
            <a:pPr marL="0" indent="0">
              <a:buNone/>
            </a:pPr>
            <a:endParaRPr lang="en-US" dirty="0"/>
          </a:p>
          <a:p>
            <a:pPr marL="0" indent="0">
              <a:buNone/>
            </a:pPr>
            <a:r>
              <a:rPr lang="en-US" dirty="0"/>
              <a:t>  // Open an encrypted box</a:t>
            </a:r>
          </a:p>
          <a:p>
            <a:pPr marL="0" indent="0">
              <a:buNone/>
            </a:pPr>
            <a:r>
              <a:rPr lang="en-US" dirty="0"/>
              <a:t>  final </a:t>
            </a:r>
            <a:r>
              <a:rPr lang="en-US" dirty="0" err="1"/>
              <a:t>encryptedBox</a:t>
            </a:r>
            <a:r>
              <a:rPr lang="en-US" dirty="0"/>
              <a:t> = await </a:t>
            </a:r>
            <a:r>
              <a:rPr lang="en-US" dirty="0" err="1"/>
              <a:t>Hive.openBox</a:t>
            </a:r>
            <a:r>
              <a:rPr lang="en-US" dirty="0"/>
              <a:t>('</a:t>
            </a:r>
            <a:r>
              <a:rPr lang="en-US" dirty="0" err="1"/>
              <a:t>myEncryptedBox</a:t>
            </a:r>
            <a:r>
              <a:rPr lang="en-US" dirty="0"/>
              <a:t>', </a:t>
            </a:r>
            <a:r>
              <a:rPr lang="en-US" dirty="0" err="1"/>
              <a:t>encryptionCipher</a:t>
            </a:r>
            <a:r>
              <a:rPr lang="en-US" dirty="0"/>
              <a:t>: </a:t>
            </a:r>
            <a:r>
              <a:rPr lang="en-US" dirty="0" err="1"/>
              <a:t>encrypter</a:t>
            </a:r>
            <a:r>
              <a:rPr lang="en-US" dirty="0"/>
              <a:t>);</a:t>
            </a:r>
          </a:p>
        </p:txBody>
      </p:sp>
    </p:spTree>
    <p:extLst>
      <p:ext uri="{BB962C8B-B14F-4D97-AF65-F5344CB8AC3E}">
        <p14:creationId xmlns:p14="http://schemas.microsoft.com/office/powerpoint/2010/main" val="24378779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PostgreSql</a:t>
            </a:r>
            <a:r>
              <a:rPr lang="en-US" dirty="0" smtClean="0"/>
              <a:t> and Flutter</a:t>
            </a:r>
            <a:endParaRPr lang="en-US" dirty="0"/>
          </a:p>
        </p:txBody>
      </p:sp>
      <p:sp>
        <p:nvSpPr>
          <p:cNvPr id="3" name="Объект 2"/>
          <p:cNvSpPr>
            <a:spLocks noGrp="1"/>
          </p:cNvSpPr>
          <p:nvPr>
            <p:ph idx="1"/>
          </p:nvPr>
        </p:nvSpPr>
        <p:spPr/>
        <p:txBody>
          <a:bodyPr/>
          <a:lstStyle/>
          <a:p>
            <a:pPr marL="0" indent="0" algn="just">
              <a:buNone/>
            </a:pPr>
            <a:r>
              <a:rPr lang="en-US" dirty="0" smtClean="0"/>
              <a:t>	</a:t>
            </a:r>
            <a:r>
              <a:rPr lang="ru-RU" dirty="0" smtClean="0"/>
              <a:t>Прежде </a:t>
            </a:r>
            <a:r>
              <a:rPr lang="ru-RU" dirty="0"/>
              <a:t>чем углубляться в технические аспекты, важно понять, почему интеграция </a:t>
            </a:r>
            <a:r>
              <a:rPr lang="ru-RU" dirty="0" err="1"/>
              <a:t>PostgreSQL</a:t>
            </a:r>
            <a:r>
              <a:rPr lang="ru-RU" dirty="0"/>
              <a:t> в приложение </a:t>
            </a:r>
            <a:r>
              <a:rPr lang="ru-RU" dirty="0" err="1"/>
              <a:t>Flutter</a:t>
            </a:r>
            <a:r>
              <a:rPr lang="ru-RU" dirty="0"/>
              <a:t> может быть выгодной. Базы данных </a:t>
            </a:r>
            <a:r>
              <a:rPr lang="ru-RU" dirty="0" err="1"/>
              <a:t>PostgreSQL</a:t>
            </a:r>
            <a:r>
              <a:rPr lang="ru-RU" dirty="0"/>
              <a:t> предоставляют больше возможностей для хранения и извлечения сложных данных и хорошо подходят для серверных приложений, которым требуются надежные возможности управления данными. С другой стороны, </a:t>
            </a:r>
            <a:r>
              <a:rPr lang="ru-RU" dirty="0" err="1"/>
              <a:t>Flutter</a:t>
            </a:r>
            <a:r>
              <a:rPr lang="ru-RU" dirty="0"/>
              <a:t> отлично справляется с созданием красивых и отзывчивых пользовательских интерфейсов. Комбинируя эти два компонента, разработчики могут создавать мощные, </a:t>
            </a:r>
            <a:r>
              <a:rPr lang="ru-RU" dirty="0" smtClean="0"/>
              <a:t>визуально</a:t>
            </a:r>
            <a:r>
              <a:rPr lang="en-US" dirty="0" smtClean="0"/>
              <a:t> </a:t>
            </a:r>
            <a:r>
              <a:rPr lang="ru-RU" dirty="0" smtClean="0"/>
              <a:t>привлекательные </a:t>
            </a:r>
            <a:r>
              <a:rPr lang="ru-RU" dirty="0"/>
              <a:t>и богатые данными приложения.</a:t>
            </a:r>
            <a:endParaRPr lang="en-US" dirty="0"/>
          </a:p>
        </p:txBody>
      </p:sp>
    </p:spTree>
    <p:extLst>
      <p:ext uri="{BB962C8B-B14F-4D97-AF65-F5344CB8AC3E}">
        <p14:creationId xmlns:p14="http://schemas.microsoft.com/office/powerpoint/2010/main" val="21908962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Create a User with </a:t>
            </a:r>
            <a:r>
              <a:rPr lang="en-US" dirty="0" smtClean="0"/>
              <a:t>Permissions</a:t>
            </a:r>
            <a:endParaRPr lang="en-US" dirty="0"/>
          </a:p>
        </p:txBody>
      </p:sp>
      <p:sp>
        <p:nvSpPr>
          <p:cNvPr id="3" name="Объект 2"/>
          <p:cNvSpPr>
            <a:spLocks noGrp="1"/>
          </p:cNvSpPr>
          <p:nvPr>
            <p:ph idx="1"/>
          </p:nvPr>
        </p:nvSpPr>
        <p:spPr/>
        <p:txBody>
          <a:bodyPr/>
          <a:lstStyle/>
          <a:p>
            <a:pPr marL="0" indent="0">
              <a:buNone/>
            </a:pPr>
            <a:r>
              <a:rPr lang="en-US" dirty="0"/>
              <a:t>CREATE USER </a:t>
            </a:r>
            <a:r>
              <a:rPr lang="en-US" dirty="0" err="1"/>
              <a:t>my_flutter_user</a:t>
            </a:r>
            <a:r>
              <a:rPr lang="en-US" dirty="0"/>
              <a:t> WITH ENCRYPTED PASSWORD '</a:t>
            </a:r>
            <a:r>
              <a:rPr lang="en-US" dirty="0" err="1"/>
              <a:t>my_secure_password</a:t>
            </a:r>
            <a:r>
              <a:rPr lang="en-US" dirty="0"/>
              <a:t>';</a:t>
            </a:r>
          </a:p>
          <a:p>
            <a:pPr marL="0" indent="0">
              <a:buNone/>
            </a:pPr>
            <a:r>
              <a:rPr lang="en-US" dirty="0"/>
              <a:t>GRANT ALL PRIVILEGES ON DATABASE </a:t>
            </a:r>
            <a:r>
              <a:rPr lang="en-US" dirty="0" err="1"/>
              <a:t>my_flutter_app</a:t>
            </a:r>
            <a:r>
              <a:rPr lang="en-US" dirty="0"/>
              <a:t> TO </a:t>
            </a:r>
            <a:r>
              <a:rPr lang="en-US" dirty="0" err="1"/>
              <a:t>my_flutter_user</a:t>
            </a:r>
            <a:r>
              <a:rPr lang="en-US" dirty="0"/>
              <a:t>;</a:t>
            </a:r>
          </a:p>
        </p:txBody>
      </p:sp>
    </p:spTree>
    <p:extLst>
      <p:ext uri="{BB962C8B-B14F-4D97-AF65-F5344CB8AC3E}">
        <p14:creationId xmlns:p14="http://schemas.microsoft.com/office/powerpoint/2010/main" val="85403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normAutofit fontScale="92500" lnSpcReduction="20000"/>
          </a:bodyPr>
          <a:lstStyle/>
          <a:p>
            <a:pPr marL="0" indent="0">
              <a:buNone/>
            </a:pPr>
            <a:r>
              <a:rPr lang="en-US" dirty="0" smtClean="0">
                <a:latin typeface="Courier New" panose="02070309020205020404" pitchFamily="49" charset="0"/>
                <a:cs typeface="Courier New" panose="02070309020205020404" pitchFamily="49" charset="0"/>
              </a:rPr>
              <a:t>import '</a:t>
            </a:r>
            <a:r>
              <a:rPr lang="en-US" dirty="0" err="1" smtClean="0">
                <a:latin typeface="Courier New" panose="02070309020205020404" pitchFamily="49" charset="0"/>
                <a:cs typeface="Courier New" panose="02070309020205020404" pitchFamily="49" charset="0"/>
              </a:rPr>
              <a:t>dart:io</a:t>
            </a:r>
            <a:r>
              <a:rPr lang="en-US" dirty="0" smtClean="0">
                <a:latin typeface="Courier New" panose="02070309020205020404" pitchFamily="49" charset="0"/>
                <a:cs typeface="Courier New" panose="02070309020205020404" pitchFamily="49" charset="0"/>
              </a:rPr>
              <a:t>';</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void main()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file = File('file.txt');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sink = </a:t>
            </a:r>
            <a:r>
              <a:rPr lang="en-US" dirty="0" err="1" smtClean="0">
                <a:latin typeface="Courier New" panose="02070309020205020404" pitchFamily="49" charset="0"/>
                <a:cs typeface="Courier New" panose="02070309020205020404" pitchFamily="49" charset="0"/>
              </a:rPr>
              <a:t>file.openWrite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sink.write</a:t>
            </a:r>
            <a:r>
              <a:rPr lang="en-US" dirty="0" smtClean="0">
                <a:latin typeface="Courier New" panose="02070309020205020404" pitchFamily="49" charset="0"/>
                <a:cs typeface="Courier New" panose="02070309020205020404" pitchFamily="49" charset="0"/>
              </a:rPr>
              <a:t>('FILE ACCESSED ${</a:t>
            </a:r>
            <a:r>
              <a:rPr lang="en-US" dirty="0" err="1" smtClean="0">
                <a:latin typeface="Courier New" panose="02070309020205020404" pitchFamily="49" charset="0"/>
                <a:cs typeface="Courier New" panose="02070309020205020404" pitchFamily="49" charset="0"/>
              </a:rPr>
              <a:t>DateTime.now</a:t>
            </a:r>
            <a:r>
              <a:rPr lang="en-US" dirty="0" smtClean="0">
                <a:latin typeface="Courier New" panose="02070309020205020404" pitchFamily="49" charset="0"/>
                <a:cs typeface="Courier New" panose="02070309020205020404" pitchFamily="49" charset="0"/>
              </a:rPr>
              <a:t>()}\n');</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 Close the </a:t>
            </a:r>
            <a:r>
              <a:rPr lang="en-US" dirty="0" err="1" smtClean="0">
                <a:latin typeface="Courier New" panose="02070309020205020404" pitchFamily="49" charset="0"/>
                <a:cs typeface="Courier New" panose="02070309020205020404" pitchFamily="49" charset="0"/>
              </a:rPr>
              <a:t>IOSink</a:t>
            </a:r>
            <a:r>
              <a:rPr lang="en-US" dirty="0" smtClean="0">
                <a:latin typeface="Courier New" panose="02070309020205020404" pitchFamily="49" charset="0"/>
                <a:cs typeface="Courier New" panose="02070309020205020404" pitchFamily="49" charset="0"/>
              </a:rPr>
              <a:t> to free system resources.</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sink.close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786898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13246" y="3561040"/>
            <a:ext cx="11972018" cy="3296960"/>
          </a:xfrm>
          <a:prstGeom prst="rect">
            <a:avLst/>
          </a:prstGeom>
        </p:spPr>
      </p:pic>
      <p:sp>
        <p:nvSpPr>
          <p:cNvPr id="2" name="Заголовок 1"/>
          <p:cNvSpPr>
            <a:spLocks noGrp="1"/>
          </p:cNvSpPr>
          <p:nvPr>
            <p:ph type="title"/>
          </p:nvPr>
        </p:nvSpPr>
        <p:spPr/>
        <p:txBody>
          <a:bodyPr/>
          <a:lstStyle/>
          <a:p>
            <a:r>
              <a:rPr lang="en-US" dirty="0"/>
              <a:t>Add PostgreSQL Package </a:t>
            </a:r>
            <a:r>
              <a:rPr lang="en-US" dirty="0" smtClean="0"/>
              <a:t>Dependency</a:t>
            </a:r>
            <a:endParaRPr lang="en-US" dirty="0"/>
          </a:p>
        </p:txBody>
      </p:sp>
      <p:sp>
        <p:nvSpPr>
          <p:cNvPr id="3" name="Объект 2"/>
          <p:cNvSpPr>
            <a:spLocks noGrp="1"/>
          </p:cNvSpPr>
          <p:nvPr>
            <p:ph idx="1"/>
          </p:nvPr>
        </p:nvSpPr>
        <p:spPr/>
        <p:txBody>
          <a:bodyPr/>
          <a:lstStyle/>
          <a:p>
            <a:pPr marL="0" indent="0">
              <a:buNone/>
            </a:pPr>
            <a:r>
              <a:rPr lang="en-US" dirty="0"/>
              <a:t>dependencies:</a:t>
            </a:r>
          </a:p>
          <a:p>
            <a:pPr marL="0" indent="0">
              <a:buNone/>
            </a:pPr>
            <a:r>
              <a:rPr lang="en-US" dirty="0"/>
              <a:t>  flutter:</a:t>
            </a:r>
          </a:p>
          <a:p>
            <a:pPr marL="0" indent="0">
              <a:buNone/>
            </a:pPr>
            <a:r>
              <a:rPr lang="en-US" dirty="0"/>
              <a:t>    </a:t>
            </a:r>
            <a:r>
              <a:rPr lang="en-US" dirty="0" err="1"/>
              <a:t>sdk</a:t>
            </a:r>
            <a:r>
              <a:rPr lang="en-US" dirty="0"/>
              <a:t>: flutter</a:t>
            </a:r>
          </a:p>
          <a:p>
            <a:pPr marL="0" indent="0">
              <a:buNone/>
            </a:pPr>
            <a:r>
              <a:rPr lang="en-US" dirty="0"/>
              <a:t>  </a:t>
            </a:r>
            <a:r>
              <a:rPr lang="en-US" dirty="0" err="1"/>
              <a:t>postgres</a:t>
            </a:r>
            <a:r>
              <a:rPr lang="en-US" dirty="0"/>
              <a:t>: ^</a:t>
            </a:r>
            <a:r>
              <a:rPr lang="en-US" dirty="0" err="1"/>
              <a:t>latest_version</a:t>
            </a:r>
            <a:endParaRPr lang="en-US" dirty="0"/>
          </a:p>
        </p:txBody>
      </p:sp>
    </p:spTree>
    <p:extLst>
      <p:ext uri="{BB962C8B-B14F-4D97-AF65-F5344CB8AC3E}">
        <p14:creationId xmlns:p14="http://schemas.microsoft.com/office/powerpoint/2010/main" val="34090032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Установление соединения с сервером </a:t>
            </a:r>
            <a:r>
              <a:rPr lang="ru-RU" dirty="0" err="1"/>
              <a:t>PostgreSQL</a:t>
            </a:r>
            <a:endParaRPr lang="en-US" dirty="0"/>
          </a:p>
        </p:txBody>
      </p:sp>
      <p:sp>
        <p:nvSpPr>
          <p:cNvPr id="3" name="Объект 2"/>
          <p:cNvSpPr>
            <a:spLocks noGrp="1"/>
          </p:cNvSpPr>
          <p:nvPr>
            <p:ph idx="1"/>
          </p:nvPr>
        </p:nvSpPr>
        <p:spPr/>
        <p:txBody>
          <a:bodyPr/>
          <a:lstStyle/>
          <a:p>
            <a:pPr marL="0" indent="0">
              <a:buNone/>
            </a:pPr>
            <a:r>
              <a:rPr lang="en-US" dirty="0"/>
              <a:t>final connection = </a:t>
            </a:r>
            <a:r>
              <a:rPr lang="en-US" dirty="0" err="1"/>
              <a:t>PostgreSQLConnection</a:t>
            </a:r>
            <a:r>
              <a:rPr lang="en-US" dirty="0"/>
              <a:t>(</a:t>
            </a:r>
          </a:p>
          <a:p>
            <a:pPr marL="0" indent="0">
              <a:buNone/>
            </a:pPr>
            <a:r>
              <a:rPr lang="en-US" dirty="0"/>
              <a:t>  'host', // Replace with your database host</a:t>
            </a:r>
          </a:p>
          <a:p>
            <a:pPr marL="0" indent="0">
              <a:buNone/>
            </a:pPr>
            <a:r>
              <a:rPr lang="en-US" dirty="0"/>
              <a:t>  port, // Replace with your database port</a:t>
            </a:r>
          </a:p>
          <a:p>
            <a:pPr marL="0" indent="0">
              <a:buNone/>
            </a:pPr>
            <a:r>
              <a:rPr lang="en-US" dirty="0"/>
              <a:t>  '</a:t>
            </a:r>
            <a:r>
              <a:rPr lang="en-US" dirty="0" err="1"/>
              <a:t>database_name</a:t>
            </a:r>
            <a:r>
              <a:rPr lang="en-US" dirty="0"/>
              <a:t>', // Replace with your database name</a:t>
            </a:r>
          </a:p>
          <a:p>
            <a:pPr marL="0" indent="0">
              <a:buNone/>
            </a:pPr>
            <a:r>
              <a:rPr lang="en-US" dirty="0"/>
              <a:t>  username: 'username', // Replace with your username</a:t>
            </a:r>
          </a:p>
          <a:p>
            <a:pPr marL="0" indent="0">
              <a:buNone/>
            </a:pPr>
            <a:r>
              <a:rPr lang="en-US" dirty="0"/>
              <a:t>  password: 'password', // Replace with your password</a:t>
            </a:r>
          </a:p>
          <a:p>
            <a:pPr marL="0" indent="0">
              <a:buNone/>
            </a:pPr>
            <a:r>
              <a:rPr lang="en-US" dirty="0"/>
              <a:t>);</a:t>
            </a:r>
          </a:p>
          <a:p>
            <a:pPr marL="0" indent="0">
              <a:buNone/>
            </a:pPr>
            <a:r>
              <a:rPr lang="en-US" dirty="0"/>
              <a:t>await </a:t>
            </a:r>
            <a:r>
              <a:rPr lang="en-US" dirty="0" err="1"/>
              <a:t>connection.open</a:t>
            </a:r>
            <a:r>
              <a:rPr lang="en-US" dirty="0"/>
              <a:t>();</a:t>
            </a:r>
          </a:p>
          <a:p>
            <a:pPr marL="0" indent="0">
              <a:buNone/>
            </a:pPr>
            <a:endParaRPr lang="en-US" dirty="0"/>
          </a:p>
        </p:txBody>
      </p:sp>
    </p:spTree>
    <p:extLst>
      <p:ext uri="{BB962C8B-B14F-4D97-AF65-F5344CB8AC3E}">
        <p14:creationId xmlns:p14="http://schemas.microsoft.com/office/powerpoint/2010/main" val="18211327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Executing SQL Queries in Dart </a:t>
            </a:r>
            <a:r>
              <a:rPr lang="en-US" b="1" dirty="0" smtClean="0"/>
              <a:t>Code</a:t>
            </a:r>
            <a:endParaRPr lang="en-US" dirty="0"/>
          </a:p>
        </p:txBody>
      </p:sp>
      <p:sp>
        <p:nvSpPr>
          <p:cNvPr id="3" name="Объект 2"/>
          <p:cNvSpPr>
            <a:spLocks noGrp="1"/>
          </p:cNvSpPr>
          <p:nvPr>
            <p:ph idx="1"/>
          </p:nvPr>
        </p:nvSpPr>
        <p:spPr/>
        <p:txBody>
          <a:bodyPr/>
          <a:lstStyle/>
          <a:p>
            <a:pPr marL="0" indent="0">
              <a:buNone/>
            </a:pPr>
            <a:r>
              <a:rPr lang="en-US" dirty="0" err="1"/>
              <a:t>var</a:t>
            </a:r>
            <a:r>
              <a:rPr lang="en-US" dirty="0"/>
              <a:t> result = await </a:t>
            </a:r>
            <a:r>
              <a:rPr lang="en-US" dirty="0" err="1"/>
              <a:t>connection.query</a:t>
            </a:r>
            <a:r>
              <a:rPr lang="en-US" dirty="0"/>
              <a:t>(</a:t>
            </a:r>
          </a:p>
          <a:p>
            <a:pPr marL="0" indent="0">
              <a:buNone/>
            </a:pPr>
            <a:r>
              <a:rPr lang="en-US" dirty="0"/>
              <a:t>  'INSERT INTO users(name, email) VALUES (@name, @email)',</a:t>
            </a:r>
          </a:p>
          <a:p>
            <a:pPr marL="0" indent="0">
              <a:buNone/>
            </a:pPr>
            <a:r>
              <a:rPr lang="en-US" dirty="0"/>
              <a:t>  </a:t>
            </a:r>
            <a:r>
              <a:rPr lang="en-US" dirty="0" err="1"/>
              <a:t>substitutionValues</a:t>
            </a:r>
            <a:r>
              <a:rPr lang="en-US" dirty="0"/>
              <a:t>: {</a:t>
            </a:r>
          </a:p>
          <a:p>
            <a:pPr marL="0" indent="0">
              <a:buNone/>
            </a:pPr>
            <a:r>
              <a:rPr lang="en-US" dirty="0"/>
              <a:t>    'name': 'John Doe',</a:t>
            </a:r>
          </a:p>
          <a:p>
            <a:pPr marL="0" indent="0">
              <a:buNone/>
            </a:pPr>
            <a:r>
              <a:rPr lang="en-US" dirty="0"/>
              <a:t>    'email': 'john.doe@example.com'</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5689375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Execute a Select </a:t>
            </a:r>
            <a:r>
              <a:rPr lang="en-US" dirty="0" smtClean="0"/>
              <a:t>Query</a:t>
            </a:r>
            <a:endParaRPr lang="en-US" dirty="0"/>
          </a:p>
        </p:txBody>
      </p:sp>
      <p:sp>
        <p:nvSpPr>
          <p:cNvPr id="3" name="Объект 2"/>
          <p:cNvSpPr>
            <a:spLocks noGrp="1"/>
          </p:cNvSpPr>
          <p:nvPr>
            <p:ph idx="1"/>
          </p:nvPr>
        </p:nvSpPr>
        <p:spPr/>
        <p:txBody>
          <a:bodyPr>
            <a:normAutofit lnSpcReduction="10000"/>
          </a:bodyPr>
          <a:lstStyle/>
          <a:p>
            <a:pPr marL="0" indent="0">
              <a:buNone/>
            </a:pPr>
            <a:r>
              <a:rPr lang="en-US" dirty="0"/>
              <a:t>List&lt;List&lt;dynamic&gt;&gt; results = await </a:t>
            </a:r>
            <a:r>
              <a:rPr lang="en-US" dirty="0" err="1"/>
              <a:t>connection.query</a:t>
            </a:r>
            <a:r>
              <a:rPr lang="en-US" dirty="0"/>
              <a:t>(</a:t>
            </a:r>
          </a:p>
          <a:p>
            <a:pPr marL="0" indent="0">
              <a:buNone/>
            </a:pPr>
            <a:r>
              <a:rPr lang="en-US" dirty="0"/>
              <a:t>  'SELECT * FROM users WHERE name = @name',</a:t>
            </a:r>
          </a:p>
          <a:p>
            <a:pPr marL="0" indent="0">
              <a:buNone/>
            </a:pPr>
            <a:r>
              <a:rPr lang="en-US" dirty="0"/>
              <a:t>  </a:t>
            </a:r>
            <a:r>
              <a:rPr lang="en-US" dirty="0" err="1"/>
              <a:t>substitutionValues</a:t>
            </a:r>
            <a:r>
              <a:rPr lang="en-US" dirty="0"/>
              <a:t>: {</a:t>
            </a:r>
          </a:p>
          <a:p>
            <a:pPr marL="0" indent="0">
              <a:buNone/>
            </a:pPr>
            <a:r>
              <a:rPr lang="en-US" dirty="0"/>
              <a:t>    'name': 'John Doe'</a:t>
            </a:r>
          </a:p>
          <a:p>
            <a:pPr marL="0" indent="0">
              <a:buNone/>
            </a:pPr>
            <a:r>
              <a:rPr lang="en-US" dirty="0"/>
              <a:t>  }</a:t>
            </a:r>
          </a:p>
          <a:p>
            <a:pPr marL="0" indent="0">
              <a:buNone/>
            </a:pPr>
            <a:r>
              <a:rPr lang="en-US" dirty="0"/>
              <a:t>);</a:t>
            </a:r>
          </a:p>
          <a:p>
            <a:pPr marL="0" indent="0">
              <a:buNone/>
            </a:pPr>
            <a:r>
              <a:rPr lang="en-US" dirty="0"/>
              <a:t>for (final row in results) {</a:t>
            </a:r>
          </a:p>
          <a:p>
            <a:pPr marL="0" indent="0">
              <a:buNone/>
            </a:pPr>
            <a:r>
              <a:rPr lang="en-US" dirty="0"/>
              <a:t>  print('Name: ${row[0]}, Email: ${row[1]}');</a:t>
            </a:r>
          </a:p>
          <a:p>
            <a:pPr marL="0" indent="0">
              <a:buNone/>
            </a:pPr>
            <a:r>
              <a:rPr lang="en-US" dirty="0"/>
              <a:t>}</a:t>
            </a:r>
          </a:p>
        </p:txBody>
      </p:sp>
    </p:spTree>
    <p:extLst>
      <p:ext uri="{BB962C8B-B14F-4D97-AF65-F5344CB8AC3E}">
        <p14:creationId xmlns:p14="http://schemas.microsoft.com/office/powerpoint/2010/main" val="19618931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Handling Errors and </a:t>
            </a:r>
            <a:r>
              <a:rPr lang="en-US" b="1" dirty="0" smtClean="0"/>
              <a:t>Exceptions</a:t>
            </a:r>
            <a:endParaRPr lang="en-US" dirty="0"/>
          </a:p>
        </p:txBody>
      </p:sp>
      <p:sp>
        <p:nvSpPr>
          <p:cNvPr id="3" name="Объект 2"/>
          <p:cNvSpPr>
            <a:spLocks noGrp="1"/>
          </p:cNvSpPr>
          <p:nvPr>
            <p:ph idx="1"/>
          </p:nvPr>
        </p:nvSpPr>
        <p:spPr/>
        <p:txBody>
          <a:bodyPr/>
          <a:lstStyle/>
          <a:p>
            <a:pPr marL="0" indent="0">
              <a:buNone/>
            </a:pPr>
            <a:r>
              <a:rPr lang="en-US" dirty="0"/>
              <a:t>try {</a:t>
            </a:r>
          </a:p>
          <a:p>
            <a:pPr marL="0" indent="0">
              <a:buNone/>
            </a:pPr>
            <a:r>
              <a:rPr lang="en-US" dirty="0"/>
              <a:t>  await </a:t>
            </a:r>
            <a:r>
              <a:rPr lang="en-US" dirty="0" err="1"/>
              <a:t>connection.open</a:t>
            </a:r>
            <a:r>
              <a:rPr lang="en-US" dirty="0"/>
              <a:t>();</a:t>
            </a:r>
          </a:p>
          <a:p>
            <a:pPr marL="0" indent="0">
              <a:buNone/>
            </a:pPr>
            <a:r>
              <a:rPr lang="en-US" dirty="0"/>
              <a:t>  // Execute queries...</a:t>
            </a:r>
          </a:p>
          <a:p>
            <a:pPr marL="0" indent="0">
              <a:buNone/>
            </a:pPr>
            <a:r>
              <a:rPr lang="en-US" dirty="0"/>
              <a:t>} on </a:t>
            </a:r>
            <a:r>
              <a:rPr lang="en-US" dirty="0" err="1"/>
              <a:t>PostgreSQLException</a:t>
            </a:r>
            <a:r>
              <a:rPr lang="en-US" dirty="0"/>
              <a:t> catch (e) {</a:t>
            </a:r>
          </a:p>
          <a:p>
            <a:pPr marL="0" indent="0">
              <a:buNone/>
            </a:pPr>
            <a:r>
              <a:rPr lang="en-US" dirty="0"/>
              <a:t>  print('Error: ${</a:t>
            </a:r>
            <a:r>
              <a:rPr lang="en-US" dirty="0" err="1"/>
              <a:t>e.toString</a:t>
            </a:r>
            <a:r>
              <a:rPr lang="en-US" dirty="0"/>
              <a:t>()}');</a:t>
            </a:r>
          </a:p>
          <a:p>
            <a:pPr marL="0" indent="0">
              <a:buNone/>
            </a:pPr>
            <a:r>
              <a:rPr lang="en-US" dirty="0"/>
              <a:t>} finally {</a:t>
            </a:r>
          </a:p>
          <a:p>
            <a:pPr marL="0" indent="0">
              <a:buNone/>
            </a:pPr>
            <a:r>
              <a:rPr lang="en-US" dirty="0"/>
              <a:t>  await </a:t>
            </a:r>
            <a:r>
              <a:rPr lang="en-US" dirty="0" err="1"/>
              <a:t>connection.close</a:t>
            </a:r>
            <a:r>
              <a:rPr lang="en-US" dirty="0"/>
              <a:t>();</a:t>
            </a:r>
          </a:p>
          <a:p>
            <a:pPr marL="0" indent="0">
              <a:buNone/>
            </a:pPr>
            <a:r>
              <a:rPr lang="en-US" dirty="0"/>
              <a:t>}</a:t>
            </a:r>
          </a:p>
        </p:txBody>
      </p:sp>
    </p:spTree>
    <p:extLst>
      <p:ext uri="{BB962C8B-B14F-4D97-AF65-F5344CB8AC3E}">
        <p14:creationId xmlns:p14="http://schemas.microsoft.com/office/powerpoint/2010/main" val="37058301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a:xfrm>
            <a:off x="0" y="0"/>
            <a:ext cx="12192000" cy="6858000"/>
          </a:xfrm>
        </p:spPr>
        <p:txBody>
          <a:bodyPr>
            <a:normAutofit fontScale="92500" lnSpcReduction="20000"/>
          </a:bodyPr>
          <a:lstStyle/>
          <a:p>
            <a:pPr marL="0" indent="0">
              <a:buNone/>
            </a:pPr>
            <a:r>
              <a:rPr lang="en-US" dirty="0"/>
              <a:t>Future&lt;void&gt; </a:t>
            </a:r>
            <a:r>
              <a:rPr lang="en-US" dirty="0" err="1"/>
              <a:t>addUser</a:t>
            </a:r>
            <a:r>
              <a:rPr lang="en-US" dirty="0"/>
              <a:t>(String name, String email) </a:t>
            </a:r>
            <a:r>
              <a:rPr lang="en-US" dirty="0" err="1"/>
              <a:t>async</a:t>
            </a:r>
            <a:r>
              <a:rPr lang="en-US" dirty="0"/>
              <a:t> {</a:t>
            </a:r>
          </a:p>
          <a:p>
            <a:pPr marL="0" indent="0">
              <a:buNone/>
            </a:pPr>
            <a:r>
              <a:rPr lang="en-US" dirty="0"/>
              <a:t>  try {</a:t>
            </a:r>
          </a:p>
          <a:p>
            <a:pPr marL="0" indent="0">
              <a:buNone/>
            </a:pPr>
            <a:r>
              <a:rPr lang="en-US" dirty="0"/>
              <a:t>    await </a:t>
            </a:r>
            <a:r>
              <a:rPr lang="en-US" dirty="0" err="1"/>
              <a:t>connection.open</a:t>
            </a:r>
            <a:r>
              <a:rPr lang="en-US" dirty="0"/>
              <a:t>();</a:t>
            </a:r>
          </a:p>
          <a:p>
            <a:pPr marL="0" indent="0">
              <a:buNone/>
            </a:pPr>
            <a:r>
              <a:rPr lang="en-US" dirty="0"/>
              <a:t>    await </a:t>
            </a:r>
            <a:r>
              <a:rPr lang="en-US" dirty="0" err="1"/>
              <a:t>connection.query</a:t>
            </a:r>
            <a:r>
              <a:rPr lang="en-US" dirty="0"/>
              <a:t>(</a:t>
            </a:r>
          </a:p>
          <a:p>
            <a:pPr marL="0" indent="0">
              <a:buNone/>
            </a:pPr>
            <a:r>
              <a:rPr lang="en-US" dirty="0"/>
              <a:t>      'INSERT INTO users(name, email) VALUES (@name, @email)',</a:t>
            </a:r>
          </a:p>
          <a:p>
            <a:pPr marL="0" indent="0">
              <a:buNone/>
            </a:pPr>
            <a:r>
              <a:rPr lang="en-US" dirty="0"/>
              <a:t>      </a:t>
            </a:r>
            <a:r>
              <a:rPr lang="en-US" dirty="0" err="1"/>
              <a:t>substitutionValues</a:t>
            </a:r>
            <a:r>
              <a:rPr lang="en-US" dirty="0"/>
              <a:t>: {</a:t>
            </a:r>
          </a:p>
          <a:p>
            <a:pPr marL="0" indent="0">
              <a:buNone/>
            </a:pPr>
            <a:r>
              <a:rPr lang="en-US" dirty="0"/>
              <a:t>        'name': name,</a:t>
            </a:r>
          </a:p>
          <a:p>
            <a:pPr marL="0" indent="0">
              <a:buNone/>
            </a:pPr>
            <a:r>
              <a:rPr lang="en-US" dirty="0"/>
              <a:t>        'email': email</a:t>
            </a:r>
          </a:p>
          <a:p>
            <a:pPr marL="0" indent="0">
              <a:buNone/>
            </a:pPr>
            <a:r>
              <a:rPr lang="en-US" dirty="0"/>
              <a:t>      }</a:t>
            </a:r>
          </a:p>
          <a:p>
            <a:pPr marL="0" indent="0">
              <a:buNone/>
            </a:pPr>
            <a:r>
              <a:rPr lang="en-US" dirty="0"/>
              <a:t>    );</a:t>
            </a:r>
          </a:p>
          <a:p>
            <a:pPr marL="0" indent="0">
              <a:buNone/>
            </a:pPr>
            <a:r>
              <a:rPr lang="en-US" dirty="0"/>
              <a:t>  } catch (e) {</a:t>
            </a:r>
          </a:p>
          <a:p>
            <a:pPr marL="0" indent="0">
              <a:buNone/>
            </a:pPr>
            <a:r>
              <a:rPr lang="en-US" dirty="0"/>
              <a:t>    print('Error: ${</a:t>
            </a:r>
            <a:r>
              <a:rPr lang="en-US" dirty="0" err="1"/>
              <a:t>e.toString</a:t>
            </a:r>
            <a:r>
              <a:rPr lang="en-US" dirty="0"/>
              <a:t>()}');</a:t>
            </a:r>
          </a:p>
          <a:p>
            <a:pPr marL="0" indent="0">
              <a:buNone/>
            </a:pPr>
            <a:r>
              <a:rPr lang="en-US" dirty="0"/>
              <a:t>  } finally {</a:t>
            </a:r>
          </a:p>
          <a:p>
            <a:pPr marL="0" indent="0">
              <a:buNone/>
            </a:pPr>
            <a:r>
              <a:rPr lang="en-US" dirty="0"/>
              <a:t>    await </a:t>
            </a:r>
            <a:r>
              <a:rPr lang="en-US" dirty="0" err="1"/>
              <a:t>connection.close</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0019145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4088" y="0"/>
            <a:ext cx="10401822" cy="751236"/>
          </a:xfrm>
        </p:spPr>
        <p:txBody>
          <a:bodyPr/>
          <a:lstStyle/>
          <a:p>
            <a:r>
              <a:rPr lang="ru-RU" dirty="0"/>
              <a:t>Извлечение данных с помощью запросов</a:t>
            </a:r>
            <a:endParaRPr lang="en-US" dirty="0"/>
          </a:p>
        </p:txBody>
      </p:sp>
      <p:sp>
        <p:nvSpPr>
          <p:cNvPr id="3" name="Объект 2"/>
          <p:cNvSpPr>
            <a:spLocks noGrp="1"/>
          </p:cNvSpPr>
          <p:nvPr>
            <p:ph idx="1"/>
          </p:nvPr>
        </p:nvSpPr>
        <p:spPr>
          <a:xfrm>
            <a:off x="1" y="751236"/>
            <a:ext cx="12192000" cy="6106763"/>
          </a:xfrm>
        </p:spPr>
        <p:txBody>
          <a:bodyPr>
            <a:normAutofit fontScale="85000" lnSpcReduction="20000"/>
          </a:bodyPr>
          <a:lstStyle/>
          <a:p>
            <a:pPr marL="0" indent="0">
              <a:buNone/>
            </a:pPr>
            <a:r>
              <a:rPr lang="en-US" dirty="0"/>
              <a:t>Future&lt;List&lt;User&gt;&gt; </a:t>
            </a:r>
            <a:r>
              <a:rPr lang="en-US" dirty="0" err="1"/>
              <a:t>getUsers</a:t>
            </a:r>
            <a:r>
              <a:rPr lang="en-US" dirty="0"/>
              <a:t>() </a:t>
            </a:r>
            <a:r>
              <a:rPr lang="en-US" dirty="0" err="1"/>
              <a:t>async</a:t>
            </a:r>
            <a:r>
              <a:rPr lang="en-US" dirty="0"/>
              <a:t> {</a:t>
            </a:r>
          </a:p>
          <a:p>
            <a:pPr marL="0" indent="0">
              <a:buNone/>
            </a:pPr>
            <a:r>
              <a:rPr lang="en-US" dirty="0"/>
              <a:t>  List&lt;User&gt; users = [];</a:t>
            </a:r>
          </a:p>
          <a:p>
            <a:pPr marL="0" indent="0">
              <a:buNone/>
            </a:pPr>
            <a:r>
              <a:rPr lang="en-US" dirty="0"/>
              <a:t>  try {</a:t>
            </a:r>
          </a:p>
          <a:p>
            <a:pPr marL="0" indent="0">
              <a:buNone/>
            </a:pPr>
            <a:r>
              <a:rPr lang="en-US" dirty="0"/>
              <a:t>    await </a:t>
            </a:r>
            <a:r>
              <a:rPr lang="en-US" dirty="0" err="1"/>
              <a:t>connection.open</a:t>
            </a:r>
            <a:r>
              <a:rPr lang="en-US" dirty="0"/>
              <a:t>();</a:t>
            </a:r>
          </a:p>
          <a:p>
            <a:pPr marL="0" indent="0">
              <a:buNone/>
            </a:pPr>
            <a:r>
              <a:rPr lang="en-US" dirty="0"/>
              <a:t>    List&lt;List&lt;dynamic&gt;&gt; results = await </a:t>
            </a:r>
            <a:r>
              <a:rPr lang="en-US" dirty="0" err="1"/>
              <a:t>connection.query</a:t>
            </a:r>
            <a:r>
              <a:rPr lang="en-US" dirty="0"/>
              <a:t>('SELECT * FROM users');</a:t>
            </a:r>
          </a:p>
          <a:p>
            <a:pPr marL="0" indent="0">
              <a:buNone/>
            </a:pPr>
            <a:r>
              <a:rPr lang="en-US" dirty="0"/>
              <a:t>    for (</a:t>
            </a:r>
            <a:r>
              <a:rPr lang="en-US" dirty="0" err="1"/>
              <a:t>var</a:t>
            </a:r>
            <a:r>
              <a:rPr lang="en-US" dirty="0"/>
              <a:t> row in results) {</a:t>
            </a:r>
          </a:p>
          <a:p>
            <a:pPr marL="0" indent="0">
              <a:buNone/>
            </a:pPr>
            <a:r>
              <a:rPr lang="en-US" dirty="0"/>
              <a:t>      User </a:t>
            </a:r>
            <a:r>
              <a:rPr lang="en-US" dirty="0" err="1"/>
              <a:t>user</a:t>
            </a:r>
            <a:r>
              <a:rPr lang="en-US" dirty="0"/>
              <a:t> = User(name: row[0], email: row[1]);</a:t>
            </a:r>
          </a:p>
          <a:p>
            <a:pPr marL="0" indent="0">
              <a:buNone/>
            </a:pPr>
            <a:r>
              <a:rPr lang="en-US" dirty="0"/>
              <a:t>      </a:t>
            </a:r>
            <a:r>
              <a:rPr lang="en-US" dirty="0" err="1"/>
              <a:t>users.add</a:t>
            </a:r>
            <a:r>
              <a:rPr lang="en-US" dirty="0"/>
              <a:t>(user);</a:t>
            </a:r>
          </a:p>
          <a:p>
            <a:pPr marL="0" indent="0">
              <a:buNone/>
            </a:pPr>
            <a:r>
              <a:rPr lang="en-US" dirty="0"/>
              <a:t>    }</a:t>
            </a:r>
          </a:p>
          <a:p>
            <a:pPr marL="0" indent="0">
              <a:buNone/>
            </a:pPr>
            <a:r>
              <a:rPr lang="en-US" dirty="0"/>
              <a:t>  } catch (e) {</a:t>
            </a:r>
          </a:p>
          <a:p>
            <a:pPr marL="0" indent="0">
              <a:buNone/>
            </a:pPr>
            <a:r>
              <a:rPr lang="en-US" dirty="0"/>
              <a:t>    print('Error: ${</a:t>
            </a:r>
            <a:r>
              <a:rPr lang="en-US" dirty="0" err="1"/>
              <a:t>e.toString</a:t>
            </a:r>
            <a:r>
              <a:rPr lang="en-US" dirty="0"/>
              <a:t>()}');</a:t>
            </a:r>
          </a:p>
          <a:p>
            <a:pPr marL="0" indent="0">
              <a:buNone/>
            </a:pPr>
            <a:r>
              <a:rPr lang="en-US" dirty="0"/>
              <a:t>  } finally {</a:t>
            </a:r>
          </a:p>
          <a:p>
            <a:pPr marL="0" indent="0">
              <a:buNone/>
            </a:pPr>
            <a:r>
              <a:rPr lang="en-US" dirty="0"/>
              <a:t>    await </a:t>
            </a:r>
            <a:r>
              <a:rPr lang="en-US" dirty="0" err="1"/>
              <a:t>connection.close</a:t>
            </a:r>
            <a:r>
              <a:rPr lang="en-US" dirty="0"/>
              <a:t>();</a:t>
            </a:r>
          </a:p>
          <a:p>
            <a:pPr marL="0" indent="0">
              <a:buNone/>
            </a:pPr>
            <a:r>
              <a:rPr lang="en-US" dirty="0"/>
              <a:t>  }</a:t>
            </a:r>
          </a:p>
          <a:p>
            <a:pPr marL="0" indent="0">
              <a:buNone/>
            </a:pPr>
            <a:r>
              <a:rPr lang="en-US" dirty="0"/>
              <a:t>  return users</a:t>
            </a:r>
            <a:r>
              <a:rPr lang="en-US" dirty="0" smtClean="0"/>
              <a:t>;}</a:t>
            </a:r>
            <a:endParaRPr lang="en-US" dirty="0"/>
          </a:p>
        </p:txBody>
      </p:sp>
    </p:spTree>
    <p:extLst>
      <p:ext uri="{BB962C8B-B14F-4D97-AF65-F5344CB8AC3E}">
        <p14:creationId xmlns:p14="http://schemas.microsoft.com/office/powerpoint/2010/main" val="29840575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4088" y="0"/>
            <a:ext cx="10401822" cy="751236"/>
          </a:xfrm>
        </p:spPr>
        <p:txBody>
          <a:bodyPr/>
          <a:lstStyle/>
          <a:p>
            <a:r>
              <a:rPr lang="ru-RU" dirty="0"/>
              <a:t>Обновление данных в базе данных</a:t>
            </a:r>
            <a:endParaRPr lang="en-US" dirty="0"/>
          </a:p>
        </p:txBody>
      </p:sp>
      <p:sp>
        <p:nvSpPr>
          <p:cNvPr id="3" name="Объект 2"/>
          <p:cNvSpPr>
            <a:spLocks noGrp="1"/>
          </p:cNvSpPr>
          <p:nvPr>
            <p:ph idx="1"/>
          </p:nvPr>
        </p:nvSpPr>
        <p:spPr>
          <a:xfrm>
            <a:off x="1" y="751236"/>
            <a:ext cx="12192000" cy="6106763"/>
          </a:xfrm>
        </p:spPr>
        <p:txBody>
          <a:bodyPr>
            <a:normAutofit fontScale="92500" lnSpcReduction="10000"/>
          </a:bodyPr>
          <a:lstStyle/>
          <a:p>
            <a:pPr marL="0" indent="0">
              <a:buNone/>
            </a:pPr>
            <a:r>
              <a:rPr lang="en-US" dirty="0"/>
              <a:t>Future&lt;void&gt; </a:t>
            </a:r>
            <a:r>
              <a:rPr lang="en-US" dirty="0" err="1"/>
              <a:t>updateUserEmail</a:t>
            </a:r>
            <a:r>
              <a:rPr lang="en-US" dirty="0"/>
              <a:t>(String name, String </a:t>
            </a:r>
            <a:r>
              <a:rPr lang="en-US" dirty="0" err="1"/>
              <a:t>newEmail</a:t>
            </a:r>
            <a:r>
              <a:rPr lang="en-US" dirty="0"/>
              <a:t>) </a:t>
            </a:r>
            <a:r>
              <a:rPr lang="en-US" dirty="0" err="1"/>
              <a:t>async</a:t>
            </a:r>
            <a:r>
              <a:rPr lang="en-US" dirty="0"/>
              <a:t> {</a:t>
            </a:r>
          </a:p>
          <a:p>
            <a:pPr marL="0" indent="0">
              <a:buNone/>
            </a:pPr>
            <a:r>
              <a:rPr lang="en-US" dirty="0"/>
              <a:t>  try {</a:t>
            </a:r>
          </a:p>
          <a:p>
            <a:pPr marL="0" indent="0">
              <a:buNone/>
            </a:pPr>
            <a:r>
              <a:rPr lang="en-US" dirty="0"/>
              <a:t>    await </a:t>
            </a:r>
            <a:r>
              <a:rPr lang="en-US" dirty="0" err="1"/>
              <a:t>connection.open</a:t>
            </a:r>
            <a:r>
              <a:rPr lang="en-US" dirty="0"/>
              <a:t>();</a:t>
            </a:r>
          </a:p>
          <a:p>
            <a:pPr marL="0" indent="0">
              <a:buNone/>
            </a:pPr>
            <a:r>
              <a:rPr lang="en-US" dirty="0"/>
              <a:t>    await </a:t>
            </a:r>
            <a:r>
              <a:rPr lang="en-US" dirty="0" err="1"/>
              <a:t>connection.query</a:t>
            </a:r>
            <a:r>
              <a:rPr lang="en-US" dirty="0"/>
              <a:t>(</a:t>
            </a:r>
          </a:p>
          <a:p>
            <a:pPr marL="0" indent="0">
              <a:buNone/>
            </a:pPr>
            <a:r>
              <a:rPr lang="en-US" dirty="0"/>
              <a:t>      'UPDATE users SET email = @</a:t>
            </a:r>
            <a:r>
              <a:rPr lang="en-US" dirty="0" err="1"/>
              <a:t>newEmail</a:t>
            </a:r>
            <a:r>
              <a:rPr lang="en-US" dirty="0"/>
              <a:t> WHERE name = @name',</a:t>
            </a:r>
          </a:p>
          <a:p>
            <a:pPr marL="0" indent="0">
              <a:buNone/>
            </a:pPr>
            <a:r>
              <a:rPr lang="en-US" dirty="0"/>
              <a:t>      </a:t>
            </a:r>
            <a:r>
              <a:rPr lang="en-US" dirty="0" err="1"/>
              <a:t>substitutionValues</a:t>
            </a:r>
            <a:r>
              <a:rPr lang="en-US" dirty="0"/>
              <a:t>: {</a:t>
            </a:r>
          </a:p>
          <a:p>
            <a:pPr marL="0" indent="0">
              <a:buNone/>
            </a:pPr>
            <a:r>
              <a:rPr lang="en-US" dirty="0"/>
              <a:t>        'name': name,</a:t>
            </a:r>
          </a:p>
          <a:p>
            <a:pPr marL="0" indent="0">
              <a:buNone/>
            </a:pPr>
            <a:r>
              <a:rPr lang="en-US" dirty="0"/>
              <a:t>        '</a:t>
            </a:r>
            <a:r>
              <a:rPr lang="en-US" dirty="0" err="1"/>
              <a:t>newEmail</a:t>
            </a:r>
            <a:r>
              <a:rPr lang="en-US" dirty="0"/>
              <a:t>': </a:t>
            </a:r>
            <a:r>
              <a:rPr lang="en-US" dirty="0" err="1"/>
              <a:t>newEmail</a:t>
            </a:r>
            <a:endParaRPr lang="en-US" dirty="0"/>
          </a:p>
          <a:p>
            <a:pPr marL="0" indent="0">
              <a:buNone/>
            </a:pPr>
            <a:r>
              <a:rPr lang="en-US" dirty="0"/>
              <a:t>      </a:t>
            </a:r>
            <a:r>
              <a:rPr lang="en-US" dirty="0" smtClean="0"/>
              <a:t>} );</a:t>
            </a:r>
            <a:endParaRPr lang="en-US" dirty="0"/>
          </a:p>
          <a:p>
            <a:pPr marL="0" indent="0">
              <a:buNone/>
            </a:pPr>
            <a:r>
              <a:rPr lang="en-US" dirty="0"/>
              <a:t>  } catch (e) {</a:t>
            </a:r>
          </a:p>
          <a:p>
            <a:pPr marL="0" indent="0">
              <a:buNone/>
            </a:pPr>
            <a:r>
              <a:rPr lang="en-US" dirty="0"/>
              <a:t>    print('Error: ${</a:t>
            </a:r>
            <a:r>
              <a:rPr lang="en-US" dirty="0" err="1"/>
              <a:t>e.toString</a:t>
            </a:r>
            <a:r>
              <a:rPr lang="en-US" dirty="0"/>
              <a:t>()}');</a:t>
            </a:r>
          </a:p>
          <a:p>
            <a:pPr marL="0" indent="0">
              <a:buNone/>
            </a:pPr>
            <a:r>
              <a:rPr lang="en-US" dirty="0"/>
              <a:t>  } finally {</a:t>
            </a:r>
          </a:p>
          <a:p>
            <a:pPr marL="0" indent="0">
              <a:buNone/>
            </a:pPr>
            <a:r>
              <a:rPr lang="en-US" dirty="0"/>
              <a:t>    await </a:t>
            </a:r>
            <a:r>
              <a:rPr lang="en-US" dirty="0" err="1"/>
              <a:t>connection.close</a:t>
            </a:r>
            <a:r>
              <a:rPr lang="en-US" dirty="0" smtClean="0"/>
              <a:t>();	} }</a:t>
            </a:r>
            <a:endParaRPr lang="en-US" dirty="0"/>
          </a:p>
        </p:txBody>
      </p:sp>
    </p:spTree>
    <p:extLst>
      <p:ext uri="{BB962C8B-B14F-4D97-AF65-F5344CB8AC3E}">
        <p14:creationId xmlns:p14="http://schemas.microsoft.com/office/powerpoint/2010/main" val="33958059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4088" y="0"/>
            <a:ext cx="10401822" cy="751236"/>
          </a:xfrm>
        </p:spPr>
        <p:txBody>
          <a:bodyPr/>
          <a:lstStyle/>
          <a:p>
            <a:r>
              <a:rPr lang="ru-RU" dirty="0"/>
              <a:t>Удаление данных из базы данных</a:t>
            </a:r>
            <a:endParaRPr lang="en-US" dirty="0"/>
          </a:p>
        </p:txBody>
      </p:sp>
      <p:sp>
        <p:nvSpPr>
          <p:cNvPr id="3" name="Объект 2"/>
          <p:cNvSpPr>
            <a:spLocks noGrp="1"/>
          </p:cNvSpPr>
          <p:nvPr>
            <p:ph idx="1"/>
          </p:nvPr>
        </p:nvSpPr>
        <p:spPr>
          <a:xfrm>
            <a:off x="1" y="751236"/>
            <a:ext cx="12192000" cy="6106763"/>
          </a:xfrm>
        </p:spPr>
        <p:txBody>
          <a:bodyPr>
            <a:normAutofit fontScale="92500" lnSpcReduction="20000"/>
          </a:bodyPr>
          <a:lstStyle/>
          <a:p>
            <a:pPr marL="0" indent="0">
              <a:buNone/>
            </a:pPr>
            <a:r>
              <a:rPr lang="en-US" dirty="0"/>
              <a:t>Future&lt;void&gt; </a:t>
            </a:r>
            <a:r>
              <a:rPr lang="en-US" dirty="0" err="1"/>
              <a:t>deleteUser</a:t>
            </a:r>
            <a:r>
              <a:rPr lang="en-US" dirty="0"/>
              <a:t>(String name) </a:t>
            </a:r>
            <a:r>
              <a:rPr lang="en-US" dirty="0" err="1"/>
              <a:t>async</a:t>
            </a:r>
            <a:r>
              <a:rPr lang="en-US" dirty="0"/>
              <a:t> {</a:t>
            </a:r>
          </a:p>
          <a:p>
            <a:pPr marL="0" indent="0">
              <a:buNone/>
            </a:pPr>
            <a:r>
              <a:rPr lang="en-US" dirty="0"/>
              <a:t>  try {</a:t>
            </a:r>
          </a:p>
          <a:p>
            <a:pPr marL="0" indent="0">
              <a:buNone/>
            </a:pPr>
            <a:r>
              <a:rPr lang="en-US" dirty="0"/>
              <a:t>    await </a:t>
            </a:r>
            <a:r>
              <a:rPr lang="en-US" dirty="0" err="1"/>
              <a:t>connection.open</a:t>
            </a:r>
            <a:r>
              <a:rPr lang="en-US" dirty="0"/>
              <a:t>();</a:t>
            </a:r>
          </a:p>
          <a:p>
            <a:pPr marL="0" indent="0">
              <a:buNone/>
            </a:pPr>
            <a:r>
              <a:rPr lang="en-US" dirty="0"/>
              <a:t>    await </a:t>
            </a:r>
            <a:r>
              <a:rPr lang="en-US" dirty="0" err="1"/>
              <a:t>connection.query</a:t>
            </a:r>
            <a:r>
              <a:rPr lang="en-US" dirty="0"/>
              <a:t>(</a:t>
            </a:r>
          </a:p>
          <a:p>
            <a:pPr marL="0" indent="0">
              <a:buNone/>
            </a:pPr>
            <a:r>
              <a:rPr lang="en-US" dirty="0"/>
              <a:t>      'DELETE FROM users WHERE name = @name',</a:t>
            </a:r>
          </a:p>
          <a:p>
            <a:pPr marL="0" indent="0">
              <a:buNone/>
            </a:pPr>
            <a:r>
              <a:rPr lang="en-US" dirty="0"/>
              <a:t>      </a:t>
            </a:r>
            <a:r>
              <a:rPr lang="en-US" dirty="0" err="1"/>
              <a:t>substitutionValues</a:t>
            </a:r>
            <a:r>
              <a:rPr lang="en-US" dirty="0"/>
              <a:t>: {</a:t>
            </a:r>
          </a:p>
          <a:p>
            <a:pPr marL="0" indent="0">
              <a:buNone/>
            </a:pPr>
            <a:r>
              <a:rPr lang="en-US" dirty="0"/>
              <a:t>        'name': name</a:t>
            </a:r>
          </a:p>
          <a:p>
            <a:pPr marL="0" indent="0">
              <a:buNone/>
            </a:pPr>
            <a:r>
              <a:rPr lang="en-US" dirty="0"/>
              <a:t>      }</a:t>
            </a:r>
          </a:p>
          <a:p>
            <a:pPr marL="0" indent="0">
              <a:buNone/>
            </a:pPr>
            <a:r>
              <a:rPr lang="en-US" dirty="0"/>
              <a:t>    );</a:t>
            </a:r>
          </a:p>
          <a:p>
            <a:pPr marL="0" indent="0">
              <a:buNone/>
            </a:pPr>
            <a:r>
              <a:rPr lang="en-US" dirty="0"/>
              <a:t>  } catch (e) {</a:t>
            </a:r>
          </a:p>
          <a:p>
            <a:pPr marL="0" indent="0">
              <a:buNone/>
            </a:pPr>
            <a:r>
              <a:rPr lang="en-US" dirty="0"/>
              <a:t>    print('Error: ${</a:t>
            </a:r>
            <a:r>
              <a:rPr lang="en-US" dirty="0" err="1"/>
              <a:t>e.toString</a:t>
            </a:r>
            <a:r>
              <a:rPr lang="en-US" dirty="0"/>
              <a:t>()}');</a:t>
            </a:r>
          </a:p>
          <a:p>
            <a:pPr marL="0" indent="0">
              <a:buNone/>
            </a:pPr>
            <a:r>
              <a:rPr lang="en-US" dirty="0"/>
              <a:t>  } finally {</a:t>
            </a:r>
          </a:p>
          <a:p>
            <a:pPr marL="0" indent="0">
              <a:buNone/>
            </a:pPr>
            <a:r>
              <a:rPr lang="en-US" dirty="0"/>
              <a:t>    await </a:t>
            </a:r>
            <a:r>
              <a:rPr lang="en-US" dirty="0" err="1"/>
              <a:t>connection.close</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7707174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4088" y="0"/>
            <a:ext cx="10401822" cy="751236"/>
          </a:xfrm>
        </p:spPr>
        <p:txBody>
          <a:bodyPr/>
          <a:lstStyle/>
          <a:p>
            <a:r>
              <a:rPr lang="ru-RU" dirty="0"/>
              <a:t>Пример транзакции</a:t>
            </a:r>
            <a:endParaRPr lang="en-US" dirty="0"/>
          </a:p>
        </p:txBody>
      </p:sp>
      <p:sp>
        <p:nvSpPr>
          <p:cNvPr id="3" name="Объект 2"/>
          <p:cNvSpPr>
            <a:spLocks noGrp="1"/>
          </p:cNvSpPr>
          <p:nvPr>
            <p:ph idx="1"/>
          </p:nvPr>
        </p:nvSpPr>
        <p:spPr>
          <a:xfrm>
            <a:off x="1" y="751236"/>
            <a:ext cx="12192000" cy="6106763"/>
          </a:xfrm>
        </p:spPr>
        <p:txBody>
          <a:bodyPr>
            <a:normAutofit fontScale="92500" lnSpcReduction="10000"/>
          </a:bodyPr>
          <a:lstStyle/>
          <a:p>
            <a:pPr marL="0" indent="0">
              <a:buNone/>
            </a:pPr>
            <a:r>
              <a:rPr lang="en-US" dirty="0"/>
              <a:t>Future&lt;void&gt; </a:t>
            </a:r>
            <a:r>
              <a:rPr lang="en-US" dirty="0" err="1"/>
              <a:t>transferFunds</a:t>
            </a:r>
            <a:r>
              <a:rPr lang="en-US" dirty="0"/>
              <a:t>(</a:t>
            </a:r>
            <a:r>
              <a:rPr lang="en-US" dirty="0" err="1"/>
              <a:t>int</a:t>
            </a:r>
            <a:r>
              <a:rPr lang="en-US" dirty="0"/>
              <a:t> </a:t>
            </a:r>
            <a:r>
              <a:rPr lang="en-US" dirty="0" err="1"/>
              <a:t>fromUserId</a:t>
            </a:r>
            <a:r>
              <a:rPr lang="en-US" dirty="0"/>
              <a:t>, </a:t>
            </a:r>
            <a:r>
              <a:rPr lang="en-US" dirty="0" err="1"/>
              <a:t>int</a:t>
            </a:r>
            <a:r>
              <a:rPr lang="en-US" dirty="0"/>
              <a:t> </a:t>
            </a:r>
            <a:r>
              <a:rPr lang="en-US" dirty="0" err="1"/>
              <a:t>toUserId</a:t>
            </a:r>
            <a:r>
              <a:rPr lang="en-US" dirty="0"/>
              <a:t>, double amount) </a:t>
            </a:r>
            <a:r>
              <a:rPr lang="en-US" dirty="0" err="1"/>
              <a:t>async</a:t>
            </a:r>
            <a:r>
              <a:rPr lang="en-US" dirty="0"/>
              <a:t> {</a:t>
            </a:r>
          </a:p>
          <a:p>
            <a:pPr marL="0" indent="0">
              <a:buNone/>
            </a:pPr>
            <a:r>
              <a:rPr lang="en-US" dirty="0"/>
              <a:t>  await </a:t>
            </a:r>
            <a:r>
              <a:rPr lang="en-US" dirty="0" err="1"/>
              <a:t>connection.transaction</a:t>
            </a:r>
            <a:r>
              <a:rPr lang="en-US" dirty="0"/>
              <a:t>((</a:t>
            </a:r>
            <a:r>
              <a:rPr lang="en-US" dirty="0" err="1"/>
              <a:t>ctx</a:t>
            </a:r>
            <a:r>
              <a:rPr lang="en-US" dirty="0"/>
              <a:t>) </a:t>
            </a:r>
            <a:r>
              <a:rPr lang="en-US" dirty="0" err="1"/>
              <a:t>async</a:t>
            </a:r>
            <a:r>
              <a:rPr lang="en-US" dirty="0"/>
              <a:t> {</a:t>
            </a:r>
          </a:p>
          <a:p>
            <a:pPr marL="0" indent="0">
              <a:buNone/>
            </a:pPr>
            <a:r>
              <a:rPr lang="en-US" dirty="0"/>
              <a:t>    await </a:t>
            </a:r>
            <a:r>
              <a:rPr lang="en-US" dirty="0" err="1"/>
              <a:t>ctx.query</a:t>
            </a:r>
            <a:r>
              <a:rPr lang="en-US" dirty="0"/>
              <a:t>(</a:t>
            </a:r>
          </a:p>
          <a:p>
            <a:pPr marL="0" indent="0">
              <a:buNone/>
            </a:pPr>
            <a:r>
              <a:rPr lang="en-US" dirty="0"/>
              <a:t>      'UPDATE accounts SET balance = balance - @amount WHERE </a:t>
            </a:r>
            <a:r>
              <a:rPr lang="en-US" dirty="0" err="1"/>
              <a:t>user_id</a:t>
            </a:r>
            <a:r>
              <a:rPr lang="en-US" dirty="0"/>
              <a:t> = @</a:t>
            </a:r>
            <a:r>
              <a:rPr lang="en-US" dirty="0" err="1"/>
              <a:t>fromUserId</a:t>
            </a:r>
            <a:r>
              <a:rPr lang="en-US" dirty="0"/>
              <a:t>',</a:t>
            </a:r>
          </a:p>
          <a:p>
            <a:pPr marL="0" indent="0">
              <a:buNone/>
            </a:pPr>
            <a:r>
              <a:rPr lang="en-US" dirty="0"/>
              <a:t>      </a:t>
            </a:r>
            <a:r>
              <a:rPr lang="en-US" dirty="0" err="1"/>
              <a:t>substitutionValues</a:t>
            </a:r>
            <a:r>
              <a:rPr lang="en-US" dirty="0"/>
              <a:t>: {</a:t>
            </a:r>
          </a:p>
          <a:p>
            <a:pPr marL="0" indent="0">
              <a:buNone/>
            </a:pPr>
            <a:r>
              <a:rPr lang="en-US" dirty="0"/>
              <a:t>        '</a:t>
            </a:r>
            <a:r>
              <a:rPr lang="en-US" dirty="0" err="1"/>
              <a:t>fromUserId</a:t>
            </a:r>
            <a:r>
              <a:rPr lang="en-US" dirty="0"/>
              <a:t>': </a:t>
            </a:r>
            <a:r>
              <a:rPr lang="en-US" dirty="0" err="1"/>
              <a:t>fromUserId</a:t>
            </a:r>
            <a:r>
              <a:rPr lang="en-US" dirty="0"/>
              <a:t>,</a:t>
            </a:r>
          </a:p>
          <a:p>
            <a:pPr marL="0" indent="0">
              <a:buNone/>
            </a:pPr>
            <a:r>
              <a:rPr lang="en-US" dirty="0"/>
              <a:t>        'amount': amount</a:t>
            </a:r>
          </a:p>
          <a:p>
            <a:pPr marL="0" indent="0">
              <a:buNone/>
            </a:pPr>
            <a:r>
              <a:rPr lang="en-US" dirty="0"/>
              <a:t>      </a:t>
            </a:r>
            <a:r>
              <a:rPr lang="en-US" dirty="0" smtClean="0"/>
              <a:t>});</a:t>
            </a:r>
            <a:endParaRPr lang="en-US" dirty="0"/>
          </a:p>
          <a:p>
            <a:pPr marL="0" indent="0">
              <a:buNone/>
            </a:pPr>
            <a:r>
              <a:rPr lang="en-US" dirty="0"/>
              <a:t>    await </a:t>
            </a:r>
            <a:r>
              <a:rPr lang="en-US" dirty="0" err="1"/>
              <a:t>ctx.query</a:t>
            </a:r>
            <a:r>
              <a:rPr lang="en-US" dirty="0"/>
              <a:t>(</a:t>
            </a:r>
          </a:p>
          <a:p>
            <a:pPr marL="0" indent="0">
              <a:buNone/>
            </a:pPr>
            <a:r>
              <a:rPr lang="en-US" dirty="0"/>
              <a:t>      'UPDATE accounts SET balance = balance + @amount WHERE </a:t>
            </a:r>
            <a:r>
              <a:rPr lang="en-US" dirty="0" err="1"/>
              <a:t>user_id</a:t>
            </a:r>
            <a:r>
              <a:rPr lang="en-US" dirty="0"/>
              <a:t> = @</a:t>
            </a:r>
            <a:r>
              <a:rPr lang="en-US" dirty="0" err="1"/>
              <a:t>toUserId</a:t>
            </a:r>
            <a:r>
              <a:rPr lang="en-US" dirty="0"/>
              <a:t>',</a:t>
            </a:r>
          </a:p>
          <a:p>
            <a:pPr marL="0" indent="0">
              <a:buNone/>
            </a:pPr>
            <a:r>
              <a:rPr lang="en-US" dirty="0"/>
              <a:t>      </a:t>
            </a:r>
            <a:r>
              <a:rPr lang="en-US" dirty="0" err="1"/>
              <a:t>substitutionValues</a:t>
            </a:r>
            <a:r>
              <a:rPr lang="en-US" dirty="0"/>
              <a:t>: {</a:t>
            </a:r>
          </a:p>
          <a:p>
            <a:pPr marL="0" indent="0">
              <a:buNone/>
            </a:pPr>
            <a:r>
              <a:rPr lang="en-US" dirty="0"/>
              <a:t>        '</a:t>
            </a:r>
            <a:r>
              <a:rPr lang="en-US" dirty="0" err="1"/>
              <a:t>toUserId</a:t>
            </a:r>
            <a:r>
              <a:rPr lang="en-US" dirty="0"/>
              <a:t>': </a:t>
            </a:r>
            <a:r>
              <a:rPr lang="en-US" dirty="0" err="1"/>
              <a:t>toUserId</a:t>
            </a:r>
            <a:r>
              <a:rPr lang="en-US" dirty="0"/>
              <a:t>,</a:t>
            </a:r>
          </a:p>
          <a:p>
            <a:pPr marL="0" indent="0">
              <a:buNone/>
            </a:pPr>
            <a:r>
              <a:rPr lang="en-US" dirty="0"/>
              <a:t>        'amount': </a:t>
            </a:r>
            <a:r>
              <a:rPr lang="en-US" dirty="0" smtClean="0"/>
              <a:t>amount } );  });}</a:t>
            </a:r>
            <a:endParaRPr lang="en-US" dirty="0"/>
          </a:p>
        </p:txBody>
      </p:sp>
    </p:spTree>
    <p:extLst>
      <p:ext uri="{BB962C8B-B14F-4D97-AF65-F5344CB8AC3E}">
        <p14:creationId xmlns:p14="http://schemas.microsoft.com/office/powerpoint/2010/main" val="1546307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Использование асинхронных методов</a:t>
            </a:r>
            <a:endParaRPr lang="en-US" dirty="0"/>
          </a:p>
        </p:txBody>
      </p:sp>
      <p:sp>
        <p:nvSpPr>
          <p:cNvPr id="3" name="Объект 2"/>
          <p:cNvSpPr>
            <a:spLocks noGrp="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import '</a:t>
            </a:r>
            <a:r>
              <a:rPr lang="en-US" dirty="0" err="1" smtClean="0">
                <a:latin typeface="Courier New" panose="02070309020205020404" pitchFamily="49" charset="0"/>
                <a:cs typeface="Courier New" panose="02070309020205020404" pitchFamily="49" charset="0"/>
              </a:rPr>
              <a:t>dart:io</a:t>
            </a:r>
            <a:r>
              <a:rPr lang="en-US" dirty="0" smtClean="0">
                <a:latin typeface="Courier New" panose="02070309020205020404" pitchFamily="49" charset="0"/>
                <a:cs typeface="Courier New" panose="02070309020205020404" pitchFamily="49" charset="0"/>
              </a:rPr>
              <a:t>';</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void main() </a:t>
            </a:r>
            <a:r>
              <a:rPr lang="en-US" dirty="0" err="1" smtClean="0">
                <a:latin typeface="Courier New" panose="02070309020205020404" pitchFamily="49" charset="0"/>
                <a:cs typeface="Courier New" panose="02070309020205020404" pitchFamily="49" charset="0"/>
              </a:rPr>
              <a:t>async</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final file = File('file.txt');</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length = await </a:t>
            </a:r>
            <a:r>
              <a:rPr lang="en-US" dirty="0" err="1" smtClean="0">
                <a:latin typeface="Courier New" panose="02070309020205020404" pitchFamily="49" charset="0"/>
                <a:cs typeface="Courier New" panose="02070309020205020404" pitchFamily="49" charset="0"/>
              </a:rPr>
              <a:t>file.length</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print(length);</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46107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Выводы по </a:t>
            </a:r>
            <a:r>
              <a:rPr lang="en-US" dirty="0" err="1" smtClean="0"/>
              <a:t>Postgres</a:t>
            </a:r>
            <a:r>
              <a:rPr lang="en-US" dirty="0" smtClean="0"/>
              <a:t> in Flutter</a:t>
            </a:r>
            <a:endParaRPr lang="en-US" dirty="0"/>
          </a:p>
        </p:txBody>
      </p:sp>
      <p:sp>
        <p:nvSpPr>
          <p:cNvPr id="3" name="Объект 2"/>
          <p:cNvSpPr>
            <a:spLocks noGrp="1"/>
          </p:cNvSpPr>
          <p:nvPr>
            <p:ph idx="1"/>
          </p:nvPr>
        </p:nvSpPr>
        <p:spPr/>
        <p:txBody>
          <a:bodyPr/>
          <a:lstStyle/>
          <a:p>
            <a:pPr marL="0" indent="0">
              <a:buNone/>
            </a:pPr>
            <a:r>
              <a:rPr lang="en-US" dirty="0" smtClean="0"/>
              <a:t>	</a:t>
            </a:r>
            <a:r>
              <a:rPr lang="ru-RU" dirty="0" smtClean="0"/>
              <a:t>Работа </a:t>
            </a:r>
            <a:r>
              <a:rPr lang="ru-RU" dirty="0"/>
              <a:t>с </a:t>
            </a:r>
            <a:r>
              <a:rPr lang="ru-RU" dirty="0" err="1"/>
              <a:t>PostgreSQL</a:t>
            </a:r>
            <a:r>
              <a:rPr lang="ru-RU" dirty="0"/>
              <a:t> в проекте </a:t>
            </a:r>
            <a:r>
              <a:rPr lang="ru-RU" dirty="0" err="1"/>
              <a:t>Flutter</a:t>
            </a:r>
            <a:r>
              <a:rPr lang="ru-RU" dirty="0"/>
              <a:t> требует понимания того, как устанавливать соединение, выполнять запросы и управлять данными. Вы можете эффективно интегрировать базу данных </a:t>
            </a:r>
            <a:r>
              <a:rPr lang="ru-RU" dirty="0" err="1"/>
              <a:t>PostgreSQL</a:t>
            </a:r>
            <a:r>
              <a:rPr lang="ru-RU" dirty="0"/>
              <a:t> в свои приложения </a:t>
            </a:r>
            <a:r>
              <a:rPr lang="ru-RU" dirty="0" err="1"/>
              <a:t>Flutter</a:t>
            </a:r>
            <a:r>
              <a:rPr lang="ru-RU" dirty="0"/>
              <a:t>, используя пакет “</a:t>
            </a:r>
            <a:r>
              <a:rPr lang="ru-RU" dirty="0" err="1"/>
              <a:t>Postgres</a:t>
            </a:r>
            <a:r>
              <a:rPr lang="ru-RU" dirty="0"/>
              <a:t>” и шаблон асинхронного ожидания </a:t>
            </a:r>
            <a:r>
              <a:rPr lang="ru-RU" dirty="0" err="1"/>
              <a:t>Dart</a:t>
            </a:r>
            <a:r>
              <a:rPr lang="ru-RU" dirty="0"/>
              <a:t>. </a:t>
            </a:r>
            <a:endParaRPr lang="en-US" dirty="0"/>
          </a:p>
        </p:txBody>
      </p:sp>
    </p:spTree>
    <p:extLst>
      <p:ext uri="{BB962C8B-B14F-4D97-AF65-F5344CB8AC3E}">
        <p14:creationId xmlns:p14="http://schemas.microsoft.com/office/powerpoint/2010/main" val="112328573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10284</Words>
  <Application>Microsoft Office PowerPoint</Application>
  <PresentationFormat>Широкоэкранный</PresentationFormat>
  <Paragraphs>1394</Paragraphs>
  <Slides>90</Slides>
  <Notes>73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90</vt:i4>
      </vt:variant>
    </vt:vector>
  </HeadingPairs>
  <TitlesOfParts>
    <vt:vector size="96" baseType="lpstr">
      <vt:lpstr>Arial</vt:lpstr>
      <vt:lpstr>Calibri</vt:lpstr>
      <vt:lpstr>Calibri Light</vt:lpstr>
      <vt:lpstr>Courier New</vt:lpstr>
      <vt:lpstr>Google Sans</vt:lpstr>
      <vt:lpstr>Тема Office</vt:lpstr>
      <vt:lpstr>Работа с файлами и данными</vt:lpstr>
      <vt:lpstr>File class</vt:lpstr>
      <vt:lpstr>Презентация PowerPoint</vt:lpstr>
      <vt:lpstr>Read from a file</vt:lpstr>
      <vt:lpstr>Презентация PowerPoint</vt:lpstr>
      <vt:lpstr>Write to a file</vt:lpstr>
      <vt:lpstr> IOSink</vt:lpstr>
      <vt:lpstr>Презентация PowerPoint</vt:lpstr>
      <vt:lpstr>Использование асинхронных методов</vt:lpstr>
      <vt:lpstr>path_provider</vt:lpstr>
      <vt:lpstr>Поддерживаемые платформы и пути</vt:lpstr>
      <vt:lpstr>Тестирование</vt:lpstr>
      <vt:lpstr>Презентация PowerPoint</vt:lpstr>
      <vt:lpstr>Презентация PowerPoint</vt:lpstr>
      <vt:lpstr>TemporaryDirectory</vt:lpstr>
      <vt:lpstr>ApplicationDocumentsDirectory</vt:lpstr>
      <vt:lpstr>ApplicationSupportDirectory</vt:lpstr>
      <vt:lpstr>LibraryDirectory</vt:lpstr>
      <vt:lpstr>ExternalStorageDirectory</vt:lpstr>
      <vt:lpstr>ExternalStorageDirectories</vt:lpstr>
      <vt:lpstr>ExternalCacheDirectories</vt:lpstr>
      <vt:lpstr>ApplicationCacheDirectory </vt:lpstr>
      <vt:lpstr>DownloadsDirectory</vt:lpstr>
      <vt:lpstr>shared_preferences</vt:lpstr>
      <vt:lpstr>SharedPreferences и его варианты</vt:lpstr>
      <vt:lpstr>Cache and async or sync getters</vt:lpstr>
      <vt:lpstr>Cache and async or sync getters</vt:lpstr>
      <vt:lpstr>Cache and async or sync getters</vt:lpstr>
      <vt:lpstr>Storage location by platform</vt:lpstr>
      <vt:lpstr>Запись данных</vt:lpstr>
      <vt:lpstr>Чтение данных</vt:lpstr>
      <vt:lpstr>Удаление данных</vt:lpstr>
      <vt:lpstr>SharedPreferencesAsync </vt:lpstr>
      <vt:lpstr>Презентация PowerPoint</vt:lpstr>
      <vt:lpstr>Несколько экземпляров</vt:lpstr>
      <vt:lpstr>Migrating from SharedPreferences to SharedPreferencesAsync/WithCache</vt:lpstr>
      <vt:lpstr>Adding, Removing, or changing prefixes on SharedPreferences</vt:lpstr>
      <vt:lpstr>Adding, Removing, or changing prefixes on SharedPreferences</vt:lpstr>
      <vt:lpstr>Testing</vt:lpstr>
      <vt:lpstr>SQFLITE</vt:lpstr>
      <vt:lpstr>Открытие и закрытие БД</vt:lpstr>
      <vt:lpstr>Raw SQL queries</vt:lpstr>
      <vt:lpstr>Raw SQL queries</vt:lpstr>
      <vt:lpstr>Raw SQL queries</vt:lpstr>
      <vt:lpstr>Raw SQL queries</vt:lpstr>
      <vt:lpstr>Raw SQL queries</vt:lpstr>
      <vt:lpstr>SQL helpers</vt:lpstr>
      <vt:lpstr>SQL helpers</vt:lpstr>
      <vt:lpstr>Read results</vt:lpstr>
      <vt:lpstr>Transaction</vt:lpstr>
      <vt:lpstr>Batch support</vt:lpstr>
      <vt:lpstr>Презентация PowerPoint</vt:lpstr>
      <vt:lpstr>Table and column names </vt:lpstr>
      <vt:lpstr>Презентация PowerPoint</vt:lpstr>
      <vt:lpstr>Supported SQLite types</vt:lpstr>
      <vt:lpstr>Current issues</vt:lpstr>
      <vt:lpstr>sqflite_sqlcipher</vt:lpstr>
      <vt:lpstr>Hive</vt:lpstr>
      <vt:lpstr>Презентация PowerPoint</vt:lpstr>
      <vt:lpstr>Презентация PowerPoint</vt:lpstr>
      <vt:lpstr>Где хранятся данные</vt:lpstr>
      <vt:lpstr>Когда использовать</vt:lpstr>
      <vt:lpstr>Когда не использовать</vt:lpstr>
      <vt:lpstr>Ограничения</vt:lpstr>
      <vt:lpstr>Презентация PowerPoint</vt:lpstr>
      <vt:lpstr>Read &amp; Write</vt:lpstr>
      <vt:lpstr>Primitive types</vt:lpstr>
      <vt:lpstr>Презентация PowerPoint</vt:lpstr>
      <vt:lpstr>Relationships</vt:lpstr>
      <vt:lpstr>BoxCollections</vt:lpstr>
      <vt:lpstr>Презентация PowerPoint</vt:lpstr>
      <vt:lpstr>Презентация PowerPoint</vt:lpstr>
      <vt:lpstr>Презентация PowerPoint</vt:lpstr>
      <vt:lpstr>Compaction</vt:lpstr>
      <vt:lpstr>Generate adapter</vt:lpstr>
      <vt:lpstr>Updating a class</vt:lpstr>
      <vt:lpstr>Encrypted box</vt:lpstr>
      <vt:lpstr>PostgreSql and Flutter</vt:lpstr>
      <vt:lpstr>Create a User with Permissions</vt:lpstr>
      <vt:lpstr>Add PostgreSQL Package Dependency</vt:lpstr>
      <vt:lpstr>Установление соединения с сервером PostgreSQL</vt:lpstr>
      <vt:lpstr>Executing SQL Queries in Dart Code</vt:lpstr>
      <vt:lpstr>Execute a Select Query</vt:lpstr>
      <vt:lpstr>Handling Errors and Exceptions</vt:lpstr>
      <vt:lpstr>Презентация PowerPoint</vt:lpstr>
      <vt:lpstr>Извлечение данных с помощью запросов</vt:lpstr>
      <vt:lpstr>Обновление данных в базе данных</vt:lpstr>
      <vt:lpstr>Удаление данных из базы данных</vt:lpstr>
      <vt:lpstr>Пример транзакции</vt:lpstr>
      <vt:lpstr>Выводы по Postgres in Flutter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Работа с файлами и данными</dc:title>
  <dc:creator>nam polehyk</dc:creator>
  <cp:lastModifiedBy>nam polehyk</cp:lastModifiedBy>
  <cp:revision>54</cp:revision>
  <dcterms:created xsi:type="dcterms:W3CDTF">2024-04-03T19:11:22Z</dcterms:created>
  <dcterms:modified xsi:type="dcterms:W3CDTF">2025-01-16T20:04:19Z</dcterms:modified>
</cp:coreProperties>
</file>